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89" r:id="rId1"/>
    <p:sldMasterId id="2147483705" r:id="rId2"/>
    <p:sldMasterId id="2147483739" r:id="rId3"/>
  </p:sldMasterIdLst>
  <p:notesMasterIdLst>
    <p:notesMasterId r:id="rId15"/>
  </p:notesMasterIdLst>
  <p:sldIdLst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</p:sldIdLst>
  <p:sldSz cx="12192000" cy="6858000"/>
  <p:notesSz cx="6858000" cy="9144000"/>
  <p:embeddedFontLst>
    <p:embeddedFont>
      <p:font typeface="IRANYekanFN ExtraBold" panose="020B0506030804020204" pitchFamily="34" charset="-78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RANYekanFN Light" panose="020B0506030804020204" pitchFamily="34" charset="-78"/>
      <p:regular r:id="rId21"/>
    </p:embeddedFont>
    <p:embeddedFont>
      <p:font typeface="Javan" panose="020B0506030804020204" pitchFamily="34" charset="-78"/>
      <p:regular r:id="rId22"/>
    </p:embeddedFont>
    <p:embeddedFont>
      <p:font typeface="IRANYekan Black" panose="020B0506030804020204" pitchFamily="34" charset="-78"/>
      <p:bold r:id="rId23"/>
    </p:embeddedFont>
    <p:embeddedFont>
      <p:font typeface="IRANYekan Light" panose="020B0506030804020204" pitchFamily="34" charset="-78"/>
      <p:regular r:id="rId24"/>
    </p:embeddedFont>
    <p:embeddedFont>
      <p:font typeface="Cambria Math" panose="02040503050406030204" pitchFamily="18" charset="0"/>
      <p:regular r:id="rId25"/>
    </p:embeddedFont>
    <p:embeddedFont>
      <p:font typeface="IRANYekanFN Medium" panose="020B0506030804020204" pitchFamily="34" charset="-78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IRANYekan ExtraBold" panose="020B0506030804020204" pitchFamily="34" charset="-7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7BAFF"/>
    <a:srgbClr val="7E9D77"/>
    <a:srgbClr val="FFFF00"/>
    <a:srgbClr val="A9D18E"/>
    <a:srgbClr val="40513B"/>
    <a:srgbClr val="2C3929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17/03/1445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svg"/><Relationship Id="rId4" Type="http://schemas.openxmlformats.org/officeDocument/2006/relationships/image" Target="../media/image3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نمادها و نمایش مجموعه‌ها </a:t>
            </a: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(۱ از ۲)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9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,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۱</m:t>
                        </m:r>
                      </m:e>
                    </m:d>
                  </m:oMath>
                </a14:m>
                <a:r>
                  <a:rPr lang="fa-IR" dirty="0"/>
                  <a:t> آنگاه مقدار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چند است</a:t>
                </a:r>
                <a:r>
                  <a:rPr lang="fa-IR" dirty="0" smtClean="0"/>
                  <a:t>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۲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10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/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۵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۴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۱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۴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،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۵</m:t>
                        </m:r>
                      </m:e>
                    </m:d>
                  </m:oMath>
                </a14:m>
                <a:r>
                  <a:rPr lang="fa-IR" dirty="0"/>
                  <a:t> آنگاه چند جواب مختلف برای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/>
                  <a:t> وجود دارد؟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۱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۲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۳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dirty="0" smtClean="0"/>
              <a:t>ریاضی نهم                                                   قسمت ۲ / نمادها و نمایش مجموعه‌ها (۱ از ۲)</a:t>
            </a:r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نماد عضویت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3986" y="1822371"/>
                <a:ext cx="11021963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+mj-cs"/>
                  </a:rPr>
                  <a:t>اگر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+mj-cs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+mj-cs"/>
                  </a:rPr>
                  <a:t> مجموعه شمارنده‌های ۱۲ باشد آنگاه هر سه جملهٔ زیر معنی یکسانی دارد: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۴ شمارنده ۱۲ است.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۴ عضو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است.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fa-IR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۴</m:t>
                    </m:r>
                    <m:r>
                      <a:rPr lang="en-US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endParaRPr lang="en-US" sz="3200" dirty="0">
                  <a:solidFill>
                    <a:srgbClr val="FF66FF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1822371"/>
                <a:ext cx="11021963" cy="2492990"/>
              </a:xfrm>
              <a:prstGeom prst="rect">
                <a:avLst/>
              </a:prstGeom>
              <a:blipFill>
                <a:blip r:embed="rId2"/>
                <a:stretch>
                  <a:fillRect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1325" y="4315361"/>
                <a:ext cx="11164624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+mj-cs"/>
                  </a:rPr>
                  <a:t>و همچنین: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۵ شمارنده ۱۲ نیست.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۵ عضو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نیست.</a:t>
                </a:r>
              </a:p>
              <a:p>
                <a:pPr marL="342900" indent="-342900" algn="just" rtl="1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fa-IR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۵</m:t>
                    </m:r>
                    <m:r>
                      <a:rPr lang="en-US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∉</m:t>
                    </m:r>
                    <m:r>
                      <a:rPr lang="en-US" sz="32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endParaRPr lang="en-US" sz="3200" dirty="0">
                  <a:solidFill>
                    <a:srgbClr val="FF66FF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5" y="4315361"/>
                <a:ext cx="11164624" cy="2431435"/>
              </a:xfrm>
              <a:prstGeom prst="rect">
                <a:avLst/>
              </a:prstGeom>
              <a:blipFill>
                <a:blip r:embed="rId3"/>
                <a:stretch>
                  <a:fillRect r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404276" y="2809855"/>
            <a:ext cx="6057307" cy="3191764"/>
            <a:chOff x="1404276" y="2809855"/>
            <a:chExt cx="6057307" cy="3191764"/>
          </a:xfrm>
        </p:grpSpPr>
        <p:grpSp>
          <p:nvGrpSpPr>
            <p:cNvPr id="7" name="Group 6"/>
            <p:cNvGrpSpPr/>
            <p:nvPr/>
          </p:nvGrpSpPr>
          <p:grpSpPr>
            <a:xfrm>
              <a:off x="1404276" y="2894073"/>
              <a:ext cx="4623369" cy="3107546"/>
              <a:chOff x="2597238" y="3344629"/>
              <a:chExt cx="3287460" cy="31075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3016785" y="4006595"/>
                    <a:ext cx="2867913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 rtl="1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مجموعه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شامل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است.</a:t>
                    </a: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6785" y="4006595"/>
                    <a:ext cx="2867913" cy="6001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115" b="-24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2597238" y="4621734"/>
                    <a:ext cx="3287460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 rtl="1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مجموعه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،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را (در بَر) دارد.</a:t>
                    </a: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7238" y="4621734"/>
                    <a:ext cx="3287460" cy="60016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845" b="-24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2597238" y="5236873"/>
                    <a:ext cx="3287460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 rtl="1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در </a:t>
                    </a:r>
                    <a:r>
                      <a:rPr lang="fa-IR" sz="2400" dirty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مجموعه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a14:m>
                    <a:r>
                      <a:rPr lang="fa-IR" sz="2400" dirty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</a:t>
                    </a:r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قرار دارد.</a:t>
                    </a: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7238" y="5236873"/>
                    <a:ext cx="3287460" cy="60016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845" b="-24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2597238" y="5852011"/>
                    <a:ext cx="3287460" cy="600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 algn="just" rtl="1">
                      <a:lnSpc>
                        <a:spcPct val="150000"/>
                      </a:lnSpc>
                      <a:buFont typeface="Wingdings" panose="05000000000000000000" pitchFamily="2" charset="2"/>
                      <a:buChar char="ü"/>
                    </a:pP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𝑥</m:t>
                        </m:r>
                      </m:oMath>
                    </a14:m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به </a:t>
                    </a:r>
                    <a:r>
                      <a:rPr lang="fa-IR" sz="2400" dirty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مجموعه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𝐴</m:t>
                        </m:r>
                      </m:oMath>
                    </a14:m>
                    <a:r>
                      <a:rPr lang="fa-IR" sz="2400" dirty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 </a:t>
                    </a:r>
                    <a:r>
                      <a:rPr lang="fa-IR" sz="2400" dirty="0" smtClean="0">
                        <a:solidFill>
                          <a:schemeClr val="accent2"/>
                        </a:solidFill>
                        <a:latin typeface="IRANYekanFN Medium" panose="020B0506030804020204" pitchFamily="34" charset="-78"/>
                        <a:cs typeface="IRANYekanFN Medium" panose="020B0506030804020204" pitchFamily="34" charset="-78"/>
                      </a:rPr>
                      <a:t>تعلّق دارد.</a:t>
                    </a: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7238" y="5852011"/>
                    <a:ext cx="3287460" cy="60016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845" b="-232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793338" y="3344629"/>
                    <a:ext cx="1527585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 rtl="1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IRANYekanFN Medium" panose="020B0506030804020204" pitchFamily="34" charset="-7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RANYekanFN Medium" panose="020B0506030804020204" pitchFamily="34" charset="-78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IRANYekanFN Medium" panose="020B0506030804020204" pitchFamily="34" charset="-78"/>
                            </a:rPr>
                            <m:t>𝐴</m:t>
                          </m:r>
                        </m:oMath>
                      </m:oMathPara>
                    </a14:m>
                    <a:endParaRPr lang="en-US" sz="3200" dirty="0">
                      <a:solidFill>
                        <a:srgbClr val="FF66FF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3338" y="3344629"/>
                    <a:ext cx="1527585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4170CC-1E71-4B72-B600-FF1C5DD7AF69}"/>
                </a:ext>
              </a:extLst>
            </p:cNvPr>
            <p:cNvSpPr/>
            <p:nvPr/>
          </p:nvSpPr>
          <p:spPr>
            <a:xfrm>
              <a:off x="4841156" y="2958092"/>
              <a:ext cx="2067976" cy="739140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B7B95D-41C2-4C36-A51B-79A5B5131AE9}"/>
                </a:ext>
              </a:extLst>
            </p:cNvPr>
            <p:cNvSpPr txBox="1"/>
            <p:nvPr/>
          </p:nvSpPr>
          <p:spPr>
            <a:xfrm>
              <a:off x="4921832" y="3071605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80C4BE-A35B-42B9-8047-CAB66F2B3CA6}"/>
                </a:ext>
              </a:extLst>
            </p:cNvPr>
            <p:cNvGrpSpPr/>
            <p:nvPr/>
          </p:nvGrpSpPr>
          <p:grpSpPr>
            <a:xfrm>
              <a:off x="6462904" y="2809855"/>
              <a:ext cx="998679" cy="998679"/>
              <a:chOff x="1406284" y="1373926"/>
              <a:chExt cx="2270234" cy="227023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9EAE3C8-13B6-4E83-8352-CBC210002C96}"/>
                  </a:ext>
                </a:extLst>
              </p:cNvPr>
              <p:cNvSpPr/>
              <p:nvPr/>
            </p:nvSpPr>
            <p:spPr>
              <a:xfrm>
                <a:off x="1406284" y="1373926"/>
                <a:ext cx="2270234" cy="2270234"/>
              </a:xfrm>
              <a:prstGeom prst="ellipse">
                <a:avLst/>
              </a:prstGeom>
              <a:solidFill>
                <a:srgbClr val="2C3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Graphic 31">
                <a:extLst>
                  <a:ext uri="{FF2B5EF4-FFF2-40B4-BE49-F238E27FC236}">
                    <a16:creationId xmlns:a16="http://schemas.microsoft.com/office/drawing/2014/main" id="{8C8A641A-C262-4DE7-B751-7540FA44E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20149223">
                <a:off x="1708572" y="1816079"/>
                <a:ext cx="1665658" cy="1385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94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نوشتن عضوها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9175" y="1955936"/>
            <a:ext cx="1072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روش استاندارد این است که عضوها را بین دو نماد 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آکُلاد می‌نویسیم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و با یک نماد جداکننده مانند 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«،» یا «</a:t>
            </a:r>
            <a:r>
              <a:rPr lang="en-US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,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» آنها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را از هم جدا می‌کنیم. </a:t>
            </a:r>
            <a:endParaRPr lang="en-US" sz="2400" dirty="0">
              <a:solidFill>
                <a:schemeClr val="bg1"/>
              </a:solidFill>
              <a:latin typeface="IRANYekanFN Medium" panose="020B0506030804020204" pitchFamily="34" charset="-78"/>
              <a:cs typeface="IRANYekanFN Medium" panose="020B0506030804020204" pitchFamily="34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8583" y="3448657"/>
            <a:ext cx="11528279" cy="1492720"/>
            <a:chOff x="-28583" y="3448657"/>
            <a:chExt cx="11528279" cy="1492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-28583" y="3448657"/>
                  <a:ext cx="11154506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اگر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}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}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و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={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𝑐𝑎𝑡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}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 باشد آنگاه همهٔ گزاره‌های زیر درست است:</a:t>
                  </a:r>
                  <a:endParaRPr lang="en-US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583" y="3448657"/>
                  <a:ext cx="11154506" cy="600164"/>
                </a:xfrm>
                <a:prstGeom prst="rect">
                  <a:avLst/>
                </a:prstGeom>
                <a:blipFill>
                  <a:blip r:embed="rId2"/>
                  <a:stretch>
                    <a:fillRect r="-874" b="-24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942" y="4341213"/>
                  <a:ext cx="11154506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rtl="1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𝐴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fa-I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۳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𝐶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𝑐𝑎𝑡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∈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𝐶</m:t>
                      </m:r>
                    </m:oMath>
                  </a14:m>
                  <a:r>
                    <a:rPr lang="fa-IR" sz="2400" dirty="0" smtClean="0">
                      <a:solidFill>
                        <a:schemeClr val="bg1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IRANYekanFN Medium" panose="020B0506030804020204" pitchFamily="34" charset="-78"/>
                        </a:rPr>
                        <m:t>𝑐𝑎𝑡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∉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IRANYekanFN Medium" panose="020B0506030804020204" pitchFamily="34" charset="-78"/>
                        </a:rPr>
                        <m:t>𝐵</m:t>
                      </m:r>
                    </m:oMath>
                  </a14:m>
                  <a:endParaRPr lang="en-US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42" y="4341213"/>
                  <a:ext cx="11154506" cy="600164"/>
                </a:xfrm>
                <a:prstGeom prst="rect">
                  <a:avLst/>
                </a:prstGeom>
                <a:blipFill>
                  <a:blip r:embed="rId3"/>
                  <a:stretch>
                    <a:fillRect r="-1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1988A4-0351-4A89-9481-68EC0D82189A}"/>
                </a:ext>
              </a:extLst>
            </p:cNvPr>
            <p:cNvGrpSpPr/>
            <p:nvPr/>
          </p:nvGrpSpPr>
          <p:grpSpPr>
            <a:xfrm flipH="1">
              <a:off x="11125923" y="3617662"/>
              <a:ext cx="373773" cy="418462"/>
              <a:chOff x="940542" y="3762969"/>
              <a:chExt cx="595120" cy="666273"/>
            </a:xfrm>
            <a:effectLst/>
          </p:grpSpPr>
          <p:sp>
            <p:nvSpPr>
              <p:cNvPr id="22" name="Freeform: Shape 4">
                <a:extLst>
                  <a:ext uri="{FF2B5EF4-FFF2-40B4-BE49-F238E27FC236}">
                    <a16:creationId xmlns:a16="http://schemas.microsoft.com/office/drawing/2014/main" id="{D86FC4DA-4575-4FA4-9637-2DFC8ADB51AE}"/>
                  </a:ext>
                </a:extLst>
              </p:cNvPr>
              <p:cNvSpPr/>
              <p:nvPr/>
            </p:nvSpPr>
            <p:spPr>
              <a:xfrm>
                <a:off x="1065128" y="3762969"/>
                <a:ext cx="470534" cy="666273"/>
              </a:xfrm>
              <a:custGeom>
                <a:avLst/>
                <a:gdLst>
                  <a:gd name="connsiteX0" fmla="*/ 0 w 470534"/>
                  <a:gd name="connsiteY0" fmla="*/ 0 h 666273"/>
                  <a:gd name="connsiteX1" fmla="*/ 0 w 470534"/>
                  <a:gd name="connsiteY1" fmla="*/ 100679 h 666273"/>
                  <a:gd name="connsiteX2" fmla="*/ 328422 w 470534"/>
                  <a:gd name="connsiteY2" fmla="*/ 333185 h 666273"/>
                  <a:gd name="connsiteX3" fmla="*/ 0 w 470534"/>
                  <a:gd name="connsiteY3" fmla="*/ 565690 h 666273"/>
                  <a:gd name="connsiteX4" fmla="*/ 0 w 470534"/>
                  <a:gd name="connsiteY4" fmla="*/ 666274 h 666273"/>
                  <a:gd name="connsiteX5" fmla="*/ 470535 w 470534"/>
                  <a:gd name="connsiteY5" fmla="*/ 333185 h 666273"/>
                  <a:gd name="connsiteX6" fmla="*/ 0 w 470534"/>
                  <a:gd name="connsiteY6" fmla="*/ 0 h 666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534" h="666273">
                    <a:moveTo>
                      <a:pt x="0" y="0"/>
                    </a:moveTo>
                    <a:lnTo>
                      <a:pt x="0" y="100679"/>
                    </a:lnTo>
                    <a:lnTo>
                      <a:pt x="328422" y="333185"/>
                    </a:lnTo>
                    <a:lnTo>
                      <a:pt x="0" y="565690"/>
                    </a:lnTo>
                    <a:lnTo>
                      <a:pt x="0" y="666274"/>
                    </a:lnTo>
                    <a:lnTo>
                      <a:pt x="470535" y="333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4">
                <a:extLst>
                  <a:ext uri="{FF2B5EF4-FFF2-40B4-BE49-F238E27FC236}">
                    <a16:creationId xmlns:a16="http://schemas.microsoft.com/office/drawing/2014/main" id="{323EFA9C-5F70-4585-A4FF-A9FD00D53031}"/>
                  </a:ext>
                </a:extLst>
              </p:cNvPr>
              <p:cNvSpPr/>
              <p:nvPr/>
            </p:nvSpPr>
            <p:spPr>
              <a:xfrm>
                <a:off x="940542" y="3861552"/>
                <a:ext cx="331374" cy="469201"/>
              </a:xfrm>
              <a:custGeom>
                <a:avLst/>
                <a:gdLst>
                  <a:gd name="connsiteX0" fmla="*/ 0 w 331374"/>
                  <a:gd name="connsiteY0" fmla="*/ 0 h 469201"/>
                  <a:gd name="connsiteX1" fmla="*/ 0 w 331374"/>
                  <a:gd name="connsiteY1" fmla="*/ 469202 h 469201"/>
                  <a:gd name="connsiteX2" fmla="*/ 331375 w 331374"/>
                  <a:gd name="connsiteY2" fmla="*/ 234601 h 469201"/>
                  <a:gd name="connsiteX3" fmla="*/ 0 w 331374"/>
                  <a:gd name="connsiteY3" fmla="*/ 0 h 46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374" h="469201">
                    <a:moveTo>
                      <a:pt x="0" y="0"/>
                    </a:moveTo>
                    <a:lnTo>
                      <a:pt x="0" y="469202"/>
                    </a:lnTo>
                    <a:lnTo>
                      <a:pt x="331375" y="2346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46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متناهی و نامتناهی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C737D-6FC6-D2F0-AF95-4BC0C15225B2}"/>
              </a:ext>
            </a:extLst>
          </p:cNvPr>
          <p:cNvSpPr txBox="1"/>
          <p:nvPr/>
        </p:nvSpPr>
        <p:spPr>
          <a:xfrm>
            <a:off x="889175" y="1918886"/>
            <a:ext cx="10423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 rtl="1">
              <a:lnSpc>
                <a:spcPct val="150000"/>
              </a:lnSpc>
              <a:defRPr sz="240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r>
              <a:rPr lang="fa-IR" dirty="0">
                <a:solidFill>
                  <a:schemeClr val="bg1"/>
                </a:solidFill>
              </a:rPr>
              <a:t>شمارش اعضای بعضی مجموعه‌ها </a:t>
            </a:r>
            <a:r>
              <a:rPr lang="fa-IR" dirty="0">
                <a:solidFill>
                  <a:srgbClr val="FFFF00"/>
                </a:solidFill>
              </a:rPr>
              <a:t>پایان‌دار</a:t>
            </a:r>
            <a:r>
              <a:rPr lang="fa-IR" dirty="0">
                <a:solidFill>
                  <a:schemeClr val="bg1"/>
                </a:solidFill>
              </a:rPr>
              <a:t> است. یعنی تعداد عضوهای آن مجموعه </a:t>
            </a:r>
            <a:r>
              <a:rPr lang="fa-IR" dirty="0" smtClean="0">
                <a:solidFill>
                  <a:schemeClr val="bg1"/>
                </a:solidFill>
              </a:rPr>
              <a:t>برابر با یک </a:t>
            </a:r>
            <a:r>
              <a:rPr lang="fa-IR" dirty="0" smtClean="0">
                <a:solidFill>
                  <a:srgbClr val="FFFF00"/>
                </a:solidFill>
              </a:rPr>
              <a:t>عدد طبیعی یا صفر </a:t>
            </a:r>
            <a:r>
              <a:rPr lang="fa-IR" dirty="0" smtClean="0">
                <a:solidFill>
                  <a:schemeClr val="bg1"/>
                </a:solidFill>
              </a:rPr>
              <a:t>است</a:t>
            </a:r>
            <a:r>
              <a:rPr lang="fa-IR" dirty="0">
                <a:solidFill>
                  <a:schemeClr val="bg1"/>
                </a:solidFill>
              </a:rPr>
              <a:t>. در این صورت آن مجموعه را </a:t>
            </a:r>
            <a:r>
              <a:rPr lang="fa-IR" dirty="0">
                <a:solidFill>
                  <a:srgbClr val="FFFF00"/>
                </a:solidFill>
              </a:rPr>
              <a:t>متناهی</a:t>
            </a:r>
            <a:r>
              <a:rPr lang="fa-IR" dirty="0">
                <a:solidFill>
                  <a:schemeClr val="bg1"/>
                </a:solidFill>
              </a:rPr>
              <a:t> می‌گوییم</a:t>
            </a:r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3590" y="3576497"/>
                <a:ext cx="43647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fa-IR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۱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fa-IR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۲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fa-IR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۴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fa-IR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۸</m:t>
                          </m:r>
                          <m:r>
                            <m:rPr>
                              <m:nor/>
                            </m:rPr>
                            <a:rPr lang="en-US" sz="2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fa-IR" sz="2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۱۶</m:t>
                          </m:r>
                        </m:e>
                      </m:d>
                    </m:oMath>
                  </m:oMathPara>
                </a14:m>
                <a:endParaRPr lang="fa-IR" sz="2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90" y="3576497"/>
                <a:ext cx="436473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6751" y="4419136"/>
                <a:ext cx="60930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600" b="0" dirty="0" smtClean="0">
                    <a:solidFill>
                      <a:schemeClr val="bg1"/>
                    </a:solidFill>
                  </a:rPr>
                  <a:t>مجموعه اعداد اول شش رقمی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a-IR" sz="2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1" y="4419136"/>
                <a:ext cx="6093007" cy="492443"/>
              </a:xfrm>
              <a:prstGeom prst="rect">
                <a:avLst/>
              </a:prstGeom>
              <a:blipFill>
                <a:blip r:embed="rId3"/>
                <a:stretch>
                  <a:fillRect t="-9877" r="-1802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10090" y="5263213"/>
                <a:ext cx="60930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600" b="0" dirty="0" smtClean="0">
                    <a:solidFill>
                      <a:schemeClr val="bg1"/>
                    </a:solidFill>
                  </a:rPr>
                  <a:t>مجموعه برگ‌های یک درخت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a-IR" sz="2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090" y="5263213"/>
                <a:ext cx="6093007" cy="492443"/>
              </a:xfrm>
              <a:prstGeom prst="rect">
                <a:avLst/>
              </a:prstGeom>
              <a:blipFill>
                <a:blip r:embed="rId4"/>
                <a:stretch>
                  <a:fillRect t="-9877" r="-1802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325958" y="3673212"/>
            <a:ext cx="4132933" cy="1392974"/>
            <a:chOff x="7325958" y="3673212"/>
            <a:chExt cx="4132933" cy="1392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CC737D-6FC6-D2F0-AF95-4BC0C15225B2}"/>
                    </a:ext>
                  </a:extLst>
                </p:cNvPr>
                <p:cNvSpPr txBox="1"/>
                <p:nvPr/>
              </p:nvSpPr>
              <p:spPr>
                <a:xfrm>
                  <a:off x="7827014" y="3673212"/>
                  <a:ext cx="363187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 rtl="1">
                    <a:lnSpc>
                      <a:spcPct val="150000"/>
                    </a:lnSpc>
                    <a:defRPr sz="2400">
                      <a:solidFill>
                        <a:schemeClr val="accent2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defRPr>
                  </a:lvl1pPr>
                </a:lstStyle>
                <a:p>
                  <a:r>
                    <a:rPr lang="fa-IR" b="0" dirty="0" smtClean="0">
                      <a:solidFill>
                        <a:schemeClr val="bg1"/>
                      </a:solidFill>
                    </a:rPr>
                    <a:t>مجموعه اعداد طبیعی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1CC737D-6FC6-D2F0-AF95-4BC0C1522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014" y="3673212"/>
                  <a:ext cx="3631877" cy="646331"/>
                </a:xfrm>
                <a:prstGeom prst="rect">
                  <a:avLst/>
                </a:prstGeom>
                <a:blipFill>
                  <a:blip r:embed="rId5"/>
                  <a:stretch>
                    <a:fillRect r="-251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1CC737D-6FC6-D2F0-AF95-4BC0C15225B2}"/>
                    </a:ext>
                  </a:extLst>
                </p:cNvPr>
                <p:cNvSpPr txBox="1"/>
                <p:nvPr/>
              </p:nvSpPr>
              <p:spPr>
                <a:xfrm>
                  <a:off x="7325958" y="4419855"/>
                  <a:ext cx="413293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just" rtl="1">
                    <a:lnSpc>
                      <a:spcPct val="150000"/>
                    </a:lnSpc>
                    <a:defRPr sz="2400">
                      <a:solidFill>
                        <a:schemeClr val="accent2"/>
                      </a:solidFill>
                      <a:latin typeface="IRANYekanFN Medium" panose="020B0506030804020204" pitchFamily="34" charset="-78"/>
                      <a:cs typeface="IRANYekanFN Medium" panose="020B0506030804020204" pitchFamily="34" charset="-78"/>
                    </a:defRPr>
                  </a:lvl1pPr>
                </a:lstStyle>
                <a:p>
                  <a:r>
                    <a:rPr lang="fa-IR" b="0" dirty="0" smtClean="0">
                      <a:solidFill>
                        <a:schemeClr val="bg1"/>
                      </a:solidFill>
                    </a:rPr>
                    <a:t>مجموعه </a:t>
                  </a:r>
                  <a:r>
                    <a:rPr lang="fa-IR" dirty="0">
                      <a:solidFill>
                        <a:schemeClr val="bg1"/>
                      </a:solidFill>
                    </a:rPr>
                    <a:t>م</a:t>
                  </a:r>
                  <a:r>
                    <a:rPr lang="fa-IR" dirty="0" smtClean="0">
                      <a:solidFill>
                        <a:schemeClr val="bg1"/>
                      </a:solidFill>
                    </a:rPr>
                    <a:t>ضارب عدد ۳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fa-I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1CC737D-6FC6-D2F0-AF95-4BC0C1522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958" y="4419855"/>
                  <a:ext cx="4132933" cy="646331"/>
                </a:xfrm>
                <a:prstGeom prst="rect">
                  <a:avLst/>
                </a:prstGeom>
                <a:blipFill>
                  <a:blip r:embed="rId6"/>
                  <a:stretch>
                    <a:fillRect r="-2212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نماد ...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176" y="1851020"/>
                <a:ext cx="1056410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آیا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</m:ctrlPr>
                      </m:dPr>
                      <m:e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۱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,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۲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,</m:t>
                        </m:r>
                        <m:r>
                          <a:rPr lang="fa-I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۴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IRANYekanFN Medium" panose="020B0506030804020204" pitchFamily="34" charset="-78"/>
                          </a:rPr>
                          <m:t>,…</m:t>
                        </m:r>
                      </m:e>
                    </m:d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  یک مجموعه است؟</a:t>
                </a:r>
                <a:endParaRPr lang="en-US" sz="2400" dirty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6" y="1851020"/>
                <a:ext cx="10564104" cy="600164"/>
              </a:xfrm>
              <a:prstGeom prst="rect">
                <a:avLst/>
              </a:prstGeom>
              <a:blipFill>
                <a:blip r:embed="rId2"/>
                <a:stretch>
                  <a:fillRect r="-866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9175" y="2612318"/>
            <a:ext cx="10423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ممکن است در نوشتن عضوهای یک مجموعه بتوانیم آنها طوری مرتب کنیم که یک </a:t>
            </a:r>
            <a:r>
              <a:rPr lang="fa-IR" sz="2400" dirty="0">
                <a:solidFill>
                  <a:schemeClr val="accent2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الگو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 را مشخص کنند. در این صورت 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می‌توانیم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تعداد دلخواهی از عضوهای این مجموعه را بنویسیم و به جای عضوهای نانوشته علامت سه نقطه (. . .) قرار دهیم که الگوی عضوهای نوشته شده را ادامه می‌دهند. </a:t>
            </a:r>
            <a:endParaRPr lang="en-US" sz="2400" dirty="0">
              <a:solidFill>
                <a:schemeClr val="bg1"/>
              </a:solidFill>
              <a:latin typeface="IRANYekanFN Medium" panose="020B0506030804020204" pitchFamily="34" charset="-78"/>
              <a:cs typeface="IRANYekanFN Medium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8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fa-IR" dirty="0"/>
                  <a:t>مجموعهٔ زیر چند عضو دارد؟</a:t>
                </a:r>
              </a:p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</a:rPr>
                          <m:t>۱۳۹۹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۲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</a:rPr>
                          <m:t>۱۳۹۹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۴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</a:rPr>
                          <m:t>۱۳۹۹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۶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fa-IR" i="1">
                        <a:latin typeface="Cambria Math" panose="02040503050406030204" pitchFamily="18" charset="0"/>
                      </a:rPr>
                      <m:t>،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</a:rPr>
                          <m:t>۲</m:t>
                        </m:r>
                      </m:e>
                      <m:sup>
                        <m:r>
                          <a:rPr lang="fa-IR" i="1">
                            <a:latin typeface="Cambria Math" panose="02040503050406030204" pitchFamily="18" charset="0"/>
                          </a:rPr>
                          <m:t>۱۴۰۰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2979"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۲</m:t>
                          </m:r>
                        </m:e>
                        <m:sup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۱۳۹۸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۱۳۹۸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۱۴۰۰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>
                <a:spLocks noGrp="1"/>
              </p:cNvSpPr>
              <p:nvPr>
                <p:ph type="body" sz="quarter" idx="2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۲</m:t>
                          </m:r>
                        </m:e>
                        <m:sup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۱۳۹۹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4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0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و ترتیب </a:t>
            </a:r>
            <a:r>
              <a:rPr lang="fa-IR" dirty="0" smtClean="0"/>
              <a:t>اعضا</a:t>
            </a:r>
            <a:endParaRPr lang="en-US" dirty="0"/>
          </a:p>
        </p:txBody>
      </p:sp>
      <p:pic>
        <p:nvPicPr>
          <p:cNvPr id="5" name="Picture 4" descr="C:\Users\Monireza\Desktop\Fasl1\class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5"/>
          <a:stretch/>
        </p:blipFill>
        <p:spPr bwMode="auto">
          <a:xfrm>
            <a:off x="902168" y="977811"/>
            <a:ext cx="3930322" cy="304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3642" y="2060945"/>
            <a:ext cx="6387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به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نظر شما سینا چندمین عضو این کلاس است؟</a:t>
            </a:r>
            <a:endParaRPr lang="en-US" sz="2400" dirty="0">
              <a:solidFill>
                <a:schemeClr val="bg1"/>
              </a:solidFill>
              <a:latin typeface="IRANYekanFN Medium" panose="020B0506030804020204" pitchFamily="34" charset="-78"/>
              <a:cs typeface="IRANYekanFN Medium" panose="020B0506030804020204" pitchFamily="34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175" y="4224859"/>
            <a:ext cx="3943315" cy="21243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17086" y="3456351"/>
            <a:ext cx="5526582" cy="2122090"/>
            <a:chOff x="5617086" y="3456351"/>
            <a:chExt cx="5526582" cy="21220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17086" y="3456351"/>
              <a:ext cx="2452509" cy="2060108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8194" y="3818918"/>
              <a:ext cx="2085474" cy="175952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304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و ترتیب </a:t>
            </a:r>
            <a:r>
              <a:rPr lang="fa-IR" dirty="0" smtClean="0"/>
              <a:t>اعضا</a:t>
            </a:r>
            <a:endParaRPr lang="en-US" dirty="0"/>
          </a:p>
        </p:txBody>
      </p:sp>
      <p:pic>
        <p:nvPicPr>
          <p:cNvPr id="5" name="Picture 4" descr="C:\Users\Monireza\Desktop\Fasl1\class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5"/>
          <a:stretch/>
        </p:blipFill>
        <p:spPr bwMode="auto">
          <a:xfrm>
            <a:off x="902168" y="977811"/>
            <a:ext cx="3930322" cy="3043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3642" y="2060945"/>
            <a:ext cx="6387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به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نظر شما سینا چندمین عضو این کلاس است؟</a:t>
            </a:r>
            <a:endParaRPr lang="en-US" sz="2400" dirty="0">
              <a:solidFill>
                <a:schemeClr val="bg1"/>
              </a:solidFill>
              <a:latin typeface="IRANYekanFN Medium" panose="020B0506030804020204" pitchFamily="34" charset="-78"/>
              <a:cs typeface="IRANYekanFN Medium" panose="020B050603080402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2398" y="4011128"/>
                <a:ext cx="105704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اگر ترتیب نوشتن عضوهای یک مجموعه را تغییر دهیم مجموعۀ جدیدی بدست نمی‌آید </a:t>
                </a:r>
                <a:r>
                  <a:rPr lang="fa-IR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و تغییر </a:t>
                </a: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نمی‌کند</a:t>
                </a:r>
                <a:r>
                  <a:rPr lang="fa-IR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. </a:t>
                </a:r>
                <a:endParaRPr lang="fa-IR" sz="2400" dirty="0" smtClean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  <a:p>
                <a:pPr algn="just" rtl="1">
                  <a:lnSpc>
                    <a:spcPct val="150000"/>
                  </a:lnSpc>
                </a:pP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در </a:t>
                </a:r>
                <a:r>
                  <a:rPr lang="fa-IR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واقع اگر با تغییر ترتیب نوشتن عضوها در </a:t>
                </a:r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مجموعۀ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𝐴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بتوانیم مجموعۀ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IRANYekanFN Medium" panose="020B0506030804020204" pitchFamily="34" charset="-78"/>
                      </a:rPr>
                      <m:t>𝐵</m:t>
                    </m:r>
                  </m:oMath>
                </a14:m>
                <a:r>
                  <a:rPr lang="fa-IR" sz="2400" dirty="0" smtClean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را </a:t>
                </a:r>
                <a:r>
                  <a:rPr lang="fa-IR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بدست آوریم آنگاه این دو مجموعه </a:t>
                </a:r>
                <a:r>
                  <a:rPr lang="fa-IR" sz="2400" dirty="0">
                    <a:solidFill>
                      <a:srgbClr val="FFFF00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برابر</a:t>
                </a:r>
                <a:r>
                  <a:rPr lang="fa-IR" sz="2400" dirty="0">
                    <a:solidFill>
                      <a:schemeClr val="bg1"/>
                    </a:solidFill>
                    <a:latin typeface="IRANYekanFN Medium" panose="020B0506030804020204" pitchFamily="34" charset="-78"/>
                    <a:cs typeface="IRANYekanFN Medium" panose="020B0506030804020204" pitchFamily="34" charset="-78"/>
                  </a:rPr>
                  <a:t> هستند.</a:t>
                </a:r>
                <a:endParaRPr lang="en-US" sz="2400" dirty="0">
                  <a:solidFill>
                    <a:schemeClr val="bg1"/>
                  </a:solidFill>
                  <a:latin typeface="IRANYekanFN Medium" panose="020B0506030804020204" pitchFamily="34" charset="-78"/>
                  <a:cs typeface="IRANYekanF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8" y="4011128"/>
                <a:ext cx="10570412" cy="2308324"/>
              </a:xfrm>
              <a:prstGeom prst="rect">
                <a:avLst/>
              </a:prstGeom>
              <a:blipFill>
                <a:blip r:embed="rId3"/>
                <a:stretch>
                  <a:fillRect l="-1903" r="-865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4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قسمت ۲ / نمادها و نمایش مجموعه‌ها (۱)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8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مجموعه و تکرار اعضا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554" y="974486"/>
            <a:ext cx="5182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می‌دانیم 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همهٔ حروف یک </a:t>
            </a:r>
            <a:r>
              <a:rPr lang="fa-IR" sz="2400" dirty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کلمه، یک مجموعه می‌سازد. سارا </a:t>
            </a:r>
            <a:r>
              <a:rPr lang="fa-IR" sz="2400" dirty="0" smtClean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rPr>
              <a:t>انگشتانش آغشته به رنگ است و کلمه‌ای را تایپ کرده است. سارا کدام مجموعه را ساخته است؟</a:t>
            </a:r>
            <a:endParaRPr lang="en-US" sz="2400" dirty="0">
              <a:solidFill>
                <a:schemeClr val="bg1"/>
              </a:solidFill>
              <a:latin typeface="IRANYekanFN Medium" panose="020B0506030804020204" pitchFamily="34" charset="-78"/>
              <a:cs typeface="IRANYekanFN Medium" panose="020B0506030804020204" pitchFamily="34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1703" y="4138433"/>
            <a:ext cx="7922952" cy="461668"/>
            <a:chOff x="871703" y="4138433"/>
            <a:chExt cx="7922952" cy="461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71703" y="4138436"/>
                  <a:ext cx="139531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703" y="4138436"/>
                  <a:ext cx="13953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591851" y="4138435"/>
                  <a:ext cx="1360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1851" y="4138435"/>
                  <a:ext cx="136037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375970" y="4138434"/>
                  <a:ext cx="16727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970" y="4138434"/>
                  <a:ext cx="16727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462157" y="4138433"/>
                  <a:ext cx="23324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2157" y="4138433"/>
                  <a:ext cx="233249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17408" r="3555" b="16431"/>
          <a:stretch/>
        </p:blipFill>
        <p:spPr>
          <a:xfrm>
            <a:off x="6350821" y="2127503"/>
            <a:ext cx="5581248" cy="19588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8" y="2914132"/>
            <a:ext cx="404154" cy="399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57" y="3295102"/>
            <a:ext cx="404154" cy="3992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54" y="3284471"/>
            <a:ext cx="404154" cy="39922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165294" y="4124488"/>
            <a:ext cx="4307189" cy="475609"/>
            <a:chOff x="2165294" y="4124488"/>
            <a:chExt cx="4307189" cy="475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165294" y="4138432"/>
                  <a:ext cx="481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5294" y="4138432"/>
                  <a:ext cx="481222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877786" y="4138432"/>
                  <a:ext cx="481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786" y="4138432"/>
                  <a:ext cx="481222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991261" y="4124488"/>
                  <a:ext cx="48122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261" y="4124488"/>
                  <a:ext cx="481222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65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438</TotalTime>
  <Words>719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IRANSans</vt:lpstr>
      <vt:lpstr>Wingdings</vt:lpstr>
      <vt:lpstr>Arial</vt:lpstr>
      <vt:lpstr>IRANYekanFN ExtraBold</vt:lpstr>
      <vt:lpstr>Calibri</vt:lpstr>
      <vt:lpstr>IRANYekanFN Light</vt:lpstr>
      <vt:lpstr>Javan</vt:lpstr>
      <vt:lpstr>IRANYekan Black</vt:lpstr>
      <vt:lpstr>IRANYekan Light</vt:lpstr>
      <vt:lpstr>Cambria Math</vt:lpstr>
      <vt:lpstr>IRANYekanFN Medium</vt:lpstr>
      <vt:lpstr>Calibri Light</vt:lpstr>
      <vt:lpstr>IRANYekan ExtraBold</vt:lpstr>
      <vt:lpstr>Office Theme</vt:lpstr>
      <vt:lpstr>green tem (F)</vt:lpstr>
      <vt:lpstr>1_Office Theme</vt:lpstr>
      <vt:lpstr>PowerPoint Presentation</vt:lpstr>
      <vt:lpstr>نماد عضویت</vt:lpstr>
      <vt:lpstr>نوشتن عضوها</vt:lpstr>
      <vt:lpstr>متناهی و نامتناهی</vt:lpstr>
      <vt:lpstr>نماد ...</vt:lpstr>
      <vt:lpstr>PowerPoint Presentation</vt:lpstr>
      <vt:lpstr>مجموعه و ترتیب اعضا</vt:lpstr>
      <vt:lpstr>مجموعه و ترتیب اعضا</vt:lpstr>
      <vt:lpstr>مجموعه و تکرار اعضا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114</cp:revision>
  <dcterms:created xsi:type="dcterms:W3CDTF">2023-04-12T10:55:12Z</dcterms:created>
  <dcterms:modified xsi:type="dcterms:W3CDTF">2023-10-01T06:04:06Z</dcterms:modified>
</cp:coreProperties>
</file>