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av" ContentType="audio/wav"/>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8" r:id="rId3"/>
    <p:sldId id="266" r:id="rId4"/>
    <p:sldId id="267" r:id="rId5"/>
    <p:sldId id="268" r:id="rId6"/>
    <p:sldId id="269" r:id="rId7"/>
    <p:sldId id="270" r:id="rId8"/>
    <p:sldId id="271" r:id="rId9"/>
    <p:sldId id="272" r:id="rId10"/>
    <p:sldId id="273" r:id="rId11"/>
    <p:sldId id="274" r:id="rId12"/>
    <p:sldId id="275" r:id="rId13"/>
    <p:sldId id="276" r:id="rId14"/>
    <p:sldId id="277" r:id="rId15"/>
    <p:sldId id="278" r:id="rId16"/>
    <p:sldId id="279" r:id="rId17"/>
    <p:sldId id="280" r:id="rId18"/>
    <p:sldId id="281" r:id="rId19"/>
    <p:sldId id="282" r:id="rId20"/>
    <p:sldId id="283" r:id="rId21"/>
    <p:sldId id="284" r:id="rId22"/>
    <p:sldId id="285" r:id="rId23"/>
    <p:sldId id="286" r:id="rId24"/>
    <p:sldId id="287" r:id="rId25"/>
    <p:sldId id="288" r:id="rId26"/>
    <p:sldId id="289" r:id="rId27"/>
    <p:sldId id="290" r:id="rId2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931" autoAdjust="0"/>
    <p:restoredTop sz="94660"/>
  </p:normalViewPr>
  <p:slideViewPr>
    <p:cSldViewPr>
      <p:cViewPr varScale="1">
        <p:scale>
          <a:sx n="43" d="100"/>
          <a:sy n="43" d="100"/>
        </p:scale>
        <p:origin x="-816"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C292B8FC-1050-494D-B287-9F1140930400}" type="datetimeFigureOut">
              <a:rPr lang="en-US" smtClean="0"/>
              <a:pPr/>
              <a:t>4/2/2014</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3700F6DC-79FB-40D0-8C35-6518C02F61F0}"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292B8FC-1050-494D-B287-9F1140930400}" type="datetimeFigureOut">
              <a:rPr lang="en-US" smtClean="0"/>
              <a:pPr/>
              <a:t>4/2/2014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700F6DC-79FB-40D0-8C35-6518C02F61F0}"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292B8FC-1050-494D-B287-9F1140930400}" type="datetimeFigureOut">
              <a:rPr lang="en-US" smtClean="0"/>
              <a:pPr/>
              <a:t>4/2/2014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700F6DC-79FB-40D0-8C35-6518C02F61F0}"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292B8FC-1050-494D-B287-9F1140930400}" type="datetimeFigureOut">
              <a:rPr lang="en-US" smtClean="0"/>
              <a:pPr/>
              <a:t>4/2/2014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700F6DC-79FB-40D0-8C35-6518C02F61F0}"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C292B8FC-1050-494D-B287-9F1140930400}" type="datetimeFigureOut">
              <a:rPr lang="en-US" smtClean="0"/>
              <a:pPr/>
              <a:t>4/2/2014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700F6DC-79FB-40D0-8C35-6518C02F61F0}"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C292B8FC-1050-494D-B287-9F1140930400}" type="datetimeFigureOut">
              <a:rPr lang="en-US" smtClean="0"/>
              <a:pPr/>
              <a:t>4/2/2014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700F6DC-79FB-40D0-8C35-6518C02F61F0}"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C292B8FC-1050-494D-B287-9F1140930400}" type="datetimeFigureOut">
              <a:rPr lang="en-US" smtClean="0"/>
              <a:pPr/>
              <a:t>4/2/2014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700F6DC-79FB-40D0-8C35-6518C02F61F0}"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C292B8FC-1050-494D-B287-9F1140930400}" type="datetimeFigureOut">
              <a:rPr lang="en-US" smtClean="0"/>
              <a:pPr/>
              <a:t>4/2/2014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700F6DC-79FB-40D0-8C35-6518C02F61F0}"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292B8FC-1050-494D-B287-9F1140930400}" type="datetimeFigureOut">
              <a:rPr lang="en-US" smtClean="0"/>
              <a:pPr/>
              <a:t>4/2/2014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700F6DC-79FB-40D0-8C35-6518C02F61F0}"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C292B8FC-1050-494D-B287-9F1140930400}" type="datetimeFigureOut">
              <a:rPr lang="en-US" smtClean="0"/>
              <a:pPr/>
              <a:t>4/2/2014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700F6DC-79FB-40D0-8C35-6518C02F61F0}"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C292B8FC-1050-494D-B287-9F1140930400}" type="datetimeFigureOut">
              <a:rPr lang="en-US" smtClean="0"/>
              <a:pPr/>
              <a:t>4/2/2014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3700F6DC-79FB-40D0-8C35-6518C02F61F0}"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alpha val="0"/>
          </a:schemeClr>
        </a:solidFill>
        <a:effectLst/>
      </p:bgPr>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C292B8FC-1050-494D-B287-9F1140930400}" type="datetimeFigureOut">
              <a:rPr lang="en-US" smtClean="0"/>
              <a:pPr/>
              <a:t>4/2/2014</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3700F6DC-79FB-40D0-8C35-6518C02F61F0}"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audio" Target="../media/audio1.wav"/><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6.gi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hyperlink" Target="http://www.asriran.com/fa/news/140212/%D8%AA%D8%A7%D8%B1%D9%8A%D8%AE%DA%86%D9%87-%D9%81%D9%88%D8%AA%D8%A8%D8%A7%D9%84"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slideLayout" Target="../slideLayouts/slideLayout2.xml"/><Relationship Id="rId1" Type="http://schemas.openxmlformats.org/officeDocument/2006/relationships/video" Target="file:///F:\90\data\ronaldo\FINAL\clip%20manu.wmv" TargetMode="External"/></Relationships>
</file>

<file path=ppt/slides/_rels/slide27.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slideLayout" Target="../slideLayouts/slideLayout2.xml"/><Relationship Id="rId1" Type="http://schemas.openxmlformats.org/officeDocument/2006/relationships/video" Target="file:///F:\90\data\clip\MESSI.wmv"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09600" y="457200"/>
            <a:ext cx="8077200" cy="6019800"/>
          </a:xfrm>
        </p:spPr>
        <p:txBody>
          <a:bodyPr/>
          <a:lstStyle/>
          <a:p>
            <a:endParaRPr lang="en-US"/>
          </a:p>
        </p:txBody>
      </p:sp>
      <p:pic>
        <p:nvPicPr>
          <p:cNvPr id="4" name="Picture 3" descr="029.jpg"/>
          <p:cNvPicPr>
            <a:picLocks noChangeAspect="1"/>
          </p:cNvPicPr>
          <p:nvPr/>
        </p:nvPicPr>
        <p:blipFill>
          <a:blip r:embed="rId3"/>
          <a:stretch>
            <a:fillRect/>
          </a:stretch>
        </p:blipFill>
        <p:spPr>
          <a:xfrm>
            <a:off x="1524000" y="1752600"/>
            <a:ext cx="6172200" cy="3352800"/>
          </a:xfrm>
          <a:prstGeom prst="rect">
            <a:avLst/>
          </a:prstGeom>
        </p:spPr>
      </p:pic>
      <p:sp>
        <p:nvSpPr>
          <p:cNvPr id="5" name="TextBox 4">
            <a:hlinkClick r:id="" action="ppaction://hlinkshowjump?jump=nextslide"/>
          </p:cNvPr>
          <p:cNvSpPr txBox="1"/>
          <p:nvPr/>
        </p:nvSpPr>
        <p:spPr>
          <a:xfrm>
            <a:off x="609600" y="5943600"/>
            <a:ext cx="946731" cy="523220"/>
          </a:xfrm>
          <a:prstGeom prst="rect">
            <a:avLst/>
          </a:prstGeom>
          <a:noFill/>
        </p:spPr>
        <p:txBody>
          <a:bodyPr wrap="square" rtlCol="1">
            <a:spAutoFit/>
          </a:bodyPr>
          <a:lstStyle/>
          <a:p>
            <a:r>
              <a:rPr lang="fa-IR" sz="2800" dirty="0" smtClean="0">
                <a:solidFill>
                  <a:schemeClr val="bg1"/>
                </a:solidFill>
                <a:latin typeface="IranNastaliq" pitchFamily="18" charset="0"/>
                <a:cs typeface="IranNastaliq" pitchFamily="18" charset="0"/>
              </a:rPr>
              <a:t>صفحه بعد</a:t>
            </a:r>
            <a:endParaRPr lang="fa-IR" sz="2800" dirty="0">
              <a:solidFill>
                <a:schemeClr val="bg1"/>
              </a:solidFill>
              <a:latin typeface="IranNastaliq" pitchFamily="18" charset="0"/>
              <a:cs typeface="IranNastaliq" pitchFamily="18" charset="0"/>
            </a:endParaRPr>
          </a:p>
        </p:txBody>
      </p:sp>
    </p:spTree>
  </p:cSld>
  <p:clrMapOvr>
    <a:masterClrMapping/>
  </p:clrMapOvr>
  <p:transition spd="med">
    <p:zoom/>
    <p:sndAc>
      <p:stSnd>
        <p:snd r:embed="rId2" name="push.wav"/>
      </p:stSnd>
    </p:sndAc>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1000" fill="hold"/>
                                        <p:tgtEl>
                                          <p:spTgt spid="4"/>
                                        </p:tgtEl>
                                        <p:attrNameLst>
                                          <p:attrName>ppt_x</p:attrName>
                                        </p:attrNameLst>
                                      </p:cBhvr>
                                      <p:tavLst>
                                        <p:tav tm="0">
                                          <p:val>
                                            <p:strVal val="#ppt_x"/>
                                          </p:val>
                                        </p:tav>
                                        <p:tav tm="100000">
                                          <p:val>
                                            <p:strVal val="#ppt_x"/>
                                          </p:val>
                                        </p:tav>
                                      </p:tavLst>
                                    </p:anim>
                                    <p:anim calcmode="lin" valueType="num">
                                      <p:cBhvr additive="base">
                                        <p:cTn id="8" dur="10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791200"/>
          </a:xfrm>
        </p:spPr>
        <p:txBody>
          <a:bodyPr>
            <a:normAutofit lnSpcReduction="10000"/>
          </a:bodyPr>
          <a:lstStyle/>
          <a:p>
            <a:pPr marL="0" indent="0" algn="justLow" rtl="1">
              <a:lnSpc>
                <a:spcPct val="150000"/>
              </a:lnSpc>
              <a:spcBef>
                <a:spcPts val="0"/>
              </a:spcBef>
              <a:buNone/>
            </a:pPr>
            <a:r>
              <a:rPr lang="fa-IR" sz="1800" b="1" smtClean="0">
                <a:cs typeface="B Nazanin" pitchFamily="2" charset="-78"/>
              </a:rPr>
              <a:t>تاسیس اولین باشگاه ورزشی در اروپا</a:t>
            </a:r>
            <a:endParaRPr lang="en-US" sz="1800" smtClean="0">
              <a:cs typeface="B Nazanin" pitchFamily="2" charset="-78"/>
            </a:endParaRPr>
          </a:p>
          <a:p>
            <a:pPr marL="0" indent="0" algn="justLow" rtl="1">
              <a:lnSpc>
                <a:spcPct val="150000"/>
              </a:lnSpc>
              <a:spcBef>
                <a:spcPts val="0"/>
              </a:spcBef>
              <a:buNone/>
            </a:pPr>
            <a:r>
              <a:rPr lang="en-US" sz="1800" smtClean="0">
                <a:cs typeface="B Nazanin" pitchFamily="2" charset="-78"/>
              </a:rPr>
              <a:t> </a:t>
            </a:r>
          </a:p>
          <a:p>
            <a:pPr marL="0" indent="0" algn="justLow" rtl="1">
              <a:lnSpc>
                <a:spcPct val="150000"/>
              </a:lnSpc>
              <a:spcBef>
                <a:spcPts val="0"/>
              </a:spcBef>
              <a:buNone/>
            </a:pPr>
            <a:r>
              <a:rPr lang="fa-IR" sz="1800" smtClean="0">
                <a:cs typeface="B Nazanin" pitchFamily="2" charset="-78"/>
              </a:rPr>
              <a:t>در ایتالیا، یك عینك ساز اولین باشگاه را تشكیل داد. و شاهزاده" ساووی" اولین باشگاه ورزشی را تاسیس كرد</a:t>
            </a:r>
            <a:r>
              <a:rPr lang="en-US" sz="1800" smtClean="0">
                <a:cs typeface="B Nazanin" pitchFamily="2" charset="-78"/>
              </a:rPr>
              <a:t>.</a:t>
            </a:r>
          </a:p>
          <a:p>
            <a:pPr marL="0" indent="0" algn="justLow" rtl="1">
              <a:lnSpc>
                <a:spcPct val="150000"/>
              </a:lnSpc>
              <a:spcBef>
                <a:spcPts val="0"/>
              </a:spcBef>
              <a:buNone/>
            </a:pPr>
            <a:r>
              <a:rPr lang="en-US" sz="1800" smtClean="0">
                <a:cs typeface="B Nazanin" pitchFamily="2" charset="-78"/>
              </a:rPr>
              <a:t> </a:t>
            </a:r>
          </a:p>
          <a:p>
            <a:pPr marL="0" indent="0" algn="justLow" rtl="1">
              <a:lnSpc>
                <a:spcPct val="150000"/>
              </a:lnSpc>
              <a:spcBef>
                <a:spcPts val="0"/>
              </a:spcBef>
              <a:buNone/>
            </a:pPr>
            <a:r>
              <a:rPr lang="fa-IR" sz="1800" b="1" smtClean="0">
                <a:cs typeface="B Nazanin" pitchFamily="2" charset="-78"/>
              </a:rPr>
              <a:t>تاسیس اولین باشگاه ورزشی در آمریكا جنوبی</a:t>
            </a:r>
            <a:endParaRPr lang="en-US" sz="1800" smtClean="0">
              <a:cs typeface="B Nazanin" pitchFamily="2" charset="-78"/>
            </a:endParaRPr>
          </a:p>
          <a:p>
            <a:pPr marL="0" indent="0" algn="justLow" rtl="1">
              <a:lnSpc>
                <a:spcPct val="150000"/>
              </a:lnSpc>
              <a:spcBef>
                <a:spcPts val="0"/>
              </a:spcBef>
              <a:buNone/>
            </a:pPr>
            <a:r>
              <a:rPr lang="en-US" sz="1800" smtClean="0">
                <a:cs typeface="B Nazanin" pitchFamily="2" charset="-78"/>
              </a:rPr>
              <a:t> </a:t>
            </a:r>
          </a:p>
          <a:p>
            <a:pPr marL="0" indent="0" algn="justLow" rtl="1">
              <a:lnSpc>
                <a:spcPct val="150000"/>
              </a:lnSpc>
              <a:spcBef>
                <a:spcPts val="0"/>
              </a:spcBef>
              <a:buNone/>
            </a:pPr>
            <a:r>
              <a:rPr lang="fa-IR" sz="1800" smtClean="0">
                <a:cs typeface="B Nazanin" pitchFamily="2" charset="-78"/>
              </a:rPr>
              <a:t>دو برادر انگلیسی ساكن آرژانتین طی آگهی در روزنامه " بوینوس آیرس" خواستار تاسیس اولین باشگاه فوتبال در آرژانتین شدند و در اثر علاقه مردم به فوتبال در سال 1884 فوتبال در برنامه درسی دبیرستانی قرار گرفت</a:t>
            </a:r>
            <a:r>
              <a:rPr lang="en-US" sz="1800" smtClean="0">
                <a:cs typeface="B Nazanin" pitchFamily="2" charset="-78"/>
              </a:rPr>
              <a:t>.</a:t>
            </a:r>
          </a:p>
          <a:p>
            <a:pPr marL="0" indent="0" algn="justLow" rtl="1">
              <a:lnSpc>
                <a:spcPct val="150000"/>
              </a:lnSpc>
              <a:spcBef>
                <a:spcPts val="0"/>
              </a:spcBef>
              <a:buNone/>
            </a:pPr>
            <a:r>
              <a:rPr lang="en-US" sz="1800" smtClean="0">
                <a:cs typeface="B Nazanin" pitchFamily="2" charset="-78"/>
              </a:rPr>
              <a:t> </a:t>
            </a:r>
          </a:p>
          <a:p>
            <a:pPr marL="0" indent="0" algn="justLow" rtl="1">
              <a:lnSpc>
                <a:spcPct val="150000"/>
              </a:lnSpc>
              <a:spcBef>
                <a:spcPts val="0"/>
              </a:spcBef>
              <a:buNone/>
            </a:pPr>
            <a:r>
              <a:rPr lang="fa-IR" sz="1800" b="1" smtClean="0">
                <a:cs typeface="B Nazanin" pitchFamily="2" charset="-78"/>
              </a:rPr>
              <a:t>اولین مسابقه بین المللی فوتبال</a:t>
            </a:r>
            <a:endParaRPr lang="en-US" sz="1800" smtClean="0">
              <a:cs typeface="B Nazanin" pitchFamily="2" charset="-78"/>
            </a:endParaRPr>
          </a:p>
          <a:p>
            <a:pPr marL="0" indent="0" algn="justLow" rtl="1">
              <a:lnSpc>
                <a:spcPct val="150000"/>
              </a:lnSpc>
              <a:spcBef>
                <a:spcPts val="0"/>
              </a:spcBef>
              <a:buNone/>
            </a:pPr>
            <a:r>
              <a:rPr lang="en-US" sz="1800" smtClean="0">
                <a:cs typeface="B Nazanin" pitchFamily="2" charset="-78"/>
              </a:rPr>
              <a:t> </a:t>
            </a:r>
          </a:p>
          <a:p>
            <a:pPr marL="0" indent="0" algn="justLow" rtl="1">
              <a:lnSpc>
                <a:spcPct val="150000"/>
              </a:lnSpc>
              <a:spcBef>
                <a:spcPts val="0"/>
              </a:spcBef>
              <a:buNone/>
            </a:pPr>
            <a:r>
              <a:rPr lang="fa-IR" sz="1800" smtClean="0">
                <a:cs typeface="B Nazanin" pitchFamily="2" charset="-78"/>
              </a:rPr>
              <a:t>اولین مسابقه بین المللی بین دو كشور آرژانتین و اروگوئه و در سال1905 انجام شد</a:t>
            </a:r>
            <a:r>
              <a:rPr lang="en-US" sz="1800" smtClean="0">
                <a:cs typeface="B Nazanin" pitchFamily="2" charset="-78"/>
              </a:rPr>
              <a:t>. </a:t>
            </a:r>
            <a:r>
              <a:rPr lang="fa-IR" sz="1800" smtClean="0">
                <a:cs typeface="B Nazanin" pitchFamily="2" charset="-78"/>
              </a:rPr>
              <a:t>ولی قبل از این بازی در سال 1885 مسابقه بین آمریكای شمالی و كانادا انجام گردیده بود كه از لحاظ زمانی زودتر از مسابقه دو كشور آرژانتین و اروگوئه صورت گرفته است</a:t>
            </a:r>
            <a:r>
              <a:rPr lang="en-US" sz="1800" smtClean="0">
                <a:cs typeface="B Nazanin" pitchFamily="2" charset="-78"/>
              </a:rPr>
              <a:t>.</a:t>
            </a:r>
          </a:p>
          <a:p>
            <a:pPr marL="0" indent="0" algn="justLow">
              <a:lnSpc>
                <a:spcPct val="150000"/>
              </a:lnSpc>
              <a:spcBef>
                <a:spcPts val="0"/>
              </a:spcBef>
              <a:buNone/>
            </a:pPr>
            <a:endParaRPr lang="en-US" sz="1800">
              <a:cs typeface="B Nazanin" pitchFamily="2" charset="-78"/>
            </a:endParaRPr>
          </a:p>
        </p:txBody>
      </p:sp>
      <p:sp>
        <p:nvSpPr>
          <p:cNvPr id="4" name="TextBox 3">
            <a:hlinkClick r:id="" action="ppaction://hlinkshowjump?jump=nextslide"/>
          </p:cNvPr>
          <p:cNvSpPr txBox="1"/>
          <p:nvPr/>
        </p:nvSpPr>
        <p:spPr>
          <a:xfrm>
            <a:off x="609600" y="6029980"/>
            <a:ext cx="946731" cy="523220"/>
          </a:xfrm>
          <a:prstGeom prst="rect">
            <a:avLst/>
          </a:prstGeom>
          <a:noFill/>
        </p:spPr>
        <p:txBody>
          <a:bodyPr wrap="square" rtlCol="1">
            <a:spAutoFit/>
          </a:bodyPr>
          <a:lstStyle/>
          <a:p>
            <a:r>
              <a:rPr lang="fa-IR" sz="2800" smtClean="0">
                <a:latin typeface="IranNastaliq" pitchFamily="18" charset="0"/>
                <a:cs typeface="IranNastaliq" pitchFamily="18" charset="0"/>
              </a:rPr>
              <a:t>صفحه بعد</a:t>
            </a:r>
            <a:endParaRPr lang="fa-IR" sz="2800">
              <a:latin typeface="IranNastaliq" pitchFamily="18" charset="0"/>
              <a:cs typeface="IranNastaliq"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1000"/>
                                        <p:tgtEl>
                                          <p:spTgt spid="3">
                                            <p:txEl>
                                              <p:pRg st="0" end="0"/>
                                            </p:txEl>
                                          </p:spTgt>
                                        </p:tgtEl>
                                      </p:cBhvr>
                                    </p:animEffect>
                                  </p:childTnLst>
                                </p:cTn>
                              </p:par>
                            </p:childTnLst>
                          </p:cTn>
                        </p:par>
                        <p:par>
                          <p:cTn id="8" fill="hold">
                            <p:stCondLst>
                              <p:cond delay="1000"/>
                            </p:stCondLst>
                            <p:childTnLst>
                              <p:par>
                                <p:cTn id="9" presetID="22" presetClass="entr" presetSubtype="4" fill="hold" grpId="0"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wipe(down)">
                                      <p:cBhvr>
                                        <p:cTn id="11" dur="500"/>
                                        <p:tgtEl>
                                          <p:spTgt spid="3">
                                            <p:txEl>
                                              <p:pRg st="1" end="1"/>
                                            </p:txEl>
                                          </p:spTgt>
                                        </p:tgtEl>
                                      </p:cBhvr>
                                    </p:animEffect>
                                  </p:childTnLst>
                                </p:cTn>
                              </p:par>
                            </p:childTnLst>
                          </p:cTn>
                        </p:par>
                        <p:par>
                          <p:cTn id="12" fill="hold">
                            <p:stCondLst>
                              <p:cond delay="1500"/>
                            </p:stCondLst>
                            <p:childTnLst>
                              <p:par>
                                <p:cTn id="13" presetID="22" presetClass="entr" presetSubtype="4" fill="hold" grpId="0" nodeType="after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wipe(down)">
                                      <p:cBhvr>
                                        <p:cTn id="15" dur="500"/>
                                        <p:tgtEl>
                                          <p:spTgt spid="3">
                                            <p:txEl>
                                              <p:pRg st="2" end="2"/>
                                            </p:txEl>
                                          </p:spTgt>
                                        </p:tgtEl>
                                      </p:cBhvr>
                                    </p:animEffect>
                                  </p:childTnLst>
                                </p:cTn>
                              </p:par>
                            </p:childTnLst>
                          </p:cTn>
                        </p:par>
                        <p:par>
                          <p:cTn id="16" fill="hold">
                            <p:stCondLst>
                              <p:cond delay="2000"/>
                            </p:stCondLst>
                            <p:childTnLst>
                              <p:par>
                                <p:cTn id="17" presetID="22" presetClass="entr" presetSubtype="4" fill="hold" grpId="0" nodeType="after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wipe(down)">
                                      <p:cBhvr>
                                        <p:cTn id="19" dur="500"/>
                                        <p:tgtEl>
                                          <p:spTgt spid="3">
                                            <p:txEl>
                                              <p:pRg st="3" end="3"/>
                                            </p:txEl>
                                          </p:spTgt>
                                        </p:tgtEl>
                                      </p:cBhvr>
                                    </p:animEffect>
                                  </p:childTnLst>
                                </p:cTn>
                              </p:par>
                            </p:childTnLst>
                          </p:cTn>
                        </p:par>
                        <p:par>
                          <p:cTn id="20" fill="hold">
                            <p:stCondLst>
                              <p:cond delay="2500"/>
                            </p:stCondLst>
                            <p:childTnLst>
                              <p:par>
                                <p:cTn id="21" presetID="22" presetClass="entr" presetSubtype="4" fill="hold" grpId="0" nodeType="after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wipe(down)">
                                      <p:cBhvr>
                                        <p:cTn id="23" dur="1000"/>
                                        <p:tgtEl>
                                          <p:spTgt spid="3">
                                            <p:txEl>
                                              <p:pRg st="4" end="4"/>
                                            </p:txEl>
                                          </p:spTgt>
                                        </p:tgtEl>
                                      </p:cBhvr>
                                    </p:animEffect>
                                  </p:childTnLst>
                                </p:cTn>
                              </p:par>
                            </p:childTnLst>
                          </p:cTn>
                        </p:par>
                        <p:par>
                          <p:cTn id="24" fill="hold">
                            <p:stCondLst>
                              <p:cond delay="3500"/>
                            </p:stCondLst>
                            <p:childTnLst>
                              <p:par>
                                <p:cTn id="25" presetID="22" presetClass="entr" presetSubtype="4" fill="hold" grpId="0" nodeType="after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wipe(down)">
                                      <p:cBhvr>
                                        <p:cTn id="27" dur="500"/>
                                        <p:tgtEl>
                                          <p:spTgt spid="3">
                                            <p:txEl>
                                              <p:pRg st="5" end="5"/>
                                            </p:txEl>
                                          </p:spTgt>
                                        </p:tgtEl>
                                      </p:cBhvr>
                                    </p:animEffect>
                                  </p:childTnLst>
                                </p:cTn>
                              </p:par>
                            </p:childTnLst>
                          </p:cTn>
                        </p:par>
                        <p:par>
                          <p:cTn id="28" fill="hold">
                            <p:stCondLst>
                              <p:cond delay="4000"/>
                            </p:stCondLst>
                            <p:childTnLst>
                              <p:par>
                                <p:cTn id="29" presetID="22" presetClass="entr" presetSubtype="4" fill="hold" grpId="0" nodeType="after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Effect transition="in" filter="wipe(down)">
                                      <p:cBhvr>
                                        <p:cTn id="31" dur="500"/>
                                        <p:tgtEl>
                                          <p:spTgt spid="3">
                                            <p:txEl>
                                              <p:pRg st="6" end="6"/>
                                            </p:txEl>
                                          </p:spTgt>
                                        </p:tgtEl>
                                      </p:cBhvr>
                                    </p:animEffect>
                                  </p:childTnLst>
                                </p:cTn>
                              </p:par>
                            </p:childTnLst>
                          </p:cTn>
                        </p:par>
                        <p:par>
                          <p:cTn id="32" fill="hold">
                            <p:stCondLst>
                              <p:cond delay="4500"/>
                            </p:stCondLst>
                            <p:childTnLst>
                              <p:par>
                                <p:cTn id="33" presetID="22" presetClass="entr" presetSubtype="4" fill="hold" grpId="0" nodeType="after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animEffect transition="in" filter="wipe(down)">
                                      <p:cBhvr>
                                        <p:cTn id="35" dur="500"/>
                                        <p:tgtEl>
                                          <p:spTgt spid="3">
                                            <p:txEl>
                                              <p:pRg st="7" end="7"/>
                                            </p:txEl>
                                          </p:spTgt>
                                        </p:tgtEl>
                                      </p:cBhvr>
                                    </p:animEffect>
                                  </p:childTnLst>
                                </p:cTn>
                              </p:par>
                            </p:childTnLst>
                          </p:cTn>
                        </p:par>
                        <p:par>
                          <p:cTn id="36" fill="hold">
                            <p:stCondLst>
                              <p:cond delay="5000"/>
                            </p:stCondLst>
                            <p:childTnLst>
                              <p:par>
                                <p:cTn id="37" presetID="22" presetClass="entr" presetSubtype="4" fill="hold" grpId="0" nodeType="after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animEffect transition="in" filter="wipe(down)">
                                      <p:cBhvr>
                                        <p:cTn id="39" dur="1000"/>
                                        <p:tgtEl>
                                          <p:spTgt spid="3">
                                            <p:txEl>
                                              <p:pRg st="8" end="8"/>
                                            </p:txEl>
                                          </p:spTgt>
                                        </p:tgtEl>
                                      </p:cBhvr>
                                    </p:animEffect>
                                  </p:childTnLst>
                                </p:cTn>
                              </p:par>
                            </p:childTnLst>
                          </p:cTn>
                        </p:par>
                        <p:par>
                          <p:cTn id="40" fill="hold">
                            <p:stCondLst>
                              <p:cond delay="6000"/>
                            </p:stCondLst>
                            <p:childTnLst>
                              <p:par>
                                <p:cTn id="41" presetID="22" presetClass="entr" presetSubtype="4" fill="hold" grpId="0" nodeType="after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animEffect transition="in" filter="wipe(down)">
                                      <p:cBhvr>
                                        <p:cTn id="43" dur="500"/>
                                        <p:tgtEl>
                                          <p:spTgt spid="3">
                                            <p:txEl>
                                              <p:pRg st="9" end="9"/>
                                            </p:txEl>
                                          </p:spTgt>
                                        </p:tgtEl>
                                      </p:cBhvr>
                                    </p:animEffect>
                                  </p:childTnLst>
                                </p:cTn>
                              </p:par>
                            </p:childTnLst>
                          </p:cTn>
                        </p:par>
                        <p:par>
                          <p:cTn id="44" fill="hold">
                            <p:stCondLst>
                              <p:cond delay="6500"/>
                            </p:stCondLst>
                            <p:childTnLst>
                              <p:par>
                                <p:cTn id="45" presetID="22" presetClass="entr" presetSubtype="4" fill="hold" grpId="0" nodeType="afterEffect">
                                  <p:stCondLst>
                                    <p:cond delay="0"/>
                                  </p:stCondLst>
                                  <p:childTnLst>
                                    <p:set>
                                      <p:cBhvr>
                                        <p:cTn id="46" dur="1" fill="hold">
                                          <p:stCondLst>
                                            <p:cond delay="0"/>
                                          </p:stCondLst>
                                        </p:cTn>
                                        <p:tgtEl>
                                          <p:spTgt spid="3">
                                            <p:txEl>
                                              <p:pRg st="10" end="10"/>
                                            </p:txEl>
                                          </p:spTgt>
                                        </p:tgtEl>
                                        <p:attrNameLst>
                                          <p:attrName>style.visibility</p:attrName>
                                        </p:attrNameLst>
                                      </p:cBhvr>
                                      <p:to>
                                        <p:strVal val="visible"/>
                                      </p:to>
                                    </p:set>
                                    <p:animEffect transition="in" filter="wipe(down)">
                                      <p:cBhvr>
                                        <p:cTn id="47" dur="500"/>
                                        <p:tgtEl>
                                          <p:spTgt spid="3">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609600"/>
            <a:ext cx="8229600" cy="4191000"/>
          </a:xfrm>
        </p:spPr>
        <p:txBody>
          <a:bodyPr>
            <a:normAutofit/>
          </a:bodyPr>
          <a:lstStyle/>
          <a:p>
            <a:pPr marL="0" indent="0" algn="r" rtl="1">
              <a:lnSpc>
                <a:spcPct val="150000"/>
              </a:lnSpc>
              <a:spcBef>
                <a:spcPts val="0"/>
              </a:spcBef>
              <a:buNone/>
            </a:pPr>
            <a:r>
              <a:rPr lang="fa-IR" sz="2000" b="1" smtClean="0">
                <a:cs typeface="B Nazanin" pitchFamily="2" charset="-78"/>
              </a:rPr>
              <a:t>اولین كشور آسیایی دارای فوتبال</a:t>
            </a:r>
            <a:r>
              <a:rPr lang="en-US" sz="2000" smtClean="0">
                <a:cs typeface="B Nazanin" pitchFamily="2" charset="-78"/>
              </a:rPr>
              <a:t/>
            </a:r>
            <a:br>
              <a:rPr lang="en-US" sz="2000" smtClean="0">
                <a:cs typeface="B Nazanin" pitchFamily="2" charset="-78"/>
              </a:rPr>
            </a:br>
            <a:r>
              <a:rPr lang="en-US" sz="2000" smtClean="0">
                <a:cs typeface="B Nazanin" pitchFamily="2" charset="-78"/>
              </a:rPr>
              <a:t> </a:t>
            </a:r>
            <a:br>
              <a:rPr lang="en-US" sz="2000" smtClean="0">
                <a:cs typeface="B Nazanin" pitchFamily="2" charset="-78"/>
              </a:rPr>
            </a:br>
            <a:r>
              <a:rPr lang="fa-IR" sz="2000" smtClean="0">
                <a:cs typeface="B Nazanin" pitchFamily="2" charset="-78"/>
              </a:rPr>
              <a:t>در منطقه آسیا، هندوستان اولین كشور آسیایی بود كه فوتبال را پذیرفت و یك نسخه از مقررات فوتبال در سال 1883 به آنجا رسید و در سال 1892 اولین مسابقه كاپ را برگزار كرد</a:t>
            </a:r>
            <a:r>
              <a:rPr lang="en-US" sz="2000" smtClean="0">
                <a:cs typeface="B Nazanin" pitchFamily="2" charset="-78"/>
              </a:rPr>
              <a:t>.</a:t>
            </a:r>
            <a:br>
              <a:rPr lang="en-US" sz="2000" smtClean="0">
                <a:cs typeface="B Nazanin" pitchFamily="2" charset="-78"/>
              </a:rPr>
            </a:br>
            <a:r>
              <a:rPr lang="en-US" sz="2000" smtClean="0">
                <a:cs typeface="B Nazanin" pitchFamily="2" charset="-78"/>
              </a:rPr>
              <a:t> </a:t>
            </a:r>
            <a:br>
              <a:rPr lang="en-US" sz="2000" smtClean="0">
                <a:cs typeface="B Nazanin" pitchFamily="2" charset="-78"/>
              </a:rPr>
            </a:br>
            <a:r>
              <a:rPr lang="fa-IR" sz="2000" smtClean="0">
                <a:cs typeface="B Nazanin" pitchFamily="2" charset="-78"/>
              </a:rPr>
              <a:t>با اینكه ورزش در سطح وسیع و علمی، در بعضی از قاره های جهان شناسایی بین المللی نداشته است ولی فوتبال بر اثرعلاقه مردم بیش از صد سال است كه جای خود را در اكثر كشورها باز كرده است</a:t>
            </a:r>
            <a:r>
              <a:rPr lang="en-US" sz="2000" smtClean="0">
                <a:cs typeface="B Nazanin" pitchFamily="2" charset="-78"/>
              </a:rPr>
              <a:t>.</a:t>
            </a:r>
            <a:br>
              <a:rPr lang="en-US" sz="2000" smtClean="0">
                <a:cs typeface="B Nazanin" pitchFamily="2" charset="-78"/>
              </a:rPr>
            </a:br>
            <a:endParaRPr lang="en-US" sz="2000">
              <a:cs typeface="B Nazanin" pitchFamily="2" charset="-78"/>
            </a:endParaRPr>
          </a:p>
        </p:txBody>
      </p:sp>
      <p:pic>
        <p:nvPicPr>
          <p:cNvPr id="4" name="Picture 3" descr="http://cdn.asriran.com/files/fa/news/1389/7/20/152485_419.gif"/>
          <p:cNvPicPr/>
          <p:nvPr/>
        </p:nvPicPr>
        <p:blipFill>
          <a:blip r:embed="rId2"/>
          <a:srcRect/>
          <a:stretch>
            <a:fillRect/>
          </a:stretch>
        </p:blipFill>
        <p:spPr bwMode="auto">
          <a:xfrm>
            <a:off x="533400" y="1676400"/>
            <a:ext cx="3009900" cy="2943225"/>
          </a:xfrm>
          <a:prstGeom prst="rect">
            <a:avLst/>
          </a:prstGeom>
          <a:noFill/>
          <a:ln w="9525">
            <a:noFill/>
            <a:miter lim="800000"/>
            <a:headEnd/>
            <a:tailEnd/>
          </a:ln>
        </p:spPr>
      </p:pic>
      <p:sp>
        <p:nvSpPr>
          <p:cNvPr id="5" name="TextBox 4">
            <a:hlinkClick r:id="" action="ppaction://hlinkshowjump?jump=nextslide"/>
          </p:cNvPr>
          <p:cNvSpPr txBox="1"/>
          <p:nvPr/>
        </p:nvSpPr>
        <p:spPr>
          <a:xfrm>
            <a:off x="7696200" y="5943600"/>
            <a:ext cx="946731" cy="523220"/>
          </a:xfrm>
          <a:prstGeom prst="rect">
            <a:avLst/>
          </a:prstGeom>
          <a:noFill/>
        </p:spPr>
        <p:txBody>
          <a:bodyPr wrap="square" rtlCol="1">
            <a:spAutoFit/>
          </a:bodyPr>
          <a:lstStyle/>
          <a:p>
            <a:r>
              <a:rPr lang="fa-IR" sz="2800" smtClean="0">
                <a:latin typeface="IranNastaliq" pitchFamily="18" charset="0"/>
                <a:cs typeface="IranNastaliq" pitchFamily="18" charset="0"/>
              </a:rPr>
              <a:t>صفحه بعد</a:t>
            </a:r>
            <a:endParaRPr lang="fa-IR" sz="2800">
              <a:latin typeface="IranNastaliq" pitchFamily="18" charset="0"/>
              <a:cs typeface="IranNastaliq"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par>
                          <p:cTn id="8" fill="hold">
                            <p:stCondLst>
                              <p:cond delay="2000"/>
                            </p:stCondLst>
                            <p:childTnLst>
                              <p:par>
                                <p:cTn id="9" presetID="42" presetClass="path" presetSubtype="0" accel="50000" decel="50000" fill="hold" nodeType="afterEffect">
                                  <p:stCondLst>
                                    <p:cond delay="0"/>
                                  </p:stCondLst>
                                  <p:childTnLst>
                                    <p:animMotion origin="layout" path="M 0 0  L 0 0.33333  E" pathEditMode="relative" ptsTypes="">
                                      <p:cBhvr>
                                        <p:cTn id="10" dur="2000" fill="hold"/>
                                        <p:tgtEl>
                                          <p:spTgt spid="4"/>
                                        </p:tgtEl>
                                        <p:attrNameLst>
                                          <p:attrName>ppt_x</p:attrName>
                                          <p:attrName>ppt_y</p:attrName>
                                        </p:attrNameLst>
                                      </p:cBhvr>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305800" cy="5943600"/>
          </a:xfrm>
        </p:spPr>
        <p:txBody>
          <a:bodyPr>
            <a:normAutofit fontScale="92500" lnSpcReduction="10000"/>
          </a:bodyPr>
          <a:lstStyle/>
          <a:p>
            <a:pPr marL="0" indent="0" algn="justLow" rtl="1">
              <a:lnSpc>
                <a:spcPct val="150000"/>
              </a:lnSpc>
              <a:spcBef>
                <a:spcPts val="0"/>
              </a:spcBef>
              <a:buNone/>
            </a:pPr>
            <a:r>
              <a:rPr lang="fa-IR" sz="2000" b="1" smtClean="0">
                <a:cs typeface="B Nazanin" pitchFamily="2" charset="-78"/>
              </a:rPr>
              <a:t>سازمان های ملی فوتبال در كشورها</a:t>
            </a:r>
            <a:endParaRPr lang="en-US" sz="2000" smtClean="0">
              <a:cs typeface="B Nazanin" pitchFamily="2" charset="-78"/>
            </a:endParaRPr>
          </a:p>
          <a:p>
            <a:pPr marL="0" indent="0" algn="justLow" rtl="1">
              <a:lnSpc>
                <a:spcPct val="150000"/>
              </a:lnSpc>
              <a:spcBef>
                <a:spcPts val="0"/>
              </a:spcBef>
              <a:buNone/>
            </a:pPr>
            <a:r>
              <a:rPr lang="en-US" sz="2000" smtClean="0">
                <a:cs typeface="B Nazanin" pitchFamily="2" charset="-78"/>
              </a:rPr>
              <a:t> </a:t>
            </a:r>
          </a:p>
          <a:p>
            <a:pPr marL="0" indent="0" algn="justLow" rtl="1">
              <a:lnSpc>
                <a:spcPct val="150000"/>
              </a:lnSpc>
              <a:spcBef>
                <a:spcPts val="0"/>
              </a:spcBef>
              <a:buNone/>
            </a:pPr>
            <a:r>
              <a:rPr lang="fa-IR" sz="2000" smtClean="0">
                <a:cs typeface="B Nazanin" pitchFamily="2" charset="-78"/>
              </a:rPr>
              <a:t>در قاره آفریقا، اولین سازمان ملی فوتبال در كشور آفریقای جنوبی تاسیس شد</a:t>
            </a:r>
            <a:r>
              <a:rPr lang="en-US" sz="2000" smtClean="0">
                <a:cs typeface="B Nazanin" pitchFamily="2" charset="-78"/>
              </a:rPr>
              <a:t>. </a:t>
            </a:r>
            <a:r>
              <a:rPr lang="fa-IR" sz="2000" smtClean="0">
                <a:cs typeface="B Nazanin" pitchFamily="2" charset="-78"/>
              </a:rPr>
              <a:t>ولی مصر جزو اولین كشورهایی بود كه مسابقه بین المللی برگزار كرد. در تاریخ 1924، سه سال پس از تشكیل سازمان ملی فوتبال، مصر در بازیهای المپیك پاریس توانست مجارستان را شكست دهد</a:t>
            </a:r>
            <a:r>
              <a:rPr lang="en-US" sz="2000" smtClean="0">
                <a:cs typeface="B Nazanin" pitchFamily="2" charset="-78"/>
              </a:rPr>
              <a:t>.</a:t>
            </a:r>
          </a:p>
          <a:p>
            <a:pPr marL="0" indent="0" algn="justLow" rtl="1">
              <a:lnSpc>
                <a:spcPct val="150000"/>
              </a:lnSpc>
              <a:spcBef>
                <a:spcPts val="0"/>
              </a:spcBef>
              <a:buNone/>
            </a:pPr>
            <a:r>
              <a:rPr lang="en-US" sz="2000" smtClean="0">
                <a:cs typeface="B Nazanin" pitchFamily="2" charset="-78"/>
              </a:rPr>
              <a:t> </a:t>
            </a:r>
          </a:p>
          <a:p>
            <a:pPr marL="0" indent="0" algn="justLow" rtl="1">
              <a:lnSpc>
                <a:spcPct val="150000"/>
              </a:lnSpc>
              <a:spcBef>
                <a:spcPts val="0"/>
              </a:spcBef>
              <a:buNone/>
            </a:pPr>
            <a:r>
              <a:rPr lang="fa-IR" sz="2000" smtClean="0">
                <a:cs typeface="B Nazanin" pitchFamily="2" charset="-78"/>
              </a:rPr>
              <a:t>مسابقات بین المللی فوتبال اروپا كه فقط میان انگلستان و اسكاتلند و از سال 1872 انجام می شد، در اولین سال قرن بیستم مورد استقبال سایر كشورهای اروپایی قرار گرفت . با این وجود فدراسیون بین المللی فوتبال( فیفا) در سال 1904 توسط گروهی از سرشناسان فوتبال در پاریس تشكیل و به ثبت رسید</a:t>
            </a:r>
            <a:r>
              <a:rPr lang="en-US" sz="2000" smtClean="0">
                <a:cs typeface="B Nazanin" pitchFamily="2" charset="-78"/>
              </a:rPr>
              <a:t>.</a:t>
            </a:r>
          </a:p>
          <a:p>
            <a:pPr marL="0" indent="0" algn="justLow" rtl="1">
              <a:lnSpc>
                <a:spcPct val="150000"/>
              </a:lnSpc>
              <a:spcBef>
                <a:spcPts val="0"/>
              </a:spcBef>
              <a:buNone/>
            </a:pPr>
            <a:r>
              <a:rPr lang="en-US" sz="2000" smtClean="0">
                <a:cs typeface="B Nazanin" pitchFamily="2" charset="-78"/>
              </a:rPr>
              <a:t> </a:t>
            </a:r>
          </a:p>
          <a:p>
            <a:pPr marL="0" indent="0" algn="justLow" rtl="1">
              <a:lnSpc>
                <a:spcPct val="150000"/>
              </a:lnSpc>
              <a:spcBef>
                <a:spcPts val="0"/>
              </a:spcBef>
              <a:buNone/>
            </a:pPr>
            <a:r>
              <a:rPr lang="en-US" sz="2000" smtClean="0">
                <a:cs typeface="B Nazanin" pitchFamily="2" charset="-78"/>
              </a:rPr>
              <a:t>20 </a:t>
            </a:r>
            <a:r>
              <a:rPr lang="fa-IR" sz="2000" smtClean="0">
                <a:cs typeface="B Nazanin" pitchFamily="2" charset="-78"/>
              </a:rPr>
              <a:t>روز قبل از تشكل رسمی فیفا فرانسه اولین مسابقه بین المللی خود را انجام داد. در این دیدارها هفت كشور تیم ملی خود را به بازی ها فرستادند در حالی كه دارای سازمان ملی نبودند و كشورهای اسپانیا و دانمارك از فرستادن تیم ملی خودداری كردند</a:t>
            </a:r>
            <a:r>
              <a:rPr lang="en-US" sz="2000" smtClean="0">
                <a:cs typeface="B Nazanin" pitchFamily="2" charset="-78"/>
              </a:rPr>
              <a:t>. </a:t>
            </a:r>
            <a:r>
              <a:rPr lang="fa-IR" sz="2000" smtClean="0">
                <a:cs typeface="B Nazanin" pitchFamily="2" charset="-78"/>
              </a:rPr>
              <a:t>فیفا رفته رفته رشد كرد تا آنكه در سال 1938 دارای 51 عضو ملی شد و در سال </a:t>
            </a:r>
            <a:r>
              <a:rPr lang="en-US" sz="2000" smtClean="0">
                <a:cs typeface="B Nazanin" pitchFamily="2" charset="-78"/>
              </a:rPr>
              <a:t>1950 </a:t>
            </a:r>
            <a:r>
              <a:rPr lang="fa-IR" sz="2000" smtClean="0">
                <a:cs typeface="B Nazanin" pitchFamily="2" charset="-78"/>
              </a:rPr>
              <a:t>این تعداد به 73 عضو و در سال 1982 تعداد آن به 146 كشور رسید</a:t>
            </a:r>
            <a:r>
              <a:rPr lang="en-US" sz="2000" smtClean="0">
                <a:cs typeface="B Nazanin" pitchFamily="2" charset="-78"/>
              </a:rPr>
              <a:t>.</a:t>
            </a:r>
          </a:p>
          <a:p>
            <a:pPr marL="0" indent="0" algn="justLow">
              <a:lnSpc>
                <a:spcPct val="150000"/>
              </a:lnSpc>
              <a:spcBef>
                <a:spcPts val="0"/>
              </a:spcBef>
              <a:buNone/>
            </a:pPr>
            <a:endParaRPr lang="en-US" sz="2000">
              <a:cs typeface="B Nazanin" pitchFamily="2" charset="-78"/>
            </a:endParaRPr>
          </a:p>
        </p:txBody>
      </p:sp>
      <p:sp>
        <p:nvSpPr>
          <p:cNvPr id="4" name="TextBox 3">
            <a:hlinkClick r:id="" action="ppaction://hlinkshowjump?jump=nextslide"/>
          </p:cNvPr>
          <p:cNvSpPr txBox="1"/>
          <p:nvPr/>
        </p:nvSpPr>
        <p:spPr>
          <a:xfrm>
            <a:off x="609600" y="6029980"/>
            <a:ext cx="946731" cy="523220"/>
          </a:xfrm>
          <a:prstGeom prst="rect">
            <a:avLst/>
          </a:prstGeom>
          <a:noFill/>
        </p:spPr>
        <p:txBody>
          <a:bodyPr wrap="square" rtlCol="1">
            <a:spAutoFit/>
          </a:bodyPr>
          <a:lstStyle/>
          <a:p>
            <a:r>
              <a:rPr lang="fa-IR" sz="2800" smtClean="0">
                <a:latin typeface="IranNastaliq" pitchFamily="18" charset="0"/>
                <a:cs typeface="IranNastaliq" pitchFamily="18" charset="0"/>
              </a:rPr>
              <a:t>صفحه بعد</a:t>
            </a:r>
            <a:endParaRPr lang="fa-IR" sz="2800">
              <a:latin typeface="IranNastaliq" pitchFamily="18" charset="0"/>
              <a:cs typeface="IranNastaliq"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par>
                          <p:cTn id="8" fill="hold">
                            <p:stCondLst>
                              <p:cond delay="2000"/>
                            </p:stCondLst>
                            <p:childTnLst>
                              <p:par>
                                <p:cTn id="9" presetID="10" presetClass="entr" presetSubtype="0" fill="hold" grpId="0"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fade">
                                      <p:cBhvr>
                                        <p:cTn id="11" dur="500"/>
                                        <p:tgtEl>
                                          <p:spTgt spid="3">
                                            <p:txEl>
                                              <p:pRg st="1" end="1"/>
                                            </p:txEl>
                                          </p:spTgt>
                                        </p:tgtEl>
                                      </p:cBhvr>
                                    </p:animEffect>
                                  </p:childTnLst>
                                </p:cTn>
                              </p:par>
                            </p:childTnLst>
                          </p:cTn>
                        </p:par>
                        <p:par>
                          <p:cTn id="12" fill="hold">
                            <p:stCondLst>
                              <p:cond delay="2500"/>
                            </p:stCondLst>
                            <p:childTnLst>
                              <p:par>
                                <p:cTn id="13" presetID="10" presetClass="entr" presetSubtype="0" fill="hold" grpId="0" nodeType="after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1000"/>
                                        <p:tgtEl>
                                          <p:spTgt spid="3">
                                            <p:txEl>
                                              <p:pRg st="2" end="2"/>
                                            </p:txEl>
                                          </p:spTgt>
                                        </p:tgtEl>
                                      </p:cBhvr>
                                    </p:animEffect>
                                  </p:childTnLst>
                                </p:cTn>
                              </p:par>
                            </p:childTnLst>
                          </p:cTn>
                        </p:par>
                        <p:par>
                          <p:cTn id="16" fill="hold">
                            <p:stCondLst>
                              <p:cond delay="3500"/>
                            </p:stCondLst>
                            <p:childTnLst>
                              <p:par>
                                <p:cTn id="17" presetID="10" presetClass="entr" presetSubtype="0" fill="hold" grpId="0" nodeType="after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fade">
                                      <p:cBhvr>
                                        <p:cTn id="19" dur="500"/>
                                        <p:tgtEl>
                                          <p:spTgt spid="3">
                                            <p:txEl>
                                              <p:pRg st="3" end="3"/>
                                            </p:txEl>
                                          </p:spTgt>
                                        </p:tgtEl>
                                      </p:cBhvr>
                                    </p:animEffect>
                                  </p:childTnLst>
                                </p:cTn>
                              </p:par>
                            </p:childTnLst>
                          </p:cTn>
                        </p:par>
                        <p:par>
                          <p:cTn id="20" fill="hold">
                            <p:stCondLst>
                              <p:cond delay="4000"/>
                            </p:stCondLst>
                            <p:childTnLst>
                              <p:par>
                                <p:cTn id="21" presetID="10" presetClass="entr" presetSubtype="0" fill="hold" grpId="0" nodeType="after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fade">
                                      <p:cBhvr>
                                        <p:cTn id="23" dur="1000"/>
                                        <p:tgtEl>
                                          <p:spTgt spid="3">
                                            <p:txEl>
                                              <p:pRg st="4" end="4"/>
                                            </p:txEl>
                                          </p:spTgt>
                                        </p:tgtEl>
                                      </p:cBhvr>
                                    </p:animEffect>
                                  </p:childTnLst>
                                </p:cTn>
                              </p:par>
                            </p:childTnLst>
                          </p:cTn>
                        </p:par>
                        <p:par>
                          <p:cTn id="24" fill="hold">
                            <p:stCondLst>
                              <p:cond delay="5000"/>
                            </p:stCondLst>
                            <p:childTnLst>
                              <p:par>
                                <p:cTn id="25" presetID="10" presetClass="entr" presetSubtype="0" fill="hold" grpId="0" nodeType="after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fade">
                                      <p:cBhvr>
                                        <p:cTn id="27" dur="500"/>
                                        <p:tgtEl>
                                          <p:spTgt spid="3">
                                            <p:txEl>
                                              <p:pRg st="5" end="5"/>
                                            </p:txEl>
                                          </p:spTgt>
                                        </p:tgtEl>
                                      </p:cBhvr>
                                    </p:animEffect>
                                  </p:childTnLst>
                                </p:cTn>
                              </p:par>
                            </p:childTnLst>
                          </p:cTn>
                        </p:par>
                        <p:par>
                          <p:cTn id="28" fill="hold">
                            <p:stCondLst>
                              <p:cond delay="5500"/>
                            </p:stCondLst>
                            <p:childTnLst>
                              <p:par>
                                <p:cTn id="29" presetID="10" presetClass="entr" presetSubtype="0" fill="hold" grpId="0" nodeType="after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Effect transition="in" filter="fade">
                                      <p:cBhvr>
                                        <p:cTn id="31" dur="10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48145"/>
            <a:ext cx="8229600" cy="5728855"/>
          </a:xfrm>
        </p:spPr>
        <p:txBody>
          <a:bodyPr>
            <a:normAutofit/>
          </a:bodyPr>
          <a:lstStyle/>
          <a:p>
            <a:pPr marL="0" indent="0" algn="justLow" rtl="1">
              <a:lnSpc>
                <a:spcPct val="150000"/>
              </a:lnSpc>
              <a:spcBef>
                <a:spcPts val="0"/>
              </a:spcBef>
              <a:buNone/>
            </a:pPr>
            <a:r>
              <a:rPr lang="fa-IR" sz="1600" b="1" smtClean="0">
                <a:cs typeface="B Nazanin" pitchFamily="2" charset="-78"/>
              </a:rPr>
              <a:t>سازمان كلی فلسفه ورزشی</a:t>
            </a:r>
            <a:endParaRPr lang="en-US" sz="1600" smtClean="0">
              <a:cs typeface="B Nazanin" pitchFamily="2" charset="-78"/>
            </a:endParaRPr>
          </a:p>
          <a:p>
            <a:pPr marL="0" indent="0" algn="justLow" rtl="1">
              <a:lnSpc>
                <a:spcPct val="150000"/>
              </a:lnSpc>
              <a:spcBef>
                <a:spcPts val="0"/>
              </a:spcBef>
              <a:buNone/>
            </a:pPr>
            <a:r>
              <a:rPr lang="en-US" sz="1600" smtClean="0">
                <a:cs typeface="B Nazanin" pitchFamily="2" charset="-78"/>
              </a:rPr>
              <a:t> </a:t>
            </a:r>
          </a:p>
          <a:p>
            <a:pPr marL="0" indent="0" algn="justLow" rtl="1">
              <a:lnSpc>
                <a:spcPct val="150000"/>
              </a:lnSpc>
              <a:spcBef>
                <a:spcPts val="0"/>
              </a:spcBef>
              <a:buNone/>
            </a:pPr>
            <a:r>
              <a:rPr lang="fa-IR" sz="1800" smtClean="0">
                <a:cs typeface="B Nazanin" pitchFamily="2" charset="-78"/>
              </a:rPr>
              <a:t>هر كشور بر اساس طبیعت، آب و هوا، محیط جغرافیایی و فطرت مردم آن سرزمین دارای فلسفه خاص ورزشی خود می باشد. چون نداشتن فلسفه ورزشی در هر كشور نمی تواند پایه و اساس درستی برای ورزشی آن كشور باشد</a:t>
            </a:r>
            <a:r>
              <a:rPr lang="en-US" sz="1800" smtClean="0">
                <a:cs typeface="B Nazanin" pitchFamily="2" charset="-78"/>
              </a:rPr>
              <a:t>.</a:t>
            </a:r>
          </a:p>
          <a:p>
            <a:pPr marL="0" indent="0" algn="justLow" rtl="1">
              <a:lnSpc>
                <a:spcPct val="150000"/>
              </a:lnSpc>
              <a:spcBef>
                <a:spcPts val="0"/>
              </a:spcBef>
              <a:buNone/>
            </a:pPr>
            <a:r>
              <a:rPr lang="en-US" sz="1800" smtClean="0">
                <a:cs typeface="B Nazanin" pitchFamily="2" charset="-78"/>
              </a:rPr>
              <a:t> </a:t>
            </a:r>
          </a:p>
          <a:p>
            <a:pPr marL="0" indent="0" algn="justLow" rtl="1">
              <a:lnSpc>
                <a:spcPct val="150000"/>
              </a:lnSpc>
              <a:spcBef>
                <a:spcPts val="0"/>
              </a:spcBef>
              <a:buNone/>
            </a:pPr>
            <a:r>
              <a:rPr lang="fa-IR" sz="1800" smtClean="0">
                <a:cs typeface="B Nazanin" pitchFamily="2" charset="-78"/>
              </a:rPr>
              <a:t>مثلاً در اروپا فلسفه ورزشی مردم شباهت زیادی به فلسفه ورزشی رم و یونان باستان دارد. و یا كشور خودمان ایران سوابق طولانی تری نسبت به رم و یونان در ورزش دارد</a:t>
            </a:r>
            <a:r>
              <a:rPr lang="en-US" sz="1800" smtClean="0">
                <a:cs typeface="B Nazanin" pitchFamily="2" charset="-78"/>
              </a:rPr>
              <a:t>. </a:t>
            </a:r>
            <a:r>
              <a:rPr lang="fa-IR" sz="1800" smtClean="0">
                <a:cs typeface="B Nazanin" pitchFamily="2" charset="-78"/>
              </a:rPr>
              <a:t>بطوری كه طبق مستندات تاریخی دو هزار و پانصد سال سابقه فلسفی در ورزش دارد، تا آنجا كه ضرب المثل پر مغز و بیاد ماندنی گواهی می دهد: عقل سالم در بدن سالم است، فلسفه ورزشی ایرانیان بوده است</a:t>
            </a:r>
            <a:r>
              <a:rPr lang="en-US" sz="1800" smtClean="0">
                <a:cs typeface="B Nazanin" pitchFamily="2" charset="-78"/>
              </a:rPr>
              <a:t>.</a:t>
            </a:r>
          </a:p>
          <a:p>
            <a:pPr marL="0" indent="0" algn="justLow">
              <a:lnSpc>
                <a:spcPct val="150000"/>
              </a:lnSpc>
              <a:spcBef>
                <a:spcPts val="0"/>
              </a:spcBef>
              <a:buNone/>
            </a:pPr>
            <a:endParaRPr lang="en-US" sz="1600">
              <a:cs typeface="B Nazanin" pitchFamily="2" charset="-78"/>
            </a:endParaRPr>
          </a:p>
        </p:txBody>
      </p:sp>
      <p:pic>
        <p:nvPicPr>
          <p:cNvPr id="4" name="Picture 3" descr="http://cdn.asriran.com/files/fa/news/1389/7/20/152486_769.jpg"/>
          <p:cNvPicPr/>
          <p:nvPr/>
        </p:nvPicPr>
        <p:blipFill>
          <a:blip r:embed="rId2"/>
          <a:srcRect/>
          <a:stretch>
            <a:fillRect/>
          </a:stretch>
        </p:blipFill>
        <p:spPr bwMode="auto">
          <a:xfrm>
            <a:off x="381000" y="3886200"/>
            <a:ext cx="3019425" cy="3048000"/>
          </a:xfrm>
          <a:prstGeom prst="rect">
            <a:avLst/>
          </a:prstGeom>
          <a:noFill/>
          <a:ln w="9525">
            <a:noFill/>
            <a:miter lim="800000"/>
            <a:headEnd/>
            <a:tailEnd/>
          </a:ln>
        </p:spPr>
      </p:pic>
      <p:sp>
        <p:nvSpPr>
          <p:cNvPr id="5" name="TextBox 4">
            <a:hlinkClick r:id="" action="ppaction://hlinkshowjump?jump=nextslide"/>
          </p:cNvPr>
          <p:cNvSpPr txBox="1"/>
          <p:nvPr/>
        </p:nvSpPr>
        <p:spPr>
          <a:xfrm>
            <a:off x="7848600" y="6096000"/>
            <a:ext cx="946731" cy="523220"/>
          </a:xfrm>
          <a:prstGeom prst="rect">
            <a:avLst/>
          </a:prstGeom>
          <a:noFill/>
        </p:spPr>
        <p:txBody>
          <a:bodyPr wrap="square" rtlCol="1">
            <a:spAutoFit/>
          </a:bodyPr>
          <a:lstStyle/>
          <a:p>
            <a:r>
              <a:rPr lang="fa-IR" sz="2800" smtClean="0">
                <a:latin typeface="IranNastaliq" pitchFamily="18" charset="0"/>
                <a:cs typeface="IranNastaliq" pitchFamily="18" charset="0"/>
              </a:rPr>
              <a:t>صفحه بعد</a:t>
            </a:r>
            <a:endParaRPr lang="fa-IR" sz="2800">
              <a:latin typeface="IranNastaliq" pitchFamily="18" charset="0"/>
              <a:cs typeface="IranNastaliq"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par>
                          <p:cTn id="8" fill="hold">
                            <p:stCondLst>
                              <p:cond delay="2000"/>
                            </p:stCondLst>
                            <p:childTnLst>
                              <p:par>
                                <p:cTn id="9" presetID="10" presetClass="entr" presetSubtype="0" fill="hold" grpId="0"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fade">
                                      <p:cBhvr>
                                        <p:cTn id="11" dur="500"/>
                                        <p:tgtEl>
                                          <p:spTgt spid="3">
                                            <p:txEl>
                                              <p:pRg st="1" end="1"/>
                                            </p:txEl>
                                          </p:spTgt>
                                        </p:tgtEl>
                                      </p:cBhvr>
                                    </p:animEffect>
                                  </p:childTnLst>
                                </p:cTn>
                              </p:par>
                            </p:childTnLst>
                          </p:cTn>
                        </p:par>
                        <p:par>
                          <p:cTn id="12" fill="hold">
                            <p:stCondLst>
                              <p:cond delay="2500"/>
                            </p:stCondLst>
                            <p:childTnLst>
                              <p:par>
                                <p:cTn id="13" presetID="10" presetClass="entr" presetSubtype="0" fill="hold" grpId="0" nodeType="after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1000"/>
                                        <p:tgtEl>
                                          <p:spTgt spid="3">
                                            <p:txEl>
                                              <p:pRg st="2" end="2"/>
                                            </p:txEl>
                                          </p:spTgt>
                                        </p:tgtEl>
                                      </p:cBhvr>
                                    </p:animEffect>
                                  </p:childTnLst>
                                </p:cTn>
                              </p:par>
                            </p:childTnLst>
                          </p:cTn>
                        </p:par>
                        <p:par>
                          <p:cTn id="16" fill="hold">
                            <p:stCondLst>
                              <p:cond delay="3500"/>
                            </p:stCondLst>
                            <p:childTnLst>
                              <p:par>
                                <p:cTn id="17" presetID="10" presetClass="entr" presetSubtype="0" fill="hold" grpId="0" nodeType="after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fade">
                                      <p:cBhvr>
                                        <p:cTn id="19" dur="500"/>
                                        <p:tgtEl>
                                          <p:spTgt spid="3">
                                            <p:txEl>
                                              <p:pRg st="3" end="3"/>
                                            </p:txEl>
                                          </p:spTgt>
                                        </p:tgtEl>
                                      </p:cBhvr>
                                    </p:animEffect>
                                  </p:childTnLst>
                                </p:cTn>
                              </p:par>
                            </p:childTnLst>
                          </p:cTn>
                        </p:par>
                        <p:par>
                          <p:cTn id="20" fill="hold">
                            <p:stCondLst>
                              <p:cond delay="4000"/>
                            </p:stCondLst>
                            <p:childTnLst>
                              <p:par>
                                <p:cTn id="21" presetID="10" presetClass="entr" presetSubtype="0" fill="hold" grpId="0" nodeType="after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fade">
                                      <p:cBhvr>
                                        <p:cTn id="23" dur="1000"/>
                                        <p:tgtEl>
                                          <p:spTgt spid="3">
                                            <p:txEl>
                                              <p:pRg st="4" end="4"/>
                                            </p:txEl>
                                          </p:spTgt>
                                        </p:tgtEl>
                                      </p:cBhvr>
                                    </p:animEffect>
                                  </p:childTnLst>
                                </p:cTn>
                              </p:par>
                            </p:childTnLst>
                          </p:cTn>
                        </p:par>
                        <p:par>
                          <p:cTn id="24" fill="hold">
                            <p:stCondLst>
                              <p:cond delay="5000"/>
                            </p:stCondLst>
                            <p:childTnLst>
                              <p:par>
                                <p:cTn id="25" presetID="0" presetClass="path" presetSubtype="0" accel="50000" decel="50000" fill="hold" nodeType="afterEffect">
                                  <p:stCondLst>
                                    <p:cond delay="0"/>
                                  </p:stCondLst>
                                  <p:childTnLst>
                                    <p:animMotion origin="layout" path="M 0.19097 -0.00625 C 0.45521 -0.05162 0.71962 -0.09722 0.74253 -0.22222 C 0.76545 -0.34746 0.49323 -0.73195 0.32882 -0.75787 C 0.16441 -0.78357 -0.2283 -0.5081 -0.24393 -0.37778 C -0.25955 -0.24746 0.16041 -0.03519 0.23489 0.02407 " pathEditMode="relative" ptsTypes="aaaaA">
                                      <p:cBhvr>
                                        <p:cTn id="26" dur="2000" fill="hold"/>
                                        <p:tgtEl>
                                          <p:spTgt spid="4"/>
                                        </p:tgtEl>
                                        <p:attrNameLst>
                                          <p:attrName>ppt_x</p:attrName>
                                          <p:attrName>ppt_y</p:attrName>
                                        </p:attrNameLst>
                                      </p:cBhvr>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allAtOnce"/>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382000" cy="5715000"/>
          </a:xfrm>
        </p:spPr>
        <p:txBody>
          <a:bodyPr>
            <a:noAutofit/>
          </a:bodyPr>
          <a:lstStyle/>
          <a:p>
            <a:pPr algn="justLow" rtl="1">
              <a:buNone/>
            </a:pPr>
            <a:r>
              <a:rPr lang="fa-IR" sz="2000" smtClean="0">
                <a:cs typeface="B Nazanin" pitchFamily="2" charset="-78"/>
              </a:rPr>
              <a:t>در نوشته های " شیلر" و " گوته" نویسندگان بزرگ آلمان ، سه جمله ذیل را می توان در فلسفه ورزشی بسیار موثر دانست</a:t>
            </a:r>
            <a:r>
              <a:rPr lang="en-US" sz="2000" smtClean="0">
                <a:cs typeface="B Nazanin" pitchFamily="2" charset="-78"/>
              </a:rPr>
              <a:t>:</a:t>
            </a:r>
          </a:p>
          <a:p>
            <a:pPr algn="justLow" rtl="1">
              <a:buNone/>
            </a:pPr>
            <a:r>
              <a:rPr lang="en-US" sz="2000" smtClean="0">
                <a:cs typeface="B Nazanin" pitchFamily="2" charset="-78"/>
              </a:rPr>
              <a:t> </a:t>
            </a:r>
          </a:p>
          <a:p>
            <a:pPr algn="justLow" rtl="1">
              <a:buNone/>
            </a:pPr>
            <a:r>
              <a:rPr lang="en-US" sz="2000" b="1" smtClean="0">
                <a:cs typeface="B Nazanin" pitchFamily="2" charset="-78"/>
              </a:rPr>
              <a:t> </a:t>
            </a:r>
            <a:r>
              <a:rPr lang="fa-IR" sz="2000" b="1" smtClean="0">
                <a:cs typeface="B Nazanin" pitchFamily="2" charset="-78"/>
              </a:rPr>
              <a:t>1= هر انسانی دوست دارد بازی كند وبازی كردن جزئی از زندگی انسان می باشد</a:t>
            </a:r>
            <a:r>
              <a:rPr lang="en-US" sz="2000" b="1" smtClean="0">
                <a:cs typeface="B Nazanin" pitchFamily="2" charset="-78"/>
              </a:rPr>
              <a:t>.</a:t>
            </a:r>
            <a:endParaRPr lang="en-US" sz="2000" smtClean="0">
              <a:cs typeface="B Nazanin" pitchFamily="2" charset="-78"/>
            </a:endParaRPr>
          </a:p>
          <a:p>
            <a:pPr algn="justLow" rtl="1">
              <a:buNone/>
            </a:pPr>
            <a:r>
              <a:rPr lang="en-US" sz="2000" smtClean="0">
                <a:cs typeface="B Nazanin" pitchFamily="2" charset="-78"/>
              </a:rPr>
              <a:t> </a:t>
            </a:r>
          </a:p>
          <a:p>
            <a:pPr algn="justLow" rtl="1">
              <a:buNone/>
            </a:pPr>
            <a:r>
              <a:rPr lang="fa-IR" sz="2000" smtClean="0">
                <a:cs typeface="B Nazanin" pitchFamily="2" charset="-78"/>
              </a:rPr>
              <a:t>به عنوان مثال: كودك دوست دارد با انگشت دست خود بازی كند. شما حتی در سن كهولت علاقه مند به ورزش هستید حتی اگر از نوع سبك آن را انتخاب كنید</a:t>
            </a:r>
            <a:r>
              <a:rPr lang="en-US" sz="2000" smtClean="0">
                <a:cs typeface="B Nazanin" pitchFamily="2" charset="-78"/>
              </a:rPr>
              <a:t>. </a:t>
            </a:r>
            <a:r>
              <a:rPr lang="fa-IR" sz="2000" smtClean="0">
                <a:cs typeface="B Nazanin" pitchFamily="2" charset="-78"/>
              </a:rPr>
              <a:t>بنابراین بازی كردن ( ورزش) جزئی از رشد انسان است و اگر انسان ورزش نكند رشد سالم و صحیح نخواهد داشت</a:t>
            </a:r>
            <a:r>
              <a:rPr lang="en-US" sz="2000" smtClean="0">
                <a:cs typeface="B Nazanin" pitchFamily="2" charset="-78"/>
              </a:rPr>
              <a:t>.</a:t>
            </a:r>
          </a:p>
          <a:p>
            <a:pPr algn="justLow" rtl="1">
              <a:buNone/>
            </a:pPr>
            <a:r>
              <a:rPr lang="en-US" sz="2000" b="1" smtClean="0">
                <a:cs typeface="B Nazanin" pitchFamily="2" charset="-78"/>
              </a:rPr>
              <a:t> </a:t>
            </a:r>
            <a:endParaRPr lang="en-US" sz="2000" smtClean="0">
              <a:cs typeface="B Nazanin" pitchFamily="2" charset="-78"/>
            </a:endParaRPr>
          </a:p>
          <a:p>
            <a:pPr algn="justLow" rtl="1">
              <a:buNone/>
            </a:pPr>
            <a:r>
              <a:rPr lang="en-US" sz="2000" b="1" smtClean="0">
                <a:cs typeface="B Nazanin" pitchFamily="2" charset="-78"/>
              </a:rPr>
              <a:t> </a:t>
            </a:r>
            <a:r>
              <a:rPr lang="fa-IR" sz="2000" b="1" smtClean="0">
                <a:cs typeface="B Nazanin" pitchFamily="2" charset="-78"/>
              </a:rPr>
              <a:t>2-</a:t>
            </a:r>
            <a:r>
              <a:rPr lang="en-US" sz="2000" b="1" smtClean="0">
                <a:cs typeface="B Nazanin" pitchFamily="2" charset="-78"/>
              </a:rPr>
              <a:t> </a:t>
            </a:r>
            <a:r>
              <a:rPr lang="fa-IR" sz="2000" b="1" smtClean="0">
                <a:cs typeface="B Nazanin" pitchFamily="2" charset="-78"/>
              </a:rPr>
              <a:t>هر كس مطابق با شعور و ذهن خود بازی خاصی را انتخاب می كند</a:t>
            </a:r>
            <a:r>
              <a:rPr lang="en-US" sz="2000" b="1" smtClean="0">
                <a:cs typeface="B Nazanin" pitchFamily="2" charset="-78"/>
              </a:rPr>
              <a:t>. </a:t>
            </a:r>
            <a:endParaRPr lang="en-US" sz="2000" smtClean="0">
              <a:cs typeface="B Nazanin" pitchFamily="2" charset="-78"/>
            </a:endParaRPr>
          </a:p>
          <a:p>
            <a:pPr algn="justLow" rtl="1">
              <a:buNone/>
            </a:pPr>
            <a:r>
              <a:rPr lang="en-US" sz="2000" smtClean="0">
                <a:cs typeface="B Nazanin" pitchFamily="2" charset="-78"/>
              </a:rPr>
              <a:t> </a:t>
            </a:r>
          </a:p>
          <a:p>
            <a:pPr marL="0" indent="0" algn="justLow" rtl="1">
              <a:lnSpc>
                <a:spcPct val="150000"/>
              </a:lnSpc>
              <a:spcBef>
                <a:spcPts val="0"/>
              </a:spcBef>
              <a:buNone/>
            </a:pPr>
            <a:r>
              <a:rPr lang="fa-IR" sz="2000" smtClean="0">
                <a:cs typeface="B Nazanin" pitchFamily="2" charset="-78"/>
              </a:rPr>
              <a:t>مثلاً، بعضی ها بازی گروهی توام با خشونت را دوست دارند. پس به فوتبال، یا بسكتبال، یا هندبال، ویا راگبی روی می آورند. و بعضی ها برخورد بدنی را دوست ندارند پس به ورزش هایی چون والیبال، تنیس و یا بدمینتون و... می پردازند. و عده ای به ورزش های انفرادی مانند: دو میدانی، ژیمناستیك، شنا و وزنه برداری علاقه دارند</a:t>
            </a:r>
            <a:r>
              <a:rPr lang="en-US" sz="2000" smtClean="0">
                <a:cs typeface="B Nazanin" pitchFamily="2" charset="-78"/>
              </a:rPr>
              <a:t>.</a:t>
            </a:r>
          </a:p>
          <a:p>
            <a:pPr algn="justLow">
              <a:buNone/>
            </a:pPr>
            <a:endParaRPr lang="en-US" sz="2000">
              <a:cs typeface="B Nazanin" pitchFamily="2" charset="-78"/>
            </a:endParaRPr>
          </a:p>
        </p:txBody>
      </p:sp>
      <p:sp>
        <p:nvSpPr>
          <p:cNvPr id="4" name="TextBox 3">
            <a:hlinkClick r:id="" action="ppaction://hlinkshowjump?jump=nextslide"/>
          </p:cNvPr>
          <p:cNvSpPr txBox="1"/>
          <p:nvPr/>
        </p:nvSpPr>
        <p:spPr>
          <a:xfrm>
            <a:off x="609600" y="6029980"/>
            <a:ext cx="946731" cy="523220"/>
          </a:xfrm>
          <a:prstGeom prst="rect">
            <a:avLst/>
          </a:prstGeom>
          <a:noFill/>
        </p:spPr>
        <p:txBody>
          <a:bodyPr wrap="square" rtlCol="1">
            <a:spAutoFit/>
          </a:bodyPr>
          <a:lstStyle/>
          <a:p>
            <a:r>
              <a:rPr lang="fa-IR" sz="2800" smtClean="0">
                <a:latin typeface="IranNastaliq" pitchFamily="18" charset="0"/>
                <a:cs typeface="IranNastaliq" pitchFamily="18" charset="0"/>
              </a:rPr>
              <a:t>صفحه بعد</a:t>
            </a:r>
            <a:endParaRPr lang="fa-IR" sz="2800">
              <a:latin typeface="IranNastaliq" pitchFamily="18" charset="0"/>
              <a:cs typeface="IranNastaliq"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fade">
                                      <p:cBhvr>
                                        <p:cTn id="11" dur="500"/>
                                        <p:tgtEl>
                                          <p:spTgt spid="3">
                                            <p:txEl>
                                              <p:pRg st="1" end="1"/>
                                            </p:txEl>
                                          </p:spTgt>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500"/>
                                        <p:tgtEl>
                                          <p:spTgt spid="3">
                                            <p:txEl>
                                              <p:pRg st="2" end="2"/>
                                            </p:txEl>
                                          </p:spTgt>
                                        </p:tgtEl>
                                      </p:cBhvr>
                                    </p:animEffect>
                                  </p:childTnLst>
                                </p:cTn>
                              </p:par>
                            </p:childTnLst>
                          </p:cTn>
                        </p:par>
                        <p:par>
                          <p:cTn id="16" fill="hold">
                            <p:stCondLst>
                              <p:cond delay="1500"/>
                            </p:stCondLst>
                            <p:childTnLst>
                              <p:par>
                                <p:cTn id="17" presetID="10" presetClass="entr" presetSubtype="0" fill="hold" grpId="0" nodeType="after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fade">
                                      <p:cBhvr>
                                        <p:cTn id="19" dur="500"/>
                                        <p:tgtEl>
                                          <p:spTgt spid="3">
                                            <p:txEl>
                                              <p:pRg st="3" end="3"/>
                                            </p:txEl>
                                          </p:spTgt>
                                        </p:tgtEl>
                                      </p:cBhvr>
                                    </p:animEffect>
                                  </p:childTnLst>
                                </p:cTn>
                              </p:par>
                            </p:childTnLst>
                          </p:cTn>
                        </p:par>
                        <p:par>
                          <p:cTn id="20" fill="hold">
                            <p:stCondLst>
                              <p:cond delay="2000"/>
                            </p:stCondLst>
                            <p:childTnLst>
                              <p:par>
                                <p:cTn id="21" presetID="10" presetClass="entr" presetSubtype="0" fill="hold" grpId="0" nodeType="after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fade">
                                      <p:cBhvr>
                                        <p:cTn id="23" dur="500"/>
                                        <p:tgtEl>
                                          <p:spTgt spid="3">
                                            <p:txEl>
                                              <p:pRg st="4" end="4"/>
                                            </p:txEl>
                                          </p:spTgt>
                                        </p:tgtEl>
                                      </p:cBhvr>
                                    </p:animEffect>
                                  </p:childTnLst>
                                </p:cTn>
                              </p:par>
                            </p:childTnLst>
                          </p:cTn>
                        </p:par>
                        <p:par>
                          <p:cTn id="24" fill="hold">
                            <p:stCondLst>
                              <p:cond delay="2500"/>
                            </p:stCondLst>
                            <p:childTnLst>
                              <p:par>
                                <p:cTn id="25" presetID="10" presetClass="entr" presetSubtype="0" fill="hold" grpId="0" nodeType="after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fade">
                                      <p:cBhvr>
                                        <p:cTn id="27" dur="500"/>
                                        <p:tgtEl>
                                          <p:spTgt spid="3">
                                            <p:txEl>
                                              <p:pRg st="5" end="5"/>
                                            </p:txEl>
                                          </p:spTgt>
                                        </p:tgtEl>
                                      </p:cBhvr>
                                    </p:animEffect>
                                  </p:childTnLst>
                                </p:cTn>
                              </p:par>
                            </p:childTnLst>
                          </p:cTn>
                        </p:par>
                        <p:par>
                          <p:cTn id="28" fill="hold">
                            <p:stCondLst>
                              <p:cond delay="3000"/>
                            </p:stCondLst>
                            <p:childTnLst>
                              <p:par>
                                <p:cTn id="29" presetID="10" presetClass="entr" presetSubtype="0" fill="hold" grpId="0" nodeType="after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Effect transition="in" filter="fade">
                                      <p:cBhvr>
                                        <p:cTn id="31" dur="500"/>
                                        <p:tgtEl>
                                          <p:spTgt spid="3">
                                            <p:txEl>
                                              <p:pRg st="6" end="6"/>
                                            </p:txEl>
                                          </p:spTgt>
                                        </p:tgtEl>
                                      </p:cBhvr>
                                    </p:animEffect>
                                  </p:childTnLst>
                                </p:cTn>
                              </p:par>
                            </p:childTnLst>
                          </p:cTn>
                        </p:par>
                        <p:par>
                          <p:cTn id="32" fill="hold">
                            <p:stCondLst>
                              <p:cond delay="3500"/>
                            </p:stCondLst>
                            <p:childTnLst>
                              <p:par>
                                <p:cTn id="33" presetID="10" presetClass="entr" presetSubtype="0" fill="hold" grpId="0" nodeType="after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animEffect transition="in" filter="fade">
                                      <p:cBhvr>
                                        <p:cTn id="35" dur="500"/>
                                        <p:tgtEl>
                                          <p:spTgt spid="3">
                                            <p:txEl>
                                              <p:pRg st="7" end="7"/>
                                            </p:txEl>
                                          </p:spTgt>
                                        </p:tgtEl>
                                      </p:cBhvr>
                                    </p:animEffect>
                                  </p:childTnLst>
                                </p:cTn>
                              </p:par>
                            </p:childTnLst>
                          </p:cTn>
                        </p:par>
                        <p:par>
                          <p:cTn id="36" fill="hold">
                            <p:stCondLst>
                              <p:cond delay="4000"/>
                            </p:stCondLst>
                            <p:childTnLst>
                              <p:par>
                                <p:cTn id="37" presetID="10" presetClass="entr" presetSubtype="0" fill="hold" grpId="0" nodeType="after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animEffect transition="in" filter="fade">
                                      <p:cBhvr>
                                        <p:cTn id="39"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791200"/>
          </a:xfrm>
        </p:spPr>
        <p:txBody>
          <a:bodyPr>
            <a:normAutofit/>
          </a:bodyPr>
          <a:lstStyle/>
          <a:p>
            <a:pPr marL="0" indent="0" algn="justLow" rtl="1">
              <a:lnSpc>
                <a:spcPct val="150000"/>
              </a:lnSpc>
              <a:spcBef>
                <a:spcPts val="0"/>
              </a:spcBef>
              <a:buNone/>
            </a:pPr>
            <a:r>
              <a:rPr lang="en-US" sz="2000" b="1" smtClean="0">
                <a:cs typeface="B Nazanin" pitchFamily="2" charset="-78"/>
              </a:rPr>
              <a:t> </a:t>
            </a:r>
            <a:endParaRPr lang="en-US" sz="2000" smtClean="0">
              <a:cs typeface="B Nazanin" pitchFamily="2" charset="-78"/>
            </a:endParaRPr>
          </a:p>
          <a:p>
            <a:pPr marL="0" indent="0" algn="justLow" rtl="1">
              <a:lnSpc>
                <a:spcPct val="150000"/>
              </a:lnSpc>
              <a:spcBef>
                <a:spcPts val="0"/>
              </a:spcBef>
              <a:buNone/>
            </a:pPr>
            <a:r>
              <a:rPr lang="fa-IR" sz="2000" b="1" smtClean="0">
                <a:cs typeface="B Nazanin" pitchFamily="2" charset="-78"/>
              </a:rPr>
              <a:t>3- هر كس شخصیت خود را در جریان بازی نشان می دهد</a:t>
            </a:r>
            <a:r>
              <a:rPr lang="en-US" sz="2000" b="1" smtClean="0">
                <a:cs typeface="B Nazanin" pitchFamily="2" charset="-78"/>
              </a:rPr>
              <a:t>. </a:t>
            </a:r>
            <a:endParaRPr lang="en-US" sz="2000" smtClean="0">
              <a:cs typeface="B Nazanin" pitchFamily="2" charset="-78"/>
            </a:endParaRPr>
          </a:p>
          <a:p>
            <a:pPr marL="0" indent="0" algn="justLow" rtl="1">
              <a:lnSpc>
                <a:spcPct val="150000"/>
              </a:lnSpc>
              <a:spcBef>
                <a:spcPts val="0"/>
              </a:spcBef>
              <a:buNone/>
            </a:pPr>
            <a:r>
              <a:rPr lang="en-US" sz="2000" smtClean="0">
                <a:cs typeface="B Nazanin" pitchFamily="2" charset="-78"/>
              </a:rPr>
              <a:t> </a:t>
            </a:r>
          </a:p>
          <a:p>
            <a:pPr marL="0" indent="0" algn="justLow" rtl="1">
              <a:lnSpc>
                <a:spcPct val="150000"/>
              </a:lnSpc>
              <a:spcBef>
                <a:spcPts val="0"/>
              </a:spcBef>
              <a:buNone/>
            </a:pPr>
            <a:r>
              <a:rPr lang="fa-IR" sz="2000" smtClean="0">
                <a:cs typeface="B Nazanin" pitchFamily="2" charset="-78"/>
              </a:rPr>
              <a:t>به همین دلیل، مربیان می بایست علاوه بر شناخت روان شناسی، رفتار بازیكنان را مورد دقت و مطالعه قرار داده تا انعكاسی از شخصیت فردی بازیكن را در زندگی بدست آوردند</a:t>
            </a:r>
            <a:r>
              <a:rPr lang="en-US" sz="2000" smtClean="0">
                <a:cs typeface="B Nazanin" pitchFamily="2" charset="-78"/>
              </a:rPr>
              <a:t>.</a:t>
            </a:r>
          </a:p>
          <a:p>
            <a:pPr marL="0" indent="0" algn="justLow" rtl="1">
              <a:lnSpc>
                <a:spcPct val="150000"/>
              </a:lnSpc>
              <a:spcBef>
                <a:spcPts val="0"/>
              </a:spcBef>
              <a:buNone/>
            </a:pPr>
            <a:r>
              <a:rPr lang="en-US" sz="2000" smtClean="0">
                <a:cs typeface="B Nazanin" pitchFamily="2" charset="-78"/>
              </a:rPr>
              <a:t> </a:t>
            </a:r>
          </a:p>
          <a:p>
            <a:pPr marL="0" indent="0" algn="justLow" rtl="1">
              <a:lnSpc>
                <a:spcPct val="150000"/>
              </a:lnSpc>
              <a:spcBef>
                <a:spcPts val="0"/>
              </a:spcBef>
              <a:buNone/>
            </a:pPr>
            <a:r>
              <a:rPr lang="fa-IR" sz="2000" smtClean="0">
                <a:cs typeface="B Nazanin" pitchFamily="2" charset="-78"/>
              </a:rPr>
              <a:t>مثلاً بعضی از بازیكنان در زمین تمرین و مسابقه مرتب حرف می زنند. اینگونه افراد دركلاس درس هم بی دلیل صحبت خواهند كرد. یا در بازی و مسابقه با داور، در اداره با رئیس و سرپرست نیز حالت پرخاش و اعتراض گونه دارند. بنابراین مربیان در اثر شناخت مرا حل علمی و تجربی انسانها در ورزش، می توانند اثرات بسیاری موثری در رشد زندگی آینده جوانان و نوجوانان ترسیم نمایند</a:t>
            </a:r>
            <a:r>
              <a:rPr lang="en-US" sz="2000" smtClean="0">
                <a:cs typeface="B Nazanin" pitchFamily="2" charset="-78"/>
              </a:rPr>
              <a:t>.</a:t>
            </a:r>
          </a:p>
          <a:p>
            <a:pPr marL="0" indent="0" algn="justLow" rtl="1">
              <a:lnSpc>
                <a:spcPct val="150000"/>
              </a:lnSpc>
              <a:spcBef>
                <a:spcPts val="0"/>
              </a:spcBef>
              <a:buNone/>
            </a:pPr>
            <a:r>
              <a:rPr lang="en-US" sz="2000" smtClean="0">
                <a:cs typeface="B Nazanin" pitchFamily="2" charset="-78"/>
              </a:rPr>
              <a:t> </a:t>
            </a:r>
          </a:p>
          <a:p>
            <a:pPr marL="0" indent="0" algn="justLow">
              <a:lnSpc>
                <a:spcPct val="150000"/>
              </a:lnSpc>
              <a:spcBef>
                <a:spcPts val="0"/>
              </a:spcBef>
              <a:buNone/>
            </a:pPr>
            <a:endParaRPr lang="en-US" sz="2000">
              <a:cs typeface="B Nazanin" pitchFamily="2" charset="-78"/>
            </a:endParaRPr>
          </a:p>
        </p:txBody>
      </p:sp>
      <p:sp>
        <p:nvSpPr>
          <p:cNvPr id="4" name="TextBox 3">
            <a:hlinkClick r:id="" action="ppaction://hlinkshowjump?jump=nextslide"/>
          </p:cNvPr>
          <p:cNvSpPr txBox="1"/>
          <p:nvPr/>
        </p:nvSpPr>
        <p:spPr>
          <a:xfrm>
            <a:off x="609600" y="6029980"/>
            <a:ext cx="946731" cy="523220"/>
          </a:xfrm>
          <a:prstGeom prst="rect">
            <a:avLst/>
          </a:prstGeom>
          <a:noFill/>
        </p:spPr>
        <p:txBody>
          <a:bodyPr wrap="square" rtlCol="1">
            <a:spAutoFit/>
          </a:bodyPr>
          <a:lstStyle/>
          <a:p>
            <a:r>
              <a:rPr lang="fa-IR" sz="2800" smtClean="0">
                <a:latin typeface="IranNastaliq" pitchFamily="18" charset="0"/>
                <a:cs typeface="IranNastaliq" pitchFamily="18" charset="0"/>
              </a:rPr>
              <a:t>صفحه بعد</a:t>
            </a:r>
            <a:endParaRPr lang="fa-IR" sz="2800">
              <a:latin typeface="IranNastaliq" pitchFamily="18" charset="0"/>
              <a:cs typeface="IranNastaliq"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fade">
                                      <p:cBhvr>
                                        <p:cTn id="11" dur="2000"/>
                                        <p:tgtEl>
                                          <p:spTgt spid="3">
                                            <p:txEl>
                                              <p:pRg st="1" end="1"/>
                                            </p:txEl>
                                          </p:spTgt>
                                        </p:tgtEl>
                                      </p:cBhvr>
                                    </p:animEffect>
                                  </p:childTnLst>
                                </p:cTn>
                              </p:par>
                            </p:childTnLst>
                          </p:cTn>
                        </p:par>
                        <p:par>
                          <p:cTn id="12" fill="hold">
                            <p:stCondLst>
                              <p:cond delay="2500"/>
                            </p:stCondLst>
                            <p:childTnLst>
                              <p:par>
                                <p:cTn id="13" presetID="10" presetClass="entr" presetSubtype="0" fill="hold" grpId="0" nodeType="after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500"/>
                                        <p:tgtEl>
                                          <p:spTgt spid="3">
                                            <p:txEl>
                                              <p:pRg st="2" end="2"/>
                                            </p:txEl>
                                          </p:spTgt>
                                        </p:tgtEl>
                                      </p:cBhvr>
                                    </p:animEffect>
                                  </p:childTnLst>
                                </p:cTn>
                              </p:par>
                            </p:childTnLst>
                          </p:cTn>
                        </p:par>
                        <p:par>
                          <p:cTn id="16" fill="hold">
                            <p:stCondLst>
                              <p:cond delay="3000"/>
                            </p:stCondLst>
                            <p:childTnLst>
                              <p:par>
                                <p:cTn id="17" presetID="10" presetClass="entr" presetSubtype="0" fill="hold" grpId="0" nodeType="after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fade">
                                      <p:cBhvr>
                                        <p:cTn id="19" dur="500"/>
                                        <p:tgtEl>
                                          <p:spTgt spid="3">
                                            <p:txEl>
                                              <p:pRg st="3" end="3"/>
                                            </p:txEl>
                                          </p:spTgt>
                                        </p:tgtEl>
                                      </p:cBhvr>
                                    </p:animEffect>
                                  </p:childTnLst>
                                </p:cTn>
                              </p:par>
                            </p:childTnLst>
                          </p:cTn>
                        </p:par>
                        <p:par>
                          <p:cTn id="20" fill="hold">
                            <p:stCondLst>
                              <p:cond delay="3500"/>
                            </p:stCondLst>
                            <p:childTnLst>
                              <p:par>
                                <p:cTn id="21" presetID="10" presetClass="entr" presetSubtype="0" fill="hold" grpId="0" nodeType="after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fade">
                                      <p:cBhvr>
                                        <p:cTn id="23" dur="500"/>
                                        <p:tgtEl>
                                          <p:spTgt spid="3">
                                            <p:txEl>
                                              <p:pRg st="4" end="4"/>
                                            </p:txEl>
                                          </p:spTgt>
                                        </p:tgtEl>
                                      </p:cBhvr>
                                    </p:animEffect>
                                  </p:childTnLst>
                                </p:cTn>
                              </p:par>
                            </p:childTnLst>
                          </p:cTn>
                        </p:par>
                        <p:par>
                          <p:cTn id="24" fill="hold">
                            <p:stCondLst>
                              <p:cond delay="4000"/>
                            </p:stCondLst>
                            <p:childTnLst>
                              <p:par>
                                <p:cTn id="25" presetID="10" presetClass="entr" presetSubtype="0" fill="hold" grpId="0" nodeType="after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fade">
                                      <p:cBhvr>
                                        <p:cTn id="27" dur="500"/>
                                        <p:tgtEl>
                                          <p:spTgt spid="3">
                                            <p:txEl>
                                              <p:pRg st="5" end="5"/>
                                            </p:txEl>
                                          </p:spTgt>
                                        </p:tgtEl>
                                      </p:cBhvr>
                                    </p:animEffect>
                                  </p:childTnLst>
                                </p:cTn>
                              </p:par>
                            </p:childTnLst>
                          </p:cTn>
                        </p:par>
                        <p:par>
                          <p:cTn id="28" fill="hold">
                            <p:stCondLst>
                              <p:cond delay="4500"/>
                            </p:stCondLst>
                            <p:childTnLst>
                              <p:par>
                                <p:cTn id="29" presetID="10" presetClass="entr" presetSubtype="0" fill="hold" grpId="0" nodeType="after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Effect transition="in" filter="fade">
                                      <p:cBhvr>
                                        <p:cTn id="31"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allAtOnce"/>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229600" cy="5638800"/>
          </a:xfrm>
        </p:spPr>
        <p:txBody>
          <a:bodyPr>
            <a:normAutofit/>
          </a:bodyPr>
          <a:lstStyle/>
          <a:p>
            <a:pPr marL="0" indent="0" algn="justLow" rtl="1">
              <a:lnSpc>
                <a:spcPct val="150000"/>
              </a:lnSpc>
              <a:spcBef>
                <a:spcPts val="0"/>
              </a:spcBef>
              <a:buNone/>
            </a:pPr>
            <a:r>
              <a:rPr lang="fa-IR" sz="2400" smtClean="0">
                <a:cs typeface="B Nazanin" pitchFamily="2" charset="-78"/>
              </a:rPr>
              <a:t>تاريخچه فوتبال در ايران</a:t>
            </a:r>
            <a:endParaRPr lang="en-US" sz="2400" smtClean="0">
              <a:cs typeface="B Nazanin" pitchFamily="2" charset="-78"/>
            </a:endParaRPr>
          </a:p>
          <a:p>
            <a:pPr marL="0" indent="0" algn="justLow" rtl="1">
              <a:lnSpc>
                <a:spcPct val="150000"/>
              </a:lnSpc>
              <a:spcBef>
                <a:spcPts val="0"/>
              </a:spcBef>
              <a:buNone/>
            </a:pPr>
            <a:r>
              <a:rPr lang="fa-IR" sz="2000" smtClean="0">
                <a:cs typeface="B Nazanin" pitchFamily="2" charset="-78"/>
              </a:rPr>
              <a:t>تاريخ فوتبال در ايران به زمان هاي طولاني بر ميگردد بدليل اينكه انگليسي ها مبدا فوتبال بودن و د ايران نيز حكومت مي كردند فوتبال خيلي زود به ايران آمد ولي هيچ بازيكن ايراني در آن بازي نمي كرد و وقتي كه بازيكن كم مي آوردند از ايراني هايي كه براي تماشا آمده بودند استفاده مي كردند.سالها بعد با تاسيس مجمع فوتبال در سال 1320تيم ملي ايران اولين سفر خارجي خود را انجام داد بعد در سال 1325 مجمع فوتبال به فدراسيون فوتبال ايران تغيير نام داد و در اوايل سال 1326 تقاضاي خود را براي عضويت در كنفدراسيون آسيا ارائه داد.كه اين درخواست در 30 دي 1326مورد موافقت قرار گرفت.</a:t>
            </a:r>
            <a:endParaRPr lang="en-US" sz="2000" smtClean="0">
              <a:cs typeface="B Nazanin" pitchFamily="2" charset="-78"/>
            </a:endParaRPr>
          </a:p>
          <a:p>
            <a:pPr marL="0" indent="0" algn="justLow" rtl="1">
              <a:lnSpc>
                <a:spcPct val="150000"/>
              </a:lnSpc>
              <a:spcBef>
                <a:spcPts val="0"/>
              </a:spcBef>
              <a:buNone/>
            </a:pPr>
            <a:r>
              <a:rPr lang="fa-IR" sz="2000" smtClean="0">
                <a:cs typeface="B Nazanin" pitchFamily="2" charset="-78"/>
              </a:rPr>
              <a:t>در مجموع اما آمارنويسان فوتبال ايران، سال</a:t>
            </a:r>
            <a:r>
              <a:rPr lang="en-US" sz="2000" smtClean="0">
                <a:cs typeface="B Nazanin" pitchFamily="2" charset="-78"/>
              </a:rPr>
              <a:t> </a:t>
            </a:r>
            <a:r>
              <a:rPr lang="fa-IR" sz="2000" smtClean="0">
                <a:cs typeface="B Nazanin" pitchFamily="2" charset="-78"/>
              </a:rPr>
              <a:t>1349</a:t>
            </a:r>
            <a:r>
              <a:rPr lang="en-US" sz="2000" smtClean="0">
                <a:cs typeface="B Nazanin" pitchFamily="2" charset="-78"/>
              </a:rPr>
              <a:t> </a:t>
            </a:r>
            <a:r>
              <a:rPr lang="fa-IR" sz="2000" smtClean="0">
                <a:cs typeface="B Nazanin" pitchFamily="2" charset="-78"/>
              </a:rPr>
              <a:t>را آغاز فوتبال باشگاهي ايران مي دانند، مسابقاتي که در زمان رياست مصطفي مکري براي اولين بار جنبه رقابت هاي باشگاهي به خود گرفت زيرا تمام تيم هاي حاضر در آن باشگاهي بودند</a:t>
            </a:r>
            <a:r>
              <a:rPr lang="en-US" sz="2000" smtClean="0">
                <a:cs typeface="B Nazanin" pitchFamily="2" charset="-78"/>
              </a:rPr>
              <a:t>.</a:t>
            </a:r>
            <a:endParaRPr lang="en-US" sz="2000">
              <a:cs typeface="B Nazanin" pitchFamily="2" charset="-78"/>
            </a:endParaRPr>
          </a:p>
        </p:txBody>
      </p:sp>
      <p:sp>
        <p:nvSpPr>
          <p:cNvPr id="4" name="TextBox 3">
            <a:hlinkClick r:id="" action="ppaction://hlinkshowjump?jump=nextslide"/>
          </p:cNvPr>
          <p:cNvSpPr txBox="1"/>
          <p:nvPr/>
        </p:nvSpPr>
        <p:spPr>
          <a:xfrm>
            <a:off x="609600" y="6029980"/>
            <a:ext cx="946731" cy="523220"/>
          </a:xfrm>
          <a:prstGeom prst="rect">
            <a:avLst/>
          </a:prstGeom>
          <a:noFill/>
        </p:spPr>
        <p:txBody>
          <a:bodyPr wrap="square" rtlCol="1">
            <a:spAutoFit/>
          </a:bodyPr>
          <a:lstStyle/>
          <a:p>
            <a:r>
              <a:rPr lang="fa-IR" sz="2800" smtClean="0">
                <a:latin typeface="IranNastaliq" pitchFamily="18" charset="0"/>
                <a:cs typeface="IranNastaliq" pitchFamily="18" charset="0"/>
              </a:rPr>
              <a:t>صفحه بعد</a:t>
            </a:r>
            <a:endParaRPr lang="fa-IR" sz="2800">
              <a:latin typeface="IranNastaliq" pitchFamily="18" charset="0"/>
              <a:cs typeface="IranNastaliq"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1000"/>
                                        <p:tgtEl>
                                          <p:spTgt spid="3">
                                            <p:txEl>
                                              <p:pRg st="0" end="0"/>
                                            </p:txEl>
                                          </p:spTgt>
                                        </p:tgtEl>
                                      </p:cBhvr>
                                    </p:animEffect>
                                  </p:childTnLst>
                                </p:cTn>
                              </p:par>
                            </p:childTnLst>
                          </p:cTn>
                        </p:par>
                        <p:par>
                          <p:cTn id="8" fill="hold">
                            <p:stCondLst>
                              <p:cond delay="1000"/>
                            </p:stCondLst>
                            <p:childTnLst>
                              <p:par>
                                <p:cTn id="9" presetID="22" presetClass="entr" presetSubtype="4" fill="hold" grpId="0"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wipe(down)">
                                      <p:cBhvr>
                                        <p:cTn id="11" dur="1000"/>
                                        <p:tgtEl>
                                          <p:spTgt spid="3">
                                            <p:txEl>
                                              <p:pRg st="1" end="1"/>
                                            </p:txEl>
                                          </p:spTgt>
                                        </p:tgtEl>
                                      </p:cBhvr>
                                    </p:animEffect>
                                  </p:childTnLst>
                                </p:cTn>
                              </p:par>
                            </p:childTnLst>
                          </p:cTn>
                        </p:par>
                        <p:par>
                          <p:cTn id="12" fill="hold">
                            <p:stCondLst>
                              <p:cond delay="2000"/>
                            </p:stCondLst>
                            <p:childTnLst>
                              <p:par>
                                <p:cTn id="13" presetID="5" presetClass="entr" presetSubtype="10" fill="hold" grpId="0" nodeType="after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checkerboard(across)">
                                      <p:cBhvr>
                                        <p:cTn id="15" dur="1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229600" cy="5715000"/>
          </a:xfrm>
        </p:spPr>
        <p:txBody>
          <a:bodyPr>
            <a:normAutofit fontScale="92500" lnSpcReduction="20000"/>
          </a:bodyPr>
          <a:lstStyle/>
          <a:p>
            <a:pPr marL="0" indent="0" algn="justLow" rtl="1">
              <a:lnSpc>
                <a:spcPct val="160000"/>
              </a:lnSpc>
              <a:spcBef>
                <a:spcPts val="0"/>
              </a:spcBef>
              <a:buNone/>
            </a:pPr>
            <a:r>
              <a:rPr lang="en-US" sz="2000" smtClean="0">
                <a:cs typeface="B Nazanin" pitchFamily="2" charset="-78"/>
              </a:rPr>
              <a:t> </a:t>
            </a:r>
            <a:r>
              <a:rPr lang="fa-IR" sz="2000" smtClean="0">
                <a:cs typeface="B Nazanin" pitchFamily="2" charset="-78"/>
              </a:rPr>
              <a:t>در سال</a:t>
            </a:r>
            <a:r>
              <a:rPr lang="en-US" sz="2000" smtClean="0">
                <a:cs typeface="B Nazanin" pitchFamily="2" charset="-78"/>
              </a:rPr>
              <a:t> </a:t>
            </a:r>
            <a:r>
              <a:rPr lang="fa-IR" sz="2000" smtClean="0">
                <a:cs typeface="B Nazanin" pitchFamily="2" charset="-78"/>
              </a:rPr>
              <a:t>1352</a:t>
            </a:r>
            <a:r>
              <a:rPr lang="en-US" sz="2000" smtClean="0">
                <a:cs typeface="B Nazanin" pitchFamily="2" charset="-78"/>
              </a:rPr>
              <a:t> </a:t>
            </a:r>
            <a:r>
              <a:rPr lang="fa-IR" sz="2000" smtClean="0">
                <a:cs typeface="B Nazanin" pitchFamily="2" charset="-78"/>
              </a:rPr>
              <a:t>شمسي اولين دوره مسابقات باشگاه هاي ايران با عنوان تخت جمشيد برگزار شد و تيم پرسپوليس با پيروزي برابر تيم تاج(استقلال فعلي)عنوان قهرماني را به دست آورد. ششمين دوره اين مسابقات با پيروزي انقلاب اسلامي ناتمام ماند تا فوتبال باشگاهي ايران مدت ها به صورت غيررسمي برگزار شود.</a:t>
            </a:r>
            <a:endParaRPr lang="en-US" sz="2000" smtClean="0">
              <a:cs typeface="B Nazanin" pitchFamily="2" charset="-78"/>
            </a:endParaRPr>
          </a:p>
          <a:p>
            <a:pPr marL="0" indent="0" algn="justLow" rtl="1">
              <a:lnSpc>
                <a:spcPct val="160000"/>
              </a:lnSpc>
              <a:spcBef>
                <a:spcPts val="0"/>
              </a:spcBef>
              <a:buNone/>
            </a:pPr>
            <a:r>
              <a:rPr lang="fa-IR" sz="2000" smtClean="0">
                <a:cs typeface="B Nazanin" pitchFamily="2" charset="-78"/>
              </a:rPr>
              <a:t>وقوع انقلاب اسلامي در ايران و همچنين جنگ تحميلي با عراق باعث شد ليگ فوتبال ايران با يک دهه وقفه مواجه شود. در اين سال ها مسابقات فوتبال در داخل کشور با حضور تيم هايي با نام استان ها يا مسابقات باشگاهي با تعداد محدود در داخل استان ها برگزار مي شد</a:t>
            </a:r>
            <a:r>
              <a:rPr lang="en-US" sz="2000" smtClean="0">
                <a:cs typeface="B Nazanin" pitchFamily="2" charset="-78"/>
              </a:rPr>
              <a:t>. </a:t>
            </a:r>
          </a:p>
          <a:p>
            <a:pPr marL="0" indent="0" algn="justLow" rtl="1">
              <a:lnSpc>
                <a:spcPct val="160000"/>
              </a:lnSpc>
              <a:spcBef>
                <a:spcPts val="0"/>
              </a:spcBef>
              <a:buNone/>
            </a:pPr>
            <a:r>
              <a:rPr lang="fa-IR" sz="2000" smtClean="0">
                <a:cs typeface="B Nazanin" pitchFamily="2" charset="-78"/>
              </a:rPr>
              <a:t>البته در سال</a:t>
            </a:r>
            <a:r>
              <a:rPr lang="en-US" sz="2000" smtClean="0">
                <a:cs typeface="B Nazanin" pitchFamily="2" charset="-78"/>
              </a:rPr>
              <a:t> </a:t>
            </a:r>
            <a:r>
              <a:rPr lang="fa-IR" sz="2000" smtClean="0">
                <a:cs typeface="B Nazanin" pitchFamily="2" charset="-78"/>
              </a:rPr>
              <a:t>1364مسابقاتي با عنوان جام قدس برگزار شد که تيم تهران الف موفق شد بالاتر از تيم هاي تهران ب و مازندران قرار گرفته و عنوان قهرماني را به دست آورد</a:t>
            </a:r>
            <a:r>
              <a:rPr lang="en-US" sz="2000" smtClean="0">
                <a:cs typeface="B Nazanin" pitchFamily="2" charset="-78"/>
              </a:rPr>
              <a:t>.</a:t>
            </a:r>
          </a:p>
          <a:p>
            <a:pPr marL="0" indent="0" algn="justLow" rtl="1">
              <a:lnSpc>
                <a:spcPct val="160000"/>
              </a:lnSpc>
              <a:spcBef>
                <a:spcPts val="0"/>
              </a:spcBef>
              <a:buNone/>
            </a:pPr>
            <a:r>
              <a:rPr lang="fa-IR" sz="2000" smtClean="0">
                <a:cs typeface="B Nazanin" pitchFamily="2" charset="-78"/>
              </a:rPr>
              <a:t>هفتمين دوره ليگ برتر فوتبال با اضافه شدن دو تيم ديگر با</a:t>
            </a:r>
            <a:r>
              <a:rPr lang="en-US" sz="2000" smtClean="0">
                <a:cs typeface="B Nazanin" pitchFamily="2" charset="-78"/>
              </a:rPr>
              <a:t> </a:t>
            </a:r>
            <a:r>
              <a:rPr lang="fa-IR" sz="2000" smtClean="0">
                <a:cs typeface="B Nazanin" pitchFamily="2" charset="-78"/>
              </a:rPr>
              <a:t>18تيم و بدون رئيس فدراسيون آغاز شده است. تيم هاي پرسپوليس، استقلا ل، سپاهان، سايپا و استقلا ل اهواز جزو مدعيان فتح جام هفتم هستند اما در اين ميان نبايداز تيم هايي مانند پيکان، صبا باتري و ذوب آهن هم غافل شد. تا يار که را خواهد و ميلش به که باشد</a:t>
            </a:r>
            <a:r>
              <a:rPr lang="en-US" sz="2000" smtClean="0">
                <a:cs typeface="B Nazanin" pitchFamily="2" charset="-78"/>
              </a:rPr>
              <a:t>.</a:t>
            </a:r>
          </a:p>
          <a:p>
            <a:pPr marL="0" indent="0" algn="justLow" rtl="1">
              <a:lnSpc>
                <a:spcPct val="160000"/>
              </a:lnSpc>
              <a:spcBef>
                <a:spcPts val="0"/>
              </a:spcBef>
              <a:buNone/>
            </a:pPr>
            <a:r>
              <a:rPr lang="fa-IR" sz="2000" smtClean="0">
                <a:cs typeface="B Nazanin" pitchFamily="2" charset="-78"/>
              </a:rPr>
              <a:t> </a:t>
            </a:r>
            <a:endParaRPr lang="en-US" sz="2000" smtClean="0">
              <a:cs typeface="B Nazanin" pitchFamily="2" charset="-78"/>
            </a:endParaRPr>
          </a:p>
          <a:p>
            <a:pPr marL="0" indent="0" algn="justLow">
              <a:lnSpc>
                <a:spcPct val="160000"/>
              </a:lnSpc>
              <a:spcBef>
                <a:spcPts val="0"/>
              </a:spcBef>
              <a:buNone/>
            </a:pPr>
            <a:endParaRPr lang="en-US" sz="2000">
              <a:cs typeface="B Nazanin" pitchFamily="2" charset="-78"/>
            </a:endParaRPr>
          </a:p>
        </p:txBody>
      </p:sp>
      <p:sp>
        <p:nvSpPr>
          <p:cNvPr id="4" name="TextBox 3">
            <a:hlinkClick r:id="" action="ppaction://hlinkshowjump?jump=nextslide"/>
          </p:cNvPr>
          <p:cNvSpPr txBox="1"/>
          <p:nvPr/>
        </p:nvSpPr>
        <p:spPr>
          <a:xfrm>
            <a:off x="609600" y="6029980"/>
            <a:ext cx="946731" cy="523220"/>
          </a:xfrm>
          <a:prstGeom prst="rect">
            <a:avLst/>
          </a:prstGeom>
          <a:noFill/>
        </p:spPr>
        <p:txBody>
          <a:bodyPr wrap="square" rtlCol="1">
            <a:spAutoFit/>
          </a:bodyPr>
          <a:lstStyle/>
          <a:p>
            <a:r>
              <a:rPr lang="fa-IR" sz="2800" smtClean="0">
                <a:latin typeface="IranNastaliq" pitchFamily="18" charset="0"/>
                <a:cs typeface="IranNastaliq" pitchFamily="18" charset="0"/>
              </a:rPr>
              <a:t>صفحه بعد</a:t>
            </a:r>
            <a:endParaRPr lang="fa-IR" sz="2800">
              <a:latin typeface="IranNastaliq" pitchFamily="18" charset="0"/>
              <a:cs typeface="IranNastaliq"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diamond(in)">
                                      <p:cBhvr>
                                        <p:cTn id="7" dur="2000"/>
                                        <p:tgtEl>
                                          <p:spTgt spid="3">
                                            <p:txEl>
                                              <p:pRg st="0" end="0"/>
                                            </p:txEl>
                                          </p:spTgt>
                                        </p:tgtEl>
                                      </p:cBhvr>
                                    </p:animEffect>
                                  </p:childTnLst>
                                </p:cTn>
                              </p:par>
                            </p:childTnLst>
                          </p:cTn>
                        </p:par>
                        <p:par>
                          <p:cTn id="8" fill="hold">
                            <p:stCondLst>
                              <p:cond delay="2000"/>
                            </p:stCondLst>
                            <p:childTnLst>
                              <p:par>
                                <p:cTn id="9" presetID="22" presetClass="entr" presetSubtype="4" fill="hold" grpId="0"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wipe(down)">
                                      <p:cBhvr>
                                        <p:cTn id="11" dur="1000"/>
                                        <p:tgtEl>
                                          <p:spTgt spid="3">
                                            <p:txEl>
                                              <p:pRg st="1" end="1"/>
                                            </p:txEl>
                                          </p:spTgt>
                                        </p:tgtEl>
                                      </p:cBhvr>
                                    </p:animEffect>
                                  </p:childTnLst>
                                </p:cTn>
                              </p:par>
                            </p:childTnLst>
                          </p:cTn>
                        </p:par>
                        <p:par>
                          <p:cTn id="12" fill="hold">
                            <p:stCondLst>
                              <p:cond delay="3000"/>
                            </p:stCondLst>
                            <p:childTnLst>
                              <p:par>
                                <p:cTn id="13" presetID="22" presetClass="entr" presetSubtype="4" fill="hold" grpId="0" nodeType="after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wipe(down)">
                                      <p:cBhvr>
                                        <p:cTn id="15" dur="1000"/>
                                        <p:tgtEl>
                                          <p:spTgt spid="3">
                                            <p:txEl>
                                              <p:pRg st="2" end="2"/>
                                            </p:txEl>
                                          </p:spTgt>
                                        </p:tgtEl>
                                      </p:cBhvr>
                                    </p:animEffect>
                                  </p:childTnLst>
                                </p:cTn>
                              </p:par>
                            </p:childTnLst>
                          </p:cTn>
                        </p:par>
                        <p:par>
                          <p:cTn id="16" fill="hold">
                            <p:stCondLst>
                              <p:cond delay="4000"/>
                            </p:stCondLst>
                            <p:childTnLst>
                              <p:par>
                                <p:cTn id="17" presetID="4" presetClass="entr" presetSubtype="16" fill="hold" grpId="0" nodeType="after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box(in)">
                                      <p:cBhvr>
                                        <p:cTn id="19" dur="1000"/>
                                        <p:tgtEl>
                                          <p:spTgt spid="3">
                                            <p:txEl>
                                              <p:pRg st="3" end="3"/>
                                            </p:txEl>
                                          </p:spTgt>
                                        </p:tgtEl>
                                      </p:cBhvr>
                                    </p:animEffect>
                                  </p:childTnLst>
                                </p:cTn>
                              </p:par>
                            </p:childTnLst>
                          </p:cTn>
                        </p:par>
                        <p:par>
                          <p:cTn id="20" fill="hold">
                            <p:stCondLst>
                              <p:cond delay="5000"/>
                            </p:stCondLst>
                            <p:childTnLst>
                              <p:par>
                                <p:cTn id="21" presetID="22" presetClass="entr" presetSubtype="4" fill="hold" grpId="0" nodeType="after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wipe(down)">
                                      <p:cBhvr>
                                        <p:cTn id="23"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943600"/>
          </a:xfrm>
        </p:spPr>
        <p:txBody>
          <a:bodyPr>
            <a:normAutofit/>
          </a:bodyPr>
          <a:lstStyle/>
          <a:p>
            <a:pPr marL="0" indent="0" algn="justLow" rtl="1">
              <a:lnSpc>
                <a:spcPct val="150000"/>
              </a:lnSpc>
              <a:spcBef>
                <a:spcPts val="0"/>
              </a:spcBef>
              <a:buNone/>
            </a:pPr>
            <a:r>
              <a:rPr lang="fa-IR" sz="2400" smtClean="0">
                <a:cs typeface="B Nazanin" pitchFamily="2" charset="-78"/>
              </a:rPr>
              <a:t>مروري اجمالي بر قوانين فوتبال</a:t>
            </a:r>
            <a:endParaRPr lang="en-US" sz="2400" smtClean="0">
              <a:cs typeface="B Nazanin" pitchFamily="2" charset="-78"/>
            </a:endParaRPr>
          </a:p>
          <a:p>
            <a:pPr marL="0" indent="0" algn="justLow" rtl="1">
              <a:lnSpc>
                <a:spcPct val="150000"/>
              </a:lnSpc>
              <a:spcBef>
                <a:spcPts val="0"/>
              </a:spcBef>
              <a:buNone/>
            </a:pPr>
            <a:r>
              <a:rPr lang="fa-IR" sz="2000" smtClean="0">
                <a:cs typeface="B Nazanin" pitchFamily="2" charset="-78"/>
              </a:rPr>
              <a:t>يك مسابقه بوسيله دو دسته، كه هر دسته نبايد بيشتر از 11 نفر باشد و يكى از آنها دروازه بان است، انجام ميشود</a:t>
            </a:r>
            <a:r>
              <a:rPr lang="en-US" sz="2000" smtClean="0">
                <a:cs typeface="B Nazanin" pitchFamily="2" charset="-78"/>
              </a:rPr>
              <a:t>. </a:t>
            </a:r>
          </a:p>
          <a:p>
            <a:pPr marL="0" indent="0" algn="justLow" rtl="1">
              <a:lnSpc>
                <a:spcPct val="150000"/>
              </a:lnSpc>
              <a:spcBef>
                <a:spcPts val="0"/>
              </a:spcBef>
              <a:buNone/>
            </a:pPr>
            <a:r>
              <a:rPr lang="fa-IR" sz="2000" smtClean="0">
                <a:cs typeface="B Nazanin" pitchFamily="2" charset="-78"/>
              </a:rPr>
              <a:t>اگر تعداد بازيكنان هر يك از دسته ها كمتر از 7 نفر باشد، مسابقه آغاز نمی شود</a:t>
            </a:r>
            <a:r>
              <a:rPr lang="en-US" sz="2000" smtClean="0">
                <a:cs typeface="B Nazanin" pitchFamily="2" charset="-78"/>
              </a:rPr>
              <a:t>. </a:t>
            </a:r>
            <a:r>
              <a:rPr lang="fa-IR" sz="2000" smtClean="0">
                <a:cs typeface="B Nazanin" pitchFamily="2" charset="-78"/>
              </a:rPr>
              <a:t>در مسابقاتى كه تحت سرپرستى فيفا و كنفدراسيونها و يا فدراسيونهاى/اتحاديه هاى ملى برگزار می شود، حداكثر از 3 بازيكن جانشين (تعویضی) می توان استفاده كرد</a:t>
            </a:r>
            <a:r>
              <a:rPr lang="en-US" sz="2000" smtClean="0">
                <a:cs typeface="B Nazanin" pitchFamily="2" charset="-78"/>
              </a:rPr>
              <a:t>.</a:t>
            </a:r>
          </a:p>
          <a:p>
            <a:pPr marL="0" indent="0" algn="justLow">
              <a:lnSpc>
                <a:spcPct val="150000"/>
              </a:lnSpc>
              <a:spcBef>
                <a:spcPts val="0"/>
              </a:spcBef>
              <a:buNone/>
            </a:pPr>
            <a:endParaRPr lang="en-US" sz="2000">
              <a:cs typeface="B Nazanin" pitchFamily="2" charset="-78"/>
            </a:endParaRPr>
          </a:p>
        </p:txBody>
      </p:sp>
      <p:sp>
        <p:nvSpPr>
          <p:cNvPr id="4" name="TextBox 3">
            <a:hlinkClick r:id="" action="ppaction://hlinkshowjump?jump=nextslide"/>
          </p:cNvPr>
          <p:cNvSpPr txBox="1"/>
          <p:nvPr/>
        </p:nvSpPr>
        <p:spPr>
          <a:xfrm>
            <a:off x="609600" y="6029980"/>
            <a:ext cx="946731" cy="523220"/>
          </a:xfrm>
          <a:prstGeom prst="rect">
            <a:avLst/>
          </a:prstGeom>
          <a:noFill/>
        </p:spPr>
        <p:txBody>
          <a:bodyPr wrap="square" rtlCol="1">
            <a:spAutoFit/>
          </a:bodyPr>
          <a:lstStyle/>
          <a:p>
            <a:r>
              <a:rPr lang="fa-IR" sz="2800" smtClean="0">
                <a:latin typeface="IranNastaliq" pitchFamily="18" charset="0"/>
                <a:cs typeface="IranNastaliq" pitchFamily="18" charset="0"/>
              </a:rPr>
              <a:t>صفحه بعد</a:t>
            </a:r>
            <a:endParaRPr lang="fa-IR" sz="2800">
              <a:latin typeface="IranNastaliq" pitchFamily="18" charset="0"/>
              <a:cs typeface="IranNastaliq"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mph" presetSubtype="0" fill="hold" grpId="0" nodeType="afterEffect">
                                  <p:stCondLst>
                                    <p:cond delay="0"/>
                                  </p:stCondLst>
                                  <p:childTnLst>
                                    <p:animRot by="21600000">
                                      <p:cBhvr>
                                        <p:cTn id="6" dur="1000" fill="hold"/>
                                        <p:tgtEl>
                                          <p:spTgt spid="3">
                                            <p:txEl>
                                              <p:pRg st="0" end="0"/>
                                            </p:txEl>
                                          </p:spTgt>
                                        </p:tgtEl>
                                        <p:attrNameLst>
                                          <p:attrName>r</p:attrName>
                                        </p:attrNameLst>
                                      </p:cBhvr>
                                    </p:animRot>
                                  </p:childTnLst>
                                </p:cTn>
                              </p:par>
                            </p:childTnLst>
                          </p:cTn>
                        </p:par>
                        <p:par>
                          <p:cTn id="7" fill="hold">
                            <p:stCondLst>
                              <p:cond delay="1000"/>
                            </p:stCondLst>
                            <p:childTnLst>
                              <p:par>
                                <p:cTn id="8" presetID="10" presetClass="entr" presetSubtype="0" fill="hold" grpId="0" nodeType="after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2000"/>
                                        <p:tgtEl>
                                          <p:spTgt spid="3">
                                            <p:txEl>
                                              <p:pRg st="1" end="1"/>
                                            </p:txEl>
                                          </p:spTgt>
                                        </p:tgtEl>
                                      </p:cBhvr>
                                    </p:animEffect>
                                  </p:childTnLst>
                                </p:cTn>
                              </p:par>
                            </p:childTnLst>
                          </p:cTn>
                        </p:par>
                        <p:par>
                          <p:cTn id="11" fill="hold">
                            <p:stCondLst>
                              <p:cond delay="3000"/>
                            </p:stCondLst>
                            <p:childTnLst>
                              <p:par>
                                <p:cTn id="12" presetID="10" presetClass="entr" presetSubtype="0" fill="hold" grpId="0" nodeType="after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allAtOnce"/>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14400"/>
            <a:ext cx="8229600" cy="5638800"/>
          </a:xfrm>
        </p:spPr>
        <p:txBody>
          <a:bodyPr>
            <a:normAutofit/>
          </a:bodyPr>
          <a:lstStyle/>
          <a:p>
            <a:pPr marL="0" indent="0" rtl="1">
              <a:lnSpc>
                <a:spcPct val="150000"/>
              </a:lnSpc>
              <a:spcBef>
                <a:spcPts val="0"/>
              </a:spcBef>
              <a:buNone/>
            </a:pPr>
            <a:r>
              <a:rPr lang="fa-IR" sz="2400" smtClean="0">
                <a:cs typeface="B Nazanin" pitchFamily="2" charset="-78"/>
              </a:rPr>
              <a:t>اگر بازيكن جانشين (ذخيره) بدون اجازه داور وارد زمين شود</a:t>
            </a:r>
            <a:r>
              <a:rPr lang="en-US" sz="2400" smtClean="0">
                <a:cs typeface="B Nazanin" pitchFamily="2" charset="-78"/>
              </a:rPr>
              <a:t>: </a:t>
            </a:r>
          </a:p>
          <a:p>
            <a:pPr marL="0" indent="0" algn="justLow" rtl="1">
              <a:lnSpc>
                <a:spcPct val="150000"/>
              </a:lnSpc>
              <a:spcBef>
                <a:spcPts val="0"/>
              </a:spcBef>
              <a:buNone/>
            </a:pPr>
            <a:r>
              <a:rPr lang="en-US" sz="2000" smtClean="0">
                <a:cs typeface="B Nazanin" pitchFamily="2" charset="-78"/>
              </a:rPr>
              <a:t>▪ </a:t>
            </a:r>
            <a:r>
              <a:rPr lang="fa-IR" sz="2000" smtClean="0">
                <a:cs typeface="B Nazanin" pitchFamily="2" charset="-78"/>
              </a:rPr>
              <a:t>بازى متوقف می شود</a:t>
            </a:r>
            <a:r>
              <a:rPr lang="en-US" sz="2000" smtClean="0">
                <a:cs typeface="B Nazanin" pitchFamily="2" charset="-78"/>
              </a:rPr>
              <a:t>. </a:t>
            </a:r>
          </a:p>
          <a:p>
            <a:pPr marL="0" indent="0" algn="justLow" rtl="1">
              <a:lnSpc>
                <a:spcPct val="150000"/>
              </a:lnSpc>
              <a:spcBef>
                <a:spcPts val="0"/>
              </a:spcBef>
              <a:buNone/>
            </a:pPr>
            <a:r>
              <a:rPr lang="en-US" sz="2000" smtClean="0">
                <a:cs typeface="B Nazanin" pitchFamily="2" charset="-78"/>
              </a:rPr>
              <a:t>▪ </a:t>
            </a:r>
            <a:r>
              <a:rPr lang="fa-IR" sz="2000" smtClean="0">
                <a:cs typeface="B Nazanin" pitchFamily="2" charset="-78"/>
              </a:rPr>
              <a:t>به بازيكن جانشين با كارت زرد اخطار داده می شود، و از وى خواسته می شود كه زمين را ترك كند</a:t>
            </a:r>
            <a:r>
              <a:rPr lang="en-US" sz="2000" smtClean="0">
                <a:cs typeface="B Nazanin" pitchFamily="2" charset="-78"/>
              </a:rPr>
              <a:t>. </a:t>
            </a:r>
          </a:p>
          <a:p>
            <a:pPr marL="0" indent="0" algn="justLow" rtl="1">
              <a:lnSpc>
                <a:spcPct val="150000"/>
              </a:lnSpc>
              <a:spcBef>
                <a:spcPts val="0"/>
              </a:spcBef>
              <a:buNone/>
            </a:pPr>
            <a:r>
              <a:rPr lang="en-US" sz="2000" smtClean="0">
                <a:cs typeface="B Nazanin" pitchFamily="2" charset="-78"/>
              </a:rPr>
              <a:t>▪ </a:t>
            </a:r>
            <a:r>
              <a:rPr lang="fa-IR" sz="2000" smtClean="0">
                <a:cs typeface="B Nazanin" pitchFamily="2" charset="-78"/>
              </a:rPr>
              <a:t>بازى با رها كردن توپ از محل توقف، مجددا آغاز می شود</a:t>
            </a:r>
            <a:r>
              <a:rPr lang="en-US" sz="2000" smtClean="0">
                <a:cs typeface="B Nazanin" pitchFamily="2" charset="-78"/>
              </a:rPr>
              <a:t>. </a:t>
            </a:r>
          </a:p>
          <a:p>
            <a:pPr marL="0" indent="0" algn="justLow" rtl="1">
              <a:lnSpc>
                <a:spcPct val="150000"/>
              </a:lnSpc>
              <a:spcBef>
                <a:spcPts val="0"/>
              </a:spcBef>
              <a:buNone/>
            </a:pPr>
            <a:r>
              <a:rPr lang="en-US" sz="2000" smtClean="0">
                <a:cs typeface="B Nazanin" pitchFamily="2" charset="-78"/>
              </a:rPr>
              <a:t>▪ </a:t>
            </a:r>
            <a:r>
              <a:rPr lang="fa-IR" sz="2000" smtClean="0">
                <a:cs typeface="B Nazanin" pitchFamily="2" charset="-78"/>
              </a:rPr>
              <a:t>بازى ادامه می یابد</a:t>
            </a:r>
            <a:r>
              <a:rPr lang="en-US" sz="2000" smtClean="0">
                <a:cs typeface="B Nazanin" pitchFamily="2" charset="-78"/>
              </a:rPr>
              <a:t>. </a:t>
            </a:r>
          </a:p>
          <a:p>
            <a:pPr marL="0" indent="0" algn="justLow" rtl="1">
              <a:lnSpc>
                <a:spcPct val="150000"/>
              </a:lnSpc>
              <a:spcBef>
                <a:spcPts val="0"/>
              </a:spcBef>
              <a:buNone/>
            </a:pPr>
            <a:r>
              <a:rPr lang="en-US" sz="2000" smtClean="0">
                <a:cs typeface="B Nazanin" pitchFamily="2" charset="-78"/>
              </a:rPr>
              <a:t>▪ </a:t>
            </a:r>
            <a:r>
              <a:rPr lang="fa-IR" sz="2000" smtClean="0">
                <a:cs typeface="B Nazanin" pitchFamily="2" charset="-78"/>
              </a:rPr>
              <a:t>بعد از اينكه توپ از بازى خارج شد، بازيكنان مربوطه اخطار (كارت زرد) خواهند گرفت</a:t>
            </a:r>
            <a:r>
              <a:rPr lang="en-US" sz="2000" smtClean="0">
                <a:cs typeface="B Nazanin" pitchFamily="2" charset="-78"/>
              </a:rPr>
              <a:t>.</a:t>
            </a:r>
          </a:p>
          <a:p>
            <a:pPr marL="0" indent="0" algn="justLow" rtl="1">
              <a:lnSpc>
                <a:spcPct val="150000"/>
              </a:lnSpc>
              <a:spcBef>
                <a:spcPts val="0"/>
              </a:spcBef>
              <a:buNone/>
            </a:pPr>
            <a:r>
              <a:rPr lang="fa-IR" sz="2000" smtClean="0">
                <a:cs typeface="B Nazanin" pitchFamily="2" charset="-78"/>
              </a:rPr>
              <a:t> </a:t>
            </a:r>
            <a:endParaRPr lang="en-US" sz="2000" smtClean="0">
              <a:cs typeface="B Nazanin" pitchFamily="2" charset="-78"/>
            </a:endParaRPr>
          </a:p>
          <a:p>
            <a:pPr marL="0" indent="0" algn="r">
              <a:lnSpc>
                <a:spcPct val="150000"/>
              </a:lnSpc>
              <a:spcBef>
                <a:spcPts val="0"/>
              </a:spcBef>
              <a:buNone/>
            </a:pPr>
            <a:endParaRPr lang="en-US" sz="2000">
              <a:cs typeface="B Nazanin" pitchFamily="2" charset="-78"/>
            </a:endParaRPr>
          </a:p>
        </p:txBody>
      </p:sp>
      <p:sp>
        <p:nvSpPr>
          <p:cNvPr id="4" name="TextBox 3">
            <a:hlinkClick r:id="" action="ppaction://hlinkshowjump?jump=nextslide"/>
          </p:cNvPr>
          <p:cNvSpPr txBox="1"/>
          <p:nvPr/>
        </p:nvSpPr>
        <p:spPr>
          <a:xfrm>
            <a:off x="609600" y="6029980"/>
            <a:ext cx="946731" cy="523220"/>
          </a:xfrm>
          <a:prstGeom prst="rect">
            <a:avLst/>
          </a:prstGeom>
          <a:noFill/>
        </p:spPr>
        <p:txBody>
          <a:bodyPr wrap="square" rtlCol="1">
            <a:spAutoFit/>
          </a:bodyPr>
          <a:lstStyle/>
          <a:p>
            <a:r>
              <a:rPr lang="fa-IR" sz="2800" smtClean="0">
                <a:latin typeface="IranNastaliq" pitchFamily="18" charset="0"/>
                <a:cs typeface="IranNastaliq" pitchFamily="18" charset="0"/>
              </a:rPr>
              <a:t>صفحه بعد</a:t>
            </a:r>
            <a:endParaRPr lang="fa-IR" sz="2800">
              <a:latin typeface="IranNastaliq" pitchFamily="18" charset="0"/>
              <a:cs typeface="IranNastaliq"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3" presetClass="path" presetSubtype="0" accel="50000" decel="50000" fill="hold" grpId="0" nodeType="afterEffect">
                                  <p:stCondLst>
                                    <p:cond delay="0"/>
                                  </p:stCondLst>
                                  <p:childTnLst>
                                    <p:animMotion origin="layout" path="M 0 0  L 0.25 0  E" pathEditMode="relative" ptsTypes="">
                                      <p:cBhvr>
                                        <p:cTn id="6" dur="2000" fill="hold"/>
                                        <p:tgtEl>
                                          <p:spTgt spid="3">
                                            <p:txEl>
                                              <p:pRg st="0" end="0"/>
                                            </p:txEl>
                                          </p:spTgt>
                                        </p:tgtEl>
                                        <p:attrNameLst>
                                          <p:attrName>ppt_x</p:attrName>
                                          <p:attrName>ppt_y</p:attrName>
                                        </p:attrNameLst>
                                      </p:cBhvr>
                                    </p:animMotion>
                                  </p:childTnLst>
                                </p:cTn>
                              </p:par>
                            </p:childTnLst>
                          </p:cTn>
                        </p:par>
                        <p:par>
                          <p:cTn id="7" fill="hold">
                            <p:stCondLst>
                              <p:cond delay="2000"/>
                            </p:stCondLst>
                            <p:childTnLst>
                              <p:par>
                                <p:cTn id="8" presetID="8" presetClass="emph" presetSubtype="0" fill="hold" grpId="0" nodeType="afterEffect">
                                  <p:stCondLst>
                                    <p:cond delay="0"/>
                                  </p:stCondLst>
                                  <p:childTnLst>
                                    <p:animRot by="21600000">
                                      <p:cBhvr>
                                        <p:cTn id="9" dur="2000" fill="hold"/>
                                        <p:tgtEl>
                                          <p:spTgt spid="3">
                                            <p:txEl>
                                              <p:pRg st="1" end="1"/>
                                            </p:txEl>
                                          </p:spTgt>
                                        </p:tgtEl>
                                        <p:attrNameLst>
                                          <p:attrName>r</p:attrName>
                                        </p:attrNameLst>
                                      </p:cBhvr>
                                    </p:animRot>
                                  </p:childTnLst>
                                </p:cTn>
                              </p:par>
                            </p:childTnLst>
                          </p:cTn>
                        </p:par>
                        <p:par>
                          <p:cTn id="10" fill="hold">
                            <p:stCondLst>
                              <p:cond delay="4000"/>
                            </p:stCondLst>
                            <p:childTnLst>
                              <p:par>
                                <p:cTn id="11" presetID="10" presetClass="entr" presetSubtype="0" fill="hold" grpId="0" nodeType="after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1000"/>
                                        <p:tgtEl>
                                          <p:spTgt spid="3">
                                            <p:txEl>
                                              <p:pRg st="2" end="2"/>
                                            </p:txEl>
                                          </p:spTgt>
                                        </p:tgtEl>
                                      </p:cBhvr>
                                    </p:animEffect>
                                  </p:childTnLst>
                                </p:cTn>
                              </p:par>
                            </p:childTnLst>
                          </p:cTn>
                        </p:par>
                        <p:par>
                          <p:cTn id="14" fill="hold">
                            <p:stCondLst>
                              <p:cond delay="5000"/>
                            </p:stCondLst>
                            <p:childTnLst>
                              <p:par>
                                <p:cTn id="15" presetID="10" presetClass="entr" presetSubtype="0" fill="hold" grpId="0" nodeType="after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2000"/>
                                        <p:tgtEl>
                                          <p:spTgt spid="3">
                                            <p:txEl>
                                              <p:pRg st="3" end="3"/>
                                            </p:txEl>
                                          </p:spTgt>
                                        </p:tgtEl>
                                      </p:cBhvr>
                                    </p:animEffect>
                                  </p:childTnLst>
                                </p:cTn>
                              </p:par>
                            </p:childTnLst>
                          </p:cTn>
                        </p:par>
                        <p:par>
                          <p:cTn id="18" fill="hold">
                            <p:stCondLst>
                              <p:cond delay="7000"/>
                            </p:stCondLst>
                            <p:childTnLst>
                              <p:par>
                                <p:cTn id="19" presetID="10" presetClass="entr" presetSubtype="0" fill="hold" grpId="0" nodeType="after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fade">
                                      <p:cBhvr>
                                        <p:cTn id="21" dur="1000"/>
                                        <p:tgtEl>
                                          <p:spTgt spid="3">
                                            <p:txEl>
                                              <p:pRg st="4" end="4"/>
                                            </p:txEl>
                                          </p:spTgt>
                                        </p:tgtEl>
                                      </p:cBhvr>
                                    </p:animEffect>
                                  </p:childTnLst>
                                </p:cTn>
                              </p:par>
                            </p:childTnLst>
                          </p:cTn>
                        </p:par>
                        <p:par>
                          <p:cTn id="22" fill="hold">
                            <p:stCondLst>
                              <p:cond delay="8000"/>
                            </p:stCondLst>
                            <p:childTnLst>
                              <p:par>
                                <p:cTn id="23" presetID="10" presetClass="entr" presetSubtype="0" fill="hold" grpId="0" nodeType="after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animEffect transition="in" filter="fade">
                                      <p:cBhvr>
                                        <p:cTn id="25" dur="1000"/>
                                        <p:tgtEl>
                                          <p:spTgt spid="3">
                                            <p:txEl>
                                              <p:pRg st="5" end="5"/>
                                            </p:txEl>
                                          </p:spTgt>
                                        </p:tgtEl>
                                      </p:cBhvr>
                                    </p:animEffect>
                                  </p:childTnLst>
                                </p:cTn>
                              </p:par>
                            </p:childTnLst>
                          </p:cTn>
                        </p:par>
                        <p:par>
                          <p:cTn id="26" fill="hold">
                            <p:stCondLst>
                              <p:cond delay="9000"/>
                            </p:stCondLst>
                            <p:childTnLst>
                              <p:par>
                                <p:cTn id="27" presetID="10" presetClass="entr" presetSubtype="0" fill="hold" grpId="0" nodeType="afterEffect">
                                  <p:stCondLst>
                                    <p:cond delay="0"/>
                                  </p:stCondLst>
                                  <p:childTnLst>
                                    <p:set>
                                      <p:cBhvr>
                                        <p:cTn id="28" dur="1" fill="hold">
                                          <p:stCondLst>
                                            <p:cond delay="0"/>
                                          </p:stCondLst>
                                        </p:cTn>
                                        <p:tgtEl>
                                          <p:spTgt spid="3">
                                            <p:txEl>
                                              <p:pRg st="6" end="6"/>
                                            </p:txEl>
                                          </p:spTgt>
                                        </p:tgtEl>
                                        <p:attrNameLst>
                                          <p:attrName>style.visibility</p:attrName>
                                        </p:attrNameLst>
                                      </p:cBhvr>
                                      <p:to>
                                        <p:strVal val="visible"/>
                                      </p:to>
                                    </p:set>
                                    <p:animEffect transition="in" filter="fade">
                                      <p:cBhvr>
                                        <p:cTn id="29" dur="10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allAtOnce"/>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838200"/>
            <a:ext cx="8534400" cy="5791200"/>
          </a:xfrm>
        </p:spPr>
        <p:txBody>
          <a:bodyPr>
            <a:normAutofit fontScale="47500" lnSpcReduction="20000"/>
          </a:bodyPr>
          <a:lstStyle/>
          <a:p>
            <a:pPr marL="0" indent="0" algn="justLow" rtl="1">
              <a:lnSpc>
                <a:spcPct val="170000"/>
              </a:lnSpc>
              <a:spcBef>
                <a:spcPts val="0"/>
              </a:spcBef>
              <a:buNone/>
            </a:pPr>
            <a:r>
              <a:rPr lang="fa-IR" sz="5900" smtClean="0"/>
              <a:t>مقدمه</a:t>
            </a:r>
          </a:p>
          <a:p>
            <a:pPr marL="0" indent="0" algn="justLow" rtl="1">
              <a:lnSpc>
                <a:spcPct val="170000"/>
              </a:lnSpc>
              <a:spcBef>
                <a:spcPts val="0"/>
              </a:spcBef>
              <a:buNone/>
            </a:pPr>
            <a:r>
              <a:rPr lang="fa-IR" sz="5900" b="1" smtClean="0">
                <a:ln>
                  <a:solidFill>
                    <a:srgbClr val="FF0000"/>
                  </a:solidFill>
                </a:ln>
                <a:hlinkClick r:id="rId2"/>
              </a:rPr>
              <a:t>تاريخچه فوتبال </a:t>
            </a:r>
            <a:endParaRPr lang="en-US" sz="5900" b="1" smtClean="0">
              <a:ln>
                <a:solidFill>
                  <a:srgbClr val="FF0000"/>
                </a:solidFill>
              </a:ln>
            </a:endParaRPr>
          </a:p>
          <a:p>
            <a:pPr marL="0" indent="0" algn="justLow" rtl="1">
              <a:lnSpc>
                <a:spcPct val="170000"/>
              </a:lnSpc>
              <a:spcBef>
                <a:spcPts val="0"/>
              </a:spcBef>
            </a:pPr>
            <a:endParaRPr lang="en-US" sz="5900" smtClean="0">
              <a:ln>
                <a:solidFill>
                  <a:srgbClr val="FF0000"/>
                </a:solidFill>
              </a:ln>
            </a:endParaRPr>
          </a:p>
          <a:p>
            <a:pPr marL="0" indent="0" algn="justLow" rtl="1">
              <a:lnSpc>
                <a:spcPct val="170000"/>
              </a:lnSpc>
              <a:spcBef>
                <a:spcPts val="0"/>
              </a:spcBef>
              <a:buNone/>
            </a:pPr>
            <a:r>
              <a:rPr lang="fa-IR" sz="4200" smtClean="0">
                <a:cs typeface="B Nazanin" pitchFamily="2" charset="-78"/>
              </a:rPr>
              <a:t>هر آنچه كه از فوتبال مي خواهيد بدانيد</a:t>
            </a:r>
            <a:r>
              <a:rPr lang="en-US" sz="4200" smtClean="0">
                <a:cs typeface="B Nazanin" pitchFamily="2" charset="-78"/>
              </a:rPr>
              <a:t>!</a:t>
            </a:r>
          </a:p>
          <a:p>
            <a:pPr marL="0" indent="0" algn="justLow" rtl="1">
              <a:lnSpc>
                <a:spcPct val="170000"/>
              </a:lnSpc>
              <a:spcBef>
                <a:spcPts val="0"/>
              </a:spcBef>
              <a:buNone/>
            </a:pPr>
            <a:r>
              <a:rPr lang="fa-IR" sz="4200" b="1" smtClean="0">
                <a:cs typeface="B Nazanin" pitchFamily="2" charset="-78"/>
              </a:rPr>
              <a:t>عصر ايران ورزشي</a:t>
            </a:r>
            <a:r>
              <a:rPr lang="en-US" sz="4200" b="1" smtClean="0">
                <a:cs typeface="B Nazanin" pitchFamily="2" charset="-78"/>
              </a:rPr>
              <a:t>-</a:t>
            </a:r>
            <a:r>
              <a:rPr lang="en-US" sz="4200" smtClean="0">
                <a:cs typeface="B Nazanin" pitchFamily="2" charset="-78"/>
              </a:rPr>
              <a:t> </a:t>
            </a:r>
            <a:r>
              <a:rPr lang="fa-IR" sz="4200" smtClean="0">
                <a:cs typeface="B Nazanin" pitchFamily="2" charset="-78"/>
              </a:rPr>
              <a:t>هر چه زمان می گذرد، و هر چه بر عمر فوتبال افزوده می شود، اقبال عمومی مردم جهان، نسبت به این ورزش پر تلاش و جادویی فزونی می یابد. در این میان، سهم جوانان و نوجوانان در گرایش بسوی این ورزش، چه از نظر داخل شدن در متن آن، و چه لذت بردن از تلاش گروهی از بازیكنان در زمین، در جمع تماشاگر، از ورزشهای دیگر بیشتر بوده و به همین دلیل است كه در كشور های مختلف جهان، مولفین و مفسرین بسیاری در مورد این ورزش كتب، مقالات، سالنامه ها، قوانین و تشریح شیوه های گوناگون را به طرق مختلف منتشر كرده و هر چه از عمر فوتبال می گذرد، تجزیه و تحلیل های بیشتری درباره پیدایش و رواج این ورزش صورت می گیرد </a:t>
            </a:r>
            <a:r>
              <a:rPr lang="en-US" sz="4200" smtClean="0">
                <a:cs typeface="B Nazanin" pitchFamily="2" charset="-78"/>
              </a:rPr>
              <a:t>.</a:t>
            </a:r>
            <a:endParaRPr lang="en-US" sz="4200">
              <a:cs typeface="B Nazanin" pitchFamily="2" charset="-78"/>
            </a:endParaRPr>
          </a:p>
        </p:txBody>
      </p:sp>
      <p:pic>
        <p:nvPicPr>
          <p:cNvPr id="5" name="Picture 4" descr="http://cdn.asriran.com/files/fa/news/1389/7/20/152483_289.gif"/>
          <p:cNvPicPr/>
          <p:nvPr/>
        </p:nvPicPr>
        <p:blipFill>
          <a:blip r:embed="rId3"/>
          <a:srcRect/>
          <a:stretch>
            <a:fillRect/>
          </a:stretch>
        </p:blipFill>
        <p:spPr bwMode="auto">
          <a:xfrm>
            <a:off x="533400" y="304800"/>
            <a:ext cx="3133725" cy="2852737"/>
          </a:xfrm>
          <a:prstGeom prst="rect">
            <a:avLst/>
          </a:prstGeom>
          <a:noFill/>
          <a:ln w="9525">
            <a:noFill/>
            <a:miter lim="800000"/>
            <a:headEnd/>
            <a:tailEnd/>
          </a:ln>
        </p:spPr>
      </p:pic>
      <p:sp>
        <p:nvSpPr>
          <p:cNvPr id="6" name="TextBox 5">
            <a:hlinkClick r:id="" action="ppaction://hlinkshowjump?jump=nextslide"/>
          </p:cNvPr>
          <p:cNvSpPr txBox="1"/>
          <p:nvPr/>
        </p:nvSpPr>
        <p:spPr>
          <a:xfrm>
            <a:off x="609600" y="6106180"/>
            <a:ext cx="946731" cy="523220"/>
          </a:xfrm>
          <a:prstGeom prst="rect">
            <a:avLst/>
          </a:prstGeom>
          <a:noFill/>
        </p:spPr>
        <p:txBody>
          <a:bodyPr wrap="square" rtlCol="1">
            <a:spAutoFit/>
          </a:bodyPr>
          <a:lstStyle/>
          <a:p>
            <a:r>
              <a:rPr lang="fa-IR" sz="2800" smtClean="0">
                <a:latin typeface="IranNastaliq" pitchFamily="18" charset="0"/>
                <a:cs typeface="IranNastaliq" pitchFamily="18" charset="0"/>
              </a:rPr>
              <a:t>صفحه بعد</a:t>
            </a:r>
            <a:endParaRPr lang="fa-IR" sz="2800">
              <a:latin typeface="IranNastaliq" pitchFamily="18" charset="0"/>
              <a:cs typeface="IranNastaliq" pitchFamily="18"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par>
                          <p:cTn id="8" fill="hold">
                            <p:stCondLst>
                              <p:cond delay="2000"/>
                            </p:stCondLst>
                            <p:childTnLst>
                              <p:par>
                                <p:cTn id="9" presetID="10" presetClass="entr" presetSubtype="0" fill="hold" grpId="0"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fade">
                                      <p:cBhvr>
                                        <p:cTn id="11" dur="2000"/>
                                        <p:tgtEl>
                                          <p:spTgt spid="3">
                                            <p:txEl>
                                              <p:pRg st="1" end="1"/>
                                            </p:txEl>
                                          </p:spTgt>
                                        </p:tgtEl>
                                      </p:cBhvr>
                                    </p:animEffect>
                                  </p:childTnLst>
                                </p:cTn>
                              </p:par>
                            </p:childTnLst>
                          </p:cTn>
                        </p:par>
                        <p:par>
                          <p:cTn id="12" fill="hold">
                            <p:stCondLst>
                              <p:cond delay="4000"/>
                            </p:stCondLst>
                            <p:childTnLst>
                              <p:par>
                                <p:cTn id="13" presetID="10" presetClass="entr" presetSubtype="0" fill="hold" grpId="0" nodeType="after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Effect transition="in" filter="fade">
                                      <p:cBhvr>
                                        <p:cTn id="15" dur="1000"/>
                                        <p:tgtEl>
                                          <p:spTgt spid="3">
                                            <p:txEl>
                                              <p:pRg st="3" end="3"/>
                                            </p:txEl>
                                          </p:spTgt>
                                        </p:tgtEl>
                                      </p:cBhvr>
                                    </p:animEffect>
                                  </p:childTnLst>
                                </p:cTn>
                              </p:par>
                            </p:childTnLst>
                          </p:cTn>
                        </p:par>
                        <p:par>
                          <p:cTn id="16" fill="hold">
                            <p:stCondLst>
                              <p:cond delay="5000"/>
                            </p:stCondLst>
                            <p:childTnLst>
                              <p:par>
                                <p:cTn id="17" presetID="10" presetClass="entr" presetSubtype="0" fill="hold" grpId="0" nodeType="after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fade">
                                      <p:cBhvr>
                                        <p:cTn id="19" dur="2000"/>
                                        <p:tgtEl>
                                          <p:spTgt spid="3">
                                            <p:txEl>
                                              <p:pRg st="4" end="4"/>
                                            </p:txEl>
                                          </p:spTgt>
                                        </p:tgtEl>
                                      </p:cBhvr>
                                    </p:animEffect>
                                  </p:childTnLst>
                                </p:cTn>
                              </p:par>
                            </p:childTnLst>
                          </p:cTn>
                        </p:par>
                        <p:par>
                          <p:cTn id="20" fill="hold">
                            <p:stCondLst>
                              <p:cond delay="7000"/>
                            </p:stCondLst>
                            <p:childTnLst>
                              <p:par>
                                <p:cTn id="21" presetID="2" presetClass="entr" presetSubtype="4" fill="hold" nodeType="afterEffect">
                                  <p:stCondLst>
                                    <p:cond delay="0"/>
                                  </p:stCondLst>
                                  <p:childTnLst>
                                    <p:set>
                                      <p:cBhvr>
                                        <p:cTn id="22" dur="1" fill="hold">
                                          <p:stCondLst>
                                            <p:cond delay="0"/>
                                          </p:stCondLst>
                                        </p:cTn>
                                        <p:tgtEl>
                                          <p:spTgt spid="5"/>
                                        </p:tgtEl>
                                        <p:attrNameLst>
                                          <p:attrName>style.visibility</p:attrName>
                                        </p:attrNameLst>
                                      </p:cBhvr>
                                      <p:to>
                                        <p:strVal val="visible"/>
                                      </p:to>
                                    </p:set>
                                    <p:anim calcmode="lin" valueType="num">
                                      <p:cBhvr additive="base">
                                        <p:cTn id="23" dur="1000" fill="hold"/>
                                        <p:tgtEl>
                                          <p:spTgt spid="5"/>
                                        </p:tgtEl>
                                        <p:attrNameLst>
                                          <p:attrName>ppt_x</p:attrName>
                                        </p:attrNameLst>
                                      </p:cBhvr>
                                      <p:tavLst>
                                        <p:tav tm="0">
                                          <p:val>
                                            <p:strVal val="#ppt_x"/>
                                          </p:val>
                                        </p:tav>
                                        <p:tav tm="100000">
                                          <p:val>
                                            <p:strVal val="#ppt_x"/>
                                          </p:val>
                                        </p:tav>
                                      </p:tavLst>
                                    </p:anim>
                                    <p:anim calcmode="lin" valueType="num">
                                      <p:cBhvr additive="base">
                                        <p:cTn id="24" dur="10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5486400"/>
          </a:xfrm>
        </p:spPr>
        <p:txBody>
          <a:bodyPr>
            <a:normAutofit/>
          </a:bodyPr>
          <a:lstStyle/>
          <a:p>
            <a:pPr marL="0" indent="0" algn="justLow" rtl="1">
              <a:lnSpc>
                <a:spcPct val="150000"/>
              </a:lnSpc>
              <a:spcBef>
                <a:spcPts val="0"/>
              </a:spcBef>
              <a:buNone/>
            </a:pPr>
            <a:r>
              <a:rPr lang="fa-IR" sz="2400" smtClean="0">
                <a:cs typeface="B Nazanin" pitchFamily="2" charset="-78"/>
              </a:rPr>
              <a:t>تجهیزات بازیکن و دروازه بان </a:t>
            </a:r>
            <a:endParaRPr lang="en-US" sz="2400" smtClean="0">
              <a:cs typeface="B Nazanin" pitchFamily="2" charset="-78"/>
            </a:endParaRPr>
          </a:p>
          <a:p>
            <a:pPr marL="0" indent="0" algn="justLow" rtl="1">
              <a:lnSpc>
                <a:spcPct val="150000"/>
              </a:lnSpc>
              <a:spcBef>
                <a:spcPts val="0"/>
              </a:spcBef>
              <a:buNone/>
            </a:pPr>
            <a:r>
              <a:rPr lang="fa-IR" sz="2000" smtClean="0">
                <a:cs typeface="B Nazanin" pitchFamily="2" charset="-78"/>
              </a:rPr>
              <a:t>ایمن بودن - خطرناك نبودن وسايل </a:t>
            </a:r>
            <a:endParaRPr lang="en-US" sz="2000" smtClean="0">
              <a:cs typeface="B Nazanin" pitchFamily="2" charset="-78"/>
            </a:endParaRPr>
          </a:p>
          <a:p>
            <a:pPr marL="0" indent="0" algn="justLow" rtl="1">
              <a:lnSpc>
                <a:spcPct val="150000"/>
              </a:lnSpc>
              <a:spcBef>
                <a:spcPts val="0"/>
              </a:spcBef>
              <a:buNone/>
            </a:pPr>
            <a:r>
              <a:rPr lang="fa-IR" sz="2000" smtClean="0">
                <a:cs typeface="B Nazanin" pitchFamily="2" charset="-78"/>
              </a:rPr>
              <a:t>بازيكن نبايد از وسايلى استفاده كند يا چيزى بپوشد كه براى خودش و ساير بازيكنان خطرناك باشد. (به انضمام هرگونه زيور آلات</a:t>
            </a:r>
            <a:r>
              <a:rPr lang="en-US" sz="2000" smtClean="0">
                <a:cs typeface="B Nazanin" pitchFamily="2" charset="-78"/>
              </a:rPr>
              <a:t>(</a:t>
            </a:r>
          </a:p>
          <a:p>
            <a:pPr marL="0" indent="0" algn="justLow" rtl="1">
              <a:lnSpc>
                <a:spcPct val="150000"/>
              </a:lnSpc>
              <a:spcBef>
                <a:spcPts val="0"/>
              </a:spcBef>
              <a:buNone/>
            </a:pPr>
            <a:endParaRPr lang="en-US" sz="2000" smtClean="0">
              <a:cs typeface="B Nazanin" pitchFamily="2" charset="-78"/>
            </a:endParaRPr>
          </a:p>
          <a:p>
            <a:pPr marL="0" indent="0" algn="justLow" rtl="1">
              <a:lnSpc>
                <a:spcPct val="150000"/>
              </a:lnSpc>
              <a:spcBef>
                <a:spcPts val="0"/>
              </a:spcBef>
              <a:buNone/>
            </a:pPr>
            <a:r>
              <a:rPr lang="fa-IR" sz="2400" smtClean="0">
                <a:cs typeface="B Nazanin" pitchFamily="2" charset="-78"/>
              </a:rPr>
              <a:t>وسايل اساسى و اجبارى بازيكنان عبارت است از</a:t>
            </a:r>
            <a:r>
              <a:rPr lang="en-US" sz="2400" smtClean="0">
                <a:cs typeface="B Nazanin" pitchFamily="2" charset="-78"/>
              </a:rPr>
              <a:t>: </a:t>
            </a:r>
          </a:p>
          <a:p>
            <a:pPr marL="0" indent="0" algn="justLow" rtl="1">
              <a:lnSpc>
                <a:spcPct val="150000"/>
              </a:lnSpc>
              <a:spcBef>
                <a:spcPts val="0"/>
              </a:spcBef>
              <a:buNone/>
            </a:pPr>
            <a:r>
              <a:rPr lang="en-US" sz="2000" smtClean="0">
                <a:cs typeface="B Nazanin" pitchFamily="2" charset="-78"/>
              </a:rPr>
              <a:t>▪ </a:t>
            </a:r>
            <a:r>
              <a:rPr lang="fa-IR" sz="2000" smtClean="0">
                <a:cs typeface="B Nazanin" pitchFamily="2" charset="-78"/>
              </a:rPr>
              <a:t>پيراهن </a:t>
            </a:r>
            <a:endParaRPr lang="en-US" sz="2000" smtClean="0">
              <a:cs typeface="B Nazanin" pitchFamily="2" charset="-78"/>
            </a:endParaRPr>
          </a:p>
          <a:p>
            <a:pPr marL="0" indent="0" algn="justLow" rtl="1">
              <a:lnSpc>
                <a:spcPct val="150000"/>
              </a:lnSpc>
              <a:spcBef>
                <a:spcPts val="0"/>
              </a:spcBef>
              <a:buNone/>
            </a:pPr>
            <a:r>
              <a:rPr lang="en-US" sz="2000" smtClean="0">
                <a:cs typeface="B Nazanin" pitchFamily="2" charset="-78"/>
              </a:rPr>
              <a:t>▪ </a:t>
            </a:r>
            <a:r>
              <a:rPr lang="fa-IR" sz="2000" smtClean="0">
                <a:cs typeface="B Nazanin" pitchFamily="2" charset="-78"/>
              </a:rPr>
              <a:t>شورت - اگر زير شورتى استفاده می شود، رنگ آن بايد به رنگ اصلى شورت باشد</a:t>
            </a:r>
            <a:r>
              <a:rPr lang="en-US" sz="2000" smtClean="0">
                <a:cs typeface="B Nazanin" pitchFamily="2" charset="-78"/>
              </a:rPr>
              <a:t>. </a:t>
            </a:r>
          </a:p>
          <a:p>
            <a:pPr marL="0" indent="0" algn="justLow" rtl="1">
              <a:lnSpc>
                <a:spcPct val="150000"/>
              </a:lnSpc>
              <a:spcBef>
                <a:spcPts val="0"/>
              </a:spcBef>
              <a:buNone/>
            </a:pPr>
            <a:r>
              <a:rPr lang="en-US" sz="2000" smtClean="0">
                <a:cs typeface="B Nazanin" pitchFamily="2" charset="-78"/>
              </a:rPr>
              <a:t>▪ </a:t>
            </a:r>
            <a:r>
              <a:rPr lang="fa-IR" sz="2000" smtClean="0">
                <a:cs typeface="B Nazanin" pitchFamily="2" charset="-78"/>
              </a:rPr>
              <a:t>جوراب ساق بلند </a:t>
            </a:r>
            <a:endParaRPr lang="en-US" sz="2000" smtClean="0">
              <a:cs typeface="B Nazanin" pitchFamily="2" charset="-78"/>
            </a:endParaRPr>
          </a:p>
          <a:p>
            <a:pPr marL="0" indent="0" algn="justLow" rtl="1">
              <a:lnSpc>
                <a:spcPct val="150000"/>
              </a:lnSpc>
              <a:spcBef>
                <a:spcPts val="0"/>
              </a:spcBef>
              <a:buNone/>
            </a:pPr>
            <a:r>
              <a:rPr lang="en-US" sz="2000" smtClean="0">
                <a:cs typeface="B Nazanin" pitchFamily="2" charset="-78"/>
              </a:rPr>
              <a:t>▪ </a:t>
            </a:r>
            <a:r>
              <a:rPr lang="fa-IR" sz="2000" smtClean="0">
                <a:cs typeface="B Nazanin" pitchFamily="2" charset="-78"/>
              </a:rPr>
              <a:t>محافظ ساق </a:t>
            </a:r>
            <a:endParaRPr lang="en-US" sz="2000" smtClean="0">
              <a:cs typeface="B Nazanin" pitchFamily="2" charset="-78"/>
            </a:endParaRPr>
          </a:p>
          <a:p>
            <a:pPr marL="0" indent="0" algn="justLow" rtl="1">
              <a:lnSpc>
                <a:spcPct val="150000"/>
              </a:lnSpc>
              <a:spcBef>
                <a:spcPts val="0"/>
              </a:spcBef>
              <a:buNone/>
            </a:pPr>
            <a:r>
              <a:rPr lang="en-US" sz="2000" smtClean="0">
                <a:cs typeface="B Nazanin" pitchFamily="2" charset="-78"/>
              </a:rPr>
              <a:t>▪ </a:t>
            </a:r>
            <a:r>
              <a:rPr lang="fa-IR" sz="2000" smtClean="0">
                <a:cs typeface="B Nazanin" pitchFamily="2" charset="-78"/>
              </a:rPr>
              <a:t>كفش </a:t>
            </a:r>
            <a:endParaRPr lang="en-US" sz="2000" smtClean="0">
              <a:cs typeface="B Nazanin" pitchFamily="2" charset="-78"/>
            </a:endParaRPr>
          </a:p>
          <a:p>
            <a:pPr algn="justLow">
              <a:buNone/>
            </a:pPr>
            <a:endParaRPr lang="en-US" sz="2000">
              <a:cs typeface="B Nazanin" pitchFamily="2" charset="-78"/>
            </a:endParaRPr>
          </a:p>
        </p:txBody>
      </p:sp>
      <p:sp>
        <p:nvSpPr>
          <p:cNvPr id="4" name="TextBox 3">
            <a:hlinkClick r:id="" action="ppaction://hlinkshowjump?jump=nextslide"/>
          </p:cNvPr>
          <p:cNvSpPr txBox="1"/>
          <p:nvPr/>
        </p:nvSpPr>
        <p:spPr>
          <a:xfrm>
            <a:off x="609600" y="6029980"/>
            <a:ext cx="946731" cy="523220"/>
          </a:xfrm>
          <a:prstGeom prst="rect">
            <a:avLst/>
          </a:prstGeom>
          <a:noFill/>
        </p:spPr>
        <p:txBody>
          <a:bodyPr wrap="square" rtlCol="1">
            <a:spAutoFit/>
          </a:bodyPr>
          <a:lstStyle/>
          <a:p>
            <a:r>
              <a:rPr lang="fa-IR" sz="2800" smtClean="0">
                <a:latin typeface="IranNastaliq" pitchFamily="18" charset="0"/>
                <a:cs typeface="IranNastaliq" pitchFamily="18" charset="0"/>
              </a:rPr>
              <a:t>صفحه بعد</a:t>
            </a:r>
            <a:endParaRPr lang="fa-IR" sz="2800">
              <a:latin typeface="IranNastaliq" pitchFamily="18" charset="0"/>
              <a:cs typeface="IranNastaliq"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mph" presetSubtype="0" fill="hold" grpId="0" nodeType="afterEffect">
                                  <p:stCondLst>
                                    <p:cond delay="0"/>
                                  </p:stCondLst>
                                  <p:childTnLst>
                                    <p:animRot by="21600000">
                                      <p:cBhvr>
                                        <p:cTn id="6" dur="2000" fill="hold"/>
                                        <p:tgtEl>
                                          <p:spTgt spid="3">
                                            <p:txEl>
                                              <p:pRg st="0" end="0"/>
                                            </p:txEl>
                                          </p:spTgt>
                                        </p:tgtEl>
                                        <p:attrNameLst>
                                          <p:attrName>r</p:attrName>
                                        </p:attrNameLst>
                                      </p:cBhvr>
                                    </p:animRot>
                                  </p:childTnLst>
                                </p:cTn>
                              </p:par>
                            </p:childTnLst>
                          </p:cTn>
                        </p:par>
                        <p:par>
                          <p:cTn id="7" fill="hold">
                            <p:stCondLst>
                              <p:cond delay="2000"/>
                            </p:stCondLst>
                            <p:childTnLst>
                              <p:par>
                                <p:cTn id="8" presetID="22" presetClass="entr" presetSubtype="4" fill="hold" grpId="0" nodeType="after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wipe(down)">
                                      <p:cBhvr>
                                        <p:cTn id="10" dur="500"/>
                                        <p:tgtEl>
                                          <p:spTgt spid="3">
                                            <p:txEl>
                                              <p:pRg st="1" end="1"/>
                                            </p:txEl>
                                          </p:spTgt>
                                        </p:tgtEl>
                                      </p:cBhvr>
                                    </p:animEffect>
                                  </p:childTnLst>
                                </p:cTn>
                              </p:par>
                            </p:childTnLst>
                          </p:cTn>
                        </p:par>
                        <p:par>
                          <p:cTn id="11" fill="hold">
                            <p:stCondLst>
                              <p:cond delay="2500"/>
                            </p:stCondLst>
                            <p:childTnLst>
                              <p:par>
                                <p:cTn id="12" presetID="22" presetClass="entr" presetSubtype="4" fill="hold" grpId="0" nodeType="after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wipe(down)">
                                      <p:cBhvr>
                                        <p:cTn id="14" dur="500"/>
                                        <p:tgtEl>
                                          <p:spTgt spid="3">
                                            <p:txEl>
                                              <p:pRg st="2" end="2"/>
                                            </p:txEl>
                                          </p:spTgt>
                                        </p:tgtEl>
                                      </p:cBhvr>
                                    </p:animEffect>
                                  </p:childTnLst>
                                </p:cTn>
                              </p:par>
                            </p:childTnLst>
                          </p:cTn>
                        </p:par>
                        <p:par>
                          <p:cTn id="15" fill="hold">
                            <p:stCondLst>
                              <p:cond delay="3000"/>
                            </p:stCondLst>
                            <p:childTnLst>
                              <p:par>
                                <p:cTn id="16" presetID="8" presetClass="emph" presetSubtype="0" fill="hold" grpId="0" nodeType="afterEffect">
                                  <p:stCondLst>
                                    <p:cond delay="0"/>
                                  </p:stCondLst>
                                  <p:childTnLst>
                                    <p:animRot by="21600000">
                                      <p:cBhvr>
                                        <p:cTn id="17" dur="2000" fill="hold"/>
                                        <p:tgtEl>
                                          <p:spTgt spid="3">
                                            <p:txEl>
                                              <p:pRg st="4" end="4"/>
                                            </p:txEl>
                                          </p:spTgt>
                                        </p:tgtEl>
                                        <p:attrNameLst>
                                          <p:attrName>r</p:attrName>
                                        </p:attrNameLst>
                                      </p:cBhvr>
                                    </p:animRot>
                                  </p:childTnLst>
                                </p:cTn>
                              </p:par>
                            </p:childTnLst>
                          </p:cTn>
                        </p:par>
                        <p:par>
                          <p:cTn id="18" fill="hold">
                            <p:stCondLst>
                              <p:cond delay="5000"/>
                            </p:stCondLst>
                            <p:childTnLst>
                              <p:par>
                                <p:cTn id="19" presetID="22" presetClass="entr" presetSubtype="4" fill="hold" grpId="0" nodeType="after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animEffect transition="in" filter="wipe(down)">
                                      <p:cBhvr>
                                        <p:cTn id="21" dur="500"/>
                                        <p:tgtEl>
                                          <p:spTgt spid="3">
                                            <p:txEl>
                                              <p:pRg st="5" end="5"/>
                                            </p:txEl>
                                          </p:spTgt>
                                        </p:tgtEl>
                                      </p:cBhvr>
                                    </p:animEffect>
                                  </p:childTnLst>
                                </p:cTn>
                              </p:par>
                            </p:childTnLst>
                          </p:cTn>
                        </p:par>
                        <p:par>
                          <p:cTn id="22" fill="hold">
                            <p:stCondLst>
                              <p:cond delay="5500"/>
                            </p:stCondLst>
                            <p:childTnLst>
                              <p:par>
                                <p:cTn id="23" presetID="22" presetClass="entr" presetSubtype="4" fill="hold" grpId="0" nodeType="after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animEffect transition="in" filter="wipe(down)">
                                      <p:cBhvr>
                                        <p:cTn id="25" dur="500"/>
                                        <p:tgtEl>
                                          <p:spTgt spid="3">
                                            <p:txEl>
                                              <p:pRg st="6" end="6"/>
                                            </p:txEl>
                                          </p:spTgt>
                                        </p:tgtEl>
                                      </p:cBhvr>
                                    </p:animEffect>
                                  </p:childTnLst>
                                </p:cTn>
                              </p:par>
                            </p:childTnLst>
                          </p:cTn>
                        </p:par>
                        <p:par>
                          <p:cTn id="26" fill="hold">
                            <p:stCondLst>
                              <p:cond delay="6000"/>
                            </p:stCondLst>
                            <p:childTnLst>
                              <p:par>
                                <p:cTn id="27" presetID="22" presetClass="entr" presetSubtype="4" fill="hold" grpId="0" nodeType="afterEffect">
                                  <p:stCondLst>
                                    <p:cond delay="0"/>
                                  </p:stCondLst>
                                  <p:childTnLst>
                                    <p:set>
                                      <p:cBhvr>
                                        <p:cTn id="28" dur="1" fill="hold">
                                          <p:stCondLst>
                                            <p:cond delay="0"/>
                                          </p:stCondLst>
                                        </p:cTn>
                                        <p:tgtEl>
                                          <p:spTgt spid="3">
                                            <p:txEl>
                                              <p:pRg st="7" end="7"/>
                                            </p:txEl>
                                          </p:spTgt>
                                        </p:tgtEl>
                                        <p:attrNameLst>
                                          <p:attrName>style.visibility</p:attrName>
                                        </p:attrNameLst>
                                      </p:cBhvr>
                                      <p:to>
                                        <p:strVal val="visible"/>
                                      </p:to>
                                    </p:set>
                                    <p:animEffect transition="in" filter="wipe(down)">
                                      <p:cBhvr>
                                        <p:cTn id="29" dur="500"/>
                                        <p:tgtEl>
                                          <p:spTgt spid="3">
                                            <p:txEl>
                                              <p:pRg st="7" end="7"/>
                                            </p:txEl>
                                          </p:spTgt>
                                        </p:tgtEl>
                                      </p:cBhvr>
                                    </p:animEffect>
                                  </p:childTnLst>
                                </p:cTn>
                              </p:par>
                            </p:childTnLst>
                          </p:cTn>
                        </p:par>
                        <p:par>
                          <p:cTn id="30" fill="hold">
                            <p:stCondLst>
                              <p:cond delay="6500"/>
                            </p:stCondLst>
                            <p:childTnLst>
                              <p:par>
                                <p:cTn id="31" presetID="22" presetClass="entr" presetSubtype="4" fill="hold" grpId="0" nodeType="afterEffect">
                                  <p:stCondLst>
                                    <p:cond delay="0"/>
                                  </p:stCondLst>
                                  <p:childTnLst>
                                    <p:set>
                                      <p:cBhvr>
                                        <p:cTn id="32" dur="1" fill="hold">
                                          <p:stCondLst>
                                            <p:cond delay="0"/>
                                          </p:stCondLst>
                                        </p:cTn>
                                        <p:tgtEl>
                                          <p:spTgt spid="3">
                                            <p:txEl>
                                              <p:pRg st="8" end="8"/>
                                            </p:txEl>
                                          </p:spTgt>
                                        </p:tgtEl>
                                        <p:attrNameLst>
                                          <p:attrName>style.visibility</p:attrName>
                                        </p:attrNameLst>
                                      </p:cBhvr>
                                      <p:to>
                                        <p:strVal val="visible"/>
                                      </p:to>
                                    </p:set>
                                    <p:animEffect transition="in" filter="wipe(down)">
                                      <p:cBhvr>
                                        <p:cTn id="33" dur="500"/>
                                        <p:tgtEl>
                                          <p:spTgt spid="3">
                                            <p:txEl>
                                              <p:pRg st="8" end="8"/>
                                            </p:txEl>
                                          </p:spTgt>
                                        </p:tgtEl>
                                      </p:cBhvr>
                                    </p:animEffect>
                                  </p:childTnLst>
                                </p:cTn>
                              </p:par>
                            </p:childTnLst>
                          </p:cTn>
                        </p:par>
                        <p:par>
                          <p:cTn id="34" fill="hold">
                            <p:stCondLst>
                              <p:cond delay="7000"/>
                            </p:stCondLst>
                            <p:childTnLst>
                              <p:par>
                                <p:cTn id="35" presetID="22" presetClass="entr" presetSubtype="4" fill="hold" grpId="0" nodeType="afterEffect">
                                  <p:stCondLst>
                                    <p:cond delay="0"/>
                                  </p:stCondLst>
                                  <p:childTnLst>
                                    <p:set>
                                      <p:cBhvr>
                                        <p:cTn id="36" dur="1" fill="hold">
                                          <p:stCondLst>
                                            <p:cond delay="0"/>
                                          </p:stCondLst>
                                        </p:cTn>
                                        <p:tgtEl>
                                          <p:spTgt spid="3">
                                            <p:txEl>
                                              <p:pRg st="9" end="9"/>
                                            </p:txEl>
                                          </p:spTgt>
                                        </p:tgtEl>
                                        <p:attrNameLst>
                                          <p:attrName>style.visibility</p:attrName>
                                        </p:attrNameLst>
                                      </p:cBhvr>
                                      <p:to>
                                        <p:strVal val="visible"/>
                                      </p:to>
                                    </p:set>
                                    <p:animEffect transition="in" filter="wipe(down)">
                                      <p:cBhvr>
                                        <p:cTn id="37" dur="5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allAtOnce"/>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229600" cy="5715000"/>
          </a:xfrm>
        </p:spPr>
        <p:txBody>
          <a:bodyPr>
            <a:normAutofit/>
          </a:bodyPr>
          <a:lstStyle/>
          <a:p>
            <a:pPr marL="0" indent="0" algn="ctr" rtl="1">
              <a:lnSpc>
                <a:spcPct val="150000"/>
              </a:lnSpc>
              <a:spcBef>
                <a:spcPts val="0"/>
              </a:spcBef>
              <a:buNone/>
            </a:pPr>
            <a:r>
              <a:rPr lang="fa-IR" sz="2400" smtClean="0">
                <a:cs typeface="B Nazanin" pitchFamily="2" charset="-78"/>
              </a:rPr>
              <a:t>محافظ ساق </a:t>
            </a:r>
            <a:endParaRPr lang="en-US" sz="2400" smtClean="0">
              <a:cs typeface="B Nazanin" pitchFamily="2" charset="-78"/>
            </a:endParaRPr>
          </a:p>
          <a:p>
            <a:pPr marL="0" indent="0" algn="justLow" rtl="1">
              <a:lnSpc>
                <a:spcPct val="150000"/>
              </a:lnSpc>
              <a:spcBef>
                <a:spcPts val="0"/>
              </a:spcBef>
              <a:buNone/>
            </a:pPr>
            <a:r>
              <a:rPr lang="en-US" sz="2000" smtClean="0">
                <a:cs typeface="B Nazanin" pitchFamily="2" charset="-78"/>
              </a:rPr>
              <a:t>▪ </a:t>
            </a:r>
            <a:r>
              <a:rPr lang="fa-IR" sz="2000" smtClean="0">
                <a:cs typeface="B Nazanin" pitchFamily="2" charset="-78"/>
              </a:rPr>
              <a:t>كلا" بوسيله جوراب پوشيده شود </a:t>
            </a:r>
            <a:endParaRPr lang="en-US" sz="2000" smtClean="0">
              <a:cs typeface="B Nazanin" pitchFamily="2" charset="-78"/>
            </a:endParaRPr>
          </a:p>
          <a:p>
            <a:pPr marL="0" indent="0" algn="justLow" rtl="1">
              <a:lnSpc>
                <a:spcPct val="150000"/>
              </a:lnSpc>
              <a:spcBef>
                <a:spcPts val="0"/>
              </a:spcBef>
              <a:buNone/>
            </a:pPr>
            <a:r>
              <a:rPr lang="en-US" sz="2000" smtClean="0">
                <a:cs typeface="B Nazanin" pitchFamily="2" charset="-78"/>
              </a:rPr>
              <a:t>▪ </a:t>
            </a:r>
            <a:r>
              <a:rPr lang="fa-IR" sz="2000" smtClean="0">
                <a:cs typeface="B Nazanin" pitchFamily="2" charset="-78"/>
              </a:rPr>
              <a:t>از جنسهاى مناسب مانند: لاستيك، پلاستيك يا نظير آنها ساخته شود </a:t>
            </a:r>
            <a:endParaRPr lang="en-US" sz="2000" smtClean="0">
              <a:cs typeface="B Nazanin" pitchFamily="2" charset="-78"/>
            </a:endParaRPr>
          </a:p>
          <a:p>
            <a:pPr marL="0" indent="0" algn="justLow" rtl="1">
              <a:lnSpc>
                <a:spcPct val="150000"/>
              </a:lnSpc>
              <a:spcBef>
                <a:spcPts val="0"/>
              </a:spcBef>
              <a:buNone/>
            </a:pPr>
            <a:r>
              <a:rPr lang="en-US" sz="2000" smtClean="0">
                <a:cs typeface="B Nazanin" pitchFamily="2" charset="-78"/>
              </a:rPr>
              <a:t>▪ </a:t>
            </a:r>
            <a:r>
              <a:rPr lang="fa-IR" sz="2000" smtClean="0">
                <a:cs typeface="B Nazanin" pitchFamily="2" charset="-78"/>
              </a:rPr>
              <a:t>محافظت معقولانه اى را فراهم كند </a:t>
            </a:r>
            <a:endParaRPr lang="en-US" sz="2000" smtClean="0">
              <a:cs typeface="B Nazanin" pitchFamily="2" charset="-78"/>
            </a:endParaRPr>
          </a:p>
          <a:p>
            <a:pPr marL="0" indent="0" algn="justLow" rtl="1">
              <a:lnSpc>
                <a:spcPct val="150000"/>
              </a:lnSpc>
              <a:spcBef>
                <a:spcPts val="0"/>
              </a:spcBef>
              <a:buNone/>
            </a:pPr>
            <a:r>
              <a:rPr lang="fa-IR" sz="2000" smtClean="0">
                <a:cs typeface="B Nazanin" pitchFamily="2" charset="-78"/>
              </a:rPr>
              <a:t>دروازه بانها </a:t>
            </a:r>
            <a:r>
              <a:rPr lang="en-US" sz="2000" smtClean="0">
                <a:cs typeface="B Nazanin" pitchFamily="2" charset="-78"/>
              </a:rPr>
              <a:t>:</a:t>
            </a:r>
            <a:r>
              <a:rPr lang="fa-IR" sz="2000" smtClean="0">
                <a:cs typeface="B Nazanin" pitchFamily="2" charset="-78"/>
              </a:rPr>
              <a:t>هر دروازه بان بايد از رنگهايى استفاده كند كه با رنگ لباس ساير بازيكنان، داور و كمك داوران مغاير باشد</a:t>
            </a:r>
            <a:r>
              <a:rPr lang="en-US" sz="2000" smtClean="0">
                <a:cs typeface="B Nazanin" pitchFamily="2" charset="-78"/>
              </a:rPr>
              <a:t>.</a:t>
            </a:r>
          </a:p>
          <a:p>
            <a:pPr marL="0" indent="0" algn="justLow" rtl="1">
              <a:lnSpc>
                <a:spcPct val="150000"/>
              </a:lnSpc>
              <a:spcBef>
                <a:spcPts val="0"/>
              </a:spcBef>
              <a:buNone/>
            </a:pPr>
            <a:r>
              <a:rPr lang="fa-IR" sz="2400" smtClean="0">
                <a:cs typeface="B Nazanin" pitchFamily="2" charset="-78"/>
              </a:rPr>
              <a:t>مشخصات زمين بازي:</a:t>
            </a:r>
            <a:endParaRPr lang="en-US" sz="2400" smtClean="0">
              <a:cs typeface="B Nazanin" pitchFamily="2" charset="-78"/>
            </a:endParaRPr>
          </a:p>
          <a:p>
            <a:pPr marL="0" indent="0" algn="justLow" rtl="1">
              <a:lnSpc>
                <a:spcPct val="150000"/>
              </a:lnSpc>
              <a:spcBef>
                <a:spcPts val="0"/>
              </a:spcBef>
              <a:buNone/>
            </a:pPr>
            <a:r>
              <a:rPr lang="fa-IR" sz="2400" b="1" smtClean="0">
                <a:cs typeface="B Nazanin" pitchFamily="2" charset="-78"/>
              </a:rPr>
              <a:t>اندازه ها</a:t>
            </a:r>
            <a:endParaRPr lang="en-US" sz="2400" smtClean="0">
              <a:cs typeface="B Nazanin" pitchFamily="2" charset="-78"/>
            </a:endParaRPr>
          </a:p>
          <a:p>
            <a:pPr marL="0" indent="0" algn="justLow" rtl="1">
              <a:lnSpc>
                <a:spcPct val="150000"/>
              </a:lnSpc>
              <a:spcBef>
                <a:spcPts val="0"/>
              </a:spcBef>
              <a:buNone/>
            </a:pPr>
            <a:r>
              <a:rPr lang="en-US" sz="2000" smtClean="0">
                <a:cs typeface="B Nazanin" pitchFamily="2" charset="-78"/>
              </a:rPr>
              <a:t>▪ </a:t>
            </a:r>
            <a:r>
              <a:rPr lang="fa-IR" sz="2000" smtClean="0">
                <a:cs typeface="B Nazanin" pitchFamily="2" charset="-78"/>
              </a:rPr>
              <a:t>زمين بازى بايد به شكل مستطيل و درازاى طول بايد بزرگتر از دارازى خط دروازه باشد</a:t>
            </a:r>
            <a:r>
              <a:rPr lang="en-US" sz="2000" smtClean="0">
                <a:cs typeface="B Nazanin" pitchFamily="2" charset="-78"/>
              </a:rPr>
              <a:t>.</a:t>
            </a:r>
          </a:p>
          <a:p>
            <a:pPr marL="0" indent="0" algn="justLow" rtl="1">
              <a:lnSpc>
                <a:spcPct val="150000"/>
              </a:lnSpc>
              <a:spcBef>
                <a:spcPts val="0"/>
              </a:spcBef>
              <a:buNone/>
            </a:pPr>
            <a:r>
              <a:rPr lang="en-US" sz="2000" smtClean="0">
                <a:cs typeface="B Nazanin" pitchFamily="2" charset="-78"/>
              </a:rPr>
              <a:t>▪ </a:t>
            </a:r>
            <a:r>
              <a:rPr lang="fa-IR" sz="2000" smtClean="0">
                <a:cs typeface="B Nazanin" pitchFamily="2" charset="-78"/>
              </a:rPr>
              <a:t>طول حداقل 90 متر و حداكثر 110 متر</a:t>
            </a:r>
            <a:r>
              <a:rPr lang="en-US" sz="2000" smtClean="0">
                <a:cs typeface="B Nazanin" pitchFamily="2" charset="-78"/>
              </a:rPr>
              <a:t>.</a:t>
            </a:r>
          </a:p>
          <a:p>
            <a:pPr marL="0" indent="0" algn="justLow" rtl="1">
              <a:lnSpc>
                <a:spcPct val="150000"/>
              </a:lnSpc>
              <a:spcBef>
                <a:spcPts val="0"/>
              </a:spcBef>
              <a:buNone/>
            </a:pPr>
            <a:r>
              <a:rPr lang="en-US" sz="2000" smtClean="0">
                <a:cs typeface="B Nazanin" pitchFamily="2" charset="-78"/>
              </a:rPr>
              <a:t>▪ </a:t>
            </a:r>
            <a:r>
              <a:rPr lang="fa-IR" sz="2000" smtClean="0">
                <a:cs typeface="B Nazanin" pitchFamily="2" charset="-78"/>
              </a:rPr>
              <a:t>عرض حداقل 45 متر و حداكثر 90 متر</a:t>
            </a:r>
            <a:r>
              <a:rPr lang="en-US" sz="2000" smtClean="0">
                <a:cs typeface="B Nazanin" pitchFamily="2" charset="-78"/>
              </a:rPr>
              <a:t>.</a:t>
            </a:r>
          </a:p>
          <a:p>
            <a:pPr marL="0" indent="0" algn="justLow">
              <a:lnSpc>
                <a:spcPct val="150000"/>
              </a:lnSpc>
              <a:spcBef>
                <a:spcPts val="0"/>
              </a:spcBef>
              <a:buNone/>
            </a:pPr>
            <a:endParaRPr lang="en-US" sz="2000">
              <a:cs typeface="B Nazanin" pitchFamily="2" charset="-78"/>
            </a:endParaRPr>
          </a:p>
        </p:txBody>
      </p:sp>
      <p:sp>
        <p:nvSpPr>
          <p:cNvPr id="4" name="TextBox 3">
            <a:hlinkClick r:id="" action="ppaction://hlinkshowjump?jump=nextslide"/>
          </p:cNvPr>
          <p:cNvSpPr txBox="1"/>
          <p:nvPr/>
        </p:nvSpPr>
        <p:spPr>
          <a:xfrm>
            <a:off x="609600" y="6029980"/>
            <a:ext cx="946731" cy="523220"/>
          </a:xfrm>
          <a:prstGeom prst="rect">
            <a:avLst/>
          </a:prstGeom>
          <a:noFill/>
        </p:spPr>
        <p:txBody>
          <a:bodyPr wrap="square" rtlCol="1">
            <a:spAutoFit/>
          </a:bodyPr>
          <a:lstStyle/>
          <a:p>
            <a:r>
              <a:rPr lang="fa-IR" sz="2800" smtClean="0">
                <a:latin typeface="IranNastaliq" pitchFamily="18" charset="0"/>
                <a:cs typeface="IranNastaliq" pitchFamily="18" charset="0"/>
              </a:rPr>
              <a:t>صفحه بعد</a:t>
            </a:r>
            <a:endParaRPr lang="fa-IR" sz="2800">
              <a:latin typeface="IranNastaliq" pitchFamily="18" charset="0"/>
              <a:cs typeface="IranNastaliq"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0" presetClass="path" presetSubtype="0" accel="50000" decel="50000" fill="hold" grpId="0" nodeType="afterEffect">
                                  <p:stCondLst>
                                    <p:cond delay="0"/>
                                  </p:stCondLst>
                                  <p:childTnLst>
                                    <p:animMotion origin="layout" path="M 0.06111 0.02616 C 0.07691 -0.03727 0.09288 -0.10046 0.10659 -0.11736 C 0.12031 -0.13426 0.14409 -0.09051 0.14288 -0.075 C 0.14166 -0.05949 0.10503 -0.03889 0.09896 -0.02454 C 0.09288 -0.01019 0.09826 0.00463 0.10659 0.0118 C 0.11493 0.01898 0.13125 0.04236 0.14896 0.01805 C 0.16666 -0.00625 0.20191 -0.12408 0.2125 -0.13357 C 0.22309 -0.14306 0.21232 -0.06389 0.2125 -0.03866 C 0.21267 -0.01343 0.20573 0.01829 0.21406 0.01805 C 0.22239 0.01782 0.25573 -0.01806 0.2625 -0.04051 C 0.26927 -0.06296 0.24652 -0.10232 0.25503 -0.11736 C 0.26354 -0.13241 0.29184 -0.1294 0.31406 -0.13148 C 0.33628 -0.13357 0.36875 -0.13102 0.38836 -0.1294 C 0.40798 -0.12778 0.43125 -0.12894 0.43229 -0.12153 C 0.43333 -0.11412 0.40521 -0.09954 0.39444 -0.08495 C 0.38368 -0.07037 0.37378 -0.04583 0.36718 -0.03449 C 0.36059 -0.02431 0.35521 -0.02847 0.35503 -0.02454 C 0.35486 -0.0213 0.3618 -0.02014 0.36562 -0.01435 " pathEditMode="relative" rAng="0" ptsTypes="aaaaaaaaaaaaaaaaaA">
                                      <p:cBhvr>
                                        <p:cTn id="6" dur="2000" fill="hold"/>
                                        <p:tgtEl>
                                          <p:spTgt spid="3">
                                            <p:txEl>
                                              <p:pRg st="0" end="0"/>
                                            </p:txEl>
                                          </p:spTgt>
                                        </p:tgtEl>
                                        <p:attrNameLst>
                                          <p:attrName>ppt_x</p:attrName>
                                          <p:attrName>ppt_y</p:attrName>
                                        </p:attrNameLst>
                                      </p:cBhvr>
                                      <p:rCtr x="18600" y="-7700"/>
                                    </p:animMotion>
                                  </p:childTnLst>
                                </p:cTn>
                              </p:par>
                            </p:childTnLst>
                          </p:cTn>
                        </p:par>
                        <p:par>
                          <p:cTn id="7" fill="hold">
                            <p:stCondLst>
                              <p:cond delay="2000"/>
                            </p:stCondLst>
                            <p:childTnLst>
                              <p:par>
                                <p:cTn id="8" presetID="10" presetClass="entr" presetSubtype="0" fill="hold" grpId="0" nodeType="after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childTnLst>
                          </p:cTn>
                        </p:par>
                        <p:par>
                          <p:cTn id="11" fill="hold">
                            <p:stCondLst>
                              <p:cond delay="2500"/>
                            </p:stCondLst>
                            <p:childTnLst>
                              <p:par>
                                <p:cTn id="12" presetID="10" presetClass="entr" presetSubtype="0" fill="hold" grpId="0" nodeType="after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500"/>
                                        <p:tgtEl>
                                          <p:spTgt spid="3">
                                            <p:txEl>
                                              <p:pRg st="2" end="2"/>
                                            </p:txEl>
                                          </p:spTgt>
                                        </p:tgtEl>
                                      </p:cBhvr>
                                    </p:animEffect>
                                  </p:childTnLst>
                                </p:cTn>
                              </p:par>
                            </p:childTnLst>
                          </p:cTn>
                        </p:par>
                        <p:par>
                          <p:cTn id="15" fill="hold">
                            <p:stCondLst>
                              <p:cond delay="3000"/>
                            </p:stCondLst>
                            <p:childTnLst>
                              <p:par>
                                <p:cTn id="16" presetID="10" presetClass="entr" presetSubtype="0" fill="hold" grpId="0" nodeType="after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fade">
                                      <p:cBhvr>
                                        <p:cTn id="18" dur="500"/>
                                        <p:tgtEl>
                                          <p:spTgt spid="3">
                                            <p:txEl>
                                              <p:pRg st="3" end="3"/>
                                            </p:txEl>
                                          </p:spTgt>
                                        </p:tgtEl>
                                      </p:cBhvr>
                                    </p:animEffect>
                                  </p:childTnLst>
                                </p:cTn>
                              </p:par>
                            </p:childTnLst>
                          </p:cTn>
                        </p:par>
                        <p:par>
                          <p:cTn id="19" fill="hold">
                            <p:stCondLst>
                              <p:cond delay="3500"/>
                            </p:stCondLst>
                            <p:childTnLst>
                              <p:par>
                                <p:cTn id="20" presetID="10" presetClass="entr" presetSubtype="0" fill="hold" grpId="0" nodeType="after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500"/>
                                        <p:tgtEl>
                                          <p:spTgt spid="3">
                                            <p:txEl>
                                              <p:pRg st="4" end="4"/>
                                            </p:txEl>
                                          </p:spTgt>
                                        </p:tgtEl>
                                      </p:cBhvr>
                                    </p:animEffect>
                                  </p:childTnLst>
                                </p:cTn>
                              </p:par>
                            </p:childTnLst>
                          </p:cTn>
                        </p:par>
                        <p:par>
                          <p:cTn id="23" fill="hold">
                            <p:stCondLst>
                              <p:cond delay="4000"/>
                            </p:stCondLst>
                            <p:childTnLst>
                              <p:par>
                                <p:cTn id="24" presetID="8" presetClass="entr" presetSubtype="16" fill="hold" grpId="0" nodeType="afterEffect">
                                  <p:stCondLst>
                                    <p:cond delay="0"/>
                                  </p:stCondLst>
                                  <p:childTnLst>
                                    <p:set>
                                      <p:cBhvr>
                                        <p:cTn id="25" dur="1" fill="hold">
                                          <p:stCondLst>
                                            <p:cond delay="0"/>
                                          </p:stCondLst>
                                        </p:cTn>
                                        <p:tgtEl>
                                          <p:spTgt spid="3">
                                            <p:txEl>
                                              <p:pRg st="5" end="5"/>
                                            </p:txEl>
                                          </p:spTgt>
                                        </p:tgtEl>
                                        <p:attrNameLst>
                                          <p:attrName>style.visibility</p:attrName>
                                        </p:attrNameLst>
                                      </p:cBhvr>
                                      <p:to>
                                        <p:strVal val="visible"/>
                                      </p:to>
                                    </p:set>
                                    <p:animEffect transition="in" filter="diamond(in)">
                                      <p:cBhvr>
                                        <p:cTn id="26" dur="2000"/>
                                        <p:tgtEl>
                                          <p:spTgt spid="3">
                                            <p:txEl>
                                              <p:pRg st="5" end="5"/>
                                            </p:txEl>
                                          </p:spTgt>
                                        </p:tgtEl>
                                      </p:cBhvr>
                                    </p:animEffect>
                                  </p:childTnLst>
                                </p:cTn>
                              </p:par>
                            </p:childTnLst>
                          </p:cTn>
                        </p:par>
                        <p:par>
                          <p:cTn id="27" fill="hold">
                            <p:stCondLst>
                              <p:cond delay="6000"/>
                            </p:stCondLst>
                            <p:childTnLst>
                              <p:par>
                                <p:cTn id="28" presetID="10" presetClass="entr" presetSubtype="0" fill="hold" grpId="0" nodeType="afterEffect">
                                  <p:stCondLst>
                                    <p:cond delay="0"/>
                                  </p:stCondLst>
                                  <p:childTnLst>
                                    <p:set>
                                      <p:cBhvr>
                                        <p:cTn id="29" dur="1" fill="hold">
                                          <p:stCondLst>
                                            <p:cond delay="0"/>
                                          </p:stCondLst>
                                        </p:cTn>
                                        <p:tgtEl>
                                          <p:spTgt spid="3">
                                            <p:txEl>
                                              <p:pRg st="6" end="6"/>
                                            </p:txEl>
                                          </p:spTgt>
                                        </p:tgtEl>
                                        <p:attrNameLst>
                                          <p:attrName>style.visibility</p:attrName>
                                        </p:attrNameLst>
                                      </p:cBhvr>
                                      <p:to>
                                        <p:strVal val="visible"/>
                                      </p:to>
                                    </p:set>
                                    <p:animEffect transition="in" filter="fade">
                                      <p:cBhvr>
                                        <p:cTn id="30" dur="1000"/>
                                        <p:tgtEl>
                                          <p:spTgt spid="3">
                                            <p:txEl>
                                              <p:pRg st="6" end="6"/>
                                            </p:txEl>
                                          </p:spTgt>
                                        </p:tgtEl>
                                      </p:cBhvr>
                                    </p:animEffect>
                                  </p:childTnLst>
                                </p:cTn>
                              </p:par>
                            </p:childTnLst>
                          </p:cTn>
                        </p:par>
                        <p:par>
                          <p:cTn id="31" fill="hold">
                            <p:stCondLst>
                              <p:cond delay="7000"/>
                            </p:stCondLst>
                            <p:childTnLst>
                              <p:par>
                                <p:cTn id="32" presetID="10" presetClass="entr" presetSubtype="0" fill="hold" grpId="0" nodeType="afterEffect">
                                  <p:stCondLst>
                                    <p:cond delay="0"/>
                                  </p:stCondLst>
                                  <p:childTnLst>
                                    <p:set>
                                      <p:cBhvr>
                                        <p:cTn id="33" dur="1" fill="hold">
                                          <p:stCondLst>
                                            <p:cond delay="0"/>
                                          </p:stCondLst>
                                        </p:cTn>
                                        <p:tgtEl>
                                          <p:spTgt spid="3">
                                            <p:txEl>
                                              <p:pRg st="7" end="7"/>
                                            </p:txEl>
                                          </p:spTgt>
                                        </p:tgtEl>
                                        <p:attrNameLst>
                                          <p:attrName>style.visibility</p:attrName>
                                        </p:attrNameLst>
                                      </p:cBhvr>
                                      <p:to>
                                        <p:strVal val="visible"/>
                                      </p:to>
                                    </p:set>
                                    <p:animEffect transition="in" filter="fade">
                                      <p:cBhvr>
                                        <p:cTn id="34" dur="500"/>
                                        <p:tgtEl>
                                          <p:spTgt spid="3">
                                            <p:txEl>
                                              <p:pRg st="7" end="7"/>
                                            </p:txEl>
                                          </p:spTgt>
                                        </p:tgtEl>
                                      </p:cBhvr>
                                    </p:animEffect>
                                  </p:childTnLst>
                                </p:cTn>
                              </p:par>
                            </p:childTnLst>
                          </p:cTn>
                        </p:par>
                        <p:par>
                          <p:cTn id="35" fill="hold">
                            <p:stCondLst>
                              <p:cond delay="7500"/>
                            </p:stCondLst>
                            <p:childTnLst>
                              <p:par>
                                <p:cTn id="36" presetID="10" presetClass="entr" presetSubtype="0" fill="hold" grpId="0" nodeType="afterEffect">
                                  <p:stCondLst>
                                    <p:cond delay="0"/>
                                  </p:stCondLst>
                                  <p:childTnLst>
                                    <p:set>
                                      <p:cBhvr>
                                        <p:cTn id="37" dur="1" fill="hold">
                                          <p:stCondLst>
                                            <p:cond delay="0"/>
                                          </p:stCondLst>
                                        </p:cTn>
                                        <p:tgtEl>
                                          <p:spTgt spid="3">
                                            <p:txEl>
                                              <p:pRg st="8" end="8"/>
                                            </p:txEl>
                                          </p:spTgt>
                                        </p:tgtEl>
                                        <p:attrNameLst>
                                          <p:attrName>style.visibility</p:attrName>
                                        </p:attrNameLst>
                                      </p:cBhvr>
                                      <p:to>
                                        <p:strVal val="visible"/>
                                      </p:to>
                                    </p:set>
                                    <p:animEffect transition="in" filter="fade">
                                      <p:cBhvr>
                                        <p:cTn id="38" dur="500"/>
                                        <p:tgtEl>
                                          <p:spTgt spid="3">
                                            <p:txEl>
                                              <p:pRg st="8" end="8"/>
                                            </p:txEl>
                                          </p:spTgt>
                                        </p:tgtEl>
                                      </p:cBhvr>
                                    </p:animEffect>
                                  </p:childTnLst>
                                </p:cTn>
                              </p:par>
                            </p:childTnLst>
                          </p:cTn>
                        </p:par>
                        <p:par>
                          <p:cTn id="39" fill="hold">
                            <p:stCondLst>
                              <p:cond delay="8000"/>
                            </p:stCondLst>
                            <p:childTnLst>
                              <p:par>
                                <p:cTn id="40" presetID="10" presetClass="entr" presetSubtype="0" fill="hold" grpId="0" nodeType="afterEffect">
                                  <p:stCondLst>
                                    <p:cond delay="0"/>
                                  </p:stCondLst>
                                  <p:childTnLst>
                                    <p:set>
                                      <p:cBhvr>
                                        <p:cTn id="41" dur="1" fill="hold">
                                          <p:stCondLst>
                                            <p:cond delay="0"/>
                                          </p:stCondLst>
                                        </p:cTn>
                                        <p:tgtEl>
                                          <p:spTgt spid="3">
                                            <p:txEl>
                                              <p:pRg st="9" end="9"/>
                                            </p:txEl>
                                          </p:spTgt>
                                        </p:tgtEl>
                                        <p:attrNameLst>
                                          <p:attrName>style.visibility</p:attrName>
                                        </p:attrNameLst>
                                      </p:cBhvr>
                                      <p:to>
                                        <p:strVal val="visible"/>
                                      </p:to>
                                    </p:set>
                                    <p:animEffect transition="in" filter="fade">
                                      <p:cBhvr>
                                        <p:cTn id="42" dur="5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229600" cy="5562600"/>
          </a:xfrm>
        </p:spPr>
        <p:txBody>
          <a:bodyPr>
            <a:normAutofit/>
          </a:bodyPr>
          <a:lstStyle/>
          <a:p>
            <a:pPr marL="0" indent="0" algn="justLow" rtl="1">
              <a:lnSpc>
                <a:spcPct val="150000"/>
              </a:lnSpc>
              <a:spcBef>
                <a:spcPts val="0"/>
              </a:spcBef>
              <a:buNone/>
            </a:pPr>
            <a:r>
              <a:rPr lang="fa-IR" sz="2400" b="1" smtClean="0">
                <a:cs typeface="B Nazanin" pitchFamily="2" charset="-78"/>
              </a:rPr>
              <a:t>محوطه دروازه(گل)</a:t>
            </a:r>
            <a:endParaRPr lang="en-US" sz="2400" smtClean="0">
              <a:cs typeface="B Nazanin" pitchFamily="2" charset="-78"/>
            </a:endParaRPr>
          </a:p>
          <a:p>
            <a:pPr marL="0" indent="0" algn="justLow" rtl="1">
              <a:lnSpc>
                <a:spcPct val="150000"/>
              </a:lnSpc>
              <a:spcBef>
                <a:spcPts val="0"/>
              </a:spcBef>
              <a:buNone/>
            </a:pPr>
            <a:r>
              <a:rPr lang="fa-IR" sz="2000" smtClean="0">
                <a:cs typeface="B Nazanin" pitchFamily="2" charset="-78"/>
              </a:rPr>
              <a:t>محوطه دروازه در انتهاى هر نيمه زمين به صورت زير معين می شود</a:t>
            </a:r>
            <a:r>
              <a:rPr lang="en-US" sz="2000" smtClean="0">
                <a:cs typeface="B Nazanin" pitchFamily="2" charset="-78"/>
              </a:rPr>
              <a:t>:</a:t>
            </a:r>
          </a:p>
          <a:p>
            <a:pPr marL="0" indent="0" algn="justLow" rtl="1">
              <a:lnSpc>
                <a:spcPct val="150000"/>
              </a:lnSpc>
              <a:spcBef>
                <a:spcPts val="0"/>
              </a:spcBef>
              <a:buNone/>
            </a:pPr>
            <a:r>
              <a:rPr lang="fa-IR" sz="2000" smtClean="0">
                <a:cs typeface="B Nazanin" pitchFamily="2" charset="-78"/>
              </a:rPr>
              <a:t>دو خط به فاصله 5.5 متر از داخل تيرهاى عمودى بر روى خط دروازه به طرف گوشه ها رسم می شود</a:t>
            </a:r>
            <a:r>
              <a:rPr lang="en-US" sz="2000" smtClean="0">
                <a:cs typeface="B Nazanin" pitchFamily="2" charset="-78"/>
              </a:rPr>
              <a:t>. </a:t>
            </a:r>
            <a:r>
              <a:rPr lang="fa-IR" sz="2000" smtClean="0">
                <a:cs typeface="B Nazanin" pitchFamily="2" charset="-78"/>
              </a:rPr>
              <a:t>اين خطها به فاصله 5.5 متر به طرف داخل زمين بازى كشيده و بوسيله خطى موازى با خط دروازه، متصل می شود. محوطه محدود شده بوسيله اين خطوط و خط دروازه را، محوطه دروازه يا همان گل می نامند.</a:t>
            </a:r>
            <a:endParaRPr lang="en-US" sz="2000" smtClean="0">
              <a:cs typeface="B Nazanin" pitchFamily="2" charset="-78"/>
            </a:endParaRPr>
          </a:p>
          <a:p>
            <a:pPr marL="0" indent="0" algn="justLow" rtl="1">
              <a:lnSpc>
                <a:spcPct val="150000"/>
              </a:lnSpc>
              <a:spcBef>
                <a:spcPts val="0"/>
              </a:spcBef>
              <a:buNone/>
            </a:pPr>
            <a:r>
              <a:rPr lang="fa-IR" sz="2400" b="1" smtClean="0">
                <a:cs typeface="B Nazanin" pitchFamily="2" charset="-78"/>
              </a:rPr>
              <a:t>محوطه جريمه (پنالتى)</a:t>
            </a:r>
            <a:endParaRPr lang="en-US" sz="2400" smtClean="0">
              <a:cs typeface="B Nazanin" pitchFamily="2" charset="-78"/>
            </a:endParaRPr>
          </a:p>
          <a:p>
            <a:pPr marL="0" indent="0" algn="justLow" rtl="1">
              <a:lnSpc>
                <a:spcPct val="150000"/>
              </a:lnSpc>
              <a:spcBef>
                <a:spcPts val="0"/>
              </a:spcBef>
              <a:buNone/>
            </a:pPr>
            <a:r>
              <a:rPr lang="fa-IR" sz="2000" smtClean="0">
                <a:cs typeface="B Nazanin" pitchFamily="2" charset="-78"/>
              </a:rPr>
              <a:t>محوطه جريمه در انتهاى هر نيمه زمين به صورت زير معين می شود</a:t>
            </a:r>
            <a:r>
              <a:rPr lang="en-US" sz="2000" smtClean="0">
                <a:cs typeface="B Nazanin" pitchFamily="2" charset="-78"/>
              </a:rPr>
              <a:t>:</a:t>
            </a:r>
          </a:p>
          <a:p>
            <a:pPr marL="0" indent="0" algn="justLow" rtl="1">
              <a:lnSpc>
                <a:spcPct val="150000"/>
              </a:lnSpc>
              <a:spcBef>
                <a:spcPts val="0"/>
              </a:spcBef>
              <a:buNone/>
            </a:pPr>
            <a:r>
              <a:rPr lang="fa-IR" sz="2000" smtClean="0">
                <a:cs typeface="B Nazanin" pitchFamily="2" charset="-78"/>
              </a:rPr>
              <a:t>دو خط به فاصله 16.5 متر از داخل تيرهاى دروازه در روى خط دروازه به طرف گوشه ها رسم می شود</a:t>
            </a:r>
            <a:r>
              <a:rPr lang="en-US" sz="2000" smtClean="0">
                <a:cs typeface="B Nazanin" pitchFamily="2" charset="-78"/>
              </a:rPr>
              <a:t>. </a:t>
            </a:r>
            <a:r>
              <a:rPr lang="fa-IR" sz="2000" smtClean="0">
                <a:cs typeface="B Nazanin" pitchFamily="2" charset="-78"/>
              </a:rPr>
              <a:t>اين خطها به فاصله 16.5 متر به طرف زمين بازى كشيده و به وسيله خطى موازى با خط دروازه، متصل می شود. محوطه محدود شده بوسيله اين خطوط و خط دروازه را، محوطه جريمه يا پنالتى می نامند</a:t>
            </a:r>
            <a:r>
              <a:rPr lang="en-US" sz="2000" smtClean="0">
                <a:cs typeface="B Nazanin" pitchFamily="2" charset="-78"/>
              </a:rPr>
              <a:t>.</a:t>
            </a:r>
          </a:p>
          <a:p>
            <a:pPr marL="0" indent="0" algn="justLow">
              <a:lnSpc>
                <a:spcPct val="150000"/>
              </a:lnSpc>
              <a:spcBef>
                <a:spcPts val="0"/>
              </a:spcBef>
              <a:buNone/>
            </a:pPr>
            <a:endParaRPr lang="en-US" sz="2000">
              <a:cs typeface="B Nazanin" pitchFamily="2" charset="-78"/>
            </a:endParaRPr>
          </a:p>
        </p:txBody>
      </p:sp>
      <p:sp>
        <p:nvSpPr>
          <p:cNvPr id="4" name="TextBox 3">
            <a:hlinkClick r:id="" action="ppaction://hlinkshowjump?jump=nextslide"/>
          </p:cNvPr>
          <p:cNvSpPr txBox="1"/>
          <p:nvPr/>
        </p:nvSpPr>
        <p:spPr>
          <a:xfrm>
            <a:off x="609600" y="6029980"/>
            <a:ext cx="946731" cy="523220"/>
          </a:xfrm>
          <a:prstGeom prst="rect">
            <a:avLst/>
          </a:prstGeom>
          <a:noFill/>
        </p:spPr>
        <p:txBody>
          <a:bodyPr wrap="square" rtlCol="1">
            <a:spAutoFit/>
          </a:bodyPr>
          <a:lstStyle/>
          <a:p>
            <a:r>
              <a:rPr lang="fa-IR" sz="2800" smtClean="0">
                <a:latin typeface="IranNastaliq" pitchFamily="18" charset="0"/>
                <a:cs typeface="IranNastaliq" pitchFamily="18" charset="0"/>
              </a:rPr>
              <a:t>صفحه بعد</a:t>
            </a:r>
            <a:endParaRPr lang="fa-IR" sz="2800">
              <a:latin typeface="IranNastaliq" pitchFamily="18" charset="0"/>
              <a:cs typeface="IranNastaliq"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9" presetClass="path" presetSubtype="0" accel="50000" decel="50000" fill="hold" grpId="0" nodeType="afterEffect">
                                  <p:stCondLst>
                                    <p:cond delay="0"/>
                                  </p:stCondLst>
                                  <p:childTnLst>
                                    <p:animMotion origin="layout" path="M -0.17951 -0.23542 L -0.00451 -0.00208 " pathEditMode="relative" rAng="0" ptsTypes="AA">
                                      <p:cBhvr>
                                        <p:cTn id="6" dur="2000" fill="hold"/>
                                        <p:tgtEl>
                                          <p:spTgt spid="3">
                                            <p:txEl>
                                              <p:pRg st="0" end="0"/>
                                            </p:txEl>
                                          </p:spTgt>
                                        </p:tgtEl>
                                        <p:attrNameLst>
                                          <p:attrName>ppt_x</p:attrName>
                                          <p:attrName>ppt_y</p:attrName>
                                        </p:attrNameLst>
                                      </p:cBhvr>
                                      <p:rCtr x="8700" y="11700"/>
                                    </p:animMotion>
                                  </p:childTnLst>
                                </p:cTn>
                              </p:par>
                            </p:childTnLst>
                          </p:cTn>
                        </p:par>
                        <p:par>
                          <p:cTn id="7" fill="hold">
                            <p:stCondLst>
                              <p:cond delay="2000"/>
                            </p:stCondLst>
                            <p:childTnLst>
                              <p:par>
                                <p:cTn id="8" presetID="10" presetClass="entr" presetSubtype="0" fill="hold" grpId="0" nodeType="after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1000"/>
                                        <p:tgtEl>
                                          <p:spTgt spid="3">
                                            <p:txEl>
                                              <p:pRg st="1" end="1"/>
                                            </p:txEl>
                                          </p:spTgt>
                                        </p:tgtEl>
                                      </p:cBhvr>
                                    </p:animEffect>
                                  </p:childTnLst>
                                </p:cTn>
                              </p:par>
                            </p:childTnLst>
                          </p:cTn>
                        </p:par>
                        <p:par>
                          <p:cTn id="11" fill="hold">
                            <p:stCondLst>
                              <p:cond delay="3000"/>
                            </p:stCondLst>
                            <p:childTnLst>
                              <p:par>
                                <p:cTn id="12" presetID="10" presetClass="entr" presetSubtype="0" fill="hold" grpId="0" nodeType="after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childTnLst>
                                </p:cTn>
                              </p:par>
                            </p:childTnLst>
                          </p:cTn>
                        </p:par>
                        <p:par>
                          <p:cTn id="15" fill="hold">
                            <p:stCondLst>
                              <p:cond delay="4000"/>
                            </p:stCondLst>
                            <p:childTnLst>
                              <p:par>
                                <p:cTn id="16" presetID="0" presetClass="path" presetSubtype="0" accel="50000" decel="50000" fill="hold" grpId="0" nodeType="afterEffect">
                                  <p:stCondLst>
                                    <p:cond delay="0"/>
                                  </p:stCondLst>
                                  <p:childTnLst>
                                    <p:animMotion origin="layout" path="M -0.13663 1.85185E-6 C -0.14236 -0.00718 -0.13854 -0.00278 -0.14879 -0.01204 C -0.1533 -0.01597 -0.15018 -0.01644 -0.15486 -0.02014 C -0.15851 -0.02315 -0.16302 -0.02384 -0.16702 -0.02616 C -0.18663 -0.0382 -0.17118 -0.03125 -0.18976 -0.03843 C -0.19132 -0.03982 -0.19288 -0.04074 -0.19427 -0.04236 C -0.19531 -0.04352 -0.19601 -0.04537 -0.19722 -0.04653 C -0.20504 -0.05347 -0.20104 -0.04792 -0.20781 -0.05255 C -0.21945 -0.06019 -0.20625 -0.05255 -0.21545 -0.06065 C -0.21945 -0.06412 -0.22639 -0.0669 -0.23056 -0.06875 C -0.23577 -0.07523 -0.24288 -0.0794 -0.24879 -0.08472 C -0.25834 -0.09329 -0.26962 -0.10417 -0.28056 -0.10903 C -0.29097 -0.12292 -0.28316 -0.11459 -0.31545 -0.11111 C -0.325 -0.10996 -0.33438 -0.10046 -0.34271 -0.09491 C -0.35209 -0.08866 -0.36441 -0.0882 -0.37448 -0.08681 C -0.38108 -0.08449 -0.38785 -0.0838 -0.39427 -0.08079 C -0.39844 -0.07477 -0.40278 -0.07361 -0.40643 -0.06667 C -0.40469 -0.03403 -0.40712 -0.04746 -0.40174 -0.02616 C -0.40018 -0.01991 -0.39288 -0.02014 -0.3882 -0.01806 C -0.37622 -0.0125 -0.36459 -0.01134 -0.35174 -0.00996 C -0.3441 -0.00926 -0.33663 -0.0088 -0.32899 -0.0081 C -0.2441 -0.0125 -0.27604 -0.00116 -0.2382 -0.02222 C -0.23386 -0.02755 -0.22917 -0.02755 -0.22448 -0.03218 C -0.21094 -0.04584 -0.19497 -0.05556 -0.18212 -0.0706 C -0.17084 -0.0838 -0.16146 -0.10046 -0.15035 -0.1132 C -0.14497 -0.11945 -0.14323 -0.12639 -0.13663 -0.12917 C -0.13281 -0.1375 -0.11997 -0.15695 -0.11389 -0.16366 C -0.10643 -0.17176 -0.0974 -0.17662 -0.08976 -0.1838 C -0.08802 -0.18542 -0.08698 -0.1882 -0.08507 -0.18982 C -0.07847 -0.19537 -0.0684 -0.20162 -0.06094 -0.20394 C -0.05399 -0.21019 -0.0467 -0.21412 -0.03976 -0.22014 C -0.01754 -0.21713 -0.02934 -0.22199 -0.0184 -0.2081 C -0.0158 -0.19699 -0.01875 -0.20671 -0.01389 -0.19792 C -0.01163 -0.19398 -0.00781 -0.18588 -0.00781 -0.18565 C -0.00469 -0.17315 -0.00209 -0.16019 0.00121 -0.14746 C 0.00434 -0.09954 0.00538 -0.09005 0.00434 -0.02222 C 0.00434 -0.01852 0.00121 -0.01204 0.00121 -0.01181 " pathEditMode="relative" rAng="0" ptsTypes="ffffffffffffffffffffffffffffffffffffA">
                                      <p:cBhvr>
                                        <p:cTn id="17" dur="2000" fill="hold"/>
                                        <p:tgtEl>
                                          <p:spTgt spid="3">
                                            <p:txEl>
                                              <p:pRg st="3" end="3"/>
                                            </p:txEl>
                                          </p:spTgt>
                                        </p:tgtEl>
                                        <p:attrNameLst>
                                          <p:attrName>ppt_x</p:attrName>
                                          <p:attrName>ppt_y</p:attrName>
                                        </p:attrNameLst>
                                      </p:cBhvr>
                                      <p:rCtr x="-6400" y="-11100"/>
                                    </p:animMotion>
                                  </p:childTnLst>
                                </p:cTn>
                              </p:par>
                            </p:childTnLst>
                          </p:cTn>
                        </p:par>
                        <p:par>
                          <p:cTn id="18" fill="hold">
                            <p:stCondLst>
                              <p:cond delay="6000"/>
                            </p:stCondLst>
                            <p:childTnLst>
                              <p:par>
                                <p:cTn id="19" presetID="0" presetClass="path" presetSubtype="0" accel="50000" decel="50000" fill="hold" grpId="0" nodeType="afterEffect">
                                  <p:stCondLst>
                                    <p:cond delay="0"/>
                                  </p:stCondLst>
                                  <p:childTnLst>
                                    <p:animMotion origin="layout" path="M -0.02517 2.22222E-6 C -0.03316 0.00532 -0.03941 0.01342 -0.04774 0.01805 C -0.06336 0.02685 -0.08281 0.02778 -0.0993 0.03426 C -0.10521 0.04259 -0.11701 0.04282 -0.125 0.04444 C -0.12899 0.04305 -0.1335 0.04305 -0.13715 0.04028 C -0.1408 0.0375 -0.14218 0.03009 -0.14618 0.02824 C -0.14774 0.02754 -0.14913 0.02685 -0.15069 0.02616 C -0.15312 0.02315 -0.15625 0.02153 -0.15833 0.01805 C -0.15937 0.01643 -0.1592 0.01389 -0.15989 0.01203 C -0.16215 0.00602 -0.16267 0.00648 -0.16597 0.00208 C -0.16961 -0.00278 -0.175 -0.01412 -0.175 -0.01389 C -0.17725 -0.0382 -0.18073 -0.05417 -0.18402 -0.07685 C -0.18507 -0.10301 -0.18541 -0.1294 -0.18715 -0.15556 C -0.18784 -0.16528 -0.19618 -0.18195 -0.19618 -0.18172 C -0.19774 -0.19329 -0.20069 -0.2081 -0.20521 -0.21829 C -0.20625 -0.22084 -0.21146 -0.225 -0.21284 -0.22639 C -0.21475 -0.23009 -0.21527 -0.23472 -0.21736 -0.23843 C -0.22083 -0.24445 -0.22604 -0.24861 -0.22951 -0.25463 C -0.23107 -0.25741 -0.23194 -0.26088 -0.23402 -0.26273 C -0.23576 -0.26435 -0.23802 -0.26389 -0.2401 -0.26459 C -0.24635 -0.27107 -0.25277 -0.27616 -0.25989 -0.28079 C -0.26805 -0.29746 -0.30104 -0.3044 -0.31441 -0.30718 C -0.3276 -0.30648 -0.34062 -0.30625 -0.35382 -0.30509 C -0.36493 -0.30417 -0.38715 -0.30093 -0.38715 -0.3007 C -0.39652 -0.29283 -0.40746 -0.28959 -0.41736 -0.28287 C -0.42291 -0.27917 -0.42795 -0.27547 -0.43402 -0.27269 C -0.44791 -0.25417 -0.44271 -0.2625 -0.45069 -0.24861 C -0.45382 -0.23611 -0.45 -0.24861 -0.45833 -0.23426 C -0.46007 -0.23125 -0.46146 -0.22778 -0.46284 -0.22431 C -0.46354 -0.22246 -0.46354 -0.21991 -0.46441 -0.21829 C -0.46753 -0.2125 -0.47239 -0.20834 -0.47656 -0.20417 C -0.47812 -0.19468 -0.47951 -0.19121 -0.48559 -0.18588 C -0.48663 -0.1838 -0.48732 -0.18172 -0.48854 -0.17986 C -0.48993 -0.17755 -0.49201 -0.17616 -0.49323 -0.17384 C -0.50156 -0.15834 -0.50312 -0.13472 -0.50521 -0.11713 C -0.50468 -0.09028 -0.50468 -0.0632 -0.50382 -0.03634 C -0.50347 -0.02639 -0.50156 -0.01412 -0.50069 -0.00417 C -0.49913 0.01319 -0.4993 0.03634 -0.49323 0.05254 C -0.49166 0.05694 -0.48646 0.06088 -0.48402 0.06458 C -0.47743 0.075 -0.48264 0.07129 -0.475 0.07477 C -0.47396 0.07616 -0.47274 0.07708 -0.47187 0.0787 C -0.47066 0.08125 -0.47083 0.08495 -0.46892 0.0868 C -0.46684 0.08889 -0.46389 0.08819 -0.46128 0.08889 C -0.45173 0.09838 -0.4559 0.1 -0.44323 0.10301 C -0.42847 0.11551 -0.42691 0.11296 -0.41128 0.11921 C -0.39809 0.12453 -0.38715 0.13264 -0.37343 0.13541 C -0.36979 0.13866 -0.36701 0.14421 -0.36284 0.14537 C -0.34687 0.14977 -0.32639 0.14953 -0.30989 0.15139 C -0.28698 0.15092 -0.25399 0.15787 -0.22795 0.14745 C -0.2151 0.14236 -0.18854 0.13541 -0.18854 0.13565 C -0.17743 0.12546 -0.18298 0.12824 -0.17187 0.12523 C -0.1625 0.11805 -0.15625 0.11551 -0.14618 0.11111 C -0.12066 0.08773 -0.08732 0.08935 -0.05833 0.07685 C -0.05468 0.07199 -0.05052 0.0706 -0.04618 0.06666 C -0.04323 0.06065 -0.03854 0.05648 -0.03559 0.05046 C -0.03281 0.04491 -0.03316 0.03703 -0.02951 0.03241 C -0.01857 0.01782 -0.01875 0.01666 -0.00382 0.01018 C 0.00104 0.00555 -0.00121 0.00602 0.00226 0.00602 " pathEditMode="relative" rAng="0" ptsTypes="fffffffffffffffffffffffffffffffffffffffffffffffffffffffffA">
                                      <p:cBhvr>
                                        <p:cTn id="20" dur="2000" fill="hold"/>
                                        <p:tgtEl>
                                          <p:spTgt spid="3">
                                            <p:txEl>
                                              <p:pRg st="4" end="4"/>
                                            </p:txEl>
                                          </p:spTgt>
                                        </p:tgtEl>
                                        <p:attrNameLst>
                                          <p:attrName>ppt_x</p:attrName>
                                          <p:attrName>ppt_y</p:attrName>
                                        </p:attrNameLst>
                                      </p:cBhvr>
                                      <p:rCtr x="-22600" y="-7500"/>
                                    </p:animMotion>
                                  </p:childTnLst>
                                </p:cTn>
                              </p:par>
                            </p:childTnLst>
                          </p:cTn>
                        </p:par>
                        <p:par>
                          <p:cTn id="21" fill="hold">
                            <p:stCondLst>
                              <p:cond delay="8000"/>
                            </p:stCondLst>
                            <p:childTnLst>
                              <p:par>
                                <p:cTn id="22" presetID="10" presetClass="entr" presetSubtype="0" fill="hold" grpId="0" nodeType="afterEffect">
                                  <p:stCondLst>
                                    <p:cond delay="0"/>
                                  </p:stCondLst>
                                  <p:childTnLst>
                                    <p:set>
                                      <p:cBhvr>
                                        <p:cTn id="23" dur="1" fill="hold">
                                          <p:stCondLst>
                                            <p:cond delay="0"/>
                                          </p:stCondLst>
                                        </p:cTn>
                                        <p:tgtEl>
                                          <p:spTgt spid="3">
                                            <p:txEl>
                                              <p:pRg st="5" end="5"/>
                                            </p:txEl>
                                          </p:spTgt>
                                        </p:tgtEl>
                                        <p:attrNameLst>
                                          <p:attrName>style.visibility</p:attrName>
                                        </p:attrNameLst>
                                      </p:cBhvr>
                                      <p:to>
                                        <p:strVal val="visible"/>
                                      </p:to>
                                    </p:set>
                                    <p:animEffect transition="in" filter="fade">
                                      <p:cBhvr>
                                        <p:cTn id="24" dur="1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allAtOnce"/>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5638800"/>
          </a:xfrm>
        </p:spPr>
        <p:txBody>
          <a:bodyPr>
            <a:normAutofit/>
          </a:bodyPr>
          <a:lstStyle/>
          <a:p>
            <a:pPr marL="0" indent="0" algn="justLow" rtl="1">
              <a:lnSpc>
                <a:spcPct val="150000"/>
              </a:lnSpc>
              <a:spcBef>
                <a:spcPts val="0"/>
              </a:spcBef>
              <a:buNone/>
            </a:pPr>
            <a:r>
              <a:rPr lang="fa-IR" sz="2400" b="1" smtClean="0">
                <a:cs typeface="B Nazanin" pitchFamily="2" charset="-78"/>
              </a:rPr>
              <a:t>ميله هاى پرچم</a:t>
            </a:r>
            <a:endParaRPr lang="en-US" sz="2400" b="1" smtClean="0">
              <a:cs typeface="B Nazanin" pitchFamily="2" charset="-78"/>
            </a:endParaRPr>
          </a:p>
          <a:p>
            <a:pPr marL="0" indent="0" algn="justLow" rtl="1">
              <a:lnSpc>
                <a:spcPct val="150000"/>
              </a:lnSpc>
              <a:spcBef>
                <a:spcPts val="0"/>
              </a:spcBef>
              <a:buNone/>
            </a:pPr>
            <a:r>
              <a:rPr lang="fa-IR" sz="2000" smtClean="0">
                <a:cs typeface="B Nazanin" pitchFamily="2" charset="-78"/>
              </a:rPr>
              <a:t>ميله پرچمى كه ارتفاع آن كمتر از 1.5 متر نیست و نوك تيزى ندارد در گوشه هاى زمين بازى نصب می شود. چنين پرچمى را مى توان در دو طرف خط مركزى و به فاصله حداقل 1 متر در خارج از خط طولى قرار داد</a:t>
            </a:r>
            <a:r>
              <a:rPr lang="en-US" sz="2000" smtClean="0">
                <a:cs typeface="B Nazanin" pitchFamily="2" charset="-78"/>
              </a:rPr>
              <a:t>. </a:t>
            </a:r>
          </a:p>
          <a:p>
            <a:pPr marL="0" indent="0" algn="justLow" rtl="1">
              <a:lnSpc>
                <a:spcPct val="150000"/>
              </a:lnSpc>
              <a:spcBef>
                <a:spcPts val="0"/>
              </a:spcBef>
              <a:buNone/>
            </a:pPr>
            <a:r>
              <a:rPr lang="en-US" sz="2000" smtClean="0">
                <a:cs typeface="B Nazanin" pitchFamily="2" charset="-78"/>
              </a:rPr>
              <a:t> </a:t>
            </a:r>
          </a:p>
          <a:p>
            <a:pPr marL="0" indent="0" algn="justLow" rtl="1">
              <a:lnSpc>
                <a:spcPct val="150000"/>
              </a:lnSpc>
              <a:spcBef>
                <a:spcPts val="0"/>
              </a:spcBef>
              <a:buNone/>
            </a:pPr>
            <a:r>
              <a:rPr lang="fa-IR" sz="2400" b="1" smtClean="0">
                <a:cs typeface="B Nazanin" pitchFamily="2" charset="-78"/>
              </a:rPr>
              <a:t>قوس كرنر</a:t>
            </a:r>
            <a:endParaRPr lang="en-US" sz="2400" smtClean="0">
              <a:cs typeface="B Nazanin" pitchFamily="2" charset="-78"/>
            </a:endParaRPr>
          </a:p>
          <a:p>
            <a:pPr marL="0" indent="0" algn="justLow" rtl="1">
              <a:lnSpc>
                <a:spcPct val="150000"/>
              </a:lnSpc>
              <a:spcBef>
                <a:spcPts val="0"/>
              </a:spcBef>
              <a:buNone/>
            </a:pPr>
            <a:r>
              <a:rPr lang="fa-IR" sz="2000" smtClean="0">
                <a:cs typeface="B Nazanin" pitchFamily="2" charset="-78"/>
              </a:rPr>
              <a:t>يك ربع دايره به شعاع 1 متر از ميله پرچم گوشه زمين، در داخل زمين بازى رسم می شود</a:t>
            </a:r>
            <a:r>
              <a:rPr lang="en-US" sz="2000" smtClean="0">
                <a:cs typeface="B Nazanin" pitchFamily="2" charset="-78"/>
              </a:rPr>
              <a:t>. </a:t>
            </a:r>
          </a:p>
          <a:p>
            <a:pPr marL="0" indent="0" algn="justLow" rtl="1">
              <a:lnSpc>
                <a:spcPct val="150000"/>
              </a:lnSpc>
              <a:spcBef>
                <a:spcPts val="0"/>
              </a:spcBef>
              <a:buNone/>
            </a:pPr>
            <a:r>
              <a:rPr lang="en-US" sz="2000" smtClean="0">
                <a:cs typeface="B Nazanin" pitchFamily="2" charset="-78"/>
              </a:rPr>
              <a:t> </a:t>
            </a:r>
          </a:p>
          <a:p>
            <a:pPr marL="0" indent="0" algn="justLow">
              <a:lnSpc>
                <a:spcPct val="150000"/>
              </a:lnSpc>
              <a:spcBef>
                <a:spcPts val="0"/>
              </a:spcBef>
              <a:buNone/>
            </a:pPr>
            <a:endParaRPr lang="en-US" sz="2000">
              <a:cs typeface="B Nazanin" pitchFamily="2" charset="-78"/>
            </a:endParaRPr>
          </a:p>
        </p:txBody>
      </p:sp>
      <p:sp>
        <p:nvSpPr>
          <p:cNvPr id="4" name="TextBox 3">
            <a:hlinkClick r:id="" action="ppaction://hlinkshowjump?jump=nextslide"/>
          </p:cNvPr>
          <p:cNvSpPr txBox="1"/>
          <p:nvPr/>
        </p:nvSpPr>
        <p:spPr>
          <a:xfrm>
            <a:off x="609600" y="6029980"/>
            <a:ext cx="946731" cy="523220"/>
          </a:xfrm>
          <a:prstGeom prst="rect">
            <a:avLst/>
          </a:prstGeom>
          <a:noFill/>
        </p:spPr>
        <p:txBody>
          <a:bodyPr wrap="square" rtlCol="1">
            <a:spAutoFit/>
          </a:bodyPr>
          <a:lstStyle/>
          <a:p>
            <a:r>
              <a:rPr lang="fa-IR" sz="2800" smtClean="0">
                <a:latin typeface="IranNastaliq" pitchFamily="18" charset="0"/>
                <a:cs typeface="IranNastaliq" pitchFamily="18" charset="0"/>
              </a:rPr>
              <a:t>صفحه بعد</a:t>
            </a:r>
            <a:endParaRPr lang="fa-IR" sz="2800">
              <a:latin typeface="IranNastaliq" pitchFamily="18" charset="0"/>
              <a:cs typeface="IranNastaliq"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diamond(in)">
                                      <p:cBhvr>
                                        <p:cTn id="7" dur="1000"/>
                                        <p:tgtEl>
                                          <p:spTgt spid="3">
                                            <p:txEl>
                                              <p:pRg st="0" end="0"/>
                                            </p:txEl>
                                          </p:spTgt>
                                        </p:tgtEl>
                                      </p:cBhvr>
                                    </p:animEffect>
                                  </p:childTnLst>
                                </p:cTn>
                              </p:par>
                            </p:childTnLst>
                          </p:cTn>
                        </p:par>
                        <p:par>
                          <p:cTn id="8" fill="hold">
                            <p:stCondLst>
                              <p:cond delay="1000"/>
                            </p:stCondLst>
                            <p:childTnLst>
                              <p:par>
                                <p:cTn id="9" presetID="10" presetClass="entr" presetSubtype="0" fill="hold" grpId="0"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fade">
                                      <p:cBhvr>
                                        <p:cTn id="11" dur="1000"/>
                                        <p:tgtEl>
                                          <p:spTgt spid="3">
                                            <p:txEl>
                                              <p:pRg st="1" end="1"/>
                                            </p:txEl>
                                          </p:spTgt>
                                        </p:tgtEl>
                                      </p:cBhvr>
                                    </p:animEffect>
                                  </p:childTnLst>
                                </p:cTn>
                              </p:par>
                            </p:childTnLst>
                          </p:cTn>
                        </p:par>
                        <p:par>
                          <p:cTn id="12" fill="hold">
                            <p:stCondLst>
                              <p:cond delay="2000"/>
                            </p:stCondLst>
                            <p:childTnLst>
                              <p:par>
                                <p:cTn id="13" presetID="10" presetClass="entr" presetSubtype="0" fill="hold" grpId="0" nodeType="after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1000"/>
                                        <p:tgtEl>
                                          <p:spTgt spid="3">
                                            <p:txEl>
                                              <p:pRg st="2" end="2"/>
                                            </p:txEl>
                                          </p:spTgt>
                                        </p:tgtEl>
                                      </p:cBhvr>
                                    </p:animEffect>
                                  </p:childTnLst>
                                </p:cTn>
                              </p:par>
                            </p:childTnLst>
                          </p:cTn>
                        </p:par>
                        <p:par>
                          <p:cTn id="16" fill="hold">
                            <p:stCondLst>
                              <p:cond delay="3000"/>
                            </p:stCondLst>
                            <p:childTnLst>
                              <p:par>
                                <p:cTn id="17" presetID="8" presetClass="entr" presetSubtype="16" fill="hold" grpId="0" nodeType="after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diamond(in)">
                                      <p:cBhvr>
                                        <p:cTn id="19" dur="1000"/>
                                        <p:tgtEl>
                                          <p:spTgt spid="3">
                                            <p:txEl>
                                              <p:pRg st="3" end="3"/>
                                            </p:txEl>
                                          </p:spTgt>
                                        </p:tgtEl>
                                      </p:cBhvr>
                                    </p:animEffect>
                                  </p:childTnLst>
                                </p:cTn>
                              </p:par>
                            </p:childTnLst>
                          </p:cTn>
                        </p:par>
                        <p:par>
                          <p:cTn id="20" fill="hold">
                            <p:stCondLst>
                              <p:cond delay="4000"/>
                            </p:stCondLst>
                            <p:childTnLst>
                              <p:par>
                                <p:cTn id="21" presetID="10" presetClass="entr" presetSubtype="0" fill="hold" grpId="0" nodeType="after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fade">
                                      <p:cBhvr>
                                        <p:cTn id="23" dur="1000"/>
                                        <p:tgtEl>
                                          <p:spTgt spid="3">
                                            <p:txEl>
                                              <p:pRg st="4" end="4"/>
                                            </p:txEl>
                                          </p:spTgt>
                                        </p:tgtEl>
                                      </p:cBhvr>
                                    </p:animEffect>
                                  </p:childTnLst>
                                </p:cTn>
                              </p:par>
                            </p:childTnLst>
                          </p:cTn>
                        </p:par>
                        <p:par>
                          <p:cTn id="24" fill="hold">
                            <p:stCondLst>
                              <p:cond delay="5000"/>
                            </p:stCondLst>
                            <p:childTnLst>
                              <p:par>
                                <p:cTn id="25" presetID="10" presetClass="entr" presetSubtype="0" fill="hold" grpId="0" nodeType="after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fade">
                                      <p:cBhvr>
                                        <p:cTn id="27" dur="1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0" y="-762000"/>
            <a:ext cx="8229600" cy="1143000"/>
          </a:xfrm>
        </p:spPr>
        <p:txBody>
          <a:bodyPr>
            <a:normAutofit fontScale="90000"/>
          </a:bodyPr>
          <a:lstStyle/>
          <a:p>
            <a:pPr algn="r" rtl="1">
              <a:lnSpc>
                <a:spcPct val="150000"/>
              </a:lnSpc>
            </a:pPr>
            <a:r>
              <a:rPr lang="fa-IR" sz="2800" b="1" smtClean="0">
                <a:solidFill>
                  <a:schemeClr val="tx1"/>
                </a:solidFill>
                <a:cs typeface="B Nazanin" pitchFamily="2" charset="-78"/>
              </a:rPr>
              <a:t>دروازه ها</a:t>
            </a:r>
            <a:r>
              <a:rPr lang="en-US" sz="2400" smtClean="0">
                <a:solidFill>
                  <a:schemeClr val="tx1"/>
                </a:solidFill>
                <a:cs typeface="B Nazanin" pitchFamily="2" charset="-78"/>
              </a:rPr>
              <a:t/>
            </a:r>
            <a:br>
              <a:rPr lang="en-US" sz="2400" smtClean="0">
                <a:solidFill>
                  <a:schemeClr val="tx1"/>
                </a:solidFill>
                <a:cs typeface="B Nazanin" pitchFamily="2" charset="-78"/>
              </a:rPr>
            </a:br>
            <a:endParaRPr lang="en-US" sz="2400">
              <a:solidFill>
                <a:schemeClr val="tx1"/>
              </a:solidFill>
              <a:cs typeface="B Nazanin" pitchFamily="2" charset="-78"/>
            </a:endParaRPr>
          </a:p>
        </p:txBody>
      </p:sp>
      <p:sp>
        <p:nvSpPr>
          <p:cNvPr id="3" name="Content Placeholder 2"/>
          <p:cNvSpPr>
            <a:spLocks noGrp="1"/>
          </p:cNvSpPr>
          <p:nvPr>
            <p:ph idx="1"/>
          </p:nvPr>
        </p:nvSpPr>
        <p:spPr>
          <a:xfrm>
            <a:off x="457200" y="1600200"/>
            <a:ext cx="8229600" cy="4724400"/>
          </a:xfrm>
        </p:spPr>
        <p:txBody>
          <a:bodyPr>
            <a:normAutofit/>
          </a:bodyPr>
          <a:lstStyle/>
          <a:p>
            <a:pPr marL="0" indent="0" algn="justLow" rtl="1">
              <a:lnSpc>
                <a:spcPct val="150000"/>
              </a:lnSpc>
              <a:spcBef>
                <a:spcPts val="0"/>
              </a:spcBef>
              <a:buNone/>
            </a:pPr>
            <a:r>
              <a:rPr lang="fa-IR" sz="2000" smtClean="0">
                <a:cs typeface="B Nazanin" pitchFamily="2" charset="-78"/>
              </a:rPr>
              <a:t>دروازه ها در وسط هر خط عرضى قرار دارند و شامل دو تير عمودى اند كه به يك اندازه از ميله هاى گوشه فاصله داشته و در بالا بوسيله يك تير افقى بهم متصل می شوند</a:t>
            </a:r>
            <a:r>
              <a:rPr lang="en-US" sz="2000" smtClean="0">
                <a:cs typeface="B Nazanin" pitchFamily="2" charset="-78"/>
              </a:rPr>
              <a:t>.</a:t>
            </a:r>
          </a:p>
          <a:p>
            <a:pPr marL="0" indent="0" algn="justLow" rtl="1">
              <a:lnSpc>
                <a:spcPct val="150000"/>
              </a:lnSpc>
              <a:spcBef>
                <a:spcPts val="0"/>
              </a:spcBef>
              <a:buNone/>
            </a:pPr>
            <a:r>
              <a:rPr lang="fa-IR" sz="2000" smtClean="0">
                <a:cs typeface="B Nazanin" pitchFamily="2" charset="-78"/>
              </a:rPr>
              <a:t>فاصله بين دو تير عمودى، 7.32 متر و فاصله لبه پايين تير افقى تا زمين 2.42 متر است</a:t>
            </a:r>
            <a:r>
              <a:rPr lang="en-US" sz="2000" smtClean="0">
                <a:cs typeface="B Nazanin" pitchFamily="2" charset="-78"/>
              </a:rPr>
              <a:t>.</a:t>
            </a:r>
          </a:p>
          <a:p>
            <a:pPr marL="0" indent="0" algn="justLow" rtl="1">
              <a:lnSpc>
                <a:spcPct val="150000"/>
              </a:lnSpc>
              <a:spcBef>
                <a:spcPts val="0"/>
              </a:spcBef>
              <a:buNone/>
            </a:pPr>
            <a:r>
              <a:rPr lang="fa-IR" sz="2000" smtClean="0">
                <a:cs typeface="B Nazanin" pitchFamily="2" charset="-78"/>
              </a:rPr>
              <a:t>تيرهاى عمودى و افقى بايد در عرض و عمق يكسان بوده و نبايد بيشتر از 12 سانتى متر باشند</a:t>
            </a:r>
            <a:r>
              <a:rPr lang="en-US" sz="2000" smtClean="0">
                <a:cs typeface="B Nazanin" pitchFamily="2" charset="-78"/>
              </a:rPr>
              <a:t>.</a:t>
            </a:r>
          </a:p>
          <a:p>
            <a:pPr marL="0" indent="0" algn="justLow" rtl="1">
              <a:lnSpc>
                <a:spcPct val="150000"/>
              </a:lnSpc>
              <a:spcBef>
                <a:spcPts val="0"/>
              </a:spcBef>
              <a:buNone/>
            </a:pPr>
            <a:r>
              <a:rPr lang="fa-IR" sz="2000" smtClean="0">
                <a:cs typeface="B Nazanin" pitchFamily="2" charset="-78"/>
              </a:rPr>
              <a:t>تور مى تواند به تيرهاى عمودى و افقى و زمين پشت دروازه متصل شود و براى دروازه بانها مجال حركت در فضاى وسيعى را بوجود آورد</a:t>
            </a:r>
            <a:r>
              <a:rPr lang="en-US" sz="2000" smtClean="0">
                <a:cs typeface="B Nazanin" pitchFamily="2" charset="-78"/>
              </a:rPr>
              <a:t>.</a:t>
            </a:r>
          </a:p>
          <a:p>
            <a:pPr marL="0" indent="0" algn="justLow" rtl="1">
              <a:lnSpc>
                <a:spcPct val="150000"/>
              </a:lnSpc>
              <a:spcBef>
                <a:spcPts val="0"/>
              </a:spcBef>
              <a:buNone/>
            </a:pPr>
            <a:r>
              <a:rPr lang="fa-IR" sz="2000" smtClean="0">
                <a:cs typeface="B Nazanin" pitchFamily="2" charset="-78"/>
              </a:rPr>
              <a:t>رنگ تيرهاى عمودى و افقى دروازه بايد سفيد باشند</a:t>
            </a:r>
            <a:r>
              <a:rPr lang="en-US" sz="2000" smtClean="0">
                <a:cs typeface="B Nazanin" pitchFamily="2" charset="-78"/>
              </a:rPr>
              <a:t>.</a:t>
            </a:r>
          </a:p>
          <a:p>
            <a:pPr marL="0" indent="0" algn="justLow">
              <a:lnSpc>
                <a:spcPct val="150000"/>
              </a:lnSpc>
              <a:spcBef>
                <a:spcPts val="0"/>
              </a:spcBef>
              <a:buNone/>
            </a:pPr>
            <a:endParaRPr lang="en-US" sz="2000">
              <a:cs typeface="B Nazanin" pitchFamily="2" charset="-78"/>
            </a:endParaRPr>
          </a:p>
        </p:txBody>
      </p:sp>
      <p:sp>
        <p:nvSpPr>
          <p:cNvPr id="4" name="TextBox 3">
            <a:hlinkClick r:id="" action="ppaction://hlinkshowjump?jump=nextslide"/>
          </p:cNvPr>
          <p:cNvSpPr txBox="1"/>
          <p:nvPr/>
        </p:nvSpPr>
        <p:spPr>
          <a:xfrm>
            <a:off x="609600" y="6029980"/>
            <a:ext cx="946731" cy="523220"/>
          </a:xfrm>
          <a:prstGeom prst="rect">
            <a:avLst/>
          </a:prstGeom>
          <a:noFill/>
        </p:spPr>
        <p:txBody>
          <a:bodyPr wrap="square" rtlCol="1">
            <a:spAutoFit/>
          </a:bodyPr>
          <a:lstStyle/>
          <a:p>
            <a:r>
              <a:rPr lang="fa-IR" sz="2800" smtClean="0">
                <a:latin typeface="IranNastaliq" pitchFamily="18" charset="0"/>
                <a:cs typeface="IranNastaliq" pitchFamily="18" charset="0"/>
              </a:rPr>
              <a:t>صفحه بعد</a:t>
            </a:r>
            <a:endParaRPr lang="fa-IR" sz="2800">
              <a:latin typeface="IranNastaliq" pitchFamily="18" charset="0"/>
              <a:cs typeface="IranNastaliq"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9" presetClass="path" presetSubtype="0" accel="50000" decel="50000" fill="hold" grpId="0" nodeType="afterEffect">
                                  <p:stCondLst>
                                    <p:cond delay="0"/>
                                  </p:stCondLst>
                                  <p:childTnLst>
                                    <p:animMotion origin="layout" path="M 0.20834 0.02778 L 0.45 0.23889 " pathEditMode="relative" rAng="0" ptsTypes="AA">
                                      <p:cBhvr>
                                        <p:cTn id="6" dur="2000" fill="hold"/>
                                        <p:tgtEl>
                                          <p:spTgt spid="2"/>
                                        </p:tgtEl>
                                        <p:attrNameLst>
                                          <p:attrName>ppt_x</p:attrName>
                                          <p:attrName>ppt_y</p:attrName>
                                        </p:attrNameLst>
                                      </p:cBhvr>
                                      <p:rCtr x="12100" y="10600"/>
                                    </p:animMotion>
                                  </p:childTnLst>
                                </p:cTn>
                              </p:par>
                            </p:childTnLst>
                          </p:cTn>
                        </p:par>
                        <p:par>
                          <p:cTn id="7" fill="hold">
                            <p:stCondLst>
                              <p:cond delay="2000"/>
                            </p:stCondLst>
                            <p:childTnLst>
                              <p:par>
                                <p:cTn id="8" presetID="22" presetClass="entr" presetSubtype="4" fill="hold" grpId="0" nodeType="afterEffect">
                                  <p:stCondLst>
                                    <p:cond delay="0"/>
                                  </p:stCondLst>
                                  <p:childTnLst>
                                    <p:set>
                                      <p:cBhvr>
                                        <p:cTn id="9" dur="1" fill="hold">
                                          <p:stCondLst>
                                            <p:cond delay="0"/>
                                          </p:stCondLst>
                                        </p:cTn>
                                        <p:tgtEl>
                                          <p:spTgt spid="3">
                                            <p:txEl>
                                              <p:pRg st="0" end="0"/>
                                            </p:txEl>
                                          </p:spTgt>
                                        </p:tgtEl>
                                        <p:attrNameLst>
                                          <p:attrName>style.visibility</p:attrName>
                                        </p:attrNameLst>
                                      </p:cBhvr>
                                      <p:to>
                                        <p:strVal val="visible"/>
                                      </p:to>
                                    </p:set>
                                    <p:animEffect transition="in" filter="wipe(down)">
                                      <p:cBhvr>
                                        <p:cTn id="10" dur="1000"/>
                                        <p:tgtEl>
                                          <p:spTgt spid="3">
                                            <p:txEl>
                                              <p:pRg st="0" end="0"/>
                                            </p:txEl>
                                          </p:spTgt>
                                        </p:tgtEl>
                                      </p:cBhvr>
                                    </p:animEffect>
                                  </p:childTnLst>
                                </p:cTn>
                              </p:par>
                            </p:childTnLst>
                          </p:cTn>
                        </p:par>
                        <p:par>
                          <p:cTn id="11" fill="hold">
                            <p:stCondLst>
                              <p:cond delay="3000"/>
                            </p:stCondLst>
                            <p:childTnLst>
                              <p:par>
                                <p:cTn id="12" presetID="22" presetClass="entr" presetSubtype="4" fill="hold" grpId="0" nodeType="after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wipe(down)">
                                      <p:cBhvr>
                                        <p:cTn id="14" dur="1000"/>
                                        <p:tgtEl>
                                          <p:spTgt spid="3">
                                            <p:txEl>
                                              <p:pRg st="1" end="1"/>
                                            </p:txEl>
                                          </p:spTgt>
                                        </p:tgtEl>
                                      </p:cBhvr>
                                    </p:animEffect>
                                  </p:childTnLst>
                                </p:cTn>
                              </p:par>
                            </p:childTnLst>
                          </p:cTn>
                        </p:par>
                        <p:par>
                          <p:cTn id="15" fill="hold">
                            <p:stCondLst>
                              <p:cond delay="4000"/>
                            </p:stCondLst>
                            <p:childTnLst>
                              <p:par>
                                <p:cTn id="16" presetID="22" presetClass="entr" presetSubtype="4" fill="hold" grpId="0" nodeType="afterEffect">
                                  <p:stCondLst>
                                    <p:cond delay="0"/>
                                  </p:stCondLst>
                                  <p:childTnLst>
                                    <p:set>
                                      <p:cBhvr>
                                        <p:cTn id="17" dur="1" fill="hold">
                                          <p:stCondLst>
                                            <p:cond delay="0"/>
                                          </p:stCondLst>
                                        </p:cTn>
                                        <p:tgtEl>
                                          <p:spTgt spid="3">
                                            <p:txEl>
                                              <p:pRg st="2" end="2"/>
                                            </p:txEl>
                                          </p:spTgt>
                                        </p:tgtEl>
                                        <p:attrNameLst>
                                          <p:attrName>style.visibility</p:attrName>
                                        </p:attrNameLst>
                                      </p:cBhvr>
                                      <p:to>
                                        <p:strVal val="visible"/>
                                      </p:to>
                                    </p:set>
                                    <p:animEffect transition="in" filter="wipe(down)">
                                      <p:cBhvr>
                                        <p:cTn id="18" dur="1000"/>
                                        <p:tgtEl>
                                          <p:spTgt spid="3">
                                            <p:txEl>
                                              <p:pRg st="2" end="2"/>
                                            </p:txEl>
                                          </p:spTgt>
                                        </p:tgtEl>
                                      </p:cBhvr>
                                    </p:animEffect>
                                  </p:childTnLst>
                                </p:cTn>
                              </p:par>
                            </p:childTnLst>
                          </p:cTn>
                        </p:par>
                        <p:par>
                          <p:cTn id="19" fill="hold">
                            <p:stCondLst>
                              <p:cond delay="5000"/>
                            </p:stCondLst>
                            <p:childTnLst>
                              <p:par>
                                <p:cTn id="20" presetID="22" presetClass="entr" presetSubtype="4" fill="hold" grpId="0" nodeType="after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1000"/>
                                        <p:tgtEl>
                                          <p:spTgt spid="3">
                                            <p:txEl>
                                              <p:pRg st="3" end="3"/>
                                            </p:txEl>
                                          </p:spTgt>
                                        </p:tgtEl>
                                      </p:cBhvr>
                                    </p:animEffect>
                                  </p:childTnLst>
                                </p:cTn>
                              </p:par>
                            </p:childTnLst>
                          </p:cTn>
                        </p:par>
                        <p:par>
                          <p:cTn id="23" fill="hold">
                            <p:stCondLst>
                              <p:cond delay="6000"/>
                            </p:stCondLst>
                            <p:childTnLst>
                              <p:par>
                                <p:cTn id="24" presetID="22" presetClass="entr" presetSubtype="4" fill="hold" grpId="0" nodeType="afterEffect">
                                  <p:stCondLst>
                                    <p:cond delay="0"/>
                                  </p:stCondLst>
                                  <p:childTnLst>
                                    <p:set>
                                      <p:cBhvr>
                                        <p:cTn id="25" dur="1" fill="hold">
                                          <p:stCondLst>
                                            <p:cond delay="0"/>
                                          </p:stCondLst>
                                        </p:cTn>
                                        <p:tgtEl>
                                          <p:spTgt spid="3">
                                            <p:txEl>
                                              <p:pRg st="4" end="4"/>
                                            </p:txEl>
                                          </p:spTgt>
                                        </p:tgtEl>
                                        <p:attrNameLst>
                                          <p:attrName>style.visibility</p:attrName>
                                        </p:attrNameLst>
                                      </p:cBhvr>
                                      <p:to>
                                        <p:strVal val="visible"/>
                                      </p:to>
                                    </p:set>
                                    <p:animEffect transition="in" filter="wipe(down)">
                                      <p:cBhvr>
                                        <p:cTn id="26" dur="1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uiExpand="1" build="allAtOnce"/>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p:cNvPicPr>
          <p:nvPr>
            <p:ph idx="1"/>
          </p:nvPr>
        </p:nvPicPr>
        <p:blipFill>
          <a:blip r:embed="rId2"/>
          <a:srcRect/>
          <a:stretch>
            <a:fillRect/>
          </a:stretch>
        </p:blipFill>
        <p:spPr bwMode="auto">
          <a:xfrm>
            <a:off x="457200" y="838200"/>
            <a:ext cx="7924799" cy="5791200"/>
          </a:xfrm>
          <a:prstGeom prst="rect">
            <a:avLst/>
          </a:prstGeom>
          <a:noFill/>
          <a:ln w="9525">
            <a:noFill/>
            <a:miter lim="800000"/>
            <a:headEnd/>
            <a:tailEnd/>
          </a:ln>
        </p:spPr>
      </p:pic>
      <p:sp>
        <p:nvSpPr>
          <p:cNvPr id="3" name="TextBox 2">
            <a:hlinkClick r:id="" action="ppaction://hlinkshowjump?jump=nextslide"/>
          </p:cNvPr>
          <p:cNvSpPr txBox="1"/>
          <p:nvPr/>
        </p:nvSpPr>
        <p:spPr>
          <a:xfrm>
            <a:off x="304800" y="1066800"/>
            <a:ext cx="946731" cy="523220"/>
          </a:xfrm>
          <a:prstGeom prst="rect">
            <a:avLst/>
          </a:prstGeom>
          <a:noFill/>
        </p:spPr>
        <p:txBody>
          <a:bodyPr wrap="square" rtlCol="1">
            <a:spAutoFit/>
          </a:bodyPr>
          <a:lstStyle/>
          <a:p>
            <a:r>
              <a:rPr lang="fa-IR" sz="2800" smtClean="0">
                <a:latin typeface="IranNastaliq" pitchFamily="18" charset="0"/>
                <a:cs typeface="IranNastaliq" pitchFamily="18" charset="0"/>
              </a:rPr>
              <a:t>صفحه بعد</a:t>
            </a:r>
            <a:endParaRPr lang="fa-IR" sz="2800">
              <a:latin typeface="IranNastaliq" pitchFamily="18" charset="0"/>
              <a:cs typeface="IranNastaliq"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diamond(in)">
                                      <p:cBhvr>
                                        <p:cTn id="7"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normAutofit/>
          </a:bodyPr>
          <a:lstStyle/>
          <a:p>
            <a:pPr algn="ctr"/>
            <a:r>
              <a:rPr lang="fa-IR" sz="2800" smtClean="0">
                <a:solidFill>
                  <a:schemeClr val="tx1"/>
                </a:solidFill>
                <a:cs typeface="B Nazanin" pitchFamily="2" charset="-78"/>
              </a:rPr>
              <a:t>دو کلیپ از بهترین بازیکنان حال حاضر</a:t>
            </a:r>
            <a:endParaRPr lang="en-US" sz="2800">
              <a:solidFill>
                <a:schemeClr val="tx1"/>
              </a:solidFill>
              <a:cs typeface="B Nazanin" pitchFamily="2" charset="-78"/>
            </a:endParaRPr>
          </a:p>
        </p:txBody>
      </p:sp>
      <p:sp>
        <p:nvSpPr>
          <p:cNvPr id="5" name="Rounded Rectangle 4"/>
          <p:cNvSpPr/>
          <p:nvPr/>
        </p:nvSpPr>
        <p:spPr>
          <a:xfrm>
            <a:off x="0" y="3581400"/>
            <a:ext cx="1447800" cy="838200"/>
          </a:xfrm>
          <a:prstGeom prst="round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fa-IR" sz="3600" smtClean="0">
                <a:solidFill>
                  <a:schemeClr val="tx1"/>
                </a:solidFill>
              </a:rPr>
              <a:t>رونالدو</a:t>
            </a:r>
            <a:endParaRPr lang="en-US" sz="3600">
              <a:solidFill>
                <a:schemeClr val="tx1"/>
              </a:solidFill>
            </a:endParaRPr>
          </a:p>
        </p:txBody>
      </p:sp>
      <p:pic>
        <p:nvPicPr>
          <p:cNvPr id="7" name="clip manu.wmv">
            <a:hlinkClick r:id="" action="ppaction://media"/>
          </p:cNvPr>
          <p:cNvPicPr>
            <a:picLocks noGrp="1" noRot="1" noChangeAspect="1"/>
          </p:cNvPicPr>
          <p:nvPr>
            <p:ph idx="1"/>
            <a:videoFile r:link="rId1"/>
          </p:nvPr>
        </p:nvPicPr>
        <p:blipFill>
          <a:blip r:embed="rId3"/>
          <a:stretch>
            <a:fillRect/>
          </a:stretch>
        </p:blipFill>
        <p:spPr>
          <a:xfrm>
            <a:off x="1524000" y="1600200"/>
            <a:ext cx="7010400" cy="4953000"/>
          </a:xfrm>
          <a:prstGeom prst="rect">
            <a:avLst/>
          </a:prstGeom>
        </p:spPr>
      </p:pic>
      <p:sp>
        <p:nvSpPr>
          <p:cNvPr id="6" name="Rectangle 5"/>
          <p:cNvSpPr/>
          <p:nvPr/>
        </p:nvSpPr>
        <p:spPr>
          <a:xfrm>
            <a:off x="0" y="5562600"/>
            <a:ext cx="1295400" cy="533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mtClean="0">
                <a:solidFill>
                  <a:schemeClr val="tx1"/>
                </a:solidFill>
              </a:rPr>
              <a:t>زمان فيلم : 03:50</a:t>
            </a:r>
            <a:endParaRPr lang="fa-IR">
              <a:solidFill>
                <a:schemeClr val="tx1"/>
              </a:solidFill>
            </a:endParaRPr>
          </a:p>
        </p:txBody>
      </p:sp>
      <p:sp>
        <p:nvSpPr>
          <p:cNvPr id="8" name="TextBox 7">
            <a:hlinkClick r:id="" action="ppaction://hlinkshowjump?jump=nextslide"/>
          </p:cNvPr>
          <p:cNvSpPr txBox="1"/>
          <p:nvPr/>
        </p:nvSpPr>
        <p:spPr>
          <a:xfrm>
            <a:off x="228600" y="914400"/>
            <a:ext cx="946731" cy="523220"/>
          </a:xfrm>
          <a:prstGeom prst="rect">
            <a:avLst/>
          </a:prstGeom>
          <a:noFill/>
        </p:spPr>
        <p:txBody>
          <a:bodyPr wrap="square" rtlCol="1">
            <a:spAutoFit/>
          </a:bodyPr>
          <a:lstStyle/>
          <a:p>
            <a:r>
              <a:rPr lang="fa-IR" sz="2800" smtClean="0">
                <a:latin typeface="IranNastaliq" pitchFamily="18" charset="0"/>
                <a:cs typeface="IranNastaliq" pitchFamily="18" charset="0"/>
              </a:rPr>
              <a:t>صفحه بعد</a:t>
            </a:r>
            <a:endParaRPr lang="fa-IR" sz="2800">
              <a:latin typeface="IranNastaliq" pitchFamily="18" charset="0"/>
              <a:cs typeface="IranNastaliq" pitchFamily="18" charset="0"/>
            </a:endParaRPr>
          </a:p>
        </p:txBody>
      </p:sp>
    </p:spTree>
  </p:cSld>
  <p:clrMapOvr>
    <a:masterClrMapping/>
  </p:clrMapOvr>
  <p:transition advTm="4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0" presetClass="path" presetSubtype="0" accel="50000" decel="50000" fill="hold" grpId="2" nodeType="afterEffect">
                                  <p:stCondLst>
                                    <p:cond delay="0"/>
                                  </p:stCondLst>
                                  <p:childTnLst>
                                    <p:animMotion origin="layout" path="M 0.28038 0.0324 C 0.41927 0.13472 0.55833 0.23726 0.45174 0.28078 C 0.34514 0.3243 -0.28733 0.33888 -0.35903 0.29282 C -0.43073 0.24652 -0.03646 0.04259 0.02135 0.00393 " pathEditMode="relative" rAng="0" ptsTypes="aaaA">
                                      <p:cBhvr>
                                        <p:cTn id="6" dur="2000" fill="hold"/>
                                        <p:tgtEl>
                                          <p:spTgt spid="2"/>
                                        </p:tgtEl>
                                        <p:attrNameLst>
                                          <p:attrName>ppt_x</p:attrName>
                                          <p:attrName>ppt_y</p:attrName>
                                        </p:attrNameLst>
                                      </p:cBhvr>
                                      <p:rCtr x="-21700" y="13900"/>
                                    </p:animMotion>
                                  </p:childTnLst>
                                </p:cTn>
                              </p:par>
                            </p:childTnLst>
                          </p:cTn>
                        </p:par>
                        <p:par>
                          <p:cTn id="7" fill="hold">
                            <p:stCondLst>
                              <p:cond delay="2000"/>
                            </p:stCondLst>
                            <p:childTnLst>
                              <p:par>
                                <p:cTn id="8" presetID="1" presetClass="mediacall" presetSubtype="0" fill="hold" nodeType="afterEffect">
                                  <p:stCondLst>
                                    <p:cond delay="0"/>
                                  </p:stCondLst>
                                  <p:childTnLst>
                                    <p:cmd type="call" cmd="playFrom(0.0)">
                                      <p:cBhvr>
                                        <p:cTn id="9" dur="231086" fill="hold"/>
                                        <p:tgtEl>
                                          <p:spTgt spid="7"/>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p:cTn id="10" fill="hold" display="0">
                  <p:stCondLst>
                    <p:cond delay="indefinite"/>
                  </p:stCondLst>
                  <p:endCondLst>
                    <p:cond evt="onNext" delay="0">
                      <p:tgtEl>
                        <p:sldTgt/>
                      </p:tgtEl>
                    </p:cond>
                    <p:cond evt="onPrev" delay="0">
                      <p:tgtEl>
                        <p:sldTgt/>
                      </p:tgtEl>
                    </p:cond>
                  </p:endCondLst>
                </p:cTn>
                <p:tgtEl>
                  <p:spTgt spid="7"/>
                </p:tgtEl>
              </p:cMediaNode>
            </p:video>
            <p:seq concurrent="1" nextAc="seek">
              <p:cTn id="11" restart="whenNotActive" fill="hold" evtFilter="cancelBubble" nodeType="interactiveSeq">
                <p:stCondLst>
                  <p:cond evt="onClick" delay="0">
                    <p:tgtEl>
                      <p:spTgt spid="7"/>
                    </p:tgtEl>
                  </p:cond>
                </p:stCondLst>
                <p:endSync evt="end" delay="0">
                  <p:rtn val="all"/>
                </p:endSync>
                <p:childTnLst>
                  <p:par>
                    <p:cTn id="12" fill="hold">
                      <p:stCondLst>
                        <p:cond delay="0"/>
                      </p:stCondLst>
                      <p:childTnLst>
                        <p:par>
                          <p:cTn id="13" fill="hold">
                            <p:stCondLst>
                              <p:cond delay="0"/>
                            </p:stCondLst>
                            <p:childTnLst>
                              <p:par>
                                <p:cTn id="14" presetID="2" presetClass="mediacall" presetSubtype="0" fill="hold" nodeType="afterEffect">
                                  <p:stCondLst>
                                    <p:cond delay="0"/>
                                  </p:stCondLst>
                                  <p:childTnLst>
                                    <p:cmd type="call" cmd="togglePause">
                                      <p:cBhvr>
                                        <p:cTn id="15" dur="1" fill="hold"/>
                                        <p:tgtEl>
                                          <p:spTgt spid="7"/>
                                        </p:tgtEl>
                                      </p:cBhvr>
                                    </p:cmd>
                                  </p:childTnLst>
                                </p:cTn>
                              </p:par>
                            </p:childTnLst>
                          </p:cTn>
                        </p:par>
                      </p:childTnLst>
                    </p:cTn>
                  </p:par>
                </p:childTnLst>
              </p:cTn>
              <p:nextCondLst>
                <p:cond evt="onClick" delay="0">
                  <p:tgtEl>
                    <p:spTgt spid="7"/>
                  </p:tgtEl>
                </p:cond>
              </p:nextCondLst>
            </p:seq>
          </p:childTnLst>
        </p:cTn>
      </p:par>
    </p:tnLst>
    <p:bldLst>
      <p:bldP spid="2" grpId="2"/>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lnSpc>
                <a:spcPct val="150000"/>
              </a:lnSpc>
            </a:pPr>
            <a:r>
              <a:rPr lang="fa-IR" sz="4000" smtClean="0">
                <a:solidFill>
                  <a:schemeClr val="tx1"/>
                </a:solidFill>
                <a:cs typeface="B Nazanin" pitchFamily="2" charset="-78"/>
              </a:rPr>
              <a:t>کلیپ دوم </a:t>
            </a:r>
            <a:endParaRPr lang="en-US" sz="4000">
              <a:solidFill>
                <a:schemeClr val="tx1"/>
              </a:solidFill>
              <a:cs typeface="B Nazanin" pitchFamily="2" charset="-78"/>
            </a:endParaRPr>
          </a:p>
        </p:txBody>
      </p:sp>
      <p:sp>
        <p:nvSpPr>
          <p:cNvPr id="5" name="Oval 4"/>
          <p:cNvSpPr/>
          <p:nvPr/>
        </p:nvSpPr>
        <p:spPr>
          <a:xfrm>
            <a:off x="0" y="3581400"/>
            <a:ext cx="1219200" cy="762000"/>
          </a:xfrm>
          <a:prstGeom prst="ellipse">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fa-IR" sz="3200" smtClean="0">
                <a:solidFill>
                  <a:schemeClr val="tx1"/>
                </a:solidFill>
              </a:rPr>
              <a:t>مسی</a:t>
            </a:r>
            <a:endParaRPr lang="en-US" sz="3200">
              <a:solidFill>
                <a:schemeClr val="tx1"/>
              </a:solidFill>
            </a:endParaRPr>
          </a:p>
        </p:txBody>
      </p:sp>
      <p:pic>
        <p:nvPicPr>
          <p:cNvPr id="8" name="MESSI.wmv">
            <a:hlinkClick r:id="" action="ppaction://media"/>
          </p:cNvPr>
          <p:cNvPicPr>
            <a:picLocks noGrp="1" noRot="1" noChangeAspect="1"/>
          </p:cNvPicPr>
          <p:nvPr>
            <p:ph idx="1"/>
            <a:videoFile r:link="rId1"/>
          </p:nvPr>
        </p:nvPicPr>
        <p:blipFill>
          <a:blip r:embed="rId3"/>
          <a:stretch>
            <a:fillRect/>
          </a:stretch>
        </p:blipFill>
        <p:spPr>
          <a:xfrm>
            <a:off x="1295400" y="1828800"/>
            <a:ext cx="7315200" cy="4814888"/>
          </a:xfrm>
          <a:prstGeom prst="rect">
            <a:avLst/>
          </a:prstGeom>
        </p:spPr>
      </p:pic>
      <p:sp>
        <p:nvSpPr>
          <p:cNvPr id="6" name="Rectangle 5"/>
          <p:cNvSpPr/>
          <p:nvPr/>
        </p:nvSpPr>
        <p:spPr>
          <a:xfrm>
            <a:off x="0" y="5562600"/>
            <a:ext cx="1219200" cy="609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mtClean="0">
                <a:solidFill>
                  <a:schemeClr val="tx1"/>
                </a:solidFill>
              </a:rPr>
              <a:t>زمان فيلم: 02:50 </a:t>
            </a:r>
            <a:endParaRPr lang="fa-IR">
              <a:solidFill>
                <a:schemeClr val="tx1"/>
              </a:solidFill>
            </a:endParaRPr>
          </a:p>
        </p:txBody>
      </p:sp>
      <p:sp>
        <p:nvSpPr>
          <p:cNvPr id="7" name="TextBox 6">
            <a:hlinkClick r:id="" action="ppaction://hlinkshowjump?jump=nextslide"/>
          </p:cNvPr>
          <p:cNvSpPr txBox="1"/>
          <p:nvPr/>
        </p:nvSpPr>
        <p:spPr>
          <a:xfrm>
            <a:off x="228600" y="1066800"/>
            <a:ext cx="946731" cy="523220"/>
          </a:xfrm>
          <a:prstGeom prst="rect">
            <a:avLst/>
          </a:prstGeom>
          <a:noFill/>
        </p:spPr>
        <p:txBody>
          <a:bodyPr wrap="square" rtlCol="1">
            <a:spAutoFit/>
          </a:bodyPr>
          <a:lstStyle/>
          <a:p>
            <a:r>
              <a:rPr lang="fa-IR" sz="2800" smtClean="0">
                <a:latin typeface="IranNastaliq" pitchFamily="18" charset="0"/>
                <a:cs typeface="IranNastaliq" pitchFamily="18" charset="0"/>
              </a:rPr>
              <a:t>صفحه بعد</a:t>
            </a:r>
            <a:endParaRPr lang="fa-IR" sz="2800">
              <a:latin typeface="IranNastaliq" pitchFamily="18" charset="0"/>
              <a:cs typeface="IranNastaliq" pitchFamily="18" charset="0"/>
            </a:endParaRPr>
          </a:p>
        </p:txBody>
      </p:sp>
    </p:spTree>
  </p:cSld>
  <p:clrMapOvr>
    <a:masterClrMapping/>
  </p:clrMapOvr>
  <p:transition advTm="4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mph" presetSubtype="0" fill="hold" grpId="1" nodeType="afterEffect">
                                  <p:stCondLst>
                                    <p:cond delay="0"/>
                                  </p:stCondLst>
                                  <p:childTnLst>
                                    <p:animRot by="21600000">
                                      <p:cBhvr>
                                        <p:cTn id="6" dur="1000" fill="hold"/>
                                        <p:tgtEl>
                                          <p:spTgt spid="2"/>
                                        </p:tgtEl>
                                        <p:attrNameLst>
                                          <p:attrName>r</p:attrName>
                                        </p:attrNameLst>
                                      </p:cBhvr>
                                    </p:animRot>
                                  </p:childTnLst>
                                </p:cTn>
                              </p:par>
                            </p:childTnLst>
                          </p:cTn>
                        </p:par>
                        <p:par>
                          <p:cTn id="7" fill="hold">
                            <p:stCondLst>
                              <p:cond delay="1000"/>
                            </p:stCondLst>
                            <p:childTnLst>
                              <p:par>
                                <p:cTn id="8" presetID="1" presetClass="mediacall" presetSubtype="0" fill="hold" nodeType="afterEffect">
                                  <p:stCondLst>
                                    <p:cond delay="0"/>
                                  </p:stCondLst>
                                  <p:childTnLst>
                                    <p:cmd type="call" cmd="playFrom(0.0)">
                                      <p:cBhvr>
                                        <p:cTn id="9" dur="170880" fill="hold"/>
                                        <p:tgtEl>
                                          <p:spTgt spid="8"/>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p:cTn id="10" fill="hold" display="0">
                  <p:stCondLst>
                    <p:cond delay="indefinite"/>
                  </p:stCondLst>
                  <p:endCondLst>
                    <p:cond evt="onNext" delay="0">
                      <p:tgtEl>
                        <p:sldTgt/>
                      </p:tgtEl>
                    </p:cond>
                    <p:cond evt="onPrev" delay="0">
                      <p:tgtEl>
                        <p:sldTgt/>
                      </p:tgtEl>
                    </p:cond>
                  </p:endCondLst>
                </p:cTn>
                <p:tgtEl>
                  <p:spTgt spid="8"/>
                </p:tgtEl>
              </p:cMediaNode>
            </p:video>
            <p:seq concurrent="1" nextAc="seek">
              <p:cTn id="11" restart="whenNotActive" fill="hold" evtFilter="cancelBubble" nodeType="interactiveSeq">
                <p:stCondLst>
                  <p:cond evt="onClick" delay="0">
                    <p:tgtEl>
                      <p:spTgt spid="8"/>
                    </p:tgtEl>
                  </p:cond>
                </p:stCondLst>
                <p:endSync evt="end" delay="0">
                  <p:rtn val="all"/>
                </p:endSync>
                <p:childTnLst>
                  <p:par>
                    <p:cTn id="12" fill="hold">
                      <p:stCondLst>
                        <p:cond delay="0"/>
                      </p:stCondLst>
                      <p:childTnLst>
                        <p:par>
                          <p:cTn id="13" fill="hold">
                            <p:stCondLst>
                              <p:cond delay="0"/>
                            </p:stCondLst>
                            <p:childTnLst>
                              <p:par>
                                <p:cTn id="14" presetID="2" presetClass="mediacall" presetSubtype="0" fill="hold" nodeType="afterEffect">
                                  <p:stCondLst>
                                    <p:cond delay="0"/>
                                  </p:stCondLst>
                                  <p:childTnLst>
                                    <p:cmd type="call" cmd="togglePause">
                                      <p:cBhvr>
                                        <p:cTn id="15" dur="1" fill="hold"/>
                                        <p:tgtEl>
                                          <p:spTgt spid="8"/>
                                        </p:tgtEl>
                                      </p:cBhvr>
                                    </p:cmd>
                                  </p:childTnLst>
                                </p:cTn>
                              </p:par>
                            </p:childTnLst>
                          </p:cTn>
                        </p:par>
                      </p:childTnLst>
                    </p:cTn>
                  </p:par>
                </p:childTnLst>
              </p:cTn>
              <p:nextCondLst>
                <p:cond evt="onClick" delay="0">
                  <p:tgtEl>
                    <p:spTgt spid="8"/>
                  </p:tgtEl>
                </p:cond>
              </p:nextCondLst>
            </p:seq>
          </p:childTnLst>
        </p:cTn>
      </p:par>
    </p:tnLst>
    <p:bldLst>
      <p:bldP spid="2" grpId="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867400"/>
          </a:xfrm>
        </p:spPr>
        <p:txBody>
          <a:bodyPr>
            <a:normAutofit/>
          </a:bodyPr>
          <a:lstStyle/>
          <a:p>
            <a:pPr marL="0" indent="0" algn="justLow" rtl="1">
              <a:lnSpc>
                <a:spcPct val="150000"/>
              </a:lnSpc>
              <a:spcBef>
                <a:spcPts val="0"/>
              </a:spcBef>
              <a:buNone/>
            </a:pPr>
            <a:r>
              <a:rPr lang="fa-IR" sz="2000" smtClean="0"/>
              <a:t>فوتبال سرگذشت جالبی دارد، چرا كه تعداد بسیاری از تاریخ نویسان و مؤلفین ( بخصوص غربی ها) سعی كرده اند تا ثابت كنند فوتبال چه به طریق ابتدایی و اولیه، چه از نظر داشتن فوتبال دارای قوانین و رعایت اصول بازی، از كشور آنها آغاز شده و سپس به كشورهای دیگر رخنه كرده و رواج یافته است</a:t>
            </a:r>
            <a:r>
              <a:rPr lang="en-US" sz="2000" smtClean="0"/>
              <a:t>.</a:t>
            </a:r>
          </a:p>
          <a:p>
            <a:pPr marL="0" indent="0" algn="justLow" rtl="1">
              <a:lnSpc>
                <a:spcPct val="150000"/>
              </a:lnSpc>
              <a:spcBef>
                <a:spcPts val="0"/>
              </a:spcBef>
              <a:buNone/>
            </a:pPr>
            <a:r>
              <a:rPr lang="en-US" sz="2000" smtClean="0"/>
              <a:t> </a:t>
            </a:r>
          </a:p>
          <a:p>
            <a:pPr marL="0" indent="0" algn="justLow" rtl="1">
              <a:lnSpc>
                <a:spcPct val="150000"/>
              </a:lnSpc>
              <a:spcBef>
                <a:spcPts val="0"/>
              </a:spcBef>
              <a:buNone/>
            </a:pPr>
            <a:r>
              <a:rPr lang="fa-IR" sz="2000" smtClean="0"/>
              <a:t>از آن جمله اند كشورهای فرانسه و ایتالیا كه خود را " پدر فوتبال" دانسته و مقابل این دو، كشور انگلستان است كه به جهت تدوین قوانین و ثبت بازی ها در قرن هجدهم، خود را والاتر و برتر از دیگران می داند</a:t>
            </a:r>
            <a:r>
              <a:rPr lang="en-US" sz="2000" smtClean="0"/>
              <a:t>.</a:t>
            </a:r>
          </a:p>
          <a:p>
            <a:pPr marL="0" indent="0" algn="justLow" rtl="1">
              <a:lnSpc>
                <a:spcPct val="150000"/>
              </a:lnSpc>
              <a:spcBef>
                <a:spcPts val="0"/>
              </a:spcBef>
              <a:buNone/>
            </a:pPr>
            <a:endParaRPr lang="en-US" sz="2000" smtClean="0">
              <a:cs typeface="B Nazanin" pitchFamily="2" charset="-78"/>
            </a:endParaRPr>
          </a:p>
          <a:p>
            <a:pPr marL="0" indent="0" algn="justLow" rtl="1">
              <a:lnSpc>
                <a:spcPct val="150000"/>
              </a:lnSpc>
              <a:spcBef>
                <a:spcPts val="0"/>
              </a:spcBef>
              <a:buNone/>
            </a:pPr>
            <a:r>
              <a:rPr lang="fa-IR" sz="2000" smtClean="0"/>
              <a:t>بطور كلی نام اولیه بازی فوتبال" سوله" و یا" جیكودل كالسیو" بوده است. اما فوتبالی كه بطور كاملاً صحیح با قوانین مدون آغاز گردید، از انگلستان سرچشمه گرفته است. اگر تاریخ ثبت سازمان فوتبال انگلستان را مطالعه كنیم سال 1863 را نشان می دهد</a:t>
            </a:r>
            <a:r>
              <a:rPr lang="en-US" sz="2000" smtClean="0"/>
              <a:t>.</a:t>
            </a:r>
          </a:p>
          <a:p>
            <a:pPr marL="0" indent="0" algn="r">
              <a:lnSpc>
                <a:spcPct val="150000"/>
              </a:lnSpc>
              <a:spcBef>
                <a:spcPts val="0"/>
              </a:spcBef>
              <a:buNone/>
            </a:pPr>
            <a:endParaRPr lang="en-US" sz="2000">
              <a:cs typeface="B Nazanin" pitchFamily="2" charset="-78"/>
            </a:endParaRPr>
          </a:p>
        </p:txBody>
      </p:sp>
      <p:sp>
        <p:nvSpPr>
          <p:cNvPr id="5" name="TextBox 4">
            <a:hlinkClick r:id="" action="ppaction://hlinkshowjump?jump=nextslide"/>
          </p:cNvPr>
          <p:cNvSpPr txBox="1"/>
          <p:nvPr/>
        </p:nvSpPr>
        <p:spPr>
          <a:xfrm>
            <a:off x="609600" y="6106180"/>
            <a:ext cx="946731" cy="523220"/>
          </a:xfrm>
          <a:prstGeom prst="rect">
            <a:avLst/>
          </a:prstGeom>
          <a:noFill/>
        </p:spPr>
        <p:txBody>
          <a:bodyPr wrap="square" rtlCol="1">
            <a:spAutoFit/>
          </a:bodyPr>
          <a:lstStyle/>
          <a:p>
            <a:r>
              <a:rPr lang="fa-IR" sz="2800" smtClean="0">
                <a:latin typeface="IranNastaliq" pitchFamily="18" charset="0"/>
                <a:cs typeface="IranNastaliq" pitchFamily="18" charset="0"/>
              </a:rPr>
              <a:t>صفحه بعد</a:t>
            </a:r>
            <a:endParaRPr lang="fa-IR" sz="2800">
              <a:latin typeface="IranNastaliq" pitchFamily="18" charset="0"/>
              <a:cs typeface="IranNastaliq"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par>
                          <p:cTn id="8" fill="hold">
                            <p:stCondLst>
                              <p:cond delay="2000"/>
                            </p:stCondLst>
                            <p:childTnLst>
                              <p:par>
                                <p:cTn id="9" presetID="10" presetClass="entr" presetSubtype="0" fill="hold" grpId="0"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fade">
                                      <p:cBhvr>
                                        <p:cTn id="11" dur="1000"/>
                                        <p:tgtEl>
                                          <p:spTgt spid="3">
                                            <p:txEl>
                                              <p:pRg st="1" end="1"/>
                                            </p:txEl>
                                          </p:spTgt>
                                        </p:tgtEl>
                                      </p:cBhvr>
                                    </p:animEffect>
                                  </p:childTnLst>
                                </p:cTn>
                              </p:par>
                            </p:childTnLst>
                          </p:cTn>
                        </p:par>
                        <p:par>
                          <p:cTn id="12" fill="hold">
                            <p:stCondLst>
                              <p:cond delay="3000"/>
                            </p:stCondLst>
                            <p:childTnLst>
                              <p:par>
                                <p:cTn id="13" presetID="10" presetClass="entr" presetSubtype="0" fill="hold" grpId="0" nodeType="after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500"/>
                                        <p:tgtEl>
                                          <p:spTgt spid="3">
                                            <p:txEl>
                                              <p:pRg st="2" end="2"/>
                                            </p:txEl>
                                          </p:spTgt>
                                        </p:tgtEl>
                                      </p:cBhvr>
                                    </p:animEffect>
                                  </p:childTnLst>
                                </p:cTn>
                              </p:par>
                            </p:childTnLst>
                          </p:cTn>
                        </p:par>
                        <p:par>
                          <p:cTn id="16" fill="hold">
                            <p:stCondLst>
                              <p:cond delay="3500"/>
                            </p:stCondLst>
                            <p:childTnLst>
                              <p:par>
                                <p:cTn id="17" presetID="10" presetClass="entr" presetSubtype="0" fill="hold" grpId="0" nodeType="after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fade">
                                      <p:cBhvr>
                                        <p:cTn id="19"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305800" cy="5638800"/>
          </a:xfrm>
        </p:spPr>
        <p:txBody>
          <a:bodyPr>
            <a:normAutofit/>
          </a:bodyPr>
          <a:lstStyle/>
          <a:p>
            <a:pPr marL="0" indent="0" algn="justLow" rtl="1">
              <a:lnSpc>
                <a:spcPct val="150000"/>
              </a:lnSpc>
              <a:spcBef>
                <a:spcPts val="0"/>
              </a:spcBef>
              <a:buNone/>
            </a:pPr>
            <a:r>
              <a:rPr lang="fa-IR" sz="2000" smtClean="0">
                <a:cs typeface="B Nazanin" pitchFamily="2" charset="-78"/>
              </a:rPr>
              <a:t>همچنین بعد از 25 سال یعنی در تاریخ 1888 فوتبال حرفه ای انگلستان فعالیت خود را آغاز كرد. این سوابق نشان دهنده وجود فوتبال مدرن در انگلستان قبل از سایر كشورهای اروپایی به حساب می آید.جالب است بدانیم بنا بنوشته " ب.ژیله" مولف" تاریخ ورزش جهان" پیدایش ورزش موازی با تاریخ تمدن بشر می باشد</a:t>
            </a:r>
            <a:r>
              <a:rPr lang="en-US" sz="2000" smtClean="0">
                <a:cs typeface="B Nazanin" pitchFamily="2" charset="-78"/>
              </a:rPr>
              <a:t>.</a:t>
            </a:r>
          </a:p>
          <a:p>
            <a:pPr marL="0" indent="0" algn="justLow" rtl="1">
              <a:lnSpc>
                <a:spcPct val="150000"/>
              </a:lnSpc>
              <a:spcBef>
                <a:spcPts val="0"/>
              </a:spcBef>
              <a:buNone/>
            </a:pPr>
            <a:r>
              <a:rPr lang="en-US" sz="2000" smtClean="0">
                <a:cs typeface="B Nazanin" pitchFamily="2" charset="-78"/>
              </a:rPr>
              <a:t> </a:t>
            </a:r>
          </a:p>
          <a:p>
            <a:pPr marL="0" indent="0" algn="justLow" rtl="1">
              <a:lnSpc>
                <a:spcPct val="150000"/>
              </a:lnSpc>
              <a:spcBef>
                <a:spcPts val="0"/>
              </a:spcBef>
              <a:buNone/>
            </a:pPr>
            <a:r>
              <a:rPr lang="en-US" sz="2000" smtClean="0">
                <a:cs typeface="B Nazanin" pitchFamily="2" charset="-78"/>
              </a:rPr>
              <a:t> </a:t>
            </a:r>
            <a:r>
              <a:rPr lang="fa-IR" sz="2000" smtClean="0">
                <a:cs typeface="B Nazanin" pitchFamily="2" charset="-78"/>
              </a:rPr>
              <a:t>به همین دلیل جای تعجب نخواهد بود اگر گفته شود بازیهای اولیه در خاور دور بوجود آمده و بر اثر چنگهای بزرگ مانند جنگهای اسكندرمقدونی، این ورزش از خاور دور به خاور میانه منتقل شده وسپس جنگ ژولیوس سزار تمدن " گالو رومن" را به سرزمین " گل"( فرانسه فعلی) برده و با تشكیل بازی های ورزشی كه تجربه آن منجر به ریشه فوتبال فعلی گردید، نام بازی به " هارپاستوم" و بعدها به " سوله" یا " چوله" تغییر یافته و در سرزمین های مختلف باتلفظ های گوناگون بیان گردیده است</a:t>
            </a:r>
            <a:r>
              <a:rPr lang="en-US" sz="2000" smtClean="0">
                <a:cs typeface="B Nazanin" pitchFamily="2" charset="-78"/>
              </a:rPr>
              <a:t>.</a:t>
            </a:r>
          </a:p>
          <a:p>
            <a:pPr marL="0" indent="0" algn="justLow">
              <a:lnSpc>
                <a:spcPct val="150000"/>
              </a:lnSpc>
              <a:spcBef>
                <a:spcPts val="0"/>
              </a:spcBef>
              <a:buNone/>
            </a:pPr>
            <a:endParaRPr lang="en-US" sz="2000">
              <a:cs typeface="B Nazanin" pitchFamily="2" charset="-78"/>
            </a:endParaRPr>
          </a:p>
        </p:txBody>
      </p:sp>
      <p:sp>
        <p:nvSpPr>
          <p:cNvPr id="4" name="TextBox 3">
            <a:hlinkClick r:id="" action="ppaction://hlinkshowjump?jump=nextslide"/>
          </p:cNvPr>
          <p:cNvSpPr txBox="1"/>
          <p:nvPr/>
        </p:nvSpPr>
        <p:spPr>
          <a:xfrm>
            <a:off x="609600" y="5943600"/>
            <a:ext cx="946731" cy="523220"/>
          </a:xfrm>
          <a:prstGeom prst="rect">
            <a:avLst/>
          </a:prstGeom>
          <a:noFill/>
        </p:spPr>
        <p:txBody>
          <a:bodyPr wrap="square" rtlCol="1">
            <a:spAutoFit/>
          </a:bodyPr>
          <a:lstStyle/>
          <a:p>
            <a:r>
              <a:rPr lang="fa-IR" sz="2800" smtClean="0">
                <a:latin typeface="IranNastaliq" pitchFamily="18" charset="0"/>
                <a:cs typeface="IranNastaliq" pitchFamily="18" charset="0"/>
              </a:rPr>
              <a:t>صفحه بعد</a:t>
            </a:r>
            <a:endParaRPr lang="fa-IR" sz="2800">
              <a:latin typeface="IranNastaliq" pitchFamily="18" charset="0"/>
              <a:cs typeface="IranNastaliq"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par>
                          <p:cTn id="8" fill="hold">
                            <p:stCondLst>
                              <p:cond delay="2000"/>
                            </p:stCondLst>
                            <p:childTnLst>
                              <p:par>
                                <p:cTn id="9" presetID="10" presetClass="entr" presetSubtype="0" fill="hold" grpId="0"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fade">
                                      <p:cBhvr>
                                        <p:cTn id="11" dur="500"/>
                                        <p:tgtEl>
                                          <p:spTgt spid="3">
                                            <p:txEl>
                                              <p:pRg st="1" end="1"/>
                                            </p:txEl>
                                          </p:spTgt>
                                        </p:tgtEl>
                                      </p:cBhvr>
                                    </p:animEffect>
                                  </p:childTnLst>
                                </p:cTn>
                              </p:par>
                            </p:childTnLst>
                          </p:cTn>
                        </p:par>
                        <p:par>
                          <p:cTn id="12" fill="hold">
                            <p:stCondLst>
                              <p:cond delay="2500"/>
                            </p:stCondLst>
                            <p:childTnLst>
                              <p:par>
                                <p:cTn id="13" presetID="10" presetClass="entr" presetSubtype="0" fill="hold" grpId="0" nodeType="after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1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791200"/>
          </a:xfrm>
        </p:spPr>
        <p:txBody>
          <a:bodyPr>
            <a:normAutofit lnSpcReduction="10000"/>
          </a:bodyPr>
          <a:lstStyle/>
          <a:p>
            <a:pPr marL="0" indent="0" algn="justLow" rtl="1">
              <a:lnSpc>
                <a:spcPct val="150000"/>
              </a:lnSpc>
              <a:spcBef>
                <a:spcPts val="0"/>
              </a:spcBef>
              <a:buNone/>
            </a:pPr>
            <a:r>
              <a:rPr lang="fa-IR" sz="1800" b="1" smtClean="0">
                <a:cs typeface="B Nazanin" pitchFamily="2" charset="-78"/>
              </a:rPr>
              <a:t>مراحل تكامل بازیهای فوتبال</a:t>
            </a:r>
            <a:endParaRPr lang="en-US" sz="1800" smtClean="0">
              <a:cs typeface="B Nazanin" pitchFamily="2" charset="-78"/>
            </a:endParaRPr>
          </a:p>
          <a:p>
            <a:pPr marL="0" indent="0" algn="justLow" rtl="1">
              <a:lnSpc>
                <a:spcPct val="150000"/>
              </a:lnSpc>
              <a:spcBef>
                <a:spcPts val="0"/>
              </a:spcBef>
              <a:buNone/>
            </a:pPr>
            <a:r>
              <a:rPr lang="en-US" sz="1800" smtClean="0">
                <a:cs typeface="B Nazanin" pitchFamily="2" charset="-78"/>
              </a:rPr>
              <a:t> </a:t>
            </a:r>
          </a:p>
          <a:p>
            <a:pPr marL="0" indent="0" algn="justLow" rtl="1">
              <a:lnSpc>
                <a:spcPct val="150000"/>
              </a:lnSpc>
              <a:spcBef>
                <a:spcPts val="0"/>
              </a:spcBef>
              <a:buNone/>
            </a:pPr>
            <a:r>
              <a:rPr lang="fa-IR" sz="1800" b="1" smtClean="0">
                <a:cs typeface="B Nazanin" pitchFamily="2" charset="-78"/>
              </a:rPr>
              <a:t>الف- خاور دور</a:t>
            </a:r>
            <a:endParaRPr lang="en-US" sz="1800" smtClean="0">
              <a:cs typeface="B Nazanin" pitchFamily="2" charset="-78"/>
            </a:endParaRPr>
          </a:p>
          <a:p>
            <a:pPr marL="0" indent="0" algn="justLow" rtl="1">
              <a:lnSpc>
                <a:spcPct val="150000"/>
              </a:lnSpc>
              <a:spcBef>
                <a:spcPts val="0"/>
              </a:spcBef>
              <a:buNone/>
            </a:pPr>
            <a:r>
              <a:rPr lang="en-US" sz="1800" smtClean="0">
                <a:cs typeface="B Nazanin" pitchFamily="2" charset="-78"/>
              </a:rPr>
              <a:t> </a:t>
            </a:r>
          </a:p>
          <a:p>
            <a:pPr marL="0" indent="0" algn="justLow" rtl="1">
              <a:lnSpc>
                <a:spcPct val="150000"/>
              </a:lnSpc>
              <a:spcBef>
                <a:spcPts val="0"/>
              </a:spcBef>
              <a:buNone/>
            </a:pPr>
            <a:r>
              <a:rPr lang="fa-IR" sz="1800" smtClean="0">
                <a:cs typeface="B Nazanin" pitchFamily="2" charset="-78"/>
              </a:rPr>
              <a:t>برای آنكه شمایی از پیدایش و تكامل ورزش فوتبال داشته باشیم، تاریخ بسیاری را باید ورق زد. مستندترین نوشته در این زمینه از " كنفسیون" حكیم و فیلسوف معروف چین بوده است. در كتابی كه از این معلم اخلاق باقی مانده از ورزش مخصوصی بنام" كونگ فوو" كه در آن از سر و پا استفاده می شده نام برده شده است</a:t>
            </a:r>
            <a:r>
              <a:rPr lang="en-US" sz="1800" smtClean="0">
                <a:cs typeface="B Nazanin" pitchFamily="2" charset="-78"/>
              </a:rPr>
              <a:t>. </a:t>
            </a:r>
          </a:p>
          <a:p>
            <a:pPr marL="0" indent="0" algn="justLow" rtl="1">
              <a:lnSpc>
                <a:spcPct val="150000"/>
              </a:lnSpc>
              <a:spcBef>
                <a:spcPts val="0"/>
              </a:spcBef>
              <a:buNone/>
            </a:pPr>
            <a:r>
              <a:rPr lang="en-US" sz="1800" smtClean="0">
                <a:cs typeface="B Nazanin" pitchFamily="2" charset="-78"/>
              </a:rPr>
              <a:t> </a:t>
            </a:r>
          </a:p>
          <a:p>
            <a:pPr marL="0" indent="0" algn="justLow" rtl="1">
              <a:lnSpc>
                <a:spcPct val="150000"/>
              </a:lnSpc>
              <a:spcBef>
                <a:spcPts val="0"/>
              </a:spcBef>
              <a:buNone/>
            </a:pPr>
            <a:r>
              <a:rPr lang="fa-IR" sz="1800" smtClean="0">
                <a:cs typeface="B Nazanin" pitchFamily="2" charset="-78"/>
              </a:rPr>
              <a:t>از سوی دیگر در چین و در دوران امپراتوری " چانگ تی" ( 32 قبل از میلاد) یك نوع بخصوص فوتبال بازی می شد كه بنام " تسو چو" معروف بود و بوسیله توپ چرمی ، وبا پا انجام می شده است</a:t>
            </a:r>
            <a:r>
              <a:rPr lang="en-US" sz="1800" smtClean="0">
                <a:cs typeface="B Nazanin" pitchFamily="2" charset="-78"/>
              </a:rPr>
              <a:t>. </a:t>
            </a:r>
          </a:p>
          <a:p>
            <a:pPr marL="0" indent="0" algn="justLow" rtl="1">
              <a:lnSpc>
                <a:spcPct val="150000"/>
              </a:lnSpc>
              <a:spcBef>
                <a:spcPts val="0"/>
              </a:spcBef>
              <a:buNone/>
            </a:pPr>
            <a:r>
              <a:rPr lang="en-US" sz="1800" smtClean="0">
                <a:cs typeface="B Nazanin" pitchFamily="2" charset="-78"/>
              </a:rPr>
              <a:t> </a:t>
            </a:r>
          </a:p>
          <a:p>
            <a:pPr marL="0" indent="0" algn="justLow" rtl="1">
              <a:lnSpc>
                <a:spcPct val="150000"/>
              </a:lnSpc>
              <a:spcBef>
                <a:spcPts val="0"/>
              </a:spcBef>
              <a:buNone/>
            </a:pPr>
            <a:r>
              <a:rPr lang="fa-IR" sz="1800" smtClean="0">
                <a:cs typeface="B Nazanin" pitchFamily="2" charset="-78"/>
              </a:rPr>
              <a:t>این بازی به قدری جالب و دوست داشتنی بوده است كه شعرا و تاریخ نویسان آن عصر، نام فوتبالیست های بزرگ را در اشعار و حماسه های خود آورده و از آنان به عنوان قهرمانان ملی یاد كرده اند. در كشور ژاپن، و در همان عصر ورزش دیگری شبیه فوتبال برگزار می شده كه بسیار مقدس و مورد احترام مردم بوده است</a:t>
            </a:r>
            <a:r>
              <a:rPr lang="en-US" sz="1800" smtClean="0">
                <a:cs typeface="B Nazanin" pitchFamily="2" charset="-78"/>
              </a:rPr>
              <a:t>.</a:t>
            </a:r>
            <a:endParaRPr lang="en-US" sz="1800">
              <a:cs typeface="B Nazanin" pitchFamily="2" charset="-78"/>
            </a:endParaRPr>
          </a:p>
        </p:txBody>
      </p:sp>
      <p:sp>
        <p:nvSpPr>
          <p:cNvPr id="4" name="TextBox 3">
            <a:hlinkClick r:id="" action="ppaction://hlinkshowjump?jump=nextslide"/>
          </p:cNvPr>
          <p:cNvSpPr txBox="1"/>
          <p:nvPr/>
        </p:nvSpPr>
        <p:spPr>
          <a:xfrm>
            <a:off x="609600" y="6106180"/>
            <a:ext cx="946731" cy="523220"/>
          </a:xfrm>
          <a:prstGeom prst="rect">
            <a:avLst/>
          </a:prstGeom>
          <a:noFill/>
        </p:spPr>
        <p:txBody>
          <a:bodyPr wrap="square" rtlCol="1">
            <a:spAutoFit/>
          </a:bodyPr>
          <a:lstStyle/>
          <a:p>
            <a:r>
              <a:rPr lang="fa-IR" sz="2800" smtClean="0">
                <a:latin typeface="IranNastaliq" pitchFamily="18" charset="0"/>
                <a:cs typeface="IranNastaliq" pitchFamily="18" charset="0"/>
              </a:rPr>
              <a:t>صفحه بعد</a:t>
            </a:r>
            <a:endParaRPr lang="fa-IR" sz="2800">
              <a:latin typeface="IranNastaliq" pitchFamily="18" charset="0"/>
              <a:cs typeface="IranNastaliq"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diamond(in)">
                                      <p:cBhvr>
                                        <p:cTn id="7" dur="2000"/>
                                        <p:tgtEl>
                                          <p:spTgt spid="3">
                                            <p:txEl>
                                              <p:pRg st="0" end="0"/>
                                            </p:txEl>
                                          </p:spTgt>
                                        </p:tgtEl>
                                      </p:cBhvr>
                                    </p:animEffect>
                                  </p:childTnLst>
                                </p:cTn>
                              </p:par>
                            </p:childTnLst>
                          </p:cTn>
                        </p:par>
                        <p:par>
                          <p:cTn id="8" fill="hold">
                            <p:stCondLst>
                              <p:cond delay="2000"/>
                            </p:stCondLst>
                            <p:childTnLst>
                              <p:par>
                                <p:cTn id="9" presetID="10" presetClass="entr" presetSubtype="0" fill="hold" grpId="0"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fade">
                                      <p:cBhvr>
                                        <p:cTn id="11" dur="500"/>
                                        <p:tgtEl>
                                          <p:spTgt spid="3">
                                            <p:txEl>
                                              <p:pRg st="1" end="1"/>
                                            </p:txEl>
                                          </p:spTgt>
                                        </p:tgtEl>
                                      </p:cBhvr>
                                    </p:animEffect>
                                  </p:childTnLst>
                                </p:cTn>
                              </p:par>
                            </p:childTnLst>
                          </p:cTn>
                        </p:par>
                        <p:par>
                          <p:cTn id="12" fill="hold">
                            <p:stCondLst>
                              <p:cond delay="2500"/>
                            </p:stCondLst>
                            <p:childTnLst>
                              <p:par>
                                <p:cTn id="13" presetID="10" presetClass="entr" presetSubtype="0" fill="hold" grpId="0" nodeType="after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1000"/>
                                        <p:tgtEl>
                                          <p:spTgt spid="3">
                                            <p:txEl>
                                              <p:pRg st="2" end="2"/>
                                            </p:txEl>
                                          </p:spTgt>
                                        </p:tgtEl>
                                      </p:cBhvr>
                                    </p:animEffect>
                                  </p:childTnLst>
                                </p:cTn>
                              </p:par>
                            </p:childTnLst>
                          </p:cTn>
                        </p:par>
                        <p:par>
                          <p:cTn id="16" fill="hold">
                            <p:stCondLst>
                              <p:cond delay="3500"/>
                            </p:stCondLst>
                            <p:childTnLst>
                              <p:par>
                                <p:cTn id="17" presetID="10" presetClass="entr" presetSubtype="0" fill="hold" grpId="0" nodeType="after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fade">
                                      <p:cBhvr>
                                        <p:cTn id="19" dur="500"/>
                                        <p:tgtEl>
                                          <p:spTgt spid="3">
                                            <p:txEl>
                                              <p:pRg st="3" end="3"/>
                                            </p:txEl>
                                          </p:spTgt>
                                        </p:tgtEl>
                                      </p:cBhvr>
                                    </p:animEffect>
                                  </p:childTnLst>
                                </p:cTn>
                              </p:par>
                            </p:childTnLst>
                          </p:cTn>
                        </p:par>
                        <p:par>
                          <p:cTn id="20" fill="hold">
                            <p:stCondLst>
                              <p:cond delay="4000"/>
                            </p:stCondLst>
                            <p:childTnLst>
                              <p:par>
                                <p:cTn id="21" presetID="10" presetClass="entr" presetSubtype="0" fill="hold" grpId="0" nodeType="after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fade">
                                      <p:cBhvr>
                                        <p:cTn id="23" dur="2000"/>
                                        <p:tgtEl>
                                          <p:spTgt spid="3">
                                            <p:txEl>
                                              <p:pRg st="4" end="4"/>
                                            </p:txEl>
                                          </p:spTgt>
                                        </p:tgtEl>
                                      </p:cBhvr>
                                    </p:animEffect>
                                  </p:childTnLst>
                                </p:cTn>
                              </p:par>
                            </p:childTnLst>
                          </p:cTn>
                        </p:par>
                        <p:par>
                          <p:cTn id="24" fill="hold">
                            <p:stCondLst>
                              <p:cond delay="6000"/>
                            </p:stCondLst>
                            <p:childTnLst>
                              <p:par>
                                <p:cTn id="25" presetID="10" presetClass="entr" presetSubtype="0" fill="hold" grpId="0" nodeType="after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fade">
                                      <p:cBhvr>
                                        <p:cTn id="27" dur="500"/>
                                        <p:tgtEl>
                                          <p:spTgt spid="3">
                                            <p:txEl>
                                              <p:pRg st="5" end="5"/>
                                            </p:txEl>
                                          </p:spTgt>
                                        </p:tgtEl>
                                      </p:cBhvr>
                                    </p:animEffect>
                                  </p:childTnLst>
                                </p:cTn>
                              </p:par>
                            </p:childTnLst>
                          </p:cTn>
                        </p:par>
                        <p:par>
                          <p:cTn id="28" fill="hold">
                            <p:stCondLst>
                              <p:cond delay="6500"/>
                            </p:stCondLst>
                            <p:childTnLst>
                              <p:par>
                                <p:cTn id="29" presetID="10" presetClass="entr" presetSubtype="0" fill="hold" grpId="0" nodeType="after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Effect transition="in" filter="fade">
                                      <p:cBhvr>
                                        <p:cTn id="31" dur="1000"/>
                                        <p:tgtEl>
                                          <p:spTgt spid="3">
                                            <p:txEl>
                                              <p:pRg st="6" end="6"/>
                                            </p:txEl>
                                          </p:spTgt>
                                        </p:tgtEl>
                                      </p:cBhvr>
                                    </p:animEffect>
                                  </p:childTnLst>
                                </p:cTn>
                              </p:par>
                            </p:childTnLst>
                          </p:cTn>
                        </p:par>
                        <p:par>
                          <p:cTn id="32" fill="hold">
                            <p:stCondLst>
                              <p:cond delay="7500"/>
                            </p:stCondLst>
                            <p:childTnLst>
                              <p:par>
                                <p:cTn id="33" presetID="10" presetClass="entr" presetSubtype="0" fill="hold" grpId="0" nodeType="after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animEffect transition="in" filter="fade">
                                      <p:cBhvr>
                                        <p:cTn id="35" dur="500"/>
                                        <p:tgtEl>
                                          <p:spTgt spid="3">
                                            <p:txEl>
                                              <p:pRg st="7" end="7"/>
                                            </p:txEl>
                                          </p:spTgt>
                                        </p:tgtEl>
                                      </p:cBhvr>
                                    </p:animEffect>
                                  </p:childTnLst>
                                </p:cTn>
                              </p:par>
                            </p:childTnLst>
                          </p:cTn>
                        </p:par>
                        <p:par>
                          <p:cTn id="36" fill="hold">
                            <p:stCondLst>
                              <p:cond delay="8000"/>
                            </p:stCondLst>
                            <p:childTnLst>
                              <p:par>
                                <p:cTn id="37" presetID="10" presetClass="entr" presetSubtype="0" fill="hold" grpId="0" nodeType="after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animEffect transition="in" filter="fade">
                                      <p:cBhvr>
                                        <p:cTn id="39" dur="10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838200"/>
            <a:ext cx="8534400" cy="5562600"/>
          </a:xfrm>
        </p:spPr>
        <p:txBody>
          <a:bodyPr>
            <a:normAutofit/>
          </a:bodyPr>
          <a:lstStyle/>
          <a:p>
            <a:pPr algn="r" rtl="1">
              <a:lnSpc>
                <a:spcPct val="150000"/>
              </a:lnSpc>
            </a:pPr>
            <a:r>
              <a:rPr lang="fa-IR" sz="1800" b="1" smtClean="0">
                <a:solidFill>
                  <a:schemeClr val="tx1"/>
                </a:solidFill>
                <a:cs typeface="B Nazanin" pitchFamily="2" charset="-78"/>
              </a:rPr>
              <a:t>ب- روم : بازی هارپاستوم</a:t>
            </a:r>
            <a:r>
              <a:rPr lang="en-US" sz="1800" smtClean="0">
                <a:solidFill>
                  <a:schemeClr val="tx1"/>
                </a:solidFill>
                <a:cs typeface="B Nazanin" pitchFamily="2" charset="-78"/>
              </a:rPr>
              <a:t/>
            </a:r>
            <a:br>
              <a:rPr lang="en-US" sz="1800" smtClean="0">
                <a:solidFill>
                  <a:schemeClr val="tx1"/>
                </a:solidFill>
                <a:cs typeface="B Nazanin" pitchFamily="2" charset="-78"/>
              </a:rPr>
            </a:br>
            <a:r>
              <a:rPr lang="en-US" sz="1800" smtClean="0">
                <a:solidFill>
                  <a:schemeClr val="tx1"/>
                </a:solidFill>
                <a:cs typeface="B Nazanin" pitchFamily="2" charset="-78"/>
              </a:rPr>
              <a:t> </a:t>
            </a:r>
            <a:br>
              <a:rPr lang="en-US" sz="1800" smtClean="0">
                <a:solidFill>
                  <a:schemeClr val="tx1"/>
                </a:solidFill>
                <a:cs typeface="B Nazanin" pitchFamily="2" charset="-78"/>
              </a:rPr>
            </a:br>
            <a:r>
              <a:rPr lang="fa-IR" sz="1800" smtClean="0">
                <a:solidFill>
                  <a:schemeClr val="tx1"/>
                </a:solidFill>
                <a:cs typeface="B Nazanin" pitchFamily="2" charset="-78"/>
              </a:rPr>
              <a:t>همانطور كه ذكر شد تمدن خاور دور توسط لشكر كشی اسكندر مقدونی به خاور میانه آورده شد، و بازی های آنها به همان رویه ادامه داشت. بای دیگری بنام</a:t>
            </a:r>
            <a:r>
              <a:rPr lang="en-US" sz="1800" smtClean="0">
                <a:solidFill>
                  <a:schemeClr val="tx1"/>
                </a:solidFill>
                <a:cs typeface="B Nazanin" pitchFamily="2" charset="-78"/>
              </a:rPr>
              <a:t> " </a:t>
            </a:r>
            <a:r>
              <a:rPr lang="fa-IR" sz="1800" smtClean="0">
                <a:solidFill>
                  <a:schemeClr val="tx1"/>
                </a:solidFill>
                <a:cs typeface="B Nazanin" pitchFamily="2" charset="-78"/>
              </a:rPr>
              <a:t>هارپاستوم" در روم بازی می شد، كه پیدایش آن در قرون وسطی در ایتالیا بوده و درست مانند " جیكودل كالسیو" كه بنام" سوله" یا " چوله" در فرانسه معروف بود، بازی می شده است</a:t>
            </a:r>
            <a:r>
              <a:rPr lang="en-US" sz="1800" smtClean="0">
                <a:solidFill>
                  <a:schemeClr val="tx1"/>
                </a:solidFill>
                <a:cs typeface="B Nazanin" pitchFamily="2" charset="-78"/>
              </a:rPr>
              <a:t>.</a:t>
            </a:r>
            <a:br>
              <a:rPr lang="en-US" sz="1800" smtClean="0">
                <a:solidFill>
                  <a:schemeClr val="tx1"/>
                </a:solidFill>
                <a:cs typeface="B Nazanin" pitchFamily="2" charset="-78"/>
              </a:rPr>
            </a:br>
            <a:r>
              <a:rPr lang="en-US" sz="1800" smtClean="0">
                <a:solidFill>
                  <a:schemeClr val="tx1"/>
                </a:solidFill>
                <a:cs typeface="B Nazanin" pitchFamily="2" charset="-78"/>
              </a:rPr>
              <a:t> </a:t>
            </a:r>
            <a:br>
              <a:rPr lang="en-US" sz="1800" smtClean="0">
                <a:solidFill>
                  <a:schemeClr val="tx1"/>
                </a:solidFill>
                <a:cs typeface="B Nazanin" pitchFamily="2" charset="-78"/>
              </a:rPr>
            </a:br>
            <a:r>
              <a:rPr lang="fa-IR" sz="1800" smtClean="0">
                <a:solidFill>
                  <a:schemeClr val="tx1"/>
                </a:solidFill>
                <a:cs typeface="B Nazanin" pitchFamily="2" charset="-78"/>
              </a:rPr>
              <a:t>در بازی هارپاستوم ابعاد زمین در مقایسه با بازی سوله كوچك تر بود ولی هدف هر بازی بردن توپ بانتهای خط طولی زمین قرار داشته است</a:t>
            </a:r>
            <a:r>
              <a:rPr lang="en-US" sz="1800" smtClean="0">
                <a:solidFill>
                  <a:schemeClr val="tx1"/>
                </a:solidFill>
                <a:cs typeface="B Nazanin" pitchFamily="2" charset="-78"/>
              </a:rPr>
              <a:t>.</a:t>
            </a:r>
            <a:br>
              <a:rPr lang="en-US" sz="1800" smtClean="0">
                <a:solidFill>
                  <a:schemeClr val="tx1"/>
                </a:solidFill>
                <a:cs typeface="B Nazanin" pitchFamily="2" charset="-78"/>
              </a:rPr>
            </a:br>
            <a:r>
              <a:rPr lang="en-US" sz="1800" smtClean="0">
                <a:solidFill>
                  <a:schemeClr val="tx1"/>
                </a:solidFill>
                <a:cs typeface="B Nazanin" pitchFamily="2" charset="-78"/>
              </a:rPr>
              <a:t> </a:t>
            </a:r>
            <a:br>
              <a:rPr lang="en-US" sz="1800" smtClean="0">
                <a:solidFill>
                  <a:schemeClr val="tx1"/>
                </a:solidFill>
                <a:cs typeface="B Nazanin" pitchFamily="2" charset="-78"/>
              </a:rPr>
            </a:br>
            <a:r>
              <a:rPr lang="fa-IR" sz="1800" smtClean="0">
                <a:solidFill>
                  <a:schemeClr val="tx1"/>
                </a:solidFill>
                <a:cs typeface="B Nazanin" pitchFamily="2" charset="-78"/>
              </a:rPr>
              <a:t>در ایتالیا از بازی هارپاستوم بازی دیگری بوجود آمد كه بنام " جیكودل كالسیو</a:t>
            </a:r>
            <a:r>
              <a:rPr lang="en-US" sz="1800" smtClean="0">
                <a:solidFill>
                  <a:schemeClr val="tx1"/>
                </a:solidFill>
                <a:cs typeface="B Nazanin" pitchFamily="2" charset="-78"/>
              </a:rPr>
              <a:t>" </a:t>
            </a:r>
            <a:r>
              <a:rPr lang="fa-IR" sz="1800" smtClean="0">
                <a:solidFill>
                  <a:schemeClr val="tx1"/>
                </a:solidFill>
                <a:cs typeface="B Nazanin" pitchFamily="2" charset="-78"/>
              </a:rPr>
              <a:t>معروف شد و مورد توجه قرار گرفت تا جایی كه در این بازی اشخاص سرشناس</a:t>
            </a:r>
            <a:r>
              <a:rPr lang="en-US" sz="1800" smtClean="0">
                <a:solidFill>
                  <a:schemeClr val="tx1"/>
                </a:solidFill>
                <a:cs typeface="B Nazanin" pitchFamily="2" charset="-78"/>
              </a:rPr>
              <a:t>( </a:t>
            </a:r>
            <a:r>
              <a:rPr lang="fa-IR" sz="1800" smtClean="0">
                <a:solidFill>
                  <a:schemeClr val="tx1"/>
                </a:solidFill>
                <a:cs typeface="B Nazanin" pitchFamily="2" charset="-78"/>
              </a:rPr>
              <a:t>اعیان و اشراف و حتی روحانیون كلیسا) نیز شركت می كردند كه ازجمله آنها می توان از " پاپ كلمنت" هفتم، " لئون" دهم و" اوربین" هفتم نام برد كه در زمان خود قهرمانان فوتبال " فلورنتیسم " بودند</a:t>
            </a:r>
            <a:r>
              <a:rPr lang="en-US" sz="1800" smtClean="0">
                <a:solidFill>
                  <a:schemeClr val="tx1"/>
                </a:solidFill>
                <a:cs typeface="B Nazanin" pitchFamily="2" charset="-78"/>
              </a:rPr>
              <a:t>.</a:t>
            </a:r>
            <a:br>
              <a:rPr lang="en-US" sz="1800" smtClean="0">
                <a:solidFill>
                  <a:schemeClr val="tx1"/>
                </a:solidFill>
                <a:cs typeface="B Nazanin" pitchFamily="2" charset="-78"/>
              </a:rPr>
            </a:br>
            <a:endParaRPr lang="en-US" sz="1800">
              <a:solidFill>
                <a:schemeClr val="tx1"/>
              </a:solidFill>
              <a:cs typeface="B Nazanin" pitchFamily="2" charset="-78"/>
            </a:endParaRPr>
          </a:p>
        </p:txBody>
      </p:sp>
      <p:sp>
        <p:nvSpPr>
          <p:cNvPr id="3" name="TextBox 2">
            <a:hlinkClick r:id="" action="ppaction://hlinkshowjump?jump=nextslide"/>
          </p:cNvPr>
          <p:cNvSpPr txBox="1"/>
          <p:nvPr/>
        </p:nvSpPr>
        <p:spPr>
          <a:xfrm>
            <a:off x="609600" y="6029980"/>
            <a:ext cx="946731" cy="523220"/>
          </a:xfrm>
          <a:prstGeom prst="rect">
            <a:avLst/>
          </a:prstGeom>
          <a:noFill/>
        </p:spPr>
        <p:txBody>
          <a:bodyPr wrap="square" rtlCol="1">
            <a:spAutoFit/>
          </a:bodyPr>
          <a:lstStyle/>
          <a:p>
            <a:r>
              <a:rPr lang="fa-IR" sz="2800" smtClean="0">
                <a:latin typeface="IranNastaliq" pitchFamily="18" charset="0"/>
                <a:cs typeface="IranNastaliq" pitchFamily="18" charset="0"/>
              </a:rPr>
              <a:t>صفحه بعد</a:t>
            </a:r>
            <a:endParaRPr lang="fa-IR" sz="2800">
              <a:latin typeface="IranNastaliq" pitchFamily="18" charset="0"/>
              <a:cs typeface="IranNastaliq"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533400"/>
            <a:ext cx="8229600" cy="3657600"/>
          </a:xfrm>
        </p:spPr>
        <p:txBody>
          <a:bodyPr>
            <a:normAutofit fontScale="85000" lnSpcReduction="10000"/>
          </a:bodyPr>
          <a:lstStyle/>
          <a:p>
            <a:pPr marL="0" indent="0" algn="justLow" rtl="1">
              <a:lnSpc>
                <a:spcPct val="160000"/>
              </a:lnSpc>
              <a:spcBef>
                <a:spcPts val="0"/>
              </a:spcBef>
              <a:buNone/>
            </a:pPr>
            <a:r>
              <a:rPr lang="fa-IR" sz="1800" b="1" smtClean="0">
                <a:cs typeface="B Nazanin" pitchFamily="2" charset="-78"/>
              </a:rPr>
              <a:t>ج- فرانسه</a:t>
            </a:r>
            <a:endParaRPr lang="en-US" sz="1800" b="1" smtClean="0">
              <a:cs typeface="B Nazanin" pitchFamily="2" charset="-78"/>
            </a:endParaRPr>
          </a:p>
          <a:p>
            <a:pPr marL="0" indent="0" algn="justLow" rtl="1">
              <a:lnSpc>
                <a:spcPct val="160000"/>
              </a:lnSpc>
              <a:spcBef>
                <a:spcPts val="0"/>
              </a:spcBef>
              <a:buNone/>
            </a:pPr>
            <a:endParaRPr lang="en-US" sz="1800" smtClean="0">
              <a:cs typeface="B Nazanin" pitchFamily="2" charset="-78"/>
            </a:endParaRPr>
          </a:p>
          <a:p>
            <a:pPr marL="0" indent="0" algn="justLow" rtl="1">
              <a:lnSpc>
                <a:spcPct val="160000"/>
              </a:lnSpc>
              <a:spcBef>
                <a:spcPts val="0"/>
              </a:spcBef>
              <a:buNone/>
            </a:pPr>
            <a:r>
              <a:rPr lang="fa-IR" sz="1800" smtClean="0">
                <a:cs typeface="B Nazanin" pitchFamily="2" charset="-78"/>
              </a:rPr>
              <a:t>رفته رفته بازی هارپاستوم كه از تمدن روم ریشه گرفته و بصورت" سوله" یا " چوله</a:t>
            </a:r>
            <a:r>
              <a:rPr lang="en-US" sz="1800" smtClean="0">
                <a:cs typeface="B Nazanin" pitchFamily="2" charset="-78"/>
              </a:rPr>
              <a:t>" </a:t>
            </a:r>
            <a:r>
              <a:rPr lang="fa-IR" sz="1800" smtClean="0">
                <a:cs typeface="B Nazanin" pitchFamily="2" charset="-78"/>
              </a:rPr>
              <a:t>در آمده بود رونق فراوان یافت و مردم به آن گرایش زیادی نشان دادند. در بازی " هارپاستوم" هدف بازیكنان بردن توپ به نقطه انتهایی زمین بازی قرار داشت</a:t>
            </a:r>
            <a:r>
              <a:rPr lang="en-US" sz="1800" smtClean="0">
                <a:cs typeface="B Nazanin" pitchFamily="2" charset="-78"/>
              </a:rPr>
              <a:t>. </a:t>
            </a:r>
          </a:p>
          <a:p>
            <a:pPr marL="0" indent="0" algn="justLow" rtl="1">
              <a:lnSpc>
                <a:spcPct val="160000"/>
              </a:lnSpc>
              <a:spcBef>
                <a:spcPts val="0"/>
              </a:spcBef>
              <a:buNone/>
            </a:pPr>
            <a:r>
              <a:rPr lang="en-US" sz="1800" smtClean="0">
                <a:cs typeface="B Nazanin" pitchFamily="2" charset="-78"/>
              </a:rPr>
              <a:t> </a:t>
            </a:r>
          </a:p>
          <a:p>
            <a:pPr marL="0" indent="0" algn="justLow" rtl="1">
              <a:lnSpc>
                <a:spcPct val="160000"/>
              </a:lnSpc>
              <a:spcBef>
                <a:spcPts val="0"/>
              </a:spcBef>
              <a:buNone/>
            </a:pPr>
            <a:r>
              <a:rPr lang="fa-IR" sz="1800" smtClean="0">
                <a:cs typeface="B Nazanin" pitchFamily="2" charset="-78"/>
              </a:rPr>
              <a:t>جالب آنكه طول زمین به اندازه ای بزرگ بود كه در ابتدا و انتهای آن دو كلیسا و بین كلیسا، اماكن عمومی و مجاور آن دهات قرار داشته است، بازی چوله معمولاً روزهای یكشنبه بعد از ظهر پس از اتمام مراسم مذهبی برگزار می شد . زمان بازی و جزئیات رقابت دو طرف بازی در كارناوال ها به ثبت می رسید . در زمان كوتاهی بازی " سوله" سخت مورد پسند مردم بریتانی و نروماندی قرار گرفت . در تاریخ فوتبال چنین ثبت شده است كه این بازی در 16 اكتبر 1566 میلادی توسط سردار انگلیسی بنام " ویلیام فاتح" و بعد از جنگ</a:t>
            </a:r>
            <a:r>
              <a:rPr lang="en-US" sz="1800" smtClean="0">
                <a:cs typeface="B Nazanin" pitchFamily="2" charset="-78"/>
              </a:rPr>
              <a:t> " </a:t>
            </a:r>
            <a:r>
              <a:rPr lang="fa-IR" sz="1800" smtClean="0">
                <a:cs typeface="B Nazanin" pitchFamily="2" charset="-78"/>
              </a:rPr>
              <a:t>هستینگ" به انگلستان برده شد</a:t>
            </a:r>
            <a:r>
              <a:rPr lang="en-US" sz="1800" smtClean="0">
                <a:cs typeface="B Nazanin" pitchFamily="2" charset="-78"/>
              </a:rPr>
              <a:t>.</a:t>
            </a:r>
          </a:p>
          <a:p>
            <a:pPr marL="0" indent="0" algn="justLow">
              <a:lnSpc>
                <a:spcPct val="160000"/>
              </a:lnSpc>
              <a:spcBef>
                <a:spcPts val="0"/>
              </a:spcBef>
              <a:buNone/>
            </a:pPr>
            <a:endParaRPr lang="en-US" sz="1800">
              <a:cs typeface="B Nazanin" pitchFamily="2" charset="-78"/>
            </a:endParaRPr>
          </a:p>
        </p:txBody>
      </p:sp>
      <p:pic>
        <p:nvPicPr>
          <p:cNvPr id="4" name="Picture 3" descr="http://cdn.asriran.com/files/fa/news/1389/7/20/152482_874.jpg"/>
          <p:cNvPicPr/>
          <p:nvPr/>
        </p:nvPicPr>
        <p:blipFill>
          <a:blip r:embed="rId2"/>
          <a:srcRect/>
          <a:stretch>
            <a:fillRect/>
          </a:stretch>
        </p:blipFill>
        <p:spPr bwMode="auto">
          <a:xfrm>
            <a:off x="762000" y="3962400"/>
            <a:ext cx="5257800" cy="2590800"/>
          </a:xfrm>
          <a:prstGeom prst="rect">
            <a:avLst/>
          </a:prstGeom>
          <a:noFill/>
          <a:ln w="9525">
            <a:noFill/>
            <a:miter lim="800000"/>
            <a:headEnd/>
            <a:tailEnd/>
          </a:ln>
        </p:spPr>
      </p:pic>
      <p:sp>
        <p:nvSpPr>
          <p:cNvPr id="5" name="TextBox 4">
            <a:hlinkClick r:id="" action="ppaction://hlinkshowjump?jump=nextslide"/>
          </p:cNvPr>
          <p:cNvSpPr txBox="1"/>
          <p:nvPr/>
        </p:nvSpPr>
        <p:spPr>
          <a:xfrm>
            <a:off x="7772400" y="6019800"/>
            <a:ext cx="946731" cy="523220"/>
          </a:xfrm>
          <a:prstGeom prst="rect">
            <a:avLst/>
          </a:prstGeom>
          <a:noFill/>
        </p:spPr>
        <p:txBody>
          <a:bodyPr wrap="square" rtlCol="1">
            <a:spAutoFit/>
          </a:bodyPr>
          <a:lstStyle/>
          <a:p>
            <a:r>
              <a:rPr lang="fa-IR" sz="2800" smtClean="0">
                <a:latin typeface="IranNastaliq" pitchFamily="18" charset="0"/>
                <a:cs typeface="IranNastaliq" pitchFamily="18" charset="0"/>
              </a:rPr>
              <a:t>صفحه بعد</a:t>
            </a:r>
            <a:endParaRPr lang="fa-IR" sz="2800">
              <a:latin typeface="IranNastaliq" pitchFamily="18" charset="0"/>
              <a:cs typeface="IranNastaliq"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mph" presetSubtype="0" fill="hold" nodeType="afterEffect">
                                  <p:stCondLst>
                                    <p:cond delay="0"/>
                                  </p:stCondLst>
                                  <p:childTnLst>
                                    <p:animRot by="21600000">
                                      <p:cBhvr>
                                        <p:cTn id="6" dur="2000" fill="hold"/>
                                        <p:tgtEl>
                                          <p:spTgt spid="4"/>
                                        </p:tgtEl>
                                        <p:attrNameLst>
                                          <p:attrName>r</p:attrName>
                                        </p:attrNameLst>
                                      </p:cBhvr>
                                    </p:animRot>
                                  </p:childTnLst>
                                </p:cTn>
                              </p:par>
                            </p:childTnLst>
                          </p:cTn>
                        </p:par>
                        <p:par>
                          <p:cTn id="7" fill="hold">
                            <p:stCondLst>
                              <p:cond delay="2000"/>
                            </p:stCondLst>
                            <p:childTnLst>
                              <p:par>
                                <p:cTn id="8" presetID="10" presetClass="entr" presetSubtype="0" fill="hold" grpId="0" nodeType="afterEffect">
                                  <p:stCondLst>
                                    <p:cond delay="0"/>
                                  </p:stCondLst>
                                  <p:childTnLst>
                                    <p:set>
                                      <p:cBhvr>
                                        <p:cTn id="9" dur="1" fill="hold">
                                          <p:stCondLst>
                                            <p:cond delay="0"/>
                                          </p:stCondLst>
                                        </p:cTn>
                                        <p:tgtEl>
                                          <p:spTgt spid="3">
                                            <p:txEl>
                                              <p:pRg st="0" end="0"/>
                                            </p:txEl>
                                          </p:spTgt>
                                        </p:tgtEl>
                                        <p:attrNameLst>
                                          <p:attrName>style.visibility</p:attrName>
                                        </p:attrNameLst>
                                      </p:cBhvr>
                                      <p:to>
                                        <p:strVal val="visible"/>
                                      </p:to>
                                    </p:set>
                                    <p:animEffect transition="in" filter="fade">
                                      <p:cBhvr>
                                        <p:cTn id="10" dur="1000"/>
                                        <p:tgtEl>
                                          <p:spTgt spid="3">
                                            <p:txEl>
                                              <p:pRg st="0" end="0"/>
                                            </p:txEl>
                                          </p:spTgt>
                                        </p:tgtEl>
                                      </p:cBhvr>
                                    </p:animEffect>
                                  </p:childTnLst>
                                </p:cTn>
                              </p:par>
                            </p:childTnLst>
                          </p:cTn>
                        </p:par>
                        <p:par>
                          <p:cTn id="11" fill="hold">
                            <p:stCondLst>
                              <p:cond delay="3000"/>
                            </p:stCondLst>
                            <p:childTnLst>
                              <p:par>
                                <p:cTn id="12" presetID="10" presetClass="entr" presetSubtype="0" fill="hold" grpId="0" nodeType="after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childTnLst>
                                </p:cTn>
                              </p:par>
                            </p:childTnLst>
                          </p:cTn>
                        </p:par>
                        <p:par>
                          <p:cTn id="15" fill="hold">
                            <p:stCondLst>
                              <p:cond delay="4000"/>
                            </p:stCondLst>
                            <p:childTnLst>
                              <p:par>
                                <p:cTn id="16" presetID="10" presetClass="entr" presetSubtype="0" fill="hold" grpId="0" nodeType="after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fade">
                                      <p:cBhvr>
                                        <p:cTn id="18" dur="500"/>
                                        <p:tgtEl>
                                          <p:spTgt spid="3">
                                            <p:txEl>
                                              <p:pRg st="3" end="3"/>
                                            </p:txEl>
                                          </p:spTgt>
                                        </p:tgtEl>
                                      </p:cBhvr>
                                    </p:animEffect>
                                  </p:childTnLst>
                                </p:cTn>
                              </p:par>
                            </p:childTnLst>
                          </p:cTn>
                        </p:par>
                        <p:par>
                          <p:cTn id="19" fill="hold">
                            <p:stCondLst>
                              <p:cond delay="4500"/>
                            </p:stCondLst>
                            <p:childTnLst>
                              <p:par>
                                <p:cTn id="20" presetID="10" presetClass="entr" presetSubtype="0" fill="hold" grpId="0" nodeType="after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715000"/>
          </a:xfrm>
        </p:spPr>
        <p:txBody>
          <a:bodyPr>
            <a:normAutofit/>
          </a:bodyPr>
          <a:lstStyle/>
          <a:p>
            <a:pPr marL="0" indent="0" algn="justLow" rtl="1">
              <a:lnSpc>
                <a:spcPct val="150000"/>
              </a:lnSpc>
              <a:spcBef>
                <a:spcPts val="0"/>
              </a:spcBef>
              <a:buNone/>
            </a:pPr>
            <a:r>
              <a:rPr lang="fa-IR" sz="1800" b="1" smtClean="0">
                <a:cs typeface="B Nazanin" pitchFamily="2" charset="-78"/>
              </a:rPr>
              <a:t>د- انگلستان</a:t>
            </a:r>
            <a:endParaRPr lang="en-US" sz="1800" smtClean="0">
              <a:cs typeface="B Nazanin" pitchFamily="2" charset="-78"/>
            </a:endParaRPr>
          </a:p>
          <a:p>
            <a:pPr marL="0" indent="0" algn="justLow" rtl="1">
              <a:lnSpc>
                <a:spcPct val="150000"/>
              </a:lnSpc>
              <a:spcBef>
                <a:spcPts val="0"/>
              </a:spcBef>
              <a:buNone/>
            </a:pPr>
            <a:r>
              <a:rPr lang="en-US" sz="1800" smtClean="0">
                <a:cs typeface="B Nazanin" pitchFamily="2" charset="-78"/>
              </a:rPr>
              <a:t> </a:t>
            </a:r>
          </a:p>
          <a:p>
            <a:pPr marL="0" indent="0" algn="justLow" rtl="1">
              <a:lnSpc>
                <a:spcPct val="150000"/>
              </a:lnSpc>
              <a:spcBef>
                <a:spcPts val="0"/>
              </a:spcBef>
              <a:buNone/>
            </a:pPr>
            <a:r>
              <a:rPr lang="fa-IR" sz="1800" smtClean="0">
                <a:cs typeface="B Nazanin" pitchFamily="2" charset="-78"/>
              </a:rPr>
              <a:t>از سوی دیگر گروهی از مورخان معتقدند كه " امیل سووستر" كه از پیروان ویلیام فاتح بود، این بازی را بعد از جنگ" هستینگ" به انگلستان برده و آن را رواج داده است</a:t>
            </a:r>
            <a:r>
              <a:rPr lang="en-US" sz="1800" smtClean="0">
                <a:cs typeface="B Nazanin" pitchFamily="2" charset="-78"/>
              </a:rPr>
              <a:t>.</a:t>
            </a:r>
          </a:p>
          <a:p>
            <a:pPr marL="0" indent="0" algn="justLow" rtl="1">
              <a:lnSpc>
                <a:spcPct val="150000"/>
              </a:lnSpc>
              <a:spcBef>
                <a:spcPts val="0"/>
              </a:spcBef>
              <a:buNone/>
            </a:pPr>
            <a:r>
              <a:rPr lang="en-US" sz="1800" smtClean="0">
                <a:cs typeface="B Nazanin" pitchFamily="2" charset="-78"/>
              </a:rPr>
              <a:t> </a:t>
            </a:r>
          </a:p>
          <a:p>
            <a:pPr marL="0" indent="0" algn="justLow" rtl="1">
              <a:lnSpc>
                <a:spcPct val="150000"/>
              </a:lnSpc>
              <a:spcBef>
                <a:spcPts val="0"/>
              </a:spcBef>
              <a:buNone/>
            </a:pPr>
            <a:r>
              <a:rPr lang="fa-IR" sz="1800" smtClean="0">
                <a:cs typeface="B Nazanin" pitchFamily="2" charset="-78"/>
              </a:rPr>
              <a:t>در تاریخ 13 آوریل 1314 میلادی " ادوارد دوم" پادشاه انگلستان اعلامیه زیر را صادر و برگزاری فوتبال را منع كرد. متن اعلامیه چنین بود</a:t>
            </a:r>
            <a:r>
              <a:rPr lang="en-US" sz="1800" smtClean="0">
                <a:cs typeface="B Nazanin" pitchFamily="2" charset="-78"/>
              </a:rPr>
              <a:t>:</a:t>
            </a:r>
          </a:p>
          <a:p>
            <a:pPr marL="0" indent="0">
              <a:lnSpc>
                <a:spcPct val="150000"/>
              </a:lnSpc>
              <a:spcBef>
                <a:spcPts val="0"/>
              </a:spcBef>
              <a:buNone/>
            </a:pPr>
            <a:endParaRPr lang="en-US" sz="1800">
              <a:cs typeface="B Nazanin" pitchFamily="2" charset="-78"/>
            </a:endParaRPr>
          </a:p>
        </p:txBody>
      </p:sp>
      <p:pic>
        <p:nvPicPr>
          <p:cNvPr id="5" name="Picture 4" descr="http://cdn.asriran.com/files/fa/news/1389/7/20/152484_815.jpg"/>
          <p:cNvPicPr/>
          <p:nvPr/>
        </p:nvPicPr>
        <p:blipFill>
          <a:blip r:embed="rId2"/>
          <a:srcRect/>
          <a:stretch>
            <a:fillRect/>
          </a:stretch>
        </p:blipFill>
        <p:spPr bwMode="auto">
          <a:xfrm>
            <a:off x="990600" y="3352800"/>
            <a:ext cx="4572000" cy="3276600"/>
          </a:xfrm>
          <a:prstGeom prst="rect">
            <a:avLst/>
          </a:prstGeom>
          <a:noFill/>
          <a:ln w="9525">
            <a:noFill/>
            <a:miter lim="800000"/>
            <a:headEnd/>
            <a:tailEnd/>
          </a:ln>
        </p:spPr>
      </p:pic>
      <p:sp>
        <p:nvSpPr>
          <p:cNvPr id="4" name="TextBox 3">
            <a:hlinkClick r:id="" action="ppaction://hlinkshowjump?jump=nextslide"/>
          </p:cNvPr>
          <p:cNvSpPr txBox="1"/>
          <p:nvPr/>
        </p:nvSpPr>
        <p:spPr>
          <a:xfrm>
            <a:off x="7696200" y="6019800"/>
            <a:ext cx="946731" cy="523220"/>
          </a:xfrm>
          <a:prstGeom prst="rect">
            <a:avLst/>
          </a:prstGeom>
          <a:noFill/>
        </p:spPr>
        <p:txBody>
          <a:bodyPr wrap="square" rtlCol="1">
            <a:spAutoFit/>
          </a:bodyPr>
          <a:lstStyle/>
          <a:p>
            <a:r>
              <a:rPr lang="fa-IR" sz="2800" smtClean="0">
                <a:latin typeface="IranNastaliq" pitchFamily="18" charset="0"/>
                <a:cs typeface="IranNastaliq" pitchFamily="18" charset="0"/>
              </a:rPr>
              <a:t>صفحه بعد</a:t>
            </a:r>
            <a:endParaRPr lang="fa-IR" sz="2800">
              <a:latin typeface="IranNastaliq" pitchFamily="18" charset="0"/>
              <a:cs typeface="IranNastaliq"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childTnLst>
                                </p:cTn>
                              </p:par>
                            </p:childTnLst>
                          </p:cTn>
                        </p:par>
                        <p:par>
                          <p:cTn id="8" fill="hold">
                            <p:stCondLst>
                              <p:cond delay="1000"/>
                            </p:stCondLst>
                            <p:childTnLst>
                              <p:par>
                                <p:cTn id="9" presetID="10" presetClass="entr" presetSubtype="0" fill="hold" grpId="0"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fade">
                                      <p:cBhvr>
                                        <p:cTn id="11" dur="500"/>
                                        <p:tgtEl>
                                          <p:spTgt spid="3">
                                            <p:txEl>
                                              <p:pRg st="1" end="1"/>
                                            </p:txEl>
                                          </p:spTgt>
                                        </p:tgtEl>
                                      </p:cBhvr>
                                    </p:animEffect>
                                  </p:childTnLst>
                                </p:cTn>
                              </p:par>
                            </p:childTnLst>
                          </p:cTn>
                        </p:par>
                        <p:par>
                          <p:cTn id="12" fill="hold">
                            <p:stCondLst>
                              <p:cond delay="1500"/>
                            </p:stCondLst>
                            <p:childTnLst>
                              <p:par>
                                <p:cTn id="13" presetID="10" presetClass="entr" presetSubtype="0" fill="hold" grpId="0" nodeType="after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2000"/>
                                        <p:tgtEl>
                                          <p:spTgt spid="3">
                                            <p:txEl>
                                              <p:pRg st="2" end="2"/>
                                            </p:txEl>
                                          </p:spTgt>
                                        </p:tgtEl>
                                      </p:cBhvr>
                                    </p:animEffect>
                                  </p:childTnLst>
                                </p:cTn>
                              </p:par>
                            </p:childTnLst>
                          </p:cTn>
                        </p:par>
                        <p:par>
                          <p:cTn id="16" fill="hold">
                            <p:stCondLst>
                              <p:cond delay="3500"/>
                            </p:stCondLst>
                            <p:childTnLst>
                              <p:par>
                                <p:cTn id="17" presetID="10" presetClass="entr" presetSubtype="0" fill="hold" grpId="0" nodeType="after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fade">
                                      <p:cBhvr>
                                        <p:cTn id="19" dur="1000"/>
                                        <p:tgtEl>
                                          <p:spTgt spid="3">
                                            <p:txEl>
                                              <p:pRg st="3" end="3"/>
                                            </p:txEl>
                                          </p:spTgt>
                                        </p:tgtEl>
                                      </p:cBhvr>
                                    </p:animEffect>
                                  </p:childTnLst>
                                </p:cTn>
                              </p:par>
                            </p:childTnLst>
                          </p:cTn>
                        </p:par>
                        <p:par>
                          <p:cTn id="20" fill="hold">
                            <p:stCondLst>
                              <p:cond delay="4500"/>
                            </p:stCondLst>
                            <p:childTnLst>
                              <p:par>
                                <p:cTn id="21" presetID="10" presetClass="entr" presetSubtype="0" fill="hold" grpId="0" nodeType="after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fade">
                                      <p:cBhvr>
                                        <p:cTn id="23" dur="1000"/>
                                        <p:tgtEl>
                                          <p:spTgt spid="3">
                                            <p:txEl>
                                              <p:pRg st="4" end="4"/>
                                            </p:txEl>
                                          </p:spTgt>
                                        </p:tgtEl>
                                      </p:cBhvr>
                                    </p:animEffect>
                                  </p:childTnLst>
                                </p:cTn>
                              </p:par>
                            </p:childTnLst>
                          </p:cTn>
                        </p:par>
                        <p:par>
                          <p:cTn id="24" fill="hold">
                            <p:stCondLst>
                              <p:cond delay="5500"/>
                            </p:stCondLst>
                            <p:childTnLst>
                              <p:par>
                                <p:cTn id="25" presetID="8" presetClass="entr" presetSubtype="16" fill="hold" nodeType="afterEffect">
                                  <p:stCondLst>
                                    <p:cond delay="0"/>
                                  </p:stCondLst>
                                  <p:childTnLst>
                                    <p:set>
                                      <p:cBhvr>
                                        <p:cTn id="26" dur="1" fill="hold">
                                          <p:stCondLst>
                                            <p:cond delay="0"/>
                                          </p:stCondLst>
                                        </p:cTn>
                                        <p:tgtEl>
                                          <p:spTgt spid="5"/>
                                        </p:tgtEl>
                                        <p:attrNameLst>
                                          <p:attrName>style.visibility</p:attrName>
                                        </p:attrNameLst>
                                      </p:cBhvr>
                                      <p:to>
                                        <p:strVal val="visible"/>
                                      </p:to>
                                    </p:set>
                                    <p:animEffect transition="in" filter="diamond(in)">
                                      <p:cBhvr>
                                        <p:cTn id="27"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229600" cy="5867400"/>
          </a:xfrm>
        </p:spPr>
        <p:txBody>
          <a:bodyPr>
            <a:noAutofit/>
          </a:bodyPr>
          <a:lstStyle/>
          <a:p>
            <a:pPr marL="0" indent="0" algn="justLow" rtl="1">
              <a:lnSpc>
                <a:spcPct val="160000"/>
              </a:lnSpc>
              <a:spcBef>
                <a:spcPts val="0"/>
              </a:spcBef>
              <a:buNone/>
            </a:pPr>
            <a:r>
              <a:rPr lang="fa-IR" sz="1450" smtClean="0">
                <a:cs typeface="B Nazanin" pitchFamily="2" charset="-78"/>
              </a:rPr>
              <a:t>چون سر و صدا و صدمات زیادی به علت خشونت مثل تنه زدن و هل دادن برای گرفتن توپ های بزرگ بوجود آمده از طرف شاه فرمان صادر شد كه خداوند این خشونت را منع كرده است و مجازات آن با زندان همراه خواهد بود. این ورزش، در آینده فقط می تواند در شهر انجام گیرد</a:t>
            </a:r>
            <a:r>
              <a:rPr lang="en-US" sz="1450" smtClean="0">
                <a:cs typeface="B Nazanin" pitchFamily="2" charset="-78"/>
              </a:rPr>
              <a:t>."</a:t>
            </a:r>
          </a:p>
          <a:p>
            <a:pPr marL="0" indent="0" algn="justLow" rtl="1">
              <a:lnSpc>
                <a:spcPct val="160000"/>
              </a:lnSpc>
              <a:spcBef>
                <a:spcPts val="0"/>
              </a:spcBef>
              <a:buNone/>
            </a:pPr>
            <a:r>
              <a:rPr lang="en-US" sz="1450" smtClean="0">
                <a:cs typeface="B Nazanin" pitchFamily="2" charset="-78"/>
              </a:rPr>
              <a:t> </a:t>
            </a:r>
          </a:p>
          <a:p>
            <a:pPr marL="0" indent="0" algn="justLow" rtl="1">
              <a:lnSpc>
                <a:spcPct val="160000"/>
              </a:lnSpc>
              <a:spcBef>
                <a:spcPts val="0"/>
              </a:spcBef>
              <a:buNone/>
            </a:pPr>
            <a:r>
              <a:rPr lang="fa-IR" sz="1450" smtClean="0">
                <a:cs typeface="B Nazanin" pitchFamily="2" charset="-78"/>
              </a:rPr>
              <a:t>یكبار دیگر در تاریخ 12 ژوئن1349 میلادی دستور داده شد كه روزهای اعیاد ورزش تیرو كمال و پرتاب نیزه به جای بازی احمقانه فوتبال، انجام شود. ولی سرانجام به سال 1823 بود كه بالاخره فوتبال به صورت ورزش رسمی و امروزی در آمد و به این ترتیب فوتبال خود را از بازی راگبی بالاتر كشید</a:t>
            </a:r>
            <a:r>
              <a:rPr lang="en-US" sz="1450" smtClean="0">
                <a:cs typeface="B Nazanin" pitchFamily="2" charset="-78"/>
              </a:rPr>
              <a:t>.</a:t>
            </a:r>
          </a:p>
          <a:p>
            <a:pPr marL="0" indent="0" algn="justLow" rtl="1">
              <a:lnSpc>
                <a:spcPct val="160000"/>
              </a:lnSpc>
              <a:spcBef>
                <a:spcPts val="0"/>
              </a:spcBef>
              <a:buNone/>
            </a:pPr>
            <a:r>
              <a:rPr lang="en-US" sz="1450" smtClean="0">
                <a:cs typeface="B Nazanin" pitchFamily="2" charset="-78"/>
              </a:rPr>
              <a:t> </a:t>
            </a:r>
          </a:p>
          <a:p>
            <a:pPr marL="0" indent="0" algn="justLow" rtl="1">
              <a:lnSpc>
                <a:spcPct val="160000"/>
              </a:lnSpc>
              <a:spcBef>
                <a:spcPts val="0"/>
              </a:spcBef>
              <a:buNone/>
            </a:pPr>
            <a:r>
              <a:rPr lang="fa-IR" sz="1450" smtClean="0">
                <a:cs typeface="B Nazanin" pitchFamily="2" charset="-78"/>
              </a:rPr>
              <a:t>در مورد جدا شدن فوتبال از راگبی اتفاق جالبی رخ داد. بدین معنی كه بازیكنی بنام" ویلیام الیس</a:t>
            </a:r>
            <a:r>
              <a:rPr lang="en-US" sz="1450" smtClean="0">
                <a:cs typeface="B Nazanin" pitchFamily="2" charset="-78"/>
              </a:rPr>
              <a:t>" </a:t>
            </a:r>
            <a:r>
              <a:rPr lang="fa-IR" sz="1450" smtClean="0">
                <a:cs typeface="B Nazanin" pitchFamily="2" charset="-78"/>
              </a:rPr>
              <a:t>توپی را كه در دستش قرار داشت به جلو برده و توپ را در داخل دروازه پرتاب كرد. این عمل باعث سر و صدای فراوانی شد و به دنبال آن " الیس" شروع به تدوین مقررات فوتبال و راگبی را از یكدیگر جدا ساخت</a:t>
            </a:r>
            <a:r>
              <a:rPr lang="en-US" sz="1450" smtClean="0">
                <a:cs typeface="B Nazanin" pitchFamily="2" charset="-78"/>
              </a:rPr>
              <a:t>.</a:t>
            </a:r>
          </a:p>
          <a:p>
            <a:pPr marL="0" indent="0" algn="justLow" rtl="1">
              <a:lnSpc>
                <a:spcPct val="160000"/>
              </a:lnSpc>
              <a:spcBef>
                <a:spcPts val="0"/>
              </a:spcBef>
              <a:buNone/>
            </a:pPr>
            <a:r>
              <a:rPr lang="en-US" sz="1450" smtClean="0">
                <a:cs typeface="B Nazanin" pitchFamily="2" charset="-78"/>
              </a:rPr>
              <a:t> </a:t>
            </a:r>
          </a:p>
          <a:p>
            <a:pPr marL="0" indent="0" algn="justLow" rtl="1">
              <a:lnSpc>
                <a:spcPct val="160000"/>
              </a:lnSpc>
              <a:spcBef>
                <a:spcPts val="0"/>
              </a:spcBef>
              <a:buNone/>
            </a:pPr>
            <a:r>
              <a:rPr lang="fa-IR" sz="1450" smtClean="0">
                <a:cs typeface="B Nazanin" pitchFamily="2" charset="-78"/>
              </a:rPr>
              <a:t>بعد از جدا شدن دو ورزش، فوتبال بامقررات مستقل در انگلستان به سرعت پیشرفت نمود و سازمان فوتبال انگلیس در سال 1863 تاسیس شد. با توسعه فوتبال در آن كشور فوتبال توسط ملوانان، سربازان، تجار، مهندسین، و حتی توسط كشیشان انگلیسی به خارج از انگلستان برده شد و مورد توجه مردم قرار گرفت</a:t>
            </a:r>
            <a:r>
              <a:rPr lang="en-US" sz="1450" smtClean="0">
                <a:cs typeface="B Nazanin" pitchFamily="2" charset="-78"/>
              </a:rPr>
              <a:t>.</a:t>
            </a:r>
          </a:p>
          <a:p>
            <a:pPr marL="0" indent="0" algn="justLow" rtl="1">
              <a:lnSpc>
                <a:spcPct val="160000"/>
              </a:lnSpc>
              <a:spcBef>
                <a:spcPts val="0"/>
              </a:spcBef>
              <a:buNone/>
            </a:pPr>
            <a:r>
              <a:rPr lang="en-US" sz="1450" smtClean="0">
                <a:cs typeface="B Nazanin" pitchFamily="2" charset="-78"/>
              </a:rPr>
              <a:t> </a:t>
            </a:r>
          </a:p>
          <a:p>
            <a:pPr marL="0" indent="0" algn="justLow" rtl="1">
              <a:lnSpc>
                <a:spcPct val="160000"/>
              </a:lnSpc>
              <a:spcBef>
                <a:spcPts val="0"/>
              </a:spcBef>
              <a:buNone/>
            </a:pPr>
            <a:r>
              <a:rPr lang="fa-IR" sz="1450" smtClean="0">
                <a:cs typeface="B Nazanin" pitchFamily="2" charset="-78"/>
              </a:rPr>
              <a:t>بعد از انگلستان، دانمارك دومین كشوری بود كه در اروپا دارای سازمان ملی فوتبال شد</a:t>
            </a:r>
            <a:r>
              <a:rPr lang="en-US" sz="1450" smtClean="0">
                <a:cs typeface="B Nazanin" pitchFamily="2" charset="-78"/>
              </a:rPr>
              <a:t>.</a:t>
            </a:r>
          </a:p>
          <a:p>
            <a:pPr marL="0" indent="0" algn="justLow">
              <a:lnSpc>
                <a:spcPct val="160000"/>
              </a:lnSpc>
              <a:spcBef>
                <a:spcPts val="0"/>
              </a:spcBef>
              <a:buNone/>
            </a:pPr>
            <a:endParaRPr lang="en-US" sz="1450">
              <a:cs typeface="B Nazanin" pitchFamily="2" charset="-78"/>
            </a:endParaRPr>
          </a:p>
        </p:txBody>
      </p:sp>
      <p:sp>
        <p:nvSpPr>
          <p:cNvPr id="4" name="TextBox 3">
            <a:hlinkClick r:id="" action="ppaction://hlinkshowjump?jump=nextslide"/>
          </p:cNvPr>
          <p:cNvSpPr txBox="1"/>
          <p:nvPr/>
        </p:nvSpPr>
        <p:spPr>
          <a:xfrm>
            <a:off x="609600" y="6029980"/>
            <a:ext cx="946731" cy="523220"/>
          </a:xfrm>
          <a:prstGeom prst="rect">
            <a:avLst/>
          </a:prstGeom>
          <a:noFill/>
        </p:spPr>
        <p:txBody>
          <a:bodyPr wrap="square" rtlCol="1">
            <a:spAutoFit/>
          </a:bodyPr>
          <a:lstStyle/>
          <a:p>
            <a:r>
              <a:rPr lang="fa-IR" sz="2800" smtClean="0">
                <a:latin typeface="IranNastaliq" pitchFamily="18" charset="0"/>
                <a:cs typeface="IranNastaliq" pitchFamily="18" charset="0"/>
              </a:rPr>
              <a:t>صفحه بعد</a:t>
            </a:r>
            <a:endParaRPr lang="fa-IR" sz="2800">
              <a:latin typeface="IranNastaliq" pitchFamily="18" charset="0"/>
              <a:cs typeface="IranNastaliq"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par>
                          <p:cTn id="8" fill="hold">
                            <p:stCondLst>
                              <p:cond delay="2000"/>
                            </p:stCondLst>
                            <p:childTnLst>
                              <p:par>
                                <p:cTn id="9" presetID="10" presetClass="entr" presetSubtype="0" fill="hold" grpId="0"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fade">
                                      <p:cBhvr>
                                        <p:cTn id="11" dur="500"/>
                                        <p:tgtEl>
                                          <p:spTgt spid="3">
                                            <p:txEl>
                                              <p:pRg st="1" end="1"/>
                                            </p:txEl>
                                          </p:spTgt>
                                        </p:tgtEl>
                                      </p:cBhvr>
                                    </p:animEffect>
                                  </p:childTnLst>
                                </p:cTn>
                              </p:par>
                            </p:childTnLst>
                          </p:cTn>
                        </p:par>
                        <p:par>
                          <p:cTn id="12" fill="hold">
                            <p:stCondLst>
                              <p:cond delay="2500"/>
                            </p:stCondLst>
                            <p:childTnLst>
                              <p:par>
                                <p:cTn id="13" presetID="10" presetClass="entr" presetSubtype="0" fill="hold" grpId="0" nodeType="after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2000"/>
                                        <p:tgtEl>
                                          <p:spTgt spid="3">
                                            <p:txEl>
                                              <p:pRg st="2" end="2"/>
                                            </p:txEl>
                                          </p:spTgt>
                                        </p:tgtEl>
                                      </p:cBhvr>
                                    </p:animEffect>
                                  </p:childTnLst>
                                </p:cTn>
                              </p:par>
                            </p:childTnLst>
                          </p:cTn>
                        </p:par>
                        <p:par>
                          <p:cTn id="16" fill="hold">
                            <p:stCondLst>
                              <p:cond delay="4500"/>
                            </p:stCondLst>
                            <p:childTnLst>
                              <p:par>
                                <p:cTn id="17" presetID="10" presetClass="entr" presetSubtype="0" fill="hold" grpId="0" nodeType="after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fade">
                                      <p:cBhvr>
                                        <p:cTn id="19" dur="500"/>
                                        <p:tgtEl>
                                          <p:spTgt spid="3">
                                            <p:txEl>
                                              <p:pRg st="3" end="3"/>
                                            </p:txEl>
                                          </p:spTgt>
                                        </p:tgtEl>
                                      </p:cBhvr>
                                    </p:animEffect>
                                  </p:childTnLst>
                                </p:cTn>
                              </p:par>
                            </p:childTnLst>
                          </p:cTn>
                        </p:par>
                        <p:par>
                          <p:cTn id="20" fill="hold">
                            <p:stCondLst>
                              <p:cond delay="5000"/>
                            </p:stCondLst>
                            <p:childTnLst>
                              <p:par>
                                <p:cTn id="21" presetID="10" presetClass="entr" presetSubtype="0" fill="hold" grpId="0" nodeType="after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fade">
                                      <p:cBhvr>
                                        <p:cTn id="23" dur="2000"/>
                                        <p:tgtEl>
                                          <p:spTgt spid="3">
                                            <p:txEl>
                                              <p:pRg st="4" end="4"/>
                                            </p:txEl>
                                          </p:spTgt>
                                        </p:tgtEl>
                                      </p:cBhvr>
                                    </p:animEffect>
                                  </p:childTnLst>
                                </p:cTn>
                              </p:par>
                            </p:childTnLst>
                          </p:cTn>
                        </p:par>
                        <p:par>
                          <p:cTn id="24" fill="hold">
                            <p:stCondLst>
                              <p:cond delay="7000"/>
                            </p:stCondLst>
                            <p:childTnLst>
                              <p:par>
                                <p:cTn id="25" presetID="10" presetClass="entr" presetSubtype="0" fill="hold" grpId="0" nodeType="after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fade">
                                      <p:cBhvr>
                                        <p:cTn id="27" dur="500"/>
                                        <p:tgtEl>
                                          <p:spTgt spid="3">
                                            <p:txEl>
                                              <p:pRg st="5" end="5"/>
                                            </p:txEl>
                                          </p:spTgt>
                                        </p:tgtEl>
                                      </p:cBhvr>
                                    </p:animEffect>
                                  </p:childTnLst>
                                </p:cTn>
                              </p:par>
                            </p:childTnLst>
                          </p:cTn>
                        </p:par>
                        <p:par>
                          <p:cTn id="28" fill="hold">
                            <p:stCondLst>
                              <p:cond delay="7500"/>
                            </p:stCondLst>
                            <p:childTnLst>
                              <p:par>
                                <p:cTn id="29" presetID="10" presetClass="entr" presetSubtype="0" fill="hold" grpId="0" nodeType="after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Effect transition="in" filter="fade">
                                      <p:cBhvr>
                                        <p:cTn id="31" dur="1000"/>
                                        <p:tgtEl>
                                          <p:spTgt spid="3">
                                            <p:txEl>
                                              <p:pRg st="6" end="6"/>
                                            </p:txEl>
                                          </p:spTgt>
                                        </p:tgtEl>
                                      </p:cBhvr>
                                    </p:animEffect>
                                  </p:childTnLst>
                                </p:cTn>
                              </p:par>
                            </p:childTnLst>
                          </p:cTn>
                        </p:par>
                        <p:par>
                          <p:cTn id="32" fill="hold">
                            <p:stCondLst>
                              <p:cond delay="8500"/>
                            </p:stCondLst>
                            <p:childTnLst>
                              <p:par>
                                <p:cTn id="33" presetID="10" presetClass="entr" presetSubtype="0" fill="hold" grpId="0" nodeType="after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animEffect transition="in" filter="fade">
                                      <p:cBhvr>
                                        <p:cTn id="35" dur="500"/>
                                        <p:tgtEl>
                                          <p:spTgt spid="3">
                                            <p:txEl>
                                              <p:pRg st="7" end="7"/>
                                            </p:txEl>
                                          </p:spTgt>
                                        </p:tgtEl>
                                      </p:cBhvr>
                                    </p:animEffect>
                                  </p:childTnLst>
                                </p:cTn>
                              </p:par>
                            </p:childTnLst>
                          </p:cTn>
                        </p:par>
                        <p:par>
                          <p:cTn id="36" fill="hold">
                            <p:stCondLst>
                              <p:cond delay="9000"/>
                            </p:stCondLst>
                            <p:childTnLst>
                              <p:par>
                                <p:cTn id="37" presetID="10" presetClass="entr" presetSubtype="0" fill="hold" grpId="0" nodeType="after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animEffect transition="in" filter="fade">
                                      <p:cBhvr>
                                        <p:cTn id="39" dur="20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367</TotalTime>
  <Words>1564</Words>
  <Application>Microsoft Office PowerPoint</Application>
  <PresentationFormat>On-screen Show (4:3)</PresentationFormat>
  <Paragraphs>171</Paragraphs>
  <Slides>27</Slides>
  <Notes>0</Notes>
  <HiddenSlides>0</HiddenSlides>
  <MMClips>2</MMClips>
  <ScaleCrop>false</ScaleCrop>
  <HeadingPairs>
    <vt:vector size="4" baseType="variant">
      <vt:variant>
        <vt:lpstr>Theme</vt:lpstr>
      </vt:variant>
      <vt:variant>
        <vt:i4>1</vt:i4>
      </vt:variant>
      <vt:variant>
        <vt:lpstr>Slide Titles</vt:lpstr>
      </vt:variant>
      <vt:variant>
        <vt:i4>27</vt:i4>
      </vt:variant>
    </vt:vector>
  </HeadingPairs>
  <TitlesOfParts>
    <vt:vector size="28" baseType="lpstr">
      <vt:lpstr>Flow</vt:lpstr>
      <vt:lpstr>PowerPoint Presentation</vt:lpstr>
      <vt:lpstr>PowerPoint Presentation</vt:lpstr>
      <vt:lpstr>PowerPoint Presentation</vt:lpstr>
      <vt:lpstr>PowerPoint Presentation</vt:lpstr>
      <vt:lpstr>PowerPoint Presentation</vt:lpstr>
      <vt:lpstr>ب- روم : بازی هارپاستوم   همانطور كه ذكر شد تمدن خاور دور توسط لشكر كشی اسكندر مقدونی به خاور میانه آورده شد، و بازی های آنها به همان رویه ادامه داشت. بای دیگری بنام " هارپاستوم" در روم بازی می شد، كه پیدایش آن در قرون وسطی در ایتالیا بوده و درست مانند " جیكودل كالسیو" كه بنام" سوله" یا " چوله" در فرانسه معروف بود، بازی می شده است.   در بازی هارپاستوم ابعاد زمین در مقایسه با بازی سوله كوچك تر بود ولی هدف هر بازی بردن توپ بانتهای خط طولی زمین قرار داشته است.   در ایتالیا از بازی هارپاستوم بازی دیگری بوجود آمد كه بنام " جیكودل كالسیو" معروف شد و مورد توجه قرار گرفت تا جایی كه در این بازی اشخاص سرشناس( اعیان و اشراف و حتی روحانیون كلیسا) نیز شركت می كردند كه ازجمله آنها می توان از " پاپ كلمنت" هفتم، " لئون" دهم و" اوربین" هفتم نام برد كه در زمان خود قهرمانان فوتبال " فلورنتیسم " بودند.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دروازه ها </vt:lpstr>
      <vt:lpstr>PowerPoint Presentation</vt:lpstr>
      <vt:lpstr>دو کلیپ از بهترین بازیکنان حال حاضر</vt:lpstr>
      <vt:lpstr>کلیپ دوم </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sajjad</dc:creator>
  <cp:lastModifiedBy>Salam</cp:lastModifiedBy>
  <cp:revision>60</cp:revision>
  <dcterms:created xsi:type="dcterms:W3CDTF">2014-02-20T22:36:54Z</dcterms:created>
  <dcterms:modified xsi:type="dcterms:W3CDTF">2014-04-02T17:54:26Z</dcterms:modified>
  <cp:contentStatus/>
</cp:coreProperties>
</file>