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F5"/>
    <a:srgbClr val="FF66CC"/>
    <a:srgbClr val="E0BA56"/>
    <a:srgbClr val="A63935"/>
    <a:srgbClr val="55A3EE"/>
    <a:srgbClr val="C66D2A"/>
    <a:srgbClr val="DBC0AD"/>
    <a:srgbClr val="371E1F"/>
    <a:srgbClr val="DDF0FA"/>
    <a:srgbClr val="C5B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6D0329-7D84-4044-80DD-15B98C9CCF9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129791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D0329-7D84-4044-80DD-15B98C9CCF9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219011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D0329-7D84-4044-80DD-15B98C9CCF9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294805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D0329-7D84-4044-80DD-15B98C9CCF9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5627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6D0329-7D84-4044-80DD-15B98C9CCF9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53243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6D0329-7D84-4044-80DD-15B98C9CCF9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271216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6D0329-7D84-4044-80DD-15B98C9CCF93}"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429255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6D0329-7D84-4044-80DD-15B98C9CCF93}"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245070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D0329-7D84-4044-80DD-15B98C9CCF93}"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89286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D0329-7D84-4044-80DD-15B98C9CCF9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191274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D0329-7D84-4044-80DD-15B98C9CCF9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8112-D6C4-41E6-99DA-D6AE56172E23}" type="slidenum">
              <a:rPr lang="en-US" smtClean="0"/>
              <a:t>‹#›</a:t>
            </a:fld>
            <a:endParaRPr lang="en-US"/>
          </a:p>
        </p:txBody>
      </p:sp>
    </p:spTree>
    <p:extLst>
      <p:ext uri="{BB962C8B-B14F-4D97-AF65-F5344CB8AC3E}">
        <p14:creationId xmlns:p14="http://schemas.microsoft.com/office/powerpoint/2010/main" val="320297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D0329-7D84-4044-80DD-15B98C9CCF93}" type="datetimeFigureOut">
              <a:rPr lang="en-US" smtClean="0"/>
              <a:t>4/18/2020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A8112-D6C4-41E6-99DA-D6AE56172E23}" type="slidenum">
              <a:rPr lang="en-US" smtClean="0"/>
              <a:t>‹#›</a:t>
            </a:fld>
            <a:endParaRPr lang="en-US"/>
          </a:p>
        </p:txBody>
      </p:sp>
    </p:spTree>
    <p:extLst>
      <p:ext uri="{BB962C8B-B14F-4D97-AF65-F5344CB8AC3E}">
        <p14:creationId xmlns:p14="http://schemas.microsoft.com/office/powerpoint/2010/main" val="292914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8605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3650" y="628650"/>
            <a:ext cx="6824662" cy="925513"/>
          </a:xfrm>
          <a:solidFill>
            <a:srgbClr val="55A3EE"/>
          </a:solidFill>
        </p:spPr>
        <p:txBody>
          <a:bodyPr/>
          <a:lstStyle/>
          <a:p>
            <a:pPr algn="ctr" rtl="1"/>
            <a:r>
              <a:rPr lang="fa-IR" dirty="0" smtClean="0">
                <a:cs typeface="B Nazanin" panose="00000400000000000000" pitchFamily="2" charset="-78"/>
              </a:rPr>
              <a:t>جایگاه شترمرغ در رفع نیاز های ما</a:t>
            </a:r>
            <a:endParaRPr lang="en-US" dirty="0">
              <a:cs typeface="B Nazanin" panose="00000400000000000000" pitchFamily="2" charset="-78"/>
            </a:endParaRPr>
          </a:p>
        </p:txBody>
      </p:sp>
      <p:sp>
        <p:nvSpPr>
          <p:cNvPr id="3" name="Content Placeholder 2"/>
          <p:cNvSpPr>
            <a:spLocks noGrp="1"/>
          </p:cNvSpPr>
          <p:nvPr>
            <p:ph idx="1"/>
          </p:nvPr>
        </p:nvSpPr>
        <p:spPr>
          <a:xfrm>
            <a:off x="3629024" y="4129089"/>
            <a:ext cx="1871664" cy="414336"/>
          </a:xfrm>
          <a:solidFill>
            <a:schemeClr val="bg1"/>
          </a:solidFill>
        </p:spPr>
        <p:txBody>
          <a:bodyPr>
            <a:normAutofit fontScale="92500" lnSpcReduction="10000"/>
          </a:bodyPr>
          <a:lstStyle/>
          <a:p>
            <a:pPr marL="0" indent="0" algn="r" rtl="1">
              <a:buNone/>
            </a:pPr>
            <a:r>
              <a:rPr lang="fa-IR" dirty="0" smtClean="0">
                <a:cs typeface="B Nazanin" panose="00000400000000000000" pitchFamily="2" charset="-78"/>
              </a:rPr>
              <a:t>3- تخم شترمرغ</a:t>
            </a:r>
            <a:endParaRPr lang="en-US" dirty="0">
              <a:cs typeface="B Nazanin" panose="00000400000000000000" pitchFamily="2" charset="-78"/>
            </a:endParaRPr>
          </a:p>
        </p:txBody>
      </p:sp>
      <p:sp>
        <p:nvSpPr>
          <p:cNvPr id="4" name="Content Placeholder 2"/>
          <p:cNvSpPr txBox="1">
            <a:spLocks/>
          </p:cNvSpPr>
          <p:nvPr/>
        </p:nvSpPr>
        <p:spPr>
          <a:xfrm>
            <a:off x="6786563" y="2967038"/>
            <a:ext cx="1352550" cy="485774"/>
          </a:xfrm>
          <a:prstGeom prst="rect">
            <a:avLst/>
          </a:prstGeom>
          <a:solidFill>
            <a:srgbClr val="A6393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dirty="0" smtClean="0">
                <a:cs typeface="B Nazanin" panose="00000400000000000000" pitchFamily="2" charset="-78"/>
              </a:rPr>
              <a:t>2- پوست</a:t>
            </a:r>
            <a:endParaRPr lang="en-US" dirty="0">
              <a:cs typeface="B Nazanin" panose="00000400000000000000" pitchFamily="2" charset="-78"/>
            </a:endParaRPr>
          </a:p>
        </p:txBody>
      </p:sp>
      <p:sp>
        <p:nvSpPr>
          <p:cNvPr id="5" name="Content Placeholder 2"/>
          <p:cNvSpPr txBox="1">
            <a:spLocks/>
          </p:cNvSpPr>
          <p:nvPr/>
        </p:nvSpPr>
        <p:spPr>
          <a:xfrm>
            <a:off x="1614488" y="5024439"/>
            <a:ext cx="919162" cy="485774"/>
          </a:xfrm>
          <a:prstGeom prst="rect">
            <a:avLst/>
          </a:prstGeom>
          <a:solidFill>
            <a:srgbClr val="FF66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dirty="0" smtClean="0">
                <a:cs typeface="B Nazanin" panose="00000400000000000000" pitchFamily="2" charset="-78"/>
              </a:rPr>
              <a:t>4- پر</a:t>
            </a:r>
            <a:endParaRPr lang="en-US" dirty="0">
              <a:cs typeface="B Nazanin" panose="00000400000000000000" pitchFamily="2" charset="-78"/>
            </a:endParaRPr>
          </a:p>
        </p:txBody>
      </p:sp>
      <p:sp>
        <p:nvSpPr>
          <p:cNvPr id="6" name="Content Placeholder 2"/>
          <p:cNvSpPr txBox="1">
            <a:spLocks/>
          </p:cNvSpPr>
          <p:nvPr/>
        </p:nvSpPr>
        <p:spPr>
          <a:xfrm>
            <a:off x="9286875" y="1903413"/>
            <a:ext cx="1352550" cy="485774"/>
          </a:xfrm>
          <a:prstGeom prst="rect">
            <a:avLst/>
          </a:prstGeom>
          <a:solidFill>
            <a:srgbClr val="A6393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dirty="0" smtClean="0">
                <a:cs typeface="B Nazanin" panose="00000400000000000000" pitchFamily="2" charset="-78"/>
              </a:rPr>
              <a:t>1- گوشت</a:t>
            </a:r>
            <a:endParaRPr lang="en-US" dirty="0">
              <a:cs typeface="B Nazanin" panose="00000400000000000000" pitchFamily="2" charset="-78"/>
            </a:endParaRPr>
          </a:p>
        </p:txBody>
      </p:sp>
      <p:sp>
        <p:nvSpPr>
          <p:cNvPr id="7" name="Action Button: Custom 6">
            <a:hlinkClick r:id="rId3" action="ppaction://hlinksldjump" highlightClick="1"/>
          </p:cNvPr>
          <p:cNvSpPr/>
          <p:nvPr/>
        </p:nvSpPr>
        <p:spPr>
          <a:xfrm>
            <a:off x="9286875" y="1903413"/>
            <a:ext cx="1352550" cy="4857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4" action="ppaction://hlinksldjump" highlightClick="1"/>
          </p:cNvPr>
          <p:cNvSpPr/>
          <p:nvPr/>
        </p:nvSpPr>
        <p:spPr>
          <a:xfrm>
            <a:off x="6786562" y="2967038"/>
            <a:ext cx="1352551" cy="4857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5" action="ppaction://hlinksldjump" highlightClick="1"/>
          </p:cNvPr>
          <p:cNvSpPr/>
          <p:nvPr/>
        </p:nvSpPr>
        <p:spPr>
          <a:xfrm>
            <a:off x="3589361" y="4107976"/>
            <a:ext cx="1911327" cy="43672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6" action="ppaction://hlinksldjump" highlightClick="1"/>
          </p:cNvPr>
          <p:cNvSpPr/>
          <p:nvPr/>
        </p:nvSpPr>
        <p:spPr>
          <a:xfrm>
            <a:off x="1614488" y="5024439"/>
            <a:ext cx="919162" cy="4857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791825" y="6604084"/>
            <a:ext cx="1400175" cy="253916"/>
          </a:xfrm>
          <a:prstGeom prst="rect">
            <a:avLst/>
          </a:prstGeom>
          <a:solidFill>
            <a:srgbClr val="FFFF00"/>
          </a:solidFill>
        </p:spPr>
        <p:txBody>
          <a:bodyPr wrap="square" rtlCol="0">
            <a:spAutoFit/>
          </a:bodyPr>
          <a:lstStyle/>
          <a:p>
            <a:pPr algn="r" rtl="1"/>
            <a:r>
              <a:rPr lang="fa-IR" sz="1050" dirty="0" smtClean="0">
                <a:solidFill>
                  <a:srgbClr val="FF0000"/>
                </a:solidFill>
              </a:rPr>
              <a:t>موارد دارای لینک میباشند.</a:t>
            </a:r>
            <a:endParaRPr lang="en-US" sz="1050" dirty="0">
              <a:solidFill>
                <a:srgbClr val="FF0000"/>
              </a:solidFill>
            </a:endParaRPr>
          </a:p>
        </p:txBody>
      </p:sp>
    </p:spTree>
    <p:extLst>
      <p:ext uri="{BB962C8B-B14F-4D97-AF65-F5344CB8AC3E}">
        <p14:creationId xmlns:p14="http://schemas.microsoft.com/office/powerpoint/2010/main" val="2363151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1593" y="522288"/>
            <a:ext cx="1928814" cy="749299"/>
          </a:xfrm>
          <a:solidFill>
            <a:srgbClr val="A63935"/>
          </a:solidFill>
        </p:spPr>
        <p:txBody>
          <a:bodyPr/>
          <a:lstStyle/>
          <a:p>
            <a:pPr algn="ctr" rtl="1"/>
            <a:r>
              <a:rPr lang="fa-IR" dirty="0" smtClean="0">
                <a:solidFill>
                  <a:schemeClr val="bg1"/>
                </a:solidFill>
              </a:rPr>
              <a:t>گوشت</a:t>
            </a:r>
            <a:endParaRPr lang="en-US" dirty="0">
              <a:solidFill>
                <a:schemeClr val="bg1"/>
              </a:solidFill>
            </a:endParaRPr>
          </a:p>
        </p:txBody>
      </p:sp>
      <p:sp>
        <p:nvSpPr>
          <p:cNvPr id="3" name="Content Placeholder 2"/>
          <p:cNvSpPr>
            <a:spLocks noGrp="1"/>
          </p:cNvSpPr>
          <p:nvPr>
            <p:ph idx="1"/>
          </p:nvPr>
        </p:nvSpPr>
        <p:spPr>
          <a:xfrm>
            <a:off x="838200" y="1782763"/>
            <a:ext cx="10515600" cy="2389188"/>
          </a:xfrm>
          <a:solidFill>
            <a:srgbClr val="E9E9F5"/>
          </a:solidFill>
        </p:spPr>
        <p:txBody>
          <a:bodyPr/>
          <a:lstStyle/>
          <a:p>
            <a:pPr marL="0" indent="0" algn="r" rtl="1">
              <a:buNone/>
            </a:pPr>
            <a:r>
              <a:rPr lang="fa-IR" dirty="0"/>
              <a:t>یکی از مهمترین محصولات شترمرغ گوشت آن می باشد. شترمرغ ها گوشت قرمزی دارند که از لحاظ بافت و طعم بر اساس سن کشتار شبیه به گوشت گوساله می باشد. این گوشت تردی خاص خود را دارد و دارای پروتئین بالا و چربی پایین است</a:t>
            </a:r>
            <a:r>
              <a:rPr lang="fa-IR" dirty="0" smtClean="0"/>
              <a:t>.</a:t>
            </a:r>
            <a:endParaRPr lang="fa-IR" dirty="0"/>
          </a:p>
          <a:p>
            <a:pPr marL="0" indent="0" algn="r" rtl="1">
              <a:buNone/>
            </a:pPr>
            <a:r>
              <a:rPr lang="fa-IR" dirty="0"/>
              <a:t>کلسترول آن حتی از گوشت مرغ هم پایین تر است. از نقطه نظر سلامت بسیار بهتر از سایر گوشت پرندگان تقریبا می باشد چون چربی و کلسترول کمتری دارد.</a:t>
            </a:r>
            <a:endParaRPr lang="en-US" dirty="0"/>
          </a:p>
        </p:txBody>
      </p:sp>
    </p:spTree>
    <p:extLst>
      <p:ext uri="{BB962C8B-B14F-4D97-AF65-F5344CB8AC3E}">
        <p14:creationId xmlns:p14="http://schemas.microsoft.com/office/powerpoint/2010/main" val="532549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8050" y="250824"/>
            <a:ext cx="1676400" cy="777875"/>
          </a:xfrm>
          <a:solidFill>
            <a:srgbClr val="C66D2A"/>
          </a:solidFill>
        </p:spPr>
        <p:txBody>
          <a:bodyPr/>
          <a:lstStyle/>
          <a:p>
            <a:pPr algn="ctr"/>
            <a:r>
              <a:rPr lang="fa-IR" dirty="0" smtClean="0">
                <a:solidFill>
                  <a:schemeClr val="bg1"/>
                </a:solidFill>
                <a:cs typeface="B Nazanin" panose="00000400000000000000" pitchFamily="2" charset="-78"/>
              </a:rPr>
              <a:t>پوست</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solidFill>
            <a:srgbClr val="E9E9F5"/>
          </a:solidFill>
        </p:spPr>
        <p:txBody>
          <a:bodyPr/>
          <a:lstStyle/>
          <a:p>
            <a:pPr marL="0" indent="0" algn="r" rtl="1">
              <a:buNone/>
            </a:pPr>
            <a:r>
              <a:rPr lang="fa-IR" dirty="0">
                <a:cs typeface="B Nazanin" panose="00000400000000000000" pitchFamily="2" charset="-78"/>
              </a:rPr>
              <a:t>پوست شترمرغ یکی دیگر از محصولات شترمرغ می باشد. پوست شترمرغ ماده دارای رنگی متغیر بین خاکستری تیره یا روشن است و رنگ پوست شترمرغ نر آبی تیره براق می باشد. 60 تا 66 درصد درآمد حاصل از فروش شترمرغ در آفریقای جنوبی از عمل فروش پوست و چرم این حیوان بوده که نشانه اهمیت این محصول می باشد.از پوست شترمرغ چرمی با کیفیت بالا و قابل قیاس با چرم تمساح و فیل به دست می آید</a:t>
            </a:r>
            <a:r>
              <a:rPr lang="fa-IR" dirty="0" smtClean="0">
                <a:cs typeface="B Nazanin" panose="00000400000000000000" pitchFamily="2" charset="-78"/>
              </a:rPr>
              <a:t>.</a:t>
            </a:r>
          </a:p>
          <a:p>
            <a:pPr marL="0" indent="0" algn="r" rtl="1">
              <a:buNone/>
            </a:pPr>
            <a:r>
              <a:rPr lang="fa-IR" dirty="0">
                <a:cs typeface="B Nazanin" panose="00000400000000000000" pitchFamily="2" charset="-78"/>
              </a:rPr>
              <a:t>در صنعت چرم سازی، بعد از پوست تمساح </a:t>
            </a:r>
            <a:r>
              <a:rPr lang="fa-IR" dirty="0" smtClean="0">
                <a:cs typeface="B Nazanin" panose="00000400000000000000" pitchFamily="2" charset="-78"/>
              </a:rPr>
              <a:t>به </a:t>
            </a:r>
            <a:r>
              <a:rPr lang="fa-IR" dirty="0">
                <a:cs typeface="B Nazanin" panose="00000400000000000000" pitchFamily="2" charset="-78"/>
              </a:rPr>
              <a:t>عنوان کالایی گران قیمت مطرح بوده و جز بهترین و گرانقیمت ترین پوست طبقه بندی می شود.</a:t>
            </a:r>
          </a:p>
          <a:p>
            <a:pPr marL="0" indent="0" algn="r" rtl="1">
              <a:buNone/>
            </a:pPr>
            <a:r>
              <a:rPr lang="fa-IR" dirty="0">
                <a:cs typeface="B Nazanin" panose="00000400000000000000" pitchFamily="2" charset="-78"/>
              </a:rPr>
              <a:t>چرم شترمرغ 5 برابر محکم تر از چرم گاو بوده و نیز نسبت به چرم تمساح از مقاومت بیشتری در مقابل آب برخوردار است.</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3806452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1625" y="1979613"/>
            <a:ext cx="2533650" cy="792163"/>
          </a:xfrm>
        </p:spPr>
        <p:txBody>
          <a:bodyPr/>
          <a:lstStyle/>
          <a:p>
            <a:pPr algn="ctr" rtl="1"/>
            <a:r>
              <a:rPr lang="fa-IR" dirty="0" smtClean="0"/>
              <a:t>تخم شترمرغ</a:t>
            </a:r>
            <a:endParaRPr lang="en-US" dirty="0"/>
          </a:p>
        </p:txBody>
      </p:sp>
      <p:sp>
        <p:nvSpPr>
          <p:cNvPr id="3" name="Content Placeholder 2"/>
          <p:cNvSpPr>
            <a:spLocks noGrp="1"/>
          </p:cNvSpPr>
          <p:nvPr>
            <p:ph idx="1"/>
          </p:nvPr>
        </p:nvSpPr>
        <p:spPr>
          <a:xfrm>
            <a:off x="852487" y="3182938"/>
            <a:ext cx="10515600" cy="3103563"/>
          </a:xfrm>
          <a:solidFill>
            <a:srgbClr val="E9E9F5"/>
          </a:solidFill>
        </p:spPr>
        <p:txBody>
          <a:bodyPr>
            <a:normAutofit/>
          </a:bodyPr>
          <a:lstStyle/>
          <a:p>
            <a:pPr marL="0" indent="0" algn="r" rtl="1">
              <a:buNone/>
            </a:pPr>
            <a:r>
              <a:rPr lang="fa-IR" dirty="0"/>
              <a:t>تخم شترمرغ یکی از محصولات خاص این پرنده می باشد که کاربرد زیادی دارد. معمولا شترمرغ ها در سال بین 30 – 80 عدد تخم می گذارند که در مصارف مختلف استفاده می شود. با درصد مشخص نرینگی بعد از بلوغ جنسی شترمرغ تخم نطفه دار تولید می کند و می توان با جمع آوری تعداد مشخصی از تخم نطفه دار شترمرغ ، آنها را برای جوجه درآوری به دستگاه جوجه کشی منتقل کرد</a:t>
            </a:r>
            <a:r>
              <a:rPr lang="fa-IR" dirty="0" smtClean="0"/>
              <a:t>.</a:t>
            </a:r>
            <a:endParaRPr lang="fa-IR" dirty="0"/>
          </a:p>
          <a:p>
            <a:pPr marL="0" indent="0" algn="r" rtl="1">
              <a:buNone/>
            </a:pPr>
            <a:r>
              <a:rPr lang="fa-IR" dirty="0"/>
              <a:t>مدت زمان جوجه کشی شترمرغ معمولا 42 روز می باشد که با گذشت این زمان جوجه شترمرغ از ماشین جوجه کشی بیرون می آید.</a:t>
            </a:r>
            <a:endParaRPr lang="en-US" dirty="0"/>
          </a:p>
        </p:txBody>
      </p:sp>
    </p:spTree>
    <p:extLst>
      <p:ext uri="{BB962C8B-B14F-4D97-AF65-F5344CB8AC3E}">
        <p14:creationId xmlns:p14="http://schemas.microsoft.com/office/powerpoint/2010/main" val="3076774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72563" y="165100"/>
            <a:ext cx="2366962" cy="1325563"/>
          </a:xfrm>
        </p:spPr>
        <p:txBody>
          <a:bodyPr/>
          <a:lstStyle/>
          <a:p>
            <a:pPr algn="ctr" rtl="1"/>
            <a:r>
              <a:rPr lang="fa-IR" dirty="0" smtClean="0"/>
              <a:t>پر شترمرغ</a:t>
            </a:r>
            <a:endParaRPr lang="en-US" dirty="0"/>
          </a:p>
        </p:txBody>
      </p:sp>
      <p:sp>
        <p:nvSpPr>
          <p:cNvPr id="3" name="Content Placeholder 2"/>
          <p:cNvSpPr>
            <a:spLocks noGrp="1"/>
          </p:cNvSpPr>
          <p:nvPr>
            <p:ph idx="1"/>
          </p:nvPr>
        </p:nvSpPr>
        <p:spPr>
          <a:xfrm>
            <a:off x="538162" y="1690688"/>
            <a:ext cx="10515600" cy="4832350"/>
          </a:xfrm>
          <a:solidFill>
            <a:srgbClr val="E9E9F5"/>
          </a:solidFill>
        </p:spPr>
        <p:txBody>
          <a:bodyPr>
            <a:noAutofit/>
          </a:bodyPr>
          <a:lstStyle/>
          <a:p>
            <a:pPr marL="0" indent="0" algn="ctr" rtl="1">
              <a:buNone/>
            </a:pPr>
            <a:r>
              <a:rPr lang="fa-IR" sz="2500" dirty="0">
                <a:cs typeface="B Nazanin" panose="00000400000000000000" pitchFamily="2" charset="-78"/>
              </a:rPr>
              <a:t>یکی از محصولات شترمرغ که بیشتر برای تزیینات استفاده می شود، پر شترمرغ می باشد. کیفیت پر شترمرغ منحصر به فرد می باشد و کارایی ویژه ای دارد</a:t>
            </a:r>
            <a:r>
              <a:rPr lang="fa-IR" sz="2500" dirty="0" smtClean="0">
                <a:cs typeface="B Nazanin" panose="00000400000000000000" pitchFamily="2" charset="-78"/>
              </a:rPr>
              <a:t>.</a:t>
            </a:r>
            <a:endParaRPr lang="fa-IR" sz="2500" dirty="0">
              <a:cs typeface="B Nazanin" panose="00000400000000000000" pitchFamily="2" charset="-78"/>
            </a:endParaRPr>
          </a:p>
          <a:p>
            <a:pPr marL="0" indent="0" algn="ctr" rtl="1">
              <a:buNone/>
            </a:pPr>
            <a:r>
              <a:rPr lang="fa-IR" sz="2500" dirty="0">
                <a:cs typeface="B Nazanin" panose="00000400000000000000" pitchFamily="2" charset="-78"/>
              </a:rPr>
              <a:t>پر شترمرغ به دلیل تولید الکتریسیته ساکن بالا، بهترین وسیله برای ساخت وسایل تمیز کننده بشمار می آید علاوه بر آن در تزیین لباس و دکوراسیون از آن استفاده می شود.</a:t>
            </a:r>
          </a:p>
          <a:p>
            <a:pPr marL="0" indent="0" algn="ctr" rtl="1">
              <a:buNone/>
            </a:pPr>
            <a:r>
              <a:rPr lang="fa-IR" sz="2500" dirty="0" smtClean="0">
                <a:cs typeface="B Nazanin" panose="00000400000000000000" pitchFamily="2" charset="-78"/>
              </a:rPr>
              <a:t>تقریبا</a:t>
            </a:r>
            <a:r>
              <a:rPr lang="fa-IR" sz="2500" dirty="0">
                <a:cs typeface="B Nazanin" panose="00000400000000000000" pitchFamily="2" charset="-78"/>
              </a:rPr>
              <a:t>” از هر شترمرغ تا سن کشتار (14 ماهگی) یک کیلوگرم پر بدست می آید. هر شترمرغ تقریبا” 24 شاه پر بزرگ و زیبا روی هر بال خود دارد (جمعا” 48 عدد) که پس از رسیدن به سن بلوغ و در شرایط آب و هوایی مساعد می توان هر 8 ماه یکبار آنها را چید. با ارزش ترین پرها، پر سفید شترمرغ نر است</a:t>
            </a:r>
            <a:r>
              <a:rPr lang="fa-IR" sz="2500" dirty="0" smtClean="0">
                <a:cs typeface="B Nazanin" panose="00000400000000000000" pitchFamily="2" charset="-78"/>
              </a:rPr>
              <a:t>.</a:t>
            </a:r>
            <a:endParaRPr lang="fa-IR" sz="2500" dirty="0">
              <a:cs typeface="B Nazanin" panose="00000400000000000000" pitchFamily="2" charset="-78"/>
            </a:endParaRPr>
          </a:p>
          <a:p>
            <a:pPr marL="0" indent="0" algn="ctr" rtl="1">
              <a:buNone/>
            </a:pPr>
            <a:r>
              <a:rPr lang="fa-IR" sz="2500" dirty="0">
                <a:cs typeface="B Nazanin" panose="00000400000000000000" pitchFamily="2" charset="-78"/>
              </a:rPr>
              <a:t>از این پرها که از کفیت بالا و زیبایی خاصی برخوردار است برای تزیین لباسهای مد روز و دکوراسیون بخصوص در صحنه های تئاتر استفاده می شود</a:t>
            </a:r>
            <a:r>
              <a:rPr lang="fa-IR" sz="2500" dirty="0" smtClean="0">
                <a:cs typeface="B Nazanin" panose="00000400000000000000" pitchFamily="2" charset="-78"/>
              </a:rPr>
              <a:t>.</a:t>
            </a:r>
            <a:endParaRPr lang="fa-IR" sz="2500" dirty="0">
              <a:cs typeface="B Nazanin" panose="00000400000000000000" pitchFamily="2" charset="-78"/>
            </a:endParaRPr>
          </a:p>
          <a:p>
            <a:pPr marL="0" indent="0" algn="ctr" rtl="1">
              <a:buNone/>
            </a:pPr>
            <a:r>
              <a:rPr lang="fa-IR" sz="2500" dirty="0">
                <a:cs typeface="B Nazanin" panose="00000400000000000000" pitchFamily="2" charset="-78"/>
              </a:rPr>
              <a:t>در ایران نیز از این پرها در مراسمات مذهبی محرم، برای تزئین علمهای عزاداری و فرم های ساده و رنگ شده استفاده می شود. بهترین پرها از پرندگانی که در نواحی خشک تر پرورش می یابند بدست می آید.</a:t>
            </a:r>
            <a:endParaRPr lang="en-US" sz="2500" dirty="0">
              <a:cs typeface="B Nazanin" panose="00000400000000000000" pitchFamily="2" charset="-78"/>
            </a:endParaRPr>
          </a:p>
        </p:txBody>
      </p:sp>
    </p:spTree>
    <p:extLst>
      <p:ext uri="{BB962C8B-B14F-4D97-AF65-F5344CB8AC3E}">
        <p14:creationId xmlns:p14="http://schemas.microsoft.com/office/powerpoint/2010/main" val="165447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4456" y="1006474"/>
            <a:ext cx="1843088" cy="819150"/>
          </a:xfrm>
          <a:solidFill>
            <a:srgbClr val="FFFF00"/>
          </a:solidFill>
        </p:spPr>
        <p:txBody>
          <a:bodyPr/>
          <a:lstStyle/>
          <a:p>
            <a:pPr algn="ctr" rtl="1"/>
            <a:r>
              <a:rPr lang="fa-IR" dirty="0" smtClean="0"/>
              <a:t>تولید مثل</a:t>
            </a:r>
            <a:endParaRPr lang="en-US" dirty="0"/>
          </a:p>
        </p:txBody>
      </p:sp>
      <p:sp>
        <p:nvSpPr>
          <p:cNvPr id="3" name="Content Placeholder 2"/>
          <p:cNvSpPr>
            <a:spLocks noGrp="1"/>
          </p:cNvSpPr>
          <p:nvPr>
            <p:ph idx="1"/>
          </p:nvPr>
        </p:nvSpPr>
        <p:spPr>
          <a:xfrm>
            <a:off x="838200" y="1825624"/>
            <a:ext cx="10515600" cy="5032375"/>
          </a:xfrm>
          <a:solidFill>
            <a:schemeClr val="accent1">
              <a:lumMod val="60000"/>
              <a:lumOff val="40000"/>
            </a:schemeClr>
          </a:solidFill>
        </p:spPr>
        <p:txBody>
          <a:bodyPr>
            <a:normAutofit/>
          </a:bodyPr>
          <a:lstStyle/>
          <a:p>
            <a:pPr marL="0" indent="0" algn="r" rtl="1">
              <a:lnSpc>
                <a:spcPct val="100000"/>
              </a:lnSpc>
              <a:buNone/>
            </a:pPr>
            <a:r>
              <a:rPr lang="fa-IR" sz="2400" dirty="0"/>
              <a:t>زمان جفت‌گیری در شترمرغ‌ها بسته به مکان زندگیشان متفاوت است. در شرق آفریقا، شترمرغ‌ها در فصل خشک اقدام به جوجه‌گذاری می‌کنند. نر با پاهای خود خراش‌هایی در زمین ایجاد می‌کند و ماده همراهش در حفره‌های پدید آمده تخم‌های خود را می‌گذارد. دیگر ماده‌ها نیز تخم‌های خود را در همین حفره‌های روی زمین قرار می‌دهند. ماده در طول روز، و نر درهنگام شب از تخم‌ها نگهبانی می‌کند. تخم‌های نگهبانی نشده می‌توانند مورد هجوم کرکس‌ها و دیگر درندگان قرار گیرند. در کل، کمتر از ۱۰ درصد کل آشیانه‌های اولیه در دوره سه هفته‌ای گذاشتن تخم و شش هفته‌ای خوابیدن بر روی تخم سالم می‌مانند. پرنده نر به‌هنگام جفت‌گیری با باد کردن گلوی خود غرش‌های رسائی برمی‌آورد ولی به‌طور کلی و در سایر موارد شترمرغ‌ها فاقد صدای خاصی </a:t>
            </a:r>
            <a:r>
              <a:rPr lang="fa-IR" sz="2400" dirty="0" smtClean="0"/>
              <a:t>می‌باشند.</a:t>
            </a:r>
            <a:endParaRPr lang="fa-IR" sz="2400" dirty="0"/>
          </a:p>
          <a:p>
            <a:pPr marL="0" indent="0" algn="r" rtl="1">
              <a:lnSpc>
                <a:spcPct val="100000"/>
              </a:lnSpc>
              <a:buNone/>
            </a:pPr>
            <a:r>
              <a:rPr lang="fa-IR" sz="2400" dirty="0"/>
              <a:t>شترمرغ ماده در فصل بهار به صورت یک روز در میان تخمگذاری نموده و در هر مرحله ۱۴ تا ۲۱ تخم می‌گذارد. وزن تقریبی هر تخم یک کیلو و نیم است. شترمرغ ماده در فصل تخم‌گذاری بسیار خشمگین و عصبانی است و اگر کسی مزاحمتی برایش ایجاد سازد با لگد ضربه محکمی بر او وارد می‌کند. پرندگانی مانند شترمرغ استرالیایی، کسوری و ری‌ها با اندک اختلافی در رنگ و پرها و محل زندگی، از تیره شترمرغ‌ها هستند.</a:t>
            </a:r>
            <a:endParaRPr lang="en-US" sz="2400" dirty="0"/>
          </a:p>
        </p:txBody>
      </p:sp>
    </p:spTree>
    <p:extLst>
      <p:ext uri="{BB962C8B-B14F-4D97-AF65-F5344CB8AC3E}">
        <p14:creationId xmlns:p14="http://schemas.microsoft.com/office/powerpoint/2010/main" val="13618697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1031" y="271464"/>
            <a:ext cx="3519488" cy="876300"/>
          </a:xfrm>
          <a:solidFill>
            <a:schemeClr val="bg1"/>
          </a:solidFill>
        </p:spPr>
        <p:txBody>
          <a:bodyPr/>
          <a:lstStyle/>
          <a:p>
            <a:pPr algn="ctr" rtl="1"/>
            <a:r>
              <a:rPr lang="fa-IR" dirty="0">
                <a:cs typeface="B Nazanin" panose="00000400000000000000" pitchFamily="2" charset="-78"/>
              </a:rPr>
              <a:t>میزان درآمد </a:t>
            </a:r>
            <a:r>
              <a:rPr lang="fa-IR" dirty="0" smtClean="0">
                <a:cs typeface="B Nazanin" panose="00000400000000000000" pitchFamily="2" charset="-78"/>
              </a:rPr>
              <a:t>زایی</a:t>
            </a:r>
            <a:endParaRPr lang="en-US" dirty="0">
              <a:cs typeface="B Nazanin" panose="00000400000000000000" pitchFamily="2" charset="-78"/>
            </a:endParaRPr>
          </a:p>
        </p:txBody>
      </p:sp>
      <p:sp>
        <p:nvSpPr>
          <p:cNvPr id="3" name="Content Placeholder 2"/>
          <p:cNvSpPr>
            <a:spLocks noGrp="1"/>
          </p:cNvSpPr>
          <p:nvPr>
            <p:ph idx="1"/>
          </p:nvPr>
        </p:nvSpPr>
        <p:spPr>
          <a:xfrm>
            <a:off x="342900" y="1471614"/>
            <a:ext cx="11715750" cy="5214936"/>
          </a:xfrm>
          <a:solidFill>
            <a:schemeClr val="accent4">
              <a:lumMod val="40000"/>
              <a:lumOff val="60000"/>
            </a:schemeClr>
          </a:solidFill>
        </p:spPr>
        <p:txBody>
          <a:bodyPr>
            <a:normAutofit/>
          </a:bodyPr>
          <a:lstStyle/>
          <a:p>
            <a:pPr marL="0" indent="0" algn="ctr" rtl="1">
              <a:buNone/>
            </a:pPr>
            <a:r>
              <a:rPr lang="fa-IR" dirty="0">
                <a:cs typeface="B Nazanin" panose="00000400000000000000" pitchFamily="2" charset="-78"/>
              </a:rPr>
              <a:t>صنعت و تولید شترمرغ یکی از عرصه‌های بسیار سودآور و منطبق بر الگوی اقتصاد مقاومتی است که پرورش‌دهنده قیروکارزینی درآمدی ماهیانه ۱۰ تا ۱۵ میلیون تومان از آن کسب می‌کند</a:t>
            </a:r>
            <a:r>
              <a:rPr lang="fa-IR" dirty="0" smtClean="0">
                <a:cs typeface="B Nazanin" panose="00000400000000000000" pitchFamily="2" charset="-78"/>
              </a:rPr>
              <a:t>.</a:t>
            </a:r>
            <a:r>
              <a:rPr lang="fa-IR" dirty="0">
                <a:cs typeface="B Nazanin" panose="00000400000000000000" pitchFamily="2" charset="-78"/>
              </a:rPr>
              <a:t> به گونه‌ای که علاوه بر فرآورده‌های گوشتی، پوست، روغن و پر آن نیز ارزش اقتصادی دارد. براساس اطلاعات وزارت جهاد کشاورزی ایران سومین کشور دنیا از لحاظ تعداد قطعات شترمرغ است. </a:t>
            </a:r>
            <a:endParaRPr lang="fa-IR" dirty="0" smtClean="0">
              <a:cs typeface="B Nazanin" panose="00000400000000000000" pitchFamily="2" charset="-78"/>
            </a:endParaRPr>
          </a:p>
          <a:p>
            <a:pPr marL="0" indent="0" algn="ctr" rtl="1">
              <a:buNone/>
            </a:pPr>
            <a:r>
              <a:rPr lang="fa-IR" dirty="0">
                <a:cs typeface="B Nazanin" panose="00000400000000000000" pitchFamily="2" charset="-78"/>
              </a:rPr>
              <a:t>براساس اطلاعات موجود 100 هزار قطعه شترمرغ در ایران وجود دارد که از این تعداد 9 هزار قطعه مولد است. استان فارس با افتتاح بزرگترین واحد صنعتی شترمرغ کشور که بهمن سال گذشته رخ داد یکی از مهم‌ترین مراکز تولید شترمرغ است. براساس اطلاعات موجود 100 هزار قطعه شترمرغ در ایران وجود دارد که از این تعداد 9 هزار قطعه مولد است. استان فارس با افتتاح بزرگترین واحد صنعتی شترمرغ کشور که بهمن سال گذشته رخ داد یکی از مهم‌ترین مراکز تولید شترمرغ است. این فعال اقتصادی با 5 خانواده شترمرغ شروع کرده که در حال حاضر یک خانواده آن مولد است</a:t>
            </a:r>
            <a:r>
              <a:rPr lang="fa-IR" dirty="0" smtClean="0">
                <a:cs typeface="B Nazanin" panose="00000400000000000000" pitchFamily="2" charset="-78"/>
              </a:rPr>
              <a:t>.</a:t>
            </a:r>
            <a:r>
              <a:rPr lang="fa-IR" dirty="0">
                <a:cs typeface="B Nazanin" panose="00000400000000000000" pitchFamily="2" charset="-78"/>
              </a:rPr>
              <a:t> وی در حال حاضر روی پرواربندی تمرکز کرده و به گفته خودش «60 شترمرغ پرواربندی دارد». طاهری که سرمایه اولیه را با احتساب زمین و تاسیسات آن 600 میلیون تومان ذکر می‌کند، می‌گوید: این عرصه درآمدی خوبی دارد به گونه‌ای که در حال حاضر درآمد ماهیانه‌ام 10 تا 15 میلیون تومان است. </a:t>
            </a:r>
            <a:endParaRPr lang="en-US" dirty="0">
              <a:cs typeface="B Nazanin" panose="00000400000000000000" pitchFamily="2" charset="-78"/>
            </a:endParaRPr>
          </a:p>
        </p:txBody>
      </p:sp>
    </p:spTree>
    <p:extLst>
      <p:ext uri="{BB962C8B-B14F-4D97-AF65-F5344CB8AC3E}">
        <p14:creationId xmlns:p14="http://schemas.microsoft.com/office/powerpoint/2010/main" val="346575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8)">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19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34000">
              <a:schemeClr val="bg1"/>
            </a:gs>
            <a:gs pos="85000">
              <a:srgbClr val="CDE1F2"/>
            </a:gs>
            <a:gs pos="71000">
              <a:schemeClr val="bg1"/>
            </a:gs>
            <a:gs pos="55000">
              <a:srgbClr val="C8DEF1"/>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15488" y="365125"/>
            <a:ext cx="1738312" cy="1325563"/>
          </a:xfrm>
        </p:spPr>
        <p:txBody>
          <a:bodyPr/>
          <a:lstStyle/>
          <a:p>
            <a:pPr algn="r" rtl="1"/>
            <a:r>
              <a:rPr lang="fa-IR" dirty="0" smtClean="0"/>
              <a:t>معرفی :</a:t>
            </a:r>
            <a:endParaRPr lang="en-US" dirty="0"/>
          </a:p>
        </p:txBody>
      </p:sp>
      <p:sp>
        <p:nvSpPr>
          <p:cNvPr id="3" name="Content Placeholder 2"/>
          <p:cNvSpPr>
            <a:spLocks noGrp="1"/>
          </p:cNvSpPr>
          <p:nvPr>
            <p:ph idx="1"/>
          </p:nvPr>
        </p:nvSpPr>
        <p:spPr>
          <a:xfrm>
            <a:off x="3700462" y="2111375"/>
            <a:ext cx="4410075" cy="3217863"/>
          </a:xfrm>
        </p:spPr>
        <p:txBody>
          <a:bodyPr/>
          <a:lstStyle/>
          <a:p>
            <a:pPr marL="0" indent="0" algn="r" rtl="1">
              <a:buNone/>
            </a:pPr>
            <a:r>
              <a:rPr lang="fa-IR" dirty="0" smtClean="0"/>
              <a:t>نام و نام خانوادگی : پارسا اکبری</a:t>
            </a:r>
          </a:p>
          <a:p>
            <a:pPr marL="0" indent="0" algn="r" rtl="1">
              <a:buNone/>
            </a:pPr>
            <a:r>
              <a:rPr lang="fa-IR" dirty="0" smtClean="0"/>
              <a:t>دبیر : جناب استاد دکتر قدسی</a:t>
            </a:r>
          </a:p>
          <a:p>
            <a:pPr marL="0" indent="0" algn="r" rtl="1">
              <a:buNone/>
            </a:pPr>
            <a:r>
              <a:rPr lang="fa-IR" dirty="0" smtClean="0"/>
              <a:t>درس : کار و فناوری</a:t>
            </a:r>
          </a:p>
          <a:p>
            <a:pPr marL="0" indent="0" algn="r" rtl="1">
              <a:buNone/>
            </a:pPr>
            <a:r>
              <a:rPr lang="fa-IR" dirty="0" smtClean="0"/>
              <a:t>کلاس : 8/1</a:t>
            </a:r>
          </a:p>
          <a:p>
            <a:pPr marL="0" indent="0" algn="r" rtl="1">
              <a:buNone/>
            </a:pPr>
            <a:r>
              <a:rPr lang="fa-IR" dirty="0" smtClean="0"/>
              <a:t>شماه کلاسی : 3</a:t>
            </a:r>
          </a:p>
          <a:p>
            <a:pPr marL="0" indent="0" algn="r" rtl="1">
              <a:buNone/>
            </a:pPr>
            <a:r>
              <a:rPr lang="fa-IR" dirty="0" smtClean="0"/>
              <a:t>سال : 1398-1399</a:t>
            </a:r>
          </a:p>
          <a:p>
            <a:pPr marL="0" indent="0" algn="r" rtl="1">
              <a:buNone/>
            </a:pPr>
            <a:endParaRPr lang="fa-IR" dirty="0" smtClean="0"/>
          </a:p>
          <a:p>
            <a:pPr marL="0" indent="0" algn="r" rtl="1">
              <a:buNone/>
            </a:pPr>
            <a:endParaRPr lang="en-US" dirty="0"/>
          </a:p>
        </p:txBody>
      </p:sp>
    </p:spTree>
    <p:extLst>
      <p:ext uri="{BB962C8B-B14F-4D97-AF65-F5344CB8AC3E}">
        <p14:creationId xmlns:p14="http://schemas.microsoft.com/office/powerpoint/2010/main" val="1278485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67812" y="222250"/>
            <a:ext cx="2090738" cy="777875"/>
          </a:xfrm>
        </p:spPr>
        <p:style>
          <a:lnRef idx="2">
            <a:schemeClr val="accent4"/>
          </a:lnRef>
          <a:fillRef idx="1">
            <a:schemeClr val="lt1"/>
          </a:fillRef>
          <a:effectRef idx="0">
            <a:schemeClr val="accent4"/>
          </a:effectRef>
          <a:fontRef idx="minor">
            <a:schemeClr val="dk1"/>
          </a:fontRef>
        </p:style>
        <p:txBody>
          <a:bodyPr/>
          <a:lstStyle/>
          <a:p>
            <a:pPr algn="ctr" rtl="1"/>
            <a:r>
              <a:rPr lang="fa-IR" dirty="0" smtClean="0"/>
              <a:t>موضوع : </a:t>
            </a:r>
            <a:endParaRPr lang="en-US" dirty="0"/>
          </a:p>
        </p:txBody>
      </p:sp>
      <p:sp>
        <p:nvSpPr>
          <p:cNvPr id="3" name="Content Placeholder 2"/>
          <p:cNvSpPr>
            <a:spLocks noGrp="1"/>
          </p:cNvSpPr>
          <p:nvPr>
            <p:ph idx="1"/>
          </p:nvPr>
        </p:nvSpPr>
        <p:spPr>
          <a:xfrm>
            <a:off x="2781301" y="4943475"/>
            <a:ext cx="6934200" cy="1646238"/>
          </a:xfrm>
          <a:solidFill>
            <a:schemeClr val="accent3">
              <a:lumMod val="60000"/>
              <a:lumOff val="40000"/>
            </a:schemeClr>
          </a:solidFill>
        </p:spPr>
        <p:style>
          <a:lnRef idx="2">
            <a:schemeClr val="accent5"/>
          </a:lnRef>
          <a:fillRef idx="1">
            <a:schemeClr val="lt1"/>
          </a:fillRef>
          <a:effectRef idx="0">
            <a:schemeClr val="accent5"/>
          </a:effectRef>
          <a:fontRef idx="minor">
            <a:schemeClr val="dk1"/>
          </a:fontRef>
        </p:style>
        <p:txBody>
          <a:bodyPr>
            <a:noAutofit/>
          </a:bodyPr>
          <a:lstStyle/>
          <a:p>
            <a:pPr marL="0" indent="0" algn="ctr" rtl="1">
              <a:buNone/>
            </a:pPr>
            <a:r>
              <a:rPr lang="fa-IR" sz="8000" dirty="0" smtClean="0">
                <a:solidFill>
                  <a:schemeClr val="accent2">
                    <a:lumMod val="50000"/>
                  </a:schemeClr>
                </a:solidFill>
              </a:rPr>
              <a:t>پرورش شترمرغ</a:t>
            </a:r>
            <a:endParaRPr lang="en-US" sz="8000" dirty="0">
              <a:solidFill>
                <a:schemeClr val="accent2">
                  <a:lumMod val="50000"/>
                </a:schemeClr>
              </a:solidFill>
            </a:endParaRPr>
          </a:p>
        </p:txBody>
      </p:sp>
    </p:spTree>
    <p:extLst>
      <p:ext uri="{BB962C8B-B14F-4D97-AF65-F5344CB8AC3E}">
        <p14:creationId xmlns:p14="http://schemas.microsoft.com/office/powerpoint/2010/main" val="12618457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anim calcmode="lin" valueType="num">
                                      <p:cBhvr>
                                        <p:cTn id="13" dur="2000" fill="hold"/>
                                        <p:tgtEl>
                                          <p:spTgt spid="3">
                                            <p:bg/>
                                          </p:spTgt>
                                        </p:tgtEl>
                                        <p:attrNameLst>
                                          <p:attrName>ppt_w</p:attrName>
                                        </p:attrNameLst>
                                      </p:cBhvr>
                                      <p:tavLst>
                                        <p:tav tm="0" fmla="#ppt_w*sin(2.5*pi*$)">
                                          <p:val>
                                            <p:fltVal val="0"/>
                                          </p:val>
                                        </p:tav>
                                        <p:tav tm="100000">
                                          <p:val>
                                            <p:fltVal val="1"/>
                                          </p:val>
                                        </p:tav>
                                      </p:tavLst>
                                    </p:anim>
                                    <p:anim calcmode="lin" valueType="num">
                                      <p:cBhvr>
                                        <p:cTn id="14" dur="2000" fill="hold"/>
                                        <p:tgtEl>
                                          <p:spTgt spid="3">
                                            <p:bg/>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7325" y="171449"/>
            <a:ext cx="2290763" cy="785813"/>
          </a:xfrm>
          <a:noFill/>
        </p:spPr>
        <p:txBody>
          <a:bodyPr/>
          <a:lstStyle/>
          <a:p>
            <a:pPr algn="ctr" rtl="1"/>
            <a:r>
              <a:rPr lang="fa-IR" dirty="0" smtClean="0"/>
              <a:t>فهرست:</a:t>
            </a:r>
            <a:endParaRPr lang="en-US" dirty="0"/>
          </a:p>
        </p:txBody>
      </p:sp>
      <p:sp>
        <p:nvSpPr>
          <p:cNvPr id="3" name="Content Placeholder 2"/>
          <p:cNvSpPr>
            <a:spLocks noGrp="1"/>
          </p:cNvSpPr>
          <p:nvPr>
            <p:ph idx="1"/>
          </p:nvPr>
        </p:nvSpPr>
        <p:spPr>
          <a:xfrm>
            <a:off x="300039" y="1328737"/>
            <a:ext cx="3695699" cy="4386263"/>
          </a:xfrm>
          <a:solidFill>
            <a:srgbClr val="55A3EE"/>
          </a:solidFill>
        </p:spPr>
        <p:txBody>
          <a:bodyPr>
            <a:normAutofit lnSpcReduction="10000"/>
          </a:bodyPr>
          <a:lstStyle/>
          <a:p>
            <a:pPr marL="514350" indent="-514350" algn="r" rtl="1">
              <a:buFont typeface="+mj-lt"/>
              <a:buAutoNum type="arabicPeriod"/>
            </a:pPr>
            <a:r>
              <a:rPr lang="fa-IR" dirty="0" smtClean="0"/>
              <a:t>مقدمه</a:t>
            </a:r>
          </a:p>
          <a:p>
            <a:pPr marL="514350" indent="-514350" algn="r" rtl="1">
              <a:buFont typeface="+mj-lt"/>
              <a:buAutoNum type="arabicPeriod"/>
            </a:pPr>
            <a:r>
              <a:rPr lang="fa-IR" dirty="0" smtClean="0"/>
              <a:t>معرفی </a:t>
            </a:r>
            <a:r>
              <a:rPr lang="fa-IR" dirty="0"/>
              <a:t>شترمرغ</a:t>
            </a:r>
          </a:p>
          <a:p>
            <a:pPr marL="514350" indent="-514350" algn="r" rtl="1">
              <a:buFont typeface="+mj-lt"/>
              <a:buAutoNum type="arabicPeriod"/>
            </a:pPr>
            <a:r>
              <a:rPr lang="fa-IR" dirty="0"/>
              <a:t>جایگاه پرورش</a:t>
            </a:r>
          </a:p>
          <a:p>
            <a:pPr marL="514350" indent="-514350" algn="r" rtl="1">
              <a:buFont typeface="+mj-lt"/>
              <a:buAutoNum type="arabicPeriod"/>
            </a:pPr>
            <a:r>
              <a:rPr lang="fa-IR" dirty="0"/>
              <a:t>تغذیه شترمرغ</a:t>
            </a:r>
          </a:p>
          <a:p>
            <a:pPr marL="514350" indent="-514350" algn="r" rtl="1">
              <a:buFont typeface="+mj-lt"/>
              <a:buAutoNum type="arabicPeriod"/>
            </a:pPr>
            <a:r>
              <a:rPr lang="fa-IR" dirty="0"/>
              <a:t>بهداشت شترمرغ</a:t>
            </a:r>
          </a:p>
          <a:p>
            <a:pPr marL="514350" indent="-514350" algn="r" rtl="1">
              <a:buFont typeface="+mj-lt"/>
              <a:buAutoNum type="arabicPeriod"/>
            </a:pPr>
            <a:r>
              <a:rPr lang="fa-IR" dirty="0"/>
              <a:t>جایگاه شترمرغ در رفع نیاز های ما</a:t>
            </a:r>
          </a:p>
          <a:p>
            <a:pPr marL="514350" indent="-514350" algn="r" rtl="1">
              <a:buFont typeface="+mj-lt"/>
              <a:buAutoNum type="arabicPeriod"/>
            </a:pPr>
            <a:r>
              <a:rPr lang="fa-IR" dirty="0"/>
              <a:t>تولید مثل</a:t>
            </a:r>
          </a:p>
          <a:p>
            <a:pPr marL="514350" indent="-514350" algn="r" rtl="1">
              <a:buFont typeface="+mj-lt"/>
              <a:buAutoNum type="arabicPeriod"/>
            </a:pPr>
            <a:r>
              <a:rPr lang="fa-IR" dirty="0"/>
              <a:t>میزان درآمد زایی</a:t>
            </a:r>
            <a:endParaRPr lang="en-US" dirty="0"/>
          </a:p>
        </p:txBody>
      </p:sp>
    </p:spTree>
    <p:extLst>
      <p:ext uri="{BB962C8B-B14F-4D97-AF65-F5344CB8AC3E}">
        <p14:creationId xmlns:p14="http://schemas.microsoft.com/office/powerpoint/2010/main" val="20067285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4900" y="0"/>
            <a:ext cx="1604963" cy="1325563"/>
          </a:xfrm>
          <a:noFill/>
        </p:spPr>
        <p:txBody>
          <a:bodyPr/>
          <a:lstStyle/>
          <a:p>
            <a:pPr algn="ctr" rtl="1"/>
            <a:r>
              <a:rPr lang="fa-IR" dirty="0" smtClean="0"/>
              <a:t>مقدمه:</a:t>
            </a:r>
            <a:endParaRPr lang="en-US" dirty="0"/>
          </a:p>
        </p:txBody>
      </p:sp>
      <p:sp>
        <p:nvSpPr>
          <p:cNvPr id="3" name="Content Placeholder 2"/>
          <p:cNvSpPr>
            <a:spLocks noGrp="1"/>
          </p:cNvSpPr>
          <p:nvPr>
            <p:ph idx="1"/>
          </p:nvPr>
        </p:nvSpPr>
        <p:spPr>
          <a:xfrm>
            <a:off x="3186113" y="3740149"/>
            <a:ext cx="7386638" cy="2260601"/>
          </a:xfrm>
          <a:solidFill>
            <a:srgbClr val="C49120"/>
          </a:solidFill>
        </p:spPr>
        <p:txBody>
          <a:bodyPr>
            <a:normAutofit/>
          </a:bodyPr>
          <a:lstStyle/>
          <a:p>
            <a:pPr marL="0" indent="0" algn="r" rtl="1">
              <a:buNone/>
            </a:pPr>
            <a:r>
              <a:rPr lang="fa-IR" dirty="0"/>
              <a:t>ورود </a:t>
            </a:r>
            <a:r>
              <a:rPr lang="fa-IR" dirty="0" smtClean="0"/>
              <a:t>شترمرغ در </a:t>
            </a:r>
            <a:r>
              <a:rPr lang="fa-IR" dirty="0"/>
              <a:t>ایران در حدود ده سال پیش انجام گرفت. در این مدت نتایج به دست آمده از تحقیقات بر روی نحوهٔ زیست این پرنده در کشور همگی مؤید این هستند که </a:t>
            </a:r>
            <a:r>
              <a:rPr lang="fa-IR" dirty="0" smtClean="0"/>
              <a:t>پرورش شترمرغ به </a:t>
            </a:r>
            <a:r>
              <a:rPr lang="fa-IR" dirty="0"/>
              <a:t>عنوان یک صنعت سودآور با آیندهٔ </a:t>
            </a:r>
            <a:r>
              <a:rPr lang="fa-IR" dirty="0" smtClean="0"/>
              <a:t>درخشان </a:t>
            </a:r>
            <a:r>
              <a:rPr lang="fa-IR" dirty="0"/>
              <a:t>می تواند مورد توجه قرار </a:t>
            </a:r>
            <a:r>
              <a:rPr lang="fa-IR" dirty="0" smtClean="0"/>
              <a:t>گیرد.</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00719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8713" y="107950"/>
            <a:ext cx="3309937" cy="849313"/>
          </a:xfrm>
          <a:solidFill>
            <a:schemeClr val="accent2">
              <a:lumMod val="60000"/>
              <a:lumOff val="40000"/>
            </a:schemeClr>
          </a:solidFill>
        </p:spPr>
        <p:txBody>
          <a:bodyPr/>
          <a:lstStyle/>
          <a:p>
            <a:pPr algn="ctr" rtl="1"/>
            <a:r>
              <a:rPr lang="fa-IR" dirty="0" smtClean="0"/>
              <a:t>معرفی شترمرغ </a:t>
            </a:r>
            <a:r>
              <a:rPr lang="fa-IR" dirty="0" smtClean="0">
                <a:cs typeface="B Nazanin" panose="00000400000000000000" pitchFamily="2" charset="-78"/>
              </a:rPr>
              <a:t>:</a:t>
            </a:r>
            <a:endParaRPr lang="en-US" dirty="0"/>
          </a:p>
        </p:txBody>
      </p:sp>
      <p:sp>
        <p:nvSpPr>
          <p:cNvPr id="3" name="Content Placeholder 2"/>
          <p:cNvSpPr>
            <a:spLocks noGrp="1"/>
          </p:cNvSpPr>
          <p:nvPr>
            <p:ph idx="1"/>
          </p:nvPr>
        </p:nvSpPr>
        <p:spPr>
          <a:xfrm>
            <a:off x="171450" y="1214225"/>
            <a:ext cx="11887200" cy="5643562"/>
          </a:xfrm>
          <a:solidFill>
            <a:schemeClr val="accent2">
              <a:lumMod val="75000"/>
            </a:schemeClr>
          </a:solidFill>
        </p:spPr>
        <p:txBody>
          <a:bodyPr>
            <a:normAutofit/>
          </a:bodyPr>
          <a:lstStyle/>
          <a:p>
            <a:pPr marL="0" indent="0" algn="ctr" rtl="1">
              <a:lnSpc>
                <a:spcPct val="100000"/>
              </a:lnSpc>
              <a:buNone/>
            </a:pPr>
            <a:r>
              <a:rPr lang="fa-IR" dirty="0" smtClean="0"/>
              <a:t>شترمرغ نوعی پرنده بی ‌پرواز بومی آفریقا از راسته سینه‌ پهنان  است. شترمرغ بزرگترین پرنده زنده دنیاست و تخم آن نیز از هر پرنده زنده دیگری بزرگتر است(البته فیل‌‌مرغ‌های ماداگاسکاری و موآهای نیوزیلندی که به تازگی منقرض شده‌اند بزرگتر بودند و تخم‌های بزرگتری هم داشتند). شترمرغ ظاهر منحصربه‌فردی دارد که آن را از پرندگان دیگر متمایز می‌کند. آنها با گردن و پاهای بلند خود قادرند با سرعت حدود ۷۰ کیلومتر بدوند که بالاترین سرعت زمینی در میان تمام پرنده‌هاست. غذای اصلی شترمرغ گیاهان است اما از بی‌مهرگان هم تغذیه می‌کنند. آنها به صورت گروهی و در گروه‌های پنج تا پنجاه نفری گذران زندگی می‌کنند و در هنگام خطر یا برای پنهان شدن روی زمین دراز کشیده یا فرار می‌کنند اما اگر در گوشه‌ای گیر افتاده و راه فراری نداشته باشند با پاهای قدرتمند خود به دشمن حمله می‌کنند. شترمرغ‌ها اهلی هم شده‌اند و در برخی نقاط دنیا پرورش داده می‌شوند. پرهای آنها کاربرد زینتی دارد و در پوشاک هم استفاده می‌شود. پوست آنها برای تولید چرم استفاده شده و گوشتشان نیز در بازار عرضه می‌شود. شترمرغ نر پرهای سیاهی دارد و انتهای پرها و بال‌های آن سفید است ولی پرهای شترمرغ ماده قهوه‌ای رنگ است.</a:t>
            </a:r>
            <a:endParaRPr lang="en-US" dirty="0"/>
          </a:p>
        </p:txBody>
      </p:sp>
    </p:spTree>
    <p:extLst>
      <p:ext uri="{BB962C8B-B14F-4D97-AF65-F5344CB8AC3E}">
        <p14:creationId xmlns:p14="http://schemas.microsoft.com/office/powerpoint/2010/main" val="679030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9538" y="293687"/>
            <a:ext cx="3238500" cy="1325563"/>
          </a:xfrm>
          <a:solidFill>
            <a:srgbClr val="C5B9A2"/>
          </a:solidFill>
        </p:spPr>
        <p:txBody>
          <a:bodyPr/>
          <a:lstStyle/>
          <a:p>
            <a:pPr algn="ctr" rtl="1"/>
            <a:r>
              <a:rPr lang="fa-IR" dirty="0" smtClean="0"/>
              <a:t>جایگاه پرورش:</a:t>
            </a:r>
            <a:endParaRPr lang="en-US" dirty="0"/>
          </a:p>
        </p:txBody>
      </p:sp>
      <p:sp>
        <p:nvSpPr>
          <p:cNvPr id="3" name="Content Placeholder 2"/>
          <p:cNvSpPr>
            <a:spLocks noGrp="1"/>
          </p:cNvSpPr>
          <p:nvPr>
            <p:ph idx="1"/>
          </p:nvPr>
        </p:nvSpPr>
        <p:spPr>
          <a:xfrm>
            <a:off x="823912" y="2954338"/>
            <a:ext cx="10515600" cy="2703513"/>
          </a:xfrm>
          <a:solidFill>
            <a:srgbClr val="DDF0FA"/>
          </a:solidFill>
        </p:spPr>
        <p:txBody>
          <a:bodyPr/>
          <a:lstStyle/>
          <a:p>
            <a:pPr marL="0" indent="0" algn="r" rtl="1">
              <a:buNone/>
            </a:pPr>
            <a:r>
              <a:rPr lang="fa-IR" dirty="0" smtClean="0"/>
              <a:t>برای پرورش شترمرغ باید زمینی به مساحت حد اقل 1500 متر برای یک دسته 3 تایی شترمرغ آماده کرد. به زمینی که در آن شترمرغ پرورش میابد مزرعه پرورش شتر مرغ می گویند.</a:t>
            </a:r>
            <a:r>
              <a:rPr lang="fa-IR" dirty="0"/>
              <a:t> فضای مورد نیاز برای پرورش شتر مرغ نسبت به سایر پرندگان وسیع تر است چراکه ابعاد این پرنده و نیازش به دویدن در فضاهای کوچک شدنی نیست ، ضمن اینکه محل نگهداری شترمرغ در دوره های مختلف باید جدای از هم باشد. مثلا نمیتوان پرنده های بالغ را کنار جوجه های چند هفته ای نگهداری کرد.</a:t>
            </a:r>
            <a:endParaRPr lang="en-US" dirty="0"/>
          </a:p>
        </p:txBody>
      </p:sp>
    </p:spTree>
    <p:extLst>
      <p:ext uri="{BB962C8B-B14F-4D97-AF65-F5344CB8AC3E}">
        <p14:creationId xmlns:p14="http://schemas.microsoft.com/office/powerpoint/2010/main" val="373790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9631" y="1154114"/>
            <a:ext cx="3081338" cy="711201"/>
          </a:xfrm>
          <a:solidFill>
            <a:srgbClr val="371E1F"/>
          </a:solidFill>
        </p:spPr>
        <p:txBody>
          <a:bodyPr/>
          <a:lstStyle/>
          <a:p>
            <a:pPr algn="ctr" rtl="1"/>
            <a:r>
              <a:rPr lang="fa-IR" dirty="0" smtClean="0">
                <a:solidFill>
                  <a:schemeClr val="bg1"/>
                </a:solidFill>
              </a:rPr>
              <a:t>تغذیه شترمرغ</a:t>
            </a:r>
            <a:endParaRPr lang="en-US" dirty="0">
              <a:solidFill>
                <a:schemeClr val="bg1"/>
              </a:solidFill>
            </a:endParaRPr>
          </a:p>
        </p:txBody>
      </p:sp>
      <p:sp>
        <p:nvSpPr>
          <p:cNvPr id="3" name="Content Placeholder 2"/>
          <p:cNvSpPr>
            <a:spLocks noGrp="1"/>
          </p:cNvSpPr>
          <p:nvPr>
            <p:ph idx="1"/>
          </p:nvPr>
        </p:nvSpPr>
        <p:spPr>
          <a:xfrm>
            <a:off x="952500" y="2254250"/>
            <a:ext cx="10515600" cy="3217863"/>
          </a:xfrm>
          <a:solidFill>
            <a:srgbClr val="00B050"/>
          </a:solidFill>
        </p:spPr>
        <p:txBody>
          <a:bodyPr/>
          <a:lstStyle/>
          <a:p>
            <a:pPr marL="0" indent="0" algn="r" rtl="1">
              <a:buNone/>
            </a:pPr>
            <a:r>
              <a:rPr lang="fa-IR" dirty="0">
                <a:cs typeface="B Nazanin" panose="00000400000000000000" pitchFamily="2" charset="-78"/>
              </a:rPr>
              <a:t>غذای شترمرغ در سنین مختلف متفاوت است ولی به طور کلی می توان آن‌ها را موجوداتی به صرفه دانست، چراکه دستگاه گوارش آن‌ها به خوبی تکامل پیدا کرده است و مصرف مواد فیبردار به شدت در غذای شترمرغ توصیه می شود</a:t>
            </a:r>
            <a:r>
              <a:rPr lang="fa-IR" dirty="0" smtClean="0">
                <a:cs typeface="B Nazanin" panose="00000400000000000000" pitchFamily="2" charset="-78"/>
              </a:rPr>
              <a:t>.</a:t>
            </a:r>
            <a:r>
              <a:rPr lang="fa-IR" dirty="0">
                <a:cs typeface="B Nazanin" panose="00000400000000000000" pitchFamily="2" charset="-78"/>
              </a:rPr>
              <a:t> غذای شتر مرغ در ایران با توجه شرایط آب و هوایی ایران و منطقه ای که مزرعه در آن واقع شده است، تفاوت می کند. یونجه و ذرت درصد زیادی از ترکیب غذایی شتر مرغ ها را شامل شده است. شتر مرغ ها موجوداتی نشخوار کننده هستند و از این نظر به موجوداتی از این دست در تغذیه شبیه اند. </a:t>
            </a:r>
            <a:r>
              <a:rPr lang="fa-IR" b="1" dirty="0" smtClean="0">
                <a:cs typeface="B Nazanin" panose="00000400000000000000" pitchFamily="2" charset="-78"/>
              </a:rPr>
              <a:t>جوجه شترمرغ</a:t>
            </a:r>
            <a:r>
              <a:rPr lang="fa-IR" dirty="0">
                <a:cs typeface="B Nazanin" panose="00000400000000000000" pitchFamily="2" charset="-78"/>
              </a:rPr>
              <a:t> تازه متولد شده تا یکی دو روز به غذا احتیاجی ندارد و اصطلاحاً جوجه شترمرغ بعد از هچ تا حدوداً یک روز از ذخیره غذایی خود استفاده می کند.</a:t>
            </a:r>
            <a:endParaRPr lang="en-US" dirty="0">
              <a:cs typeface="B Nazanin" panose="00000400000000000000" pitchFamily="2" charset="-78"/>
            </a:endParaRPr>
          </a:p>
        </p:txBody>
      </p:sp>
    </p:spTree>
    <p:extLst>
      <p:ext uri="{BB962C8B-B14F-4D97-AF65-F5344CB8AC3E}">
        <p14:creationId xmlns:p14="http://schemas.microsoft.com/office/powerpoint/2010/main" val="332935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7162" y="165101"/>
            <a:ext cx="3248025" cy="692149"/>
          </a:xfrm>
          <a:solidFill>
            <a:srgbClr val="FF0000"/>
          </a:solidFill>
        </p:spPr>
        <p:txBody>
          <a:bodyPr>
            <a:normAutofit fontScale="90000"/>
          </a:bodyPr>
          <a:lstStyle/>
          <a:p>
            <a:pPr algn="ctr" rtl="1"/>
            <a:r>
              <a:rPr lang="fa-IR" dirty="0" smtClean="0"/>
              <a:t>بهداشت شترمرغ</a:t>
            </a:r>
            <a:endParaRPr lang="en-US" dirty="0"/>
          </a:p>
        </p:txBody>
      </p:sp>
      <p:sp>
        <p:nvSpPr>
          <p:cNvPr id="3" name="Content Placeholder 2"/>
          <p:cNvSpPr>
            <a:spLocks noGrp="1"/>
          </p:cNvSpPr>
          <p:nvPr>
            <p:ph idx="1"/>
          </p:nvPr>
        </p:nvSpPr>
        <p:spPr>
          <a:xfrm>
            <a:off x="509587" y="1939925"/>
            <a:ext cx="10515600" cy="4351338"/>
          </a:xfrm>
          <a:solidFill>
            <a:srgbClr val="FFC000"/>
          </a:solidFill>
        </p:spPr>
        <p:txBody>
          <a:bodyPr/>
          <a:lstStyle/>
          <a:p>
            <a:pPr marL="0" indent="0" algn="ctr" rtl="1">
              <a:buNone/>
            </a:pPr>
            <a:r>
              <a:rPr lang="fa-IR" dirty="0">
                <a:cs typeface="B Nazanin" panose="00000400000000000000" pitchFamily="2" charset="-78"/>
              </a:rPr>
              <a:t>مکانیزم دفاعی بدن شترمرغ ها بسیار قوی است و خیلی کم اتفاق می افتد که آنها به یک بیماری خاص گرفتار شوند ولی این موضوع در گرو رعایت بهداشت محل زندگی آنها و تکمیل دوره واکسیناسیون از بدو ورود آنها به مزرعه است. </a:t>
            </a:r>
            <a:endParaRPr lang="en-US" dirty="0" smtClean="0">
              <a:cs typeface="B Nazanin" panose="00000400000000000000" pitchFamily="2" charset="-78"/>
            </a:endParaRPr>
          </a:p>
          <a:p>
            <a:pPr marL="0" indent="0" algn="ctr" rtl="1">
              <a:buNone/>
            </a:pPr>
            <a:r>
              <a:rPr lang="fa-IR" dirty="0" smtClean="0">
                <a:cs typeface="B Nazanin" panose="00000400000000000000" pitchFamily="2" charset="-78"/>
              </a:rPr>
              <a:t>تجربیات </a:t>
            </a:r>
            <a:r>
              <a:rPr lang="fa-IR" dirty="0">
                <a:cs typeface="B Nazanin" panose="00000400000000000000" pitchFamily="2" charset="-78"/>
              </a:rPr>
              <a:t>و گزارش های علمی نشان می دهد که جوجه شترمرغ ها به مراقبت های دائمی احتیاج دارند. رعایت بهداشت، عدم اختلاف دما در محل نگهداری، تغذیه و وزن گیری مدام آنها مهمترین مواردی هستند که جوجه ها در چند هفته اول به آن احتیاج دارند.</a:t>
            </a:r>
          </a:p>
          <a:p>
            <a:pPr marL="0" indent="0" algn="ctr" rtl="1">
              <a:buNone/>
            </a:pPr>
            <a:r>
              <a:rPr lang="fa-IR" dirty="0">
                <a:cs typeface="B Nazanin" panose="00000400000000000000" pitchFamily="2" charset="-78"/>
              </a:rPr>
              <a:t>بیماری ها و عفونت های متفاوتی وجود دارد که ممکن است شرایط جسمی آنها را تحت تاثیر قرار دهد. کنترل شرایط ظاهری آنها برای اطمینان از عدم بیماری کفایت نمی کند چون وقتی علائم بیماری خود را نشان دهد ممکن است درمان را به تاخیر بیندازد.</a:t>
            </a:r>
          </a:p>
          <a:p>
            <a:pPr marL="0" indent="0" algn="ctr" rtl="1">
              <a:buNone/>
            </a:pPr>
            <a:endParaRPr lang="en-US" dirty="0">
              <a:cs typeface="B Nazanin" panose="00000400000000000000" pitchFamily="2" charset="-78"/>
            </a:endParaRPr>
          </a:p>
        </p:txBody>
      </p:sp>
    </p:spTree>
    <p:extLst>
      <p:ext uri="{BB962C8B-B14F-4D97-AF65-F5344CB8AC3E}">
        <p14:creationId xmlns:p14="http://schemas.microsoft.com/office/powerpoint/2010/main" val="3881616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1458</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 Nazanin</vt:lpstr>
      <vt:lpstr>Calibri</vt:lpstr>
      <vt:lpstr>Calibri Light</vt:lpstr>
      <vt:lpstr>Times New Roman</vt:lpstr>
      <vt:lpstr>Office Theme</vt:lpstr>
      <vt:lpstr>PowerPoint Presentation</vt:lpstr>
      <vt:lpstr>معرفی :</vt:lpstr>
      <vt:lpstr>موضوع : </vt:lpstr>
      <vt:lpstr>فهرست:</vt:lpstr>
      <vt:lpstr>مقدمه:</vt:lpstr>
      <vt:lpstr>معرفی شترمرغ :</vt:lpstr>
      <vt:lpstr>جایگاه پرورش:</vt:lpstr>
      <vt:lpstr>تغذیه شترمرغ</vt:lpstr>
      <vt:lpstr>بهداشت شترمرغ</vt:lpstr>
      <vt:lpstr>جایگاه شترمرغ در رفع نیاز های ما</vt:lpstr>
      <vt:lpstr>گوشت</vt:lpstr>
      <vt:lpstr>پوست</vt:lpstr>
      <vt:lpstr>تخم شترمرغ</vt:lpstr>
      <vt:lpstr>پر شترمرغ</vt:lpstr>
      <vt:lpstr>تولید مثل</vt:lpstr>
      <vt:lpstr>میزان درآمد زایی</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parsa</dc:creator>
  <cp:lastModifiedBy>parsa</cp:lastModifiedBy>
  <cp:revision>15</cp:revision>
  <dcterms:created xsi:type="dcterms:W3CDTF">2020-04-17T19:02:14Z</dcterms:created>
  <dcterms:modified xsi:type="dcterms:W3CDTF">2020-04-18T12:04:17Z</dcterms:modified>
</cp:coreProperties>
</file>