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59" r:id="rId4"/>
    <p:sldId id="260" r:id="rId5"/>
    <p:sldId id="258" r:id="rId6"/>
    <p:sldId id="261" r:id="rId7"/>
    <p:sldId id="265" r:id="rId8"/>
    <p:sldId id="262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>
        <p:scale>
          <a:sx n="40" d="100"/>
          <a:sy n="40" d="100"/>
        </p:scale>
        <p:origin x="-1386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1D8B80-F5DB-45A7-B7B4-916AC4A73234}" type="doc">
      <dgm:prSet loTypeId="urn:microsoft.com/office/officeart/2005/8/layout/default" loCatId="list" qsTypeId="urn:microsoft.com/office/officeart/2005/8/quickstyle/3d2" qsCatId="3D" csTypeId="urn:microsoft.com/office/officeart/2005/8/colors/accent6_2" csCatId="accent6" phldr="1"/>
      <dgm:spPr/>
      <dgm:t>
        <a:bodyPr/>
        <a:lstStyle/>
        <a:p>
          <a:pPr rtl="1"/>
          <a:endParaRPr lang="fa-IR"/>
        </a:p>
      </dgm:t>
    </dgm:pt>
    <dgm:pt modelId="{FA20873F-5A1F-4784-9027-27F65D2A622B}">
      <dgm:prSet phldrT="[Text]"/>
      <dgm:spPr/>
      <dgm:t>
        <a:bodyPr/>
        <a:lstStyle/>
        <a:p>
          <a:pPr rtl="1"/>
          <a:r>
            <a:rPr lang="fa-IR" dirty="0" smtClean="0">
              <a:cs typeface="B Mitra" pitchFamily="2" charset="-78"/>
            </a:rPr>
            <a:t>وجود خدایان متعدد در جامعه</a:t>
          </a:r>
          <a:endParaRPr lang="fa-IR" dirty="0"/>
        </a:p>
      </dgm:t>
    </dgm:pt>
    <dgm:pt modelId="{8DFB1CC2-0E6C-4761-B0F2-81F9A04EA140}" type="parTrans" cxnId="{84006384-A9B2-4F4F-8562-D08B0E144C21}">
      <dgm:prSet/>
      <dgm:spPr/>
      <dgm:t>
        <a:bodyPr/>
        <a:lstStyle/>
        <a:p>
          <a:pPr rtl="1"/>
          <a:endParaRPr lang="fa-IR"/>
        </a:p>
      </dgm:t>
    </dgm:pt>
    <dgm:pt modelId="{58605FA4-0C31-4549-B89C-BB9BE07AF5CD}" type="sibTrans" cxnId="{84006384-A9B2-4F4F-8562-D08B0E144C21}">
      <dgm:prSet/>
      <dgm:spPr/>
      <dgm:t>
        <a:bodyPr/>
        <a:lstStyle/>
        <a:p>
          <a:pPr rtl="1"/>
          <a:endParaRPr lang="fa-IR"/>
        </a:p>
      </dgm:t>
    </dgm:pt>
    <dgm:pt modelId="{10522EC7-1020-4C59-9ED6-783BF0ECA4C1}">
      <dgm:prSet phldrT="[Text]"/>
      <dgm:spPr/>
      <dgm:t>
        <a:bodyPr/>
        <a:lstStyle/>
        <a:p>
          <a:pPr rtl="1"/>
          <a:r>
            <a:rPr lang="fa-IR" dirty="0" smtClean="0">
              <a:cs typeface="B Mitra" pitchFamily="2" charset="-78"/>
            </a:rPr>
            <a:t>جمع شدن پرستیدن بین خداواحد و چند خدا</a:t>
          </a:r>
          <a:endParaRPr lang="fa-IR" dirty="0"/>
        </a:p>
      </dgm:t>
    </dgm:pt>
    <dgm:pt modelId="{A95B5EA5-A400-49D0-B83C-644650E02DB5}" type="parTrans" cxnId="{17957E55-E6C1-49E2-B13B-B7E1BB946F90}">
      <dgm:prSet/>
      <dgm:spPr/>
      <dgm:t>
        <a:bodyPr/>
        <a:lstStyle/>
        <a:p>
          <a:pPr rtl="1"/>
          <a:endParaRPr lang="fa-IR"/>
        </a:p>
      </dgm:t>
    </dgm:pt>
    <dgm:pt modelId="{1A24D582-0BB4-41CD-BC63-23E4328EC5BC}" type="sibTrans" cxnId="{17957E55-E6C1-49E2-B13B-B7E1BB946F90}">
      <dgm:prSet/>
      <dgm:spPr/>
      <dgm:t>
        <a:bodyPr/>
        <a:lstStyle/>
        <a:p>
          <a:pPr rtl="1"/>
          <a:endParaRPr lang="fa-IR"/>
        </a:p>
      </dgm:t>
    </dgm:pt>
    <dgm:pt modelId="{54224D01-2BE7-4459-88C6-0275BF1C384B}">
      <dgm:prSet phldrT="[Text]"/>
      <dgm:spPr/>
      <dgm:t>
        <a:bodyPr/>
        <a:lstStyle/>
        <a:p>
          <a:pPr rtl="1"/>
          <a:r>
            <a:rPr lang="fa-IR" dirty="0" smtClean="0">
              <a:cs typeface="B Mitra" pitchFamily="2" charset="-78"/>
            </a:rPr>
            <a:t>موضعگیری در برابر یکدیگر</a:t>
          </a:r>
          <a:endParaRPr lang="fa-IR" dirty="0"/>
        </a:p>
      </dgm:t>
    </dgm:pt>
    <dgm:pt modelId="{FB98653B-58FE-4874-B411-AEF4F14520DA}" type="parTrans" cxnId="{17CD3410-40E7-4578-AA2F-82C7CB5CD69A}">
      <dgm:prSet/>
      <dgm:spPr/>
      <dgm:t>
        <a:bodyPr/>
        <a:lstStyle/>
        <a:p>
          <a:pPr rtl="1"/>
          <a:endParaRPr lang="fa-IR"/>
        </a:p>
      </dgm:t>
    </dgm:pt>
    <dgm:pt modelId="{2F63D6E7-91B9-47FE-A5D2-A00F2CD23A5D}" type="sibTrans" cxnId="{17CD3410-40E7-4578-AA2F-82C7CB5CD69A}">
      <dgm:prSet/>
      <dgm:spPr/>
      <dgm:t>
        <a:bodyPr/>
        <a:lstStyle/>
        <a:p>
          <a:pPr rtl="1"/>
          <a:endParaRPr lang="fa-IR"/>
        </a:p>
      </dgm:t>
    </dgm:pt>
    <dgm:pt modelId="{45BB5B01-9C4D-4D35-8DCF-B0ACC7676DE9}" type="pres">
      <dgm:prSet presAssocID="{C31D8B80-F5DB-45A7-B7B4-916AC4A7323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8384955D-9E71-4DB4-80A4-AB7237985B7B}" type="pres">
      <dgm:prSet presAssocID="{FA20873F-5A1F-4784-9027-27F65D2A622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8D28B5BB-5F7E-4E86-BDF2-30C7BD9FFC88}" type="pres">
      <dgm:prSet presAssocID="{58605FA4-0C31-4549-B89C-BB9BE07AF5CD}" presName="sibTrans" presStyleCnt="0"/>
      <dgm:spPr/>
    </dgm:pt>
    <dgm:pt modelId="{C9E1408E-4E02-4B10-BFEA-334D9747BA58}" type="pres">
      <dgm:prSet presAssocID="{10522EC7-1020-4C59-9ED6-783BF0ECA4C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556A8846-9D77-423E-B732-F234C70EFA71}" type="pres">
      <dgm:prSet presAssocID="{1A24D582-0BB4-41CD-BC63-23E4328EC5BC}" presName="sibTrans" presStyleCnt="0"/>
      <dgm:spPr/>
    </dgm:pt>
    <dgm:pt modelId="{AEF206CD-6146-4FBC-AD97-3540242C1A05}" type="pres">
      <dgm:prSet presAssocID="{54224D01-2BE7-4459-88C6-0275BF1C384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F04022BA-0A57-4606-A0F9-FD51C7C76D2F}" type="presOf" srcId="{54224D01-2BE7-4459-88C6-0275BF1C384B}" destId="{AEF206CD-6146-4FBC-AD97-3540242C1A05}" srcOrd="0" destOrd="0" presId="urn:microsoft.com/office/officeart/2005/8/layout/default"/>
    <dgm:cxn modelId="{17957E55-E6C1-49E2-B13B-B7E1BB946F90}" srcId="{C31D8B80-F5DB-45A7-B7B4-916AC4A73234}" destId="{10522EC7-1020-4C59-9ED6-783BF0ECA4C1}" srcOrd="1" destOrd="0" parTransId="{A95B5EA5-A400-49D0-B83C-644650E02DB5}" sibTransId="{1A24D582-0BB4-41CD-BC63-23E4328EC5BC}"/>
    <dgm:cxn modelId="{7E281F86-7FC8-49EF-9520-0C679AE3B767}" type="presOf" srcId="{C31D8B80-F5DB-45A7-B7B4-916AC4A73234}" destId="{45BB5B01-9C4D-4D35-8DCF-B0ACC7676DE9}" srcOrd="0" destOrd="0" presId="urn:microsoft.com/office/officeart/2005/8/layout/default"/>
    <dgm:cxn modelId="{1664F580-377E-404E-B12E-A6D40CB0FD3B}" type="presOf" srcId="{10522EC7-1020-4C59-9ED6-783BF0ECA4C1}" destId="{C9E1408E-4E02-4B10-BFEA-334D9747BA58}" srcOrd="0" destOrd="0" presId="urn:microsoft.com/office/officeart/2005/8/layout/default"/>
    <dgm:cxn modelId="{84006384-A9B2-4F4F-8562-D08B0E144C21}" srcId="{C31D8B80-F5DB-45A7-B7B4-916AC4A73234}" destId="{FA20873F-5A1F-4784-9027-27F65D2A622B}" srcOrd="0" destOrd="0" parTransId="{8DFB1CC2-0E6C-4761-B0F2-81F9A04EA140}" sibTransId="{58605FA4-0C31-4549-B89C-BB9BE07AF5CD}"/>
    <dgm:cxn modelId="{17CD3410-40E7-4578-AA2F-82C7CB5CD69A}" srcId="{C31D8B80-F5DB-45A7-B7B4-916AC4A73234}" destId="{54224D01-2BE7-4459-88C6-0275BF1C384B}" srcOrd="2" destOrd="0" parTransId="{FB98653B-58FE-4874-B411-AEF4F14520DA}" sibTransId="{2F63D6E7-91B9-47FE-A5D2-A00F2CD23A5D}"/>
    <dgm:cxn modelId="{AE1ECCA6-8FCD-4812-97F8-337239CDB4AF}" type="presOf" srcId="{FA20873F-5A1F-4784-9027-27F65D2A622B}" destId="{8384955D-9E71-4DB4-80A4-AB7237985B7B}" srcOrd="0" destOrd="0" presId="urn:microsoft.com/office/officeart/2005/8/layout/default"/>
    <dgm:cxn modelId="{897E3460-7522-4F68-8DBF-C6C44B8CD47C}" type="presParOf" srcId="{45BB5B01-9C4D-4D35-8DCF-B0ACC7676DE9}" destId="{8384955D-9E71-4DB4-80A4-AB7237985B7B}" srcOrd="0" destOrd="0" presId="urn:microsoft.com/office/officeart/2005/8/layout/default"/>
    <dgm:cxn modelId="{5F4CA5CD-A2D5-4E65-B803-AF644C3D1BD1}" type="presParOf" srcId="{45BB5B01-9C4D-4D35-8DCF-B0ACC7676DE9}" destId="{8D28B5BB-5F7E-4E86-BDF2-30C7BD9FFC88}" srcOrd="1" destOrd="0" presId="urn:microsoft.com/office/officeart/2005/8/layout/default"/>
    <dgm:cxn modelId="{24AA16C4-8B81-4ED2-8B3D-982018EEFA0E}" type="presParOf" srcId="{45BB5B01-9C4D-4D35-8DCF-B0ACC7676DE9}" destId="{C9E1408E-4E02-4B10-BFEA-334D9747BA58}" srcOrd="2" destOrd="0" presId="urn:microsoft.com/office/officeart/2005/8/layout/default"/>
    <dgm:cxn modelId="{3BEB0A8A-100C-4AE2-8BCF-EDF5386C03A4}" type="presParOf" srcId="{45BB5B01-9C4D-4D35-8DCF-B0ACC7676DE9}" destId="{556A8846-9D77-423E-B732-F234C70EFA71}" srcOrd="3" destOrd="0" presId="urn:microsoft.com/office/officeart/2005/8/layout/default"/>
    <dgm:cxn modelId="{4A79D950-B534-44DC-AE0B-1F1B10938D6E}" type="presParOf" srcId="{45BB5B01-9C4D-4D35-8DCF-B0ACC7676DE9}" destId="{AEF206CD-6146-4FBC-AD97-3540242C1A05}" srcOrd="4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955A5C1-227E-4C35-A7F7-4EF7929CC93B}" type="datetimeFigureOut">
              <a:rPr lang="fa-IR" smtClean="0"/>
              <a:pPr/>
              <a:t>9/20/1433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6B151B9-AC6D-40A3-8B16-5661F2059C5E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151B9-AC6D-40A3-8B16-5661F2059C5E}" type="slidenum">
              <a:rPr lang="fa-IR" smtClean="0"/>
              <a:pPr/>
              <a:t>11</a:t>
            </a:fld>
            <a:endParaRPr lang="fa-I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84C5D8-8A70-43FA-AB32-910CEA39A645}" type="datetimeFigureOut">
              <a:rPr lang="fa-IR" smtClean="0"/>
              <a:pPr/>
              <a:t>9/20/1433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a-I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2508BA1-18AA-4178-9C66-8750B53748E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4C5D8-8A70-43FA-AB32-910CEA39A645}" type="datetimeFigureOut">
              <a:rPr lang="fa-IR" smtClean="0"/>
              <a:pPr/>
              <a:t>9/20/1433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8BA1-18AA-4178-9C66-8750B53748E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4C5D8-8A70-43FA-AB32-910CEA39A645}" type="datetimeFigureOut">
              <a:rPr lang="fa-IR" smtClean="0"/>
              <a:pPr/>
              <a:t>9/20/1433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8BA1-18AA-4178-9C66-8750B53748E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84C5D8-8A70-43FA-AB32-910CEA39A645}" type="datetimeFigureOut">
              <a:rPr lang="fa-IR" smtClean="0"/>
              <a:pPr/>
              <a:t>9/20/1433</a:t>
            </a:fld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2508BA1-18AA-4178-9C66-8750B53748EC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84C5D8-8A70-43FA-AB32-910CEA39A645}" type="datetimeFigureOut">
              <a:rPr lang="fa-IR" smtClean="0"/>
              <a:pPr/>
              <a:t>9/20/1433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a-I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2508BA1-18AA-4178-9C66-8750B53748E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4C5D8-8A70-43FA-AB32-910CEA39A645}" type="datetimeFigureOut">
              <a:rPr lang="fa-IR" smtClean="0"/>
              <a:pPr/>
              <a:t>9/20/1433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8BA1-18AA-4178-9C66-8750B53748EC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4C5D8-8A70-43FA-AB32-910CEA39A645}" type="datetimeFigureOut">
              <a:rPr lang="fa-IR" smtClean="0"/>
              <a:pPr/>
              <a:t>9/20/1433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8BA1-18AA-4178-9C66-8750B53748EC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84C5D8-8A70-43FA-AB32-910CEA39A645}" type="datetimeFigureOut">
              <a:rPr lang="fa-IR" smtClean="0"/>
              <a:pPr/>
              <a:t>9/20/1433</a:t>
            </a:fld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2508BA1-18AA-4178-9C66-8750B53748EC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4C5D8-8A70-43FA-AB32-910CEA39A645}" type="datetimeFigureOut">
              <a:rPr lang="fa-IR" smtClean="0"/>
              <a:pPr/>
              <a:t>9/20/1433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08BA1-18AA-4178-9C66-8750B53748E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84C5D8-8A70-43FA-AB32-910CEA39A645}" type="datetimeFigureOut">
              <a:rPr lang="fa-IR" smtClean="0"/>
              <a:pPr/>
              <a:t>9/20/1433</a:t>
            </a:fld>
            <a:endParaRPr lang="fa-I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2508BA1-18AA-4178-9C66-8750B53748EC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84C5D8-8A70-43FA-AB32-910CEA39A645}" type="datetimeFigureOut">
              <a:rPr lang="fa-IR" smtClean="0"/>
              <a:pPr/>
              <a:t>9/20/1433</a:t>
            </a:fld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2508BA1-18AA-4178-9C66-8750B53748EC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84C5D8-8A70-43FA-AB32-910CEA39A645}" type="datetimeFigureOut">
              <a:rPr lang="fa-IR" smtClean="0"/>
              <a:pPr/>
              <a:t>9/20/1433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2508BA1-18AA-4178-9C66-8750B53748EC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2743200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fa-IR" sz="88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بسم الله الرحمن الرحیم</a:t>
            </a:r>
            <a:endParaRPr lang="fa-IR" sz="8800" dirty="0">
              <a:solidFill>
                <a:schemeClr val="tx1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Extract 2"/>
          <p:cNvSpPr/>
          <p:nvPr/>
        </p:nvSpPr>
        <p:spPr>
          <a:xfrm>
            <a:off x="2590800" y="457200"/>
            <a:ext cx="3657600" cy="3886200"/>
          </a:xfrm>
          <a:prstGeom prst="flowChartExtra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chemeClr val="tx1"/>
                </a:solidFill>
                <a:cs typeface="B Mitra" pitchFamily="2" charset="-78"/>
              </a:rPr>
              <a:t>جامعه اسلامی</a:t>
            </a:r>
            <a:endParaRPr lang="fa-IR" b="1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4" name="Oval 3"/>
          <p:cNvSpPr/>
          <p:nvPr/>
        </p:nvSpPr>
        <p:spPr>
          <a:xfrm>
            <a:off x="3429000" y="0"/>
            <a:ext cx="1981200" cy="16002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solidFill>
                  <a:schemeClr val="tx1"/>
                </a:solidFill>
                <a:cs typeface="B Mitra" pitchFamily="2" charset="-78"/>
              </a:rPr>
              <a:t>هدف دین، عبودیت ذات خداست</a:t>
            </a:r>
            <a:endParaRPr lang="fa-IR" sz="2400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5" name="Oval 4"/>
          <p:cNvSpPr/>
          <p:nvPr/>
        </p:nvSpPr>
        <p:spPr>
          <a:xfrm>
            <a:off x="5181600" y="3581400"/>
            <a:ext cx="1828800" cy="12192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cs typeface="B Yekan" pitchFamily="2" charset="-78"/>
              </a:rPr>
              <a:t>ایمان آورندگان</a:t>
            </a:r>
            <a:endParaRPr lang="fa-IR" sz="2400" dirty="0">
              <a:cs typeface="B Yekan" pitchFamily="2" charset="-78"/>
            </a:endParaRPr>
          </a:p>
        </p:txBody>
      </p:sp>
      <p:sp>
        <p:nvSpPr>
          <p:cNvPr id="6" name="Oval 5"/>
          <p:cNvSpPr/>
          <p:nvPr/>
        </p:nvSpPr>
        <p:spPr>
          <a:xfrm>
            <a:off x="2057400" y="3505200"/>
            <a:ext cx="1600200" cy="12192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cs typeface="B Yekan" pitchFamily="2" charset="-78"/>
              </a:rPr>
              <a:t>کافران</a:t>
            </a:r>
            <a:endParaRPr lang="fa-IR" sz="2400" dirty="0">
              <a:cs typeface="B Yekan" pitchFamily="2" charset="-78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5400000" flipH="1" flipV="1">
            <a:off x="4877594" y="2132806"/>
            <a:ext cx="1828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791200" y="2286000"/>
            <a:ext cx="20574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>
                <a:cs typeface="B Yekan" pitchFamily="2" charset="-78"/>
              </a:rPr>
              <a:t>پیامبر اکرم(ص)(عابد)</a:t>
            </a:r>
            <a:endParaRPr lang="fa-IR" dirty="0">
              <a:cs typeface="B Yekan" pitchFamily="2" charset="-78"/>
            </a:endParaRPr>
          </a:p>
        </p:txBody>
      </p:sp>
      <p:sp>
        <p:nvSpPr>
          <p:cNvPr id="10" name="Not Equal 9"/>
          <p:cNvSpPr/>
          <p:nvPr/>
        </p:nvSpPr>
        <p:spPr>
          <a:xfrm>
            <a:off x="3810000" y="3962400"/>
            <a:ext cx="1143000" cy="762000"/>
          </a:xfrm>
          <a:prstGeom prst="mathNotEqual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11" name="Curved Left Arrow 10"/>
          <p:cNvSpPr/>
          <p:nvPr/>
        </p:nvSpPr>
        <p:spPr>
          <a:xfrm rot="4576622">
            <a:off x="4067877" y="4484716"/>
            <a:ext cx="815490" cy="1964356"/>
          </a:xfrm>
          <a:prstGeom prst="curvedLeftArrow">
            <a:avLst>
              <a:gd name="adj1" fmla="val 25000"/>
              <a:gd name="adj2" fmla="val 50000"/>
              <a:gd name="adj3" fmla="val 329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95400" y="4800600"/>
            <a:ext cx="38100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B Mitra" pitchFamily="2" charset="-78"/>
              </a:rPr>
              <a:t>برائت جستن(موضع گیری در کلام و عمل)</a:t>
            </a:r>
            <a:endParaRPr lang="fa-IR" sz="2400" dirty="0">
              <a:cs typeface="B Mitra" pitchFamily="2" charset="-78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rot="5400000" flipH="1" flipV="1">
            <a:off x="2209800" y="1905000"/>
            <a:ext cx="17526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>
            <a:off x="1524000" y="1676400"/>
            <a:ext cx="19812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Plus 17"/>
          <p:cNvSpPr/>
          <p:nvPr/>
        </p:nvSpPr>
        <p:spPr>
          <a:xfrm>
            <a:off x="2895600" y="2057400"/>
            <a:ext cx="304800" cy="381000"/>
          </a:xfrm>
          <a:prstGeom prst="mathPlu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9" name="Not Equal 18"/>
          <p:cNvSpPr/>
          <p:nvPr/>
        </p:nvSpPr>
        <p:spPr>
          <a:xfrm>
            <a:off x="2286000" y="1905000"/>
            <a:ext cx="381000" cy="304800"/>
          </a:xfrm>
          <a:prstGeom prst="mathNotEqual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9" grpId="0"/>
      <p:bldP spid="10" grpId="0" animBg="1"/>
      <p:bldP spid="11" grpId="0" animBg="1"/>
      <p:bldP spid="12" grpId="0"/>
      <p:bldP spid="18" grpId="0" animBg="1"/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6934200" y="609600"/>
            <a:ext cx="1676400" cy="1219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000" dirty="0" smtClean="0">
                <a:cs typeface="B Yekan" pitchFamily="2" charset="-78"/>
              </a:rPr>
              <a:t>سوره کافرون</a:t>
            </a:r>
            <a:endParaRPr lang="fa-IR" sz="2000" dirty="0">
              <a:cs typeface="B Yekan" pitchFamily="2" charset="-78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6934200" y="2286000"/>
            <a:ext cx="1676400" cy="1219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cs typeface="B Yekan" pitchFamily="2" charset="-78"/>
              </a:rPr>
              <a:t>سوره توحید</a:t>
            </a:r>
            <a:endParaRPr lang="fa-IR" sz="2400" dirty="0">
              <a:cs typeface="B Yekan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81200" y="1066800"/>
            <a:ext cx="45720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B Mitra" pitchFamily="2" charset="-78"/>
              </a:rPr>
              <a:t>موضع گیری در مقابل کافران و جداسازی دین ها</a:t>
            </a:r>
            <a:endParaRPr lang="fa-IR" sz="2400" dirty="0">
              <a:cs typeface="B Mitra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52800" y="2743200"/>
            <a:ext cx="32004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B Mitra" pitchFamily="2" charset="-78"/>
              </a:rPr>
              <a:t>بیان تفاوت الله با اله کافران</a:t>
            </a:r>
            <a:endParaRPr lang="fa-IR" sz="2800" dirty="0">
              <a:cs typeface="B Mitra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934200" y="3733800"/>
            <a:ext cx="1676400" cy="1219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cs typeface="B Yekan" pitchFamily="2" charset="-78"/>
              </a:rPr>
              <a:t>سوره فلق</a:t>
            </a:r>
            <a:endParaRPr lang="fa-IR" sz="2400" dirty="0">
              <a:cs typeface="B Yekan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29000" y="4191000"/>
            <a:ext cx="32004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B Mitra" pitchFamily="2" charset="-78"/>
              </a:rPr>
              <a:t>بیان ربوبیت الله </a:t>
            </a:r>
            <a:endParaRPr lang="fa-IR" sz="2800" dirty="0">
              <a:cs typeface="B Mitra" pitchFamily="2" charset="-78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934200" y="5257800"/>
            <a:ext cx="1676400" cy="1219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cs typeface="B Yekan" pitchFamily="2" charset="-78"/>
              </a:rPr>
              <a:t>سوره ناس</a:t>
            </a:r>
            <a:endParaRPr lang="fa-IR" sz="2400" dirty="0">
              <a:cs typeface="B Yekan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91000" y="5562600"/>
            <a:ext cx="23622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B Mitra" pitchFamily="2" charset="-78"/>
              </a:rPr>
              <a:t>بیان مالکیت الله</a:t>
            </a:r>
            <a:endParaRPr lang="fa-IR" sz="2800" dirty="0">
              <a:cs typeface="B Mitra" pitchFamily="2" charset="-78"/>
            </a:endParaRPr>
          </a:p>
        </p:txBody>
      </p:sp>
      <p:sp>
        <p:nvSpPr>
          <p:cNvPr id="10" name="Left Brace 9"/>
          <p:cNvSpPr/>
          <p:nvPr/>
        </p:nvSpPr>
        <p:spPr>
          <a:xfrm>
            <a:off x="4038600" y="3962400"/>
            <a:ext cx="762000" cy="1981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TextBox 10"/>
          <p:cNvSpPr txBox="1"/>
          <p:nvPr/>
        </p:nvSpPr>
        <p:spPr>
          <a:xfrm>
            <a:off x="959969" y="4800600"/>
            <a:ext cx="3034806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cs typeface="B Mitra" pitchFamily="2" charset="-78"/>
              </a:rPr>
              <a:t>الله </a:t>
            </a:r>
            <a:r>
              <a:rPr lang="fa-IR" sz="2400" smtClean="0">
                <a:cs typeface="B Mitra" pitchFamily="2" charset="-78"/>
              </a:rPr>
              <a:t>پناهگاهی </a:t>
            </a:r>
            <a:r>
              <a:rPr lang="fa-IR" sz="2400" smtClean="0">
                <a:cs typeface="B Mitra" pitchFamily="2" charset="-78"/>
              </a:rPr>
              <a:t>است </a:t>
            </a:r>
            <a:r>
              <a:rPr lang="fa-IR" sz="2400" dirty="0" smtClean="0">
                <a:cs typeface="B Mitra" pitchFamily="2" charset="-78"/>
              </a:rPr>
              <a:t>برای انسان ها</a:t>
            </a:r>
            <a:endParaRPr lang="fa-IR" sz="2400" dirty="0">
              <a:cs typeface="B Mitra" pitchFamily="2" charset="-78"/>
            </a:endParaRPr>
          </a:p>
        </p:txBody>
      </p:sp>
      <p:sp>
        <p:nvSpPr>
          <p:cNvPr id="12" name="Line Callout 2 11"/>
          <p:cNvSpPr/>
          <p:nvPr/>
        </p:nvSpPr>
        <p:spPr>
          <a:xfrm>
            <a:off x="609600" y="1752600"/>
            <a:ext cx="2133600" cy="841248"/>
          </a:xfrm>
          <a:prstGeom prst="borderCallout2">
            <a:avLst>
              <a:gd name="adj1" fmla="val 148365"/>
              <a:gd name="adj2" fmla="val 146405"/>
              <a:gd name="adj3" fmla="val 148365"/>
              <a:gd name="adj4" fmla="val 46491"/>
              <a:gd name="adj5" fmla="val 343767"/>
              <a:gd name="adj6" fmla="val 441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dirty="0" smtClean="0">
                <a:cs typeface="B Mitra" pitchFamily="2" charset="-78"/>
              </a:rPr>
              <a:t>علت عبودیت برای الله</a:t>
            </a:r>
            <a:endParaRPr lang="fa-IR" sz="2800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5" grpId="0"/>
      <p:bldP spid="6" grpId="0" animBg="1"/>
      <p:bldP spid="7" grpId="0"/>
      <p:bldP spid="8" grpId="0" animBg="1"/>
      <p:bldP spid="9" grpId="0"/>
      <p:bldP spid="10" grpId="0" animBg="1"/>
      <p:bldP spid="11" grpId="0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438400" y="457200"/>
            <a:ext cx="6172200" cy="751362"/>
          </a:xfrm>
        </p:spPr>
        <p:txBody>
          <a:bodyPr/>
          <a:lstStyle/>
          <a:p>
            <a:pPr algn="ctr"/>
            <a:r>
              <a:rPr lang="fa-IR" dirty="0" smtClean="0">
                <a:solidFill>
                  <a:schemeClr val="tx1"/>
                </a:solidFill>
                <a:cs typeface="B Mitra" pitchFamily="2" charset="-78"/>
              </a:rPr>
              <a:t>شناسنامه سوره</a:t>
            </a:r>
            <a:endParaRPr lang="fa-IR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438400" y="1600200"/>
            <a:ext cx="6172200" cy="1371600"/>
          </a:xfrm>
        </p:spPr>
        <p:txBody>
          <a:bodyPr>
            <a:noAutofit/>
          </a:bodyPr>
          <a:lstStyle/>
          <a:p>
            <a:pPr algn="r">
              <a:buFont typeface="Arial" pitchFamily="34" charset="0"/>
              <a:buChar char="•"/>
            </a:pPr>
            <a:r>
              <a:rPr lang="fa-IR" sz="3200" dirty="0" smtClean="0">
                <a:solidFill>
                  <a:schemeClr val="tx1"/>
                </a:solidFill>
                <a:cs typeface="B Mitra" pitchFamily="2" charset="-78"/>
              </a:rPr>
              <a:t>سوره دارای 6 آیه و مکی می باشد.</a:t>
            </a:r>
          </a:p>
          <a:p>
            <a:pPr algn="r">
              <a:buFont typeface="Arial" pitchFamily="34" charset="0"/>
              <a:buChar char="•"/>
            </a:pPr>
            <a:r>
              <a:rPr lang="fa-IR" sz="3200" dirty="0" smtClean="0">
                <a:solidFill>
                  <a:schemeClr val="tx1"/>
                </a:solidFill>
                <a:cs typeface="B Mitra" pitchFamily="2" charset="-78"/>
              </a:rPr>
              <a:t>در روایت از این سوره به برائت یاد شده است.</a:t>
            </a:r>
          </a:p>
          <a:p>
            <a:pPr algn="r">
              <a:buFont typeface="Arial" pitchFamily="34" charset="0"/>
              <a:buChar char="•"/>
            </a:pPr>
            <a:r>
              <a:rPr lang="fa-IR" sz="3200" dirty="0" smtClean="0">
                <a:solidFill>
                  <a:schemeClr val="tx1"/>
                </a:solidFill>
                <a:cs typeface="B Mitra" pitchFamily="2" charset="-78"/>
              </a:rPr>
              <a:t>فضیلت سوره:</a:t>
            </a:r>
          </a:p>
          <a:p>
            <a:pPr algn="r"/>
            <a:r>
              <a:rPr lang="fa-IR" sz="3200" dirty="0" smtClean="0">
                <a:solidFill>
                  <a:schemeClr val="tx1"/>
                </a:solidFill>
                <a:cs typeface="B Mitra" pitchFamily="2" charset="-78"/>
              </a:rPr>
              <a:t>پیامبر اکرم(ص):  كسى كه سوره" قل يا ايها الكافرون" را بخواند گويى ربع قرآن را خوانده، و شياطين طغيانگر از او دور مى‏شوند، و از شرك پاك مى‏گردد، و از فزع (روز قيامت) در امان خواهد بود</a:t>
            </a:r>
            <a:endParaRPr lang="fa-IR" sz="3200" dirty="0">
              <a:solidFill>
                <a:schemeClr val="tx1"/>
              </a:solidFill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467600" cy="731838"/>
          </a:xfrm>
        </p:spPr>
        <p:txBody>
          <a:bodyPr/>
          <a:lstStyle/>
          <a:p>
            <a:pPr algn="ctr"/>
            <a:r>
              <a:rPr lang="fa-IR" b="1" dirty="0" smtClean="0">
                <a:solidFill>
                  <a:schemeClr val="tx1"/>
                </a:solidFill>
                <a:cs typeface="B Mitra" pitchFamily="2" charset="-78"/>
              </a:rPr>
              <a:t>واژگان کلیدی سوره</a:t>
            </a:r>
            <a:endParaRPr lang="fa-IR" b="1" dirty="0">
              <a:solidFill>
                <a:schemeClr val="tx1"/>
              </a:solidFill>
              <a:cs typeface="B Mitra" pitchFamily="2" charset="-7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600200"/>
          <a:ext cx="8077200" cy="4648200"/>
        </p:xfrm>
        <a:graphic>
          <a:graphicData uri="http://schemas.openxmlformats.org/drawingml/2006/table">
            <a:tbl>
              <a:tblPr rtl="1" firstRow="1" bandRow="1">
                <a:tableStyleId>{8799B23B-EC83-4686-B30A-512413B5E67A}</a:tableStyleId>
              </a:tblPr>
              <a:tblGrid>
                <a:gridCol w="2019300"/>
                <a:gridCol w="2019300"/>
                <a:gridCol w="2019300"/>
                <a:gridCol w="2019300"/>
              </a:tblGrid>
              <a:tr h="1039729">
                <a:tc>
                  <a:txBody>
                    <a:bodyPr/>
                    <a:lstStyle/>
                    <a:p>
                      <a:pPr rtl="1"/>
                      <a:r>
                        <a:rPr lang="fa-IR" sz="2800" b="0" dirty="0" smtClean="0">
                          <a:cs typeface="B Yekan" pitchFamily="2" charset="-78"/>
                        </a:rPr>
                        <a:t>قال</a:t>
                      </a:r>
                      <a:endParaRPr lang="fa-IR" sz="2800" b="0" dirty="0">
                        <a:cs typeface="B Yeka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800" b="0" dirty="0" smtClean="0">
                          <a:cs typeface="B Yekan" pitchFamily="2" charset="-78"/>
                        </a:rPr>
                        <a:t>کفر</a:t>
                      </a:r>
                      <a:endParaRPr lang="fa-IR" sz="2800" b="0" dirty="0">
                        <a:cs typeface="B Yeka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800" b="0" dirty="0" smtClean="0">
                          <a:cs typeface="B Yekan" pitchFamily="2" charset="-78"/>
                        </a:rPr>
                        <a:t>عبد </a:t>
                      </a:r>
                      <a:endParaRPr lang="fa-IR" sz="2800" b="0" dirty="0">
                        <a:cs typeface="B Yeka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800" b="0" dirty="0" smtClean="0">
                          <a:cs typeface="B Yekan" pitchFamily="2" charset="-78"/>
                        </a:rPr>
                        <a:t>دین</a:t>
                      </a:r>
                      <a:endParaRPr lang="fa-IR" sz="2800" b="0" dirty="0">
                        <a:cs typeface="B Yekan" pitchFamily="2" charset="-78"/>
                      </a:endParaRPr>
                    </a:p>
                  </a:txBody>
                  <a:tcPr/>
                </a:tc>
              </a:tr>
              <a:tr h="3608471">
                <a:tc>
                  <a:txBody>
                    <a:bodyPr/>
                    <a:lstStyle/>
                    <a:p>
                      <a:pPr rtl="1"/>
                      <a:r>
                        <a:rPr lang="fa-IR" sz="2800" b="0" dirty="0" smtClean="0">
                          <a:cs typeface="B Yekan" pitchFamily="2" charset="-78"/>
                        </a:rPr>
                        <a:t>ابراز و انشاء ما فی قلب بای وسیله</a:t>
                      </a:r>
                      <a:r>
                        <a:rPr lang="fa-IR" sz="2800" b="0" baseline="0" dirty="0" smtClean="0">
                          <a:cs typeface="B Yekan" pitchFamily="2" charset="-78"/>
                        </a:rPr>
                        <a:t> کان</a:t>
                      </a:r>
                      <a:endParaRPr lang="fa-IR" sz="2800" b="0" dirty="0">
                        <a:cs typeface="B Yeka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800" b="0" dirty="0" smtClean="0">
                          <a:cs typeface="B Yekan" pitchFamily="2" charset="-78"/>
                        </a:rPr>
                        <a:t>ردّ و عدم امتناع بشی</a:t>
                      </a:r>
                      <a:endParaRPr lang="fa-IR" sz="2800" b="0" dirty="0">
                        <a:cs typeface="B Yeka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800" b="0" dirty="0" smtClean="0">
                          <a:cs typeface="B Yekan" pitchFamily="2" charset="-78"/>
                        </a:rPr>
                        <a:t>هو غایه التذلل فی قبال</a:t>
                      </a:r>
                      <a:r>
                        <a:rPr lang="fa-IR" sz="2800" b="0" baseline="0" dirty="0" smtClean="0">
                          <a:cs typeface="B Yekan" pitchFamily="2" charset="-78"/>
                        </a:rPr>
                        <a:t> مولی مع الاطاعه</a:t>
                      </a:r>
                      <a:endParaRPr lang="fa-IR" sz="2800" b="0" dirty="0">
                        <a:cs typeface="B Yeka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800" b="0" dirty="0" smtClean="0">
                          <a:cs typeface="B Yekan" pitchFamily="2" charset="-78"/>
                        </a:rPr>
                        <a:t>هو الخضوع و الانقیاد قبال برنامج او مقررات معینه</a:t>
                      </a:r>
                      <a:endParaRPr lang="fa-IR" sz="2800" b="0" dirty="0">
                        <a:cs typeface="B Yekan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2819400" y="533400"/>
            <a:ext cx="3124200" cy="12192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800" dirty="0" smtClean="0">
                <a:cs typeface="B Mitra" pitchFamily="2" charset="-78"/>
              </a:rPr>
              <a:t>رابطه واژه ”قال“ با سایر واژگان</a:t>
            </a:r>
            <a:endParaRPr lang="fa-IR" sz="2800" dirty="0">
              <a:cs typeface="B Mitra" pitchFamily="2" charset="-78"/>
            </a:endParaRPr>
          </a:p>
        </p:txBody>
      </p:sp>
      <p:cxnSp>
        <p:nvCxnSpPr>
          <p:cNvPr id="9" name="Elbow Connector 8"/>
          <p:cNvCxnSpPr/>
          <p:nvPr/>
        </p:nvCxnSpPr>
        <p:spPr>
          <a:xfrm rot="16200000" flipH="1">
            <a:off x="5524500" y="1714500"/>
            <a:ext cx="1295400" cy="9144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lbow Connector 10"/>
          <p:cNvCxnSpPr>
            <a:stCxn id="6" idx="4"/>
          </p:cNvCxnSpPr>
          <p:nvPr/>
        </p:nvCxnSpPr>
        <p:spPr>
          <a:xfrm rot="5400000">
            <a:off x="3524250" y="2038350"/>
            <a:ext cx="1143000" cy="5715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/>
          <p:nvPr/>
        </p:nvCxnSpPr>
        <p:spPr>
          <a:xfrm rot="5400000">
            <a:off x="1714500" y="1562100"/>
            <a:ext cx="1295400" cy="10668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791200" y="2895600"/>
            <a:ext cx="16002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B Mitra" pitchFamily="2" charset="-78"/>
              </a:rPr>
              <a:t>ابراز و انشاء</a:t>
            </a:r>
            <a:endParaRPr lang="fa-IR" sz="2400" dirty="0">
              <a:cs typeface="B Mitra" pitchFamily="2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119049" y="2971800"/>
            <a:ext cx="1449435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000" dirty="0" smtClean="0">
                <a:cs typeface="B Mitra" pitchFamily="2" charset="-78"/>
              </a:rPr>
              <a:t>آنچه در قلب است</a:t>
            </a:r>
            <a:endParaRPr lang="fa-IR" sz="2000" dirty="0">
              <a:cs typeface="B Mitra" pitchFamily="2" charset="-7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5800" y="2895600"/>
            <a:ext cx="15240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B Mitra" pitchFamily="2" charset="-78"/>
              </a:rPr>
              <a:t>با هر وسیله ای</a:t>
            </a:r>
            <a:endParaRPr lang="fa-IR" sz="2000" dirty="0">
              <a:cs typeface="B Mitra" pitchFamily="2" charset="-78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7620000" y="3429000"/>
            <a:ext cx="914400" cy="685800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800" dirty="0" smtClean="0">
                <a:cs typeface="B Yekan" pitchFamily="2" charset="-78"/>
              </a:rPr>
              <a:t>عبد</a:t>
            </a:r>
            <a:endParaRPr lang="fa-IR" sz="2800" dirty="0">
              <a:cs typeface="B Yekan" pitchFamily="2" charset="-78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7620000" y="5486400"/>
            <a:ext cx="914400" cy="6858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800" dirty="0" smtClean="0">
                <a:cs typeface="B Yekan" pitchFamily="2" charset="-78"/>
              </a:rPr>
              <a:t>دین</a:t>
            </a:r>
            <a:endParaRPr lang="fa-IR" sz="2800" dirty="0">
              <a:cs typeface="B Yekan" pitchFamily="2" charset="-78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7620000" y="4419600"/>
            <a:ext cx="914400" cy="685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800" dirty="0" smtClean="0">
                <a:cs typeface="B Yekan" pitchFamily="2" charset="-78"/>
              </a:rPr>
              <a:t>کفر</a:t>
            </a:r>
            <a:endParaRPr lang="fa-IR" sz="2800" dirty="0">
              <a:cs typeface="B Yekan" pitchFamily="2" charset="-7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192301" y="3505200"/>
            <a:ext cx="127470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b="1" dirty="0" smtClean="0">
                <a:solidFill>
                  <a:srgbClr val="00B050"/>
                </a:solidFill>
                <a:cs typeface="B Yekan" pitchFamily="2" charset="-78"/>
              </a:rPr>
              <a:t>اطاعت کردن </a:t>
            </a:r>
            <a:endParaRPr lang="fa-IR" b="1" dirty="0">
              <a:solidFill>
                <a:srgbClr val="00B050"/>
              </a:solidFill>
              <a:cs typeface="B Yekan" pitchFamily="2" charset="-7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438400" y="3429000"/>
            <a:ext cx="29718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b="1" dirty="0" smtClean="0">
                <a:solidFill>
                  <a:srgbClr val="00B050"/>
                </a:solidFill>
                <a:cs typeface="B Yekan" pitchFamily="2" charset="-78"/>
              </a:rPr>
              <a:t>خضوع و خشوع در برابر مولا</a:t>
            </a:r>
            <a:endParaRPr lang="fa-IR" sz="2000" b="1" dirty="0">
              <a:solidFill>
                <a:srgbClr val="00B050"/>
              </a:solidFill>
              <a:cs typeface="B Yekan" pitchFamily="2" charset="-78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6200" y="3429000"/>
            <a:ext cx="2460930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000" b="1" dirty="0" smtClean="0">
                <a:solidFill>
                  <a:srgbClr val="00B050"/>
                </a:solidFill>
                <a:cs typeface="B Yekan" pitchFamily="2" charset="-78"/>
              </a:rPr>
              <a:t>انجام اوامر و ترک نواهی</a:t>
            </a:r>
            <a:endParaRPr lang="fa-IR" sz="2000" b="1" dirty="0">
              <a:solidFill>
                <a:srgbClr val="00B050"/>
              </a:solidFill>
              <a:cs typeface="B Yekan" pitchFamily="2" charset="-7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34000" y="4507468"/>
            <a:ext cx="2209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solidFill>
                  <a:schemeClr val="accent1">
                    <a:lumMod val="75000"/>
                  </a:schemeClr>
                </a:solidFill>
                <a:cs typeface="B Yekan" pitchFamily="2" charset="-78"/>
              </a:rPr>
              <a:t>روی برگرداندن از چیزی</a:t>
            </a:r>
            <a:endParaRPr lang="fa-IR" b="1" dirty="0">
              <a:solidFill>
                <a:schemeClr val="accent1">
                  <a:lumMod val="75000"/>
                </a:schemeClr>
              </a:solidFill>
              <a:cs typeface="B Yekan" pitchFamily="2" charset="-7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895600" y="4507468"/>
            <a:ext cx="21336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solidFill>
                  <a:schemeClr val="accent1">
                    <a:lumMod val="75000"/>
                  </a:schemeClr>
                </a:solidFill>
                <a:cs typeface="B Yekan" pitchFamily="2" charset="-78"/>
              </a:rPr>
              <a:t>نداشتن تمایل به چیزی</a:t>
            </a:r>
            <a:endParaRPr lang="fa-IR" b="1" dirty="0">
              <a:solidFill>
                <a:schemeClr val="accent1">
                  <a:lumMod val="75000"/>
                </a:schemeClr>
              </a:solidFill>
              <a:cs typeface="B Yekan" pitchFamily="2" charset="-7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52400" y="4507468"/>
            <a:ext cx="24384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solidFill>
                  <a:schemeClr val="accent1">
                    <a:lumMod val="75000"/>
                  </a:schemeClr>
                </a:solidFill>
                <a:cs typeface="B Yekan" pitchFamily="2" charset="-78"/>
              </a:rPr>
              <a:t>عدم توجه به اوامر و نواهی</a:t>
            </a:r>
            <a:endParaRPr lang="fa-IR" b="1" dirty="0">
              <a:solidFill>
                <a:schemeClr val="accent1">
                  <a:lumMod val="75000"/>
                </a:schemeClr>
              </a:solidFill>
              <a:cs typeface="B Yekan" pitchFamily="2" charset="-7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715000" y="5638800"/>
            <a:ext cx="16764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b="1" dirty="0" smtClean="0">
                <a:solidFill>
                  <a:schemeClr val="accent4">
                    <a:lumMod val="75000"/>
                  </a:schemeClr>
                </a:solidFill>
                <a:cs typeface="B Yekan" pitchFamily="2" charset="-78"/>
              </a:rPr>
              <a:t>خضوع و انقیاد</a:t>
            </a:r>
            <a:endParaRPr lang="fa-IR" sz="2000" b="1" dirty="0">
              <a:solidFill>
                <a:schemeClr val="accent4">
                  <a:lumMod val="75000"/>
                </a:schemeClr>
              </a:solidFill>
              <a:cs typeface="B Yekan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590800" y="5650468"/>
            <a:ext cx="2743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solidFill>
                  <a:schemeClr val="accent4">
                    <a:lumMod val="75000"/>
                  </a:schemeClr>
                </a:solidFill>
                <a:cs typeface="B Yekan" pitchFamily="2" charset="-78"/>
              </a:rPr>
              <a:t>پذیرش برنامه و مقررات معین</a:t>
            </a:r>
            <a:endParaRPr lang="fa-IR" b="1" dirty="0">
              <a:solidFill>
                <a:schemeClr val="accent4">
                  <a:lumMod val="75000"/>
                </a:schemeClr>
              </a:solidFill>
              <a:cs typeface="B Yeka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/>
      <p:bldP spid="16" grpId="0"/>
      <p:bldP spid="17" grpId="0"/>
      <p:bldP spid="19" grpId="0" animBg="1"/>
      <p:bldP spid="20" grpId="0" animBg="1"/>
      <p:bldP spid="21" grpId="0" animBg="1"/>
      <p:bldP spid="22" grpId="0"/>
      <p:bldP spid="24" grpId="0"/>
      <p:bldP spid="25" grpId="0"/>
      <p:bldP spid="26" grpId="0"/>
      <p:bldP spid="27" grpId="0"/>
      <p:bldP spid="28" grpId="0"/>
      <p:bldP spid="29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0" y="457200"/>
            <a:ext cx="3770584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3200" b="1" dirty="0" smtClean="0">
                <a:cs typeface="B Mitra" pitchFamily="2" charset="-78"/>
              </a:rPr>
              <a:t>جایگاه برائت در کجاست؟</a:t>
            </a:r>
            <a:endParaRPr lang="fa-IR" sz="3200" b="1" dirty="0">
              <a:cs typeface="B Mitra" pitchFamily="2" charset="-78"/>
            </a:endParaRPr>
          </a:p>
        </p:txBody>
      </p:sp>
      <p:sp>
        <p:nvSpPr>
          <p:cNvPr id="5" name="Vertical Scroll 4"/>
          <p:cNvSpPr/>
          <p:nvPr/>
        </p:nvSpPr>
        <p:spPr>
          <a:xfrm>
            <a:off x="381000" y="990600"/>
            <a:ext cx="8001000" cy="5486400"/>
          </a:xfrm>
          <a:prstGeom prst="vertic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>
              <a:buFont typeface="Arial" pitchFamily="34" charset="0"/>
              <a:buChar char="•"/>
            </a:pPr>
            <a:r>
              <a:rPr lang="fa-IR" sz="3200" dirty="0" smtClean="0">
                <a:cs typeface="B Mitra" pitchFamily="2" charset="-78"/>
              </a:rPr>
              <a:t>با ابراز برائت انسان خود را از چیزهایی دور و به چیزهایی نزدیک می کند.</a:t>
            </a:r>
          </a:p>
          <a:p>
            <a:pPr>
              <a:buFont typeface="Arial" pitchFamily="34" charset="0"/>
              <a:buChar char="•"/>
            </a:pPr>
            <a:r>
              <a:rPr lang="fa-IR" sz="3200" dirty="0" smtClean="0">
                <a:cs typeface="B Mitra" pitchFamily="2" charset="-78"/>
              </a:rPr>
              <a:t>برای اظهار برائت و دوری، کلمات و خطاب های ویژه ای در نطق وجود دارد.</a:t>
            </a:r>
          </a:p>
          <a:p>
            <a:pPr>
              <a:buFont typeface="Arial" pitchFamily="34" charset="0"/>
              <a:buChar char="•"/>
            </a:pPr>
            <a:r>
              <a:rPr lang="fa-IR" sz="3200" dirty="0" smtClean="0">
                <a:cs typeface="B Mitra" pitchFamily="2" charset="-78"/>
              </a:rPr>
              <a:t>یکی از روش های برائت نفی است و تاکید بر نفی به طور طبیعی بر برائت نطق می افزاید.</a:t>
            </a:r>
          </a:p>
          <a:p>
            <a:pPr>
              <a:buFont typeface="Arial" pitchFamily="34" charset="0"/>
              <a:buChar char="•"/>
            </a:pPr>
            <a:r>
              <a:rPr lang="fa-IR" sz="3200" dirty="0" smtClean="0">
                <a:cs typeface="B Mitra" pitchFamily="2" charset="-78"/>
              </a:rPr>
              <a:t>همانطور که اثبات یک چیز در مقام تفکر مهم است نفی مقابل آن مهم تر است؛ زیرا اگر چنین نشود علم به منطقه یقین وارد نمی شود.</a:t>
            </a:r>
            <a:endParaRPr lang="fa-IR" sz="3200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wn Ribbon 1"/>
          <p:cNvSpPr/>
          <p:nvPr/>
        </p:nvSpPr>
        <p:spPr>
          <a:xfrm>
            <a:off x="2362200" y="304800"/>
            <a:ext cx="4343400" cy="762000"/>
          </a:xfrm>
          <a:prstGeom prst="ribbon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000" dirty="0" smtClean="0">
                <a:cs typeface="B Mitra" pitchFamily="2" charset="-78"/>
              </a:rPr>
              <a:t>ساختار نفی و اثبات در سوره</a:t>
            </a:r>
            <a:endParaRPr lang="fa-IR" sz="2000" dirty="0">
              <a:cs typeface="B Mitra" pitchFamily="2" charset="-78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934200" y="1524000"/>
            <a:ext cx="1371600" cy="198120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cs typeface="B Yekan" pitchFamily="2" charset="-78"/>
              </a:rPr>
              <a:t>قُلْ يا أَيُّهَا الْكافِرُون</a:t>
            </a:r>
            <a:endParaRPr lang="fa-IR" sz="2400" dirty="0">
              <a:cs typeface="B Yekan" pitchFamily="2" charset="-78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828800" y="1676400"/>
            <a:ext cx="1676400" cy="198120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>
                <a:cs typeface="B Yekan" pitchFamily="2" charset="-78"/>
              </a:rPr>
              <a:t>استفاده از فعل امر و به کاربردن اسم فاعل که دلالت بر استمرار دارد</a:t>
            </a:r>
            <a:endParaRPr lang="fa-IR" dirty="0">
              <a:cs typeface="B Yekan" pitchFamily="2" charset="-78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219200" y="2362200"/>
            <a:ext cx="1905000" cy="175260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>
                <a:cs typeface="B Yekan" pitchFamily="2" charset="-78"/>
              </a:rPr>
              <a:t>استفاده از فعل منفی مضارع که دلالت بر ادامه نفی در آینده دارد</a:t>
            </a:r>
            <a:endParaRPr lang="fa-IR" dirty="0">
              <a:cs typeface="B Yekan" pitchFamily="2" charset="-78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400800" y="2057400"/>
            <a:ext cx="1371600" cy="190500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800" dirty="0" smtClean="0">
                <a:cs typeface="B Yekan" pitchFamily="2" charset="-78"/>
              </a:rPr>
              <a:t>لا أَعْبُدُ ما تَعْبُدُون</a:t>
            </a:r>
            <a:endParaRPr lang="fa-IR" sz="2800" dirty="0">
              <a:cs typeface="B Yekan" pitchFamily="2" charset="-78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096000" y="2590800"/>
            <a:ext cx="1219200" cy="175260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cs typeface="B Yekan" pitchFamily="2" charset="-78"/>
              </a:rPr>
              <a:t>وَ لا أَنْتُمْ عابِدُونَ ما أَعْبُد</a:t>
            </a:r>
            <a:endParaRPr lang="fa-IR" sz="2400" dirty="0">
              <a:cs typeface="B Yekan" pitchFamily="2" charset="-78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57200" y="2743200"/>
            <a:ext cx="1676400" cy="175260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>
                <a:cs typeface="B Yekan" pitchFamily="2" charset="-78"/>
              </a:rPr>
              <a:t>استفاده از ساختار نفی در جمله اسمیه </a:t>
            </a:r>
            <a:endParaRPr lang="fa-IR" dirty="0">
              <a:cs typeface="B Yekan" pitchFamily="2" charset="-78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791200" y="3124200"/>
            <a:ext cx="1219200" cy="175260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cs typeface="B Yekan" pitchFamily="2" charset="-78"/>
              </a:rPr>
              <a:t>وَ لا أَنا عابِدٌ ما عَبَدْتُّم</a:t>
            </a:r>
            <a:endParaRPr lang="fa-IR" sz="2400" dirty="0">
              <a:cs typeface="B Yekan" pitchFamily="2" charset="-78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81000" y="3429000"/>
            <a:ext cx="2133600" cy="205740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>
                <a:cs typeface="B Yekan" pitchFamily="2" charset="-78"/>
              </a:rPr>
              <a:t>به کارگیری ساختاری مشابه آیه قبل .این دو آیه جمع شدن پرستش خدای واحد را با خدایان متعدد نفی می کند.</a:t>
            </a:r>
            <a:endParaRPr lang="fa-IR" dirty="0">
              <a:cs typeface="B Yekan" pitchFamily="2" charset="-78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172200" y="3733800"/>
            <a:ext cx="1219200" cy="175260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cs typeface="B Yekan" pitchFamily="2" charset="-78"/>
              </a:rPr>
              <a:t>وَ لا أَنْتُمْ عابِدُونَ ما أَعْبُد</a:t>
            </a:r>
            <a:endParaRPr lang="fa-IR" sz="2400" dirty="0">
              <a:cs typeface="B Yekan" pitchFamily="2" charset="-78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143000" y="3886200"/>
            <a:ext cx="1981200" cy="205740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cs typeface="B Yekan" pitchFamily="2" charset="-78"/>
              </a:rPr>
              <a:t>استفاده از عین آیه برای تاکید بیشتر</a:t>
            </a:r>
            <a:endParaRPr lang="fa-IR" sz="2400" dirty="0">
              <a:cs typeface="B Yekan" pitchFamily="2" charset="-78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6477000" y="4191000"/>
            <a:ext cx="1219200" cy="175260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cs typeface="B Yekan" pitchFamily="2" charset="-78"/>
              </a:rPr>
              <a:t>لَكُمْ دِينُكُمْ وَ لِيَ دِين</a:t>
            </a:r>
            <a:endParaRPr lang="fa-IR" sz="2400" dirty="0">
              <a:cs typeface="B Yekan" pitchFamily="2" charset="-78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1752600" y="4267200"/>
            <a:ext cx="2286000" cy="205740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cs typeface="B Yekan" pitchFamily="2" charset="-78"/>
              </a:rPr>
              <a:t>نتیجه گیری از سوره و اثبات دین هر کس برای پرستیدن خودش</a:t>
            </a:r>
            <a:endParaRPr lang="fa-IR" sz="2400" dirty="0">
              <a:cs typeface="B Yeka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6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6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1" grpId="0" animBg="1"/>
      <p:bldP spid="20" grpId="0" animBg="1"/>
      <p:bldP spid="21" grpId="0" animBg="1"/>
      <p:bldP spid="18" grpId="0" animBg="1"/>
      <p:bldP spid="16" grpId="0" animBg="1"/>
      <p:bldP spid="15" grpId="0" animBg="1"/>
      <p:bldP spid="14" grpId="0" animBg="1"/>
      <p:bldP spid="13" grpId="0" animBg="1"/>
      <p:bldP spid="12" grpId="0" animBg="1"/>
      <p:bldP spid="23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52800" y="457200"/>
            <a:ext cx="2286000" cy="10668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dirty="0" smtClean="0">
                <a:solidFill>
                  <a:schemeClr val="accent6">
                    <a:lumMod val="75000"/>
                  </a:schemeClr>
                </a:solidFill>
                <a:cs typeface="B Yekan" pitchFamily="2" charset="-78"/>
              </a:rPr>
              <a:t>فضای جامعه</a:t>
            </a:r>
            <a:endParaRPr lang="fa-IR" sz="2000" dirty="0">
              <a:solidFill>
                <a:schemeClr val="accent6">
                  <a:lumMod val="75000"/>
                </a:schemeClr>
              </a:solidFill>
              <a:cs typeface="B Yekan" pitchFamily="2" charset="-78"/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1371600" y="1905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384955D-9E71-4DB4-80A4-AB7237985B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3">
                                            <p:graphicEl>
                                              <a:dgm id="{8384955D-9E71-4DB4-80A4-AB7237985B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9E1408E-4E02-4B10-BFEA-334D9747BA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3">
                                            <p:graphicEl>
                                              <a:dgm id="{C9E1408E-4E02-4B10-BFEA-334D9747BA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EF206CD-6146-4FBC-AD97-3540242C1A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3">
                                            <p:graphicEl>
                                              <a:dgm id="{AEF206CD-6146-4FBC-AD97-3540242C1A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3" grpId="0" uiExpand="1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"/>
          <p:cNvSpPr/>
          <p:nvPr/>
        </p:nvSpPr>
        <p:spPr>
          <a:xfrm>
            <a:off x="914400" y="457200"/>
            <a:ext cx="2209800" cy="990600"/>
          </a:xfrm>
          <a:prstGeom prst="wedgeRoundRect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Yekan" pitchFamily="2" charset="-78"/>
              </a:rPr>
              <a:t>پیامبر سوره</a:t>
            </a:r>
            <a:endParaRPr lang="fa-IR" sz="2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cs typeface="B Yekan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629400" y="533400"/>
            <a:ext cx="1600200" cy="8382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cs typeface="B Yekan" pitchFamily="2" charset="-78"/>
              </a:rPr>
              <a:t>باور</a:t>
            </a:r>
            <a:endParaRPr lang="fa-IR" sz="2400" dirty="0">
              <a:cs typeface="B Yekan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4724400"/>
            <a:ext cx="1600200" cy="8382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dirty="0" smtClean="0">
                <a:cs typeface="B Yekan" pitchFamily="2" charset="-78"/>
              </a:rPr>
              <a:t>عمل</a:t>
            </a:r>
            <a:endParaRPr lang="fa-IR" sz="2800" dirty="0">
              <a:cs typeface="B Yekan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29200" y="1447800"/>
            <a:ext cx="2209800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B Mitra" pitchFamily="2" charset="-78"/>
              </a:rPr>
              <a:t>1-اعتقاد به خدای یگانه</a:t>
            </a:r>
          </a:p>
          <a:p>
            <a:r>
              <a:rPr lang="fa-IR" sz="2000" dirty="0" smtClean="0">
                <a:cs typeface="B Mitra" pitchFamily="2" charset="-78"/>
              </a:rPr>
              <a:t>2-مامور به ابلاغ دین</a:t>
            </a:r>
          </a:p>
          <a:p>
            <a:r>
              <a:rPr lang="fa-IR" sz="2000" dirty="0" smtClean="0">
                <a:cs typeface="B Mitra" pitchFamily="2" charset="-78"/>
              </a:rPr>
              <a:t>3-تسلیم شدن در برابر ذات خداوند</a:t>
            </a:r>
            <a:endParaRPr lang="fa-IR" sz="2000" dirty="0">
              <a:cs typeface="B Mitra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62200" y="4114800"/>
            <a:ext cx="2743200" cy="16312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fa-IR" sz="2000" dirty="0" smtClean="0">
                <a:cs typeface="B Mitra" pitchFamily="2" charset="-78"/>
              </a:rPr>
              <a:t>1-ابراز اعتقاد به خدای یگانه</a:t>
            </a:r>
          </a:p>
          <a:p>
            <a:pPr algn="l"/>
            <a:r>
              <a:rPr lang="fa-IR" sz="2000" dirty="0" smtClean="0">
                <a:cs typeface="B Mitra" pitchFamily="2" charset="-78"/>
              </a:rPr>
              <a:t>2.نفی چندگانه پرستی در همه حال</a:t>
            </a:r>
          </a:p>
          <a:p>
            <a:pPr algn="l"/>
            <a:r>
              <a:rPr lang="fa-IR" sz="2000" dirty="0" smtClean="0">
                <a:cs typeface="B Mitra" pitchFamily="2" charset="-78"/>
              </a:rPr>
              <a:t>3-تسلیم شدن در برابر اوامر و نواهی </a:t>
            </a:r>
          </a:p>
          <a:p>
            <a:pPr algn="l"/>
            <a:r>
              <a:rPr lang="fa-IR" sz="2000" dirty="0" smtClean="0">
                <a:cs typeface="B Mitra" pitchFamily="2" charset="-78"/>
              </a:rPr>
              <a:t>4-موضعگیری در پرستش خدایان باطل</a:t>
            </a:r>
            <a:endParaRPr lang="fa-IR" sz="2000" dirty="0">
              <a:cs typeface="B Mitra" pitchFamily="2" charset="-78"/>
            </a:endParaRPr>
          </a:p>
        </p:txBody>
      </p:sp>
      <p:sp>
        <p:nvSpPr>
          <p:cNvPr id="10" name="Right Brace 9"/>
          <p:cNvSpPr/>
          <p:nvPr/>
        </p:nvSpPr>
        <p:spPr>
          <a:xfrm>
            <a:off x="7315200" y="1447800"/>
            <a:ext cx="304800" cy="129540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Right Brace 10"/>
          <p:cNvSpPr/>
          <p:nvPr/>
        </p:nvSpPr>
        <p:spPr>
          <a:xfrm rot="10800000">
            <a:off x="1905000" y="4114800"/>
            <a:ext cx="533400" cy="220980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1" animBg="1"/>
      <p:bldP spid="6" grpId="0"/>
      <p:bldP spid="7" grpId="0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"/>
          <p:cNvSpPr/>
          <p:nvPr/>
        </p:nvSpPr>
        <p:spPr>
          <a:xfrm>
            <a:off x="685800" y="304800"/>
            <a:ext cx="2362200" cy="1295400"/>
          </a:xfrm>
          <a:prstGeom prst="wedgeRoundRectCallou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cs typeface="B Yekan" pitchFamily="2" charset="-78"/>
              </a:rPr>
              <a:t>کافرین سوره</a:t>
            </a:r>
            <a:endParaRPr lang="fa-IR" sz="2400" dirty="0">
              <a:cs typeface="B Yekan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162800" y="381000"/>
            <a:ext cx="1295400" cy="9906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cs typeface="B Yekan" pitchFamily="2" charset="-78"/>
              </a:rPr>
              <a:t>باور</a:t>
            </a:r>
            <a:endParaRPr lang="fa-IR" sz="2400" dirty="0">
              <a:cs typeface="B Yekan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90600" y="5105400"/>
            <a:ext cx="1295400" cy="9906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dirty="0" smtClean="0">
                <a:cs typeface="B Yekan" pitchFamily="2" charset="-78"/>
              </a:rPr>
              <a:t>عمل</a:t>
            </a:r>
            <a:endParaRPr lang="fa-IR" sz="2800" dirty="0">
              <a:cs typeface="B Yekan" pitchFamily="2" charset="-78"/>
            </a:endParaRPr>
          </a:p>
        </p:txBody>
      </p:sp>
      <p:sp>
        <p:nvSpPr>
          <p:cNvPr id="6" name="Right Brace 5"/>
          <p:cNvSpPr/>
          <p:nvPr/>
        </p:nvSpPr>
        <p:spPr>
          <a:xfrm>
            <a:off x="6324600" y="304800"/>
            <a:ext cx="838200" cy="198120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Left Brace 6"/>
          <p:cNvSpPr/>
          <p:nvPr/>
        </p:nvSpPr>
        <p:spPr>
          <a:xfrm>
            <a:off x="2514600" y="3810000"/>
            <a:ext cx="609600" cy="26670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TextBox 7"/>
          <p:cNvSpPr txBox="1"/>
          <p:nvPr/>
        </p:nvSpPr>
        <p:spPr>
          <a:xfrm>
            <a:off x="4419600" y="762000"/>
            <a:ext cx="19812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B Mitra" pitchFamily="2" charset="-78"/>
              </a:rPr>
              <a:t>1- هم سنخ  دانستن خدایان باطل با خدای واحد یگانه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8000" y="4191000"/>
            <a:ext cx="243840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B Mitra" pitchFamily="2" charset="-78"/>
              </a:rPr>
              <a:t>1-پرستش چند خدا</a:t>
            </a:r>
          </a:p>
          <a:p>
            <a:r>
              <a:rPr lang="fa-IR" sz="2400" dirty="0" smtClean="0">
                <a:cs typeface="B Mitra" pitchFamily="2" charset="-78"/>
              </a:rPr>
              <a:t>2-درخواست چندگانه پرستی از پیامبر</a:t>
            </a:r>
          </a:p>
          <a:p>
            <a:r>
              <a:rPr lang="fa-IR" sz="2400" dirty="0" smtClean="0">
                <a:cs typeface="B Mitra" pitchFamily="2" charset="-78"/>
              </a:rPr>
              <a:t>3-استمرار ورزیدن به کفر</a:t>
            </a:r>
          </a:p>
          <a:p>
            <a:r>
              <a:rPr lang="fa-IR" sz="2400" dirty="0" smtClean="0">
                <a:cs typeface="B Mitra" pitchFamily="2" charset="-78"/>
              </a:rPr>
              <a:t>4-پوشاندن حقیقت</a:t>
            </a:r>
            <a:endParaRPr lang="fa-IR" sz="2400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6" grpId="0" animBg="1"/>
      <p:bldP spid="7" grpId="0" animBg="1"/>
      <p:bldP spid="8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389</TotalTime>
  <Words>525</Words>
  <Application>Microsoft Office PowerPoint</Application>
  <PresentationFormat>On-screen Show (4:3)</PresentationFormat>
  <Paragraphs>87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Oriel</vt:lpstr>
      <vt:lpstr>بسم الله الرحمن الرحیم</vt:lpstr>
      <vt:lpstr>شناسنامه سوره</vt:lpstr>
      <vt:lpstr>واژگان کلیدی سوره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kzm</dc:creator>
  <cp:lastModifiedBy>kzm</cp:lastModifiedBy>
  <cp:revision>36</cp:revision>
  <dcterms:created xsi:type="dcterms:W3CDTF">2012-07-29T07:08:35Z</dcterms:created>
  <dcterms:modified xsi:type="dcterms:W3CDTF">2012-08-07T10:06:18Z</dcterms:modified>
</cp:coreProperties>
</file>