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6"/>
  </p:notesMasterIdLst>
  <p:sldIdLst>
    <p:sldId id="307" r:id="rId2"/>
    <p:sldId id="308" r:id="rId3"/>
    <p:sldId id="256" r:id="rId4"/>
    <p:sldId id="257" r:id="rId5"/>
    <p:sldId id="258" r:id="rId6"/>
    <p:sldId id="259" r:id="rId7"/>
    <p:sldId id="260" r:id="rId8"/>
    <p:sldId id="303" r:id="rId9"/>
    <p:sldId id="261" r:id="rId10"/>
    <p:sldId id="262" r:id="rId11"/>
    <p:sldId id="263" r:id="rId12"/>
    <p:sldId id="301" r:id="rId13"/>
    <p:sldId id="264" r:id="rId14"/>
    <p:sldId id="298" r:id="rId15"/>
    <p:sldId id="265" r:id="rId16"/>
    <p:sldId id="266" r:id="rId17"/>
    <p:sldId id="267" r:id="rId18"/>
    <p:sldId id="268" r:id="rId19"/>
    <p:sldId id="297" r:id="rId20"/>
    <p:sldId id="269" r:id="rId21"/>
    <p:sldId id="270" r:id="rId22"/>
    <p:sldId id="271" r:id="rId23"/>
    <p:sldId id="272" r:id="rId24"/>
    <p:sldId id="273" r:id="rId25"/>
    <p:sldId id="304" r:id="rId26"/>
    <p:sldId id="274" r:id="rId27"/>
    <p:sldId id="275" r:id="rId28"/>
    <p:sldId id="276" r:id="rId29"/>
    <p:sldId id="300" r:id="rId30"/>
    <p:sldId id="277" r:id="rId31"/>
    <p:sldId id="278" r:id="rId32"/>
    <p:sldId id="279" r:id="rId33"/>
    <p:sldId id="299" r:id="rId34"/>
    <p:sldId id="280" r:id="rId35"/>
    <p:sldId id="281" r:id="rId36"/>
    <p:sldId id="305" r:id="rId37"/>
    <p:sldId id="282" r:id="rId38"/>
    <p:sldId id="306" r:id="rId39"/>
    <p:sldId id="283" r:id="rId40"/>
    <p:sldId id="284" r:id="rId41"/>
    <p:sldId id="296" r:id="rId42"/>
    <p:sldId id="285" r:id="rId43"/>
    <p:sldId id="286" r:id="rId44"/>
    <p:sldId id="287" r:id="rId45"/>
    <p:sldId id="288" r:id="rId46"/>
    <p:sldId id="295" r:id="rId47"/>
    <p:sldId id="289" r:id="rId48"/>
    <p:sldId id="290" r:id="rId49"/>
    <p:sldId id="294" r:id="rId50"/>
    <p:sldId id="291" r:id="rId51"/>
    <p:sldId id="292" r:id="rId52"/>
    <p:sldId id="293" r:id="rId53"/>
    <p:sldId id="302" r:id="rId54"/>
    <p:sldId id="310" r:id="rId55"/>
  </p:sldIdLst>
  <p:sldSz cx="118872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97E989E-16FD-4B67-8F70-155DF0B81BB8}">
          <p14:sldIdLst>
            <p14:sldId id="307"/>
            <p14:sldId id="308"/>
            <p14:sldId id="256"/>
            <p14:sldId id="257"/>
            <p14:sldId id="258"/>
            <p14:sldId id="259"/>
            <p14:sldId id="260"/>
            <p14:sldId id="303"/>
            <p14:sldId id="261"/>
            <p14:sldId id="262"/>
            <p14:sldId id="263"/>
            <p14:sldId id="301"/>
            <p14:sldId id="264"/>
            <p14:sldId id="298"/>
            <p14:sldId id="265"/>
            <p14:sldId id="266"/>
            <p14:sldId id="267"/>
            <p14:sldId id="268"/>
            <p14:sldId id="297"/>
            <p14:sldId id="269"/>
            <p14:sldId id="270"/>
            <p14:sldId id="271"/>
            <p14:sldId id="272"/>
            <p14:sldId id="273"/>
            <p14:sldId id="304"/>
            <p14:sldId id="274"/>
            <p14:sldId id="275"/>
            <p14:sldId id="276"/>
            <p14:sldId id="300"/>
            <p14:sldId id="277"/>
            <p14:sldId id="278"/>
            <p14:sldId id="279"/>
            <p14:sldId id="299"/>
            <p14:sldId id="280"/>
            <p14:sldId id="281"/>
            <p14:sldId id="305"/>
            <p14:sldId id="282"/>
            <p14:sldId id="306"/>
            <p14:sldId id="283"/>
            <p14:sldId id="284"/>
            <p14:sldId id="296"/>
            <p14:sldId id="285"/>
            <p14:sldId id="286"/>
            <p14:sldId id="287"/>
            <p14:sldId id="288"/>
            <p14:sldId id="295"/>
            <p14:sldId id="289"/>
            <p14:sldId id="290"/>
            <p14:sldId id="294"/>
            <p14:sldId id="291"/>
            <p14:sldId id="292"/>
            <p14:sldId id="293"/>
            <p14:sldId id="302"/>
            <p14:sldId id="31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abdata" initials="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020" y="-156"/>
      </p:cViewPr>
      <p:guideLst>
        <p:guide orient="horz" pos="2160"/>
        <p:guide pos="3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53F166B-17D1-4E1E-9DEE-C3B5261E737F}" type="datetimeFigureOut">
              <a:rPr lang="fa-IR" smtClean="0"/>
              <a:t>02/06/1437</a:t>
            </a:fld>
            <a:endParaRPr lang="fa-IR"/>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275B969-00F5-4E96-B763-9563EFD00BDF}" type="slidenum">
              <a:rPr lang="fa-IR" smtClean="0"/>
              <a:t>‹#›</a:t>
            </a:fld>
            <a:endParaRPr lang="fa-IR"/>
          </a:p>
        </p:txBody>
      </p:sp>
    </p:spTree>
    <p:extLst>
      <p:ext uri="{BB962C8B-B14F-4D97-AF65-F5344CB8AC3E}">
        <p14:creationId xmlns:p14="http://schemas.microsoft.com/office/powerpoint/2010/main" val="6599915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1275B969-00F5-4E96-B763-9563EFD00BDF}" type="slidenum">
              <a:rPr lang="fa-IR" smtClean="0"/>
              <a:t>2</a:t>
            </a:fld>
            <a:endParaRPr lang="fa-IR"/>
          </a:p>
        </p:txBody>
      </p:sp>
    </p:spTree>
    <p:extLst>
      <p:ext uri="{BB962C8B-B14F-4D97-AF65-F5344CB8AC3E}">
        <p14:creationId xmlns:p14="http://schemas.microsoft.com/office/powerpoint/2010/main" val="813003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862328" y="359898"/>
            <a:ext cx="9628632"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862328" y="1850064"/>
            <a:ext cx="9628632"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B67C036-9E99-4F73-95B4-23463C3A8C2A}" type="datetimeFigureOut">
              <a:rPr lang="en-US" smtClean="0"/>
              <a:t>11/18/2015</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B8D9BDD6-ECC5-4C77-9B75-19E0450FC0C8}" type="slidenum">
              <a:rPr lang="en-US" smtClean="0"/>
              <a:t>‹#›</a:t>
            </a:fld>
            <a:endParaRPr lang="en-US" dirty="0"/>
          </a:p>
        </p:txBody>
      </p:sp>
      <p:sp>
        <p:nvSpPr>
          <p:cNvPr id="8" name="Oval 7"/>
          <p:cNvSpPr/>
          <p:nvPr/>
        </p:nvSpPr>
        <p:spPr>
          <a:xfrm>
            <a:off x="1197863" y="1413802"/>
            <a:ext cx="27340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504329" y="1345016"/>
            <a:ext cx="83210"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67C036-9E99-4F73-95B4-23463C3A8C2A}" type="datetimeFigureOut">
              <a:rPr lang="en-US" smtClean="0"/>
              <a:t>11/18/2015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8D9BDD6-ECC5-4C77-9B75-19E0450FC0C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274640"/>
            <a:ext cx="237744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485900" y="274641"/>
            <a:ext cx="723138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67C036-9E99-4F73-95B4-23463C3A8C2A}" type="datetimeFigureOut">
              <a:rPr lang="en-US" smtClean="0"/>
              <a:t>11/18/2015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8D9BDD6-ECC5-4C77-9B75-19E0450FC0C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67C036-9E99-4F73-95B4-23463C3A8C2A}" type="datetimeFigureOut">
              <a:rPr lang="en-US" smtClean="0"/>
              <a:t>11/18/2015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8D9BDD6-ECC5-4C77-9B75-19E0450FC0C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967757" y="-54"/>
            <a:ext cx="89154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3351910" y="2600325"/>
            <a:ext cx="832104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351910" y="1066800"/>
            <a:ext cx="832104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B67C036-9E99-4F73-95B4-23463C3A8C2A}" type="datetimeFigureOut">
              <a:rPr lang="en-US" smtClean="0"/>
              <a:t>11/18/2015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8D9BDD6-ECC5-4C77-9B75-19E0450FC0C8}" type="slidenum">
              <a:rPr lang="en-US" smtClean="0"/>
              <a:t>‹#›</a:t>
            </a:fld>
            <a:endParaRPr lang="en-US" dirty="0"/>
          </a:p>
        </p:txBody>
      </p:sp>
      <p:sp>
        <p:nvSpPr>
          <p:cNvPr id="10" name="Rectangle 9"/>
          <p:cNvSpPr/>
          <p:nvPr/>
        </p:nvSpPr>
        <p:spPr bwMode="invGray">
          <a:xfrm>
            <a:off x="2971800" y="0"/>
            <a:ext cx="9906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824017" y="2814656"/>
            <a:ext cx="27340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3130483" y="2745870"/>
            <a:ext cx="83210"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66290" y="274320"/>
            <a:ext cx="9747504"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866290" y="1524000"/>
            <a:ext cx="475488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858914" y="1524000"/>
            <a:ext cx="475488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67C036-9E99-4F73-95B4-23463C3A8C2A}" type="datetimeFigureOut">
              <a:rPr lang="en-US" smtClean="0"/>
              <a:t>11/18/2015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8D9BDD6-ECC5-4C77-9B75-19E0450FC0C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5160336"/>
            <a:ext cx="1069848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94360" y="328278"/>
            <a:ext cx="5230368"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062472" y="328278"/>
            <a:ext cx="5230368"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94360" y="969336"/>
            <a:ext cx="5230368"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062472" y="969336"/>
            <a:ext cx="5230368"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B67C036-9E99-4F73-95B4-23463C3A8C2A}" type="datetimeFigureOut">
              <a:rPr lang="en-US" smtClean="0"/>
              <a:t>11/18/2015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8D9BDD6-ECC5-4C77-9B75-19E0450FC0C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66290" y="274320"/>
            <a:ext cx="9747504"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B67C036-9E99-4F73-95B4-23463C3A8C2A}" type="datetimeFigureOut">
              <a:rPr lang="en-US" smtClean="0"/>
              <a:t>11/18/2015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8D9BDD6-ECC5-4C77-9B75-19E0450FC0C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19479" y="0"/>
            <a:ext cx="10567721"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2B67C036-9E99-4F73-95B4-23463C3A8C2A}" type="datetimeFigureOut">
              <a:rPr lang="en-US" smtClean="0"/>
              <a:t>11/18/2015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8D9BDD6-ECC5-4C77-9B75-19E0450FC0C8}" type="slidenum">
              <a:rPr lang="en-US" smtClean="0"/>
              <a:t>‹#›</a:t>
            </a:fld>
            <a:endParaRPr lang="en-US" dirty="0"/>
          </a:p>
        </p:txBody>
      </p:sp>
      <p:sp>
        <p:nvSpPr>
          <p:cNvPr id="6" name="Rectangle 5"/>
          <p:cNvSpPr/>
          <p:nvPr/>
        </p:nvSpPr>
        <p:spPr bwMode="invGray">
          <a:xfrm>
            <a:off x="1319479" y="-54"/>
            <a:ext cx="9509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216778"/>
            <a:ext cx="4953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94360" y="1406964"/>
            <a:ext cx="4953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594360" y="2133601"/>
            <a:ext cx="1059942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67C036-9E99-4F73-95B4-23463C3A8C2A}" type="datetimeFigureOut">
              <a:rPr lang="en-US" smtClean="0"/>
              <a:t>11/18/2015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8D9BDD6-ECC5-4C77-9B75-19E0450FC0C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52965" y="1066800"/>
            <a:ext cx="356616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B67C036-9E99-4F73-95B4-23463C3A8C2A}" type="datetimeFigureOut">
              <a:rPr lang="en-US" smtClean="0"/>
              <a:t>11/18/2015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8D9BDD6-ECC5-4C77-9B75-19E0450FC0C8}" type="slidenum">
              <a:rPr lang="en-US" smtClean="0"/>
              <a:t>‹#›</a:t>
            </a:fld>
            <a:endParaRPr lang="en-US" dirty="0"/>
          </a:p>
        </p:txBody>
      </p:sp>
      <p:sp>
        <p:nvSpPr>
          <p:cNvPr id="8" name="Rectangle 7"/>
          <p:cNvSpPr/>
          <p:nvPr/>
        </p:nvSpPr>
        <p:spPr>
          <a:xfrm>
            <a:off x="990600" y="1066800"/>
            <a:ext cx="59436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1089660" y="1143004"/>
            <a:ext cx="574548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515743" y="954341"/>
            <a:ext cx="89154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6504767" y="936786"/>
            <a:ext cx="843991"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1089660" y="4800600"/>
            <a:ext cx="574548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60704" y="-815922"/>
            <a:ext cx="213055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9462" y="21103"/>
            <a:ext cx="221284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237746" y="1055077"/>
            <a:ext cx="1463432"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316736" y="-54"/>
            <a:ext cx="10570465"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866290" y="274638"/>
            <a:ext cx="9747504"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866290" y="1447800"/>
            <a:ext cx="9747504"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655820" y="6305550"/>
            <a:ext cx="277368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B67C036-9E99-4F73-95B4-23463C3A8C2A}" type="datetimeFigureOut">
              <a:rPr lang="en-US" smtClean="0"/>
              <a:t>11/18/2015</a:t>
            </a:fld>
            <a:endParaRPr lang="en-US" dirty="0"/>
          </a:p>
        </p:txBody>
      </p:sp>
      <p:sp>
        <p:nvSpPr>
          <p:cNvPr id="10" name="Footer Placeholder 9"/>
          <p:cNvSpPr>
            <a:spLocks noGrp="1"/>
          </p:cNvSpPr>
          <p:nvPr>
            <p:ph type="ftr" sz="quarter" idx="3"/>
          </p:nvPr>
        </p:nvSpPr>
        <p:spPr>
          <a:xfrm>
            <a:off x="7429500" y="6305550"/>
            <a:ext cx="376428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11197742" y="6305550"/>
            <a:ext cx="59436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8D9BDD6-ECC5-4C77-9B75-19E0450FC0C8}" type="slidenum">
              <a:rPr lang="en-US" smtClean="0"/>
              <a:t>‹#›</a:t>
            </a:fld>
            <a:endParaRPr lang="en-US" dirty="0"/>
          </a:p>
        </p:txBody>
      </p:sp>
      <p:sp>
        <p:nvSpPr>
          <p:cNvPr id="15" name="Rectangle 14"/>
          <p:cNvSpPr/>
          <p:nvPr/>
        </p:nvSpPr>
        <p:spPr bwMode="invGray">
          <a:xfrm>
            <a:off x="1319479" y="-54"/>
            <a:ext cx="9509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bwMode="hidden">
          <a:xfrm>
            <a:off x="2133600" y="2590800"/>
            <a:ext cx="8839200" cy="990600"/>
          </a:xfrm>
          <a:effectLst/>
        </p:spPr>
        <p:style>
          <a:lnRef idx="2">
            <a:schemeClr val="accent5"/>
          </a:lnRef>
          <a:fillRef idx="1">
            <a:schemeClr val="lt1"/>
          </a:fillRef>
          <a:effectRef idx="0">
            <a:schemeClr val="accent5"/>
          </a:effectRef>
          <a:fontRef idx="minor">
            <a:schemeClr val="dk1"/>
          </a:fontRef>
        </p:style>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82296" indent="0">
              <a:buNone/>
            </a:pPr>
            <a:r>
              <a:rPr lang="fa-IR" sz="5400" b="1" dirty="0" smtClean="0">
                <a:ln>
                  <a:no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بسم الله ارحمن ارحیم </a:t>
            </a:r>
            <a:endParaRPr lang="fa-IR" sz="7200" b="1" dirty="0">
              <a:ln>
                <a:no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258320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t>طبقه‌بندی شیمیایی سنگ‌ها </a:t>
            </a:r>
            <a:br>
              <a:rPr lang="fa-IR" dirty="0" smtClean="0"/>
            </a:br>
            <a:r>
              <a:rPr lang="fa-IR" dirty="0" smtClean="0"/>
              <a:t>چون کانیهای تشکیل دهنده سنگ‌ها متنوع هستند، بسته به میزان وجود بعضی دیگر از ترکیبات شیمیایی که در آنها است سنگ‌ها را به چهار دسته تقسیم می‌کنند: </a:t>
            </a:r>
            <a:br>
              <a:rPr lang="fa-IR" dirty="0" smtClean="0"/>
            </a:br>
            <a:r>
              <a:rPr lang="fa-IR" dirty="0" smtClean="0"/>
              <a:t>•    کربنات‌ها </a:t>
            </a:r>
            <a:br>
              <a:rPr lang="fa-IR" dirty="0" smtClean="0"/>
            </a:br>
            <a:r>
              <a:rPr lang="fa-IR" dirty="0" smtClean="0"/>
              <a:t>•    سولفات‌ها </a:t>
            </a:r>
            <a:br>
              <a:rPr lang="fa-IR" dirty="0" smtClean="0"/>
            </a:br>
            <a:r>
              <a:rPr lang="fa-IR" dirty="0" smtClean="0"/>
              <a:t>•    اکسید‌ها </a:t>
            </a:r>
            <a:br>
              <a:rPr lang="fa-IR" dirty="0" smtClean="0"/>
            </a:br>
            <a:r>
              <a:rPr lang="fa-IR" dirty="0" smtClean="0"/>
              <a:t>•    سیلیکات‌ها </a:t>
            </a:r>
            <a:endParaRPr lang="en-US" dirty="0"/>
          </a:p>
        </p:txBody>
      </p:sp>
    </p:spTree>
    <p:extLst>
      <p:ext uri="{BB962C8B-B14F-4D97-AF65-F5344CB8AC3E}">
        <p14:creationId xmlns:p14="http://schemas.microsoft.com/office/powerpoint/2010/main" val="2307879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t>طبقه‌بندی سنگ‌ها از نظر نحوهٔ تشکیل </a:t>
            </a:r>
            <a:br>
              <a:rPr lang="fa-IR" dirty="0" smtClean="0"/>
            </a:br>
            <a:r>
              <a:rPr lang="fa-IR" dirty="0" smtClean="0"/>
              <a:t>سنگ‌ها از نظر نحوهٔ تشکیل به سه گروه زیر تقسیم می‌شوند: </a:t>
            </a:r>
            <a:br>
              <a:rPr lang="fa-IR" dirty="0" smtClean="0"/>
            </a:br>
            <a:r>
              <a:rPr lang="fa-IR" dirty="0" smtClean="0"/>
              <a:t>•    سنگ‌های رسوبی </a:t>
            </a:r>
            <a:br>
              <a:rPr lang="fa-IR" dirty="0" smtClean="0"/>
            </a:br>
            <a:r>
              <a:rPr lang="fa-IR" dirty="0" smtClean="0"/>
              <a:t>•    سنگ‌های آذرین </a:t>
            </a:r>
            <a:br>
              <a:rPr lang="fa-IR" dirty="0" smtClean="0"/>
            </a:br>
            <a:r>
              <a:rPr lang="fa-IR" dirty="0" smtClean="0"/>
              <a:t>•    سنگ‌های دگرگون شده </a:t>
            </a:r>
            <a:endParaRPr lang="en-US" dirty="0"/>
          </a:p>
        </p:txBody>
      </p:sp>
    </p:spTree>
    <p:extLst>
      <p:ext uri="{BB962C8B-B14F-4D97-AF65-F5344CB8AC3E}">
        <p14:creationId xmlns:p14="http://schemas.microsoft.com/office/powerpoint/2010/main" val="2993152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geomorphology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3848823"/>
            <a:ext cx="4572000" cy="279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n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696078"/>
            <a:ext cx="4622800" cy="292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ghjghj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1" y="154956"/>
            <a:ext cx="4483099" cy="29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264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سنگ‌های رسوبی </a:t>
            </a:r>
            <a:endParaRPr lang="en-US" dirty="0"/>
          </a:p>
        </p:txBody>
      </p:sp>
      <p:sp>
        <p:nvSpPr>
          <p:cNvPr id="3" name="Content Placeholder 2"/>
          <p:cNvSpPr>
            <a:spLocks noGrp="1"/>
          </p:cNvSpPr>
          <p:nvPr>
            <p:ph idx="1"/>
          </p:nvPr>
        </p:nvSpPr>
        <p:spPr/>
        <p:txBody>
          <a:bodyPr/>
          <a:lstStyle/>
          <a:p>
            <a:pPr algn="r" rtl="1"/>
            <a:r>
              <a:rPr lang="fa-IR" dirty="0" smtClean="0"/>
              <a:t>بعضی از سنگ‌ها بر اثر ته نشین شدن مواد داخل آب به وجود می‌آیند. رودها مقدار زیادی مواد را با خود به دریاها و دریاچه‌ها می‌برند. این مواد به دلیل سنگینی به ته دریا می‌روند. روی هم قرار می‌گیرند و پس از سفت شدن سنگ‌هایی را به وجود می‌آورند که به آنها سنگ‌های رسوبی گفته می‌شود. سنگ‌های رسوبی لایه لایه‌اند که رنگ یا جنس هر لایه با لایه دیگر متفاوت است. سنگ‌های رسوبی در کوه‌های البرز و زاگرس به فراوانی یافت می‌شوند. ریگ، شن و سنگ‌های آهکی نمونه‌هایی از سنگ‌های رسوبی هستند. </a:t>
            </a:r>
            <a:endParaRPr lang="en-US" dirty="0"/>
          </a:p>
        </p:txBody>
      </p:sp>
    </p:spTree>
    <p:extLst>
      <p:ext uri="{BB962C8B-B14F-4D97-AF65-F5344CB8AC3E}">
        <p14:creationId xmlns:p14="http://schemas.microsoft.com/office/powerpoint/2010/main" val="1901958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n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76250"/>
            <a:ext cx="402590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1" y="404815"/>
            <a:ext cx="3627437"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scvrg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1301" y="4292600"/>
            <a:ext cx="4078287"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365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سنگ‌های آذرین </a:t>
            </a:r>
            <a:endParaRPr lang="en-US" dirty="0"/>
          </a:p>
        </p:txBody>
      </p:sp>
      <p:sp>
        <p:nvSpPr>
          <p:cNvPr id="3" name="Content Placeholder 2"/>
          <p:cNvSpPr>
            <a:spLocks noGrp="1"/>
          </p:cNvSpPr>
          <p:nvPr>
            <p:ph idx="1"/>
          </p:nvPr>
        </p:nvSpPr>
        <p:spPr/>
        <p:txBody>
          <a:bodyPr/>
          <a:lstStyle/>
          <a:p>
            <a:pPr algn="r" rtl="1"/>
            <a:r>
              <a:rPr lang="fa-IR" dirty="0" smtClean="0"/>
              <a:t>گروه دیگری از سنگ‌ها بر اثر سرد شدن مواد بسیار داغ به وجود آمده‌اند که قبلاً در زمین بوده‌اند. دمای اعماق زمین زیاد است و بعضی سنگ‌ها را ذوب می‌کند. این سنگ‌ها در زیر یا سطح زمین دوباره سرد می‌شوند و سنگ‌هایی را به وجود می‌آورند که به آنها آذرین می‌گویند. سنگ‌های کوه‌هایی مانند دماوند و الوند از نوع آذرین است. سنگ‌های آذرین از بلورهای ریز یا درشت تشکیل شده‌اند. </a:t>
            </a:r>
            <a:endParaRPr lang="en-US" dirty="0"/>
          </a:p>
        </p:txBody>
      </p:sp>
    </p:spTree>
    <p:extLst>
      <p:ext uri="{BB962C8B-B14F-4D97-AF65-F5344CB8AC3E}">
        <p14:creationId xmlns:p14="http://schemas.microsoft.com/office/powerpoint/2010/main" val="512273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سنگ‌های دگرگون شده </a:t>
            </a:r>
            <a:endParaRPr lang="en-US" dirty="0"/>
          </a:p>
        </p:txBody>
      </p:sp>
      <p:sp>
        <p:nvSpPr>
          <p:cNvPr id="3" name="Content Placeholder 2"/>
          <p:cNvSpPr>
            <a:spLocks noGrp="1"/>
          </p:cNvSpPr>
          <p:nvPr>
            <p:ph idx="1"/>
          </p:nvPr>
        </p:nvSpPr>
        <p:spPr/>
        <p:txBody>
          <a:bodyPr/>
          <a:lstStyle/>
          <a:p>
            <a:pPr algn="r" rtl="1"/>
            <a:r>
              <a:rPr lang="fa-IR" dirty="0" smtClean="0"/>
              <a:t>بعضی از سنگ‌های رسویی یا آذرین اگر مدت زیادی در اعماق زمین بمانند، باید فشار و گرمای زیادی را تحمل کنند. این سنگ‌ها مانند آجر پخته می‌شوند و شکل قبلی خود را از دست می‌دهند و به همین دلیل به آنها سنگ‌های دگرگون شده می‌گویند. (مانند سنگ مرمر) </a:t>
            </a:r>
            <a:br>
              <a:rPr lang="fa-IR" dirty="0" smtClean="0"/>
            </a:br>
            <a:r>
              <a:rPr lang="fa-IR" dirty="0" smtClean="0"/>
              <a:t>استفاده سنگ‌ها و کانی‌ها در ساختمان سازی، صنایع، پزشکی و غیره به کار می‌روند. </a:t>
            </a:r>
            <a:endParaRPr lang="en-US" dirty="0"/>
          </a:p>
        </p:txBody>
      </p:sp>
    </p:spTree>
    <p:extLst>
      <p:ext uri="{BB962C8B-B14F-4D97-AF65-F5344CB8AC3E}">
        <p14:creationId xmlns:p14="http://schemas.microsoft.com/office/powerpoint/2010/main" val="2046192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سنگ تراورتن موج دار </a:t>
            </a:r>
            <a:endParaRPr lang="en-US" dirty="0"/>
          </a:p>
        </p:txBody>
      </p:sp>
      <p:sp>
        <p:nvSpPr>
          <p:cNvPr id="3" name="Content Placeholder 2"/>
          <p:cNvSpPr>
            <a:spLocks noGrp="1"/>
          </p:cNvSpPr>
          <p:nvPr>
            <p:ph idx="1"/>
          </p:nvPr>
        </p:nvSpPr>
        <p:spPr/>
        <p:txBody>
          <a:bodyPr/>
          <a:lstStyle/>
          <a:p>
            <a:pPr algn="r" rtl="1"/>
            <a:r>
              <a:rPr lang="fa-IR" dirty="0" smtClean="0"/>
              <a:t>این سنگ‌ها در دسته‌های گوناگون و متنوعی نام گذاری می‌شوند که بعضا نام معدن سنگ به عنوان اسم آن استفاده می‌شود.رایج ترین سنگ‌های ساختمانی عبارتند از:[۶] </a:t>
            </a:r>
            <a:br>
              <a:rPr lang="fa-IR" dirty="0" smtClean="0"/>
            </a:br>
            <a:r>
              <a:rPr lang="fa-IR" dirty="0" smtClean="0"/>
              <a:t>•    گرانیت </a:t>
            </a:r>
            <a:br>
              <a:rPr lang="fa-IR" dirty="0" smtClean="0"/>
            </a:br>
            <a:r>
              <a:rPr lang="fa-IR" dirty="0" smtClean="0"/>
              <a:t>•    ماسه سنگ ها </a:t>
            </a:r>
            <a:br>
              <a:rPr lang="fa-IR" dirty="0" smtClean="0"/>
            </a:br>
            <a:r>
              <a:rPr lang="fa-IR" dirty="0" smtClean="0"/>
              <a:t>•    سنگ‌های آهکی </a:t>
            </a:r>
            <a:br>
              <a:rPr lang="fa-IR" dirty="0" smtClean="0"/>
            </a:br>
            <a:r>
              <a:rPr lang="fa-IR" dirty="0" smtClean="0"/>
              <a:t>•    کوارتزیت </a:t>
            </a:r>
            <a:br>
              <a:rPr lang="fa-IR" dirty="0" smtClean="0"/>
            </a:br>
            <a:r>
              <a:rPr lang="fa-IR" dirty="0" smtClean="0"/>
              <a:t>•    سنگ‌های رسی </a:t>
            </a:r>
            <a:br>
              <a:rPr lang="fa-IR" dirty="0" smtClean="0"/>
            </a:br>
            <a:r>
              <a:rPr lang="fa-IR" dirty="0" smtClean="0"/>
              <a:t>•    تراورتن[۷] </a:t>
            </a:r>
            <a:endParaRPr lang="en-US" dirty="0"/>
          </a:p>
        </p:txBody>
      </p:sp>
    </p:spTree>
    <p:extLst>
      <p:ext uri="{BB962C8B-B14F-4D97-AF65-F5344CB8AC3E}">
        <p14:creationId xmlns:p14="http://schemas.microsoft.com/office/powerpoint/2010/main" val="3576556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سنگ خارا </a:t>
            </a:r>
            <a:endParaRPr lang="en-US" dirty="0"/>
          </a:p>
        </p:txBody>
      </p:sp>
      <p:sp>
        <p:nvSpPr>
          <p:cNvPr id="3" name="Content Placeholder 2"/>
          <p:cNvSpPr>
            <a:spLocks noGrp="1"/>
          </p:cNvSpPr>
          <p:nvPr>
            <p:ph idx="1"/>
          </p:nvPr>
        </p:nvSpPr>
        <p:spPr/>
        <p:txBody>
          <a:bodyPr/>
          <a:lstStyle/>
          <a:p>
            <a:pPr algn="r" rtl="1"/>
            <a:r>
              <a:rPr lang="fa-IR" dirty="0" smtClean="0"/>
              <a:t>سنگ خارا یا گرانیت گونه‌ای سنگ آذرین درونی است بخاطر همین علت بافت آن دارای دانه‌های متوسط تا درشت بوده و بجز پاره‌ای کانی‌ها، دارای دُرّ کوهی (کوارتز) و فلدسپات می‌باشد. رنگ آن از صورتی تا خاکستری پررنگ و حتی سیاه بسته به کانی و شیمی سنگ متغیر می‌باشد. نکته جالب اینکه این سنگ از سنگین ترین سنگ‌ها با چگالی ۲٫۷۵ گرم بر سانتیمتر مکعب می‌باشد. </a:t>
            </a:r>
            <a:endParaRPr lang="en-US" dirty="0"/>
          </a:p>
        </p:txBody>
      </p:sp>
    </p:spTree>
    <p:extLst>
      <p:ext uri="{BB962C8B-B14F-4D97-AF65-F5344CB8AC3E}">
        <p14:creationId xmlns:p14="http://schemas.microsoft.com/office/powerpoint/2010/main" val="3523080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ockmart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403" y="1241137"/>
            <a:ext cx="6306997" cy="411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Rockmart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564357"/>
            <a:ext cx="4818203" cy="561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690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274638"/>
            <a:ext cx="7651393" cy="1143000"/>
          </a:xfrm>
        </p:spPr>
        <p:txBody>
          <a:bodyPr>
            <a:normAutofit/>
          </a:bodyPr>
          <a:lstStyle/>
          <a:p>
            <a:r>
              <a:rPr lang="fa-IR" dirty="0" smtClean="0"/>
              <a:t>سنگ وکاربرد ان در ساختمان </a:t>
            </a:r>
            <a:endParaRPr lang="fa-IR" dirty="0"/>
          </a:p>
        </p:txBody>
      </p:sp>
      <p:sp>
        <p:nvSpPr>
          <p:cNvPr id="3" name="Content Placeholder 2"/>
          <p:cNvSpPr>
            <a:spLocks noGrp="1"/>
          </p:cNvSpPr>
          <p:nvPr>
            <p:ph idx="1"/>
          </p:nvPr>
        </p:nvSpPr>
        <p:spPr>
          <a:xfrm>
            <a:off x="1866290" y="2743200"/>
            <a:ext cx="8115910" cy="3505200"/>
          </a:xfrm>
        </p:spPr>
        <p:txBody>
          <a:bodyPr/>
          <a:lstStyle/>
          <a:p>
            <a:r>
              <a:rPr lang="fa-IR" dirty="0" smtClean="0"/>
              <a:t>دانشجو:محمد روشن رای </a:t>
            </a:r>
          </a:p>
          <a:p>
            <a:endParaRPr lang="fa-IR" dirty="0"/>
          </a:p>
          <a:p>
            <a:r>
              <a:rPr lang="fa-IR" dirty="0" smtClean="0"/>
              <a:t>استاد محترم اقای بحیرایی </a:t>
            </a:r>
          </a:p>
          <a:p>
            <a:endParaRPr lang="fa-IR" dirty="0"/>
          </a:p>
          <a:p>
            <a:endParaRPr lang="fa-IR" dirty="0" smtClean="0"/>
          </a:p>
          <a:p>
            <a:r>
              <a:rPr lang="fa-IR" dirty="0"/>
              <a:t> </a:t>
            </a:r>
            <a:r>
              <a:rPr lang="fa-IR" dirty="0" smtClean="0"/>
              <a:t>                                           </a:t>
            </a:r>
            <a:r>
              <a:rPr lang="en-US" sz="1800" dirty="0" smtClean="0"/>
              <a:t>mohamad1371.blog.ir</a:t>
            </a:r>
            <a:endParaRPr lang="fa-IR" dirty="0"/>
          </a:p>
        </p:txBody>
      </p:sp>
    </p:spTree>
    <p:extLst>
      <p:ext uri="{BB962C8B-B14F-4D97-AF65-F5344CB8AC3E}">
        <p14:creationId xmlns:p14="http://schemas.microsoft.com/office/powerpoint/2010/main" val="602025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t>گرانیت یکی از محکم‌ترین و سخت‌ترین سنگ‌ها می‌باشد بهمین خاطر بعنوان مصالح ساختمانی بصورت گسترده‌ای استفاده می‌شود. مقاومت این سنگ در مقابل خوردگی باعث استفاده گسترده از آن در آزمایشگاه‌ها شده‌است. مقاومت و سختی بالای این سنگ این امکان را فراهم می‌کند که ورقه‌هایی به ضخامت تنها چند میلیمتر از این سنگ ساخت. </a:t>
            </a:r>
            <a:br>
              <a:rPr lang="fa-IR" dirty="0" smtClean="0"/>
            </a:br>
            <a:r>
              <a:rPr lang="fa-IR" dirty="0" smtClean="0"/>
              <a:t>لازم به ذکر است که واژه گرانیت دارای ریشه لاتین می‌باشد. </a:t>
            </a:r>
            <a:endParaRPr lang="en-US" dirty="0"/>
          </a:p>
        </p:txBody>
      </p:sp>
    </p:spTree>
    <p:extLst>
      <p:ext uri="{BB962C8B-B14F-4D97-AF65-F5344CB8AC3E}">
        <p14:creationId xmlns:p14="http://schemas.microsoft.com/office/powerpoint/2010/main" val="1813326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ماسه و ماسه‌سنگ </a:t>
            </a:r>
            <a:endParaRPr lang="en-US" dirty="0"/>
          </a:p>
        </p:txBody>
      </p:sp>
      <p:sp>
        <p:nvSpPr>
          <p:cNvPr id="3" name="Content Placeholder 2"/>
          <p:cNvSpPr>
            <a:spLocks noGrp="1"/>
          </p:cNvSpPr>
          <p:nvPr>
            <p:ph idx="1"/>
          </p:nvPr>
        </p:nvSpPr>
        <p:spPr/>
        <p:txBody>
          <a:bodyPr/>
          <a:lstStyle/>
          <a:p>
            <a:pPr algn="r" rtl="1"/>
            <a:r>
              <a:rPr lang="fa-IR" dirty="0" smtClean="0"/>
              <a:t>ماسه‌ها و ماسه‌سنگ‌ها از انواع کوارتز رسوبی هستند که به‌صورت طبیعی خرد شده‌اند. در ماسه‌سنگ، دانه‌های ماسه به‌وسیله ذرات آهک، رس، اکسید آهن یا سایر مواد به یکدیگر چسپیده‌اند. [۴] </a:t>
            </a:r>
            <a:endParaRPr lang="en-US" dirty="0"/>
          </a:p>
        </p:txBody>
      </p:sp>
    </p:spTree>
    <p:extLst>
      <p:ext uri="{BB962C8B-B14F-4D97-AF65-F5344CB8AC3E}">
        <p14:creationId xmlns:p14="http://schemas.microsoft.com/office/powerpoint/2010/main" val="74505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سنگ هاي رسي </a:t>
            </a:r>
            <a:endParaRPr lang="en-US" dirty="0"/>
          </a:p>
        </p:txBody>
      </p:sp>
      <p:sp>
        <p:nvSpPr>
          <p:cNvPr id="3" name="Content Placeholder 2"/>
          <p:cNvSpPr>
            <a:spLocks noGrp="1"/>
          </p:cNvSpPr>
          <p:nvPr>
            <p:ph idx="1"/>
          </p:nvPr>
        </p:nvSpPr>
        <p:spPr/>
        <p:txBody>
          <a:bodyPr/>
          <a:lstStyle/>
          <a:p>
            <a:pPr algn="r" rtl="1"/>
            <a:r>
              <a:rPr lang="fa-IR" dirty="0" smtClean="0"/>
              <a:t>اين سنگ از دگرگون شدن خاك رس در طول زمان به دست مي آيد كه لايه لايه بوده و به طور نامنظم در نماسازي و پوشش سقف به جاي سفال زيبايي خاصي به ديوار نماي ساختمان مي دهند.رنگ آن سياه تيره ونامش شيست است(معدن آن در ميگون است) </a:t>
            </a:r>
            <a:endParaRPr lang="en-US" dirty="0"/>
          </a:p>
        </p:txBody>
      </p:sp>
    </p:spTree>
    <p:extLst>
      <p:ext uri="{BB962C8B-B14F-4D97-AF65-F5344CB8AC3E}">
        <p14:creationId xmlns:p14="http://schemas.microsoft.com/office/powerpoint/2010/main" val="3606345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كوارتزيت </a:t>
            </a:r>
            <a:endParaRPr lang="en-US" dirty="0"/>
          </a:p>
        </p:txBody>
      </p:sp>
      <p:sp>
        <p:nvSpPr>
          <p:cNvPr id="3" name="Content Placeholder 2"/>
          <p:cNvSpPr>
            <a:spLocks noGrp="1"/>
          </p:cNvSpPr>
          <p:nvPr>
            <p:ph idx="1"/>
          </p:nvPr>
        </p:nvSpPr>
        <p:spPr/>
        <p:txBody>
          <a:bodyPr/>
          <a:lstStyle/>
          <a:p>
            <a:pPr algn="r" rtl="1"/>
            <a:r>
              <a:rPr lang="fa-IR" dirty="0" smtClean="0"/>
              <a:t>كوارتزيت ماسه سنگ دگرگون شده است.دانه هاي كوارتز به صورت يك مجموعه از كوارتز متبلور مي شوند.اين سنگ بسيار با دوام و داراي سطحي سخت است و اكثرا براي كف سازي از آن استفاده مي شود.اين سنگ به رنگ هاي سفيد،خاكستري،خاكستري سبز،آبي خاكستري و اخرايي يافت مي شود.وجود ميكا سبب لايه لايه شدن اين نوع سنگ مي گردد. </a:t>
            </a:r>
            <a:endParaRPr lang="en-US" dirty="0"/>
          </a:p>
        </p:txBody>
      </p:sp>
    </p:spTree>
    <p:extLst>
      <p:ext uri="{BB962C8B-B14F-4D97-AF65-F5344CB8AC3E}">
        <p14:creationId xmlns:p14="http://schemas.microsoft.com/office/powerpoint/2010/main" val="3278841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تراورتن </a:t>
            </a:r>
            <a:endParaRPr lang="en-US" dirty="0"/>
          </a:p>
        </p:txBody>
      </p:sp>
      <p:sp>
        <p:nvSpPr>
          <p:cNvPr id="3" name="Content Placeholder 2"/>
          <p:cNvSpPr>
            <a:spLocks noGrp="1"/>
          </p:cNvSpPr>
          <p:nvPr>
            <p:ph idx="1"/>
          </p:nvPr>
        </p:nvSpPr>
        <p:spPr/>
        <p:txBody>
          <a:bodyPr/>
          <a:lstStyle/>
          <a:p>
            <a:pPr algn="r" rtl="1"/>
            <a:r>
              <a:rPr lang="fa-IR" dirty="0" smtClean="0"/>
              <a:t>تراورتن (به انگلیسی: </a:t>
            </a:r>
            <a:r>
              <a:rPr lang="en-US" dirty="0" smtClean="0"/>
              <a:t>Travertine)، </a:t>
            </a:r>
            <a:r>
              <a:rPr lang="fa-IR" dirty="0" smtClean="0"/>
              <a:t>نوعی سنگ آهکمتخلخل است که از دسته سنگ‌های تزیینی به شمار می‌رود. این سنگ بجا مانده از رسوبات آب‌های معدنی غارها یا چشمه‌های آب گرم یا از رسوب کف دریاها و رودخانه‌ها است که به صورت پهنه‌های نسبتا وسیع دیده می‌شوند. </a:t>
            </a:r>
            <a:br>
              <a:rPr lang="fa-IR" dirty="0" smtClean="0"/>
            </a:br>
            <a:r>
              <a:rPr lang="fa-IR" dirty="0" smtClean="0"/>
              <a:t>تراورتن دارای رنگ‌های متنوع و بافت نواری شکل است که در اثر حضور ترکیبات آهن، کلسیم و دیگر ناخالصی‌ها ایجاد شده‌است. این سنگ در رنگ‌های زرد، قهوه‌ای، قرمز، لیمویی، خاکستری، سیاه و سفید قابل تولید است. </a:t>
            </a:r>
            <a:endParaRPr lang="en-US" dirty="0"/>
          </a:p>
        </p:txBody>
      </p:sp>
    </p:spTree>
    <p:extLst>
      <p:ext uri="{BB962C8B-B14F-4D97-AF65-F5344CB8AC3E}">
        <p14:creationId xmlns:p14="http://schemas.microsoft.com/office/powerpoint/2010/main" val="4290890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novo\Desktop\s0.gi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50541"/>
            <a:ext cx="67056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352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t>تراورتن به علت داشتن حفرات، خاصیت عایق حرارتی و صوتی دارد. سنگ تراورتن از مقاومت قابل قبولی برخوردار می‌باشد. این سنگ را می‌توان به ۲ شکل موج دار و بدون موج برش داد. تراورتن دارای سوراخ‌ها و حفراتی است که بایستی در هنگام فراوری سطح آن پر شود. وجود حفره در تراورتن باعث می‌شود در هنگام نصب سنگ، ملات سیمانی داخل این حفرات نفوذ کرده و از سقوط سنگ جلوگیری کند. </a:t>
            </a:r>
            <a:br>
              <a:rPr lang="fa-IR" dirty="0" smtClean="0"/>
            </a:br>
            <a:r>
              <a:rPr lang="fa-IR" dirty="0" smtClean="0"/>
              <a:t>تراورتن در نماهای روکار داخلی و بیرونی و همچنین برای سنگ فرش کردن قابل استفاده‌است. </a:t>
            </a:r>
            <a:endParaRPr lang="en-US" dirty="0"/>
          </a:p>
        </p:txBody>
      </p:sp>
    </p:spTree>
    <p:extLst>
      <p:ext uri="{BB962C8B-B14F-4D97-AF65-F5344CB8AC3E}">
        <p14:creationId xmlns:p14="http://schemas.microsoft.com/office/powerpoint/2010/main" val="2926870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سنگ هاي آهكي  </a:t>
            </a:r>
            <a:endParaRPr lang="en-US" dirty="0"/>
          </a:p>
        </p:txBody>
      </p:sp>
      <p:sp>
        <p:nvSpPr>
          <p:cNvPr id="3" name="Content Placeholder 2"/>
          <p:cNvSpPr>
            <a:spLocks noGrp="1"/>
          </p:cNvSpPr>
          <p:nvPr>
            <p:ph idx="1"/>
          </p:nvPr>
        </p:nvSpPr>
        <p:spPr/>
        <p:txBody>
          <a:bodyPr/>
          <a:lstStyle/>
          <a:p>
            <a:pPr algn="r" rtl="1"/>
            <a:r>
              <a:rPr lang="fa-IR" dirty="0" smtClean="0"/>
              <a:t>سنگ هاي آهكي از كربنات كلسيم تشكيل شده اند كه يا به صورت كريستالي از آب هاي معدني شكل گرفته اند و يا در تراكم توده غلاف فسيل ها به همراه ارگانيزم هاي دريايي ته نشين  شده اند. اين سنگ ها معمولاً از طريق ساختمان قالب شيميايي طبقه بندي شده و به رنگ هاي گوناگوني از سفيد ،نخودي و خاكستري تا قرمز و آبي يافت مي شوند . سطح نهايي آنها از صيقلي ، تيشه اي و كلنگي قابل تهيه است .در خارج از بنا استفاده از سنگ آهنكي دركنار و يا روي ماسه سنگ مجاز نيست  زيرا سبب وبروز تخريب فوري در ماسه سنگ مي شود </a:t>
            </a:r>
            <a:endParaRPr lang="en-US" dirty="0"/>
          </a:p>
        </p:txBody>
      </p:sp>
    </p:spTree>
    <p:extLst>
      <p:ext uri="{BB962C8B-B14F-4D97-AF65-F5344CB8AC3E}">
        <p14:creationId xmlns:p14="http://schemas.microsoft.com/office/powerpoint/2010/main" val="1808154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مشخصات کلی انتخاب سنگ برای مصارف ساختمانی </a:t>
            </a:r>
            <a:endParaRPr lang="en-US" dirty="0"/>
          </a:p>
        </p:txBody>
      </p:sp>
      <p:sp>
        <p:nvSpPr>
          <p:cNvPr id="3" name="Content Placeholder 2"/>
          <p:cNvSpPr>
            <a:spLocks noGrp="1"/>
          </p:cNvSpPr>
          <p:nvPr>
            <p:ph idx="1"/>
          </p:nvPr>
        </p:nvSpPr>
        <p:spPr/>
        <p:txBody>
          <a:bodyPr/>
          <a:lstStyle/>
          <a:p>
            <a:pPr algn="r" rtl="1"/>
            <a:r>
              <a:rPr lang="fa-IR" dirty="0" smtClean="0"/>
              <a:t>سنگ‌های مورد استفاده در کارهای ساختمانی باید دارای مشخصات زیر باشند:[۸] </a:t>
            </a:r>
            <a:br>
              <a:rPr lang="fa-IR" dirty="0" smtClean="0"/>
            </a:br>
            <a:r>
              <a:rPr lang="fa-IR" dirty="0" smtClean="0"/>
              <a:t>۱- بافت سنگ باید ساختمانی سالم داشته باشد، یعنی بدون شیار، ترک و رگه‌های سست باشد (کرمو نباشد)  </a:t>
            </a:r>
            <a:br>
              <a:rPr lang="fa-IR" dirty="0" smtClean="0"/>
            </a:br>
            <a:r>
              <a:rPr lang="fa-IR" dirty="0" smtClean="0"/>
              <a:t>۲- بدون هرگونه خلل و فرج باشد  </a:t>
            </a:r>
            <a:br>
              <a:rPr lang="fa-IR" dirty="0" smtClean="0"/>
            </a:br>
            <a:r>
              <a:rPr lang="fa-IR" dirty="0" smtClean="0"/>
              <a:t>۳- پوسیدگی نداشته باشد  </a:t>
            </a:r>
            <a:br>
              <a:rPr lang="fa-IR" dirty="0" smtClean="0"/>
            </a:br>
            <a:r>
              <a:rPr lang="fa-IR" dirty="0" smtClean="0"/>
              <a:t>۴- یکدست، یکنواخت و همگن باشد  </a:t>
            </a:r>
            <a:endParaRPr lang="en-US" dirty="0"/>
          </a:p>
        </p:txBody>
      </p:sp>
    </p:spTree>
    <p:extLst>
      <p:ext uri="{BB962C8B-B14F-4D97-AF65-F5344CB8AC3E}">
        <p14:creationId xmlns:p14="http://schemas.microsoft.com/office/powerpoint/2010/main" val="391470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nbvbnfn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27"/>
            <a:ext cx="8839201" cy="642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269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Desktop\240px-Beach_Stones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066800"/>
            <a:ext cx="8305800" cy="4363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877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 y="304801"/>
            <a:ext cx="10698480" cy="5821364"/>
          </a:xfrm>
        </p:spPr>
        <p:txBody>
          <a:bodyPr>
            <a:normAutofit lnSpcReduction="10000"/>
          </a:bodyPr>
          <a:lstStyle/>
          <a:p>
            <a:pPr algn="r" rtl="1"/>
            <a:r>
              <a:rPr lang="fa-IR" dirty="0" smtClean="0"/>
              <a:t>  ۵- سنگ ساختمانی نباید آب زیاد جذب کند، لذا نباید:  </a:t>
            </a:r>
            <a:br>
              <a:rPr lang="fa-IR" dirty="0" smtClean="0"/>
            </a:br>
            <a:r>
              <a:rPr lang="fa-IR" dirty="0" smtClean="0"/>
              <a:t>الف- در آب متلاشی یا حل شود  </a:t>
            </a:r>
            <a:br>
              <a:rPr lang="fa-IR" dirty="0" smtClean="0"/>
            </a:br>
            <a:r>
              <a:rPr lang="fa-IR" dirty="0" smtClean="0"/>
              <a:t>ب- تمام یا قسمتی از آن بیش از ۸ درصد وزن خود آب بمکد  </a:t>
            </a:r>
            <a:br>
              <a:rPr lang="fa-IR" dirty="0" smtClean="0"/>
            </a:br>
            <a:r>
              <a:rPr lang="fa-IR" dirty="0" smtClean="0"/>
              <a:t>۶- سنگ ساختمانی نباید آلوده به مواد طبیعی و مصنوعی باشد  </a:t>
            </a:r>
            <a:br>
              <a:rPr lang="fa-IR" dirty="0" smtClean="0"/>
            </a:br>
            <a:r>
              <a:rPr lang="fa-IR" dirty="0" smtClean="0"/>
              <a:t>۷- سنگ باید شرایط فیزیکی و شیمیایی محیط را تحمل کند، لذا باید:  </a:t>
            </a:r>
            <a:br>
              <a:rPr lang="fa-IR" dirty="0" smtClean="0"/>
            </a:br>
            <a:r>
              <a:rPr lang="fa-IR" dirty="0" smtClean="0"/>
              <a:t>الف- در برابر باد، یخبندان، تغییرات دما و در صورت وجود جریان آب در مقابل آن و کلیه عوامل فرسایش مقاومت کند  </a:t>
            </a:r>
            <a:endParaRPr lang="en-US" dirty="0" smtClean="0"/>
          </a:p>
          <a:p>
            <a:pPr algn="r" rtl="1"/>
            <a:r>
              <a:rPr lang="fa-IR" dirty="0" smtClean="0"/>
              <a:t>ب- در برابر محیط‌های شیمیاییاسیدی و قلیایی و همچنین عمل آبکافت و اکسیداسیون مقاومت کند  </a:t>
            </a:r>
            <a:br>
              <a:rPr lang="fa-IR" dirty="0" smtClean="0"/>
            </a:br>
            <a:r>
              <a:rPr lang="fa-IR" dirty="0" smtClean="0"/>
              <a:t>۸- مقاومت فشاری برای قطعات باربر نباید کمتر از ۱۵۰ کیلوگرم بر سانتی متر مربع باشد  </a:t>
            </a:r>
            <a:br>
              <a:rPr lang="fa-IR" dirty="0" smtClean="0"/>
            </a:br>
            <a:r>
              <a:rPr lang="fa-IR" dirty="0" smtClean="0"/>
              <a:t>۹- در مقابل سایش مقاوم باشد  </a:t>
            </a:r>
            <a:endParaRPr lang="en-US" dirty="0"/>
          </a:p>
        </p:txBody>
      </p:sp>
    </p:spTree>
    <p:extLst>
      <p:ext uri="{BB962C8B-B14F-4D97-AF65-F5344CB8AC3E}">
        <p14:creationId xmlns:p14="http://schemas.microsoft.com/office/powerpoint/2010/main" val="2474658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تقسیم بندی سنگهای ساختمانی  </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t>بر اساس وزن مخصوص : سنگهای سنگین وزن ، سنگهایی که وزن مخصوص آنها بیش از 1.8 گرم بر سانتی متر مکعب است و سنگهای سبک ، دسته‌ای از سنگها هستند که وزن مخصوص آنها کمتر از 1.8 گرم بر سانتی متر مکعب می‌باشد.  </a:t>
            </a:r>
            <a:br>
              <a:rPr lang="fa-IR" dirty="0" smtClean="0"/>
            </a:br>
            <a:r>
              <a:rPr lang="fa-IR" dirty="0" smtClean="0"/>
              <a:t> بر اساس مقاومت فشاری : سنگهای سنگین که مقاومت فشاری آنها از 100تا 1000 مگا پاسکال است. </a:t>
            </a:r>
            <a:br>
              <a:rPr lang="fa-IR" dirty="0" smtClean="0"/>
            </a:br>
            <a:r>
              <a:rPr lang="fa-IR" dirty="0" smtClean="0"/>
              <a:t> و سنگهای سبک که مقاومت فشاری آنها از 4 تا 200 مگا پاسکال است. </a:t>
            </a:r>
            <a:endParaRPr lang="en-US" dirty="0" smtClean="0"/>
          </a:p>
          <a:p>
            <a:pPr algn="r" rtl="1"/>
            <a:r>
              <a:rPr lang="fa-IR" dirty="0" smtClean="0"/>
              <a:t>بر اساس ضریب نرم شدگی : اگر مقدار این ضریب از 0.6 تا 1 باشد از آن برای احداث ساختمان استفاده می‌شود </a:t>
            </a:r>
            <a:endParaRPr lang="en-US" dirty="0"/>
          </a:p>
        </p:txBody>
      </p:sp>
    </p:spTree>
    <p:extLst>
      <p:ext uri="{BB962C8B-B14F-4D97-AF65-F5344CB8AC3E}">
        <p14:creationId xmlns:p14="http://schemas.microsoft.com/office/powerpoint/2010/main" val="2685734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سنگهای پی و دیوار </a:t>
            </a:r>
            <a:endParaRPr lang="en-US" dirty="0"/>
          </a:p>
        </p:txBody>
      </p:sp>
      <p:sp>
        <p:nvSpPr>
          <p:cNvPr id="3" name="Content Placeholder 2"/>
          <p:cNvSpPr>
            <a:spLocks noGrp="1"/>
          </p:cNvSpPr>
          <p:nvPr>
            <p:ph idx="1"/>
          </p:nvPr>
        </p:nvSpPr>
        <p:spPr/>
        <p:txBody>
          <a:bodyPr/>
          <a:lstStyle/>
          <a:p>
            <a:pPr algn="r" rtl="1"/>
            <a:r>
              <a:rPr lang="fa-IR" dirty="0" smtClean="0"/>
              <a:t>در پی ساختمانها و بخشی از دیوارها که در زیر سطح زمین قرار دارند از سنگهای آذرین و رسوبی که ضریب نرم شدگی آنها بیش از 0.7 باشد، استفاده می‌گردد.نداشتن کانیهای رسی یا قطعات غیر همگن و درزه و شکاف در اینگونه سنگها ضروری است. </a:t>
            </a:r>
            <a:endParaRPr lang="en-US" dirty="0"/>
          </a:p>
        </p:txBody>
      </p:sp>
    </p:spTree>
    <p:extLst>
      <p:ext uri="{BB962C8B-B14F-4D97-AF65-F5344CB8AC3E}">
        <p14:creationId xmlns:p14="http://schemas.microsoft.com/office/powerpoint/2010/main" val="4041944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v xc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95975"/>
            <a:ext cx="10591799" cy="574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152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دیواره‌های سنگی </a:t>
            </a:r>
            <a:endParaRPr lang="en-US" dirty="0"/>
          </a:p>
        </p:txBody>
      </p:sp>
      <p:sp>
        <p:nvSpPr>
          <p:cNvPr id="3" name="Content Placeholder 2"/>
          <p:cNvSpPr>
            <a:spLocks noGrp="1"/>
          </p:cNvSpPr>
          <p:nvPr>
            <p:ph idx="1"/>
          </p:nvPr>
        </p:nvSpPr>
        <p:spPr/>
        <p:txBody>
          <a:bodyPr/>
          <a:lstStyle/>
          <a:p>
            <a:pPr algn="r" rtl="1"/>
            <a:r>
              <a:rPr lang="fa-IR" dirty="0" smtClean="0"/>
              <a:t>از سنگهای آذرین ، رسوبی یا دگرگونی که دارای ویژگیهای زیر باشند در دیوارهای سنگی استفاده می‌شود. </a:t>
            </a:r>
            <a:br>
              <a:rPr lang="fa-IR" dirty="0" smtClean="0"/>
            </a:br>
            <a:r>
              <a:rPr lang="fa-IR" dirty="0" smtClean="0"/>
              <a:t>مقاومت فشاری بین 0.4 تا 50 مگاپاسگال باشد.  </a:t>
            </a:r>
            <a:br>
              <a:rPr lang="fa-IR" dirty="0" smtClean="0"/>
            </a:br>
            <a:r>
              <a:rPr lang="fa-IR" dirty="0" smtClean="0"/>
              <a:t>وزن مخصوص آن 0.9 تا 2.2 باشد.  </a:t>
            </a:r>
            <a:br>
              <a:rPr lang="fa-IR" dirty="0" smtClean="0"/>
            </a:br>
            <a:r>
              <a:rPr lang="fa-IR" dirty="0" smtClean="0"/>
              <a:t>ضریب نرم شدگی آن بین 0.6 تا 0.7 باشد. و نیز سنگ هوازده نباشد. </a:t>
            </a:r>
            <a:endParaRPr lang="en-US" dirty="0"/>
          </a:p>
        </p:txBody>
      </p:sp>
    </p:spTree>
    <p:extLst>
      <p:ext uri="{BB962C8B-B14F-4D97-AF65-F5344CB8AC3E}">
        <p14:creationId xmlns:p14="http://schemas.microsoft.com/office/powerpoint/2010/main" val="30320509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سنگ نما و کف </a:t>
            </a:r>
            <a:endParaRPr lang="en-US" dirty="0"/>
          </a:p>
        </p:txBody>
      </p:sp>
      <p:sp>
        <p:nvSpPr>
          <p:cNvPr id="3" name="Content Placeholder 2"/>
          <p:cNvSpPr>
            <a:spLocks noGrp="1"/>
          </p:cNvSpPr>
          <p:nvPr>
            <p:ph idx="1"/>
          </p:nvPr>
        </p:nvSpPr>
        <p:spPr/>
        <p:txBody>
          <a:bodyPr/>
          <a:lstStyle/>
          <a:p>
            <a:pPr algn="r" rtl="1"/>
            <a:r>
              <a:rPr lang="fa-IR" dirty="0" smtClean="0"/>
              <a:t>سنگهای آذرین ، دگرگدنی و رسوبی که دارای این ویژگیها باشند، به عنوان سنگ نمای ساختمان بکار می‌روند. </a:t>
            </a:r>
            <a:br>
              <a:rPr lang="fa-IR" dirty="0" smtClean="0"/>
            </a:br>
            <a:r>
              <a:rPr lang="fa-IR" dirty="0" smtClean="0"/>
              <a:t>مقاومت فشاری آن بیش از 5 مگا پاسکال باشد.  </a:t>
            </a:r>
            <a:br>
              <a:rPr lang="fa-IR" dirty="0" smtClean="0"/>
            </a:br>
            <a:r>
              <a:rPr lang="fa-IR" dirty="0" smtClean="0"/>
              <a:t>ضریب نرم شدگی بین 0.7 تا 0.9 باشد.  </a:t>
            </a:r>
            <a:br>
              <a:rPr lang="fa-IR" dirty="0" smtClean="0"/>
            </a:br>
            <a:r>
              <a:rPr lang="fa-IR" dirty="0" smtClean="0"/>
              <a:t>نداشتن درزه و شکاف در سنگ.  </a:t>
            </a:r>
            <a:br>
              <a:rPr lang="fa-IR" dirty="0" smtClean="0"/>
            </a:br>
            <a:r>
              <a:rPr lang="fa-IR" dirty="0" smtClean="0"/>
              <a:t>نبود کانیهای رسی و مواد قابل حل در سنگ.  </a:t>
            </a:r>
            <a:br>
              <a:rPr lang="fa-IR" dirty="0" smtClean="0"/>
            </a:br>
            <a:r>
              <a:rPr lang="fa-IR" dirty="0" smtClean="0"/>
              <a:t>نبود حالت آلتراسیون و هوازدگی.  </a:t>
            </a:r>
            <a:br>
              <a:rPr lang="fa-IR" dirty="0" smtClean="0"/>
            </a:br>
            <a:r>
              <a:rPr lang="fa-IR" dirty="0" smtClean="0"/>
              <a:t>داشتن رنگ مرغوب. </a:t>
            </a:r>
            <a:endParaRPr lang="en-US" dirty="0"/>
          </a:p>
        </p:txBody>
      </p:sp>
    </p:spTree>
    <p:extLst>
      <p:ext uri="{BB962C8B-B14F-4D97-AF65-F5344CB8AC3E}">
        <p14:creationId xmlns:p14="http://schemas.microsoft.com/office/powerpoint/2010/main" val="6867737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enovo\Desktop\s1.gi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51275"/>
            <a:ext cx="8763000" cy="640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2299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سنگهای قابل مصرف در راه سازی  </a:t>
            </a:r>
            <a:endParaRPr lang="en-US" dirty="0"/>
          </a:p>
        </p:txBody>
      </p:sp>
      <p:sp>
        <p:nvSpPr>
          <p:cNvPr id="3" name="Content Placeholder 2"/>
          <p:cNvSpPr>
            <a:spLocks noGrp="1"/>
          </p:cNvSpPr>
          <p:nvPr>
            <p:ph idx="1"/>
          </p:nvPr>
        </p:nvSpPr>
        <p:spPr/>
        <p:txBody>
          <a:bodyPr/>
          <a:lstStyle/>
          <a:p>
            <a:pPr algn="r" rtl="1"/>
            <a:r>
              <a:rPr lang="fa-IR" dirty="0" smtClean="0"/>
              <a:t>سنگها در راه سازی مصارف متعدد دارند که از جمله این موارد پل سازی ، زیر سازی ، سنگفرش ، زیر ریل آهن و غیره است. انواع سنگهای آذرین ، دگرگونی و رسوبی که واجد خصوصیتهای زیر باشند، در راه سازی قابل استفاده خواهند بود. </a:t>
            </a:r>
            <a:endParaRPr lang="en-US" dirty="0"/>
          </a:p>
        </p:txBody>
      </p:sp>
    </p:spTree>
    <p:extLst>
      <p:ext uri="{BB962C8B-B14F-4D97-AF65-F5344CB8AC3E}">
        <p14:creationId xmlns:p14="http://schemas.microsoft.com/office/powerpoint/2010/main" val="25059424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enovo\Desktop\zm.gi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27463"/>
            <a:ext cx="85344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7690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r" rtl="1"/>
            <a:r>
              <a:rPr lang="fa-IR" dirty="0" smtClean="0"/>
              <a:t>مقاومت فشاری بیش از 100 مگا پاسکال  </a:t>
            </a:r>
            <a:br>
              <a:rPr lang="fa-IR" dirty="0" smtClean="0"/>
            </a:br>
            <a:r>
              <a:rPr lang="fa-IR" dirty="0" smtClean="0"/>
              <a:t>ضریب نرم شدگی بیش از 0.9  </a:t>
            </a:r>
            <a:br>
              <a:rPr lang="fa-IR" dirty="0" smtClean="0"/>
            </a:br>
            <a:r>
              <a:rPr lang="fa-IR" dirty="0" smtClean="0"/>
              <a:t>میزان جذب آب ، کمتر از 1 درصد  </a:t>
            </a:r>
            <a:br>
              <a:rPr lang="fa-IR" dirty="0" smtClean="0"/>
            </a:br>
            <a:r>
              <a:rPr lang="fa-IR" dirty="0" smtClean="0"/>
              <a:t>وزن مخصوص بیش از 2.3 گرم بر سانتیمتر مکعب.  </a:t>
            </a:r>
            <a:br>
              <a:rPr lang="fa-IR" dirty="0" smtClean="0"/>
            </a:br>
            <a:r>
              <a:rPr lang="fa-IR" dirty="0" smtClean="0"/>
              <a:t>مقاومت ضربه‌ای آن 15 کیوگرم نیرو بر سانتیمتر مکعب باشد.  </a:t>
            </a:r>
            <a:br>
              <a:rPr lang="fa-IR" dirty="0" smtClean="0"/>
            </a:br>
            <a:r>
              <a:rPr lang="fa-IR" dirty="0" smtClean="0"/>
              <a:t>نداشتن کانیهای رسی ، گچ و مواد قابل حل در آب.  </a:t>
            </a:r>
            <a:br>
              <a:rPr lang="fa-IR" dirty="0" smtClean="0"/>
            </a:br>
            <a:r>
              <a:rPr lang="fa-IR" dirty="0" smtClean="0"/>
              <a:t>عدم آلتراسیون و هوازدگی در سنگ.  </a:t>
            </a:r>
            <a:br>
              <a:rPr lang="fa-IR" dirty="0" smtClean="0"/>
            </a:br>
            <a:r>
              <a:rPr lang="fa-IR" dirty="0" smtClean="0"/>
              <a:t>سنگهای قابل استفاده در تونلها و محیطهای آبی.  </a:t>
            </a:r>
            <a:br>
              <a:rPr lang="fa-IR" dirty="0" smtClean="0"/>
            </a:br>
            <a:r>
              <a:rPr lang="fa-IR" dirty="0" smtClean="0"/>
              <a:t>در تونلها از گرانیت ، دیوریت ، گابرو و یا بازالت که مقاومت فشاری آنها از 100 مگا پاسگال باشد، استفاده می‌کنند. </a:t>
            </a:r>
            <a:endParaRPr lang="en-US" dirty="0"/>
          </a:p>
        </p:txBody>
      </p:sp>
    </p:spTree>
    <p:extLst>
      <p:ext uri="{BB962C8B-B14F-4D97-AF65-F5344CB8AC3E}">
        <p14:creationId xmlns:p14="http://schemas.microsoft.com/office/powerpoint/2010/main" val="2825457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t>از نقطه نظر زمین شناسی، سنگ به موادی از پوسته زمین اطلاق می‌شود که از یک یا چند کانی که با یکدیگر پیوند یافته اند، درست شده است. در مقابل خاک توده‌ای از ذرات با دانه‌های منفصل یا دارای پیوند سست است که بر اثر هوازدگی سنگ‌ها و به طور برجا تشکیل شده است. لیکن در مهندسی و کارهای ساختمانی قابلیت حفاری مصالح زمین شناسی به عنوان شاخصی در طبقه بندی آنها به دو گروه سنگ و خاک مورد استفاده قرار می‌گیرد[۱]. </a:t>
            </a:r>
            <a:endParaRPr lang="en-US" dirty="0"/>
          </a:p>
        </p:txBody>
      </p:sp>
    </p:spTree>
    <p:extLst>
      <p:ext uri="{BB962C8B-B14F-4D97-AF65-F5344CB8AC3E}">
        <p14:creationId xmlns:p14="http://schemas.microsoft.com/office/powerpoint/2010/main" val="13722368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t>ویژگیهای سنگهای مصرفی در محیط آب به شرح زیر است. </a:t>
            </a:r>
            <a:br>
              <a:rPr lang="fa-IR" dirty="0" smtClean="0"/>
            </a:br>
            <a:r>
              <a:rPr lang="fa-IR" dirty="0" smtClean="0"/>
              <a:t> نداشتن کانیهای رسی ، گچ و مواد محلول در آب </a:t>
            </a:r>
            <a:br>
              <a:rPr lang="fa-IR" dirty="0" smtClean="0"/>
            </a:br>
            <a:r>
              <a:rPr lang="fa-IR" dirty="0" smtClean="0"/>
              <a:t>همگن بودن سنگ.  </a:t>
            </a:r>
            <a:br>
              <a:rPr lang="fa-IR" dirty="0" smtClean="0"/>
            </a:br>
            <a:r>
              <a:rPr lang="fa-IR" dirty="0" smtClean="0"/>
              <a:t>داشتن مقاومت در برابر فشارهای بالا. </a:t>
            </a:r>
            <a:br>
              <a:rPr lang="fa-IR" dirty="0" smtClean="0"/>
            </a:br>
            <a:r>
              <a:rPr lang="fa-IR" dirty="0" smtClean="0"/>
              <a:t>سنگهای مقاوم در برابر محلولها و حرارت</a:t>
            </a:r>
            <a:endParaRPr lang="en-US" dirty="0"/>
          </a:p>
        </p:txBody>
      </p:sp>
    </p:spTree>
    <p:extLst>
      <p:ext uri="{BB962C8B-B14F-4D97-AF65-F5344CB8AC3E}">
        <p14:creationId xmlns:p14="http://schemas.microsoft.com/office/powerpoint/2010/main" val="15593973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WP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33402"/>
            <a:ext cx="10317628" cy="595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2937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سنگهایی که در برابر اسیدها مقاومند، عبارتند از: </a:t>
            </a:r>
            <a:endParaRPr lang="en-US" dirty="0"/>
          </a:p>
        </p:txBody>
      </p:sp>
      <p:sp>
        <p:nvSpPr>
          <p:cNvPr id="3" name="Content Placeholder 2"/>
          <p:cNvSpPr>
            <a:spLocks noGrp="1"/>
          </p:cNvSpPr>
          <p:nvPr>
            <p:ph idx="1"/>
          </p:nvPr>
        </p:nvSpPr>
        <p:spPr/>
        <p:txBody>
          <a:bodyPr/>
          <a:lstStyle/>
          <a:p>
            <a:pPr algn="r" rtl="1"/>
            <a:r>
              <a:rPr lang="fa-IR" dirty="0" smtClean="0"/>
              <a:t>گرانیت ، دیاباز ، دیوریت ، کوارتزیت و بازالت. سنگهای مقاوم در برابر محلولهای قلیایی عبارتند از سنگ آهک ، دولومیت ، سنگ مرمر و منیزیت. سنگهایی که در شرایط حرارت بالا مقاوم هستند عبارتند از بازالت ، دیاباز و توف. ویژگی مهم این سنگها داشتن مقاومت فشاری بیش از 100 مگا پاسگال است که میزان جذب آن حداکثر به 1 در صد می‌رسد </a:t>
            </a:r>
            <a:endParaRPr lang="en-US" dirty="0"/>
          </a:p>
        </p:txBody>
      </p:sp>
    </p:spTree>
    <p:extLst>
      <p:ext uri="{BB962C8B-B14F-4D97-AF65-F5344CB8AC3E}">
        <p14:creationId xmlns:p14="http://schemas.microsoft.com/office/powerpoint/2010/main" val="15190800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شكل هاي ساختگي سنگ ها </a:t>
            </a:r>
            <a:endParaRPr lang="en-US" dirty="0"/>
          </a:p>
        </p:txBody>
      </p:sp>
      <p:sp>
        <p:nvSpPr>
          <p:cNvPr id="3" name="Content Placeholder 2"/>
          <p:cNvSpPr>
            <a:spLocks noGrp="1"/>
          </p:cNvSpPr>
          <p:nvPr>
            <p:ph idx="1"/>
          </p:nvPr>
        </p:nvSpPr>
        <p:spPr/>
        <p:txBody>
          <a:bodyPr/>
          <a:lstStyle/>
          <a:p>
            <a:pPr algn="r" rtl="1"/>
            <a:r>
              <a:rPr lang="fa-IR" dirty="0" smtClean="0"/>
              <a:t>قبل از استفاده از سنگ در ساختمان ، معمولاً برروي آن عملياتي انجام مي شود كه كارآيي و زيبايي آن را افزايش مي دهد . به اين علت اين دسته از سنگ ها را ، سنگ هاي كارشده مي گوييم . از سنگ هاي كارشده ، صورت هاي زير ساخته مي شود . </a:t>
            </a:r>
            <a:endParaRPr lang="en-US" dirty="0"/>
          </a:p>
        </p:txBody>
      </p:sp>
      <p:pic>
        <p:nvPicPr>
          <p:cNvPr id="4" name="Picture 4" descr="pishgooyan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4764"/>
            <a:ext cx="3898900" cy="291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shgooyan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443" y="3886200"/>
            <a:ext cx="3550808" cy="279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22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r" rtl="1"/>
            <a:r>
              <a:rPr lang="fa-IR" dirty="0" smtClean="0"/>
              <a:t>سنگ قواره : كه با حذف گوشه هاي تيز و زايد سنگ لاشه به دست مي آيد . ابعاد آن نبايد كمتر از 15 سانتي متر باشد. </a:t>
            </a:r>
            <a:br>
              <a:rPr lang="fa-IR" dirty="0" smtClean="0"/>
            </a:br>
            <a:r>
              <a:rPr lang="fa-IR" dirty="0" smtClean="0"/>
              <a:t>سنگ بادبر يارگه اي : اين نوع سنگ ها به صورت تقريباً‌مكعبي در مي آيند. سطح نماي آنها را تقريباً مربع يا مستطيل شكل مي سازند . حداكثر برجستگي ( بار ) سطح نماي آنها 4 سانتي متر است و حداقل عرض وارتفاع آن به ترتيب 20 و 15 سانتي متر است . اگر به منظور ايجاد درزهاي ملات خورظريفتر ، قسمت هاي ملات خور اين نوع سنگ ها را به كمك كلنگ مخصوص بتراشند به آن سنگ سرتراش مي گويند و اگر چهار وجه ملات خور را كاملاً و بادقت گونيا نمايند آن را سنگ سرتراش گونيا شده مي نامند. </a:t>
            </a:r>
            <a:endParaRPr lang="en-US" dirty="0"/>
          </a:p>
        </p:txBody>
      </p:sp>
    </p:spTree>
    <p:extLst>
      <p:ext uri="{BB962C8B-B14F-4D97-AF65-F5344CB8AC3E}">
        <p14:creationId xmlns:p14="http://schemas.microsoft.com/office/powerpoint/2010/main" val="7207685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r" rtl="1"/>
            <a:r>
              <a:rPr lang="fa-IR" dirty="0" smtClean="0"/>
              <a:t>سنگ بادكوبه اي :اين سنگ در حقيقت سنگ سرتراشي است كه دورتادور وجه نماي آن را به عرض 1/5 تا 3 سانتي متر با قلم ، تراش داده اند و بقيه سطح نما را تيشه داري مي كنند . </a:t>
            </a:r>
            <a:br>
              <a:rPr lang="fa-IR" dirty="0" smtClean="0"/>
            </a:br>
            <a:r>
              <a:rPr lang="fa-IR" dirty="0" smtClean="0"/>
              <a:t>سنگ اندازه يا حكمي : اگر سنگ به اندازه مشخصي كه در نقشه منظور شده است در آيد به آن (( سنگ اندازه )) مي گويند . </a:t>
            </a:r>
            <a:br>
              <a:rPr lang="fa-IR" dirty="0" smtClean="0"/>
            </a:br>
            <a:r>
              <a:rPr lang="fa-IR" dirty="0" smtClean="0"/>
              <a:t>سنگ هاي چند نما يا تمام تراش : اگر همه سطوح قائم و افقي سنگ را دست تراش نمايند به آن سنگ ((دست تراش )) مي گويند . </a:t>
            </a:r>
            <a:br>
              <a:rPr lang="fa-IR" dirty="0" smtClean="0"/>
            </a:br>
            <a:r>
              <a:rPr lang="fa-IR" dirty="0" smtClean="0"/>
              <a:t>سنگ چند وجهي : اين سنگ ها به صورت چند وجهي نامنظم در آمده و در نما كنار يكديگر قفل و بست مي شوند . در اين نوع سنگ ها ابعاد وجوه نبايد كمتر از ده سانتي متر باشد . </a:t>
            </a:r>
            <a:endParaRPr lang="en-US" dirty="0"/>
          </a:p>
        </p:txBody>
      </p:sp>
    </p:spTree>
    <p:extLst>
      <p:ext uri="{BB962C8B-B14F-4D97-AF65-F5344CB8AC3E}">
        <p14:creationId xmlns:p14="http://schemas.microsoft.com/office/powerpoint/2010/main" val="21363354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H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1" y="3799019"/>
            <a:ext cx="6752064" cy="305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Rockmart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1145"/>
            <a:ext cx="6825280"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1830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r" rtl="1"/>
            <a:r>
              <a:rPr lang="fa-IR" dirty="0" smtClean="0"/>
              <a:t>سنگ پلاك : دركارخانه سنگ هاي قله را به ضخامت و ابعاد مورد نياز مي برند . به اين دسته سنگ ها كه معمولاً چهارگوش و داراي لبه هاي قائم هستند سنگ (( پلاك )) مي گويند . سنگ هاي پلاك برحسب پرداخت سطح نماي آنهابه نام هاي كلنگي ، چكشي ، تيشه اي ( يك تيشه و يا دوتيشه ) ، سوخته و پرداخته يا ساب خورده شناخته مي شوند . ضخامت سنگ هاي پلاك بر حسب نوع و كاربرد آنها انتخاب مي شود . براي نمونه سنگ هاي گرانيت مرغوب را تا 3 ميلي متر ضخامت برش داده و پرداخت مي كنند . </a:t>
            </a:r>
            <a:br>
              <a:rPr lang="fa-IR" dirty="0" smtClean="0"/>
            </a:br>
            <a:r>
              <a:rPr lang="fa-IR" dirty="0" smtClean="0"/>
              <a:t> انتخاب سطح نهايي سنگ علاوه بر مسايل زيباشناسي و محل كاربرد سنگ ، به جنس سنگ بافت آن بستگي دارد . برخي از سنگها جلاپذير نيستند بنابراين از روش هاي ديگري براي ايجاد جلوه در آنها استفاده مي شود . </a:t>
            </a:r>
            <a:endParaRPr lang="en-US" dirty="0"/>
          </a:p>
        </p:txBody>
      </p:sp>
    </p:spTree>
    <p:extLst>
      <p:ext uri="{BB962C8B-B14F-4D97-AF65-F5344CB8AC3E}">
        <p14:creationId xmlns:p14="http://schemas.microsoft.com/office/powerpoint/2010/main" val="19592810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فساد در سنگ </a:t>
            </a:r>
            <a:endParaRPr lang="en-US" dirty="0"/>
          </a:p>
        </p:txBody>
      </p:sp>
      <p:sp>
        <p:nvSpPr>
          <p:cNvPr id="3" name="Content Placeholder 2"/>
          <p:cNvSpPr>
            <a:spLocks noGrp="1"/>
          </p:cNvSpPr>
          <p:nvPr>
            <p:ph idx="1"/>
          </p:nvPr>
        </p:nvSpPr>
        <p:spPr/>
        <p:txBody>
          <a:bodyPr/>
          <a:lstStyle/>
          <a:p>
            <a:pPr algn="r" rtl="1"/>
            <a:r>
              <a:rPr lang="fa-IR" dirty="0" smtClean="0"/>
              <a:t>عامل اصلي فساد در سنگ ها اثر نمك هاي محلول بر آنهاست.آلودگي محيط ،يخبندان و پوسيدگي در قطعات فلزي و وجود ره هاي ضعيف و همچنين عمليات اجرايي ضعيف نيز موجب تخريب سنگ ها مي شود. </a:t>
            </a:r>
            <a:br>
              <a:rPr lang="fa-IR" dirty="0" smtClean="0"/>
            </a:br>
            <a:r>
              <a:rPr lang="fa-IR" dirty="0" smtClean="0"/>
              <a:t>اثر نمك هاي محلول: چنانچه رطوبتي كه به همراه خود نمك هاي محلول وجود دارد از سطح سنگ تبخير شود مقداري نمك درسطح آ» به صورت شوره و لايه اي هم در پوسته شدن سطح سنگ مي گردد.بنابراين سنگ هايي متخلخل در برابر نمك هاي محلول حساس ترند. </a:t>
            </a:r>
            <a:endParaRPr lang="en-US" dirty="0"/>
          </a:p>
        </p:txBody>
      </p:sp>
    </p:spTree>
    <p:extLst>
      <p:ext uri="{BB962C8B-B14F-4D97-AF65-F5344CB8AC3E}">
        <p14:creationId xmlns:p14="http://schemas.microsoft.com/office/powerpoint/2010/main" val="365424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C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2522"/>
            <a:ext cx="9144000" cy="6805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449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t>منشا شکل گیری سنگ‌ها و خرده سنگ‌ها </a:t>
            </a:r>
            <a:br>
              <a:rPr lang="fa-IR" dirty="0" smtClean="0"/>
            </a:br>
            <a:r>
              <a:rPr lang="fa-IR" dirty="0" smtClean="0"/>
              <a:t>دو فرایند کوه زایی و کوه سایی در زمین موجب پدید آمدن محصولات سنگی می‌شود</a:t>
            </a:r>
            <a:endParaRPr lang="en-US" dirty="0"/>
          </a:p>
        </p:txBody>
      </p:sp>
      <p:pic>
        <p:nvPicPr>
          <p:cNvPr id="4" name="Picture 4" descr="hbc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890964"/>
            <a:ext cx="32400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nf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4106864"/>
            <a:ext cx="20875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bc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4538662"/>
            <a:ext cx="28797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8690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 y="609601"/>
            <a:ext cx="10698480" cy="5516564"/>
          </a:xfrm>
        </p:spPr>
        <p:txBody>
          <a:bodyPr>
            <a:normAutofit/>
          </a:bodyPr>
          <a:lstStyle/>
          <a:p>
            <a:pPr algn="r" rtl="1"/>
            <a:r>
              <a:rPr lang="fa-IR" dirty="0" smtClean="0"/>
              <a:t>آلودگي محيط : سنگ هاي كاني داراي كربنات كلسيم در برابر محيط هاي اسيدي حساس اند .اكسيد گوگرد در محيط مرطوب و اكسيژن موجود در هوا توليد اسيد سولفوريك مي نمايد كه بر سنگ هاي آهكي اثر مي گذارد و سولفات كلسيم وليد ميكند. </a:t>
            </a:r>
            <a:br>
              <a:rPr lang="fa-IR" dirty="0" smtClean="0"/>
            </a:br>
            <a:r>
              <a:rPr lang="fa-IR" dirty="0" smtClean="0"/>
              <a:t>سنگ هاي آهكي و ماسه سنگ هاي آهكي در اينمورد حساس ترند.در سنگ هاي آهكي،سولفات كلسيم حاصل شده در سطح ،با آب شسته مي شود.ولي در سطوحي كه قابل شست وشو نيستند سطح به وسيله دوده سياه مي شود كه گرد آهكي در اطراف آن است.در انواع سنگ هاي آهكي منيزيم دار ايجاد سولفات منيزيم روند فساد را تسريع مي كند.در ماسه سنگ ها خلل و فرج توسط گچ پر ميشوند،پوسته هاي سيليسي گرچه مستقيما بر اثر تهاجم اسيدهاي موجود در هوا صدمه نمي بينند ولي سنگ به وجود مي آيد سبب خرابي آنها مي شود. </a:t>
            </a:r>
            <a:endParaRPr lang="en-US" dirty="0"/>
          </a:p>
        </p:txBody>
      </p:sp>
    </p:spTree>
    <p:extLst>
      <p:ext uri="{BB962C8B-B14F-4D97-AF65-F5344CB8AC3E}">
        <p14:creationId xmlns:p14="http://schemas.microsoft.com/office/powerpoint/2010/main" val="17331583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 y="838201"/>
            <a:ext cx="10698480" cy="5287964"/>
          </a:xfrm>
        </p:spPr>
        <p:txBody>
          <a:bodyPr>
            <a:normAutofit lnSpcReduction="10000"/>
          </a:bodyPr>
          <a:lstStyle/>
          <a:p>
            <a:pPr algn="r" rtl="1"/>
            <a:r>
              <a:rPr lang="fa-IR" dirty="0" smtClean="0"/>
              <a:t>مرمر كه اساسا كربنات كلسيم است مورد هجوم اسيدها ي موجود در هوا قرار مي گيرد و سطح صيقلي آن به مرور زبر مي شود.ولي به علت بافت متراكم و چگال آن كمتر تحت تاثير عمل قرار مي گيرد. </a:t>
            </a:r>
            <a:br>
              <a:rPr lang="fa-IR" dirty="0" smtClean="0"/>
            </a:br>
            <a:r>
              <a:rPr lang="fa-IR" dirty="0" smtClean="0"/>
              <a:t>اثر يخ بندان : تخريب براثريخ بندان در قسمتي از ساختمان كه در شرايط مرطوب قرار دارد ، رخ مي دهد . در محل در پوش ها ، سايه بانها ، كرسي بنا و كف پنجره اين پديده بيشتر ديده مي شود . يخ بندان موجب جداشدن قطعات مي شود ولي آنچنان كه در تبلور مشاهده شد توليد شوره نمي كند . سنگ آهك و دولوميت بيش از ماسه سنگ در معرض تهاجم اثر يخ بندان هستند . يخ بندان در سنگ مرمر ، شيت و گرانيت به علت تخلخل اندكي كه دارند تأثيري ندارد . </a:t>
            </a:r>
            <a:br>
              <a:rPr lang="fa-IR" dirty="0" smtClean="0"/>
            </a:br>
            <a:r>
              <a:rPr lang="fa-IR" dirty="0" smtClean="0"/>
              <a:t> </a:t>
            </a:r>
            <a:endParaRPr lang="en-US" dirty="0"/>
          </a:p>
        </p:txBody>
      </p:sp>
    </p:spTree>
    <p:extLst>
      <p:ext uri="{BB962C8B-B14F-4D97-AF65-F5344CB8AC3E}">
        <p14:creationId xmlns:p14="http://schemas.microsoft.com/office/powerpoint/2010/main" val="3127912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0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93975"/>
            <a:ext cx="2633664"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mage(0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4507" y="838200"/>
            <a:ext cx="2633664"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meymand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1" y="1728787"/>
            <a:ext cx="270033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0319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Image(0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1" y="43367"/>
            <a:ext cx="51054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0298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1752600"/>
            <a:ext cx="6127394" cy="2895600"/>
          </a:xfrm>
        </p:spPr>
        <p:txBody>
          <a:bodyPr>
            <a:normAutofit/>
          </a:bodyPr>
          <a:lstStyle/>
          <a:p>
            <a:r>
              <a:rPr lang="fa-IR" sz="8000" dirty="0" smtClean="0"/>
              <a:t>پایان</a:t>
            </a:r>
            <a:endParaRPr lang="fa-IR" sz="8000" dirty="0"/>
          </a:p>
        </p:txBody>
      </p:sp>
    </p:spTree>
    <p:extLst>
      <p:ext uri="{BB962C8B-B14F-4D97-AF65-F5344CB8AC3E}">
        <p14:creationId xmlns:p14="http://schemas.microsoft.com/office/powerpoint/2010/main" val="2540660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عوامل کوه زایی </a:t>
            </a:r>
            <a:endParaRPr lang="en-US" dirty="0"/>
          </a:p>
        </p:txBody>
      </p:sp>
      <p:sp>
        <p:nvSpPr>
          <p:cNvPr id="3" name="Content Placeholder 2"/>
          <p:cNvSpPr>
            <a:spLocks noGrp="1"/>
          </p:cNvSpPr>
          <p:nvPr>
            <p:ph idx="1"/>
          </p:nvPr>
        </p:nvSpPr>
        <p:spPr/>
        <p:txBody>
          <a:bodyPr/>
          <a:lstStyle/>
          <a:p>
            <a:pPr algn="r" rtl="1"/>
            <a:r>
              <a:rPr lang="fa-IR" dirty="0" smtClean="0"/>
              <a:t>فشارهای کره مذاب درون زمین را که به پوسته جامد سطح آن وارد می‌شود را می‌توان عامل فرایند کوه زایی و خشکی زایی نامید. </a:t>
            </a:r>
            <a:endParaRPr lang="en-US" dirty="0"/>
          </a:p>
        </p:txBody>
      </p:sp>
      <p:pic>
        <p:nvPicPr>
          <p:cNvPr id="1026" name="Picture 2" descr="C:\Users\lenovo\Desktop\adverimg-1190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371602"/>
            <a:ext cx="4881562" cy="3486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321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t>عوامل هوازدگی یا کوه سایی </a:t>
            </a:r>
            <a:br>
              <a:rPr lang="fa-IR" dirty="0" smtClean="0"/>
            </a:br>
            <a:r>
              <a:rPr lang="fa-IR" dirty="0" smtClean="0"/>
              <a:t>هر یک از چند روندی را که باعث خرد شدن و تغییر شکل مواد سخت سطح زمین و موادی که با جو در تماس هستند، هوازدگی می نامند. عوامل فرسایش یا هوازدگی به دو گروه فیزیکی و شیمیایی تقسیم می‌شوند. </a:t>
            </a:r>
            <a:br>
              <a:rPr lang="fa-IR" dirty="0" smtClean="0"/>
            </a:br>
            <a:r>
              <a:rPr lang="fa-IR" dirty="0" smtClean="0"/>
              <a:t>هوازدگی شیمیایی </a:t>
            </a:r>
            <a:br>
              <a:rPr lang="fa-IR" dirty="0" smtClean="0"/>
            </a:br>
            <a:r>
              <a:rPr lang="fa-IR" dirty="0" smtClean="0"/>
              <a:t>محصول هیدراتاسیون، انحلال، آبکافت، اکسیداسیون و یا عکس العمل آب‌های اسیدی با املاح تشکیل دهنده سنگ هاست.</a:t>
            </a:r>
            <a:endParaRPr lang="en-US" dirty="0"/>
          </a:p>
        </p:txBody>
      </p:sp>
    </p:spTree>
    <p:extLst>
      <p:ext uri="{BB962C8B-B14F-4D97-AF65-F5344CB8AC3E}">
        <p14:creationId xmlns:p14="http://schemas.microsoft.com/office/powerpoint/2010/main" val="3441972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novo\Desktop\200px-Aq_Call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19891"/>
            <a:ext cx="8534400" cy="652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828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 y="914401"/>
            <a:ext cx="10698480" cy="5211764"/>
          </a:xfrm>
        </p:spPr>
        <p:txBody>
          <a:bodyPr>
            <a:normAutofit lnSpcReduction="10000"/>
          </a:bodyPr>
          <a:lstStyle/>
          <a:p>
            <a:pPr algn="r" rtl="1"/>
            <a:r>
              <a:rPr lang="fa-IR" dirty="0" smtClean="0"/>
              <a:t>هوازدگی فیزیکی </a:t>
            </a:r>
            <a:br>
              <a:rPr lang="fa-IR" dirty="0" smtClean="0"/>
            </a:br>
            <a:r>
              <a:rPr lang="fa-IR" dirty="0" smtClean="0"/>
              <a:t>این پدیده توسط عواملی چون یخبندان، تغییرات حرارت در جو و در نتیجه انبساط و انقباض، نیروی جاذبه زمین، رشد گیاهان، باد، جریان آب و عمل جانوران و مانند اینها شکل می‌گیرد و باعث خرد شدن سنگ‌ها و تغییر شکل آنها به دانه‌های ریزتر می‌شود.[۴] </a:t>
            </a:r>
            <a:br>
              <a:rPr lang="fa-IR" dirty="0" smtClean="0"/>
            </a:br>
            <a:r>
              <a:rPr lang="fa-IR" dirty="0" smtClean="0"/>
              <a:t>ساختمان شیمیایی سنگ‌ها </a:t>
            </a:r>
            <a:br>
              <a:rPr lang="fa-IR" dirty="0" smtClean="0"/>
            </a:br>
            <a:r>
              <a:rPr lang="fa-IR" dirty="0" smtClean="0"/>
              <a:t>سنگ‌ها خود از قسمت‌های ساده تری به نام کانی ساخته شده اند. کانی‌ها مواد جامد، طبیعی، معمولا متبلور، غیرآلی، همگن و با ترکیبات شیمیایی مشخص اند. تاکنون بیش از ۳۰۰۰ کانی در طبیعت شناخته شده که تنها حدود ۲۴ کانی در سنگ‌های پوسته زمین فراوان هستند و آنها را کانی‌های سنگ ساز می نامند.</a:t>
            </a:r>
            <a:endParaRPr lang="en-US" dirty="0"/>
          </a:p>
        </p:txBody>
      </p:sp>
    </p:spTree>
    <p:extLst>
      <p:ext uri="{BB962C8B-B14F-4D97-AF65-F5344CB8AC3E}">
        <p14:creationId xmlns:p14="http://schemas.microsoft.com/office/powerpoint/2010/main" val="37251721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94</TotalTime>
  <Words>1549</Words>
  <Application>Microsoft Office PowerPoint</Application>
  <PresentationFormat>Custom</PresentationFormat>
  <Paragraphs>68</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Solstice</vt:lpstr>
      <vt:lpstr>PowerPoint Presentation</vt:lpstr>
      <vt:lpstr>سنگ وکاربرد ان در ساختمان </vt:lpstr>
      <vt:lpstr>PowerPoint Presentation</vt:lpstr>
      <vt:lpstr>PowerPoint Presentation</vt:lpstr>
      <vt:lpstr>PowerPoint Presentation</vt:lpstr>
      <vt:lpstr>عوامل کوه زایی </vt:lpstr>
      <vt:lpstr>PowerPoint Presentation</vt:lpstr>
      <vt:lpstr>PowerPoint Presentation</vt:lpstr>
      <vt:lpstr>PowerPoint Presentation</vt:lpstr>
      <vt:lpstr>PowerPoint Presentation</vt:lpstr>
      <vt:lpstr>PowerPoint Presentation</vt:lpstr>
      <vt:lpstr>PowerPoint Presentation</vt:lpstr>
      <vt:lpstr>سنگ‌های رسوبی </vt:lpstr>
      <vt:lpstr>PowerPoint Presentation</vt:lpstr>
      <vt:lpstr>سنگ‌های آذرین </vt:lpstr>
      <vt:lpstr>سنگ‌های دگرگون شده </vt:lpstr>
      <vt:lpstr>سنگ تراورتن موج دار </vt:lpstr>
      <vt:lpstr>سنگ خارا </vt:lpstr>
      <vt:lpstr>PowerPoint Presentation</vt:lpstr>
      <vt:lpstr>PowerPoint Presentation</vt:lpstr>
      <vt:lpstr>ماسه و ماسه‌سنگ </vt:lpstr>
      <vt:lpstr>سنگ هاي رسي </vt:lpstr>
      <vt:lpstr>كوارتزيت </vt:lpstr>
      <vt:lpstr>تراورتن </vt:lpstr>
      <vt:lpstr>PowerPoint Presentation</vt:lpstr>
      <vt:lpstr>PowerPoint Presentation</vt:lpstr>
      <vt:lpstr>سنگ هاي آهكي  </vt:lpstr>
      <vt:lpstr>مشخصات کلی انتخاب سنگ برای مصارف ساختمانی </vt:lpstr>
      <vt:lpstr>PowerPoint Presentation</vt:lpstr>
      <vt:lpstr>PowerPoint Presentation</vt:lpstr>
      <vt:lpstr>تقسیم بندی سنگهای ساختمانی  </vt:lpstr>
      <vt:lpstr>سنگهای پی و دیوار </vt:lpstr>
      <vt:lpstr>PowerPoint Presentation</vt:lpstr>
      <vt:lpstr>دیواره‌های سنگی </vt:lpstr>
      <vt:lpstr>سنگ نما و کف </vt:lpstr>
      <vt:lpstr>PowerPoint Presentation</vt:lpstr>
      <vt:lpstr>سنگهای قابل مصرف در راه سازی  </vt:lpstr>
      <vt:lpstr>PowerPoint Presentation</vt:lpstr>
      <vt:lpstr>PowerPoint Presentation</vt:lpstr>
      <vt:lpstr>PowerPoint Presentation</vt:lpstr>
      <vt:lpstr>PowerPoint Presentation</vt:lpstr>
      <vt:lpstr>سنگهایی که در برابر اسیدها مقاومند، عبارتند از: </vt:lpstr>
      <vt:lpstr>شكل هاي ساختگي سنگ ها </vt:lpstr>
      <vt:lpstr>PowerPoint Presentation</vt:lpstr>
      <vt:lpstr>PowerPoint Presentation</vt:lpstr>
      <vt:lpstr>PowerPoint Presentation</vt:lpstr>
      <vt:lpstr>PowerPoint Presentation</vt:lpstr>
      <vt:lpstr>فساد در سنگ </vt:lpstr>
      <vt:lpstr>PowerPoint Presentation</vt:lpstr>
      <vt:lpstr>PowerPoint Presentation</vt:lpstr>
      <vt:lpstr>PowerPoint Presentation</vt:lpstr>
      <vt:lpstr>PowerPoint Presentation</vt:lpstr>
      <vt:lpstr>PowerPoint Presentation</vt:lpstr>
      <vt:lpstr>پایان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سنگ های ساختمانی -جنس و نوع و کاربرد سنگ های ساختمانی</dc:title>
  <dc:creator>lenovo</dc:creator>
  <cp:lastModifiedBy>minabdata</cp:lastModifiedBy>
  <cp:revision>28</cp:revision>
  <dcterms:created xsi:type="dcterms:W3CDTF">2015-11-16T19:50:12Z</dcterms:created>
  <dcterms:modified xsi:type="dcterms:W3CDTF">2015-11-18T11:05:50Z</dcterms:modified>
</cp:coreProperties>
</file>