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9" r:id="rId2"/>
    <p:sldId id="261" r:id="rId3"/>
    <p:sldId id="260"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101" d="100"/>
          <a:sy n="101" d="100"/>
        </p:scale>
        <p:origin x="-2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331690A9-607C-444E-96BE-10EB47882CAC}" type="datetimeFigureOut">
              <a:rPr lang="fa-IR" smtClean="0"/>
              <a:pPr/>
              <a:t>16/04/1436</a:t>
            </a:fld>
            <a:endParaRPr lang="fa-IR"/>
          </a:p>
        </p:txBody>
      </p:sp>
      <p:sp>
        <p:nvSpPr>
          <p:cNvPr id="16" name="Slide Number Placeholder 15"/>
          <p:cNvSpPr>
            <a:spLocks noGrp="1"/>
          </p:cNvSpPr>
          <p:nvPr>
            <p:ph type="sldNum" sz="quarter" idx="11"/>
          </p:nvPr>
        </p:nvSpPr>
        <p:spPr/>
        <p:txBody>
          <a:bodyPr/>
          <a:lstStyle/>
          <a:p>
            <a:fld id="{70E0D3F3-292B-4F40-B865-8E2EE3CB295C}" type="slidenum">
              <a:rPr lang="fa-IR" smtClean="0"/>
              <a:pPr/>
              <a:t>‹#›</a:t>
            </a:fld>
            <a:endParaRPr lang="fa-IR"/>
          </a:p>
        </p:txBody>
      </p:sp>
      <p:sp>
        <p:nvSpPr>
          <p:cNvPr id="17" name="Footer Placeholder 16"/>
          <p:cNvSpPr>
            <a:spLocks noGrp="1"/>
          </p:cNvSpPr>
          <p:nvPr>
            <p:ph type="ftr" sz="quarter" idx="12"/>
          </p:nvPr>
        </p:nvSpPr>
        <p:spPr/>
        <p:txBody>
          <a:bodyPr/>
          <a:lstStyle/>
          <a:p>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1690A9-607C-444E-96BE-10EB47882CAC}" type="datetimeFigureOut">
              <a:rPr lang="fa-IR" smtClean="0"/>
              <a:pPr/>
              <a:t>16/04/1436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0E0D3F3-292B-4F40-B865-8E2EE3CB295C}"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1690A9-607C-444E-96BE-10EB47882CAC}" type="datetimeFigureOut">
              <a:rPr lang="fa-IR" smtClean="0"/>
              <a:pPr/>
              <a:t>16/04/1436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0E0D3F3-292B-4F40-B865-8E2EE3CB295C}"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331690A9-607C-444E-96BE-10EB47882CAC}" type="datetimeFigureOut">
              <a:rPr lang="fa-IR" smtClean="0"/>
              <a:pPr/>
              <a:t>16/04/1436</a:t>
            </a:fld>
            <a:endParaRPr lang="fa-IR"/>
          </a:p>
        </p:txBody>
      </p:sp>
      <p:sp>
        <p:nvSpPr>
          <p:cNvPr id="15" name="Slide Number Placeholder 14"/>
          <p:cNvSpPr>
            <a:spLocks noGrp="1"/>
          </p:cNvSpPr>
          <p:nvPr>
            <p:ph type="sldNum" sz="quarter" idx="15"/>
          </p:nvPr>
        </p:nvSpPr>
        <p:spPr/>
        <p:txBody>
          <a:bodyPr/>
          <a:lstStyle>
            <a:lvl1pPr algn="ctr">
              <a:defRPr/>
            </a:lvl1pPr>
          </a:lstStyle>
          <a:p>
            <a:fld id="{70E0D3F3-292B-4F40-B865-8E2EE3CB295C}" type="slidenum">
              <a:rPr lang="fa-IR" smtClean="0"/>
              <a:pPr/>
              <a:t>‹#›</a:t>
            </a:fld>
            <a:endParaRPr lang="fa-IR"/>
          </a:p>
        </p:txBody>
      </p:sp>
      <p:sp>
        <p:nvSpPr>
          <p:cNvPr id="16" name="Footer Placeholder 15"/>
          <p:cNvSpPr>
            <a:spLocks noGrp="1"/>
          </p:cNvSpPr>
          <p:nvPr>
            <p:ph type="ftr" sz="quarter" idx="16"/>
          </p:nvPr>
        </p:nvSpPr>
        <p:spPr/>
        <p:txBody>
          <a:bodyPr/>
          <a:lstStyle/>
          <a:p>
            <a:endParaRPr lang="fa-I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1690A9-607C-444E-96BE-10EB47882CAC}" type="datetimeFigureOut">
              <a:rPr lang="fa-IR" smtClean="0"/>
              <a:pPr/>
              <a:t>16/04/1436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0E0D3F3-292B-4F40-B865-8E2EE3CB295C}" type="slidenum">
              <a:rPr lang="fa-IR" smtClean="0"/>
              <a:pPr/>
              <a:t>‹#›</a:t>
            </a:fld>
            <a:endParaRPr lang="fa-I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31690A9-607C-444E-96BE-10EB47882CAC}" type="datetimeFigureOut">
              <a:rPr lang="fa-IR" smtClean="0"/>
              <a:pPr/>
              <a:t>16/04/1436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0E0D3F3-292B-4F40-B865-8E2EE3CB295C}" type="slidenum">
              <a:rPr lang="fa-IR" smtClean="0"/>
              <a:pPr/>
              <a:t>‹#›</a:t>
            </a:fld>
            <a:endParaRPr lang="fa-I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0E0D3F3-292B-4F40-B865-8E2EE3CB295C}" type="slidenum">
              <a:rPr lang="fa-IR" smtClean="0"/>
              <a:pPr/>
              <a:t>‹#›</a:t>
            </a:fld>
            <a:endParaRPr lang="fa-IR"/>
          </a:p>
        </p:txBody>
      </p:sp>
      <p:sp>
        <p:nvSpPr>
          <p:cNvPr id="8" name="Footer Placeholder 7"/>
          <p:cNvSpPr>
            <a:spLocks noGrp="1"/>
          </p:cNvSpPr>
          <p:nvPr>
            <p:ph type="ftr" sz="quarter" idx="11"/>
          </p:nvPr>
        </p:nvSpPr>
        <p:spPr/>
        <p:txBody>
          <a:bodyPr/>
          <a:lstStyle/>
          <a:p>
            <a:endParaRPr lang="fa-IR"/>
          </a:p>
        </p:txBody>
      </p:sp>
      <p:sp>
        <p:nvSpPr>
          <p:cNvPr id="7" name="Date Placeholder 6"/>
          <p:cNvSpPr>
            <a:spLocks noGrp="1"/>
          </p:cNvSpPr>
          <p:nvPr>
            <p:ph type="dt" sz="half" idx="10"/>
          </p:nvPr>
        </p:nvSpPr>
        <p:spPr/>
        <p:txBody>
          <a:bodyPr/>
          <a:lstStyle/>
          <a:p>
            <a:fld id="{331690A9-607C-444E-96BE-10EB47882CAC}" type="datetimeFigureOut">
              <a:rPr lang="fa-IR" smtClean="0"/>
              <a:pPr/>
              <a:t>16/04/1436</a:t>
            </a:fld>
            <a:endParaRPr lang="fa-I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31690A9-607C-444E-96BE-10EB47882CAC}" type="datetimeFigureOut">
              <a:rPr lang="fa-IR" smtClean="0"/>
              <a:pPr/>
              <a:t>16/04/1436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0E0D3F3-292B-4F40-B865-8E2EE3CB295C}" type="slidenum">
              <a:rPr lang="fa-IR" smtClean="0"/>
              <a:pPr/>
              <a:t>‹#›</a:t>
            </a:fld>
            <a:endParaRPr lang="fa-I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1690A9-607C-444E-96BE-10EB47882CAC}" type="datetimeFigureOut">
              <a:rPr lang="fa-IR" smtClean="0"/>
              <a:pPr/>
              <a:t>16/04/1436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70E0D3F3-292B-4F40-B865-8E2EE3CB295C}"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331690A9-607C-444E-96BE-10EB47882CAC}" type="datetimeFigureOut">
              <a:rPr lang="fa-IR" smtClean="0"/>
              <a:pPr/>
              <a:t>16/04/1436</a:t>
            </a:fld>
            <a:endParaRPr lang="fa-IR"/>
          </a:p>
        </p:txBody>
      </p:sp>
      <p:sp>
        <p:nvSpPr>
          <p:cNvPr id="9" name="Slide Number Placeholder 8"/>
          <p:cNvSpPr>
            <a:spLocks noGrp="1"/>
          </p:cNvSpPr>
          <p:nvPr>
            <p:ph type="sldNum" sz="quarter" idx="15"/>
          </p:nvPr>
        </p:nvSpPr>
        <p:spPr/>
        <p:txBody>
          <a:bodyPr/>
          <a:lstStyle/>
          <a:p>
            <a:fld id="{70E0D3F3-292B-4F40-B865-8E2EE3CB295C}" type="slidenum">
              <a:rPr lang="fa-IR" smtClean="0"/>
              <a:pPr/>
              <a:t>‹#›</a:t>
            </a:fld>
            <a:endParaRPr lang="fa-IR"/>
          </a:p>
        </p:txBody>
      </p:sp>
      <p:sp>
        <p:nvSpPr>
          <p:cNvPr id="10" name="Footer Placeholder 9"/>
          <p:cNvSpPr>
            <a:spLocks noGrp="1"/>
          </p:cNvSpPr>
          <p:nvPr>
            <p:ph type="ftr" sz="quarter" idx="16"/>
          </p:nvPr>
        </p:nvSpPr>
        <p:spPr/>
        <p:txBody>
          <a:bodyPr/>
          <a:lstStyle/>
          <a:p>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331690A9-607C-444E-96BE-10EB47882CAC}" type="datetimeFigureOut">
              <a:rPr lang="fa-IR" smtClean="0"/>
              <a:pPr/>
              <a:t>16/04/1436</a:t>
            </a:fld>
            <a:endParaRPr lang="fa-IR"/>
          </a:p>
        </p:txBody>
      </p:sp>
      <p:sp>
        <p:nvSpPr>
          <p:cNvPr id="9" name="Slide Number Placeholder 8"/>
          <p:cNvSpPr>
            <a:spLocks noGrp="1"/>
          </p:cNvSpPr>
          <p:nvPr>
            <p:ph type="sldNum" sz="quarter" idx="11"/>
          </p:nvPr>
        </p:nvSpPr>
        <p:spPr/>
        <p:txBody>
          <a:bodyPr/>
          <a:lstStyle/>
          <a:p>
            <a:fld id="{70E0D3F3-292B-4F40-B865-8E2EE3CB295C}" type="slidenum">
              <a:rPr lang="fa-IR" smtClean="0"/>
              <a:pPr/>
              <a:t>‹#›</a:t>
            </a:fld>
            <a:endParaRPr lang="fa-IR"/>
          </a:p>
        </p:txBody>
      </p:sp>
      <p:sp>
        <p:nvSpPr>
          <p:cNvPr id="10" name="Footer Placeholder 9"/>
          <p:cNvSpPr>
            <a:spLocks noGrp="1"/>
          </p:cNvSpPr>
          <p:nvPr>
            <p:ph type="ftr" sz="quarter" idx="12"/>
          </p:nvPr>
        </p:nvSpPr>
        <p:spPr/>
        <p:txBody>
          <a:bodyPr/>
          <a:lstStyle/>
          <a:p>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31690A9-607C-444E-96BE-10EB47882CAC}" type="datetimeFigureOut">
              <a:rPr lang="fa-IR" smtClean="0"/>
              <a:pPr/>
              <a:t>16/04/1436</a:t>
            </a:fld>
            <a:endParaRPr lang="fa-I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fa-I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0E0D3F3-292B-4F40-B865-8E2EE3CB295C}" type="slidenum">
              <a:rPr lang="fa-IR" smtClean="0"/>
              <a:pPr/>
              <a:t>‹#›</a:t>
            </a:fld>
            <a:endParaRPr lang="fa-I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ejzazh4.gif"/>
          <p:cNvPicPr>
            <a:picLocks noGrp="1" noChangeAspect="1"/>
          </p:cNvPicPr>
          <p:nvPr>
            <p:ph idx="1"/>
          </p:nvPr>
        </p:nvPicPr>
        <p:blipFill>
          <a:blip r:embed="rId2"/>
          <a:stretch>
            <a:fillRect/>
          </a:stretch>
        </p:blipFill>
        <p:spPr>
          <a:xfrm>
            <a:off x="714348" y="1500174"/>
            <a:ext cx="7643866" cy="4953226"/>
          </a:xfrm>
        </p:spPr>
      </p:pic>
      <p:sp>
        <p:nvSpPr>
          <p:cNvPr id="3" name="Title 2"/>
          <p:cNvSpPr>
            <a:spLocks noGrp="1"/>
          </p:cNvSpPr>
          <p:nvPr>
            <p:ph type="title"/>
          </p:nvPr>
        </p:nvSpPr>
        <p:spPr/>
        <p:txBody>
          <a:bodyPr/>
          <a:lstStyle/>
          <a:p>
            <a:pPr algn="ctr"/>
            <a:r>
              <a:rPr lang="fa-IR" dirty="0" smtClean="0">
                <a:cs typeface="2  Jadid" pitchFamily="2" charset="-78"/>
              </a:rPr>
              <a:t>بسم الله الرحمن الرحيم</a:t>
            </a:r>
            <a:endParaRPr lang="fa-IR" dirty="0">
              <a:solidFill>
                <a:schemeClr val="bg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a-IR" sz="2000" dirty="0" smtClean="0">
                <a:solidFill>
                  <a:schemeClr val="bg1"/>
                </a:solidFill>
                <a:cs typeface="B Nazanin" pitchFamily="2" charset="-78"/>
              </a:rPr>
              <a:t>رسانه های دارای سوگیری نسبت به زمان سنگین، ماندگار و بادوام هستند </a:t>
            </a:r>
            <a:endParaRPr lang="fa-IR" sz="2000" dirty="0" smtClean="0">
              <a:solidFill>
                <a:schemeClr val="bg1"/>
              </a:solidFill>
              <a:cs typeface="B Nazanin" pitchFamily="2" charset="-78"/>
            </a:endParaRPr>
          </a:p>
          <a:p>
            <a:pPr>
              <a:buNone/>
            </a:pPr>
            <a:endParaRPr lang="fa-IR" sz="2000" dirty="0" smtClean="0">
              <a:solidFill>
                <a:schemeClr val="bg1"/>
              </a:solidFill>
              <a:cs typeface="B Nazanin" pitchFamily="2" charset="-78"/>
            </a:endParaRPr>
          </a:p>
          <a:p>
            <a:pPr>
              <a:buNone/>
            </a:pPr>
            <a:endParaRPr lang="fa-IR" sz="2000" dirty="0" smtClean="0">
              <a:solidFill>
                <a:schemeClr val="bg1"/>
              </a:solidFill>
              <a:cs typeface="B Nazanin" pitchFamily="2" charset="-78"/>
            </a:endParaRPr>
          </a:p>
          <a:p>
            <a:pPr>
              <a:buNone/>
            </a:pPr>
            <a:endParaRPr lang="fa-IR" sz="2000" dirty="0" smtClean="0">
              <a:solidFill>
                <a:schemeClr val="bg1"/>
              </a:solidFill>
              <a:cs typeface="B Nazanin" pitchFamily="2" charset="-78"/>
            </a:endParaRPr>
          </a:p>
          <a:p>
            <a:pPr>
              <a:buNone/>
            </a:pPr>
            <a:endParaRPr lang="fa-IR" sz="2000" dirty="0" smtClean="0">
              <a:solidFill>
                <a:schemeClr val="bg1"/>
              </a:solidFill>
              <a:cs typeface="B Nazanin" pitchFamily="2" charset="-78"/>
            </a:endParaRPr>
          </a:p>
          <a:p>
            <a:pPr>
              <a:buNone/>
            </a:pPr>
            <a:endParaRPr lang="en-US" sz="2000" dirty="0" smtClean="0">
              <a:solidFill>
                <a:schemeClr val="bg1"/>
              </a:solidFill>
              <a:cs typeface="B Nazanin" pitchFamily="2" charset="-78"/>
            </a:endParaRPr>
          </a:p>
          <a:p>
            <a:r>
              <a:rPr lang="fa-IR" sz="2000" dirty="0" smtClean="0">
                <a:solidFill>
                  <a:schemeClr val="bg1"/>
                </a:solidFill>
                <a:cs typeface="B Nazanin" pitchFamily="2" charset="-78"/>
              </a:rPr>
              <a:t>رسانه های دارای سوگیری نسبت به مکان سبک و کم دوام </a:t>
            </a:r>
            <a:r>
              <a:rPr lang="fa-IR" sz="2000" dirty="0" smtClean="0">
                <a:solidFill>
                  <a:schemeClr val="bg1"/>
                </a:solidFill>
                <a:cs typeface="B Nazanin" pitchFamily="2" charset="-78"/>
              </a:rPr>
              <a:t>هستند</a:t>
            </a:r>
          </a:p>
          <a:p>
            <a:endParaRPr lang="fa-IR" sz="2000" dirty="0" smtClean="0">
              <a:solidFill>
                <a:schemeClr val="bg1"/>
              </a:solidFill>
              <a:cs typeface="B Nazanin" pitchFamily="2" charset="-78"/>
            </a:endParaRPr>
          </a:p>
          <a:p>
            <a:endParaRPr lang="fa-IR" sz="2000" dirty="0" smtClean="0">
              <a:solidFill>
                <a:schemeClr val="bg1"/>
              </a:solidFill>
              <a:cs typeface="B Nazanin" pitchFamily="2" charset="-78"/>
            </a:endParaRPr>
          </a:p>
          <a:p>
            <a:pPr algn="just">
              <a:buNone/>
            </a:pPr>
            <a:r>
              <a:rPr lang="fa-IR" sz="2000" dirty="0" smtClean="0">
                <a:solidFill>
                  <a:schemeClr val="bg1"/>
                </a:solidFill>
                <a:cs typeface="B Nazanin" pitchFamily="2" charset="-78"/>
              </a:rPr>
              <a:t>    رسانه </a:t>
            </a:r>
            <a:r>
              <a:rPr lang="fa-IR" sz="2000" dirty="0" smtClean="0">
                <a:solidFill>
                  <a:schemeClr val="bg1"/>
                </a:solidFill>
                <a:cs typeface="B Nazanin" pitchFamily="2" charset="-78"/>
              </a:rPr>
              <a:t>های دارای سوگیری زمانی مانند هیروگلیف های سنگی منجر به پیدایش جوامع نسبتا کوچک و پایدار می شوند در حالی که پاپیروس دارای سوگیری مکانی است و امکان برقراری امپراتوری بزرگی را فراهم می آورد</a:t>
            </a:r>
            <a:endParaRPr lang="fa-IR" sz="2000" dirty="0">
              <a:solidFill>
                <a:schemeClr val="bg1"/>
              </a:solidFill>
              <a:cs typeface="B Nazanin" pitchFamily="2" charset="-78"/>
            </a:endParaRPr>
          </a:p>
        </p:txBody>
      </p:sp>
      <p:sp>
        <p:nvSpPr>
          <p:cNvPr id="3" name="Title 2"/>
          <p:cNvSpPr>
            <a:spLocks noGrp="1"/>
          </p:cNvSpPr>
          <p:nvPr>
            <p:ph type="title"/>
          </p:nvPr>
        </p:nvSpPr>
        <p:spPr/>
        <p:txBody>
          <a:bodyPr>
            <a:normAutofit/>
          </a:bodyPr>
          <a:lstStyle/>
          <a:p>
            <a:pPr algn="r"/>
            <a:r>
              <a:rPr lang="fa-IR" sz="2800" b="1" dirty="0" smtClean="0">
                <a:solidFill>
                  <a:schemeClr val="bg1"/>
                </a:solidFill>
                <a:cs typeface="B Nazanin" pitchFamily="2" charset="-78"/>
              </a:rPr>
              <a:t>هارولد اینیس: </a:t>
            </a:r>
            <a:r>
              <a:rPr lang="fa-IR" sz="2800" dirty="0" smtClean="0">
                <a:solidFill>
                  <a:schemeClr val="bg1"/>
                </a:solidFill>
                <a:cs typeface="B Nazanin" pitchFamily="2" charset="-78"/>
              </a:rPr>
              <a:t>سوگیری ارتباطات</a:t>
            </a:r>
            <a:endParaRPr lang="fa-IR" sz="2800" dirty="0">
              <a:solidFill>
                <a:schemeClr val="bg1"/>
              </a:solidFill>
              <a:cs typeface="B Nazanin" pitchFamily="2" charset="-78"/>
            </a:endParaRPr>
          </a:p>
        </p:txBody>
      </p:sp>
      <p:pic>
        <p:nvPicPr>
          <p:cNvPr id="4" name="Picture 3" descr="5.jpg"/>
          <p:cNvPicPr>
            <a:picLocks noChangeAspect="1"/>
          </p:cNvPicPr>
          <p:nvPr/>
        </p:nvPicPr>
        <p:blipFill>
          <a:blip r:embed="rId2"/>
          <a:stretch>
            <a:fillRect/>
          </a:stretch>
        </p:blipFill>
        <p:spPr>
          <a:xfrm>
            <a:off x="1071538" y="571480"/>
            <a:ext cx="1571636" cy="2106316"/>
          </a:xfrm>
          <a:prstGeom prst="rect">
            <a:avLst/>
          </a:prstGeom>
        </p:spPr>
      </p:pic>
      <p:pic>
        <p:nvPicPr>
          <p:cNvPr id="5" name="Picture 4" descr="index5.jpg"/>
          <p:cNvPicPr>
            <a:picLocks noChangeAspect="1"/>
          </p:cNvPicPr>
          <p:nvPr/>
        </p:nvPicPr>
        <p:blipFill>
          <a:blip r:embed="rId3"/>
          <a:stretch>
            <a:fillRect/>
          </a:stretch>
        </p:blipFill>
        <p:spPr>
          <a:xfrm>
            <a:off x="642910" y="2714620"/>
            <a:ext cx="2447925" cy="1866900"/>
          </a:xfrm>
          <a:prstGeom prst="rect">
            <a:avLst/>
          </a:prstGeom>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2000"/>
                                        <p:tgtEl>
                                          <p:spTgt spid="2">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animEffect transition="in" filter="fade">
                                      <p:cBhvr>
                                        <p:cTn id="17"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fa-IR" sz="2000" dirty="0" smtClean="0">
                <a:solidFill>
                  <a:schemeClr val="bg1"/>
                </a:solidFill>
                <a:cs typeface="B Nazanin" pitchFamily="2" charset="-78"/>
              </a:rPr>
              <a:t>عامل تحولات تاریخی رسانه است </a:t>
            </a:r>
          </a:p>
          <a:p>
            <a:pPr algn="ctr">
              <a:buNone/>
            </a:pPr>
            <a:r>
              <a:rPr lang="fa-IR" sz="2000" dirty="0" smtClean="0">
                <a:solidFill>
                  <a:schemeClr val="bg1"/>
                </a:solidFill>
                <a:cs typeface="B Nazanin" pitchFamily="2" charset="-78"/>
              </a:rPr>
              <a:t>   مک </a:t>
            </a:r>
            <a:r>
              <a:rPr lang="fa-IR" sz="2000" dirty="0" smtClean="0">
                <a:solidFill>
                  <a:schemeClr val="bg1"/>
                </a:solidFill>
                <a:cs typeface="B Nazanin" pitchFamily="2" charset="-78"/>
              </a:rPr>
              <a:t>لوهان اشکال و مراحل متوالی زندگی اجتماعی را به سه دوره تقسم می کند. </a:t>
            </a:r>
            <a:endParaRPr lang="fa-IR" sz="2000" dirty="0" smtClean="0">
              <a:solidFill>
                <a:schemeClr val="bg1"/>
              </a:solidFill>
              <a:cs typeface="B Nazanin" pitchFamily="2" charset="-78"/>
            </a:endParaRPr>
          </a:p>
          <a:p>
            <a:pPr algn="just"/>
            <a:r>
              <a:rPr lang="fa-IR" sz="2000" dirty="0" smtClean="0">
                <a:solidFill>
                  <a:schemeClr val="bg1"/>
                </a:solidFill>
                <a:cs typeface="B Nazanin" pitchFamily="2" charset="-78"/>
              </a:rPr>
              <a:t>دوره </a:t>
            </a:r>
            <a:r>
              <a:rPr lang="fa-IR" sz="2000" dirty="0" smtClean="0">
                <a:solidFill>
                  <a:schemeClr val="bg1"/>
                </a:solidFill>
                <a:cs typeface="B Nazanin" pitchFamily="2" charset="-78"/>
              </a:rPr>
              <a:t>اول: حس شنوایی غالب است. ارتباطات چهره به چهره و صمیمانه است و فرد بی واسطه در محیط طبیعی خویش قرار دارد. </a:t>
            </a:r>
            <a:endParaRPr lang="fa-IR" sz="2000" dirty="0" smtClean="0">
              <a:solidFill>
                <a:schemeClr val="bg1"/>
              </a:solidFill>
              <a:cs typeface="B Nazanin" pitchFamily="2" charset="-78"/>
            </a:endParaRPr>
          </a:p>
          <a:p>
            <a:pPr algn="just"/>
            <a:endParaRPr lang="fa-IR" sz="2000" dirty="0" smtClean="0">
              <a:solidFill>
                <a:schemeClr val="bg1"/>
              </a:solidFill>
              <a:cs typeface="B Nazanin" pitchFamily="2" charset="-78"/>
            </a:endParaRPr>
          </a:p>
          <a:p>
            <a:pPr algn="just"/>
            <a:endParaRPr lang="fa-IR" sz="2000" dirty="0" smtClean="0">
              <a:solidFill>
                <a:schemeClr val="bg1"/>
              </a:solidFill>
              <a:cs typeface="B Nazanin" pitchFamily="2" charset="-78"/>
            </a:endParaRPr>
          </a:p>
          <a:p>
            <a:pPr algn="just"/>
            <a:endParaRPr lang="fa-IR" sz="2000" dirty="0" smtClean="0">
              <a:solidFill>
                <a:schemeClr val="bg1"/>
              </a:solidFill>
              <a:cs typeface="B Nazanin" pitchFamily="2" charset="-78"/>
            </a:endParaRPr>
          </a:p>
          <a:p>
            <a:pPr algn="just"/>
            <a:endParaRPr lang="fa-IR" sz="2000" dirty="0" smtClean="0">
              <a:solidFill>
                <a:schemeClr val="bg1"/>
              </a:solidFill>
              <a:cs typeface="B Nazanin" pitchFamily="2" charset="-78"/>
            </a:endParaRPr>
          </a:p>
          <a:p>
            <a:pPr algn="just"/>
            <a:endParaRPr lang="fa-IR" sz="2000" dirty="0" smtClean="0">
              <a:solidFill>
                <a:schemeClr val="bg1"/>
              </a:solidFill>
              <a:cs typeface="B Nazanin" pitchFamily="2" charset="-78"/>
            </a:endParaRPr>
          </a:p>
          <a:p>
            <a:pPr algn="just"/>
            <a:r>
              <a:rPr lang="fa-IR" sz="2000" dirty="0" smtClean="0">
                <a:solidFill>
                  <a:schemeClr val="bg1"/>
                </a:solidFill>
                <a:cs typeface="B Nazanin" pitchFamily="2" charset="-78"/>
              </a:rPr>
              <a:t>دوره </a:t>
            </a:r>
            <a:r>
              <a:rPr lang="fa-IR" sz="2000" dirty="0" smtClean="0">
                <a:solidFill>
                  <a:schemeClr val="bg1"/>
                </a:solidFill>
                <a:cs typeface="B Nazanin" pitchFamily="2" charset="-78"/>
              </a:rPr>
              <a:t>دوم: پیام از طریق چاپ و نوشتار و دریافت بینایی منتقل می شود لذا حس غالب بینایی است. </a:t>
            </a:r>
            <a:endParaRPr lang="fa-IR" sz="2000" dirty="0" smtClean="0">
              <a:solidFill>
                <a:schemeClr val="bg1"/>
              </a:solidFill>
              <a:cs typeface="B Nazanin" pitchFamily="2" charset="-78"/>
            </a:endParaRPr>
          </a:p>
          <a:p>
            <a:pPr algn="just"/>
            <a:endParaRPr lang="fa-IR" sz="2000" dirty="0" smtClean="0">
              <a:solidFill>
                <a:schemeClr val="bg1"/>
              </a:solidFill>
              <a:cs typeface="B Nazanin" pitchFamily="2" charset="-78"/>
            </a:endParaRPr>
          </a:p>
          <a:p>
            <a:pPr algn="just"/>
            <a:endParaRPr lang="fa-IR" sz="2000" dirty="0" smtClean="0">
              <a:solidFill>
                <a:schemeClr val="bg1"/>
              </a:solidFill>
              <a:cs typeface="B Nazanin" pitchFamily="2" charset="-78"/>
            </a:endParaRPr>
          </a:p>
          <a:p>
            <a:pPr algn="just"/>
            <a:r>
              <a:rPr lang="fa-IR" sz="2000" dirty="0" smtClean="0">
                <a:solidFill>
                  <a:schemeClr val="bg1"/>
                </a:solidFill>
                <a:cs typeface="B Nazanin" pitchFamily="2" charset="-78"/>
              </a:rPr>
              <a:t>دوره </a:t>
            </a:r>
            <a:r>
              <a:rPr lang="fa-IR" sz="2000" dirty="0" smtClean="0">
                <a:solidFill>
                  <a:schemeClr val="bg1"/>
                </a:solidFill>
                <a:cs typeface="B Nazanin" pitchFamily="2" charset="-78"/>
              </a:rPr>
              <a:t>سوم: پیام ها از طریق وسایل الکترونیکی (رادیو و تلویزیون) منتقل می شود. وجه مشخصه فرهنگ مبتنی بر رسانه های الکترونیکی، کسب اعتبار مجدد بیان شفاهی است و از این جهت نوعی رجعت به وضع جامعه ابتدایی فاقد کتابت به شمار می رود. به نظر مک لوهان این امر رجعتی است به نظام قبیله ای منتها در یک سطح جهانی.</a:t>
            </a:r>
            <a:endParaRPr lang="fa-IR" sz="2000" dirty="0">
              <a:solidFill>
                <a:schemeClr val="bg1"/>
              </a:solidFill>
              <a:cs typeface="B Nazanin" pitchFamily="2" charset="-78"/>
            </a:endParaRPr>
          </a:p>
        </p:txBody>
      </p:sp>
      <p:sp>
        <p:nvSpPr>
          <p:cNvPr id="3" name="Title 2"/>
          <p:cNvSpPr>
            <a:spLocks noGrp="1"/>
          </p:cNvSpPr>
          <p:nvPr>
            <p:ph type="title"/>
          </p:nvPr>
        </p:nvSpPr>
        <p:spPr/>
        <p:txBody>
          <a:bodyPr>
            <a:normAutofit/>
          </a:bodyPr>
          <a:lstStyle/>
          <a:p>
            <a:pPr algn="r"/>
            <a:r>
              <a:rPr lang="fa-IR" sz="2400" b="1" dirty="0" smtClean="0">
                <a:solidFill>
                  <a:schemeClr val="bg1"/>
                </a:solidFill>
                <a:cs typeface="B Nazanin" pitchFamily="2" charset="-78"/>
              </a:rPr>
              <a:t>مارشال مک لوهان: </a:t>
            </a:r>
            <a:r>
              <a:rPr lang="fa-IR" sz="2400" dirty="0" smtClean="0">
                <a:solidFill>
                  <a:schemeClr val="bg1"/>
                </a:solidFill>
                <a:cs typeface="B Nazanin" pitchFamily="2" charset="-78"/>
              </a:rPr>
              <a:t>رسانه، پیام است</a:t>
            </a:r>
            <a:r>
              <a:rPr sz="2400" smtClean="0">
                <a:solidFill>
                  <a:schemeClr val="bg1"/>
                </a:solidFill>
                <a:cs typeface="B Nazanin" pitchFamily="2" charset="-78"/>
              </a:rPr>
              <a:t/>
            </a:r>
            <a:br>
              <a:rPr sz="2400" smtClean="0">
                <a:solidFill>
                  <a:schemeClr val="bg1"/>
                </a:solidFill>
                <a:cs typeface="B Nazanin" pitchFamily="2" charset="-78"/>
              </a:rPr>
            </a:br>
            <a:endParaRPr lang="fa-IR" sz="2400" dirty="0">
              <a:solidFill>
                <a:schemeClr val="bg1"/>
              </a:solidFill>
              <a:cs typeface="B Nazanin" pitchFamily="2" charset="-78"/>
            </a:endParaRPr>
          </a:p>
        </p:txBody>
      </p:sp>
      <p:pic>
        <p:nvPicPr>
          <p:cNvPr id="5" name="Picture 4" descr="images99.jpg"/>
          <p:cNvPicPr>
            <a:picLocks noChangeAspect="1"/>
          </p:cNvPicPr>
          <p:nvPr/>
        </p:nvPicPr>
        <p:blipFill>
          <a:blip r:embed="rId2"/>
          <a:stretch>
            <a:fillRect/>
          </a:stretch>
        </p:blipFill>
        <p:spPr>
          <a:xfrm>
            <a:off x="1285852" y="2500306"/>
            <a:ext cx="2705100" cy="1685925"/>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additive="base">
                                        <p:cTn id="2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anim calcmode="lin" valueType="num">
                                      <p:cBhvr additive="base">
                                        <p:cTn id="3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buNone/>
            </a:pPr>
            <a:r>
              <a:rPr lang="fa-IR" sz="2000" dirty="0" smtClean="0">
                <a:solidFill>
                  <a:schemeClr val="bg1"/>
                </a:solidFill>
                <a:cs typeface="B Nazanin" pitchFamily="2" charset="-78"/>
              </a:rPr>
              <a:t>بنیامین معتقد است در دوران سنتی اثر هنری دارای هاله بوده که این هاله دارای سه ساحت است</a:t>
            </a:r>
            <a:r>
              <a:rPr lang="fa-IR" sz="2000" dirty="0" smtClean="0">
                <a:solidFill>
                  <a:schemeClr val="bg1"/>
                </a:solidFill>
                <a:cs typeface="B Nazanin" pitchFamily="2" charset="-78"/>
              </a:rPr>
              <a:t>.</a:t>
            </a:r>
          </a:p>
          <a:p>
            <a:pPr algn="just"/>
            <a:r>
              <a:rPr lang="fa-IR" sz="2000" dirty="0" smtClean="0">
                <a:solidFill>
                  <a:schemeClr val="bg1"/>
                </a:solidFill>
                <a:cs typeface="B Nazanin" pitchFamily="2" charset="-78"/>
              </a:rPr>
              <a:t> </a:t>
            </a:r>
            <a:r>
              <a:rPr lang="fa-IR" sz="2000" dirty="0" smtClean="0">
                <a:solidFill>
                  <a:schemeClr val="bg1"/>
                </a:solidFill>
                <a:cs typeface="B Nazanin" pitchFamily="2" charset="-78"/>
              </a:rPr>
              <a:t>1- اثر هنری یکه و خاص است</a:t>
            </a:r>
            <a:r>
              <a:rPr lang="fa-IR" sz="2000" dirty="0" smtClean="0">
                <a:solidFill>
                  <a:schemeClr val="bg1"/>
                </a:solidFill>
                <a:cs typeface="B Nazanin" pitchFamily="2" charset="-78"/>
              </a:rPr>
              <a:t>.</a:t>
            </a:r>
          </a:p>
          <a:p>
            <a:pPr algn="just"/>
            <a:r>
              <a:rPr lang="fa-IR" sz="2000" dirty="0" smtClean="0">
                <a:solidFill>
                  <a:schemeClr val="bg1"/>
                </a:solidFill>
                <a:cs typeface="B Nazanin" pitchFamily="2" charset="-78"/>
              </a:rPr>
              <a:t> 2- </a:t>
            </a:r>
            <a:r>
              <a:rPr lang="fa-IR" sz="2000" dirty="0" smtClean="0">
                <a:solidFill>
                  <a:schemeClr val="bg1"/>
                </a:solidFill>
                <a:cs typeface="B Nazanin" pitchFamily="2" charset="-78"/>
              </a:rPr>
              <a:t>با ما فاصله </a:t>
            </a:r>
            <a:r>
              <a:rPr lang="fa-IR" sz="2000" dirty="0" smtClean="0">
                <a:solidFill>
                  <a:schemeClr val="bg1"/>
                </a:solidFill>
                <a:cs typeface="B Nazanin" pitchFamily="2" charset="-78"/>
              </a:rPr>
              <a:t>دارد</a:t>
            </a:r>
          </a:p>
          <a:p>
            <a:pPr algn="just"/>
            <a:r>
              <a:rPr lang="fa-IR" sz="2000" dirty="0" smtClean="0">
                <a:solidFill>
                  <a:schemeClr val="bg1"/>
                </a:solidFill>
                <a:cs typeface="B Nazanin" pitchFamily="2" charset="-78"/>
              </a:rPr>
              <a:t> 3- جاودانه است .</a:t>
            </a:r>
          </a:p>
          <a:p>
            <a:pPr algn="just"/>
            <a:endParaRPr lang="fa-IR" sz="2000" dirty="0" smtClean="0">
              <a:solidFill>
                <a:schemeClr val="bg1"/>
              </a:solidFill>
              <a:cs typeface="B Nazanin" pitchFamily="2" charset="-78"/>
            </a:endParaRPr>
          </a:p>
          <a:p>
            <a:pPr algn="just"/>
            <a:r>
              <a:rPr lang="fa-IR" sz="2000" dirty="0" smtClean="0">
                <a:solidFill>
                  <a:schemeClr val="bg1"/>
                </a:solidFill>
                <a:cs typeface="B Nazanin" pitchFamily="2" charset="-78"/>
              </a:rPr>
              <a:t>با باز تولید اثر </a:t>
            </a:r>
            <a:r>
              <a:rPr lang="en-US" sz="2000" dirty="0" smtClean="0">
                <a:solidFill>
                  <a:schemeClr val="bg1"/>
                </a:solidFill>
                <a:cs typeface="B Nazanin" pitchFamily="2" charset="-78"/>
              </a:rPr>
              <a:t>,</a:t>
            </a:r>
            <a:r>
              <a:rPr lang="fa-IR" sz="2000" dirty="0" smtClean="0">
                <a:solidFill>
                  <a:schemeClr val="bg1"/>
                </a:solidFill>
                <a:cs typeface="B Nazanin" pitchFamily="2" charset="-78"/>
              </a:rPr>
              <a:t> اثر هاله و ارزش آئینی اثر از بین می رود(لبخند ژوکوند)</a:t>
            </a:r>
            <a:endParaRPr lang="fa-IR" sz="2000" dirty="0">
              <a:solidFill>
                <a:schemeClr val="bg1"/>
              </a:solidFill>
              <a:cs typeface="B Nazanin" pitchFamily="2" charset="-78"/>
            </a:endParaRPr>
          </a:p>
        </p:txBody>
      </p:sp>
      <p:sp>
        <p:nvSpPr>
          <p:cNvPr id="3" name="Title 2"/>
          <p:cNvSpPr>
            <a:spLocks noGrp="1"/>
          </p:cNvSpPr>
          <p:nvPr>
            <p:ph type="title"/>
          </p:nvPr>
        </p:nvSpPr>
        <p:spPr/>
        <p:txBody>
          <a:bodyPr>
            <a:normAutofit/>
          </a:bodyPr>
          <a:lstStyle/>
          <a:p>
            <a:pPr algn="r"/>
            <a:r>
              <a:rPr lang="fa-IR" sz="2400" b="1" dirty="0" smtClean="0">
                <a:solidFill>
                  <a:schemeClr val="bg1"/>
                </a:solidFill>
                <a:cs typeface="B Nazanin" pitchFamily="2" charset="-78"/>
              </a:rPr>
              <a:t>والتر بنیامین: </a:t>
            </a:r>
            <a:r>
              <a:rPr lang="fa-IR" sz="2400" dirty="0" smtClean="0">
                <a:solidFill>
                  <a:schemeClr val="bg1"/>
                </a:solidFill>
                <a:cs typeface="B Nazanin" pitchFamily="2" charset="-78"/>
              </a:rPr>
              <a:t>هنر و بازتولید مکانیکی</a:t>
            </a:r>
            <a:r>
              <a:rPr sz="2400" smtClean="0"/>
              <a:t/>
            </a:r>
            <a:br>
              <a:rPr sz="2400" smtClean="0"/>
            </a:br>
            <a:endParaRPr lang="fa-IR" sz="2400" dirty="0">
              <a:cs typeface="B Nazanin" pitchFamily="2" charset="-78"/>
            </a:endParaRPr>
          </a:p>
        </p:txBody>
      </p:sp>
      <p:sp>
        <p:nvSpPr>
          <p:cNvPr id="4" name="Rectangle 3"/>
          <p:cNvSpPr/>
          <p:nvPr/>
        </p:nvSpPr>
        <p:spPr>
          <a:xfrm>
            <a:off x="3714744" y="4357694"/>
            <a:ext cx="4572000" cy="1200329"/>
          </a:xfrm>
          <a:prstGeom prst="rect">
            <a:avLst/>
          </a:prstGeom>
        </p:spPr>
        <p:txBody>
          <a:bodyPr>
            <a:spAutoFit/>
          </a:bodyPr>
          <a:lstStyle/>
          <a:p>
            <a:pPr algn="just"/>
            <a:r>
              <a:rPr lang="fa-IR" dirty="0" smtClean="0">
                <a:solidFill>
                  <a:schemeClr val="bg1"/>
                </a:solidFill>
                <a:cs typeface="B Nazanin" pitchFamily="2" charset="-78"/>
              </a:rPr>
              <a:t>بنیامین هیچ افسوسی برای از میان رفتن ارزش آیینی هنر نمی خورد او می گوید با این دگرگونی، هنر از انحصار نخبگان و نظارت سرمایه خارج می شود و به میان مردم عادی یعنی «توده ها» راه می یابد</a:t>
            </a:r>
            <a:endParaRPr lang="fa-IR" dirty="0">
              <a:solidFill>
                <a:schemeClr val="bg1"/>
              </a:solidFill>
              <a:cs typeface="B Nazanin" pitchFamily="2" charset="-78"/>
            </a:endParaRPr>
          </a:p>
        </p:txBody>
      </p:sp>
      <p:pic>
        <p:nvPicPr>
          <p:cNvPr id="5" name="Picture 4" descr="index44.jpg"/>
          <p:cNvPicPr>
            <a:picLocks noChangeAspect="1"/>
          </p:cNvPicPr>
          <p:nvPr/>
        </p:nvPicPr>
        <p:blipFill>
          <a:blip r:embed="rId2"/>
          <a:stretch>
            <a:fillRect/>
          </a:stretch>
        </p:blipFill>
        <p:spPr>
          <a:xfrm>
            <a:off x="571472" y="2071678"/>
            <a:ext cx="2214578" cy="2464108"/>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r>
              <a:rPr lang="fa-IR" sz="2000" b="1" dirty="0" smtClean="0">
                <a:solidFill>
                  <a:schemeClr val="bg1"/>
                </a:solidFill>
                <a:cs typeface="B Nazanin" pitchFamily="2" charset="-78"/>
              </a:rPr>
              <a:t>رسانه</a:t>
            </a:r>
            <a:r>
              <a:rPr lang="fa-IR" sz="2000" dirty="0" smtClean="0">
                <a:solidFill>
                  <a:schemeClr val="bg1"/>
                </a:solidFill>
                <a:cs typeface="B Nazanin" pitchFamily="2" charset="-78"/>
              </a:rPr>
              <a:t> در روند پیشرفت تاریخی بشر بسیار تاثیر گذار است</a:t>
            </a:r>
          </a:p>
          <a:p>
            <a:endParaRPr lang="fa-IR" sz="2000" b="1" dirty="0" smtClean="0">
              <a:solidFill>
                <a:schemeClr val="bg1"/>
              </a:solidFill>
              <a:cs typeface="B Nazanin" pitchFamily="2" charset="-78"/>
            </a:endParaRPr>
          </a:p>
          <a:p>
            <a:pPr algn="just"/>
            <a:r>
              <a:rPr lang="fa-IR" sz="2000" dirty="0" smtClean="0">
                <a:solidFill>
                  <a:schemeClr val="bg1"/>
                </a:solidFill>
                <a:cs typeface="B Nazanin" pitchFamily="2" charset="-78"/>
              </a:rPr>
              <a:t>وی  رسانه ها را از جمله عوامل ظهور و تکامل مدرنیته، بسط و گسترش اقتصاد و تجارت سرمایه داری، شکل گیری نظام های سیاسی دولت – ملت، تقویت جهانی سازی، توسعه فرایند معنا سازی و شکل گیری هویت شخصی مدرن و صورت بندی اشکال جدید تعامل اجتماعی معرفی می کند</a:t>
            </a:r>
            <a:endParaRPr lang="fa-IR" sz="2000" b="1" dirty="0">
              <a:solidFill>
                <a:schemeClr val="bg1"/>
              </a:solidFill>
              <a:cs typeface="B Nazanin" pitchFamily="2" charset="-78"/>
            </a:endParaRPr>
          </a:p>
        </p:txBody>
      </p:sp>
      <p:sp>
        <p:nvSpPr>
          <p:cNvPr id="3" name="Title 2"/>
          <p:cNvSpPr>
            <a:spLocks noGrp="1"/>
          </p:cNvSpPr>
          <p:nvPr>
            <p:ph type="title"/>
          </p:nvPr>
        </p:nvSpPr>
        <p:spPr/>
        <p:txBody>
          <a:bodyPr>
            <a:normAutofit/>
          </a:bodyPr>
          <a:lstStyle/>
          <a:p>
            <a:pPr algn="r"/>
            <a:r>
              <a:rPr lang="fa-IR" sz="2400" dirty="0" smtClean="0">
                <a:solidFill>
                  <a:schemeClr val="bg1"/>
                </a:solidFill>
                <a:cs typeface="B Nazanin" pitchFamily="2" charset="-78"/>
              </a:rPr>
              <a:t>جان تامپسون: </a:t>
            </a:r>
            <a:r>
              <a:rPr lang="fa-IR" sz="2000" dirty="0" smtClean="0">
                <a:solidFill>
                  <a:schemeClr val="bg1"/>
                </a:solidFill>
                <a:cs typeface="B Nazanin" pitchFamily="2" charset="-78"/>
              </a:rPr>
              <a:t>رسانه و مدرنیته</a:t>
            </a:r>
            <a:r>
              <a:rPr sz="2400" smtClean="0">
                <a:solidFill>
                  <a:schemeClr val="bg1"/>
                </a:solidFill>
                <a:cs typeface="B Nazanin" pitchFamily="2" charset="-78"/>
              </a:rPr>
              <a:t/>
            </a:r>
            <a:br>
              <a:rPr sz="2400" smtClean="0">
                <a:solidFill>
                  <a:schemeClr val="bg1"/>
                </a:solidFill>
                <a:cs typeface="B Nazanin" pitchFamily="2" charset="-78"/>
              </a:rPr>
            </a:br>
            <a:endParaRPr lang="fa-IR" sz="2400" dirty="0">
              <a:solidFill>
                <a:schemeClr val="bg1"/>
              </a:solidFill>
              <a:cs typeface="B Nazanin" pitchFamily="2" charset="-78"/>
            </a:endParaRPr>
          </a:p>
        </p:txBody>
      </p:sp>
      <p:pic>
        <p:nvPicPr>
          <p:cNvPr id="4" name="Picture 3" descr="index66.jpg"/>
          <p:cNvPicPr>
            <a:picLocks noChangeAspect="1"/>
          </p:cNvPicPr>
          <p:nvPr/>
        </p:nvPicPr>
        <p:blipFill>
          <a:blip r:embed="rId2"/>
          <a:stretch>
            <a:fillRect/>
          </a:stretch>
        </p:blipFill>
        <p:spPr>
          <a:xfrm>
            <a:off x="1071538" y="3429000"/>
            <a:ext cx="3071834" cy="2385189"/>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fa-IR" sz="2200" dirty="0" smtClean="0">
                <a:solidFill>
                  <a:schemeClr val="bg1"/>
                </a:solidFill>
                <a:cs typeface="B Nazanin" pitchFamily="2" charset="-78"/>
              </a:rPr>
              <a:t>حوزه عمومی زاده جامعه </a:t>
            </a:r>
            <a:r>
              <a:rPr lang="fa-IR" sz="2200" dirty="0" smtClean="0">
                <a:solidFill>
                  <a:schemeClr val="bg1"/>
                </a:solidFill>
                <a:cs typeface="B Nazanin" pitchFamily="2" charset="-78"/>
              </a:rPr>
              <a:t>سرمایه داری </a:t>
            </a:r>
            <a:r>
              <a:rPr lang="fa-IR" sz="2200" dirty="0" smtClean="0">
                <a:solidFill>
                  <a:schemeClr val="bg1"/>
                </a:solidFill>
                <a:cs typeface="B Nazanin" pitchFamily="2" charset="-78"/>
              </a:rPr>
              <a:t>است و ابزار </a:t>
            </a:r>
            <a:r>
              <a:rPr lang="fa-IR" sz="2200" dirty="0" smtClean="0">
                <a:solidFill>
                  <a:schemeClr val="bg1"/>
                </a:solidFill>
                <a:cs typeface="B Nazanin" pitchFamily="2" charset="-78"/>
              </a:rPr>
              <a:t>اصلی منازعه سیاسی درون </a:t>
            </a:r>
            <a:r>
              <a:rPr lang="fa-IR" sz="2200" dirty="0" smtClean="0">
                <a:solidFill>
                  <a:schemeClr val="bg1"/>
                </a:solidFill>
                <a:cs typeface="B Nazanin" pitchFamily="2" charset="-78"/>
              </a:rPr>
              <a:t>آن استفاده </a:t>
            </a:r>
            <a:r>
              <a:rPr lang="fa-IR" sz="2200" dirty="0" smtClean="0">
                <a:solidFill>
                  <a:schemeClr val="bg1"/>
                </a:solidFill>
                <a:cs typeface="B Nazanin" pitchFamily="2" charset="-78"/>
              </a:rPr>
              <a:t>از خرد جمعی است.</a:t>
            </a:r>
            <a:endParaRPr lang="en-US" sz="2200" dirty="0" smtClean="0">
              <a:solidFill>
                <a:schemeClr val="bg1"/>
              </a:solidFill>
              <a:cs typeface="B Nazanin" pitchFamily="2" charset="-78"/>
            </a:endParaRPr>
          </a:p>
          <a:p>
            <a:pPr algn="just"/>
            <a:r>
              <a:rPr lang="fa-IR" sz="2200" dirty="0" smtClean="0">
                <a:solidFill>
                  <a:schemeClr val="bg1"/>
                </a:solidFill>
                <a:cs typeface="B Nazanin" pitchFamily="2" charset="-78"/>
              </a:rPr>
              <a:t> عمده ترین اشکال نهادی حوزه عمومی </a:t>
            </a:r>
            <a:r>
              <a:rPr lang="fa-IR" sz="2200" dirty="0" smtClean="0">
                <a:solidFill>
                  <a:schemeClr val="bg1"/>
                </a:solidFill>
                <a:cs typeface="B Nazanin" pitchFamily="2" charset="-78"/>
              </a:rPr>
              <a:t>عبارتند از:</a:t>
            </a:r>
            <a:endParaRPr lang="en-US" sz="2200" dirty="0" smtClean="0">
              <a:solidFill>
                <a:schemeClr val="bg1"/>
              </a:solidFill>
              <a:cs typeface="B Nazanin" pitchFamily="2" charset="-78"/>
            </a:endParaRPr>
          </a:p>
          <a:p>
            <a:pPr algn="just">
              <a:buNone/>
            </a:pPr>
            <a:r>
              <a:rPr lang="fa-IR" sz="2200" dirty="0" smtClean="0">
                <a:solidFill>
                  <a:schemeClr val="bg1"/>
                </a:solidFill>
                <a:cs typeface="B Nazanin" pitchFamily="2" charset="-78"/>
              </a:rPr>
              <a:t>    سالن </a:t>
            </a:r>
            <a:r>
              <a:rPr lang="fa-IR" sz="2200" dirty="0" smtClean="0">
                <a:solidFill>
                  <a:schemeClr val="bg1"/>
                </a:solidFill>
                <a:cs typeface="B Nazanin" pitchFamily="2" charset="-78"/>
              </a:rPr>
              <a:t>ها در فرانسه، محافل ادبی و آموزشی در آلمان و قهوه خانه ها در انگلستان است. </a:t>
            </a:r>
            <a:endParaRPr lang="en-US" sz="2200" dirty="0" smtClean="0">
              <a:solidFill>
                <a:schemeClr val="bg1"/>
              </a:solidFill>
              <a:cs typeface="B Nazanin" pitchFamily="2" charset="-78"/>
            </a:endParaRPr>
          </a:p>
          <a:p>
            <a:pPr algn="just"/>
            <a:r>
              <a:rPr lang="fa-IR" sz="2200" dirty="0" smtClean="0">
                <a:solidFill>
                  <a:schemeClr val="bg1"/>
                </a:solidFill>
                <a:cs typeface="B Nazanin" pitchFamily="2" charset="-78"/>
              </a:rPr>
              <a:t>این نهادها سه معیار مشترک دارند. </a:t>
            </a:r>
            <a:endParaRPr lang="en-US" sz="2200" dirty="0" smtClean="0">
              <a:solidFill>
                <a:schemeClr val="bg1"/>
              </a:solidFill>
              <a:cs typeface="B Nazanin" pitchFamily="2" charset="-78"/>
            </a:endParaRPr>
          </a:p>
          <a:p>
            <a:pPr algn="just">
              <a:buNone/>
            </a:pPr>
            <a:r>
              <a:rPr lang="fa-IR" sz="2200" dirty="0" smtClean="0">
                <a:solidFill>
                  <a:schemeClr val="bg1"/>
                </a:solidFill>
                <a:cs typeface="B Nazanin" pitchFamily="2" charset="-78"/>
              </a:rPr>
              <a:t> </a:t>
            </a:r>
            <a:r>
              <a:rPr lang="fa-IR" sz="2200" dirty="0" smtClean="0">
                <a:solidFill>
                  <a:schemeClr val="bg1"/>
                </a:solidFill>
                <a:cs typeface="B Nazanin" pitchFamily="2" charset="-78"/>
              </a:rPr>
              <a:t>1- </a:t>
            </a:r>
            <a:r>
              <a:rPr lang="fa-IR" sz="2200" dirty="0" smtClean="0">
                <a:solidFill>
                  <a:schemeClr val="bg1"/>
                </a:solidFill>
                <a:cs typeface="B Nazanin" pitchFamily="2" charset="-78"/>
              </a:rPr>
              <a:t>همه شرکت کنندگان در بحث برابر و هم شان تلقی می شدند.</a:t>
            </a:r>
            <a:endParaRPr lang="en-US" sz="2200" dirty="0" smtClean="0">
              <a:solidFill>
                <a:schemeClr val="bg1"/>
              </a:solidFill>
              <a:cs typeface="B Nazanin" pitchFamily="2" charset="-78"/>
            </a:endParaRPr>
          </a:p>
          <a:p>
            <a:pPr algn="just">
              <a:buNone/>
            </a:pPr>
            <a:r>
              <a:rPr lang="fa-IR" sz="2200" dirty="0" smtClean="0">
                <a:solidFill>
                  <a:schemeClr val="bg1"/>
                </a:solidFill>
                <a:cs typeface="B Nazanin" pitchFamily="2" charset="-78"/>
              </a:rPr>
              <a:t> 2- مباحث، مباحثی بود که به ندرت مورد پرسش اشراف زمین دار قرار می گرفت</a:t>
            </a:r>
            <a:endParaRPr lang="en-US" sz="2200" dirty="0" smtClean="0">
              <a:solidFill>
                <a:schemeClr val="bg1"/>
              </a:solidFill>
              <a:cs typeface="B Nazanin" pitchFamily="2" charset="-78"/>
            </a:endParaRPr>
          </a:p>
          <a:p>
            <a:pPr algn="just">
              <a:buNone/>
            </a:pPr>
            <a:r>
              <a:rPr lang="fa-IR" sz="2200" dirty="0" smtClean="0">
                <a:solidFill>
                  <a:schemeClr val="bg1"/>
                </a:solidFill>
                <a:cs typeface="B Nazanin" pitchFamily="2" charset="-78"/>
              </a:rPr>
              <a:t> 3- هرکس مجاز به شرکت در مباحث حوزه عمومی بود.</a:t>
            </a:r>
            <a:endParaRPr lang="en-US" sz="2200" dirty="0" smtClean="0">
              <a:solidFill>
                <a:schemeClr val="bg1"/>
              </a:solidFill>
              <a:cs typeface="B Nazanin" pitchFamily="2" charset="-78"/>
            </a:endParaRPr>
          </a:p>
          <a:p>
            <a:pPr algn="just"/>
            <a:r>
              <a:rPr lang="fa-IR" sz="2200" dirty="0" smtClean="0">
                <a:solidFill>
                  <a:schemeClr val="bg1"/>
                </a:solidFill>
                <a:cs typeface="B Nazanin" pitchFamily="2" charset="-78"/>
              </a:rPr>
              <a:t>در این میان، رسانه های جمعی با توجه به تمرکزشان بر انتشار اخبار و تحلیل های انتقادی در مورد عملکرد دولت، یکی از ارکان حوزه عمومی کارآمد هستند.</a:t>
            </a:r>
            <a:endParaRPr lang="en-US" sz="2200" dirty="0" smtClean="0">
              <a:solidFill>
                <a:schemeClr val="bg1"/>
              </a:solidFill>
              <a:cs typeface="B Nazanin" pitchFamily="2" charset="-78"/>
            </a:endParaRPr>
          </a:p>
          <a:p>
            <a:endParaRPr lang="fa-IR" dirty="0"/>
          </a:p>
        </p:txBody>
      </p:sp>
      <p:sp>
        <p:nvSpPr>
          <p:cNvPr id="3" name="Title 2"/>
          <p:cNvSpPr>
            <a:spLocks noGrp="1"/>
          </p:cNvSpPr>
          <p:nvPr>
            <p:ph type="title"/>
          </p:nvPr>
        </p:nvSpPr>
        <p:spPr/>
        <p:txBody>
          <a:bodyPr>
            <a:normAutofit/>
          </a:bodyPr>
          <a:lstStyle/>
          <a:p>
            <a:pPr algn="r"/>
            <a:r>
              <a:rPr lang="fa-IR" sz="2400" b="1" dirty="0" smtClean="0">
                <a:solidFill>
                  <a:schemeClr val="bg1"/>
                </a:solidFill>
                <a:cs typeface="B Nazanin" pitchFamily="2" charset="-78"/>
              </a:rPr>
              <a:t>یورگن هابرماس: </a:t>
            </a:r>
            <a:r>
              <a:rPr lang="fa-IR" sz="2400" dirty="0" smtClean="0">
                <a:solidFill>
                  <a:schemeClr val="bg1"/>
                </a:solidFill>
                <a:cs typeface="B Nazanin" pitchFamily="2" charset="-78"/>
              </a:rPr>
              <a:t>رسانه و حوزه عمومی</a:t>
            </a:r>
            <a:endParaRPr lang="fa-IR" sz="2400" dirty="0">
              <a:solidFill>
                <a:schemeClr val="bg1"/>
              </a:solidFill>
              <a:cs typeface="B Nazanin" pitchFamily="2"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down)">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fa-IR" sz="2000" dirty="0" smtClean="0">
                <a:solidFill>
                  <a:schemeClr val="bg1"/>
                </a:solidFill>
                <a:cs typeface="B Nazanin" pitchFamily="2" charset="-78"/>
              </a:rPr>
              <a:t>ریشه جامعه جدید در انواع تازه ارتباط </a:t>
            </a:r>
            <a:r>
              <a:rPr lang="fa-IR" sz="2000" dirty="0" smtClean="0">
                <a:solidFill>
                  <a:schemeClr val="bg1"/>
                </a:solidFill>
                <a:cs typeface="B Nazanin" pitchFamily="2" charset="-78"/>
              </a:rPr>
              <a:t>است.</a:t>
            </a:r>
          </a:p>
          <a:p>
            <a:pPr algn="just"/>
            <a:endParaRPr lang="fa-IR" sz="2000" dirty="0" smtClean="0">
              <a:solidFill>
                <a:schemeClr val="bg1"/>
              </a:solidFill>
              <a:cs typeface="B Nazanin" pitchFamily="2" charset="-78"/>
            </a:endParaRPr>
          </a:p>
          <a:p>
            <a:pPr algn="just"/>
            <a:r>
              <a:rPr lang="fa-IR" sz="2000" dirty="0" smtClean="0">
                <a:solidFill>
                  <a:schemeClr val="bg1"/>
                </a:solidFill>
                <a:cs typeface="B Nazanin" pitchFamily="2" charset="-78"/>
              </a:rPr>
              <a:t>گمین </a:t>
            </a:r>
            <a:r>
              <a:rPr lang="fa-IR" sz="2000" dirty="0" smtClean="0">
                <a:solidFill>
                  <a:schemeClr val="bg1"/>
                </a:solidFill>
                <a:cs typeface="B Nazanin" pitchFamily="2" charset="-78"/>
              </a:rPr>
              <a:t>شافت (اجتماع) : روابط نزدیک میان فردی و احساسات دوسویه است، کنترل اجتماعی قوی است و از طریق سنت از جمله سنت دینی، خانواده و دوستان اعمال می شود</a:t>
            </a:r>
            <a:r>
              <a:rPr lang="fa-IR" sz="2000" dirty="0" smtClean="0">
                <a:solidFill>
                  <a:schemeClr val="bg1"/>
                </a:solidFill>
                <a:cs typeface="B Nazanin" pitchFamily="2" charset="-78"/>
              </a:rPr>
              <a:t>.</a:t>
            </a:r>
          </a:p>
          <a:p>
            <a:pPr algn="just"/>
            <a:endParaRPr lang="fa-IR" sz="2000" dirty="0" smtClean="0">
              <a:solidFill>
                <a:schemeClr val="bg1"/>
              </a:solidFill>
              <a:cs typeface="B Nazanin" pitchFamily="2" charset="-78"/>
            </a:endParaRPr>
          </a:p>
          <a:p>
            <a:pPr algn="just">
              <a:buNone/>
            </a:pPr>
            <a:endParaRPr lang="fa-IR" sz="2000" dirty="0" smtClean="0">
              <a:solidFill>
                <a:schemeClr val="bg1"/>
              </a:solidFill>
              <a:cs typeface="B Nazanin" pitchFamily="2" charset="-78"/>
            </a:endParaRPr>
          </a:p>
          <a:p>
            <a:pPr algn="just">
              <a:buNone/>
            </a:pPr>
            <a:endParaRPr lang="fa-IR" sz="2000" dirty="0" smtClean="0">
              <a:solidFill>
                <a:schemeClr val="bg1"/>
              </a:solidFill>
              <a:cs typeface="B Nazanin" pitchFamily="2" charset="-78"/>
            </a:endParaRPr>
          </a:p>
          <a:p>
            <a:pPr algn="just">
              <a:buNone/>
            </a:pPr>
            <a:endParaRPr lang="en-US" sz="2000" dirty="0" smtClean="0">
              <a:solidFill>
                <a:schemeClr val="bg1"/>
              </a:solidFill>
              <a:cs typeface="B Nazanin" pitchFamily="2" charset="-78"/>
            </a:endParaRPr>
          </a:p>
          <a:p>
            <a:pPr algn="just"/>
            <a:r>
              <a:rPr lang="fa-IR" sz="2000" dirty="0" smtClean="0">
                <a:solidFill>
                  <a:schemeClr val="bg1"/>
                </a:solidFill>
                <a:cs typeface="B Nazanin" pitchFamily="2" charset="-78"/>
              </a:rPr>
              <a:t>گزل شافت (جامعه) : سازمان دهی آن بر اساس شکل بروکراتیک و غیر شخصی است . کنترل اجتماعی ناشی از قرارداد اجتماعی به پشتیبانی دولت است.</a:t>
            </a:r>
            <a:endParaRPr lang="en-US" sz="2000" dirty="0" smtClean="0">
              <a:solidFill>
                <a:schemeClr val="bg1"/>
              </a:solidFill>
              <a:cs typeface="B Nazanin" pitchFamily="2" charset="-78"/>
            </a:endParaRPr>
          </a:p>
          <a:p>
            <a:pPr>
              <a:buNone/>
            </a:pPr>
            <a:endParaRPr lang="fa-IR" dirty="0"/>
          </a:p>
        </p:txBody>
      </p:sp>
      <p:sp>
        <p:nvSpPr>
          <p:cNvPr id="3" name="Title 2"/>
          <p:cNvSpPr>
            <a:spLocks noGrp="1"/>
          </p:cNvSpPr>
          <p:nvPr>
            <p:ph type="title"/>
          </p:nvPr>
        </p:nvSpPr>
        <p:spPr/>
        <p:txBody>
          <a:bodyPr>
            <a:normAutofit/>
          </a:bodyPr>
          <a:lstStyle/>
          <a:p>
            <a:pPr algn="r"/>
            <a:r>
              <a:rPr lang="fa-IR" sz="2400" b="1" dirty="0" smtClean="0">
                <a:solidFill>
                  <a:schemeClr val="bg1"/>
                </a:solidFill>
                <a:cs typeface="B Nazanin" pitchFamily="2" charset="-78"/>
              </a:rPr>
              <a:t>فردیناند تونیس: </a:t>
            </a:r>
            <a:r>
              <a:rPr lang="fa-IR" sz="2400" dirty="0" smtClean="0">
                <a:solidFill>
                  <a:schemeClr val="bg1"/>
                </a:solidFill>
                <a:cs typeface="B Nazanin" pitchFamily="2" charset="-78"/>
              </a:rPr>
              <a:t>گمین شافت و گزل شافت</a:t>
            </a:r>
            <a:endParaRPr lang="fa-IR" sz="2400" dirty="0">
              <a:solidFill>
                <a:schemeClr val="bg1"/>
              </a:solidFill>
              <a:cs typeface="B Nazanin" pitchFamily="2" charset="-78"/>
            </a:endParaRPr>
          </a:p>
        </p:txBody>
      </p:sp>
    </p:spTree>
  </p:cSld>
  <p:clrMapOvr>
    <a:masterClrMapping/>
  </p:clrMapOvr>
  <p:transition>
    <p:pull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buNone/>
            </a:pPr>
            <a:r>
              <a:rPr lang="fa-IR" sz="2000" dirty="0" smtClean="0">
                <a:solidFill>
                  <a:schemeClr val="bg1"/>
                </a:solidFill>
                <a:cs typeface="B Nazanin" pitchFamily="2" charset="-78"/>
              </a:rPr>
              <a:t>اجتماع</a:t>
            </a:r>
            <a:endParaRPr lang="en-US" sz="2000" dirty="0" smtClean="0">
              <a:solidFill>
                <a:schemeClr val="bg1"/>
              </a:solidFill>
              <a:cs typeface="B Nazanin" pitchFamily="2" charset="-78"/>
            </a:endParaRPr>
          </a:p>
          <a:p>
            <a:pPr algn="just"/>
            <a:r>
              <a:rPr lang="fa-IR" sz="2000" dirty="0" smtClean="0">
                <a:solidFill>
                  <a:schemeClr val="bg1"/>
                </a:solidFill>
                <a:cs typeface="B Nazanin" pitchFamily="2" charset="-78"/>
              </a:rPr>
              <a:t> 1. ارتباط محدود است</a:t>
            </a:r>
            <a:endParaRPr lang="en-US" sz="2000" dirty="0" smtClean="0">
              <a:solidFill>
                <a:schemeClr val="bg1"/>
              </a:solidFill>
              <a:cs typeface="B Nazanin" pitchFamily="2" charset="-78"/>
            </a:endParaRPr>
          </a:p>
          <a:p>
            <a:pPr algn="just"/>
            <a:r>
              <a:rPr lang="fa-IR" sz="2000" dirty="0" smtClean="0">
                <a:solidFill>
                  <a:schemeClr val="bg1"/>
                </a:solidFill>
                <a:cs typeface="B Nazanin" pitchFamily="2" charset="-78"/>
              </a:rPr>
              <a:t> 2. ارتباط عمیق است</a:t>
            </a:r>
            <a:endParaRPr lang="en-US" sz="2000" dirty="0" smtClean="0">
              <a:solidFill>
                <a:schemeClr val="bg1"/>
              </a:solidFill>
              <a:cs typeface="B Nazanin" pitchFamily="2" charset="-78"/>
            </a:endParaRPr>
          </a:p>
          <a:p>
            <a:pPr algn="just"/>
            <a:r>
              <a:rPr lang="fa-IR" sz="2000" dirty="0" smtClean="0">
                <a:solidFill>
                  <a:schemeClr val="bg1"/>
                </a:solidFill>
                <a:cs typeface="B Nazanin" pitchFamily="2" charset="-78"/>
              </a:rPr>
              <a:t> 3. ارتباط ارگانیک یا ذاتی و طبیعی </a:t>
            </a:r>
            <a:r>
              <a:rPr lang="fa-IR" sz="2000" dirty="0" smtClean="0">
                <a:solidFill>
                  <a:schemeClr val="bg1"/>
                </a:solidFill>
                <a:cs typeface="B Nazanin" pitchFamily="2" charset="-78"/>
              </a:rPr>
              <a:t>است</a:t>
            </a:r>
          </a:p>
          <a:p>
            <a:pPr algn="just"/>
            <a:r>
              <a:rPr lang="fa-IR" sz="2000" dirty="0" smtClean="0">
                <a:solidFill>
                  <a:schemeClr val="bg1"/>
                </a:solidFill>
                <a:cs typeface="B Nazanin" pitchFamily="2" charset="-78"/>
              </a:rPr>
              <a:t> </a:t>
            </a:r>
            <a:r>
              <a:rPr lang="fa-IR" sz="2000" dirty="0" smtClean="0">
                <a:solidFill>
                  <a:schemeClr val="bg1"/>
                </a:solidFill>
                <a:cs typeface="B Nazanin" pitchFamily="2" charset="-78"/>
              </a:rPr>
              <a:t>4.مشارکت </a:t>
            </a:r>
            <a:r>
              <a:rPr lang="fa-IR" sz="2000" dirty="0" smtClean="0">
                <a:solidFill>
                  <a:schemeClr val="bg1"/>
                </a:solidFill>
                <a:cs typeface="B Nazanin" pitchFamily="2" charset="-78"/>
              </a:rPr>
              <a:t>فراگیر است.</a:t>
            </a:r>
            <a:r>
              <a:rPr lang="en-US" sz="2000" dirty="0" smtClean="0">
                <a:solidFill>
                  <a:schemeClr val="bg1"/>
                </a:solidFill>
                <a:cs typeface="B Nazanin" pitchFamily="2" charset="-78"/>
              </a:rPr>
              <a:t>  </a:t>
            </a:r>
          </a:p>
          <a:p>
            <a:pPr algn="just"/>
            <a:r>
              <a:rPr lang="en-US" sz="2000" dirty="0" smtClean="0">
                <a:solidFill>
                  <a:schemeClr val="bg1"/>
                </a:solidFill>
                <a:cs typeface="B Nazanin" pitchFamily="2" charset="-78"/>
              </a:rPr>
              <a:t> </a:t>
            </a:r>
            <a:r>
              <a:rPr lang="fa-IR" sz="2000" dirty="0" smtClean="0">
                <a:solidFill>
                  <a:schemeClr val="bg1"/>
                </a:solidFill>
                <a:cs typeface="B Nazanin" pitchFamily="2" charset="-78"/>
              </a:rPr>
              <a:t>5. همبستگی اجتماعی، وفاق و ذوق روانی در آن وجود دارد. </a:t>
            </a:r>
            <a:endParaRPr lang="fa-IR" sz="2000" dirty="0" smtClean="0">
              <a:solidFill>
                <a:schemeClr val="bg1"/>
              </a:solidFill>
              <a:cs typeface="B Nazanin" pitchFamily="2" charset="-78"/>
            </a:endParaRPr>
          </a:p>
          <a:p>
            <a:pPr algn="ctr">
              <a:buNone/>
            </a:pPr>
            <a:r>
              <a:rPr lang="fa-IR" sz="2000" dirty="0" smtClean="0">
                <a:solidFill>
                  <a:schemeClr val="bg1"/>
                </a:solidFill>
                <a:cs typeface="B Nazanin" pitchFamily="2" charset="-78"/>
              </a:rPr>
              <a:t>جامعه</a:t>
            </a:r>
            <a:endParaRPr lang="en-US" sz="2000" dirty="0" smtClean="0">
              <a:solidFill>
                <a:schemeClr val="bg1"/>
              </a:solidFill>
              <a:cs typeface="B Nazanin" pitchFamily="2" charset="-78"/>
            </a:endParaRPr>
          </a:p>
          <a:p>
            <a:pPr algn="just"/>
            <a:r>
              <a:rPr lang="fa-IR" sz="2000" dirty="0" smtClean="0">
                <a:solidFill>
                  <a:schemeClr val="bg1"/>
                </a:solidFill>
                <a:cs typeface="B Nazanin" pitchFamily="2" charset="-78"/>
              </a:rPr>
              <a:t> 1- ارتباط گسترده است.</a:t>
            </a:r>
            <a:endParaRPr lang="en-US" sz="2000" dirty="0" smtClean="0">
              <a:solidFill>
                <a:schemeClr val="bg1"/>
              </a:solidFill>
              <a:cs typeface="B Nazanin" pitchFamily="2" charset="-78"/>
            </a:endParaRPr>
          </a:p>
          <a:p>
            <a:pPr algn="just"/>
            <a:r>
              <a:rPr lang="fa-IR" sz="2000" dirty="0" smtClean="0">
                <a:solidFill>
                  <a:schemeClr val="bg1"/>
                </a:solidFill>
                <a:cs typeface="B Nazanin" pitchFamily="2" charset="-78"/>
              </a:rPr>
              <a:t> 2- ارتباط سطحی است</a:t>
            </a:r>
            <a:endParaRPr lang="en-US" sz="2000" dirty="0" smtClean="0">
              <a:solidFill>
                <a:schemeClr val="bg1"/>
              </a:solidFill>
              <a:cs typeface="B Nazanin" pitchFamily="2" charset="-78"/>
            </a:endParaRPr>
          </a:p>
          <a:p>
            <a:pPr algn="just"/>
            <a:r>
              <a:rPr lang="fa-IR" sz="2000" dirty="0" smtClean="0">
                <a:solidFill>
                  <a:schemeClr val="bg1"/>
                </a:solidFill>
                <a:cs typeface="B Nazanin" pitchFamily="2" charset="-78"/>
              </a:rPr>
              <a:t> 3- ارتباط سنجیده است.</a:t>
            </a:r>
            <a:endParaRPr lang="en-US" sz="2000" dirty="0" smtClean="0">
              <a:solidFill>
                <a:schemeClr val="bg1"/>
              </a:solidFill>
              <a:cs typeface="B Nazanin" pitchFamily="2" charset="-78"/>
            </a:endParaRPr>
          </a:p>
          <a:p>
            <a:pPr algn="just"/>
            <a:r>
              <a:rPr lang="fa-IR" sz="2000" dirty="0" smtClean="0">
                <a:solidFill>
                  <a:schemeClr val="bg1"/>
                </a:solidFill>
                <a:cs typeface="B Nazanin" pitchFamily="2" charset="-78"/>
              </a:rPr>
              <a:t> 4. هر عمل انسان تابعی از عقل گرایی و مصلحت اندیشی است. </a:t>
            </a:r>
            <a:endParaRPr lang="fa-IR" sz="2000" dirty="0">
              <a:solidFill>
                <a:schemeClr val="bg1"/>
              </a:solidFill>
              <a:cs typeface="B Nazanin" pitchFamily="2" charset="-78"/>
            </a:endParaRPr>
          </a:p>
        </p:txBody>
      </p:sp>
      <p:pic>
        <p:nvPicPr>
          <p:cNvPr id="4" name="Picture 3" descr="index77.jpg"/>
          <p:cNvPicPr>
            <a:picLocks noChangeAspect="1"/>
          </p:cNvPicPr>
          <p:nvPr/>
        </p:nvPicPr>
        <p:blipFill>
          <a:blip r:embed="rId2"/>
          <a:stretch>
            <a:fillRect/>
          </a:stretch>
        </p:blipFill>
        <p:spPr>
          <a:xfrm>
            <a:off x="1071538" y="2000240"/>
            <a:ext cx="1857388" cy="1639786"/>
          </a:xfrm>
          <a:prstGeom prst="rect">
            <a:avLst/>
          </a:prstGeom>
        </p:spPr>
      </p:pic>
      <p:pic>
        <p:nvPicPr>
          <p:cNvPr id="5" name="Picture 4" descr="77.jpg"/>
          <p:cNvPicPr>
            <a:picLocks noChangeAspect="1"/>
          </p:cNvPicPr>
          <p:nvPr/>
        </p:nvPicPr>
        <p:blipFill>
          <a:blip r:embed="rId3"/>
          <a:stretch>
            <a:fillRect/>
          </a:stretch>
        </p:blipFill>
        <p:spPr>
          <a:xfrm>
            <a:off x="1071538" y="4071942"/>
            <a:ext cx="2214578" cy="1473701"/>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down)">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down)">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ipe(down)">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wipe(down)">
                                      <p:cBhvr>
                                        <p:cTn id="5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buNone/>
            </a:pPr>
            <a:r>
              <a:rPr lang="fa-IR" sz="2000" dirty="0" smtClean="0">
                <a:solidFill>
                  <a:schemeClr val="bg1"/>
                </a:solidFill>
                <a:cs typeface="B Nazanin" pitchFamily="2" charset="-78"/>
              </a:rPr>
              <a:t>پیامدهای سوء فناوری های رسانه را بر شخصیت بشر مورد بررسی قرار داده ودر این راستا سه نوع شخصیت را از هم تفکیک می کند.</a:t>
            </a:r>
          </a:p>
          <a:p>
            <a:pPr algn="ctr">
              <a:buNone/>
            </a:pPr>
            <a:endParaRPr lang="en-US" sz="2000" dirty="0" smtClean="0">
              <a:solidFill>
                <a:schemeClr val="bg1"/>
              </a:solidFill>
              <a:cs typeface="B Nazanin" pitchFamily="2" charset="-78"/>
            </a:endParaRPr>
          </a:p>
          <a:p>
            <a:pPr algn="just"/>
            <a:r>
              <a:rPr lang="fa-IR" sz="2000" dirty="0" smtClean="0">
                <a:solidFill>
                  <a:schemeClr val="bg1"/>
                </a:solidFill>
                <a:cs typeface="B Nazanin" pitchFamily="2" charset="-78"/>
              </a:rPr>
              <a:t>شخصیت </a:t>
            </a:r>
            <a:r>
              <a:rPr lang="fa-IR" sz="2000" dirty="0" smtClean="0">
                <a:solidFill>
                  <a:schemeClr val="bg1"/>
                </a:solidFill>
                <a:cs typeface="B Nazanin" pitchFamily="2" charset="-78"/>
              </a:rPr>
              <a:t>سنت راهبر: </a:t>
            </a:r>
            <a:r>
              <a:rPr lang="fa-IR" sz="2000" dirty="0" smtClean="0">
                <a:solidFill>
                  <a:schemeClr val="bg1"/>
                </a:solidFill>
                <a:cs typeface="B Nazanin" pitchFamily="2" charset="-78"/>
              </a:rPr>
              <a:t>ایستا – سنت گرا (تحت تاثیر اسطوره ها وداستانها)</a:t>
            </a:r>
          </a:p>
          <a:p>
            <a:pPr algn="just">
              <a:buNone/>
            </a:pPr>
            <a:endParaRPr lang="fa-IR" sz="2000" dirty="0" smtClean="0">
              <a:solidFill>
                <a:schemeClr val="bg1"/>
              </a:solidFill>
              <a:cs typeface="B Nazanin" pitchFamily="2" charset="-78"/>
            </a:endParaRPr>
          </a:p>
          <a:p>
            <a:pPr algn="just">
              <a:buNone/>
            </a:pPr>
            <a:endParaRPr lang="en-US" sz="2000" dirty="0" smtClean="0">
              <a:solidFill>
                <a:schemeClr val="bg1"/>
              </a:solidFill>
              <a:cs typeface="B Nazanin" pitchFamily="2" charset="-78"/>
            </a:endParaRPr>
          </a:p>
          <a:p>
            <a:pPr algn="just"/>
            <a:r>
              <a:rPr lang="fa-IR" sz="2000" dirty="0" smtClean="0">
                <a:solidFill>
                  <a:schemeClr val="bg1"/>
                </a:solidFill>
                <a:cs typeface="B Nazanin" pitchFamily="2" charset="-78"/>
              </a:rPr>
              <a:t>شخصیت درون </a:t>
            </a:r>
            <a:r>
              <a:rPr lang="fa-IR" sz="2000" dirty="0" smtClean="0">
                <a:solidFill>
                  <a:schemeClr val="bg1"/>
                </a:solidFill>
                <a:cs typeface="B Nazanin" pitchFamily="2" charset="-78"/>
              </a:rPr>
              <a:t>راهبر:تحرک شخصی – پر تلاش – فرد گرایی (تحت تاثی کتاب و نوشته ها)</a:t>
            </a:r>
          </a:p>
          <a:p>
            <a:pPr algn="just"/>
            <a:endParaRPr lang="fa-IR" sz="2000" dirty="0" smtClean="0">
              <a:solidFill>
                <a:schemeClr val="bg1"/>
              </a:solidFill>
              <a:cs typeface="B Nazanin" pitchFamily="2" charset="-78"/>
            </a:endParaRPr>
          </a:p>
          <a:p>
            <a:pPr algn="just"/>
            <a:endParaRPr lang="fa-IR" sz="2000" dirty="0" smtClean="0">
              <a:solidFill>
                <a:schemeClr val="bg1"/>
              </a:solidFill>
              <a:cs typeface="B Nazanin" pitchFamily="2" charset="-78"/>
            </a:endParaRPr>
          </a:p>
          <a:p>
            <a:pPr algn="just">
              <a:buNone/>
            </a:pPr>
            <a:endParaRPr lang="en-US" sz="2000" dirty="0" smtClean="0">
              <a:solidFill>
                <a:schemeClr val="bg1"/>
              </a:solidFill>
              <a:cs typeface="B Nazanin" pitchFamily="2" charset="-78"/>
            </a:endParaRPr>
          </a:p>
          <a:p>
            <a:pPr algn="just"/>
            <a:r>
              <a:rPr lang="fa-IR" sz="2000" dirty="0" smtClean="0">
                <a:solidFill>
                  <a:schemeClr val="bg1"/>
                </a:solidFill>
                <a:cs typeface="B Nazanin" pitchFamily="2" charset="-78"/>
              </a:rPr>
              <a:t>شخصیت دگر </a:t>
            </a:r>
            <a:r>
              <a:rPr lang="fa-IR" sz="2000" dirty="0" smtClean="0">
                <a:solidFill>
                  <a:schemeClr val="bg1"/>
                </a:solidFill>
                <a:cs typeface="B Nazanin" pitchFamily="2" charset="-78"/>
              </a:rPr>
              <a:t>راهبر:منفعل – همرنگی با سایرین – تاثیرپذیری (تحت تاثیر رسانه های جمعی)</a:t>
            </a:r>
            <a:endParaRPr lang="fa-IR" sz="2000" dirty="0">
              <a:solidFill>
                <a:schemeClr val="bg1"/>
              </a:solidFill>
              <a:cs typeface="B Nazanin" pitchFamily="2" charset="-78"/>
            </a:endParaRPr>
          </a:p>
        </p:txBody>
      </p:sp>
      <p:sp>
        <p:nvSpPr>
          <p:cNvPr id="3" name="Title 2"/>
          <p:cNvSpPr>
            <a:spLocks noGrp="1"/>
          </p:cNvSpPr>
          <p:nvPr>
            <p:ph type="title"/>
          </p:nvPr>
        </p:nvSpPr>
        <p:spPr/>
        <p:txBody>
          <a:bodyPr>
            <a:normAutofit/>
          </a:bodyPr>
          <a:lstStyle/>
          <a:p>
            <a:pPr algn="r"/>
            <a:r>
              <a:rPr lang="fa-IR" sz="2400" b="1" dirty="0" smtClean="0">
                <a:solidFill>
                  <a:schemeClr val="bg1"/>
                </a:solidFill>
                <a:cs typeface="B Nazanin" pitchFamily="2" charset="-78"/>
              </a:rPr>
              <a:t>دیوید رایزمن: </a:t>
            </a:r>
            <a:r>
              <a:rPr lang="fa-IR" sz="2400" dirty="0" smtClean="0">
                <a:solidFill>
                  <a:schemeClr val="bg1"/>
                </a:solidFill>
                <a:cs typeface="B Nazanin" pitchFamily="2" charset="-78"/>
              </a:rPr>
              <a:t>از قطب نما تا گردش نما</a:t>
            </a:r>
            <a:endParaRPr lang="fa-IR" sz="2400" dirty="0">
              <a:solidFill>
                <a:schemeClr val="bg1"/>
              </a:solidFill>
              <a:cs typeface="B Nazanin" pitchFamily="2" charset="-78"/>
            </a:endParaRPr>
          </a:p>
        </p:txBody>
      </p:sp>
      <p:pic>
        <p:nvPicPr>
          <p:cNvPr id="4" name="Picture 3" descr="index444.jpg"/>
          <p:cNvPicPr>
            <a:picLocks noChangeAspect="1"/>
          </p:cNvPicPr>
          <p:nvPr/>
        </p:nvPicPr>
        <p:blipFill>
          <a:blip r:embed="rId2"/>
          <a:stretch>
            <a:fillRect/>
          </a:stretch>
        </p:blipFill>
        <p:spPr>
          <a:xfrm>
            <a:off x="1357290" y="1928802"/>
            <a:ext cx="1285884" cy="1543061"/>
          </a:xfrm>
          <a:prstGeom prst="rect">
            <a:avLst/>
          </a:prstGeom>
        </p:spPr>
      </p:pic>
      <p:pic>
        <p:nvPicPr>
          <p:cNvPr id="5" name="Picture 4" descr="index555.jpg"/>
          <p:cNvPicPr>
            <a:picLocks noChangeAspect="1"/>
          </p:cNvPicPr>
          <p:nvPr/>
        </p:nvPicPr>
        <p:blipFill>
          <a:blip r:embed="rId3"/>
          <a:stretch>
            <a:fillRect/>
          </a:stretch>
        </p:blipFill>
        <p:spPr>
          <a:xfrm>
            <a:off x="1357290" y="4071942"/>
            <a:ext cx="1214446" cy="1214446"/>
          </a:xfrm>
          <a:prstGeom prst="rect">
            <a:avLst/>
          </a:prstGeom>
        </p:spPr>
      </p:pic>
      <p:pic>
        <p:nvPicPr>
          <p:cNvPr id="6" name="Picture 5" descr="images888.jpg"/>
          <p:cNvPicPr>
            <a:picLocks noChangeAspect="1"/>
          </p:cNvPicPr>
          <p:nvPr/>
        </p:nvPicPr>
        <p:blipFill>
          <a:blip r:embed="rId4"/>
          <a:stretch>
            <a:fillRect/>
          </a:stretch>
        </p:blipFill>
        <p:spPr>
          <a:xfrm>
            <a:off x="1357290" y="5580953"/>
            <a:ext cx="1428760" cy="977019"/>
          </a:xfrm>
          <a:prstGeom prst="rect">
            <a:avLst/>
          </a:prstGeom>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20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fade">
                                      <p:cBhvr>
                                        <p:cTn id="22"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endParaRPr lang="fa-IR" sz="2000" dirty="0" smtClean="0">
              <a:solidFill>
                <a:schemeClr val="bg1"/>
              </a:solidFill>
              <a:cs typeface="B Nazanin" pitchFamily="2" charset="-78"/>
            </a:endParaRPr>
          </a:p>
          <a:p>
            <a:pPr algn="just"/>
            <a:endParaRPr lang="fa-IR" sz="2000" dirty="0" smtClean="0">
              <a:solidFill>
                <a:schemeClr val="bg1"/>
              </a:solidFill>
              <a:cs typeface="B Nazanin" pitchFamily="2" charset="-78"/>
            </a:endParaRPr>
          </a:p>
          <a:p>
            <a:pPr algn="just"/>
            <a:endParaRPr lang="fa-IR" sz="2000" dirty="0" smtClean="0">
              <a:solidFill>
                <a:schemeClr val="bg1"/>
              </a:solidFill>
              <a:cs typeface="B Nazanin" pitchFamily="2" charset="-78"/>
            </a:endParaRPr>
          </a:p>
          <a:p>
            <a:pPr algn="just"/>
            <a:r>
              <a:rPr lang="fa-IR" sz="2000" dirty="0" smtClean="0">
                <a:solidFill>
                  <a:schemeClr val="bg1"/>
                </a:solidFill>
                <a:cs typeface="B Nazanin" pitchFamily="2" charset="-78"/>
              </a:rPr>
              <a:t>تمدن توده وار</a:t>
            </a:r>
          </a:p>
          <a:p>
            <a:pPr algn="just"/>
            <a:endParaRPr lang="fa-IR" sz="2000" dirty="0" smtClean="0">
              <a:solidFill>
                <a:schemeClr val="bg1"/>
              </a:solidFill>
              <a:cs typeface="B Nazanin" pitchFamily="2" charset="-78"/>
            </a:endParaRPr>
          </a:p>
          <a:p>
            <a:pPr algn="just"/>
            <a:endParaRPr lang="fa-IR" sz="2000" dirty="0" smtClean="0">
              <a:solidFill>
                <a:schemeClr val="bg1"/>
              </a:solidFill>
              <a:cs typeface="B Nazanin" pitchFamily="2" charset="-78"/>
            </a:endParaRPr>
          </a:p>
          <a:p>
            <a:pPr algn="just"/>
            <a:endParaRPr lang="fa-IR" sz="2000" dirty="0" smtClean="0">
              <a:solidFill>
                <a:schemeClr val="bg1"/>
              </a:solidFill>
              <a:cs typeface="B Nazanin" pitchFamily="2" charset="-78"/>
            </a:endParaRPr>
          </a:p>
          <a:p>
            <a:pPr algn="just"/>
            <a:endParaRPr lang="fa-IR" sz="2000" dirty="0" smtClean="0">
              <a:solidFill>
                <a:schemeClr val="bg1"/>
              </a:solidFill>
              <a:cs typeface="B Nazanin" pitchFamily="2" charset="-78"/>
            </a:endParaRPr>
          </a:p>
          <a:p>
            <a:pPr algn="just"/>
            <a:endParaRPr lang="fa-IR" sz="2000" dirty="0" smtClean="0">
              <a:solidFill>
                <a:schemeClr val="bg1"/>
              </a:solidFill>
              <a:cs typeface="B Nazanin" pitchFamily="2" charset="-78"/>
            </a:endParaRPr>
          </a:p>
          <a:p>
            <a:pPr algn="just"/>
            <a:r>
              <a:rPr lang="fa-IR" sz="2000" b="1" dirty="0" smtClean="0">
                <a:solidFill>
                  <a:schemeClr val="bg1"/>
                </a:solidFill>
                <a:cs typeface="B Nazanin" pitchFamily="2" charset="-78"/>
              </a:rPr>
              <a:t>راه مقابله با آن </a:t>
            </a:r>
            <a:r>
              <a:rPr lang="fa-IR" sz="2000" dirty="0" smtClean="0">
                <a:solidFill>
                  <a:schemeClr val="bg1"/>
                </a:solidFill>
                <a:cs typeface="B Nazanin" pitchFamily="2" charset="-78"/>
              </a:rPr>
              <a:t>:  توجه به فرهنگ نخبه </a:t>
            </a:r>
            <a:endParaRPr lang="fa-IR" sz="2000" dirty="0">
              <a:solidFill>
                <a:schemeClr val="bg1"/>
              </a:solidFill>
              <a:cs typeface="B Nazanin" pitchFamily="2" charset="-78"/>
            </a:endParaRPr>
          </a:p>
        </p:txBody>
      </p:sp>
      <p:sp>
        <p:nvSpPr>
          <p:cNvPr id="3" name="Title 2"/>
          <p:cNvSpPr>
            <a:spLocks noGrp="1"/>
          </p:cNvSpPr>
          <p:nvPr>
            <p:ph type="title"/>
          </p:nvPr>
        </p:nvSpPr>
        <p:spPr/>
        <p:txBody>
          <a:bodyPr>
            <a:normAutofit/>
          </a:bodyPr>
          <a:lstStyle/>
          <a:p>
            <a:pPr algn="r"/>
            <a:r>
              <a:rPr lang="fa-IR" sz="2400" b="1" dirty="0" smtClean="0">
                <a:solidFill>
                  <a:schemeClr val="bg1"/>
                </a:solidFill>
                <a:cs typeface="B Nazanin" pitchFamily="2" charset="-78"/>
              </a:rPr>
              <a:t>اف. آر. لیویس: </a:t>
            </a:r>
            <a:r>
              <a:rPr lang="fa-IR" sz="2400" dirty="0" smtClean="0">
                <a:solidFill>
                  <a:schemeClr val="bg1"/>
                </a:solidFill>
                <a:cs typeface="B Nazanin" pitchFamily="2" charset="-78"/>
              </a:rPr>
              <a:t>تمدن توده </a:t>
            </a:r>
            <a:r>
              <a:rPr lang="fa-IR" sz="2400" dirty="0" smtClean="0">
                <a:solidFill>
                  <a:schemeClr val="bg1"/>
                </a:solidFill>
                <a:cs typeface="B Nazanin" pitchFamily="2" charset="-78"/>
              </a:rPr>
              <a:t>وار</a:t>
            </a:r>
            <a:endParaRPr lang="fa-IR" sz="2400" dirty="0">
              <a:solidFill>
                <a:schemeClr val="bg1"/>
              </a:solidFill>
              <a:cs typeface="B Nazanin" pitchFamily="2" charset="-78"/>
            </a:endParaRPr>
          </a:p>
        </p:txBody>
      </p:sp>
      <p:pic>
        <p:nvPicPr>
          <p:cNvPr id="5" name="Picture 4" descr="246853.gif"/>
          <p:cNvPicPr>
            <a:picLocks noChangeAspect="1"/>
          </p:cNvPicPr>
          <p:nvPr/>
        </p:nvPicPr>
        <p:blipFill>
          <a:blip r:embed="rId2"/>
          <a:stretch>
            <a:fillRect/>
          </a:stretch>
        </p:blipFill>
        <p:spPr>
          <a:xfrm>
            <a:off x="6072198" y="2643182"/>
            <a:ext cx="1090608" cy="428629"/>
          </a:xfrm>
          <a:prstGeom prst="rect">
            <a:avLst/>
          </a:prstGeom>
        </p:spPr>
      </p:pic>
      <p:sp>
        <p:nvSpPr>
          <p:cNvPr id="7" name="Rounded Rectangle 6"/>
          <p:cNvSpPr/>
          <p:nvPr/>
        </p:nvSpPr>
        <p:spPr>
          <a:xfrm>
            <a:off x="714348" y="2500306"/>
            <a:ext cx="5286412"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bg1"/>
                </a:solidFill>
                <a:cs typeface="B Nazanin" pitchFamily="2" charset="-78"/>
              </a:rPr>
              <a:t>سطحی نگری – عواطف پیش پا افتاده – پایین آمدن کیفیت فرهنگی جامعه  (رسانه ها بخصوص سینما عامل بوجود آمدن آن هستند)</a:t>
            </a:r>
            <a:endParaRPr lang="fa-IR"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anim calcmode="lin" valueType="num">
                                      <p:cBhvr additive="base">
                                        <p:cTn id="1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dirty="0" smtClean="0"/>
          </a:p>
          <a:p>
            <a:r>
              <a:rPr lang="fa-IR" sz="2000" dirty="0" smtClean="0">
                <a:solidFill>
                  <a:schemeClr val="bg1"/>
                </a:solidFill>
                <a:cs typeface="B Nazanin" pitchFamily="2" charset="-78"/>
              </a:rPr>
              <a:t>فرهنگ ابتدایی: ارتباطات انسانی – عمیق – علایق واقعی</a:t>
            </a:r>
          </a:p>
          <a:p>
            <a:endParaRPr lang="fa-IR" sz="2000" dirty="0" smtClean="0">
              <a:solidFill>
                <a:schemeClr val="bg1"/>
              </a:solidFill>
              <a:cs typeface="B Nazanin" pitchFamily="2" charset="-78"/>
            </a:endParaRPr>
          </a:p>
          <a:p>
            <a:pPr>
              <a:buNone/>
            </a:pPr>
            <a:r>
              <a:rPr lang="fa-IR" sz="2000" dirty="0" smtClean="0">
                <a:solidFill>
                  <a:schemeClr val="bg1"/>
                </a:solidFill>
                <a:cs typeface="B Nazanin" pitchFamily="2" charset="-78"/>
              </a:rPr>
              <a:t>                                                                                    (رسانه ها از طریق سرگرم سازی)</a:t>
            </a:r>
          </a:p>
          <a:p>
            <a:pPr>
              <a:buNone/>
            </a:pPr>
            <a:endParaRPr lang="fa-IR" sz="2000" dirty="0" smtClean="0">
              <a:solidFill>
                <a:schemeClr val="bg1"/>
              </a:solidFill>
              <a:cs typeface="B Nazanin" pitchFamily="2" charset="-78"/>
            </a:endParaRPr>
          </a:p>
          <a:p>
            <a:pPr algn="ctr">
              <a:buNone/>
            </a:pPr>
            <a:r>
              <a:rPr lang="fa-IR" sz="2000" dirty="0" smtClean="0">
                <a:solidFill>
                  <a:schemeClr val="bg1"/>
                </a:solidFill>
                <a:cs typeface="B Nazanin" pitchFamily="2" charset="-78"/>
              </a:rPr>
              <a:t>                                              فرهنگ مصنوعی – انتزاعی – سرگرم کننده – بر ضد زندگی اصیل</a:t>
            </a:r>
          </a:p>
          <a:p>
            <a:pPr>
              <a:buNone/>
            </a:pPr>
            <a:endParaRPr lang="fa-IR" sz="2000" dirty="0" smtClean="0">
              <a:solidFill>
                <a:schemeClr val="bg1"/>
              </a:solidFill>
              <a:cs typeface="B Nazanin" pitchFamily="2" charset="-78"/>
            </a:endParaRPr>
          </a:p>
          <a:p>
            <a:pPr>
              <a:buNone/>
            </a:pPr>
            <a:endParaRPr lang="fa-IR" sz="2000" dirty="0" smtClean="0">
              <a:solidFill>
                <a:schemeClr val="bg1"/>
              </a:solidFill>
              <a:cs typeface="B Nazanin" pitchFamily="2" charset="-78"/>
            </a:endParaRPr>
          </a:p>
          <a:p>
            <a:pPr>
              <a:buNone/>
            </a:pPr>
            <a:r>
              <a:rPr lang="fa-IR" sz="2000" b="1" dirty="0" smtClean="0">
                <a:solidFill>
                  <a:schemeClr val="bg1"/>
                </a:solidFill>
                <a:cs typeface="B Nazanin" pitchFamily="2" charset="-78"/>
              </a:rPr>
              <a:t>راه حل پیشنهادی : </a:t>
            </a:r>
            <a:r>
              <a:rPr lang="fa-IR" sz="2000" dirty="0" smtClean="0">
                <a:solidFill>
                  <a:schemeClr val="bg1"/>
                </a:solidFill>
                <a:cs typeface="B Nazanin" pitchFamily="2" charset="-78"/>
              </a:rPr>
              <a:t>ایجاد رسانه های محلی که مردم در تامین محتوا و اداره آن رسانه مشارکت داشته باشند</a:t>
            </a:r>
            <a:endParaRPr lang="fa-IR" sz="2000" dirty="0">
              <a:solidFill>
                <a:schemeClr val="bg1"/>
              </a:solidFill>
              <a:cs typeface="B Nazanin" pitchFamily="2" charset="-78"/>
            </a:endParaRPr>
          </a:p>
        </p:txBody>
      </p:sp>
      <p:sp>
        <p:nvSpPr>
          <p:cNvPr id="3" name="Title 2"/>
          <p:cNvSpPr>
            <a:spLocks noGrp="1"/>
          </p:cNvSpPr>
          <p:nvPr>
            <p:ph type="title"/>
          </p:nvPr>
        </p:nvSpPr>
        <p:spPr/>
        <p:txBody>
          <a:bodyPr>
            <a:normAutofit/>
          </a:bodyPr>
          <a:lstStyle/>
          <a:p>
            <a:pPr algn="r"/>
            <a:r>
              <a:rPr lang="fa-IR" sz="2400" b="1" dirty="0" smtClean="0">
                <a:solidFill>
                  <a:schemeClr val="bg1"/>
                </a:solidFill>
                <a:cs typeface="B Nazanin" pitchFamily="2" charset="-78"/>
              </a:rPr>
              <a:t>ریچارد هوگارت: </a:t>
            </a:r>
            <a:r>
              <a:rPr lang="fa-IR" sz="2400" dirty="0" smtClean="0">
                <a:solidFill>
                  <a:schemeClr val="bg1"/>
                </a:solidFill>
                <a:cs typeface="B Nazanin" pitchFamily="2" charset="-78"/>
              </a:rPr>
              <a:t>فرهنگ توده </a:t>
            </a:r>
            <a:r>
              <a:rPr lang="fa-IR" sz="2400" dirty="0" smtClean="0">
                <a:solidFill>
                  <a:schemeClr val="bg1"/>
                </a:solidFill>
                <a:cs typeface="B Nazanin" pitchFamily="2" charset="-78"/>
              </a:rPr>
              <a:t>وار</a:t>
            </a:r>
            <a:endParaRPr lang="fa-IR" sz="2400" dirty="0">
              <a:solidFill>
                <a:schemeClr val="bg1"/>
              </a:solidFill>
              <a:cs typeface="B Nazanin" pitchFamily="2" charset="-78"/>
            </a:endParaRPr>
          </a:p>
        </p:txBody>
      </p:sp>
      <p:sp>
        <p:nvSpPr>
          <p:cNvPr id="5" name="Down Arrow 4"/>
          <p:cNvSpPr/>
          <p:nvPr/>
        </p:nvSpPr>
        <p:spPr>
          <a:xfrm flipH="1">
            <a:off x="3357554" y="2214554"/>
            <a:ext cx="500066" cy="12858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20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4414" y="2071678"/>
            <a:ext cx="7129490" cy="3786214"/>
          </a:xfrm>
        </p:spPr>
        <p:txBody>
          <a:bodyPr/>
          <a:lstStyle/>
          <a:p>
            <a:pPr algn="r"/>
            <a:r>
              <a:rPr lang="fa-IR" sz="2000" dirty="0" smtClean="0">
                <a:solidFill>
                  <a:schemeClr val="bg1"/>
                </a:solidFill>
                <a:cs typeface="B Nazanin" pitchFamily="2" charset="-78"/>
              </a:rPr>
              <a:t>نظریه ها ارکان اساسی علوم را تشکیل می دهند</a:t>
            </a:r>
          </a:p>
          <a:p>
            <a:pPr algn="r"/>
            <a:endParaRPr lang="fa-IR" sz="2000" dirty="0" smtClean="0">
              <a:solidFill>
                <a:schemeClr val="bg1"/>
              </a:solidFill>
              <a:cs typeface="B Nazanin" pitchFamily="2" charset="-78"/>
            </a:endParaRPr>
          </a:p>
          <a:p>
            <a:pPr algn="r"/>
            <a:endParaRPr lang="fa-IR" sz="2000" dirty="0" smtClean="0">
              <a:solidFill>
                <a:schemeClr val="bg1"/>
              </a:solidFill>
              <a:cs typeface="B Nazanin" pitchFamily="2" charset="-78"/>
            </a:endParaRPr>
          </a:p>
          <a:p>
            <a:pPr algn="r"/>
            <a:endParaRPr lang="fa-IR" sz="2000" dirty="0" smtClean="0">
              <a:solidFill>
                <a:schemeClr val="bg1"/>
              </a:solidFill>
              <a:cs typeface="B Nazanin" pitchFamily="2" charset="-78"/>
            </a:endParaRPr>
          </a:p>
          <a:p>
            <a:pPr algn="r"/>
            <a:r>
              <a:rPr lang="fa-IR" sz="2000" dirty="0" smtClean="0">
                <a:solidFill>
                  <a:schemeClr val="bg1"/>
                </a:solidFill>
                <a:cs typeface="B Nazanin" pitchFamily="2" charset="-78"/>
              </a:rPr>
              <a:t>فرد اینگلیس :</a:t>
            </a:r>
          </a:p>
          <a:p>
            <a:r>
              <a:rPr lang="fa-IR" sz="2000" dirty="0" smtClean="0">
                <a:solidFill>
                  <a:schemeClr val="bg1"/>
                </a:solidFill>
                <a:cs typeface="B Nazanin" pitchFamily="2" charset="-78"/>
              </a:rPr>
              <a:t>هدف از نظریه پردازی ”درک کردن“ است.</a:t>
            </a:r>
          </a:p>
          <a:p>
            <a:r>
              <a:rPr lang="fa-IR" sz="2000" dirty="0" smtClean="0">
                <a:solidFill>
                  <a:schemeClr val="bg1"/>
                </a:solidFill>
                <a:cs typeface="B Nazanin" pitchFamily="2" charset="-78"/>
              </a:rPr>
              <a:t>----------------------------------</a:t>
            </a:r>
          </a:p>
          <a:p>
            <a:r>
              <a:rPr lang="fa-IR" sz="2000" dirty="0" smtClean="0">
                <a:solidFill>
                  <a:schemeClr val="bg1"/>
                </a:solidFill>
                <a:cs typeface="B Nazanin" pitchFamily="2" charset="-78"/>
              </a:rPr>
              <a:t>نظریه پردازی گردهم آوری تکه هایی از تجارب و رویدادها به گونه ای که الگوی آن ها را مشاهده کنیم وعلت آن ها را درک کنیم .</a:t>
            </a:r>
            <a:endParaRPr lang="fa-IR" sz="2000" dirty="0">
              <a:solidFill>
                <a:schemeClr val="bg1"/>
              </a:solidFill>
              <a:cs typeface="B Nazanin" pitchFamily="2" charset="-78"/>
            </a:endParaRPr>
          </a:p>
        </p:txBody>
      </p:sp>
      <p:sp>
        <p:nvSpPr>
          <p:cNvPr id="2" name="Title 1"/>
          <p:cNvSpPr>
            <a:spLocks noGrp="1"/>
          </p:cNvSpPr>
          <p:nvPr>
            <p:ph type="ctrTitle"/>
          </p:nvPr>
        </p:nvSpPr>
        <p:spPr>
          <a:xfrm>
            <a:off x="571472" y="642918"/>
            <a:ext cx="8186766" cy="923698"/>
          </a:xfrm>
        </p:spPr>
        <p:txBody>
          <a:bodyPr/>
          <a:lstStyle/>
          <a:p>
            <a:pPr algn="r"/>
            <a:r>
              <a:rPr lang="fa-IR" dirty="0" smtClean="0">
                <a:solidFill>
                  <a:schemeClr val="bg1"/>
                </a:solidFill>
                <a:cs typeface="B Nazanin" pitchFamily="2" charset="-78"/>
              </a:rPr>
              <a:t>چیستی نظریه :</a:t>
            </a:r>
            <a:endParaRPr lang="fa-IR" dirty="0">
              <a:solidFill>
                <a:schemeClr val="bg1"/>
              </a:solidFill>
              <a:cs typeface="B Nazanin" pitchFamily="2" charset="-78"/>
            </a:endParaRPr>
          </a:p>
        </p:txBody>
      </p:sp>
      <p:pic>
        <p:nvPicPr>
          <p:cNvPr id="5" name="Picture 4" descr="246863.gif"/>
          <p:cNvPicPr>
            <a:picLocks noChangeAspect="1"/>
          </p:cNvPicPr>
          <p:nvPr/>
        </p:nvPicPr>
        <p:blipFill>
          <a:blip r:embed="rId2"/>
          <a:stretch>
            <a:fillRect/>
          </a:stretch>
        </p:blipFill>
        <p:spPr>
          <a:xfrm>
            <a:off x="642910" y="0"/>
            <a:ext cx="3048000" cy="3333750"/>
          </a:xfrm>
          <a:prstGeom prst="rect">
            <a:avLst/>
          </a:prstGeom>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a-IR" sz="2000" dirty="0" smtClean="0">
                <a:solidFill>
                  <a:schemeClr val="bg1"/>
                </a:solidFill>
                <a:cs typeface="B Nazanin" pitchFamily="2" charset="-78"/>
              </a:rPr>
              <a:t>اختراع تکنولوژی با توجه به شرایط جامعه ونیاز به وجود آن تکنولوژی صورت می گیرد یعنی هر تکنولوژی بر اساس اهداف قبلی بوجود آمده است </a:t>
            </a:r>
          </a:p>
          <a:p>
            <a:endParaRPr lang="fa-IR" sz="2000" dirty="0" smtClean="0">
              <a:solidFill>
                <a:schemeClr val="bg1"/>
              </a:solidFill>
              <a:cs typeface="B Nazanin" pitchFamily="2" charset="-78"/>
            </a:endParaRPr>
          </a:p>
          <a:p>
            <a:endParaRPr lang="fa-IR" sz="2000" dirty="0" smtClean="0">
              <a:solidFill>
                <a:schemeClr val="bg1"/>
              </a:solidFill>
              <a:cs typeface="B Nazanin" pitchFamily="2" charset="-78"/>
            </a:endParaRPr>
          </a:p>
          <a:p>
            <a:r>
              <a:rPr lang="fa-IR" sz="2000" dirty="0" smtClean="0">
                <a:solidFill>
                  <a:schemeClr val="bg1"/>
                </a:solidFill>
                <a:cs typeface="B Nazanin" pitchFamily="2" charset="-78"/>
              </a:rPr>
              <a:t>ویلیامز بر خلاف مک لوهان که معتقد بود اختراع چاپ باعث ایجاد شوک به جامعه شد</a:t>
            </a:r>
            <a:r>
              <a:rPr lang="en-US" sz="2000" dirty="0" smtClean="0">
                <a:solidFill>
                  <a:schemeClr val="bg1"/>
                </a:solidFill>
                <a:cs typeface="B Nazanin" pitchFamily="2" charset="-78"/>
              </a:rPr>
              <a:t>,</a:t>
            </a:r>
            <a:r>
              <a:rPr lang="fa-IR" sz="2000" dirty="0" smtClean="0">
                <a:solidFill>
                  <a:schemeClr val="bg1"/>
                </a:solidFill>
                <a:cs typeface="B Nazanin" pitchFamily="2" charset="-78"/>
              </a:rPr>
              <a:t> معتقد است جامعه به صنعت چاپ نیاز داشته لذا این نیاز باعث اختراع چاپ شد.</a:t>
            </a:r>
          </a:p>
        </p:txBody>
      </p:sp>
      <p:sp>
        <p:nvSpPr>
          <p:cNvPr id="3" name="Title 2"/>
          <p:cNvSpPr>
            <a:spLocks noGrp="1"/>
          </p:cNvSpPr>
          <p:nvPr>
            <p:ph type="title"/>
          </p:nvPr>
        </p:nvSpPr>
        <p:spPr/>
        <p:txBody>
          <a:bodyPr>
            <a:normAutofit/>
          </a:bodyPr>
          <a:lstStyle/>
          <a:p>
            <a:pPr algn="r"/>
            <a:r>
              <a:rPr lang="fa-IR" sz="2400" b="1" dirty="0" smtClean="0">
                <a:solidFill>
                  <a:schemeClr val="bg1"/>
                </a:solidFill>
                <a:cs typeface="B Nazanin" pitchFamily="2" charset="-78"/>
              </a:rPr>
              <a:t>ریموند ویلیامز: </a:t>
            </a:r>
            <a:r>
              <a:rPr lang="fa-IR" sz="2400" dirty="0" smtClean="0">
                <a:solidFill>
                  <a:schemeClr val="bg1"/>
                </a:solidFill>
                <a:cs typeface="B Nazanin" pitchFamily="2" charset="-78"/>
              </a:rPr>
              <a:t>فناوری و شکل </a:t>
            </a:r>
            <a:r>
              <a:rPr lang="fa-IR" sz="2400" dirty="0" smtClean="0">
                <a:solidFill>
                  <a:schemeClr val="bg1"/>
                </a:solidFill>
                <a:cs typeface="B Nazanin" pitchFamily="2" charset="-78"/>
              </a:rPr>
              <a:t>فرهنگ</a:t>
            </a:r>
            <a:endParaRPr lang="fa-IR" sz="2400" dirty="0">
              <a:solidFill>
                <a:schemeClr val="bg1"/>
              </a:solidFill>
              <a:cs typeface="B Nazanin" pitchFamily="2" charset="-78"/>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fa-IR" sz="8000" dirty="0" smtClean="0">
                <a:solidFill>
                  <a:schemeClr val="bg1"/>
                </a:solidFill>
                <a:cs typeface="B Nazanin" pitchFamily="2" charset="-78"/>
              </a:rPr>
              <a:t>خداحافظ</a:t>
            </a:r>
            <a:endParaRPr lang="fa-IR" sz="8000" dirty="0">
              <a:solidFill>
                <a:schemeClr val="bg1"/>
              </a:solidFill>
              <a:cs typeface="B Nazanin" pitchFamily="2" charset="-78"/>
            </a:endParaRPr>
          </a:p>
        </p:txBody>
      </p:sp>
      <p:pic>
        <p:nvPicPr>
          <p:cNvPr id="10" name="Content Placeholder 9" descr="1389907186.sihrvo.jpg.gif"/>
          <p:cNvPicPr>
            <a:picLocks noGrp="1" noChangeAspect="1"/>
          </p:cNvPicPr>
          <p:nvPr>
            <p:ph idx="1"/>
          </p:nvPr>
        </p:nvPicPr>
        <p:blipFill>
          <a:blip r:embed="rId2"/>
          <a:stretch>
            <a:fillRect/>
          </a:stretch>
        </p:blipFill>
        <p:spPr>
          <a:xfrm>
            <a:off x="642910" y="1285860"/>
            <a:ext cx="7725027" cy="4357708"/>
          </a:xfrm>
        </p:spPr>
      </p:pic>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00562" y="1285860"/>
            <a:ext cx="4357718" cy="1928826"/>
          </a:xfrm>
        </p:spPr>
        <p:txBody>
          <a:bodyPr/>
          <a:lstStyle/>
          <a:p>
            <a:r>
              <a:rPr lang="fa-IR" sz="2000" dirty="0" smtClean="0">
                <a:solidFill>
                  <a:schemeClr val="bg1"/>
                </a:solidFill>
                <a:cs typeface="B Nazanin" pitchFamily="2" charset="-78"/>
              </a:rPr>
              <a:t>نظریه را می توان نوعی عدسی به شمار آورد که وقتی از درون آن نگاه می کنیم </a:t>
            </a:r>
            <a:r>
              <a:rPr sz="2000" smtClean="0">
                <a:solidFill>
                  <a:schemeClr val="bg1"/>
                </a:solidFill>
                <a:cs typeface="B Nazanin" pitchFamily="2" charset="-78"/>
              </a:rPr>
              <a:t>,</a:t>
            </a:r>
            <a:r>
              <a:rPr lang="fa-IR" sz="2000" dirty="0" smtClean="0">
                <a:solidFill>
                  <a:schemeClr val="bg1"/>
                </a:solidFill>
                <a:cs typeface="B Nazanin" pitchFamily="2" charset="-78"/>
              </a:rPr>
              <a:t> این امکان را فراهم می آورد تا  آن چه را در</a:t>
            </a:r>
            <a:br>
              <a:rPr lang="fa-IR" sz="2000" dirty="0" smtClean="0">
                <a:solidFill>
                  <a:schemeClr val="bg1"/>
                </a:solidFill>
                <a:cs typeface="B Nazanin" pitchFamily="2" charset="-78"/>
              </a:rPr>
            </a:br>
            <a:r>
              <a:rPr lang="fa-IR" sz="2000" dirty="0" smtClean="0">
                <a:solidFill>
                  <a:schemeClr val="bg1"/>
                </a:solidFill>
                <a:cs typeface="B Nazanin" pitchFamily="2" charset="-78"/>
              </a:rPr>
              <a:t/>
            </a:r>
            <a:br>
              <a:rPr lang="fa-IR" sz="2000" dirty="0" smtClean="0">
                <a:solidFill>
                  <a:schemeClr val="bg1"/>
                </a:solidFill>
                <a:cs typeface="B Nazanin" pitchFamily="2" charset="-78"/>
              </a:rPr>
            </a:br>
            <a:r>
              <a:rPr lang="fa-IR" sz="2000" dirty="0" smtClean="0">
                <a:solidFill>
                  <a:schemeClr val="bg1"/>
                </a:solidFill>
                <a:cs typeface="B Nazanin" pitchFamily="2" charset="-78"/>
              </a:rPr>
              <a:t> جریان ا ست </a:t>
            </a:r>
            <a:r>
              <a:rPr sz="2000" smtClean="0">
                <a:solidFill>
                  <a:schemeClr val="bg1"/>
                </a:solidFill>
                <a:cs typeface="B Nazanin" pitchFamily="2" charset="-78"/>
              </a:rPr>
              <a:t>,</a:t>
            </a:r>
            <a:r>
              <a:rPr lang="fa-IR" sz="2000" dirty="0" smtClean="0">
                <a:solidFill>
                  <a:schemeClr val="bg1"/>
                </a:solidFill>
                <a:cs typeface="B Nazanin" pitchFamily="2" charset="-78"/>
              </a:rPr>
              <a:t> به روشنی مشاهده کنیم </a:t>
            </a:r>
            <a:endParaRPr lang="fa-IR" sz="2000" dirty="0">
              <a:solidFill>
                <a:schemeClr val="bg1"/>
              </a:solidFill>
              <a:cs typeface="B Nazanin" pitchFamily="2" charset="-78"/>
            </a:endParaRPr>
          </a:p>
        </p:txBody>
      </p:sp>
      <p:pic>
        <p:nvPicPr>
          <p:cNvPr id="4" name="Picture 3" descr="1_8903.gif"/>
          <p:cNvPicPr>
            <a:picLocks noChangeAspect="1"/>
          </p:cNvPicPr>
          <p:nvPr/>
        </p:nvPicPr>
        <p:blipFill>
          <a:blip r:embed="rId2"/>
          <a:stretch>
            <a:fillRect/>
          </a:stretch>
        </p:blipFill>
        <p:spPr>
          <a:xfrm>
            <a:off x="357158" y="0"/>
            <a:ext cx="4626766" cy="4243405"/>
          </a:xfrm>
          <a:prstGeom prst="rect">
            <a:avLst/>
          </a:prstGeom>
        </p:spPr>
      </p:pic>
      <p:sp>
        <p:nvSpPr>
          <p:cNvPr id="5" name="Title 1"/>
          <p:cNvSpPr txBox="1">
            <a:spLocks/>
          </p:cNvSpPr>
          <p:nvPr/>
        </p:nvSpPr>
        <p:spPr>
          <a:xfrm>
            <a:off x="1571604" y="3929066"/>
            <a:ext cx="5357850" cy="2143140"/>
          </a:xfrm>
          <a:prstGeom prst="rect">
            <a:avLst/>
          </a:prstGeom>
          <a:ln w="6350" cap="rnd">
            <a:noFill/>
          </a:ln>
        </p:spPr>
        <p:txBody>
          <a:bodyPr vert="horz" anchor="b"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2000" b="0" i="0" u="none" strike="noStrike" kern="1200" cap="none" spc="-100" normalizeH="0" baseline="0" noProof="0" dirty="0" smtClean="0">
                <a:ln w="3200">
                  <a:solidFill>
                    <a:schemeClr val="bg2">
                      <a:shade val="75000"/>
                      <a:alpha val="25000"/>
                    </a:schemeClr>
                  </a:solidFill>
                  <a:prstDash val="solid"/>
                  <a:round/>
                </a:ln>
                <a:solidFill>
                  <a:schemeClr val="bg1"/>
                </a:solidFill>
                <a:effectLst>
                  <a:innerShdw blurRad="50800" dist="25400" dir="13500000">
                    <a:srgbClr val="000000">
                      <a:alpha val="70000"/>
                    </a:srgbClr>
                  </a:innerShdw>
                </a:effectLst>
                <a:uLnTx/>
                <a:uFillTx/>
                <a:latin typeface="+mj-lt"/>
                <a:ea typeface="+mj-ea"/>
                <a:cs typeface="B Nazanin" pitchFamily="2" charset="-78"/>
              </a:rPr>
              <a:t>افراد و دانشمندان مختلفی در مورد چسیتی نظریه مطالبی را عنوان نموده اند</a:t>
            </a:r>
          </a:p>
          <a:p>
            <a:pPr marL="0" marR="0" lvl="0" indent="0" algn="ctr" defTabSz="914400" rtl="1" eaLnBrk="1" fontAlgn="auto" latinLnBrk="0" hangingPunct="1">
              <a:lnSpc>
                <a:spcPct val="100000"/>
              </a:lnSpc>
              <a:spcBef>
                <a:spcPct val="0"/>
              </a:spcBef>
              <a:spcAft>
                <a:spcPts val="0"/>
              </a:spcAft>
              <a:buClrTx/>
              <a:buSzTx/>
              <a:buFontTx/>
              <a:buNone/>
              <a:tabLst/>
              <a:defRPr/>
            </a:pPr>
            <a:endParaRPr lang="fa-IR" sz="2000" spc="-100" dirty="0" smtClean="0">
              <a:ln w="3200">
                <a:solidFill>
                  <a:schemeClr val="bg2">
                    <a:shade val="75000"/>
                    <a:alpha val="25000"/>
                  </a:schemeClr>
                </a:solidFill>
                <a:prstDash val="solid"/>
                <a:round/>
              </a:ln>
              <a:solidFill>
                <a:schemeClr val="bg1"/>
              </a:solidFill>
              <a:effectLst>
                <a:innerShdw blurRad="50800" dist="25400" dir="13500000">
                  <a:srgbClr val="000000">
                    <a:alpha val="70000"/>
                  </a:srgbClr>
                </a:innerShdw>
              </a:effectLst>
              <a:latin typeface="+mj-lt"/>
              <a:ea typeface="+mj-ea"/>
              <a:cs typeface="B Nazanin" pitchFamily="2" charset="-78"/>
            </a:endParaRPr>
          </a:p>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2000" b="0" i="0" u="none" strike="noStrike" kern="1200" cap="none" spc="-100" normalizeH="0" baseline="0" noProof="0" dirty="0" smtClean="0">
                <a:ln w="3200">
                  <a:solidFill>
                    <a:schemeClr val="bg2">
                      <a:shade val="75000"/>
                      <a:alpha val="25000"/>
                    </a:schemeClr>
                  </a:solidFill>
                  <a:prstDash val="solid"/>
                  <a:round/>
                </a:ln>
                <a:solidFill>
                  <a:schemeClr val="bg1"/>
                </a:solidFill>
                <a:effectLst>
                  <a:innerShdw blurRad="50800" dist="25400" dir="13500000">
                    <a:srgbClr val="000000">
                      <a:alpha val="70000"/>
                    </a:srgbClr>
                  </a:innerShdw>
                </a:effectLst>
                <a:uLnTx/>
                <a:uFillTx/>
                <a:latin typeface="+mj-lt"/>
                <a:ea typeface="+mj-ea"/>
                <a:cs typeface="B Nazanin" pitchFamily="2" charset="-78"/>
              </a:rPr>
              <a:t> که می توان به دانشمندانی همچون </a:t>
            </a:r>
            <a:r>
              <a:rPr kumimoji="0" lang="en-US" sz="2000" b="0" i="0" u="none" strike="noStrike" kern="1200" cap="none" spc="-100" normalizeH="0" baseline="0" noProof="0" dirty="0" smtClean="0">
                <a:ln w="3200">
                  <a:solidFill>
                    <a:schemeClr val="bg2">
                      <a:shade val="75000"/>
                      <a:alpha val="25000"/>
                    </a:schemeClr>
                  </a:solidFill>
                  <a:prstDash val="solid"/>
                  <a:round/>
                </a:ln>
                <a:solidFill>
                  <a:schemeClr val="bg1"/>
                </a:solidFill>
                <a:effectLst>
                  <a:innerShdw blurRad="50800" dist="25400" dir="13500000">
                    <a:srgbClr val="000000">
                      <a:alpha val="70000"/>
                    </a:srgbClr>
                  </a:innerShdw>
                </a:effectLst>
                <a:uLnTx/>
                <a:uFillTx/>
                <a:latin typeface="+mj-lt"/>
                <a:ea typeface="+mj-ea"/>
                <a:cs typeface="B Nazanin" pitchFamily="2" charset="-78"/>
              </a:rPr>
              <a:t>;</a:t>
            </a:r>
            <a:r>
              <a:rPr kumimoji="0" lang="fa-IR" sz="2000" b="1" i="0" u="none" strike="noStrike" kern="1200" cap="none" spc="-100" normalizeH="0" baseline="0" noProof="0" dirty="0" smtClean="0">
                <a:ln w="3200">
                  <a:solidFill>
                    <a:schemeClr val="bg2">
                      <a:shade val="75000"/>
                      <a:alpha val="25000"/>
                    </a:schemeClr>
                  </a:solidFill>
                  <a:prstDash val="solid"/>
                  <a:round/>
                </a:ln>
                <a:solidFill>
                  <a:schemeClr val="bg1"/>
                </a:solidFill>
                <a:effectLst>
                  <a:innerShdw blurRad="50800" dist="25400" dir="13500000">
                    <a:srgbClr val="000000">
                      <a:alpha val="70000"/>
                    </a:srgbClr>
                  </a:innerShdw>
                </a:effectLst>
                <a:uLnTx/>
                <a:uFillTx/>
                <a:latin typeface="+mj-lt"/>
                <a:ea typeface="+mj-ea"/>
                <a:cs typeface="B Nazanin" pitchFamily="2" charset="-78"/>
              </a:rPr>
              <a:t>کوین ویلیامز</a:t>
            </a:r>
            <a:r>
              <a:rPr kumimoji="0" lang="fa-IR" sz="2000" b="0" i="0" u="none" strike="noStrike" kern="1200" cap="none" spc="-100" normalizeH="0" baseline="0" noProof="0" dirty="0" smtClean="0">
                <a:ln w="3200">
                  <a:solidFill>
                    <a:schemeClr val="bg2">
                      <a:shade val="75000"/>
                      <a:alpha val="25000"/>
                    </a:schemeClr>
                  </a:solidFill>
                  <a:prstDash val="solid"/>
                  <a:round/>
                </a:ln>
                <a:solidFill>
                  <a:schemeClr val="bg1"/>
                </a:solidFill>
                <a:effectLst>
                  <a:innerShdw blurRad="50800" dist="25400" dir="13500000">
                    <a:srgbClr val="000000">
                      <a:alpha val="70000"/>
                    </a:srgbClr>
                  </a:innerShdw>
                </a:effectLst>
                <a:uLnTx/>
                <a:uFillTx/>
                <a:latin typeface="+mj-lt"/>
                <a:ea typeface="+mj-ea"/>
                <a:cs typeface="B Nazanin" pitchFamily="2" charset="-78"/>
              </a:rPr>
              <a:t> و </a:t>
            </a:r>
            <a:r>
              <a:rPr kumimoji="0" lang="fa-IR" sz="2000" b="1" i="0" u="none" strike="noStrike" kern="1200" cap="none" spc="-100" normalizeH="0" baseline="0" noProof="0" dirty="0" smtClean="0">
                <a:ln w="3200">
                  <a:solidFill>
                    <a:schemeClr val="bg2">
                      <a:shade val="75000"/>
                      <a:alpha val="25000"/>
                    </a:schemeClr>
                  </a:solidFill>
                  <a:prstDash val="solid"/>
                  <a:round/>
                </a:ln>
                <a:solidFill>
                  <a:schemeClr val="bg1"/>
                </a:solidFill>
                <a:effectLst>
                  <a:innerShdw blurRad="50800" dist="25400" dir="13500000">
                    <a:srgbClr val="000000">
                      <a:alpha val="70000"/>
                    </a:srgbClr>
                  </a:innerShdw>
                </a:effectLst>
                <a:uLnTx/>
                <a:uFillTx/>
                <a:latin typeface="+mj-lt"/>
                <a:ea typeface="+mj-ea"/>
                <a:cs typeface="B Nazanin" pitchFamily="2" charset="-78"/>
              </a:rPr>
              <a:t>لیتل جان</a:t>
            </a:r>
          </a:p>
          <a:p>
            <a:pPr marL="0" marR="0" lvl="0" indent="0" algn="ctr" defTabSz="914400" rtl="1" eaLnBrk="1" fontAlgn="auto" latinLnBrk="0" hangingPunct="1">
              <a:lnSpc>
                <a:spcPct val="100000"/>
              </a:lnSpc>
              <a:spcBef>
                <a:spcPct val="0"/>
              </a:spcBef>
              <a:spcAft>
                <a:spcPts val="0"/>
              </a:spcAft>
              <a:buClrTx/>
              <a:buSzTx/>
              <a:buFontTx/>
              <a:buNone/>
              <a:tabLst/>
              <a:defRPr/>
            </a:pPr>
            <a:endParaRPr lang="fa-IR" sz="2000" b="1" spc="-100" dirty="0" smtClean="0">
              <a:ln w="3200">
                <a:solidFill>
                  <a:schemeClr val="bg2">
                    <a:shade val="75000"/>
                    <a:alpha val="25000"/>
                  </a:schemeClr>
                </a:solidFill>
                <a:prstDash val="solid"/>
                <a:round/>
              </a:ln>
              <a:solidFill>
                <a:schemeClr val="bg1"/>
              </a:solidFill>
              <a:effectLst>
                <a:innerShdw blurRad="50800" dist="25400" dir="13500000">
                  <a:srgbClr val="000000">
                    <a:alpha val="70000"/>
                  </a:srgbClr>
                </a:innerShdw>
              </a:effectLst>
              <a:latin typeface="+mj-lt"/>
              <a:ea typeface="+mj-ea"/>
              <a:cs typeface="B Nazanin" pitchFamily="2" charset="-78"/>
            </a:endParaRPr>
          </a:p>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2000" b="0" i="0" u="none" strike="noStrike" kern="1200" cap="none" spc="-100" normalizeH="0" baseline="0" noProof="0" dirty="0" smtClean="0">
                <a:ln w="3200">
                  <a:solidFill>
                    <a:schemeClr val="bg2">
                      <a:shade val="75000"/>
                      <a:alpha val="25000"/>
                    </a:schemeClr>
                  </a:solidFill>
                  <a:prstDash val="solid"/>
                  <a:round/>
                </a:ln>
                <a:solidFill>
                  <a:schemeClr val="bg1"/>
                </a:solidFill>
                <a:effectLst>
                  <a:innerShdw blurRad="50800" dist="25400" dir="13500000">
                    <a:srgbClr val="000000">
                      <a:alpha val="70000"/>
                    </a:srgbClr>
                  </a:innerShdw>
                </a:effectLst>
                <a:uLnTx/>
                <a:uFillTx/>
                <a:latin typeface="+mj-lt"/>
                <a:ea typeface="+mj-ea"/>
                <a:cs typeface="B Nazanin" pitchFamily="2" charset="-78"/>
              </a:rPr>
              <a:t>  اشاره نمود</a:t>
            </a:r>
          </a:p>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fa-IR" sz="2000" b="0" i="0" u="none" strike="noStrike" kern="1200" cap="none" spc="-100" normalizeH="0" baseline="0" noProof="0" dirty="0">
              <a:ln w="3200">
                <a:solidFill>
                  <a:schemeClr val="bg2">
                    <a:shade val="75000"/>
                    <a:alpha val="25000"/>
                  </a:schemeClr>
                </a:solidFill>
                <a:prstDash val="solid"/>
                <a:round/>
              </a:ln>
              <a:solidFill>
                <a:schemeClr val="bg1"/>
              </a:solidFill>
              <a:effectLst>
                <a:innerShdw blurRad="50800" dist="25400" dir="13500000">
                  <a:srgbClr val="000000">
                    <a:alpha val="70000"/>
                  </a:srgbClr>
                </a:innerShdw>
              </a:effectLst>
              <a:uLnTx/>
              <a:uFillTx/>
              <a:latin typeface="+mj-lt"/>
              <a:ea typeface="+mj-ea"/>
              <a:cs typeface="B Nazanin" pitchFamily="2" charset="-78"/>
            </a:endParaRPr>
          </a:p>
        </p:txBody>
      </p:sp>
    </p:spTree>
  </p:cSld>
  <p:clrMapOvr>
    <a:masterClrMapping/>
  </p:clrMapOvr>
  <p:transition>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71612"/>
            <a:ext cx="8229600" cy="4524388"/>
          </a:xfrm>
        </p:spPr>
        <p:txBody>
          <a:bodyPr/>
          <a:lstStyle/>
          <a:p>
            <a:r>
              <a:rPr lang="fa-IR" dirty="0" smtClean="0">
                <a:solidFill>
                  <a:schemeClr val="bg1"/>
                </a:solidFill>
              </a:rPr>
              <a:t>1- </a:t>
            </a:r>
            <a:r>
              <a:rPr lang="fa-IR" dirty="0" smtClean="0">
                <a:solidFill>
                  <a:schemeClr val="bg1"/>
                </a:solidFill>
                <a:cs typeface="B Nazanin" pitchFamily="2" charset="-78"/>
              </a:rPr>
              <a:t>مفهوم</a:t>
            </a:r>
          </a:p>
          <a:p>
            <a:endParaRPr lang="fa-IR" dirty="0" smtClean="0">
              <a:solidFill>
                <a:schemeClr val="bg1"/>
              </a:solidFill>
            </a:endParaRPr>
          </a:p>
          <a:p>
            <a:endParaRPr lang="fa-IR" dirty="0" smtClean="0">
              <a:solidFill>
                <a:schemeClr val="bg1"/>
              </a:solidFill>
            </a:endParaRPr>
          </a:p>
          <a:p>
            <a:endParaRPr lang="fa-IR" dirty="0" smtClean="0">
              <a:solidFill>
                <a:schemeClr val="bg1"/>
              </a:solidFill>
            </a:endParaRPr>
          </a:p>
          <a:p>
            <a:r>
              <a:rPr lang="fa-IR" dirty="0" smtClean="0">
                <a:solidFill>
                  <a:schemeClr val="bg1"/>
                </a:solidFill>
              </a:rPr>
              <a:t>2- </a:t>
            </a:r>
            <a:r>
              <a:rPr lang="fa-IR" dirty="0" smtClean="0">
                <a:solidFill>
                  <a:schemeClr val="bg1"/>
                </a:solidFill>
                <a:cs typeface="B Nazanin" pitchFamily="2" charset="-78"/>
              </a:rPr>
              <a:t>توصیف و تبیین</a:t>
            </a:r>
            <a:r>
              <a:rPr lang="fa-IR" dirty="0" smtClean="0">
                <a:solidFill>
                  <a:schemeClr val="bg1"/>
                </a:solidFill>
              </a:rPr>
              <a:t> </a:t>
            </a:r>
          </a:p>
        </p:txBody>
      </p:sp>
      <p:sp>
        <p:nvSpPr>
          <p:cNvPr id="3" name="Title 2"/>
          <p:cNvSpPr>
            <a:spLocks noGrp="1"/>
          </p:cNvSpPr>
          <p:nvPr>
            <p:ph type="title"/>
          </p:nvPr>
        </p:nvSpPr>
        <p:spPr/>
        <p:txBody>
          <a:bodyPr/>
          <a:lstStyle/>
          <a:p>
            <a:pPr algn="r"/>
            <a:r>
              <a:rPr lang="fa-IR" sz="2400" b="1" dirty="0" smtClean="0">
                <a:solidFill>
                  <a:schemeClr val="bg1"/>
                </a:solidFill>
                <a:cs typeface="B Nazanin" pitchFamily="2" charset="-78"/>
              </a:rPr>
              <a:t>نظریه ها شامل دو جزء می باشند </a:t>
            </a:r>
            <a:r>
              <a:rPr lang="fa-IR" dirty="0" smtClean="0"/>
              <a:t>:</a:t>
            </a:r>
            <a:endParaRPr lang="fa-IR" dirty="0"/>
          </a:p>
        </p:txBody>
      </p:sp>
      <p:pic>
        <p:nvPicPr>
          <p:cNvPr id="5" name="Picture 4" descr="246836.gif"/>
          <p:cNvPicPr>
            <a:picLocks noChangeAspect="1"/>
          </p:cNvPicPr>
          <p:nvPr/>
        </p:nvPicPr>
        <p:blipFill>
          <a:blip r:embed="rId2"/>
          <a:stretch>
            <a:fillRect/>
          </a:stretch>
        </p:blipFill>
        <p:spPr>
          <a:xfrm>
            <a:off x="5500694" y="1357298"/>
            <a:ext cx="1881189" cy="1000125"/>
          </a:xfrm>
          <a:prstGeom prst="rect">
            <a:avLst/>
          </a:prstGeom>
        </p:spPr>
      </p:pic>
      <p:sp>
        <p:nvSpPr>
          <p:cNvPr id="6" name="Freeform 5"/>
          <p:cNvSpPr/>
          <p:nvPr/>
        </p:nvSpPr>
        <p:spPr>
          <a:xfrm>
            <a:off x="1071538" y="1285860"/>
            <a:ext cx="4429156" cy="1714512"/>
          </a:xfrm>
          <a:custGeom>
            <a:avLst/>
            <a:gdLst>
              <a:gd name="connsiteX0" fmla="*/ 0 w 4429156"/>
              <a:gd name="connsiteY0" fmla="*/ 857256 h 1714512"/>
              <a:gd name="connsiteX1" fmla="*/ 1415130 w 4429156"/>
              <a:gd name="connsiteY1" fmla="*/ 57809 h 1714512"/>
              <a:gd name="connsiteX2" fmla="*/ 2214579 w 4429156"/>
              <a:gd name="connsiteY2" fmla="*/ 3 h 1714512"/>
              <a:gd name="connsiteX3" fmla="*/ 3014030 w 4429156"/>
              <a:gd name="connsiteY3" fmla="*/ 57810 h 1714512"/>
              <a:gd name="connsiteX4" fmla="*/ 4429156 w 4429156"/>
              <a:gd name="connsiteY4" fmla="*/ 857263 h 1714512"/>
              <a:gd name="connsiteX5" fmla="*/ 3014027 w 4429156"/>
              <a:gd name="connsiteY5" fmla="*/ 1656713 h 1714512"/>
              <a:gd name="connsiteX6" fmla="*/ 2214577 w 4429156"/>
              <a:gd name="connsiteY6" fmla="*/ 1714519 h 1714512"/>
              <a:gd name="connsiteX7" fmla="*/ 1415127 w 4429156"/>
              <a:gd name="connsiteY7" fmla="*/ 1656712 h 1714512"/>
              <a:gd name="connsiteX8" fmla="*/ 0 w 4429156"/>
              <a:gd name="connsiteY8" fmla="*/ 857260 h 1714512"/>
              <a:gd name="connsiteX9" fmla="*/ 0 w 4429156"/>
              <a:gd name="connsiteY9" fmla="*/ 857256 h 171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29156" h="1714512">
                <a:moveTo>
                  <a:pt x="0" y="857256"/>
                </a:moveTo>
                <a:cubicBezTo>
                  <a:pt x="3" y="503225"/>
                  <a:pt x="562221" y="185612"/>
                  <a:pt x="1415130" y="57809"/>
                </a:cubicBezTo>
                <a:cubicBezTo>
                  <a:pt x="1670110" y="19602"/>
                  <a:pt x="1941162" y="3"/>
                  <a:pt x="2214579" y="3"/>
                </a:cubicBezTo>
                <a:cubicBezTo>
                  <a:pt x="2487996" y="3"/>
                  <a:pt x="2759050" y="19602"/>
                  <a:pt x="3014030" y="57810"/>
                </a:cubicBezTo>
                <a:cubicBezTo>
                  <a:pt x="3866943" y="185614"/>
                  <a:pt x="4429161" y="503230"/>
                  <a:pt x="4429156" y="857263"/>
                </a:cubicBezTo>
                <a:cubicBezTo>
                  <a:pt x="4429156" y="1211295"/>
                  <a:pt x="3866938" y="1528909"/>
                  <a:pt x="3014027" y="1656713"/>
                </a:cubicBezTo>
                <a:cubicBezTo>
                  <a:pt x="2759047" y="1694920"/>
                  <a:pt x="2487994" y="1714519"/>
                  <a:pt x="2214577" y="1714519"/>
                </a:cubicBezTo>
                <a:cubicBezTo>
                  <a:pt x="1941160" y="1714519"/>
                  <a:pt x="1670107" y="1694920"/>
                  <a:pt x="1415127" y="1656712"/>
                </a:cubicBezTo>
                <a:cubicBezTo>
                  <a:pt x="562215" y="1528908"/>
                  <a:pt x="-3" y="1211293"/>
                  <a:pt x="0" y="857260"/>
                </a:cubicBezTo>
                <a:lnTo>
                  <a:pt x="0" y="85725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bg1"/>
                </a:solidFill>
                <a:cs typeface="B Nazanin" pitchFamily="2" charset="-78"/>
              </a:rPr>
              <a:t>دارای نقش </a:t>
            </a:r>
            <a:r>
              <a:rPr lang="fa-IR" b="1" dirty="0" smtClean="0">
                <a:solidFill>
                  <a:schemeClr val="bg1"/>
                </a:solidFill>
                <a:cs typeface="B Nazanin" pitchFamily="2" charset="-78"/>
              </a:rPr>
              <a:t>ارتباطی افکار</a:t>
            </a:r>
            <a:r>
              <a:rPr lang="en-US" dirty="0" smtClean="0">
                <a:solidFill>
                  <a:schemeClr val="bg1"/>
                </a:solidFill>
                <a:cs typeface="B Nazanin" pitchFamily="2" charset="-78"/>
              </a:rPr>
              <a:t>,  </a:t>
            </a:r>
            <a:r>
              <a:rPr lang="fa-IR" dirty="0" smtClean="0">
                <a:solidFill>
                  <a:schemeClr val="bg1"/>
                </a:solidFill>
                <a:cs typeface="B Nazanin" pitchFamily="2" charset="-78"/>
              </a:rPr>
              <a:t> ارائه دیدگاه برای </a:t>
            </a:r>
            <a:r>
              <a:rPr lang="fa-IR" b="1" dirty="0" smtClean="0">
                <a:solidFill>
                  <a:schemeClr val="bg1"/>
                </a:solidFill>
                <a:cs typeface="B Nazanin" pitchFamily="2" charset="-78"/>
              </a:rPr>
              <a:t>نگریستن به پدیده ها </a:t>
            </a:r>
            <a:r>
              <a:rPr lang="fa-IR" dirty="0" smtClean="0">
                <a:solidFill>
                  <a:schemeClr val="bg1"/>
                </a:solidFill>
                <a:cs typeface="B Nazanin" pitchFamily="2" charset="-78"/>
              </a:rPr>
              <a:t>و کاربرد جهت </a:t>
            </a:r>
            <a:r>
              <a:rPr lang="fa-IR" b="1" dirty="0" smtClean="0">
                <a:solidFill>
                  <a:schemeClr val="bg1"/>
                </a:solidFill>
                <a:cs typeface="B Nazanin" pitchFamily="2" charset="-78"/>
              </a:rPr>
              <a:t>طبقه بندی مشاهدات </a:t>
            </a:r>
            <a:r>
              <a:rPr lang="fa-IR" dirty="0" smtClean="0">
                <a:solidFill>
                  <a:schemeClr val="bg1"/>
                </a:solidFill>
                <a:cs typeface="B Nazanin" pitchFamily="2" charset="-78"/>
              </a:rPr>
              <a:t>است</a:t>
            </a:r>
            <a:endParaRPr lang="fa-IR" dirty="0">
              <a:solidFill>
                <a:schemeClr val="bg1"/>
              </a:solidFill>
              <a:cs typeface="B Nazanin" pitchFamily="2" charset="-78"/>
            </a:endParaRPr>
          </a:p>
        </p:txBody>
      </p:sp>
      <p:pic>
        <p:nvPicPr>
          <p:cNvPr id="7" name="Picture 6" descr="246836.gif"/>
          <p:cNvPicPr>
            <a:picLocks noChangeAspect="1"/>
          </p:cNvPicPr>
          <p:nvPr/>
        </p:nvPicPr>
        <p:blipFill>
          <a:blip r:embed="rId2"/>
          <a:stretch>
            <a:fillRect/>
          </a:stretch>
        </p:blipFill>
        <p:spPr>
          <a:xfrm>
            <a:off x="4714876" y="3214686"/>
            <a:ext cx="1595437" cy="1000125"/>
          </a:xfrm>
          <a:prstGeom prst="rect">
            <a:avLst/>
          </a:prstGeom>
        </p:spPr>
      </p:pic>
      <p:sp>
        <p:nvSpPr>
          <p:cNvPr id="8" name="Freeform 7"/>
          <p:cNvSpPr/>
          <p:nvPr/>
        </p:nvSpPr>
        <p:spPr>
          <a:xfrm>
            <a:off x="285720" y="3000372"/>
            <a:ext cx="4429156" cy="1714512"/>
          </a:xfrm>
          <a:custGeom>
            <a:avLst/>
            <a:gdLst>
              <a:gd name="connsiteX0" fmla="*/ 0 w 4429156"/>
              <a:gd name="connsiteY0" fmla="*/ 857256 h 1714512"/>
              <a:gd name="connsiteX1" fmla="*/ 1415130 w 4429156"/>
              <a:gd name="connsiteY1" fmla="*/ 57809 h 1714512"/>
              <a:gd name="connsiteX2" fmla="*/ 2214579 w 4429156"/>
              <a:gd name="connsiteY2" fmla="*/ 3 h 1714512"/>
              <a:gd name="connsiteX3" fmla="*/ 3014030 w 4429156"/>
              <a:gd name="connsiteY3" fmla="*/ 57810 h 1714512"/>
              <a:gd name="connsiteX4" fmla="*/ 4429156 w 4429156"/>
              <a:gd name="connsiteY4" fmla="*/ 857263 h 1714512"/>
              <a:gd name="connsiteX5" fmla="*/ 3014027 w 4429156"/>
              <a:gd name="connsiteY5" fmla="*/ 1656713 h 1714512"/>
              <a:gd name="connsiteX6" fmla="*/ 2214577 w 4429156"/>
              <a:gd name="connsiteY6" fmla="*/ 1714519 h 1714512"/>
              <a:gd name="connsiteX7" fmla="*/ 1415127 w 4429156"/>
              <a:gd name="connsiteY7" fmla="*/ 1656712 h 1714512"/>
              <a:gd name="connsiteX8" fmla="*/ 0 w 4429156"/>
              <a:gd name="connsiteY8" fmla="*/ 857260 h 1714512"/>
              <a:gd name="connsiteX9" fmla="*/ 0 w 4429156"/>
              <a:gd name="connsiteY9" fmla="*/ 857256 h 171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29156" h="1714512">
                <a:moveTo>
                  <a:pt x="0" y="857256"/>
                </a:moveTo>
                <a:cubicBezTo>
                  <a:pt x="3" y="503225"/>
                  <a:pt x="562221" y="185612"/>
                  <a:pt x="1415130" y="57809"/>
                </a:cubicBezTo>
                <a:cubicBezTo>
                  <a:pt x="1670110" y="19602"/>
                  <a:pt x="1941162" y="3"/>
                  <a:pt x="2214579" y="3"/>
                </a:cubicBezTo>
                <a:cubicBezTo>
                  <a:pt x="2487996" y="3"/>
                  <a:pt x="2759050" y="19602"/>
                  <a:pt x="3014030" y="57810"/>
                </a:cubicBezTo>
                <a:cubicBezTo>
                  <a:pt x="3866943" y="185614"/>
                  <a:pt x="4429161" y="503230"/>
                  <a:pt x="4429156" y="857263"/>
                </a:cubicBezTo>
                <a:cubicBezTo>
                  <a:pt x="4429156" y="1211295"/>
                  <a:pt x="3866938" y="1528909"/>
                  <a:pt x="3014027" y="1656713"/>
                </a:cubicBezTo>
                <a:cubicBezTo>
                  <a:pt x="2759047" y="1694920"/>
                  <a:pt x="2487994" y="1714519"/>
                  <a:pt x="2214577" y="1714519"/>
                </a:cubicBezTo>
                <a:cubicBezTo>
                  <a:pt x="1941160" y="1714519"/>
                  <a:pt x="1670107" y="1694920"/>
                  <a:pt x="1415127" y="1656712"/>
                </a:cubicBezTo>
                <a:cubicBezTo>
                  <a:pt x="562215" y="1528908"/>
                  <a:pt x="-3" y="1211293"/>
                  <a:pt x="0" y="857260"/>
                </a:cubicBezTo>
                <a:lnTo>
                  <a:pt x="0" y="85725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bg1"/>
                </a:solidFill>
                <a:cs typeface="B Nazanin" pitchFamily="2" charset="-78"/>
              </a:rPr>
              <a:t>ترتیب روابط بین متغییر ها ومفاهیم و همچنین علت ودلیل وقوع پدیده ها را مشخص می کند</a:t>
            </a:r>
            <a:endParaRPr lang="fa-IR" dirty="0">
              <a:solidFill>
                <a:schemeClr val="bg1"/>
              </a:solidFill>
              <a:cs typeface="B Nazanin" pitchFamily="2" charset="-78"/>
            </a:endParaRPr>
          </a:p>
        </p:txBody>
      </p:sp>
    </p:spTree>
  </p:cSld>
  <p:clrMapOvr>
    <a:masterClrMapping/>
  </p:clrMapOvr>
  <p:transition>
    <p:pull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fa-IR" sz="2000" dirty="0" smtClean="0">
                <a:solidFill>
                  <a:schemeClr val="bg1"/>
                </a:solidFill>
                <a:cs typeface="B Nazanin" pitchFamily="2" charset="-78"/>
              </a:rPr>
              <a:t>1-   </a:t>
            </a:r>
            <a:r>
              <a:rPr lang="fa-IR" sz="2000" dirty="0" smtClean="0">
                <a:solidFill>
                  <a:schemeClr val="bg1"/>
                </a:solidFill>
                <a:cs typeface="B Nazanin" pitchFamily="2" charset="-78"/>
              </a:rPr>
              <a:t>تنظيم </a:t>
            </a:r>
            <a:r>
              <a:rPr lang="fa-IR" sz="2000" dirty="0" smtClean="0">
                <a:solidFill>
                  <a:schemeClr val="bg1"/>
                </a:solidFill>
                <a:cs typeface="B Nazanin" pitchFamily="2" charset="-78"/>
              </a:rPr>
              <a:t>و </a:t>
            </a:r>
            <a:r>
              <a:rPr lang="fa-IR" sz="2000" dirty="0" smtClean="0">
                <a:solidFill>
                  <a:schemeClr val="bg1"/>
                </a:solidFill>
                <a:cs typeface="B Nazanin" pitchFamily="2" charset="-78"/>
              </a:rPr>
              <a:t>خلاصه </a:t>
            </a:r>
            <a:r>
              <a:rPr lang="fa-IR" sz="2000" dirty="0" smtClean="0">
                <a:solidFill>
                  <a:schemeClr val="bg1"/>
                </a:solidFill>
                <a:cs typeface="B Nazanin" pitchFamily="2" charset="-78"/>
              </a:rPr>
              <a:t>كردن دانش </a:t>
            </a:r>
            <a:r>
              <a:rPr lang="fa-IR" sz="2000" dirty="0" smtClean="0">
                <a:solidFill>
                  <a:schemeClr val="bg1"/>
                </a:solidFill>
                <a:cs typeface="B Nazanin" pitchFamily="2" charset="-78"/>
              </a:rPr>
              <a:t>پیشینیان.</a:t>
            </a:r>
            <a:endParaRPr lang="en-US" sz="2000" dirty="0" smtClean="0">
              <a:solidFill>
                <a:schemeClr val="bg1"/>
              </a:solidFill>
              <a:cs typeface="B Nazanin" pitchFamily="2" charset="-78"/>
            </a:endParaRPr>
          </a:p>
          <a:p>
            <a:pPr algn="just"/>
            <a:r>
              <a:rPr lang="fa-IR" sz="2000" dirty="0" smtClean="0">
                <a:solidFill>
                  <a:schemeClr val="bg1"/>
                </a:solidFill>
                <a:cs typeface="B Nazanin" pitchFamily="2" charset="-78"/>
              </a:rPr>
              <a:t>2-   </a:t>
            </a:r>
            <a:r>
              <a:rPr lang="fa-IR" sz="2000" dirty="0" smtClean="0">
                <a:solidFill>
                  <a:schemeClr val="bg1"/>
                </a:solidFill>
                <a:cs typeface="B Nazanin" pitchFamily="2" charset="-78"/>
              </a:rPr>
              <a:t>تمركز بر </a:t>
            </a:r>
            <a:r>
              <a:rPr lang="fa-IR" sz="2000" dirty="0" smtClean="0">
                <a:solidFill>
                  <a:schemeClr val="bg1"/>
                </a:solidFill>
                <a:cs typeface="B Nazanin" pitchFamily="2" charset="-78"/>
              </a:rPr>
              <a:t>بعضي از متغيرها </a:t>
            </a:r>
            <a:r>
              <a:rPr lang="fa-IR" sz="2000" dirty="0" smtClean="0">
                <a:solidFill>
                  <a:schemeClr val="bg1"/>
                </a:solidFill>
                <a:cs typeface="B Nazanin" pitchFamily="2" charset="-78"/>
              </a:rPr>
              <a:t>وحذف موارد اضافه. </a:t>
            </a:r>
            <a:endParaRPr lang="en-US" sz="2000" dirty="0" smtClean="0">
              <a:solidFill>
                <a:schemeClr val="bg1"/>
              </a:solidFill>
              <a:cs typeface="B Nazanin" pitchFamily="2" charset="-78"/>
            </a:endParaRPr>
          </a:p>
          <a:p>
            <a:pPr algn="just"/>
            <a:r>
              <a:rPr lang="fa-IR" sz="2000" dirty="0" smtClean="0">
                <a:solidFill>
                  <a:schemeClr val="bg1"/>
                </a:solidFill>
                <a:cs typeface="B Nazanin" pitchFamily="2" charset="-78"/>
              </a:rPr>
              <a:t>3-  </a:t>
            </a:r>
            <a:r>
              <a:rPr lang="fa-IR" sz="2000" dirty="0" smtClean="0">
                <a:solidFill>
                  <a:schemeClr val="bg1"/>
                </a:solidFill>
                <a:cs typeface="B Nazanin" pitchFamily="2" charset="-78"/>
              </a:rPr>
              <a:t>روشن </a:t>
            </a:r>
            <a:r>
              <a:rPr lang="fa-IR" sz="2000" dirty="0" smtClean="0">
                <a:solidFill>
                  <a:schemeClr val="bg1"/>
                </a:solidFill>
                <a:cs typeface="B Nazanin" pitchFamily="2" charset="-78"/>
              </a:rPr>
              <a:t>كردن يا توضيح مشاهدات </a:t>
            </a:r>
            <a:r>
              <a:rPr lang="fa-IR" sz="2000" dirty="0" smtClean="0">
                <a:solidFill>
                  <a:schemeClr val="bg1"/>
                </a:solidFill>
                <a:cs typeface="B Nazanin" pitchFamily="2" charset="-78"/>
              </a:rPr>
              <a:t>است.</a:t>
            </a:r>
            <a:endParaRPr lang="en-US" sz="2000" dirty="0" smtClean="0">
              <a:solidFill>
                <a:schemeClr val="bg1"/>
              </a:solidFill>
              <a:cs typeface="B Nazanin" pitchFamily="2" charset="-78"/>
            </a:endParaRPr>
          </a:p>
          <a:p>
            <a:pPr algn="just"/>
            <a:r>
              <a:rPr lang="fa-IR" sz="2000" dirty="0" smtClean="0">
                <a:solidFill>
                  <a:schemeClr val="bg1"/>
                </a:solidFill>
                <a:cs typeface="B Nazanin" pitchFamily="2" charset="-78"/>
              </a:rPr>
              <a:t>4-  </a:t>
            </a:r>
            <a:r>
              <a:rPr lang="fa-IR" sz="2000" dirty="0" smtClean="0">
                <a:solidFill>
                  <a:schemeClr val="bg1"/>
                </a:solidFill>
                <a:cs typeface="B Nazanin" pitchFamily="2" charset="-78"/>
              </a:rPr>
              <a:t>امكان </a:t>
            </a:r>
            <a:r>
              <a:rPr lang="fa-IR" sz="2000" dirty="0" smtClean="0">
                <a:solidFill>
                  <a:schemeClr val="bg1"/>
                </a:solidFill>
                <a:cs typeface="B Nazanin" pitchFamily="2" charset="-78"/>
              </a:rPr>
              <a:t>پيش‌بيني حوادث ورويدادها </a:t>
            </a:r>
            <a:r>
              <a:rPr lang="fa-IR" sz="2000" dirty="0" smtClean="0">
                <a:solidFill>
                  <a:schemeClr val="bg1"/>
                </a:solidFill>
                <a:cs typeface="B Nazanin" pitchFamily="2" charset="-78"/>
              </a:rPr>
              <a:t>است. </a:t>
            </a:r>
            <a:endParaRPr lang="en-US" sz="2000" dirty="0" smtClean="0">
              <a:solidFill>
                <a:schemeClr val="bg1"/>
              </a:solidFill>
              <a:cs typeface="B Nazanin" pitchFamily="2" charset="-78"/>
            </a:endParaRPr>
          </a:p>
          <a:p>
            <a:pPr algn="just"/>
            <a:r>
              <a:rPr lang="fa-IR" sz="2000" dirty="0" smtClean="0">
                <a:solidFill>
                  <a:schemeClr val="bg1"/>
                </a:solidFill>
                <a:cs typeface="B Nazanin" pitchFamily="2" charset="-78"/>
              </a:rPr>
              <a:t>5-  </a:t>
            </a:r>
            <a:r>
              <a:rPr lang="fa-IR" sz="2000" dirty="0" smtClean="0">
                <a:solidFill>
                  <a:schemeClr val="bg1"/>
                </a:solidFill>
                <a:cs typeface="B Nazanin" pitchFamily="2" charset="-78"/>
              </a:rPr>
              <a:t>نقش كاوشگرانه در </a:t>
            </a:r>
            <a:r>
              <a:rPr lang="fa-IR" sz="2000" dirty="0" smtClean="0">
                <a:solidFill>
                  <a:schemeClr val="bg1"/>
                </a:solidFill>
                <a:cs typeface="B Nazanin" pitchFamily="2" charset="-78"/>
              </a:rPr>
              <a:t>كمك به كشف مطالب </a:t>
            </a:r>
            <a:r>
              <a:rPr lang="fa-IR" sz="2000" dirty="0" smtClean="0">
                <a:solidFill>
                  <a:schemeClr val="bg1"/>
                </a:solidFill>
                <a:cs typeface="B Nazanin" pitchFamily="2" charset="-78"/>
              </a:rPr>
              <a:t>. </a:t>
            </a:r>
            <a:endParaRPr lang="en-US" sz="2000" dirty="0" smtClean="0">
              <a:solidFill>
                <a:schemeClr val="bg1"/>
              </a:solidFill>
              <a:cs typeface="B Nazanin" pitchFamily="2" charset="-78"/>
            </a:endParaRPr>
          </a:p>
          <a:p>
            <a:pPr algn="just"/>
            <a:r>
              <a:rPr lang="fa-IR" sz="2000" dirty="0" smtClean="0">
                <a:solidFill>
                  <a:schemeClr val="bg1"/>
                </a:solidFill>
                <a:cs typeface="B Nazanin" pitchFamily="2" charset="-78"/>
              </a:rPr>
              <a:t>6-  </a:t>
            </a:r>
            <a:r>
              <a:rPr lang="fa-IR" sz="2000" dirty="0" smtClean="0">
                <a:solidFill>
                  <a:schemeClr val="bg1"/>
                </a:solidFill>
                <a:cs typeface="B Nazanin" pitchFamily="2" charset="-78"/>
              </a:rPr>
              <a:t>نظريه </a:t>
            </a:r>
            <a:r>
              <a:rPr lang="fa-IR" sz="2000" dirty="0" smtClean="0">
                <a:solidFill>
                  <a:schemeClr val="bg1"/>
                </a:solidFill>
                <a:cs typeface="B Nazanin" pitchFamily="2" charset="-78"/>
              </a:rPr>
              <a:t>چارچوبي براي ارتباطات و </a:t>
            </a:r>
            <a:r>
              <a:rPr lang="fa-IR" sz="2000" dirty="0" smtClean="0">
                <a:solidFill>
                  <a:schemeClr val="bg1"/>
                </a:solidFill>
                <a:cs typeface="B Nazanin" pitchFamily="2" charset="-78"/>
              </a:rPr>
              <a:t>محلی براي تبادل </a:t>
            </a:r>
            <a:r>
              <a:rPr lang="fa-IR" sz="2000" dirty="0" smtClean="0">
                <a:solidFill>
                  <a:schemeClr val="bg1"/>
                </a:solidFill>
                <a:cs typeface="B Nazanin" pitchFamily="2" charset="-78"/>
              </a:rPr>
              <a:t>نظر و انتقاد فراهم مي‌آورد. </a:t>
            </a:r>
            <a:endParaRPr lang="en-US" sz="2000" dirty="0" smtClean="0">
              <a:solidFill>
                <a:schemeClr val="bg1"/>
              </a:solidFill>
              <a:cs typeface="B Nazanin" pitchFamily="2" charset="-78"/>
            </a:endParaRPr>
          </a:p>
          <a:p>
            <a:pPr algn="just"/>
            <a:r>
              <a:rPr lang="fa-IR" sz="2000" dirty="0" smtClean="0">
                <a:solidFill>
                  <a:schemeClr val="bg1"/>
                </a:solidFill>
                <a:cs typeface="B Nazanin" pitchFamily="2" charset="-78"/>
              </a:rPr>
              <a:t>7-  </a:t>
            </a:r>
            <a:r>
              <a:rPr lang="fa-IR" sz="2000" dirty="0" smtClean="0">
                <a:solidFill>
                  <a:schemeClr val="bg1"/>
                </a:solidFill>
                <a:cs typeface="B Nazanin" pitchFamily="2" charset="-78"/>
              </a:rPr>
              <a:t>نقش كنترل كه </a:t>
            </a:r>
            <a:r>
              <a:rPr lang="fa-IR" sz="2000" dirty="0" smtClean="0">
                <a:solidFill>
                  <a:schemeClr val="bg1"/>
                </a:solidFill>
                <a:cs typeface="B Nazanin" pitchFamily="2" charset="-78"/>
              </a:rPr>
              <a:t>در آن‌ها نظريه‌پرداز مي‌كوشد تأثير و خصوصيات رفتاري خاص را مورد قضاوت و بررسي قرار دهد. </a:t>
            </a:r>
            <a:endParaRPr lang="en-US" sz="2000" dirty="0" smtClean="0">
              <a:solidFill>
                <a:schemeClr val="bg1"/>
              </a:solidFill>
              <a:cs typeface="B Nazanin" pitchFamily="2" charset="-78"/>
            </a:endParaRPr>
          </a:p>
          <a:p>
            <a:pPr algn="just"/>
            <a:r>
              <a:rPr lang="fa-IR" sz="2000" dirty="0" smtClean="0">
                <a:solidFill>
                  <a:schemeClr val="bg1"/>
                </a:solidFill>
                <a:cs typeface="B Nazanin" pitchFamily="2" charset="-78"/>
              </a:rPr>
              <a:t>8-  </a:t>
            </a:r>
            <a:r>
              <a:rPr lang="fa-IR" sz="2000" dirty="0" smtClean="0">
                <a:solidFill>
                  <a:schemeClr val="bg1"/>
                </a:solidFill>
                <a:cs typeface="B Nazanin" pitchFamily="2" charset="-78"/>
              </a:rPr>
              <a:t>استفاده </a:t>
            </a:r>
            <a:r>
              <a:rPr lang="fa-IR" sz="2000" dirty="0" smtClean="0">
                <a:solidFill>
                  <a:schemeClr val="bg1"/>
                </a:solidFill>
                <a:cs typeface="B Nazanin" pitchFamily="2" charset="-78"/>
              </a:rPr>
              <a:t>از نظريه در جهت برخورد </a:t>
            </a:r>
            <a:r>
              <a:rPr lang="fa-IR" sz="2000" dirty="0" smtClean="0">
                <a:solidFill>
                  <a:schemeClr val="bg1"/>
                </a:solidFill>
                <a:cs typeface="B Nazanin" pitchFamily="2" charset="-78"/>
              </a:rPr>
              <a:t>با مسائل </a:t>
            </a:r>
            <a:r>
              <a:rPr lang="fa-IR" sz="2000" dirty="0" smtClean="0">
                <a:solidFill>
                  <a:schemeClr val="bg1"/>
                </a:solidFill>
                <a:cs typeface="B Nazanin" pitchFamily="2" charset="-78"/>
              </a:rPr>
              <a:t>فرهنگي حاكم و ايجاد راه‌هاي جديد زندگي و به معني استفاده از نظريه براي رسيدن به تحول است.</a:t>
            </a:r>
            <a:endParaRPr lang="fa-IR" sz="2000" dirty="0">
              <a:solidFill>
                <a:schemeClr val="bg1"/>
              </a:solidFill>
              <a:cs typeface="B Nazanin" pitchFamily="2" charset="-78"/>
            </a:endParaRPr>
          </a:p>
        </p:txBody>
      </p:sp>
      <p:sp>
        <p:nvSpPr>
          <p:cNvPr id="3" name="Title 2"/>
          <p:cNvSpPr>
            <a:spLocks noGrp="1"/>
          </p:cNvSpPr>
          <p:nvPr>
            <p:ph type="title"/>
          </p:nvPr>
        </p:nvSpPr>
        <p:spPr/>
        <p:txBody>
          <a:bodyPr>
            <a:normAutofit/>
          </a:bodyPr>
          <a:lstStyle/>
          <a:p>
            <a:pPr algn="r"/>
            <a:r>
              <a:rPr lang="fa-IR" sz="2800" b="1" dirty="0" smtClean="0">
                <a:solidFill>
                  <a:schemeClr val="bg1"/>
                </a:solidFill>
                <a:cs typeface="B Nazanin" pitchFamily="2" charset="-78"/>
              </a:rPr>
              <a:t>نقشها و کاربردهای نظریه :</a:t>
            </a:r>
            <a:endParaRPr lang="fa-IR" sz="2800" b="1" dirty="0">
              <a:solidFill>
                <a:schemeClr val="bg1"/>
              </a:solidFill>
              <a:cs typeface="B Nazanin" pitchFamily="2" charset="-78"/>
            </a:endParaRPr>
          </a:p>
        </p:txBody>
      </p:sp>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a-IR" sz="2000" dirty="0" smtClean="0">
                <a:solidFill>
                  <a:schemeClr val="bg1"/>
                </a:solidFill>
                <a:cs typeface="B Nazanin" pitchFamily="2" charset="-78"/>
              </a:rPr>
              <a:t>1-   نظريه‌ها به ما كمك مي‌كنند تا ببينيم. </a:t>
            </a:r>
            <a:endParaRPr lang="en-US" sz="2000" dirty="0" smtClean="0">
              <a:solidFill>
                <a:schemeClr val="bg1"/>
              </a:solidFill>
              <a:cs typeface="B Nazanin" pitchFamily="2" charset="-78"/>
            </a:endParaRPr>
          </a:p>
          <a:p>
            <a:r>
              <a:rPr lang="fa-IR" sz="2000" dirty="0" smtClean="0">
                <a:solidFill>
                  <a:schemeClr val="bg1"/>
                </a:solidFill>
                <a:cs typeface="B Nazanin" pitchFamily="2" charset="-78"/>
              </a:rPr>
              <a:t>2-   نظريه‌ها به ما كمك مي‌كنند جستجو كنيم. </a:t>
            </a:r>
            <a:endParaRPr lang="en-US" sz="2000" dirty="0" smtClean="0">
              <a:solidFill>
                <a:schemeClr val="bg1"/>
              </a:solidFill>
              <a:cs typeface="B Nazanin" pitchFamily="2" charset="-78"/>
            </a:endParaRPr>
          </a:p>
          <a:p>
            <a:r>
              <a:rPr lang="fa-IR" sz="2000" dirty="0" smtClean="0">
                <a:solidFill>
                  <a:schemeClr val="bg1"/>
                </a:solidFill>
                <a:cs typeface="B Nazanin" pitchFamily="2" charset="-78"/>
              </a:rPr>
              <a:t>3-   نظريه‌ها به ما كمك مي‌كنند انتقاد كنيم. </a:t>
            </a:r>
            <a:endParaRPr lang="en-US" sz="2000" dirty="0" smtClean="0">
              <a:solidFill>
                <a:schemeClr val="bg1"/>
              </a:solidFill>
              <a:cs typeface="B Nazanin" pitchFamily="2" charset="-78"/>
            </a:endParaRPr>
          </a:p>
          <a:p>
            <a:r>
              <a:rPr lang="fa-IR" sz="2000" dirty="0" smtClean="0">
                <a:solidFill>
                  <a:schemeClr val="bg1"/>
                </a:solidFill>
                <a:cs typeface="B Nazanin" pitchFamily="2" charset="-78"/>
              </a:rPr>
              <a:t>4-   نظريه‌ها به ما كمك مي‌كنند عمل كنيم. </a:t>
            </a:r>
            <a:endParaRPr lang="fa-IR" sz="2000" dirty="0" smtClean="0">
              <a:solidFill>
                <a:schemeClr val="bg1"/>
              </a:solidFill>
              <a:cs typeface="B Nazanin" pitchFamily="2" charset="-78"/>
            </a:endParaRPr>
          </a:p>
          <a:p>
            <a:endParaRPr lang="fa-IR" sz="2000" dirty="0" smtClean="0">
              <a:solidFill>
                <a:schemeClr val="bg1"/>
              </a:solidFill>
              <a:cs typeface="B Nazanin" pitchFamily="2" charset="-78"/>
            </a:endParaRPr>
          </a:p>
          <a:p>
            <a:endParaRPr lang="fa-IR" sz="2000" dirty="0" smtClean="0">
              <a:solidFill>
                <a:schemeClr val="bg1"/>
              </a:solidFill>
              <a:cs typeface="B Nazanin" pitchFamily="2" charset="-78"/>
            </a:endParaRPr>
          </a:p>
          <a:p>
            <a:endParaRPr lang="fa-IR" sz="2000" dirty="0" smtClean="0">
              <a:solidFill>
                <a:schemeClr val="bg1"/>
              </a:solidFill>
              <a:cs typeface="B Nazanin" pitchFamily="2" charset="-78"/>
            </a:endParaRPr>
          </a:p>
          <a:p>
            <a:r>
              <a:rPr lang="fa-IR" sz="2000" dirty="0" smtClean="0">
                <a:solidFill>
                  <a:schemeClr val="bg1"/>
                </a:solidFill>
                <a:cs typeface="B Nazanin" pitchFamily="2" charset="-78"/>
              </a:rPr>
              <a:t>با شناخت انواع نظريه‌هاي رسانه و درك آن‌ها، امكادن تفسير رخدادها به شيوه‌هايي قابل انعطاف‌تر،‌ سودمند‌تر و مشخص‌تر فراهم مي‌آيد</a:t>
            </a:r>
            <a:endParaRPr lang="en-US" sz="2000" dirty="0" smtClean="0">
              <a:solidFill>
                <a:schemeClr val="bg1"/>
              </a:solidFill>
              <a:cs typeface="B Nazanin" pitchFamily="2" charset="-78"/>
            </a:endParaRPr>
          </a:p>
          <a:p>
            <a:endParaRPr lang="fa-IR" sz="2000" dirty="0">
              <a:cs typeface="B Nazanin" pitchFamily="2" charset="-78"/>
            </a:endParaRPr>
          </a:p>
        </p:txBody>
      </p:sp>
      <p:sp>
        <p:nvSpPr>
          <p:cNvPr id="3" name="Title 2"/>
          <p:cNvSpPr>
            <a:spLocks noGrp="1"/>
          </p:cNvSpPr>
          <p:nvPr>
            <p:ph type="title"/>
          </p:nvPr>
        </p:nvSpPr>
        <p:spPr>
          <a:xfrm>
            <a:off x="457200" y="357166"/>
            <a:ext cx="8229600" cy="1214446"/>
          </a:xfrm>
        </p:spPr>
        <p:txBody>
          <a:bodyPr>
            <a:normAutofit fontScale="90000"/>
          </a:bodyPr>
          <a:lstStyle/>
          <a:p>
            <a:pPr algn="r"/>
            <a:r>
              <a:rPr lang="fa-IR" sz="2700" dirty="0" smtClean="0">
                <a:solidFill>
                  <a:schemeClr val="bg1"/>
                </a:solidFill>
                <a:cs typeface="B Nazanin" pitchFamily="2" charset="-78"/>
              </a:rPr>
              <a:t>چهار </a:t>
            </a:r>
            <a:r>
              <a:rPr lang="fa-IR" sz="2700" dirty="0" smtClean="0">
                <a:solidFill>
                  <a:schemeClr val="bg1"/>
                </a:solidFill>
                <a:cs typeface="B Nazanin" pitchFamily="2" charset="-78"/>
              </a:rPr>
              <a:t>كاربرد نظريه </a:t>
            </a:r>
            <a:r>
              <a:rPr lang="fa-IR" sz="2700" dirty="0" smtClean="0">
                <a:solidFill>
                  <a:schemeClr val="bg1"/>
                </a:solidFill>
                <a:cs typeface="B Nazanin" pitchFamily="2" charset="-78"/>
              </a:rPr>
              <a:t>به اعتقاد </a:t>
            </a:r>
            <a:r>
              <a:rPr lang="fa-IR" sz="3100" dirty="0" smtClean="0">
                <a:solidFill>
                  <a:schemeClr val="bg1"/>
                </a:solidFill>
                <a:cs typeface="B Nazanin" pitchFamily="2" charset="-78"/>
              </a:rPr>
              <a:t>ليتيل جان</a:t>
            </a:r>
            <a:r>
              <a:rPr lang="fa-IR" sz="3100" dirty="0" smtClean="0">
                <a:solidFill>
                  <a:schemeClr val="bg1"/>
                </a:solidFill>
                <a:cs typeface="B Nazanin" pitchFamily="2" charset="-78"/>
              </a:rPr>
              <a:t> </a:t>
            </a:r>
            <a:r>
              <a:rPr lang="fa-IR" dirty="0" smtClean="0">
                <a:solidFill>
                  <a:schemeClr val="bg1"/>
                </a:solidFill>
                <a:cs typeface="B Nazanin" pitchFamily="2" charset="-78"/>
              </a:rPr>
              <a:t>:</a:t>
            </a:r>
            <a:r>
              <a:rPr smtClean="0">
                <a:solidFill>
                  <a:schemeClr val="bg1"/>
                </a:solidFill>
              </a:rPr>
              <a:t/>
            </a:r>
            <a:br>
              <a:rPr smtClean="0">
                <a:solidFill>
                  <a:schemeClr val="bg1"/>
                </a:solidFill>
              </a:rPr>
            </a:br>
            <a:endParaRPr lang="fa-IR" dirty="0">
              <a:solidFill>
                <a:schemeClr val="bg1"/>
              </a:solidFill>
            </a:endParaRPr>
          </a:p>
        </p:txBody>
      </p:sp>
      <p:pic>
        <p:nvPicPr>
          <p:cNvPr id="4" name="Picture 3" descr="index.jpg"/>
          <p:cNvPicPr>
            <a:picLocks noChangeAspect="1"/>
          </p:cNvPicPr>
          <p:nvPr/>
        </p:nvPicPr>
        <p:blipFill>
          <a:blip r:embed="rId2"/>
          <a:stretch>
            <a:fillRect/>
          </a:stretch>
        </p:blipFill>
        <p:spPr>
          <a:xfrm>
            <a:off x="1428728" y="1591184"/>
            <a:ext cx="2357454" cy="2486630"/>
          </a:xfrm>
          <a:prstGeom prst="rect">
            <a:avLst/>
          </a:prstGeom>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fa-IR" sz="2000" dirty="0" smtClean="0">
                <a:solidFill>
                  <a:schemeClr val="bg1"/>
                </a:solidFill>
                <a:cs typeface="B Nazanin" pitchFamily="2" charset="-78"/>
              </a:rPr>
              <a:t>این نظریه ها ، ارتباطات و رسانه ها را عامل موثر در شکل گیری تجربه ها و ظهور و تکامل فرهنگ و جامعه جدید تحت عنوان مدرنیته و مدرنیسم می </a:t>
            </a:r>
            <a:r>
              <a:rPr lang="fa-IR" sz="2000" dirty="0" smtClean="0">
                <a:solidFill>
                  <a:schemeClr val="bg1"/>
                </a:solidFill>
                <a:cs typeface="B Nazanin" pitchFamily="2" charset="-78"/>
              </a:rPr>
              <a:t>دانند.مدرنیته </a:t>
            </a:r>
            <a:r>
              <a:rPr lang="fa-IR" sz="2000" dirty="0" smtClean="0">
                <a:solidFill>
                  <a:schemeClr val="bg1"/>
                </a:solidFill>
                <a:cs typeface="B Nazanin" pitchFamily="2" charset="-78"/>
              </a:rPr>
              <a:t>بر پیشرفت های اجتماعی، اقتصادی، سیاسی و فناورانه ای دلالت دارد که به عنوان مشخصه های انتقال از جوامع سنتی به تمدن مدرن شناخته می شود</a:t>
            </a:r>
            <a:r>
              <a:rPr lang="fa-IR" sz="2000" dirty="0" smtClean="0">
                <a:solidFill>
                  <a:schemeClr val="bg1"/>
                </a:solidFill>
                <a:cs typeface="B Nazanin" pitchFamily="2" charset="-78"/>
              </a:rPr>
              <a:t>.</a:t>
            </a:r>
          </a:p>
          <a:p>
            <a:pPr algn="just"/>
            <a:endParaRPr lang="fa-IR" sz="2000" dirty="0" smtClean="0">
              <a:solidFill>
                <a:schemeClr val="bg1"/>
              </a:solidFill>
              <a:cs typeface="B Nazanin" pitchFamily="2" charset="-78"/>
            </a:endParaRPr>
          </a:p>
          <a:p>
            <a:pPr algn="just"/>
            <a:endParaRPr lang="fa-IR" sz="2000" dirty="0" smtClean="0">
              <a:solidFill>
                <a:schemeClr val="bg1"/>
              </a:solidFill>
              <a:cs typeface="B Nazanin" pitchFamily="2" charset="-78"/>
            </a:endParaRPr>
          </a:p>
          <a:p>
            <a:pPr algn="just"/>
            <a:endParaRPr lang="fa-IR" sz="2000" dirty="0" smtClean="0">
              <a:solidFill>
                <a:schemeClr val="bg1"/>
              </a:solidFill>
              <a:cs typeface="B Nazanin" pitchFamily="2" charset="-78"/>
            </a:endParaRPr>
          </a:p>
          <a:p>
            <a:pPr algn="just">
              <a:buNone/>
            </a:pPr>
            <a:endParaRPr lang="fa-IR" sz="2000" dirty="0" smtClean="0">
              <a:solidFill>
                <a:schemeClr val="bg1"/>
              </a:solidFill>
              <a:cs typeface="B Nazanin" pitchFamily="2" charset="-78"/>
            </a:endParaRPr>
          </a:p>
          <a:p>
            <a:pPr algn="just"/>
            <a:r>
              <a:rPr lang="fa-IR" sz="2000" dirty="0" smtClean="0">
                <a:solidFill>
                  <a:schemeClr val="bg1"/>
                </a:solidFill>
                <a:cs typeface="B Nazanin" pitchFamily="2" charset="-78"/>
              </a:rPr>
              <a:t>یکی از موضوعات مورد مجادله، تاریخ شروع مدرنیته است. بعضی تاریخ مدرنیته را ظهور اندیشه روشنگری در قرن هجدهم و برخی نیز شروع سرمایه داری در قرن شانزدهم می دانند. اما در خصوص مباحث مربوط به نظریه رسانه، ظهور مدرنیته حول و حوش نیمه دوم قرن پانزدهم یعنی اختراع و گسترش نخستین فناوری رسانه یا همان ماشین چاپ و مطبوعات چاپی است.</a:t>
            </a:r>
            <a:endParaRPr lang="en-US" sz="2000" dirty="0" smtClean="0">
              <a:solidFill>
                <a:schemeClr val="bg1"/>
              </a:solidFill>
              <a:cs typeface="B Nazanin" pitchFamily="2" charset="-78"/>
            </a:endParaRPr>
          </a:p>
          <a:p>
            <a:pPr algn="just"/>
            <a:endParaRPr lang="fa-IR" sz="2000" dirty="0" smtClean="0">
              <a:solidFill>
                <a:schemeClr val="bg1"/>
              </a:solidFill>
              <a:cs typeface="B Nazanin" pitchFamily="2" charset="-78"/>
            </a:endParaRPr>
          </a:p>
          <a:p>
            <a:pPr algn="just"/>
            <a:endParaRPr lang="fa-IR" sz="2000" dirty="0" smtClean="0">
              <a:solidFill>
                <a:schemeClr val="bg1"/>
              </a:solidFill>
              <a:cs typeface="B Nazanin" pitchFamily="2" charset="-78"/>
            </a:endParaRPr>
          </a:p>
          <a:p>
            <a:pPr>
              <a:buNone/>
            </a:pPr>
            <a:endParaRPr lang="fa-IR" sz="2000" dirty="0">
              <a:cs typeface="B Nazanin" pitchFamily="2" charset="-78"/>
            </a:endParaRPr>
          </a:p>
        </p:txBody>
      </p:sp>
      <p:sp>
        <p:nvSpPr>
          <p:cNvPr id="3" name="Title 2"/>
          <p:cNvSpPr>
            <a:spLocks noGrp="1"/>
          </p:cNvSpPr>
          <p:nvPr>
            <p:ph type="title"/>
          </p:nvPr>
        </p:nvSpPr>
        <p:spPr/>
        <p:txBody>
          <a:bodyPr>
            <a:normAutofit/>
          </a:bodyPr>
          <a:lstStyle/>
          <a:p>
            <a:pPr algn="r"/>
            <a:r>
              <a:rPr lang="fa-IR" sz="2400" b="1" dirty="0" smtClean="0">
                <a:solidFill>
                  <a:schemeClr val="bg1"/>
                </a:solidFill>
                <a:cs typeface="B Nazanin" pitchFamily="2" charset="-78"/>
              </a:rPr>
              <a:t>فصل دوم : ارتباطات و تحول تاریخی (رسانه و مدرنیته )</a:t>
            </a:r>
            <a:endParaRPr lang="fa-IR" sz="2400" b="1" dirty="0">
              <a:solidFill>
                <a:schemeClr val="bg1"/>
              </a:solidFill>
              <a:cs typeface="B Nazanin" pitchFamily="2" charset="-78"/>
            </a:endParaRPr>
          </a:p>
        </p:txBody>
      </p:sp>
      <p:pic>
        <p:nvPicPr>
          <p:cNvPr id="4" name="Picture 3" descr="images4.jpg"/>
          <p:cNvPicPr>
            <a:picLocks noChangeAspect="1"/>
          </p:cNvPicPr>
          <p:nvPr/>
        </p:nvPicPr>
        <p:blipFill>
          <a:blip r:embed="rId2"/>
          <a:stretch>
            <a:fillRect/>
          </a:stretch>
        </p:blipFill>
        <p:spPr>
          <a:xfrm>
            <a:off x="1500166" y="2500306"/>
            <a:ext cx="2643206" cy="1871033"/>
          </a:xfrm>
          <a:prstGeom prst="rect">
            <a:avLst/>
          </a:prstGeom>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fa-IR" sz="2000" dirty="0" smtClean="0">
                <a:solidFill>
                  <a:schemeClr val="bg1"/>
                </a:solidFill>
                <a:cs typeface="B Nazanin" pitchFamily="2" charset="-78"/>
              </a:rPr>
              <a:t> </a:t>
            </a:r>
          </a:p>
          <a:p>
            <a:pPr algn="just">
              <a:buNone/>
            </a:pPr>
            <a:endParaRPr lang="en-US" sz="2000" dirty="0" smtClean="0">
              <a:solidFill>
                <a:schemeClr val="bg1"/>
              </a:solidFill>
              <a:cs typeface="B Nazanin" pitchFamily="2" charset="-78"/>
            </a:endParaRPr>
          </a:p>
          <a:p>
            <a:pPr algn="just"/>
            <a:r>
              <a:rPr lang="fa-IR" sz="2000" dirty="0" smtClean="0">
                <a:solidFill>
                  <a:schemeClr val="bg1"/>
                </a:solidFill>
                <a:cs typeface="B Nazanin" pitchFamily="2" charset="-78"/>
              </a:rPr>
              <a:t>مدرنیته: دارای مولفه هایی چون:  سرمایه داری، بازار، صنعتی، شهری، علم، بورکوراسی، عقلانی، قواعد حقوقی، فرهنگ، سواد و </a:t>
            </a:r>
            <a:r>
              <a:rPr lang="fa-IR" sz="2000" dirty="0" smtClean="0">
                <a:solidFill>
                  <a:schemeClr val="bg1"/>
                </a:solidFill>
                <a:cs typeface="B Nazanin" pitchFamily="2" charset="-78"/>
              </a:rPr>
              <a:t>فردگرایی</a:t>
            </a:r>
          </a:p>
          <a:p>
            <a:pPr algn="just"/>
            <a:endParaRPr lang="fa-IR" sz="2000" dirty="0" smtClean="0">
              <a:solidFill>
                <a:schemeClr val="bg1"/>
              </a:solidFill>
              <a:cs typeface="B Nazanin" pitchFamily="2" charset="-78"/>
            </a:endParaRPr>
          </a:p>
          <a:p>
            <a:pPr algn="just"/>
            <a:endParaRPr lang="fa-IR" sz="2000" dirty="0" smtClean="0">
              <a:solidFill>
                <a:schemeClr val="bg1"/>
              </a:solidFill>
              <a:cs typeface="B Nazanin" pitchFamily="2" charset="-78"/>
            </a:endParaRPr>
          </a:p>
          <a:p>
            <a:pPr algn="just"/>
            <a:endParaRPr lang="fa-IR" sz="2000" dirty="0" smtClean="0">
              <a:solidFill>
                <a:schemeClr val="bg1"/>
              </a:solidFill>
              <a:cs typeface="B Nazanin" pitchFamily="2" charset="-78"/>
            </a:endParaRPr>
          </a:p>
          <a:p>
            <a:pPr algn="just"/>
            <a:endParaRPr lang="fa-IR" sz="2000" dirty="0" smtClean="0">
              <a:solidFill>
                <a:schemeClr val="bg1"/>
              </a:solidFill>
              <a:cs typeface="B Nazanin" pitchFamily="2" charset="-78"/>
            </a:endParaRPr>
          </a:p>
          <a:p>
            <a:pPr algn="just">
              <a:buNone/>
            </a:pPr>
            <a:endParaRPr lang="en-US" sz="2000" dirty="0" smtClean="0">
              <a:solidFill>
                <a:schemeClr val="bg1"/>
              </a:solidFill>
              <a:cs typeface="B Nazanin" pitchFamily="2" charset="-78"/>
            </a:endParaRPr>
          </a:p>
          <a:p>
            <a:pPr algn="just"/>
            <a:r>
              <a:rPr lang="fa-IR" sz="2000" dirty="0" smtClean="0">
                <a:solidFill>
                  <a:schemeClr val="bg1"/>
                </a:solidFill>
                <a:cs typeface="B Nazanin" pitchFamily="2" charset="-78"/>
              </a:rPr>
              <a:t>سنت: دارای مولفه هایی چون:  معیشت بخور و نمیر، کشاورزی، روستایی، خرافه، اشراف سالاری، بربریسم، طبیعت، جامعه شفاهی، اشتراکی و گروهی/ قبیله ای</a:t>
            </a:r>
            <a:endParaRPr lang="fa-IR" sz="2000" dirty="0">
              <a:cs typeface="B Nazanin" pitchFamily="2" charset="-78"/>
            </a:endParaRPr>
          </a:p>
        </p:txBody>
      </p:sp>
      <p:sp>
        <p:nvSpPr>
          <p:cNvPr id="3" name="Title 2"/>
          <p:cNvSpPr>
            <a:spLocks noGrp="1"/>
          </p:cNvSpPr>
          <p:nvPr>
            <p:ph type="title"/>
          </p:nvPr>
        </p:nvSpPr>
        <p:spPr/>
        <p:txBody>
          <a:bodyPr>
            <a:normAutofit/>
          </a:bodyPr>
          <a:lstStyle/>
          <a:p>
            <a:pPr algn="r"/>
            <a:r>
              <a:rPr lang="fa-IR" sz="2800" b="1" dirty="0" smtClean="0">
                <a:solidFill>
                  <a:schemeClr val="bg1"/>
                </a:solidFill>
                <a:cs typeface="B Nazanin" pitchFamily="2" charset="-78"/>
              </a:rPr>
              <a:t>دن لافی</a:t>
            </a:r>
            <a:r>
              <a:rPr lang="fa-IR" sz="2800" dirty="0" smtClean="0">
                <a:solidFill>
                  <a:schemeClr val="bg1"/>
                </a:solidFill>
                <a:cs typeface="B Nazanin" pitchFamily="2" charset="-78"/>
              </a:rPr>
              <a:t> ویژگی های متمایز دوران مدرن و پیشامدرن را چنین برمی شمارد:</a:t>
            </a:r>
            <a:endParaRPr lang="fa-IR" sz="2800" dirty="0"/>
          </a:p>
        </p:txBody>
      </p:sp>
      <p:pic>
        <p:nvPicPr>
          <p:cNvPr id="4" name="Picture 3" descr="images11.jpg"/>
          <p:cNvPicPr>
            <a:picLocks noChangeAspect="1"/>
          </p:cNvPicPr>
          <p:nvPr/>
        </p:nvPicPr>
        <p:blipFill>
          <a:blip r:embed="rId2"/>
          <a:stretch>
            <a:fillRect/>
          </a:stretch>
        </p:blipFill>
        <p:spPr>
          <a:xfrm>
            <a:off x="1214414" y="2714620"/>
            <a:ext cx="2466975" cy="184785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fade">
                                      <p:cBhvr>
                                        <p:cTn id="17"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fa-IR" dirty="0" smtClean="0">
                <a:solidFill>
                  <a:schemeClr val="bg1"/>
                </a:solidFill>
                <a:cs typeface="B Nazanin" pitchFamily="2" charset="-78"/>
              </a:rPr>
              <a:t>جدایی زمان از مکان نیروی پویای مدرنیته و شرط وقوع فراگرد از جاکندگی است از جاکندگی ، کنده شدن روابط اجتماعی از بافت های محلی تعامل و تجدید ساختار </a:t>
            </a:r>
            <a:r>
              <a:rPr lang="fa-IR" dirty="0" smtClean="0">
                <a:solidFill>
                  <a:schemeClr val="bg1"/>
                </a:solidFill>
                <a:cs typeface="B Nazanin" pitchFamily="2" charset="-78"/>
              </a:rPr>
              <a:t>آن </a:t>
            </a:r>
            <a:r>
              <a:rPr lang="fa-IR" dirty="0" smtClean="0">
                <a:solidFill>
                  <a:schemeClr val="bg1"/>
                </a:solidFill>
                <a:cs typeface="B Nazanin" pitchFamily="2" charset="-78"/>
              </a:rPr>
              <a:t>ها در گستره های نا معین زمانی- مکانی </a:t>
            </a:r>
            <a:r>
              <a:rPr lang="fa-IR" dirty="0" smtClean="0">
                <a:solidFill>
                  <a:schemeClr val="bg1"/>
                </a:solidFill>
                <a:cs typeface="B Nazanin" pitchFamily="2" charset="-78"/>
              </a:rPr>
              <a:t>است .</a:t>
            </a:r>
            <a:endParaRPr lang="fa-IR" dirty="0">
              <a:solidFill>
                <a:schemeClr val="bg1"/>
              </a:solidFill>
              <a:cs typeface="B Nazanin" pitchFamily="2" charset="-78"/>
            </a:endParaRPr>
          </a:p>
        </p:txBody>
      </p:sp>
      <p:sp>
        <p:nvSpPr>
          <p:cNvPr id="3" name="Title 2"/>
          <p:cNvSpPr>
            <a:spLocks noGrp="1"/>
          </p:cNvSpPr>
          <p:nvPr>
            <p:ph type="title"/>
          </p:nvPr>
        </p:nvSpPr>
        <p:spPr/>
        <p:txBody>
          <a:bodyPr/>
          <a:lstStyle/>
          <a:p>
            <a:pPr algn="r"/>
            <a:r>
              <a:rPr lang="fa-IR" dirty="0" smtClean="0">
                <a:solidFill>
                  <a:schemeClr val="bg1"/>
                </a:solidFill>
              </a:rPr>
              <a:t>گیدنز:</a:t>
            </a:r>
            <a:endParaRPr lang="fa-IR" dirty="0">
              <a:solidFill>
                <a:schemeClr val="bg1"/>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742</TotalTime>
  <Words>1376</Words>
  <Application>Microsoft Office PowerPoint</Application>
  <PresentationFormat>On-screen Show (4:3)</PresentationFormat>
  <Paragraphs>166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Paper</vt:lpstr>
      <vt:lpstr>بسم الله الرحمن الرحيم</vt:lpstr>
      <vt:lpstr>چیستی نظریه :</vt:lpstr>
      <vt:lpstr>نظریه را می توان نوعی عدسی به شمار آورد که وقتی از درون آن نگاه می کنیم , این امکان را فراهم می آورد تا  آن چه را در   جریان ا ست , به روشنی مشاهده کنیم </vt:lpstr>
      <vt:lpstr>نظریه ها شامل دو جزء می باشند :</vt:lpstr>
      <vt:lpstr>نقشها و کاربردهای نظریه :</vt:lpstr>
      <vt:lpstr>چهار كاربرد نظريه به اعتقاد ليتيل جان : </vt:lpstr>
      <vt:lpstr>فصل دوم : ارتباطات و تحول تاریخی (رسانه و مدرنیته )</vt:lpstr>
      <vt:lpstr>دن لافی ویژگی های متمایز دوران مدرن و پیشامدرن را چنین برمی شمارد:</vt:lpstr>
      <vt:lpstr>گیدنز:</vt:lpstr>
      <vt:lpstr>هارولد اینیس: سوگیری ارتباطات</vt:lpstr>
      <vt:lpstr>مارشال مک لوهان: رسانه، پیام است </vt:lpstr>
      <vt:lpstr>والتر بنیامین: هنر و بازتولید مکانیکی </vt:lpstr>
      <vt:lpstr>جان تامپسون: رسانه و مدرنیته </vt:lpstr>
      <vt:lpstr>یورگن هابرماس: رسانه و حوزه عمومی</vt:lpstr>
      <vt:lpstr>فردیناند تونیس: گمین شافت و گزل شافت</vt:lpstr>
      <vt:lpstr>Slide 16</vt:lpstr>
      <vt:lpstr>دیوید رایزمن: از قطب نما تا گردش نما</vt:lpstr>
      <vt:lpstr>اف. آر. لیویس: تمدن توده وار</vt:lpstr>
      <vt:lpstr>ریچارد هوگارت: فرهنگ توده وار</vt:lpstr>
      <vt:lpstr>ریموند ویلیامز: فناوری و شکل فرهنگ</vt:lpstr>
      <vt:lpstr>خداحافظ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چیستی نظریه :</dc:title>
  <dc:creator>user1</dc:creator>
  <cp:lastModifiedBy>user1</cp:lastModifiedBy>
  <cp:revision>86</cp:revision>
  <dcterms:created xsi:type="dcterms:W3CDTF">2015-02-04T05:47:17Z</dcterms:created>
  <dcterms:modified xsi:type="dcterms:W3CDTF">2015-02-05T12:31:09Z</dcterms:modified>
</cp:coreProperties>
</file>