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1887200" cy="7315200"/>
  <p:notesSz cx="6858000" cy="91440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6" y="-78"/>
      </p:cViewPr>
      <p:guideLst>
        <p:guide orient="horz" pos="2304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3970" y="156058"/>
            <a:ext cx="11459261" cy="267248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3504" y="406401"/>
            <a:ext cx="10698480" cy="2357120"/>
          </a:xfrm>
        </p:spPr>
        <p:txBody>
          <a:bodyPr lIns="54864" rIns="274320" anchor="b">
            <a:normAutofit/>
          </a:bodyPr>
          <a:lstStyle>
            <a:lvl1pPr marL="0" algn="r">
              <a:defRPr sz="5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773680" y="3007360"/>
            <a:ext cx="8528304" cy="1869440"/>
          </a:xfrm>
        </p:spPr>
        <p:txBody>
          <a:bodyPr lIns="54864" rIns="296266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548640" indent="0" algn="ctr">
              <a:buNone/>
            </a:lvl2pPr>
            <a:lvl3pPr marL="1097280" indent="0" algn="ctr">
              <a:buNone/>
            </a:lvl3pPr>
            <a:lvl4pPr marL="1645920" indent="0" algn="ctr">
              <a:buNone/>
            </a:lvl4pPr>
            <a:lvl5pPr marL="2194560" indent="0" algn="ctr">
              <a:buNone/>
            </a:lvl5pPr>
            <a:lvl6pPr marL="2743200" indent="0" algn="ctr">
              <a:buNone/>
            </a:lvl6pPr>
            <a:lvl7pPr marL="3291840" indent="0" algn="ctr">
              <a:buNone/>
            </a:lvl7pPr>
            <a:lvl8pPr marL="3840480" indent="0" algn="ctr">
              <a:buNone/>
            </a:lvl8pPr>
            <a:lvl9pPr marL="438912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231380" y="6942938"/>
            <a:ext cx="3902964" cy="292608"/>
          </a:xfrm>
        </p:spPr>
        <p:txBody>
          <a:bodyPr vert="horz" rtlCol="0"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230638" y="6942938"/>
            <a:ext cx="603574" cy="29260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080260" y="6942938"/>
            <a:ext cx="5079703" cy="292608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92948"/>
            <a:ext cx="2674620" cy="6241627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92948"/>
            <a:ext cx="7825740" cy="624162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4910" y="1519560"/>
            <a:ext cx="10401300" cy="975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00166" y="3485286"/>
            <a:ext cx="9628632" cy="975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89" y="531445"/>
            <a:ext cx="10104120" cy="2913075"/>
          </a:xfrm>
        </p:spPr>
        <p:txBody>
          <a:bodyPr rIns="120701"/>
          <a:lstStyle>
            <a:lvl1pPr algn="r">
              <a:buNone/>
              <a:defRPr sz="48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506894"/>
            <a:ext cx="10104120" cy="1610359"/>
          </a:xfrm>
        </p:spPr>
        <p:txBody>
          <a:bodyPr rIns="153619" anchor="t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231380" y="6947915"/>
            <a:ext cx="3902964" cy="292608"/>
          </a:xfrm>
        </p:spPr>
        <p:txBody>
          <a:bodyPr vert="horz" rtlCol="0"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230638" y="6947915"/>
            <a:ext cx="603574" cy="29260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080260" y="6947915"/>
            <a:ext cx="5079703" cy="292608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755648"/>
            <a:ext cx="5250180" cy="482803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755648"/>
            <a:ext cx="5250180" cy="482803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33404" y="6948873"/>
            <a:ext cx="603574" cy="292608"/>
          </a:xfrm>
        </p:spPr>
        <p:txBody>
          <a:bodyPr/>
          <a:lstStyle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4910" y="1519560"/>
            <a:ext cx="10401300" cy="975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01767" y="2309564"/>
            <a:ext cx="4873752" cy="975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40780" y="2309564"/>
            <a:ext cx="4873752" cy="975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68745"/>
            <a:ext cx="10698480" cy="12192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37454"/>
            <a:ext cx="5252244" cy="682413"/>
          </a:xfrm>
        </p:spPr>
        <p:txBody>
          <a:bodyPr anchor="b">
            <a:noAutofit/>
          </a:bodyPr>
          <a:lstStyle>
            <a:lvl1pPr marL="109728" indent="0" algn="l">
              <a:spcBef>
                <a:spcPts val="0"/>
              </a:spcBef>
              <a:buNone/>
              <a:defRPr sz="2600" b="0" cap="all" baseline="0"/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038533" y="1637454"/>
            <a:ext cx="5254308" cy="682413"/>
          </a:xfrm>
        </p:spPr>
        <p:txBody>
          <a:bodyPr anchor="b">
            <a:noAutofit/>
          </a:bodyPr>
          <a:lstStyle>
            <a:lvl1pPr marL="109728" indent="0" algn="l">
              <a:spcBef>
                <a:spcPts val="0"/>
              </a:spcBef>
              <a:buNone/>
              <a:defRPr sz="2600" b="0" cap="all" baseline="0"/>
            </a:lvl1pPr>
            <a:lvl2pPr>
              <a:buNone/>
              <a:defRPr sz="2400" b="1"/>
            </a:lvl2pPr>
            <a:lvl3pPr>
              <a:buNone/>
              <a:defRPr sz="22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94360" y="2519681"/>
            <a:ext cx="5252244" cy="4204547"/>
          </a:xfrm>
        </p:spPr>
        <p:txBody>
          <a:bodyPr lIns="109728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519681"/>
            <a:ext cx="5254308" cy="420454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33404" y="6948873"/>
            <a:ext cx="603574" cy="292608"/>
          </a:xfrm>
        </p:spPr>
        <p:txBody>
          <a:bodyPr/>
          <a:lstStyle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70099"/>
            <a:ext cx="10698480" cy="1219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4910" y="1519560"/>
            <a:ext cx="10401300" cy="975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74818" y="1128166"/>
            <a:ext cx="4873752" cy="975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077" y="325120"/>
            <a:ext cx="5111496" cy="812800"/>
          </a:xfrm>
        </p:spPr>
        <p:txBody>
          <a:bodyPr anchor="b"/>
          <a:lstStyle>
            <a:lvl1pPr marL="0" algn="r">
              <a:buNone/>
              <a:defRPr sz="24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52077" y="1181397"/>
            <a:ext cx="5111496" cy="113792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7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97180" y="2357120"/>
            <a:ext cx="11266393" cy="4242816"/>
          </a:xfrm>
        </p:spPr>
        <p:txBody>
          <a:bodyPr/>
          <a:lstStyle>
            <a:lvl1pPr marL="351130">
              <a:defRPr sz="3800"/>
            </a:lvl1pPr>
            <a:lvl2pPr marL="713232">
              <a:defRPr sz="3400"/>
            </a:lvl2pPr>
            <a:lvl3pPr marL="987552">
              <a:defRPr sz="2900"/>
            </a:lvl3pPr>
            <a:lvl4pPr marL="1261872">
              <a:defRPr sz="2400"/>
            </a:lvl4pPr>
            <a:lvl5pPr marL="1514246"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231380" y="6947915"/>
            <a:ext cx="3902964" cy="292608"/>
          </a:xfrm>
        </p:spPr>
        <p:txBody>
          <a:bodyPr vert="horz" rtlCol="0"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230638" y="6947915"/>
            <a:ext cx="603574" cy="29260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080260" y="6947915"/>
            <a:ext cx="5079703" cy="292608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576" y="5039360"/>
            <a:ext cx="7132320" cy="708838"/>
          </a:xfrm>
        </p:spPr>
        <p:txBody>
          <a:bodyPr anchor="b"/>
          <a:lstStyle>
            <a:lvl1pPr marL="0" algn="r">
              <a:buNone/>
              <a:defRPr sz="24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2576" y="5748199"/>
            <a:ext cx="7132320" cy="973072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96240" y="266522"/>
            <a:ext cx="11094720" cy="463296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8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231380" y="6942938"/>
            <a:ext cx="3902964" cy="292608"/>
          </a:xfrm>
        </p:spPr>
        <p:txBody>
          <a:bodyPr vert="horz" rtlCol="0"/>
          <a:lstStyle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230638" y="6942938"/>
            <a:ext cx="603574" cy="29260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080260" y="6942938"/>
            <a:ext cx="5079703" cy="292608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3970" y="156891"/>
            <a:ext cx="11454100" cy="7003085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9728" tIns="54864" rIns="109728" bIns="54864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84020" y="6827520"/>
            <a:ext cx="5475943" cy="292608"/>
          </a:xfrm>
          <a:prstGeom prst="rect">
            <a:avLst/>
          </a:prstGeom>
        </p:spPr>
        <p:txBody>
          <a:bodyPr lIns="109728" tIns="54864" rIns="109728" bIns="54864"/>
          <a:lstStyle>
            <a:lvl1pPr algn="r" eaLnBrk="1" latinLnBrk="0" hangingPunct="1">
              <a:defRPr kumimoji="0" sz="16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31380" y="6827520"/>
            <a:ext cx="3902964" cy="292608"/>
          </a:xfrm>
          <a:prstGeom prst="rect">
            <a:avLst/>
          </a:prstGeom>
        </p:spPr>
        <p:txBody>
          <a:bodyPr lIns="109728" tIns="54864" rIns="109728" bIns="54864"/>
          <a:lstStyle>
            <a:lvl1pPr algn="l" eaLnBrk="1" latinLnBrk="0" hangingPunct="1">
              <a:defRPr kumimoji="0" sz="16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A647C32-4212-40CF-860F-77F0BC10C5D3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230638" y="6948873"/>
            <a:ext cx="603574" cy="292608"/>
          </a:xfrm>
          <a:prstGeom prst="rect">
            <a:avLst/>
          </a:prstGeom>
        </p:spPr>
        <p:txBody>
          <a:bodyPr lIns="109728" tIns="54864" rIns="109728" bIns="54864" anchor="ctr"/>
          <a:lstStyle>
            <a:lvl1pPr algn="r" eaLnBrk="1" latinLnBrk="0" hangingPunct="1">
              <a:defRPr kumimoji="0" sz="19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108A49E-E1CE-4699-AF91-DAE1BCCA14B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94360" y="270438"/>
            <a:ext cx="10698480" cy="1219200"/>
          </a:xfrm>
          <a:prstGeom prst="rect">
            <a:avLst/>
          </a:prstGeom>
        </p:spPr>
        <p:txBody>
          <a:bodyPr lIns="109728" tIns="54864" rIns="109728" bIns="54864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94360" y="1755986"/>
            <a:ext cx="10698480" cy="4828032"/>
          </a:xfrm>
          <a:prstGeom prst="rect">
            <a:avLst/>
          </a:prstGeom>
        </p:spPr>
        <p:txBody>
          <a:bodyPr lIns="109728" tIns="54864" rIns="109728" bIns="54864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65837" algn="r" rtl="0" eaLnBrk="1" latinLnBrk="0" hangingPunct="1">
        <a:spcBef>
          <a:spcPct val="0"/>
        </a:spcBef>
        <a:buNone/>
        <a:defRPr kumimoji="0" sz="55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50520" indent="-35052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768096" indent="-274320" algn="l" rtl="0" eaLnBrk="1" latinLnBrk="0" hangingPunct="1">
        <a:spcBef>
          <a:spcPts val="480"/>
        </a:spcBef>
        <a:buClr>
          <a:schemeClr val="accent2"/>
        </a:buClr>
        <a:buSzPct val="90000"/>
        <a:buFontTx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indent="-230429" algn="l" rtl="0" eaLnBrk="1" latinLnBrk="0" hangingPunct="1">
        <a:spcBef>
          <a:spcPts val="480"/>
        </a:spcBef>
        <a:buClr>
          <a:schemeClr val="accent3"/>
        </a:buClr>
        <a:buSzPct val="100000"/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7008" indent="-219456" algn="l" rtl="0" eaLnBrk="1" latinLnBrk="0" hangingPunct="1">
        <a:spcBef>
          <a:spcPts val="480"/>
        </a:spcBef>
        <a:buClr>
          <a:schemeClr val="accent3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19456" algn="l" rtl="0" eaLnBrk="1" latinLnBrk="0" hangingPunct="1">
        <a:spcBef>
          <a:spcPts val="48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08483" algn="l" rtl="0" eaLnBrk="1" latinLnBrk="0" hangingPunct="1">
        <a:spcBef>
          <a:spcPts val="480"/>
        </a:spcBef>
        <a:buClr>
          <a:schemeClr val="accent4"/>
        </a:buClr>
        <a:buFont typeface="Wingdings 2"/>
        <a:buChar char="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65376" indent="-208483" algn="l" rtl="0" eaLnBrk="1" latinLnBrk="0" hangingPunct="1">
        <a:spcBef>
          <a:spcPts val="480"/>
        </a:spcBef>
        <a:buClr>
          <a:schemeClr val="accent4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84832" indent="-208483" algn="l" rtl="0" eaLnBrk="1" latinLnBrk="0" hangingPunct="1">
        <a:spcBef>
          <a:spcPts val="480"/>
        </a:spcBef>
        <a:buClr>
          <a:schemeClr val="accent4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04288" indent="-208483" algn="l" rtl="0" eaLnBrk="1" latinLnBrk="0" hangingPunct="1">
        <a:spcBef>
          <a:spcPts val="480"/>
        </a:spcBef>
        <a:buClr>
          <a:schemeClr val="accent4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a-IR" sz="7200" dirty="0">
                <a:effectLst/>
              </a:rPr>
              <a:t>نظریات انتقادی هربرت </a:t>
            </a:r>
            <a:r>
              <a:rPr lang="fa-IR" sz="7200" dirty="0">
                <a:effectLst/>
              </a:rPr>
              <a:t>مارکوزه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7020" y="3007360"/>
            <a:ext cx="4664964" cy="3657600"/>
          </a:xfrm>
        </p:spPr>
        <p:txBody>
          <a:bodyPr>
            <a:normAutofit/>
          </a:bodyPr>
          <a:lstStyle/>
          <a:p>
            <a:pPr algn="ctr"/>
            <a:r>
              <a:rPr lang="en-US" sz="7900" dirty="0"/>
              <a:t>Herbert Marcuse</a:t>
            </a:r>
            <a:r>
              <a:rPr lang="fa-IR" sz="7900" dirty="0"/>
              <a:t> </a:t>
            </a:r>
            <a:endParaRPr lang="en-US" sz="7900" dirty="0"/>
          </a:p>
          <a:p>
            <a:pPr algn="ctr"/>
            <a:r>
              <a:rPr lang="fa-IR" sz="4300" dirty="0"/>
              <a:t>(1898-1979)</a:t>
            </a:r>
          </a:p>
        </p:txBody>
      </p:sp>
      <p:pic>
        <p:nvPicPr>
          <p:cNvPr id="1026" name="Picture 2" descr="C:\Users\Share\Desktop\4C5C38C5-C014-4C5F-BAE0-3B8D707B03A1_mw1024_n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1" y="3007360"/>
            <a:ext cx="537209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85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7900" dirty="0">
                <a:effectLst/>
              </a:rPr>
              <a:t>مقدمه</a:t>
            </a:r>
            <a:endParaRPr lang="en-US" sz="7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755986"/>
            <a:ext cx="10698480" cy="5102014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dirty="0"/>
              <a:t>از میان نظریه پردازان اصلی مکتب فرانکفورت فقط مارکوزه‌ی آلمانی بود که نسبت به اهمیت و مرکزیت فرهنگ توده‌ای برای زندگی روزمره در جامعه‌ی سرمایه‌داری اخیر تا حدی خوش بینی نشان می‌داد. مارکوزه که در ابتدا همان دیدگاه‌های انتقادی آدورنو و هورکهایمر را داشت بعدها شاهد پیدایش پادفرهنگ هیپی‌ها بود و تفسیر خویش را از فرهنگ توده‌ای مورد بازبینی قرار داد.</a:t>
            </a:r>
            <a:endParaRPr lang="en-US" dirty="0"/>
          </a:p>
          <a:p>
            <a:pPr algn="just" rtl="1"/>
            <a:r>
              <a:rPr lang="en-US" dirty="0"/>
              <a:t> </a:t>
            </a:r>
            <a:r>
              <a:rPr lang="fa-IR" dirty="0"/>
              <a:t>او در کتاب انسان تک‌ساحتی توضیح می‌دهد که جامعه صنعتی می‌تواند با سهیم کردن کارگران در مصرف‌گرایی کاری کند که آنان اسارت خود را آزادی بدانند.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9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کتاب انسان تک ساحتی(1964</a:t>
            </a:r>
            <a:r>
              <a:rPr lang="fa-IR" dirty="0" smtClean="0">
                <a:effectLst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/>
              <a:t>کتاب انسان تک ساحتی مارکوزه یک تحلیل انتقادی از وضعیت نظام سرمایه داری و جوامع صنعتی پیشرفته است . این کتاب چگونگی از دست رفتن معنای واقعی انسانیت و مورد بی احترامی قرار گرفتن مقام و منزلت حقیقی انسان از جانب ضوابط و ارزش‌های مادی و تکنولوژی را نشان می‌دهد. جوامعی که در آن‌ها، نیرو های سر کوبنده و بازدارنده ای، آزادی فردی، شادی و خودمختاری انسان را نابود کرده و فضایی فراهم ساخته‌اند که در آن عقل اکیداً تکنولوژیک و ارزش‌های مادی ، زندگی و سرنوشت انسان را رقم می‌زنند و انسان موجودی تک ساحتی قلمداد می‌شود</a:t>
            </a:r>
            <a:r>
              <a:rPr lang="fa-I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4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81000" y="1242906"/>
            <a:ext cx="11125200" cy="5234094"/>
          </a:xfrm>
          <a:prstGeom prst="rect">
            <a:avLst/>
          </a:prstGeom>
        </p:spPr>
        <p:txBody>
          <a:bodyPr>
            <a:noAutofit/>
          </a:bodyPr>
          <a:lstStyle>
            <a:lvl1pPr marL="350520" indent="-35052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8096" indent="-274320" algn="l" rtl="0" eaLnBrk="1" latinLnBrk="0" hangingPunct="1">
              <a:spcBef>
                <a:spcPts val="480"/>
              </a:spcBef>
              <a:buClr>
                <a:schemeClr val="accent2"/>
              </a:buClr>
              <a:buSzPct val="90000"/>
              <a:buFontTx/>
              <a:buChar char="•"/>
              <a:defRPr kumimoji="0"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552" indent="-230429" algn="l" rtl="0" eaLnBrk="1" latinLnBrk="0" hangingPunct="1">
              <a:spcBef>
                <a:spcPts val="48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7008" indent="-219456" algn="l" rtl="0" eaLnBrk="1" latinLnBrk="0" hangingPunct="1">
              <a:spcBef>
                <a:spcPts val="48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219456" algn="l" rtl="0" eaLnBrk="1" latinLnBrk="0" hangingPunct="1">
              <a:spcBef>
                <a:spcPts val="48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08483" algn="l" rtl="0" eaLnBrk="1" latinLnBrk="0" hangingPunct="1">
              <a:spcBef>
                <a:spcPts val="480"/>
              </a:spcBef>
              <a:buClr>
                <a:schemeClr val="accent4"/>
              </a:buClr>
              <a:buFont typeface="Wingdings 2"/>
              <a:buChar char=""/>
              <a:defRPr kumimoji="0"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65376" indent="-208483" algn="l" rtl="0" eaLnBrk="1" latinLnBrk="0" hangingPunct="1">
              <a:spcBef>
                <a:spcPts val="480"/>
              </a:spcBef>
              <a:buClr>
                <a:schemeClr val="accent4"/>
              </a:buClr>
              <a:buFont typeface="Wingdings 2"/>
              <a:buChar char=""/>
              <a:defRPr kumimoji="0" sz="1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84832" indent="-208483" algn="l" rtl="0" eaLnBrk="1" latinLnBrk="0" hangingPunct="1">
              <a:spcBef>
                <a:spcPts val="480"/>
              </a:spcBef>
              <a:buClr>
                <a:schemeClr val="accent4"/>
              </a:buClr>
              <a:buFont typeface="Wingdings 2"/>
              <a:buChar char=""/>
              <a:defRPr kumimoji="0" sz="1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04288" indent="-208483" algn="l" rtl="0" eaLnBrk="1" latinLnBrk="0" hangingPunct="1">
              <a:spcBef>
                <a:spcPts val="480"/>
              </a:spcBef>
              <a:buClr>
                <a:schemeClr val="accent4"/>
              </a:buClr>
              <a:buFont typeface="Wingdings 2"/>
              <a:buChar char=""/>
              <a:defRPr kumimoji="0" sz="1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rtl="1"/>
            <a:r>
              <a:rPr lang="fa-IR" sz="3400" smtClean="0"/>
              <a:t>از نظر مارکوزه، حقوق و آزادی‌های فردی موجود در جوامع صنعتی و دموکراتیک غربی، مفهوم و معنای واقعی خود را از دست داده‌اند، این اصول از مفهوم سنتی خود جدا شده و به زندگی مادی و حسابگر تبدیل گشته‌اند، زندگی‌ای که در آن،‌ آزادی افراد با قدرت اقتصادی سنجیده می‌شود. در جوامع صنعتی، با افزایش تولیدات و رفاه نسبی جامعه، میزان وابستگی افراد به مشاغل اقتصادی نیز افزایش می‌یابد و از آزادی فکری و اعتقادی آن‌ها کاسته می‌گردد</a:t>
            </a:r>
            <a:r>
              <a:rPr lang="en-US" sz="3400" smtClean="0"/>
              <a:t>.</a:t>
            </a:r>
          </a:p>
          <a:p>
            <a:pPr algn="just" rtl="1"/>
            <a:r>
              <a:rPr lang="fa-IR" sz="3400" smtClean="0"/>
              <a:t>سرمایه ‌داری نوین، انسان‌ها را به کالا تبدیل کرده و حالتی از خود بیگانگی و انسان تک ساحتی را توسعه داده است. این انسان‌ها قدرت انتقاد و فکری خود را از دست داده‌اند و نسبت به مسائل اجتماعی اطراف بی‌تفاوت می‌باشند.</a:t>
            </a:r>
            <a:endParaRPr lang="en-US" sz="3400" smtClean="0"/>
          </a:p>
          <a:p>
            <a:pPr algn="just" rtl="1"/>
            <a:r>
              <a:rPr lang="fa-IR" sz="3400" smtClean="0"/>
              <a:t>مارکوزه معتقد است، گسترش انسان‌های تک بعدی و تک ساحتی که حاصل کارکرد جوامع صنعتی است، قدرت انتقاد و پرخاشگری را به بی تفاوتی و اقناع تبدیل ساخته است. </a:t>
            </a:r>
            <a:endParaRPr lang="en-US" sz="3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4360" y="270438"/>
            <a:ext cx="10698480" cy="1219200"/>
          </a:xfrm>
          <a:prstGeom prst="rect">
            <a:avLst/>
          </a:prstGeom>
        </p:spPr>
        <p:txBody>
          <a:bodyPr/>
          <a:lstStyle>
            <a:lvl1pPr marL="65837" algn="r" rtl="0" eaLnBrk="1" latinLnBrk="0" hangingPunct="1">
              <a:spcBef>
                <a:spcPct val="0"/>
              </a:spcBef>
              <a:buNone/>
              <a:defRPr kumimoji="0" sz="55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a-IR" smtClean="0">
                <a:effectLst/>
              </a:rPr>
              <a:t>آزادی فردی و زندگی صنعتی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2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فرهنگ بسته بندي </a:t>
            </a:r>
            <a:r>
              <a:rPr lang="fa-IR" dirty="0" smtClean="0">
                <a:effectLst/>
              </a:rPr>
              <a:t>شده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755986"/>
            <a:ext cx="10698480" cy="5315374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dirty="0"/>
              <a:t>در مفهوم «فرهنگ بسته بندي شده»، ماركوزه بر نقش تشديد كننده رسانه هاي جمعي و غرق شدن سنت‌های فرهنگي طبقات پايين جامعه در فرهنگ بسته بندي شده، تأكيد می‌کند. وسايل ارتباط جمعي نوين، در پاسخ به ضرورت‌های تبليغات و افزايش مصرف شكل گرفته‌اند و نوعي از آگاهي كاذب به وجود می‌آورند. در اين وضعيت مردم، منافع واقعي خود را درك نكرده و به نظم اجتماعي يكپارچه، سركوبگر و نالايق خو می‌گیرند.</a:t>
            </a:r>
            <a:endParaRPr lang="en-US" dirty="0"/>
          </a:p>
          <a:p>
            <a:pPr algn="just" rtl="1"/>
            <a:r>
              <a:rPr lang="fa-IR" dirty="0"/>
              <a:t>ماركوزه با تفکیک خواست‌های راستين بشر از خواست‌های كاذب، نقش وسايل ارتباط جمعي را پس زدن خواست‌های راستين به ضمير ناخودآگاه و دامن زدن به خواست‌های كاذب است</a:t>
            </a:r>
            <a:r>
              <a:rPr lang="fa-I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2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فرهنگ از دید </a:t>
            </a:r>
            <a:r>
              <a:rPr lang="fa-IR" dirty="0" smtClean="0">
                <a:effectLst/>
              </a:rPr>
              <a:t>مارکوزه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4300" dirty="0"/>
              <a:t>از دید مارکوزه، فرهنگ موجود محصول نهایی فرهنگ اثبات ‌گرایی بورژوازی است که با بیان اصول به ظاهر منطقی و معقول، سعی در پنهان کردن زوایای نادرست پنهان خود دارد. وظیفه فرهنگ، ارائه معنای مثبت در زمان حال است تا پویایی و نشاط اجتماعی را رقم زند. او در انتقاد از فرهنگ تحصلی، نقش فرهنگ در جامعه را بازگرداندن روح معنوی به تمدن مادی اجتماع بیان می‌کند</a:t>
            </a:r>
            <a:r>
              <a:rPr lang="fa-IR" sz="4300" dirty="0"/>
              <a:t>.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781479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1">
      <a:majorFont>
        <a:latin typeface="Impact"/>
        <a:ea typeface=""/>
        <a:cs typeface="B Roya"/>
      </a:majorFont>
      <a:minorFont>
        <a:latin typeface="Times New Roman"/>
        <a:ea typeface=""/>
        <a:cs typeface="B Mitra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</TotalTime>
  <Words>568</Words>
  <Application>Microsoft Office PowerPoint</Application>
  <PresentationFormat>Custom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نظریات انتقادی هربرت مارکوزه</vt:lpstr>
      <vt:lpstr>مقدمه</vt:lpstr>
      <vt:lpstr>کتاب انسان تک ساحتی(1964)</vt:lpstr>
      <vt:lpstr>PowerPoint Presentation</vt:lpstr>
      <vt:lpstr>فرهنگ بسته بندي شده</vt:lpstr>
      <vt:lpstr>فرهنگ از دید مارکوزه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</dc:creator>
  <cp:lastModifiedBy>Share</cp:lastModifiedBy>
  <cp:revision>2</cp:revision>
  <dcterms:created xsi:type="dcterms:W3CDTF">2014-05-12T07:13:14Z</dcterms:created>
  <dcterms:modified xsi:type="dcterms:W3CDTF">2014-05-12T07:30:29Z</dcterms:modified>
</cp:coreProperties>
</file>