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8"/>
  </p:notesMasterIdLst>
  <p:sldIdLst>
    <p:sldId id="314" r:id="rId2"/>
    <p:sldId id="371" r:id="rId3"/>
    <p:sldId id="315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1" r:id="rId38"/>
    <p:sldId id="352" r:id="rId39"/>
    <p:sldId id="353" r:id="rId40"/>
    <p:sldId id="354" r:id="rId41"/>
    <p:sldId id="355" r:id="rId42"/>
    <p:sldId id="356" r:id="rId43"/>
    <p:sldId id="357" r:id="rId44"/>
    <p:sldId id="358" r:id="rId45"/>
    <p:sldId id="359" r:id="rId46"/>
    <p:sldId id="360" r:id="rId47"/>
    <p:sldId id="361" r:id="rId48"/>
    <p:sldId id="362" r:id="rId49"/>
    <p:sldId id="363" r:id="rId50"/>
    <p:sldId id="364" r:id="rId51"/>
    <p:sldId id="365" r:id="rId52"/>
    <p:sldId id="366" r:id="rId53"/>
    <p:sldId id="367" r:id="rId54"/>
    <p:sldId id="368" r:id="rId55"/>
    <p:sldId id="369" r:id="rId56"/>
    <p:sldId id="370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emf"/><Relationship Id="rId3" Type="http://schemas.openxmlformats.org/officeDocument/2006/relationships/image" Target="../media/image130.emf"/><Relationship Id="rId7" Type="http://schemas.openxmlformats.org/officeDocument/2006/relationships/image" Target="../media/image134.emf"/><Relationship Id="rId2" Type="http://schemas.openxmlformats.org/officeDocument/2006/relationships/image" Target="../media/image129.emf"/><Relationship Id="rId1" Type="http://schemas.openxmlformats.org/officeDocument/2006/relationships/image" Target="../media/image128.emf"/><Relationship Id="rId6" Type="http://schemas.openxmlformats.org/officeDocument/2006/relationships/image" Target="../media/image133.emf"/><Relationship Id="rId5" Type="http://schemas.openxmlformats.org/officeDocument/2006/relationships/image" Target="../media/image132.emf"/><Relationship Id="rId4" Type="http://schemas.openxmlformats.org/officeDocument/2006/relationships/image" Target="../media/image131.emf"/><Relationship Id="rId9" Type="http://schemas.openxmlformats.org/officeDocument/2006/relationships/image" Target="../media/image13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emf"/><Relationship Id="rId2" Type="http://schemas.openxmlformats.org/officeDocument/2006/relationships/image" Target="../media/image138.emf"/><Relationship Id="rId1" Type="http://schemas.openxmlformats.org/officeDocument/2006/relationships/image" Target="../media/image137.emf"/><Relationship Id="rId5" Type="http://schemas.openxmlformats.org/officeDocument/2006/relationships/image" Target="../media/image141.emf"/><Relationship Id="rId4" Type="http://schemas.openxmlformats.org/officeDocument/2006/relationships/image" Target="../media/image140.e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emf"/><Relationship Id="rId3" Type="http://schemas.openxmlformats.org/officeDocument/2006/relationships/image" Target="../media/image144.emf"/><Relationship Id="rId7" Type="http://schemas.openxmlformats.org/officeDocument/2006/relationships/image" Target="../media/image148.emf"/><Relationship Id="rId2" Type="http://schemas.openxmlformats.org/officeDocument/2006/relationships/image" Target="../media/image143.emf"/><Relationship Id="rId1" Type="http://schemas.openxmlformats.org/officeDocument/2006/relationships/image" Target="../media/image142.emf"/><Relationship Id="rId6" Type="http://schemas.openxmlformats.org/officeDocument/2006/relationships/image" Target="../media/image147.emf"/><Relationship Id="rId5" Type="http://schemas.openxmlformats.org/officeDocument/2006/relationships/image" Target="../media/image146.emf"/><Relationship Id="rId4" Type="http://schemas.openxmlformats.org/officeDocument/2006/relationships/image" Target="../media/image145.e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emf"/><Relationship Id="rId3" Type="http://schemas.openxmlformats.org/officeDocument/2006/relationships/image" Target="../media/image152.emf"/><Relationship Id="rId7" Type="http://schemas.openxmlformats.org/officeDocument/2006/relationships/image" Target="../media/image156.emf"/><Relationship Id="rId2" Type="http://schemas.openxmlformats.org/officeDocument/2006/relationships/image" Target="../media/image151.emf"/><Relationship Id="rId1" Type="http://schemas.openxmlformats.org/officeDocument/2006/relationships/image" Target="../media/image150.emf"/><Relationship Id="rId6" Type="http://schemas.openxmlformats.org/officeDocument/2006/relationships/image" Target="../media/image155.emf"/><Relationship Id="rId11" Type="http://schemas.openxmlformats.org/officeDocument/2006/relationships/image" Target="../media/image160.emf"/><Relationship Id="rId5" Type="http://schemas.openxmlformats.org/officeDocument/2006/relationships/image" Target="../media/image154.emf"/><Relationship Id="rId10" Type="http://schemas.openxmlformats.org/officeDocument/2006/relationships/image" Target="../media/image159.emf"/><Relationship Id="rId4" Type="http://schemas.openxmlformats.org/officeDocument/2006/relationships/image" Target="../media/image153.emf"/><Relationship Id="rId9" Type="http://schemas.openxmlformats.org/officeDocument/2006/relationships/image" Target="../media/image158.e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emf"/><Relationship Id="rId3" Type="http://schemas.openxmlformats.org/officeDocument/2006/relationships/image" Target="../media/image130.emf"/><Relationship Id="rId7" Type="http://schemas.openxmlformats.org/officeDocument/2006/relationships/image" Target="../media/image134.emf"/><Relationship Id="rId2" Type="http://schemas.openxmlformats.org/officeDocument/2006/relationships/image" Target="../media/image129.emf"/><Relationship Id="rId1" Type="http://schemas.openxmlformats.org/officeDocument/2006/relationships/image" Target="../media/image128.emf"/><Relationship Id="rId6" Type="http://schemas.openxmlformats.org/officeDocument/2006/relationships/image" Target="../media/image133.emf"/><Relationship Id="rId5" Type="http://schemas.openxmlformats.org/officeDocument/2006/relationships/image" Target="../media/image132.emf"/><Relationship Id="rId4" Type="http://schemas.openxmlformats.org/officeDocument/2006/relationships/image" Target="../media/image131.emf"/><Relationship Id="rId9" Type="http://schemas.openxmlformats.org/officeDocument/2006/relationships/image" Target="../media/image136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emf"/><Relationship Id="rId2" Type="http://schemas.openxmlformats.org/officeDocument/2006/relationships/image" Target="../media/image138.emf"/><Relationship Id="rId1" Type="http://schemas.openxmlformats.org/officeDocument/2006/relationships/image" Target="../media/image137.emf"/><Relationship Id="rId5" Type="http://schemas.openxmlformats.org/officeDocument/2006/relationships/image" Target="../media/image141.emf"/><Relationship Id="rId4" Type="http://schemas.openxmlformats.org/officeDocument/2006/relationships/image" Target="../media/image140.e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emf"/><Relationship Id="rId3" Type="http://schemas.openxmlformats.org/officeDocument/2006/relationships/image" Target="../media/image144.emf"/><Relationship Id="rId7" Type="http://schemas.openxmlformats.org/officeDocument/2006/relationships/image" Target="../media/image148.emf"/><Relationship Id="rId2" Type="http://schemas.openxmlformats.org/officeDocument/2006/relationships/image" Target="../media/image143.emf"/><Relationship Id="rId1" Type="http://schemas.openxmlformats.org/officeDocument/2006/relationships/image" Target="../media/image142.emf"/><Relationship Id="rId6" Type="http://schemas.openxmlformats.org/officeDocument/2006/relationships/image" Target="../media/image147.emf"/><Relationship Id="rId5" Type="http://schemas.openxmlformats.org/officeDocument/2006/relationships/image" Target="../media/image146.emf"/><Relationship Id="rId4" Type="http://schemas.openxmlformats.org/officeDocument/2006/relationships/image" Target="../media/image145.e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emf"/><Relationship Id="rId3" Type="http://schemas.openxmlformats.org/officeDocument/2006/relationships/image" Target="../media/image152.emf"/><Relationship Id="rId7" Type="http://schemas.openxmlformats.org/officeDocument/2006/relationships/image" Target="../media/image156.emf"/><Relationship Id="rId2" Type="http://schemas.openxmlformats.org/officeDocument/2006/relationships/image" Target="../media/image151.emf"/><Relationship Id="rId1" Type="http://schemas.openxmlformats.org/officeDocument/2006/relationships/image" Target="../media/image150.emf"/><Relationship Id="rId6" Type="http://schemas.openxmlformats.org/officeDocument/2006/relationships/image" Target="../media/image155.emf"/><Relationship Id="rId11" Type="http://schemas.openxmlformats.org/officeDocument/2006/relationships/image" Target="../media/image160.emf"/><Relationship Id="rId5" Type="http://schemas.openxmlformats.org/officeDocument/2006/relationships/image" Target="../media/image154.emf"/><Relationship Id="rId10" Type="http://schemas.openxmlformats.org/officeDocument/2006/relationships/image" Target="../media/image159.emf"/><Relationship Id="rId4" Type="http://schemas.openxmlformats.org/officeDocument/2006/relationships/image" Target="../media/image153.emf"/><Relationship Id="rId9" Type="http://schemas.openxmlformats.org/officeDocument/2006/relationships/image" Target="../media/image15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image" Target="../media/image62.emf"/><Relationship Id="rId7" Type="http://schemas.openxmlformats.org/officeDocument/2006/relationships/image" Target="../media/image66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10" Type="http://schemas.openxmlformats.org/officeDocument/2006/relationships/image" Target="../media/image69.emf"/><Relationship Id="rId4" Type="http://schemas.openxmlformats.org/officeDocument/2006/relationships/image" Target="../media/image63.emf"/><Relationship Id="rId9" Type="http://schemas.openxmlformats.org/officeDocument/2006/relationships/image" Target="../media/image68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13" Type="http://schemas.openxmlformats.org/officeDocument/2006/relationships/image" Target="../media/image82.emf"/><Relationship Id="rId18" Type="http://schemas.openxmlformats.org/officeDocument/2006/relationships/image" Target="../media/image87.emf"/><Relationship Id="rId3" Type="http://schemas.openxmlformats.org/officeDocument/2006/relationships/image" Target="../media/image72.emf"/><Relationship Id="rId21" Type="http://schemas.openxmlformats.org/officeDocument/2006/relationships/image" Target="../media/image90.emf"/><Relationship Id="rId7" Type="http://schemas.openxmlformats.org/officeDocument/2006/relationships/image" Target="../media/image76.emf"/><Relationship Id="rId12" Type="http://schemas.openxmlformats.org/officeDocument/2006/relationships/image" Target="../media/image81.emf"/><Relationship Id="rId17" Type="http://schemas.openxmlformats.org/officeDocument/2006/relationships/image" Target="../media/image86.emf"/><Relationship Id="rId25" Type="http://schemas.openxmlformats.org/officeDocument/2006/relationships/image" Target="../media/image94.emf"/><Relationship Id="rId2" Type="http://schemas.openxmlformats.org/officeDocument/2006/relationships/image" Target="../media/image71.emf"/><Relationship Id="rId16" Type="http://schemas.openxmlformats.org/officeDocument/2006/relationships/image" Target="../media/image85.emf"/><Relationship Id="rId20" Type="http://schemas.openxmlformats.org/officeDocument/2006/relationships/image" Target="../media/image89.emf"/><Relationship Id="rId1" Type="http://schemas.openxmlformats.org/officeDocument/2006/relationships/image" Target="../media/image70.emf"/><Relationship Id="rId6" Type="http://schemas.openxmlformats.org/officeDocument/2006/relationships/image" Target="../media/image75.emf"/><Relationship Id="rId11" Type="http://schemas.openxmlformats.org/officeDocument/2006/relationships/image" Target="../media/image80.emf"/><Relationship Id="rId24" Type="http://schemas.openxmlformats.org/officeDocument/2006/relationships/image" Target="../media/image93.emf"/><Relationship Id="rId5" Type="http://schemas.openxmlformats.org/officeDocument/2006/relationships/image" Target="../media/image74.emf"/><Relationship Id="rId15" Type="http://schemas.openxmlformats.org/officeDocument/2006/relationships/image" Target="../media/image84.emf"/><Relationship Id="rId23" Type="http://schemas.openxmlformats.org/officeDocument/2006/relationships/image" Target="../media/image92.emf"/><Relationship Id="rId10" Type="http://schemas.openxmlformats.org/officeDocument/2006/relationships/image" Target="../media/image79.emf"/><Relationship Id="rId19" Type="http://schemas.openxmlformats.org/officeDocument/2006/relationships/image" Target="../media/image88.emf"/><Relationship Id="rId4" Type="http://schemas.openxmlformats.org/officeDocument/2006/relationships/image" Target="../media/image73.emf"/><Relationship Id="rId9" Type="http://schemas.openxmlformats.org/officeDocument/2006/relationships/image" Target="../media/image78.emf"/><Relationship Id="rId14" Type="http://schemas.openxmlformats.org/officeDocument/2006/relationships/image" Target="../media/image83.emf"/><Relationship Id="rId22" Type="http://schemas.openxmlformats.org/officeDocument/2006/relationships/image" Target="../media/image91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/><Relationship Id="rId3" Type="http://schemas.openxmlformats.org/officeDocument/2006/relationships/image" Target="../media/image97.emf"/><Relationship Id="rId7" Type="http://schemas.openxmlformats.org/officeDocument/2006/relationships/image" Target="../media/image101.emf"/><Relationship Id="rId12" Type="http://schemas.openxmlformats.org/officeDocument/2006/relationships/image" Target="../media/image106.emf"/><Relationship Id="rId2" Type="http://schemas.openxmlformats.org/officeDocument/2006/relationships/image" Target="../media/image96.emf"/><Relationship Id="rId1" Type="http://schemas.openxmlformats.org/officeDocument/2006/relationships/image" Target="../media/image95.emf"/><Relationship Id="rId6" Type="http://schemas.openxmlformats.org/officeDocument/2006/relationships/image" Target="../media/image100.emf"/><Relationship Id="rId11" Type="http://schemas.openxmlformats.org/officeDocument/2006/relationships/image" Target="../media/image105.emf"/><Relationship Id="rId5" Type="http://schemas.openxmlformats.org/officeDocument/2006/relationships/image" Target="../media/image99.emf"/><Relationship Id="rId10" Type="http://schemas.openxmlformats.org/officeDocument/2006/relationships/image" Target="../media/image104.emf"/><Relationship Id="rId4" Type="http://schemas.openxmlformats.org/officeDocument/2006/relationships/image" Target="../media/image98.emf"/><Relationship Id="rId9" Type="http://schemas.openxmlformats.org/officeDocument/2006/relationships/image" Target="../media/image103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emf"/><Relationship Id="rId3" Type="http://schemas.openxmlformats.org/officeDocument/2006/relationships/image" Target="../media/image109.emf"/><Relationship Id="rId7" Type="http://schemas.openxmlformats.org/officeDocument/2006/relationships/image" Target="../media/image113.emf"/><Relationship Id="rId2" Type="http://schemas.openxmlformats.org/officeDocument/2006/relationships/image" Target="../media/image108.emf"/><Relationship Id="rId1" Type="http://schemas.openxmlformats.org/officeDocument/2006/relationships/image" Target="../media/image107.emf"/><Relationship Id="rId6" Type="http://schemas.openxmlformats.org/officeDocument/2006/relationships/image" Target="../media/image112.emf"/><Relationship Id="rId5" Type="http://schemas.openxmlformats.org/officeDocument/2006/relationships/image" Target="../media/image111.emf"/><Relationship Id="rId10" Type="http://schemas.openxmlformats.org/officeDocument/2006/relationships/image" Target="../media/image116.emf"/><Relationship Id="rId4" Type="http://schemas.openxmlformats.org/officeDocument/2006/relationships/image" Target="../media/image110.emf"/><Relationship Id="rId9" Type="http://schemas.openxmlformats.org/officeDocument/2006/relationships/image" Target="../media/image11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image" Target="../media/image121.emf"/><Relationship Id="rId1" Type="http://schemas.openxmlformats.org/officeDocument/2006/relationships/image" Target="../media/image120.emf"/><Relationship Id="rId4" Type="http://schemas.openxmlformats.org/officeDocument/2006/relationships/image" Target="../media/image12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image" Target="../media/image125.emf"/><Relationship Id="rId1" Type="http://schemas.openxmlformats.org/officeDocument/2006/relationships/image" Target="../media/image124.emf"/><Relationship Id="rId4" Type="http://schemas.openxmlformats.org/officeDocument/2006/relationships/image" Target="../media/image1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4BBE7-B696-4562-A442-EEDA8EE55BAE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6B2D9-7EE1-44C1-A347-A6672353D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97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855AC-4959-4049-8262-4BD2098391E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Kmvkjmnv</a:t>
            </a:r>
          </a:p>
          <a:p>
            <a:r>
              <a:rPr lang="en-US" smtClean="0">
                <a:latin typeface="Arial" charset="0"/>
                <a:cs typeface="Arial" charset="0"/>
              </a:rPr>
              <a:t>Lllbvkmb,mbmb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78F58-31BC-4FA2-B517-9BF6ECD87A2B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BB24-0F1A-4EED-8964-4AED02FD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8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78F58-31BC-4FA2-B517-9BF6ECD87A2B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BB24-0F1A-4EED-8964-4AED02FD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0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78F58-31BC-4FA2-B517-9BF6ECD87A2B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BB24-0F1A-4EED-8964-4AED02FD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7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78F58-31BC-4FA2-B517-9BF6ECD87A2B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BB24-0F1A-4EED-8964-4AED02FD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14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78F58-31BC-4FA2-B517-9BF6ECD87A2B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BB24-0F1A-4EED-8964-4AED02FD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3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78F58-31BC-4FA2-B517-9BF6ECD87A2B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BB24-0F1A-4EED-8964-4AED02FD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9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78F58-31BC-4FA2-B517-9BF6ECD87A2B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BB24-0F1A-4EED-8964-4AED02FD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78F58-31BC-4FA2-B517-9BF6ECD87A2B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BB24-0F1A-4EED-8964-4AED02FD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8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78F58-31BC-4FA2-B517-9BF6ECD87A2B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BB24-0F1A-4EED-8964-4AED02FD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7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78F58-31BC-4FA2-B517-9BF6ECD87A2B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BB24-0F1A-4EED-8964-4AED02FD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0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78F58-31BC-4FA2-B517-9BF6ECD87A2B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BB24-0F1A-4EED-8964-4AED02FD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6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8F58-31BC-4FA2-B517-9BF6ECD87A2B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FBB24-0F1A-4EED-8964-4AED02FD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9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2.xml"/><Relationship Id="rId4" Type="http://schemas.openxmlformats.org/officeDocument/2006/relationships/slide" Target="slide4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wmf"/><Relationship Id="rId11" Type="http://schemas.openxmlformats.org/officeDocument/2006/relationships/image" Target="../media/image44.png"/><Relationship Id="rId5" Type="http://schemas.openxmlformats.org/officeDocument/2006/relationships/image" Target="../media/image37.wmf"/><Relationship Id="rId10" Type="http://schemas.openxmlformats.org/officeDocument/2006/relationships/image" Target="../media/image43.png"/><Relationship Id="rId4" Type="http://schemas.openxmlformats.org/officeDocument/2006/relationships/image" Target="../media/image36.emf"/><Relationship Id="rId9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5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5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57.emf"/><Relationship Id="rId4" Type="http://schemas.openxmlformats.org/officeDocument/2006/relationships/image" Target="../media/image54.e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59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67.emf"/><Relationship Id="rId3" Type="http://schemas.openxmlformats.org/officeDocument/2006/relationships/oleObject" Target="../embeddings/oleObject9.bin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64.emf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6.emf"/><Relationship Id="rId20" Type="http://schemas.openxmlformats.org/officeDocument/2006/relationships/image" Target="../media/image68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61.e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63.emf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60.e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65.emf"/><Relationship Id="rId22" Type="http://schemas.openxmlformats.org/officeDocument/2006/relationships/image" Target="../media/image69.emf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4.bin"/><Relationship Id="rId18" Type="http://schemas.openxmlformats.org/officeDocument/2006/relationships/image" Target="../media/image77.emf"/><Relationship Id="rId26" Type="http://schemas.openxmlformats.org/officeDocument/2006/relationships/image" Target="../media/image81.emf"/><Relationship Id="rId39" Type="http://schemas.openxmlformats.org/officeDocument/2006/relationships/oleObject" Target="../embeddings/oleObject37.bin"/><Relationship Id="rId3" Type="http://schemas.openxmlformats.org/officeDocument/2006/relationships/oleObject" Target="../embeddings/oleObject19.bin"/><Relationship Id="rId21" Type="http://schemas.openxmlformats.org/officeDocument/2006/relationships/oleObject" Target="../embeddings/oleObject28.bin"/><Relationship Id="rId34" Type="http://schemas.openxmlformats.org/officeDocument/2006/relationships/image" Target="../media/image85.emf"/><Relationship Id="rId42" Type="http://schemas.openxmlformats.org/officeDocument/2006/relationships/image" Target="../media/image89.emf"/><Relationship Id="rId47" Type="http://schemas.openxmlformats.org/officeDocument/2006/relationships/oleObject" Target="../embeddings/oleObject41.bin"/><Relationship Id="rId50" Type="http://schemas.openxmlformats.org/officeDocument/2006/relationships/image" Target="../media/image93.emf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74.emf"/><Relationship Id="rId17" Type="http://schemas.openxmlformats.org/officeDocument/2006/relationships/oleObject" Target="../embeddings/oleObject26.bin"/><Relationship Id="rId25" Type="http://schemas.openxmlformats.org/officeDocument/2006/relationships/oleObject" Target="../embeddings/oleObject30.bin"/><Relationship Id="rId33" Type="http://schemas.openxmlformats.org/officeDocument/2006/relationships/oleObject" Target="../embeddings/oleObject34.bin"/><Relationship Id="rId38" Type="http://schemas.openxmlformats.org/officeDocument/2006/relationships/image" Target="../media/image87.emf"/><Relationship Id="rId46" Type="http://schemas.openxmlformats.org/officeDocument/2006/relationships/image" Target="../media/image91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6.emf"/><Relationship Id="rId20" Type="http://schemas.openxmlformats.org/officeDocument/2006/relationships/image" Target="../media/image78.emf"/><Relationship Id="rId29" Type="http://schemas.openxmlformats.org/officeDocument/2006/relationships/oleObject" Target="../embeddings/oleObject32.bin"/><Relationship Id="rId41" Type="http://schemas.openxmlformats.org/officeDocument/2006/relationships/oleObject" Target="../embeddings/oleObject38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71.emf"/><Relationship Id="rId11" Type="http://schemas.openxmlformats.org/officeDocument/2006/relationships/oleObject" Target="../embeddings/oleObject23.bin"/><Relationship Id="rId24" Type="http://schemas.openxmlformats.org/officeDocument/2006/relationships/image" Target="../media/image80.emf"/><Relationship Id="rId32" Type="http://schemas.openxmlformats.org/officeDocument/2006/relationships/image" Target="../media/image84.emf"/><Relationship Id="rId37" Type="http://schemas.openxmlformats.org/officeDocument/2006/relationships/oleObject" Target="../embeddings/oleObject36.bin"/><Relationship Id="rId40" Type="http://schemas.openxmlformats.org/officeDocument/2006/relationships/image" Target="../media/image88.emf"/><Relationship Id="rId45" Type="http://schemas.openxmlformats.org/officeDocument/2006/relationships/oleObject" Target="../embeddings/oleObject40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23" Type="http://schemas.openxmlformats.org/officeDocument/2006/relationships/oleObject" Target="../embeddings/oleObject29.bin"/><Relationship Id="rId28" Type="http://schemas.openxmlformats.org/officeDocument/2006/relationships/image" Target="../media/image82.emf"/><Relationship Id="rId36" Type="http://schemas.openxmlformats.org/officeDocument/2006/relationships/image" Target="../media/image86.emf"/><Relationship Id="rId49" Type="http://schemas.openxmlformats.org/officeDocument/2006/relationships/oleObject" Target="../embeddings/oleObject42.bin"/><Relationship Id="rId10" Type="http://schemas.openxmlformats.org/officeDocument/2006/relationships/image" Target="../media/image73.emf"/><Relationship Id="rId19" Type="http://schemas.openxmlformats.org/officeDocument/2006/relationships/oleObject" Target="../embeddings/oleObject27.bin"/><Relationship Id="rId31" Type="http://schemas.openxmlformats.org/officeDocument/2006/relationships/oleObject" Target="../embeddings/oleObject33.bin"/><Relationship Id="rId44" Type="http://schemas.openxmlformats.org/officeDocument/2006/relationships/image" Target="../media/image90.emf"/><Relationship Id="rId52" Type="http://schemas.openxmlformats.org/officeDocument/2006/relationships/image" Target="../media/image94.emf"/><Relationship Id="rId4" Type="http://schemas.openxmlformats.org/officeDocument/2006/relationships/image" Target="../media/image70.e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75.emf"/><Relationship Id="rId22" Type="http://schemas.openxmlformats.org/officeDocument/2006/relationships/image" Target="../media/image79.emf"/><Relationship Id="rId27" Type="http://schemas.openxmlformats.org/officeDocument/2006/relationships/oleObject" Target="../embeddings/oleObject31.bin"/><Relationship Id="rId30" Type="http://schemas.openxmlformats.org/officeDocument/2006/relationships/image" Target="../media/image83.emf"/><Relationship Id="rId35" Type="http://schemas.openxmlformats.org/officeDocument/2006/relationships/oleObject" Target="../embeddings/oleObject35.bin"/><Relationship Id="rId43" Type="http://schemas.openxmlformats.org/officeDocument/2006/relationships/oleObject" Target="../embeddings/oleObject39.bin"/><Relationship Id="rId48" Type="http://schemas.openxmlformats.org/officeDocument/2006/relationships/image" Target="../media/image92.emf"/><Relationship Id="rId8" Type="http://schemas.openxmlformats.org/officeDocument/2006/relationships/image" Target="../media/image72.emf"/><Relationship Id="rId51" Type="http://schemas.openxmlformats.org/officeDocument/2006/relationships/oleObject" Target="../embeddings/oleObject43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102.emf"/><Relationship Id="rId26" Type="http://schemas.openxmlformats.org/officeDocument/2006/relationships/image" Target="../media/image106.emf"/><Relationship Id="rId3" Type="http://schemas.openxmlformats.org/officeDocument/2006/relationships/oleObject" Target="../embeddings/oleObject44.bin"/><Relationship Id="rId21" Type="http://schemas.openxmlformats.org/officeDocument/2006/relationships/oleObject" Target="../embeddings/oleObject53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99.emf"/><Relationship Id="rId17" Type="http://schemas.openxmlformats.org/officeDocument/2006/relationships/oleObject" Target="../embeddings/oleObject51.bin"/><Relationship Id="rId25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1.emf"/><Relationship Id="rId20" Type="http://schemas.openxmlformats.org/officeDocument/2006/relationships/image" Target="../media/image103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96.emf"/><Relationship Id="rId11" Type="http://schemas.openxmlformats.org/officeDocument/2006/relationships/oleObject" Target="../embeddings/oleObject48.bin"/><Relationship Id="rId24" Type="http://schemas.openxmlformats.org/officeDocument/2006/relationships/image" Target="../media/image105.emf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0.bin"/><Relationship Id="rId23" Type="http://schemas.openxmlformats.org/officeDocument/2006/relationships/oleObject" Target="../embeddings/oleObject54.bin"/><Relationship Id="rId10" Type="http://schemas.openxmlformats.org/officeDocument/2006/relationships/image" Target="../media/image98.emf"/><Relationship Id="rId19" Type="http://schemas.openxmlformats.org/officeDocument/2006/relationships/oleObject" Target="../embeddings/oleObject52.bin"/><Relationship Id="rId4" Type="http://schemas.openxmlformats.org/officeDocument/2006/relationships/image" Target="../media/image95.e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100.emf"/><Relationship Id="rId22" Type="http://schemas.openxmlformats.org/officeDocument/2006/relationships/image" Target="../media/image104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emf"/><Relationship Id="rId13" Type="http://schemas.openxmlformats.org/officeDocument/2006/relationships/oleObject" Target="../embeddings/oleObject61.bin"/><Relationship Id="rId18" Type="http://schemas.openxmlformats.org/officeDocument/2006/relationships/image" Target="../media/image114.emf"/><Relationship Id="rId3" Type="http://schemas.openxmlformats.org/officeDocument/2006/relationships/oleObject" Target="../embeddings/oleObject56.bin"/><Relationship Id="rId21" Type="http://schemas.openxmlformats.org/officeDocument/2006/relationships/oleObject" Target="../embeddings/oleObject65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111.emf"/><Relationship Id="rId17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3.emf"/><Relationship Id="rId20" Type="http://schemas.openxmlformats.org/officeDocument/2006/relationships/image" Target="../media/image115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8.e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2.bin"/><Relationship Id="rId10" Type="http://schemas.openxmlformats.org/officeDocument/2006/relationships/image" Target="../media/image110.emf"/><Relationship Id="rId19" Type="http://schemas.openxmlformats.org/officeDocument/2006/relationships/oleObject" Target="../embeddings/oleObject64.bin"/><Relationship Id="rId4" Type="http://schemas.openxmlformats.org/officeDocument/2006/relationships/image" Target="../media/image107.e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112.emf"/><Relationship Id="rId22" Type="http://schemas.openxmlformats.org/officeDocument/2006/relationships/image" Target="../media/image116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e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1.emf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123.emf"/><Relationship Id="rId4" Type="http://schemas.openxmlformats.org/officeDocument/2006/relationships/image" Target="../media/image120.emf"/><Relationship Id="rId9" Type="http://schemas.openxmlformats.org/officeDocument/2006/relationships/oleObject" Target="../embeddings/oleObject69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e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5.emf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127.emf"/><Relationship Id="rId4" Type="http://schemas.openxmlformats.org/officeDocument/2006/relationships/image" Target="../media/image124.emf"/><Relationship Id="rId9" Type="http://schemas.openxmlformats.org/officeDocument/2006/relationships/oleObject" Target="../embeddings/oleObject73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emf"/><Relationship Id="rId13" Type="http://schemas.openxmlformats.org/officeDocument/2006/relationships/oleObject" Target="../embeddings/oleObject79.bin"/><Relationship Id="rId18" Type="http://schemas.openxmlformats.org/officeDocument/2006/relationships/image" Target="../media/image135.e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132.emf"/><Relationship Id="rId17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4.emf"/><Relationship Id="rId20" Type="http://schemas.openxmlformats.org/officeDocument/2006/relationships/image" Target="../media/image136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9.emf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5.bin"/><Relationship Id="rId15" Type="http://schemas.openxmlformats.org/officeDocument/2006/relationships/oleObject" Target="../embeddings/oleObject80.bin"/><Relationship Id="rId10" Type="http://schemas.openxmlformats.org/officeDocument/2006/relationships/image" Target="../media/image131.emf"/><Relationship Id="rId19" Type="http://schemas.openxmlformats.org/officeDocument/2006/relationships/oleObject" Target="../embeddings/oleObject82.bin"/><Relationship Id="rId4" Type="http://schemas.openxmlformats.org/officeDocument/2006/relationships/image" Target="../media/image128.emf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133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e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14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38.emf"/><Relationship Id="rId11" Type="http://schemas.openxmlformats.org/officeDocument/2006/relationships/oleObject" Target="../embeddings/oleObject87.bin"/><Relationship Id="rId5" Type="http://schemas.openxmlformats.org/officeDocument/2006/relationships/oleObject" Target="../embeddings/oleObject84.bin"/><Relationship Id="rId10" Type="http://schemas.openxmlformats.org/officeDocument/2006/relationships/image" Target="../media/image140.emf"/><Relationship Id="rId4" Type="http://schemas.openxmlformats.org/officeDocument/2006/relationships/image" Target="../media/image137.emf"/><Relationship Id="rId9" Type="http://schemas.openxmlformats.org/officeDocument/2006/relationships/oleObject" Target="../embeddings/oleObject86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emf"/><Relationship Id="rId13" Type="http://schemas.openxmlformats.org/officeDocument/2006/relationships/oleObject" Target="../embeddings/oleObject93.bin"/><Relationship Id="rId18" Type="http://schemas.openxmlformats.org/officeDocument/2006/relationships/image" Target="../media/image149.emf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12" Type="http://schemas.openxmlformats.org/officeDocument/2006/relationships/image" Target="../media/image146.emf"/><Relationship Id="rId17" Type="http://schemas.openxmlformats.org/officeDocument/2006/relationships/oleObject" Target="../embeddings/oleObject9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8.e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43.emf"/><Relationship Id="rId11" Type="http://schemas.openxmlformats.org/officeDocument/2006/relationships/oleObject" Target="../embeddings/oleObject92.bin"/><Relationship Id="rId5" Type="http://schemas.openxmlformats.org/officeDocument/2006/relationships/oleObject" Target="../embeddings/oleObject89.bin"/><Relationship Id="rId15" Type="http://schemas.openxmlformats.org/officeDocument/2006/relationships/oleObject" Target="../embeddings/oleObject94.bin"/><Relationship Id="rId10" Type="http://schemas.openxmlformats.org/officeDocument/2006/relationships/image" Target="../media/image145.emf"/><Relationship Id="rId4" Type="http://schemas.openxmlformats.org/officeDocument/2006/relationships/image" Target="../media/image142.emf"/><Relationship Id="rId9" Type="http://schemas.openxmlformats.org/officeDocument/2006/relationships/oleObject" Target="../embeddings/oleObject91.bin"/><Relationship Id="rId14" Type="http://schemas.openxmlformats.org/officeDocument/2006/relationships/image" Target="../media/image14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emf"/><Relationship Id="rId13" Type="http://schemas.openxmlformats.org/officeDocument/2006/relationships/oleObject" Target="../embeddings/oleObject101.bin"/><Relationship Id="rId18" Type="http://schemas.openxmlformats.org/officeDocument/2006/relationships/image" Target="../media/image157.emf"/><Relationship Id="rId3" Type="http://schemas.openxmlformats.org/officeDocument/2006/relationships/oleObject" Target="../embeddings/oleObject96.bin"/><Relationship Id="rId21" Type="http://schemas.openxmlformats.org/officeDocument/2006/relationships/oleObject" Target="../embeddings/oleObject105.bin"/><Relationship Id="rId7" Type="http://schemas.openxmlformats.org/officeDocument/2006/relationships/oleObject" Target="../embeddings/oleObject98.bin"/><Relationship Id="rId12" Type="http://schemas.openxmlformats.org/officeDocument/2006/relationships/image" Target="../media/image154.emf"/><Relationship Id="rId17" Type="http://schemas.openxmlformats.org/officeDocument/2006/relationships/oleObject" Target="../embeddings/oleObject103.bin"/><Relationship Id="rId25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6.emf"/><Relationship Id="rId20" Type="http://schemas.openxmlformats.org/officeDocument/2006/relationships/image" Target="../media/image158.e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51.emf"/><Relationship Id="rId11" Type="http://schemas.openxmlformats.org/officeDocument/2006/relationships/oleObject" Target="../embeddings/oleObject100.bin"/><Relationship Id="rId24" Type="http://schemas.openxmlformats.org/officeDocument/2006/relationships/image" Target="../media/image160.emf"/><Relationship Id="rId5" Type="http://schemas.openxmlformats.org/officeDocument/2006/relationships/oleObject" Target="../embeddings/oleObject97.bin"/><Relationship Id="rId15" Type="http://schemas.openxmlformats.org/officeDocument/2006/relationships/oleObject" Target="../embeddings/oleObject102.bin"/><Relationship Id="rId23" Type="http://schemas.openxmlformats.org/officeDocument/2006/relationships/oleObject" Target="../embeddings/oleObject106.bin"/><Relationship Id="rId10" Type="http://schemas.openxmlformats.org/officeDocument/2006/relationships/image" Target="../media/image153.emf"/><Relationship Id="rId19" Type="http://schemas.openxmlformats.org/officeDocument/2006/relationships/oleObject" Target="../embeddings/oleObject104.bin"/><Relationship Id="rId4" Type="http://schemas.openxmlformats.org/officeDocument/2006/relationships/image" Target="../media/image150.emf"/><Relationship Id="rId9" Type="http://schemas.openxmlformats.org/officeDocument/2006/relationships/oleObject" Target="../embeddings/oleObject99.bin"/><Relationship Id="rId14" Type="http://schemas.openxmlformats.org/officeDocument/2006/relationships/image" Target="../media/image155.emf"/><Relationship Id="rId22" Type="http://schemas.openxmlformats.org/officeDocument/2006/relationships/image" Target="../media/image159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w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w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w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w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emf"/><Relationship Id="rId13" Type="http://schemas.openxmlformats.org/officeDocument/2006/relationships/oleObject" Target="../embeddings/oleObject112.bin"/><Relationship Id="rId18" Type="http://schemas.openxmlformats.org/officeDocument/2006/relationships/image" Target="../media/image135.emf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09.bin"/><Relationship Id="rId12" Type="http://schemas.openxmlformats.org/officeDocument/2006/relationships/image" Target="../media/image132.emf"/><Relationship Id="rId17" Type="http://schemas.openxmlformats.org/officeDocument/2006/relationships/oleObject" Target="../embeddings/oleObject11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4.emf"/><Relationship Id="rId20" Type="http://schemas.openxmlformats.org/officeDocument/2006/relationships/image" Target="../media/image136.e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29.emf"/><Relationship Id="rId11" Type="http://schemas.openxmlformats.org/officeDocument/2006/relationships/oleObject" Target="../embeddings/oleObject111.bin"/><Relationship Id="rId5" Type="http://schemas.openxmlformats.org/officeDocument/2006/relationships/oleObject" Target="../embeddings/oleObject108.bin"/><Relationship Id="rId15" Type="http://schemas.openxmlformats.org/officeDocument/2006/relationships/oleObject" Target="../embeddings/oleObject113.bin"/><Relationship Id="rId10" Type="http://schemas.openxmlformats.org/officeDocument/2006/relationships/image" Target="../media/image131.emf"/><Relationship Id="rId19" Type="http://schemas.openxmlformats.org/officeDocument/2006/relationships/oleObject" Target="../embeddings/oleObject115.bin"/><Relationship Id="rId4" Type="http://schemas.openxmlformats.org/officeDocument/2006/relationships/image" Target="../media/image128.emf"/><Relationship Id="rId9" Type="http://schemas.openxmlformats.org/officeDocument/2006/relationships/oleObject" Target="../embeddings/oleObject110.bin"/><Relationship Id="rId14" Type="http://schemas.openxmlformats.org/officeDocument/2006/relationships/image" Target="../media/image133.e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emf"/><Relationship Id="rId3" Type="http://schemas.openxmlformats.org/officeDocument/2006/relationships/oleObject" Target="../embeddings/oleObject116.bin"/><Relationship Id="rId7" Type="http://schemas.openxmlformats.org/officeDocument/2006/relationships/oleObject" Target="../embeddings/oleObject118.bin"/><Relationship Id="rId12" Type="http://schemas.openxmlformats.org/officeDocument/2006/relationships/image" Target="../media/image14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38.emf"/><Relationship Id="rId11" Type="http://schemas.openxmlformats.org/officeDocument/2006/relationships/oleObject" Target="../embeddings/oleObject120.bin"/><Relationship Id="rId5" Type="http://schemas.openxmlformats.org/officeDocument/2006/relationships/oleObject" Target="../embeddings/oleObject117.bin"/><Relationship Id="rId10" Type="http://schemas.openxmlformats.org/officeDocument/2006/relationships/image" Target="../media/image140.emf"/><Relationship Id="rId4" Type="http://schemas.openxmlformats.org/officeDocument/2006/relationships/image" Target="../media/image137.emf"/><Relationship Id="rId9" Type="http://schemas.openxmlformats.org/officeDocument/2006/relationships/oleObject" Target="../embeddings/oleObject119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emf"/><Relationship Id="rId13" Type="http://schemas.openxmlformats.org/officeDocument/2006/relationships/oleObject" Target="../embeddings/oleObject126.bin"/><Relationship Id="rId18" Type="http://schemas.openxmlformats.org/officeDocument/2006/relationships/image" Target="../media/image149.emf"/><Relationship Id="rId3" Type="http://schemas.openxmlformats.org/officeDocument/2006/relationships/oleObject" Target="../embeddings/oleObject121.bin"/><Relationship Id="rId7" Type="http://schemas.openxmlformats.org/officeDocument/2006/relationships/oleObject" Target="../embeddings/oleObject123.bin"/><Relationship Id="rId12" Type="http://schemas.openxmlformats.org/officeDocument/2006/relationships/image" Target="../media/image146.emf"/><Relationship Id="rId17" Type="http://schemas.openxmlformats.org/officeDocument/2006/relationships/oleObject" Target="../embeddings/oleObject12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8.e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43.emf"/><Relationship Id="rId11" Type="http://schemas.openxmlformats.org/officeDocument/2006/relationships/oleObject" Target="../embeddings/oleObject125.bin"/><Relationship Id="rId5" Type="http://schemas.openxmlformats.org/officeDocument/2006/relationships/oleObject" Target="../embeddings/oleObject122.bin"/><Relationship Id="rId15" Type="http://schemas.openxmlformats.org/officeDocument/2006/relationships/oleObject" Target="../embeddings/oleObject127.bin"/><Relationship Id="rId10" Type="http://schemas.openxmlformats.org/officeDocument/2006/relationships/image" Target="../media/image145.emf"/><Relationship Id="rId4" Type="http://schemas.openxmlformats.org/officeDocument/2006/relationships/image" Target="../media/image142.emf"/><Relationship Id="rId9" Type="http://schemas.openxmlformats.org/officeDocument/2006/relationships/oleObject" Target="../embeddings/oleObject124.bin"/><Relationship Id="rId14" Type="http://schemas.openxmlformats.org/officeDocument/2006/relationships/image" Target="../media/image14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emf"/><Relationship Id="rId13" Type="http://schemas.openxmlformats.org/officeDocument/2006/relationships/oleObject" Target="../embeddings/oleObject134.bin"/><Relationship Id="rId18" Type="http://schemas.openxmlformats.org/officeDocument/2006/relationships/image" Target="../media/image157.emf"/><Relationship Id="rId3" Type="http://schemas.openxmlformats.org/officeDocument/2006/relationships/oleObject" Target="../embeddings/oleObject129.bin"/><Relationship Id="rId21" Type="http://schemas.openxmlformats.org/officeDocument/2006/relationships/oleObject" Target="../embeddings/oleObject138.bin"/><Relationship Id="rId7" Type="http://schemas.openxmlformats.org/officeDocument/2006/relationships/oleObject" Target="../embeddings/oleObject131.bin"/><Relationship Id="rId12" Type="http://schemas.openxmlformats.org/officeDocument/2006/relationships/image" Target="../media/image154.emf"/><Relationship Id="rId17" Type="http://schemas.openxmlformats.org/officeDocument/2006/relationships/oleObject" Target="../embeddings/oleObject136.bin"/><Relationship Id="rId25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6.emf"/><Relationship Id="rId20" Type="http://schemas.openxmlformats.org/officeDocument/2006/relationships/image" Target="../media/image158.e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51.emf"/><Relationship Id="rId11" Type="http://schemas.openxmlformats.org/officeDocument/2006/relationships/oleObject" Target="../embeddings/oleObject133.bin"/><Relationship Id="rId24" Type="http://schemas.openxmlformats.org/officeDocument/2006/relationships/image" Target="../media/image160.emf"/><Relationship Id="rId5" Type="http://schemas.openxmlformats.org/officeDocument/2006/relationships/oleObject" Target="../embeddings/oleObject130.bin"/><Relationship Id="rId15" Type="http://schemas.openxmlformats.org/officeDocument/2006/relationships/oleObject" Target="../embeddings/oleObject135.bin"/><Relationship Id="rId23" Type="http://schemas.openxmlformats.org/officeDocument/2006/relationships/oleObject" Target="../embeddings/oleObject139.bin"/><Relationship Id="rId10" Type="http://schemas.openxmlformats.org/officeDocument/2006/relationships/image" Target="../media/image153.emf"/><Relationship Id="rId19" Type="http://schemas.openxmlformats.org/officeDocument/2006/relationships/oleObject" Target="../embeddings/oleObject137.bin"/><Relationship Id="rId4" Type="http://schemas.openxmlformats.org/officeDocument/2006/relationships/image" Target="../media/image150.emf"/><Relationship Id="rId9" Type="http://schemas.openxmlformats.org/officeDocument/2006/relationships/oleObject" Target="../embeddings/oleObject132.bin"/><Relationship Id="rId14" Type="http://schemas.openxmlformats.org/officeDocument/2006/relationships/image" Target="../media/image155.emf"/><Relationship Id="rId22" Type="http://schemas.openxmlformats.org/officeDocument/2006/relationships/image" Target="../media/image159.e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w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w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w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w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500166" y="1928802"/>
            <a:ext cx="592935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fa-IR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B Nazanin" pitchFamily="2" charset="-78"/>
              </a:rPr>
              <a:t>سیستم های کنترل ديجيتال</a:t>
            </a:r>
          </a:p>
          <a:p>
            <a:pPr algn="ctr" rtl="1">
              <a:spcBef>
                <a:spcPct val="50000"/>
              </a:spcBef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B Nazanin" pitchFamily="2" charset="-78"/>
              </a:rPr>
              <a:t>Digital Control Systems</a:t>
            </a:r>
            <a:endParaRPr lang="fa-IR" sz="3600" dirty="0" smtClean="0">
              <a:effectLst>
                <a:outerShdw blurRad="38100" dist="38100" dir="2700000" algn="tl">
                  <a:srgbClr val="000000"/>
                </a:outerShdw>
              </a:effectLst>
              <a:cs typeface="B Nazanin" pitchFamily="2" charset="-78"/>
            </a:endParaRPr>
          </a:p>
          <a:p>
            <a:pPr algn="ctr" rtl="1">
              <a:spcBef>
                <a:spcPct val="50000"/>
              </a:spcBef>
              <a:defRPr/>
            </a:pP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B Nazanin" pitchFamily="2" charset="-78"/>
              </a:rPr>
              <a:t>محمدرضا رمضانی</a:t>
            </a:r>
            <a:endParaRPr lang="fa-IR" sz="24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Nazanin" pitchFamily="2" charset="-78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84488" y="333375"/>
            <a:ext cx="33131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Nazanin" pitchFamily="2" charset="-78"/>
              </a:rPr>
              <a:t>بسم ا... الرحمن الرحيم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Nazanin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DDDB3-551A-4D55-9B87-F0264D4FEF9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7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314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7575" y="500063"/>
            <a:ext cx="8226425" cy="5975350"/>
          </a:xfrm>
        </p:spPr>
      </p:pic>
    </p:spTree>
    <p:extLst>
      <p:ext uri="{BB962C8B-B14F-4D97-AF65-F5344CB8AC3E}">
        <p14:creationId xmlns:p14="http://schemas.microsoft.com/office/powerpoint/2010/main" val="230497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23245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7575" y="620713"/>
            <a:ext cx="8226425" cy="5762625"/>
          </a:xfrm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 bwMode="auto">
          <a:xfrm>
            <a:off x="571472" y="6500834"/>
            <a:ext cx="571504" cy="35716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98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2357438" y="214313"/>
            <a:ext cx="424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fa-IR" sz="3600" b="1" u="sng">
                <a:solidFill>
                  <a:srgbClr val="FF0000"/>
                </a:solidFill>
                <a:cs typeface="Nazanin" pitchFamily="2" charset="-78"/>
              </a:rPr>
              <a:t>روشهای عکس تبديل </a:t>
            </a:r>
            <a:r>
              <a:rPr lang="en-US" sz="3600" b="1" u="sng">
                <a:solidFill>
                  <a:srgbClr val="FF0000"/>
                </a:solidFill>
                <a:cs typeface="Nazanin" pitchFamily="2" charset="-78"/>
              </a:rPr>
              <a:t>z</a:t>
            </a:r>
            <a:r>
              <a:rPr lang="fa-IR" sz="3600">
                <a:solidFill>
                  <a:srgbClr val="FF0000"/>
                </a:solidFill>
                <a:cs typeface="Nazanin" pitchFamily="2" charset="-78"/>
              </a:rPr>
              <a:t> </a:t>
            </a:r>
            <a:endParaRPr lang="en-US" sz="2800">
              <a:solidFill>
                <a:srgbClr val="FF0000"/>
              </a:solidFill>
              <a:cs typeface="Nazanin" pitchFamily="2" charset="-78"/>
            </a:endParaRPr>
          </a:p>
        </p:txBody>
      </p:sp>
      <p:sp>
        <p:nvSpPr>
          <p:cNvPr id="221187" name="Text Box 3"/>
          <p:cNvSpPr txBox="1">
            <a:spLocks noChangeArrowheads="1"/>
          </p:cNvSpPr>
          <p:nvPr/>
        </p:nvSpPr>
        <p:spPr bwMode="auto">
          <a:xfrm>
            <a:off x="5940425" y="1196975"/>
            <a:ext cx="2951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>
              <a:spcBef>
                <a:spcPct val="50000"/>
              </a:spcBef>
            </a:pPr>
            <a:r>
              <a:rPr lang="fa-IR" sz="2800" b="1" dirty="0">
                <a:cs typeface="B Nazanin" pitchFamily="2" charset="-78"/>
              </a:rPr>
              <a:t>1- روش تقسيم </a:t>
            </a:r>
            <a:r>
              <a:rPr lang="fa-IR" sz="2400" b="1" dirty="0">
                <a:cs typeface="B Nazanin" pitchFamily="2" charset="-78"/>
              </a:rPr>
              <a:t>مستقيم 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5940425" y="1773238"/>
            <a:ext cx="29511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>
              <a:spcBef>
                <a:spcPct val="50000"/>
              </a:spcBef>
            </a:pPr>
            <a:r>
              <a:rPr lang="fa-IR" sz="2800" b="1" dirty="0">
                <a:cs typeface="B Nazanin" pitchFamily="2" charset="-78"/>
              </a:rPr>
              <a:t>2- روش محاسبه ای</a:t>
            </a:r>
            <a:endParaRPr lang="en-US" sz="2800" dirty="0">
              <a:cs typeface="B Nazanin" pitchFamily="2" charset="-78"/>
            </a:endParaRP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4643438" y="2276475"/>
            <a:ext cx="4248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>
              <a:spcBef>
                <a:spcPct val="50000"/>
              </a:spcBef>
            </a:pPr>
            <a:r>
              <a:rPr lang="fa-IR" sz="2800" b="1" dirty="0">
                <a:cs typeface="B Nazanin" pitchFamily="2" charset="-78"/>
              </a:rPr>
              <a:t>3- روش گسترش کسرهای جزيی</a:t>
            </a:r>
            <a:endParaRPr lang="en-US" sz="2800" dirty="0">
              <a:cs typeface="B Nazanin" pitchFamily="2" charset="-78"/>
            </a:endParaRP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4643438" y="2781300"/>
            <a:ext cx="4248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>
              <a:spcBef>
                <a:spcPct val="50000"/>
              </a:spcBef>
            </a:pPr>
            <a:r>
              <a:rPr lang="fa-IR" sz="2800" b="1" dirty="0">
                <a:cs typeface="B Nazanin" pitchFamily="2" charset="-78"/>
              </a:rPr>
              <a:t>4- روش انتگرال معکوس سازی</a:t>
            </a:r>
            <a:endParaRPr lang="en-US" sz="2800" dirty="0">
              <a:cs typeface="B Nazanin" pitchFamily="2" charset="-78"/>
            </a:endParaRP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684213" y="3860800"/>
            <a:ext cx="8064500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>
              <a:spcBef>
                <a:spcPct val="50000"/>
              </a:spcBef>
            </a:pPr>
            <a:r>
              <a:rPr lang="fa-IR" sz="3600" b="1" dirty="0">
                <a:cs typeface="B Nazanin" pitchFamily="2" charset="-78"/>
              </a:rPr>
              <a:t>تذکرمجدد :</a:t>
            </a:r>
          </a:p>
          <a:p>
            <a:pPr algn="just" rtl="1">
              <a:spcBef>
                <a:spcPct val="50000"/>
              </a:spcBef>
            </a:pPr>
            <a:r>
              <a:rPr lang="fa-IR" sz="2800" b="1" dirty="0">
                <a:cs typeface="B Nazanin" pitchFamily="2" charset="-78"/>
              </a:rPr>
              <a:t> در بدست آوردن عکس تبديل </a:t>
            </a:r>
            <a:r>
              <a:rPr lang="en-US" sz="2800" b="1" i="1" dirty="0">
                <a:latin typeface="Times New Roman" pitchFamily="18" charset="0"/>
                <a:cs typeface="B Nazanin" pitchFamily="2" charset="-78"/>
              </a:rPr>
              <a:t>Z</a:t>
            </a:r>
            <a:r>
              <a:rPr lang="fa-IR" sz="2800" b="1" dirty="0">
                <a:cs typeface="B Nazanin" pitchFamily="2" charset="-78"/>
              </a:rPr>
              <a:t> ، فرض می کنيم که دنباله زمانی </a:t>
            </a:r>
            <a:r>
              <a:rPr lang="en-US" sz="2400" b="1" i="1" dirty="0">
                <a:latin typeface="Times New Roman" pitchFamily="18" charset="0"/>
                <a:cs typeface="B Nazanin" pitchFamily="2" charset="-78"/>
              </a:rPr>
              <a:t>x(k)</a:t>
            </a:r>
            <a:r>
              <a:rPr lang="fa-IR" sz="2800" b="1" dirty="0">
                <a:cs typeface="B Nazanin" pitchFamily="2" charset="-78"/>
              </a:rPr>
              <a:t> يا </a:t>
            </a:r>
            <a:r>
              <a:rPr lang="en-US" sz="2400" b="1" i="1" dirty="0">
                <a:latin typeface="Times New Roman" pitchFamily="18" charset="0"/>
                <a:cs typeface="B Nazanin" pitchFamily="2" charset="-78"/>
              </a:rPr>
              <a:t>x(</a:t>
            </a:r>
            <a:r>
              <a:rPr lang="en-US" sz="2400" b="1" i="1" dirty="0" err="1">
                <a:latin typeface="Times New Roman" pitchFamily="18" charset="0"/>
                <a:cs typeface="B Nazanin" pitchFamily="2" charset="-78"/>
              </a:rPr>
              <a:t>kT</a:t>
            </a:r>
            <a:r>
              <a:rPr lang="en-US" sz="2400" b="1" i="1" dirty="0">
                <a:latin typeface="Times New Roman" pitchFamily="18" charset="0"/>
                <a:cs typeface="B Nazanin" pitchFamily="2" charset="-78"/>
              </a:rPr>
              <a:t>)</a:t>
            </a:r>
            <a:r>
              <a:rPr lang="fa-IR" sz="2800" b="1" dirty="0">
                <a:cs typeface="B Nazanin" pitchFamily="2" charset="-78"/>
              </a:rPr>
              <a:t> برای </a:t>
            </a:r>
            <a:r>
              <a:rPr lang="en-US" sz="2400" b="1" i="1" dirty="0">
                <a:latin typeface="Times New Roman" pitchFamily="18" charset="0"/>
                <a:cs typeface="B Nazanin" pitchFamily="2" charset="-78"/>
              </a:rPr>
              <a:t>k&lt;0</a:t>
            </a:r>
            <a:r>
              <a:rPr lang="fa-IR" sz="2800" b="1" dirty="0">
                <a:cs typeface="B Nazanin" pitchFamily="2" charset="-78"/>
              </a:rPr>
              <a:t> صفر است</a:t>
            </a:r>
            <a:endParaRPr lang="en-US" sz="2800" dirty="0">
              <a:cs typeface="B Nazanin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0955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2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/>
      <p:bldP spid="221188" grpId="0"/>
      <p:bldP spid="221189" grpId="0"/>
      <p:bldP spid="221190" grpId="0"/>
      <p:bldP spid="2211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2"/>
          <p:cNvSpPr>
            <a:spLocks noChangeArrowheads="1"/>
          </p:cNvSpPr>
          <p:nvPr/>
        </p:nvSpPr>
        <p:spPr bwMode="auto">
          <a:xfrm>
            <a:off x="2627313" y="188913"/>
            <a:ext cx="3619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fa-IR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 روش تقسيم مستقيم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8" name="Text Box 3"/>
          <p:cNvSpPr txBox="1">
            <a:spLocks noChangeArrowheads="1"/>
          </p:cNvSpPr>
          <p:nvPr/>
        </p:nvSpPr>
        <p:spPr bwMode="auto">
          <a:xfrm>
            <a:off x="684213" y="1196975"/>
            <a:ext cx="8207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>
              <a:spcBef>
                <a:spcPct val="50000"/>
              </a:spcBef>
              <a:buFont typeface="Wingdings" pitchFamily="2" charset="2"/>
              <a:buChar char="v"/>
            </a:pPr>
            <a:r>
              <a:rPr lang="fa-IR" sz="2800">
                <a:solidFill>
                  <a:srgbClr val="FF33CC"/>
                </a:solidFill>
                <a:cs typeface="Nazanin" pitchFamily="2" charset="-78"/>
              </a:rPr>
              <a:t> </a:t>
            </a:r>
            <a:r>
              <a:rPr lang="fa-IR" sz="2800">
                <a:cs typeface="Nazanin" pitchFamily="2" charset="-78"/>
              </a:rPr>
              <a:t>عکس تبديل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fa-IR" sz="2800">
                <a:cs typeface="Nazanin" pitchFamily="2" charset="-78"/>
              </a:rPr>
              <a:t> با گسترش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X(z)</a:t>
            </a:r>
            <a:r>
              <a:rPr lang="fa-IR" sz="28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800">
                <a:latin typeface="Times New Roman" pitchFamily="18" charset="0"/>
                <a:cs typeface="Nazanin" pitchFamily="2" charset="-78"/>
              </a:rPr>
              <a:t>به يک سری</a:t>
            </a:r>
            <a:r>
              <a:rPr lang="en-US" sz="2800">
                <a:latin typeface="Times New Roman" pitchFamily="18" charset="0"/>
                <a:cs typeface="Nazanin" pitchFamily="2" charset="-78"/>
              </a:rPr>
              <a:t> </a:t>
            </a:r>
            <a:r>
              <a:rPr lang="fa-IR" sz="2800">
                <a:latin typeface="Times New Roman" pitchFamily="18" charset="0"/>
                <a:cs typeface="Nazanin" pitchFamily="2" charset="-78"/>
              </a:rPr>
              <a:t> توانی بی پايان از</a:t>
            </a:r>
            <a:endParaRPr lang="en-US" sz="2800">
              <a:latin typeface="Times New Roman" pitchFamily="18" charset="0"/>
              <a:cs typeface="Nazanin" pitchFamily="2" charset="-7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54274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214438"/>
          <a:ext cx="458788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3" imgW="215640" imgH="190440" progId="Equation.3">
                  <p:embed/>
                </p:oleObj>
              </mc:Choice>
              <mc:Fallback>
                <p:oleObj name="Equation" r:id="rId3" imgW="2156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14438"/>
                        <a:ext cx="458788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30" name="Text Box 6"/>
          <p:cNvSpPr txBox="1">
            <a:spLocks noChangeArrowheads="1"/>
          </p:cNvSpPr>
          <p:nvPr/>
        </p:nvSpPr>
        <p:spPr bwMode="auto">
          <a:xfrm>
            <a:off x="684213" y="1989138"/>
            <a:ext cx="82073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>
              <a:spcBef>
                <a:spcPct val="50000"/>
              </a:spcBef>
              <a:buFont typeface="Wingdings" pitchFamily="2" charset="2"/>
              <a:buChar char="v"/>
            </a:pPr>
            <a:r>
              <a:rPr lang="fa-IR" sz="2800" dirty="0">
                <a:solidFill>
                  <a:srgbClr val="FF33CC"/>
                </a:solidFill>
                <a:latin typeface="Times New Roman" pitchFamily="18" charset="0"/>
                <a:cs typeface="Nazanin" pitchFamily="2" charset="-78"/>
              </a:rPr>
              <a:t> </a:t>
            </a:r>
            <a:r>
              <a:rPr lang="fa-IR" sz="2800" dirty="0">
                <a:latin typeface="Times New Roman" pitchFamily="18" charset="0"/>
                <a:cs typeface="Nazanin" pitchFamily="2" charset="-78"/>
              </a:rPr>
              <a:t>اين روش زمانی سودمند است که بدست آوردن صورت بسته برای عکس تبديل </a:t>
            </a:r>
            <a:r>
              <a:rPr lang="en-US" sz="2800" i="1" dirty="0">
                <a:latin typeface="Times New Roman" pitchFamily="18" charset="0"/>
                <a:cs typeface="Nazanin" pitchFamily="2" charset="-78"/>
              </a:rPr>
              <a:t>z</a:t>
            </a:r>
            <a:r>
              <a:rPr lang="fa-IR" sz="2800" dirty="0">
                <a:latin typeface="Times New Roman" pitchFamily="18" charset="0"/>
                <a:cs typeface="Nazanin" pitchFamily="2" charset="-78"/>
              </a:rPr>
              <a:t> دشوار باشد يا تنها چند جمله اول </a:t>
            </a:r>
            <a:r>
              <a:rPr lang="en-US" sz="2400" i="1" dirty="0">
                <a:latin typeface="Times New Roman" pitchFamily="18" charset="0"/>
                <a:cs typeface="Nazanin" pitchFamily="2" charset="-78"/>
              </a:rPr>
              <a:t>x(k)</a:t>
            </a:r>
            <a:r>
              <a:rPr lang="fa-IR" sz="2800" dirty="0">
                <a:latin typeface="Times New Roman" pitchFamily="18" charset="0"/>
                <a:cs typeface="Nazanin" pitchFamily="2" charset="-78"/>
              </a:rPr>
              <a:t> مورد نظر باشد.</a:t>
            </a:r>
            <a:endParaRPr lang="en-US" sz="2800" dirty="0">
              <a:latin typeface="Times New Roman" pitchFamily="18" charset="0"/>
              <a:cs typeface="Nazanin" pitchFamily="2" charset="-78"/>
            </a:endParaRPr>
          </a:p>
        </p:txBody>
      </p:sp>
      <p:sp>
        <p:nvSpPr>
          <p:cNvPr id="180231" name="Text Box 7"/>
          <p:cNvSpPr txBox="1">
            <a:spLocks noChangeArrowheads="1"/>
          </p:cNvSpPr>
          <p:nvPr/>
        </p:nvSpPr>
        <p:spPr bwMode="auto">
          <a:xfrm>
            <a:off x="1476375" y="3213100"/>
            <a:ext cx="7415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>
              <a:spcBef>
                <a:spcPct val="50000"/>
              </a:spcBef>
              <a:buFont typeface="Wingdings" pitchFamily="2" charset="2"/>
              <a:buChar char="v"/>
            </a:pPr>
            <a:r>
              <a:rPr lang="fa-IR" sz="2800">
                <a:solidFill>
                  <a:srgbClr val="FF33CC"/>
                </a:solidFill>
                <a:cs typeface="Nazanin" pitchFamily="2" charset="-78"/>
              </a:rPr>
              <a:t> </a:t>
            </a:r>
            <a:r>
              <a:rPr lang="fa-IR" sz="2800">
                <a:cs typeface="Nazanin" pitchFamily="2" charset="-78"/>
              </a:rPr>
              <a:t>اين روش از تعريف تبديل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fa-IR" sz="2800">
                <a:cs typeface="Nazanin" pitchFamily="2" charset="-78"/>
              </a:rPr>
              <a:t> حاصل می شود. يعنی :</a:t>
            </a:r>
            <a:endParaRPr lang="en-US" sz="2800">
              <a:latin typeface="Times New Roman" pitchFamily="18" charset="0"/>
              <a:cs typeface="Nazanin" pitchFamily="2" charset="-78"/>
            </a:endParaRPr>
          </a:p>
        </p:txBody>
      </p:sp>
      <p:pic>
        <p:nvPicPr>
          <p:cNvPr id="5428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" y="5457825"/>
            <a:ext cx="42100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3324" y="3962400"/>
                <a:ext cx="2260491" cy="8478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𝑧</m:t>
                      </m:r>
                      <m:r>
                        <a:rPr lang="en-US"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>
                              <a:latin typeface="Cambria Math"/>
                            </a:rPr>
                            <m:t>=</m:t>
                          </m:r>
                          <m:r>
                            <a:rPr lang="en-US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>
                              <a:latin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𝑘𝑇</m:t>
                          </m:r>
                          <m:r>
                            <a:rPr lang="en-US"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24" y="3962400"/>
                <a:ext cx="2260491" cy="84786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9600" y="4953000"/>
                <a:ext cx="5791200" cy="379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>
                          <a:latin typeface="Cambria Math"/>
                        </a:rPr>
                        <m:t>(</m:t>
                      </m:r>
                      <m:r>
                        <a:rPr lang="en-US">
                          <a:latin typeface="Cambria Math"/>
                        </a:rPr>
                        <m:t>0</m:t>
                      </m:r>
                      <m:r>
                        <a:rPr lang="en-US">
                          <a:latin typeface="Cambria Math"/>
                        </a:rPr>
                        <m:t>)+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𝑇</m:t>
                      </m:r>
                      <m:r>
                        <a:rPr lang="en-US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>
                              <a:latin typeface="Cambria Math"/>
                            </a:rPr>
                            <m:t>−</m:t>
                          </m:r>
                          <m:r>
                            <a:rPr lang="en-US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>
                          <a:latin typeface="Cambria Math"/>
                        </a:rPr>
                        <m:t>(</m:t>
                      </m:r>
                      <m:r>
                        <a:rPr lang="en-US">
                          <a:latin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𝑇</m:t>
                      </m:r>
                      <m:r>
                        <a:rPr lang="en-US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>
                              <a:latin typeface="Cambria Math"/>
                            </a:rPr>
                            <m:t>−</m:t>
                          </m:r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latin typeface="Cambria Math"/>
                        </a:rPr>
                        <m:t>+...+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𝑘𝑇</m:t>
                      </m:r>
                      <m:r>
                        <a:rPr lang="en-US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sup>
                      </m:sSup>
                      <m:r>
                        <a:rPr lang="en-US">
                          <a:latin typeface="Cambria Math"/>
                        </a:rPr>
                        <m:t>+...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953000"/>
                <a:ext cx="5791200" cy="379591"/>
              </a:xfrm>
              <a:prstGeom prst="rect">
                <a:avLst/>
              </a:prstGeom>
              <a:blipFill rotWithShape="1">
                <a:blip r:embed="rId7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85882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0" grpId="0"/>
      <p:bldP spid="1802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ChangeArrowheads="1"/>
          </p:cNvSpPr>
          <p:nvPr/>
        </p:nvSpPr>
        <p:spPr bwMode="auto">
          <a:xfrm>
            <a:off x="468313" y="431800"/>
            <a:ext cx="83232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/>
            <a:r>
              <a:rPr lang="fa-IR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مثال : </a:t>
            </a:r>
            <a:r>
              <a:rPr lang="fa-IR" sz="2800">
                <a:latin typeface="Times New Roman" pitchFamily="18" charset="0"/>
                <a:cs typeface="Times New Roman" pitchFamily="18" charset="0"/>
              </a:rPr>
              <a:t>عکس تبديل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fa-IR" sz="2800">
                <a:latin typeface="Times New Roman" pitchFamily="18" charset="0"/>
                <a:cs typeface="Times New Roman" pitchFamily="18" charset="0"/>
              </a:rPr>
              <a:t> تابع زير را برای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k=0,1,2,3,4</a:t>
            </a:r>
            <a:r>
              <a:rPr lang="fa-IR" sz="2800">
                <a:latin typeface="Times New Roman" pitchFamily="18" charset="0"/>
                <a:cs typeface="Times New Roman" pitchFamily="18" charset="0"/>
              </a:rPr>
              <a:t> محاسبه نماييد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8101013" y="2276475"/>
            <a:ext cx="833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/>
            <a:r>
              <a:rPr lang="fa-IR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حل :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207" name="Rectangle 7"/>
          <p:cNvSpPr>
            <a:spLocks noChangeArrowheads="1"/>
          </p:cNvSpPr>
          <p:nvPr/>
        </p:nvSpPr>
        <p:spPr bwMode="auto">
          <a:xfrm>
            <a:off x="4643438" y="3644900"/>
            <a:ext cx="4219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/>
            <a:r>
              <a:rPr lang="fa-IR" sz="2800">
                <a:latin typeface="Times New Roman" pitchFamily="18" charset="0"/>
                <a:cs typeface="Times New Roman" pitchFamily="18" charset="0"/>
              </a:rPr>
              <a:t>از تقسيم صورت بر مخرج داريم :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8600" y="1066800"/>
                <a:ext cx="2585195" cy="667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𝑧</m:t>
                      </m:r>
                      <m:r>
                        <a:rPr lang="en-US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10</m:t>
                          </m:r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  <m:r>
                            <a:rPr lang="en-US">
                              <a:latin typeface="Cambria Math"/>
                            </a:rPr>
                            <m:t>+</m:t>
                          </m:r>
                          <m:r>
                            <a:rPr lang="en-US">
                              <a:latin typeface="Cambria Math"/>
                            </a:rPr>
                            <m:t>5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)(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066800"/>
                <a:ext cx="2585195" cy="66749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8600" y="2536031"/>
                <a:ext cx="2964145" cy="6527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𝑧</m:t>
                      </m:r>
                      <m:r>
                        <a:rPr lang="en-US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10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  <m:r>
                            <a:rPr lang="en-US">
                              <a:latin typeface="Cambria Math"/>
                            </a:rPr>
                            <m:t>+</m:t>
                          </m:r>
                          <m:r>
                            <a:rPr lang="en-US">
                              <a:latin typeface="Cambria Math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1</m:t>
                          </m:r>
                          <m:r>
                            <a:rPr lang="en-US">
                              <a:latin typeface="Cambria Math"/>
                            </a:rPr>
                            <m:t>−</m:t>
                          </m:r>
                          <m:r>
                            <a:rPr lang="en-US">
                              <a:latin typeface="Cambria Math"/>
                            </a:rPr>
                            <m:t>1</m:t>
                          </m:r>
                          <m:r>
                            <a:rPr lang="en-US">
                              <a:latin typeface="Cambria Math"/>
                            </a:rPr>
                            <m:t>.</m:t>
                          </m:r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  <m:r>
                            <a:rPr lang="en-US">
                              <a:latin typeface="Cambria Math"/>
                            </a:rPr>
                            <m:t>+</m:t>
                          </m:r>
                          <m:r>
                            <a:rPr lang="en-US">
                              <a:latin typeface="Cambria Math"/>
                            </a:rPr>
                            <m:t>0</m:t>
                          </m:r>
                          <m:r>
                            <a:rPr lang="en-US">
                              <a:latin typeface="Cambria Math"/>
                            </a:rPr>
                            <m:t>.</m:t>
                          </m:r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536031"/>
                <a:ext cx="2964145" cy="6527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87146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5" grpId="0"/>
      <p:bldP spid="1792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3449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60350"/>
            <a:ext cx="8226425" cy="6264275"/>
          </a:xfrm>
        </p:spPr>
      </p:pic>
    </p:spTree>
    <p:extLst>
      <p:ext uri="{BB962C8B-B14F-4D97-AF65-F5344CB8AC3E}">
        <p14:creationId xmlns:p14="http://schemas.microsoft.com/office/powerpoint/2010/main" val="239368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355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828040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521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8" name="Rectangle 2"/>
          <p:cNvSpPr>
            <a:spLocks noChangeArrowheads="1"/>
          </p:cNvSpPr>
          <p:nvPr/>
        </p:nvSpPr>
        <p:spPr bwMode="auto">
          <a:xfrm>
            <a:off x="468313" y="431800"/>
            <a:ext cx="83232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/>
            <a:r>
              <a:rPr lang="fa-IR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مثال : </a:t>
            </a:r>
            <a:r>
              <a:rPr lang="fa-IR" sz="2800">
                <a:latin typeface="Times New Roman" pitchFamily="18" charset="0"/>
                <a:cs typeface="Times New Roman" pitchFamily="18" charset="0"/>
              </a:rPr>
              <a:t>عکس تبديل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fa-IR" sz="2800">
                <a:latin typeface="Times New Roman" pitchFamily="18" charset="0"/>
                <a:cs typeface="Times New Roman" pitchFamily="18" charset="0"/>
              </a:rPr>
              <a:t> تابع زير را محاسبه نماييد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2124075" y="1844675"/>
            <a:ext cx="6738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/>
            <a:r>
              <a:rPr lang="fa-IR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حل :</a:t>
            </a:r>
            <a:r>
              <a:rPr lang="fa-IR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a-IR" sz="2400" b="1">
                <a:latin typeface="Times New Roman" pitchFamily="18" charset="0"/>
                <a:cs typeface="Times New Roman" pitchFamily="18" charset="0"/>
              </a:rPr>
              <a:t>با مقايسه رابطه فوق با تعريف تبديل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fa-IR" sz="2400" b="1">
                <a:latin typeface="Times New Roman" pitchFamily="18" charset="0"/>
                <a:cs typeface="Times New Roman" pitchFamily="18" charset="0"/>
              </a:rPr>
              <a:t> داريم :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166" name="Rectangle 14"/>
          <p:cNvSpPr>
            <a:spLocks noChangeArrowheads="1"/>
          </p:cNvSpPr>
          <p:nvPr/>
        </p:nvSpPr>
        <p:spPr bwMode="auto">
          <a:xfrm>
            <a:off x="837384" y="4038600"/>
            <a:ext cx="796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>
              <a:buFont typeface="Wingdings" pitchFamily="2" charset="2"/>
              <a:buChar char="v"/>
            </a:pPr>
            <a:r>
              <a:rPr lang="fa-I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 b="1" dirty="0">
                <a:latin typeface="Times New Roman" pitchFamily="18" charset="0"/>
                <a:cs typeface="Times New Roman" pitchFamily="18" charset="0"/>
              </a:rPr>
              <a:t>مقادير تمام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x(k)</a:t>
            </a:r>
            <a:r>
              <a:rPr lang="fa-IR" sz="2400" b="1" dirty="0">
                <a:latin typeface="Times New Roman" pitchFamily="18" charset="0"/>
                <a:cs typeface="Times New Roman" pitchFamily="18" charset="0"/>
              </a:rPr>
              <a:t> های ديگر صفر است.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4800" y="981784"/>
                <a:ext cx="33568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𝑧</m:t>
                      </m:r>
                      <m:r>
                        <a:rPr lang="en-US">
                          <a:latin typeface="Cambria Math"/>
                        </a:rPr>
                        <m:t>)=</m:t>
                      </m:r>
                      <m:r>
                        <a:rPr lang="en-US">
                          <a:latin typeface="Cambria Math"/>
                        </a:rPr>
                        <m:t>1</m:t>
                      </m:r>
                      <m:r>
                        <a:rPr lang="en-US">
                          <a:latin typeface="Cambria Math"/>
                        </a:rPr>
                        <m:t>+</m:t>
                      </m:r>
                      <m:r>
                        <a:rPr lang="en-US"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>
                              <a:latin typeface="Cambria Math"/>
                            </a:rPr>
                            <m:t>−</m:t>
                          </m:r>
                          <m:r>
                            <a:rPr lang="en-US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>
                          <a:latin typeface="Cambria Math"/>
                        </a:rPr>
                        <m:t>+</m:t>
                      </m:r>
                      <m:r>
                        <a:rPr lang="en-US"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>
                              <a:latin typeface="Cambria Math"/>
                            </a:rPr>
                            <m:t>−</m:t>
                          </m:r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latin typeface="Cambria Math"/>
                        </a:rPr>
                        <m:t>+</m:t>
                      </m:r>
                      <m:r>
                        <a:rPr lang="en-US"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>
                              <a:latin typeface="Cambria Math"/>
                            </a:rPr>
                            <m:t>−</m:t>
                          </m:r>
                          <m:r>
                            <a:rPr lang="en-US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981784"/>
                <a:ext cx="3356816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69888" y="2744609"/>
                <a:ext cx="6030912" cy="379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𝑧</m:t>
                      </m:r>
                      <m:r>
                        <a:rPr lang="en-US">
                          <a:latin typeface="Cambria Math"/>
                        </a:rPr>
                        <m:t>)=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>
                          <a:latin typeface="Cambria Math"/>
                        </a:rPr>
                        <m:t>(</m:t>
                      </m:r>
                      <m:r>
                        <a:rPr lang="en-US">
                          <a:latin typeface="Cambria Math"/>
                        </a:rPr>
                        <m:t>0</m:t>
                      </m:r>
                      <m:r>
                        <a:rPr lang="en-US">
                          <a:latin typeface="Cambria Math"/>
                        </a:rPr>
                        <m:t>)+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𝑇</m:t>
                      </m:r>
                      <m:r>
                        <a:rPr lang="en-US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>
                              <a:latin typeface="Cambria Math"/>
                            </a:rPr>
                            <m:t>−</m:t>
                          </m:r>
                          <m:r>
                            <a:rPr lang="en-US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>
                          <a:latin typeface="Cambria Math"/>
                        </a:rPr>
                        <m:t>(</m:t>
                      </m:r>
                      <m:r>
                        <a:rPr lang="en-US">
                          <a:latin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𝑇</m:t>
                      </m:r>
                      <m:r>
                        <a:rPr lang="en-US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>
                              <a:latin typeface="Cambria Math"/>
                            </a:rPr>
                            <m:t>−</m:t>
                          </m:r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latin typeface="Cambria Math"/>
                        </a:rPr>
                        <m:t>+...+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𝑘𝑇</m:t>
                      </m:r>
                      <m:r>
                        <a:rPr lang="en-US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sup>
                      </m:sSup>
                      <m:r>
                        <a:rPr lang="en-US">
                          <a:latin typeface="Cambria Math"/>
                        </a:rPr>
                        <m:t>+...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88" y="2744609"/>
                <a:ext cx="6030912" cy="379591"/>
              </a:xfrm>
              <a:prstGeom prst="rect">
                <a:avLst/>
              </a:prstGeom>
              <a:blipFill rotWithShape="1"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9600" y="3669268"/>
                <a:ext cx="41504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>
                          <a:latin typeface="Cambria Math"/>
                        </a:rPr>
                        <m:t>(</m:t>
                      </m:r>
                      <m:r>
                        <a:rPr lang="en-US">
                          <a:latin typeface="Cambria Math"/>
                        </a:rPr>
                        <m:t>0</m:t>
                      </m:r>
                      <m:r>
                        <a:rPr lang="en-US">
                          <a:latin typeface="Cambria Math"/>
                        </a:rPr>
                        <m:t>)=</m:t>
                      </m:r>
                      <m:r>
                        <a:rPr lang="en-US">
                          <a:latin typeface="Cambria Math"/>
                        </a:rPr>
                        <m:t>0</m:t>
                      </m:r>
                      <m:r>
                        <m:rPr>
                          <m:nor/>
                        </m:rPr>
                        <a:rPr lang="en-US" i="1"/>
                        <m:t> </m:t>
                      </m:r>
                      <m:r>
                        <a:rPr lang="en-US">
                          <a:latin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>
                          <a:latin typeface="Cambria Math"/>
                        </a:rPr>
                        <m:t>(</m:t>
                      </m:r>
                      <m:r>
                        <a:rPr lang="en-US">
                          <a:latin typeface="Cambria Math"/>
                        </a:rPr>
                        <m:t>1</m:t>
                      </m:r>
                      <m:r>
                        <a:rPr lang="en-US">
                          <a:latin typeface="Cambria Math"/>
                        </a:rPr>
                        <m:t>)=</m:t>
                      </m:r>
                      <m:r>
                        <a:rPr lang="en-US">
                          <a:latin typeface="Cambria Math"/>
                        </a:rPr>
                        <m:t>2</m:t>
                      </m:r>
                      <m:r>
                        <a:rPr lang="en-US">
                          <a:latin typeface="Cambria Math"/>
                        </a:rPr>
                        <m:t>,</m:t>
                      </m:r>
                      <m:r>
                        <m:rPr>
                          <m:nor/>
                        </m:rPr>
                        <a:rPr lang="en-US" i="1"/>
                        <m:t> 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>
                          <a:latin typeface="Cambria Math"/>
                        </a:rPr>
                        <m:t>(</m:t>
                      </m:r>
                      <m:r>
                        <a:rPr lang="en-US">
                          <a:latin typeface="Cambria Math"/>
                        </a:rPr>
                        <m:t>2</m:t>
                      </m:r>
                      <m:r>
                        <a:rPr lang="en-US">
                          <a:latin typeface="Cambria Math"/>
                        </a:rPr>
                        <m:t>)=</m:t>
                      </m:r>
                      <m:r>
                        <a:rPr lang="en-US">
                          <a:latin typeface="Cambria Math"/>
                        </a:rPr>
                        <m:t>3</m:t>
                      </m:r>
                      <m:r>
                        <a:rPr lang="en-US">
                          <a:latin typeface="Cambria Math"/>
                        </a:rPr>
                        <m:t>,</m:t>
                      </m:r>
                      <m:r>
                        <m:rPr>
                          <m:nor/>
                        </m:rPr>
                        <a:rPr lang="en-US" i="1"/>
                        <m:t> 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>
                          <a:latin typeface="Cambria Math"/>
                        </a:rPr>
                        <m:t>(</m:t>
                      </m:r>
                      <m:r>
                        <a:rPr lang="en-US">
                          <a:latin typeface="Cambria Math"/>
                        </a:rPr>
                        <m:t>3</m:t>
                      </m:r>
                      <m:r>
                        <a:rPr lang="en-US">
                          <a:latin typeface="Cambria Math"/>
                        </a:rPr>
                        <m:t>)=</m:t>
                      </m:r>
                      <m:r>
                        <a:rPr lang="en-US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669268"/>
                <a:ext cx="4150495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1200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7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7" grpId="0"/>
      <p:bldP spid="1771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365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928688"/>
            <a:ext cx="7993062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549" name="Rectangle 5"/>
          <p:cNvSpPr>
            <a:spLocks noChangeArrowheads="1"/>
          </p:cNvSpPr>
          <p:nvPr/>
        </p:nvSpPr>
        <p:spPr bwMode="auto">
          <a:xfrm>
            <a:off x="2928938" y="214313"/>
            <a:ext cx="3063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fa-IR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 روش محاسباتی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0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375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04813"/>
            <a:ext cx="8135937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204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244294" y="795754"/>
            <a:ext cx="864076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rtl="1">
              <a:defRPr/>
            </a:pPr>
            <a:endParaRPr lang="fa-IR" sz="4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Nazanin" pitchFamily="2" charset="-78"/>
            </a:endParaRPr>
          </a:p>
          <a:p>
            <a:pPr algn="ctr" rtl="1">
              <a:defRPr/>
            </a:pPr>
            <a:r>
              <a:rPr lang="fa-IR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Nazanin" pitchFamily="2" charset="-78"/>
              </a:rPr>
              <a:t>فصل دوم کتاب کنترل ديجيتال اگاتا</a:t>
            </a:r>
            <a:endParaRPr lang="fa-IR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Nazanin" pitchFamily="2" charset="-78"/>
            </a:endParaRPr>
          </a:p>
          <a:p>
            <a:pPr algn="ctr" rtl="1">
              <a:defRPr/>
            </a:pP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08BD2-3F18-4C3B-A1D8-A5B560B2A4B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04648" y="2950190"/>
            <a:ext cx="821537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/>
            <a:r>
              <a:rPr lang="fa-IR" sz="2400" dirty="0" smtClean="0">
                <a:cs typeface="B Titr" pitchFamily="2" charset="-78"/>
              </a:rPr>
              <a:t>مراجع</a:t>
            </a:r>
            <a:endParaRPr lang="en-US" sz="2400" dirty="0" smtClean="0">
              <a:cs typeface="B Titr" pitchFamily="2" charset="-78"/>
            </a:endParaRPr>
          </a:p>
          <a:p>
            <a:pPr algn="just" rtl="1"/>
            <a:endParaRPr lang="en-US" sz="2800" dirty="0" smtClean="0">
              <a:cs typeface="B Titr" pitchFamily="2" charset="-78"/>
            </a:endParaRPr>
          </a:p>
          <a:p>
            <a:pPr rtl="1"/>
            <a:r>
              <a:rPr lang="en-US" sz="2000" dirty="0" smtClean="0"/>
              <a:t>1. K</a:t>
            </a:r>
            <a:r>
              <a:rPr lang="en-US" sz="2000" dirty="0"/>
              <a:t>. Ogata, Discrete-time control systems, Prentice Hall, </a:t>
            </a:r>
            <a:r>
              <a:rPr lang="en-US" sz="2000" dirty="0" smtClean="0"/>
              <a:t>1995</a:t>
            </a:r>
            <a:endParaRPr lang="fa-IR" sz="2000" dirty="0" smtClean="0"/>
          </a:p>
          <a:p>
            <a:pPr algn="r" rtl="1"/>
            <a:r>
              <a:rPr lang="en-US" sz="2000" dirty="0" smtClean="0"/>
              <a:t>2 </a:t>
            </a:r>
            <a:r>
              <a:rPr lang="fa-IR" sz="2000" dirty="0" smtClean="0"/>
              <a:t>–</a:t>
            </a:r>
            <a:r>
              <a:rPr lang="fa-IR" sz="2000" smtClean="0">
                <a:cs typeface="B Nazanin" panose="00000400000000000000" pitchFamily="2" charset="-78"/>
              </a:rPr>
              <a:t>اسلایدهای درس </a:t>
            </a:r>
            <a:r>
              <a:rPr lang="fa-IR" sz="2000" dirty="0" smtClean="0">
                <a:cs typeface="B Nazanin" panose="00000400000000000000" pitchFamily="2" charset="-78"/>
              </a:rPr>
              <a:t>کنترل دیجیتال دانشگاه علم و صنعت دکتر بلندی</a:t>
            </a:r>
            <a:r>
              <a:rPr lang="en-US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 و دکتر اسمعیل زاده</a:t>
            </a:r>
            <a:endParaRPr lang="en-US" sz="2000" dirty="0" smtClean="0">
              <a:cs typeface="B Nazanin" panose="00000400000000000000" pitchFamily="2" charset="-78"/>
            </a:endParaRPr>
          </a:p>
          <a:p>
            <a:pPr algn="r" rtl="1"/>
            <a:endParaRPr lang="en-US" sz="2000" dirty="0"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973810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2385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857250"/>
            <a:ext cx="7994650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16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396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642938"/>
            <a:ext cx="8208962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375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406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571500"/>
            <a:ext cx="806450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440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2416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76250"/>
            <a:ext cx="784860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885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2426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785813"/>
            <a:ext cx="835183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026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2437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8358187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490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2447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864235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82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2457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643063"/>
            <a:ext cx="8135938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65" name="Rectangle 5"/>
          <p:cNvSpPr>
            <a:spLocks noChangeArrowheads="1"/>
          </p:cNvSpPr>
          <p:nvPr/>
        </p:nvSpPr>
        <p:spPr bwMode="auto">
          <a:xfrm>
            <a:off x="2071688" y="214313"/>
            <a:ext cx="558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3200" b="1" u="sng">
                <a:solidFill>
                  <a:srgbClr val="FF0000"/>
                </a:solidFill>
                <a:cs typeface="B Nazanin" pitchFamily="2" charset="-78"/>
              </a:rPr>
              <a:t>3</a:t>
            </a:r>
            <a:r>
              <a:rPr lang="fa-IR" sz="3200" b="1" u="sng">
                <a:solidFill>
                  <a:srgbClr val="FF0000"/>
                </a:solidFill>
                <a:latin typeface="Times New Roman" pitchFamily="18" charset="0"/>
                <a:cs typeface="B Nazanin" pitchFamily="2" charset="-78"/>
              </a:rPr>
              <a:t>- روش گسترش کسر جزئی</a:t>
            </a:r>
            <a:endParaRPr lang="en-US" sz="3200" b="1" u="sng">
              <a:solidFill>
                <a:srgbClr val="FF0000"/>
              </a:solidFill>
              <a:latin typeface="Times New Roman" pitchFamily="18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773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2467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642938"/>
            <a:ext cx="8135938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99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2478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8429652" cy="590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383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Text Box 6"/>
          <p:cNvSpPr txBox="1">
            <a:spLocks noChangeArrowheads="1"/>
          </p:cNvSpPr>
          <p:nvPr/>
        </p:nvSpPr>
        <p:spPr bwMode="auto">
          <a:xfrm>
            <a:off x="642910" y="214291"/>
            <a:ext cx="7993062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fa-IR" sz="2800" dirty="0" smtClean="0">
                <a:cs typeface="B Nazanin" pitchFamily="2" charset="-78"/>
              </a:rPr>
              <a:t> سرفصل مطالب (فصل دوم کتاب اوگاتا)</a:t>
            </a:r>
          </a:p>
          <a:p>
            <a:pPr algn="just" rtl="1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fa-IR" sz="2800" dirty="0" smtClean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  <a:hlinkClick r:id="rId2" action="ppaction://hlinksldjump"/>
              </a:rPr>
              <a:t>تبدیل معکوس </a:t>
            </a:r>
            <a:r>
              <a:rPr lang="en-US" sz="2800" dirty="0" smtClean="0">
                <a:cs typeface="B Nazanin" pitchFamily="2" charset="-78"/>
                <a:hlinkClick r:id="rId2" action="ppaction://hlinksldjump"/>
              </a:rPr>
              <a:t>Z</a:t>
            </a:r>
            <a:endParaRPr lang="fa-IR" sz="2800" dirty="0" smtClean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fa-IR" sz="2800" dirty="0" smtClean="0">
                <a:cs typeface="B Nazanin" pitchFamily="2" charset="-78"/>
                <a:hlinkClick r:id="rId3" action="ppaction://hlinksldjump"/>
              </a:rPr>
              <a:t>روشهای عکس تبدیل </a:t>
            </a:r>
            <a:r>
              <a:rPr lang="en-US" sz="2800" dirty="0" smtClean="0">
                <a:cs typeface="B Nazanin" pitchFamily="2" charset="-78"/>
                <a:hlinkClick r:id="rId3" action="ppaction://hlinksldjump"/>
              </a:rPr>
              <a:t>Z</a:t>
            </a:r>
            <a:endParaRPr lang="fa-IR" sz="2800" dirty="0" smtClean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fa-IR" sz="2800" dirty="0" smtClean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  <a:hlinkClick r:id="rId4" action="ppaction://hlinksldjump"/>
              </a:rPr>
              <a:t>تابع تبدیل پالسی و دنباله وزنی</a:t>
            </a:r>
            <a:endParaRPr lang="fa-IR" sz="2800" dirty="0" smtClean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fa-IR" sz="2800" dirty="0" smtClean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  <a:hlinkClick r:id="rId5" action="ppaction://hlinksldjump"/>
              </a:rPr>
              <a:t>حل معادلات تفاضلی (دیفرنس)</a:t>
            </a:r>
            <a:r>
              <a:rPr lang="fa-IR" sz="2800" dirty="0" smtClean="0">
                <a:cs typeface="B Nazanin" pitchFamily="2" charset="-78"/>
              </a:rPr>
              <a:t> </a:t>
            </a:r>
            <a:endParaRPr lang="en-US" sz="2800" dirty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08BD2-3F18-4C3B-A1D8-A5B560B2A4B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890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2488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642938"/>
            <a:ext cx="8135937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37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2498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820896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596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2508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8208962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138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2519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22930"/>
            <a:ext cx="7674002" cy="634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265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Rectangle 3"/>
          <p:cNvSpPr>
            <a:spLocks noChangeArrowheads="1"/>
          </p:cNvSpPr>
          <p:nvPr/>
        </p:nvSpPr>
        <p:spPr bwMode="auto">
          <a:xfrm>
            <a:off x="323850" y="1052513"/>
            <a:ext cx="8591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/>
            <a:r>
              <a:rPr lang="fa-IR" sz="2800" b="1" u="sng" dirty="0">
                <a:latin typeface="Times New Roman" pitchFamily="18" charset="0"/>
                <a:cs typeface="Times New Roman" pitchFamily="18" charset="0"/>
              </a:rPr>
              <a:t>حالت اول :</a:t>
            </a:r>
            <a:r>
              <a:rPr lang="fa-I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 b="1" dirty="0">
                <a:latin typeface="Times New Roman" pitchFamily="18" charset="0"/>
                <a:cs typeface="Nazanin" pitchFamily="2" charset="-78"/>
              </a:rPr>
              <a:t>اگر </a:t>
            </a:r>
            <a:r>
              <a:rPr lang="en-US" sz="2400" b="1" i="1" dirty="0">
                <a:latin typeface="Times New Roman" pitchFamily="18" charset="0"/>
                <a:cs typeface="Nazanin" pitchFamily="2" charset="-78"/>
              </a:rPr>
              <a:t>X(z)</a:t>
            </a:r>
            <a:r>
              <a:rPr lang="fa-IR" sz="2400" b="1" dirty="0">
                <a:latin typeface="Times New Roman" pitchFamily="18" charset="0"/>
                <a:cs typeface="Nazanin" pitchFamily="2" charset="-78"/>
              </a:rPr>
              <a:t> دارای يک صفر در مبدا باشد </a:t>
            </a:r>
            <a:r>
              <a:rPr lang="en-US" sz="2400" b="1" i="1" dirty="0">
                <a:latin typeface="Times New Roman" pitchFamily="18" charset="0"/>
                <a:cs typeface="Nazanin" pitchFamily="2" charset="-78"/>
              </a:rPr>
              <a:t>(z=0)</a:t>
            </a:r>
            <a:r>
              <a:rPr lang="fa-IR" sz="2400" b="1" dirty="0">
                <a:latin typeface="Times New Roman" pitchFamily="18" charset="0"/>
                <a:cs typeface="Nazanin" pitchFamily="2" charset="-78"/>
              </a:rPr>
              <a:t> :</a:t>
            </a:r>
            <a:endParaRPr lang="en-US" sz="24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1" name="Rectangle 4"/>
          <p:cNvSpPr>
            <a:spLocks noChangeArrowheads="1"/>
          </p:cNvSpPr>
          <p:nvPr/>
        </p:nvSpPr>
        <p:spPr bwMode="auto">
          <a:xfrm>
            <a:off x="179388" y="1700213"/>
            <a:ext cx="87360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/>
            <a:r>
              <a:rPr lang="fa-IR" sz="2400" b="1" dirty="0">
                <a:solidFill>
                  <a:srgbClr val="0070C0"/>
                </a:solidFill>
                <a:latin typeface="Times New Roman" pitchFamily="18" charset="0"/>
                <a:cs typeface="B Nazanin" panose="00000400000000000000" pitchFamily="2" charset="-78"/>
              </a:rPr>
              <a:t>در اين حالت 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B Nazanin" panose="00000400000000000000" pitchFamily="2" charset="-78"/>
              </a:rPr>
              <a:t>X(z)/z</a:t>
            </a:r>
            <a:r>
              <a:rPr lang="fa-IR" sz="2400" b="1" dirty="0">
                <a:solidFill>
                  <a:srgbClr val="0070C0"/>
                </a:solidFill>
                <a:latin typeface="Times New Roman" pitchFamily="18" charset="0"/>
                <a:cs typeface="B Nazanin" panose="00000400000000000000" pitchFamily="2" charset="-78"/>
              </a:rPr>
              <a:t> را به صورت مجموع جملات مرتبه اول و دوم ساده گسترش می دهيم. سپس برای بدست آوردن عکس تبديل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B Nazanin" panose="00000400000000000000" pitchFamily="2" charset="-78"/>
              </a:rPr>
              <a:t>z</a:t>
            </a:r>
            <a:r>
              <a:rPr lang="fa-IR" sz="2400" b="1" dirty="0">
                <a:solidFill>
                  <a:srgbClr val="0070C0"/>
                </a:solidFill>
                <a:latin typeface="Times New Roman" pitchFamily="18" charset="0"/>
                <a:cs typeface="B Nazanin" panose="00000400000000000000" pitchFamily="2" charset="-78"/>
              </a:rPr>
              <a:t> تابع 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B Nazanin" panose="00000400000000000000" pitchFamily="2" charset="-78"/>
              </a:rPr>
              <a:t>X(z)</a:t>
            </a:r>
            <a:r>
              <a:rPr lang="fa-IR" sz="2400" b="1" dirty="0">
                <a:solidFill>
                  <a:srgbClr val="0070C0"/>
                </a:solidFill>
                <a:latin typeface="Times New Roman" pitchFamily="18" charset="0"/>
                <a:cs typeface="B Nazanin" panose="00000400000000000000" pitchFamily="2" charset="-78"/>
              </a:rPr>
              <a:t> از قضيه انتقال استفاده می کنيم : 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B Nazanin" panose="00000400000000000000" pitchFamily="2" charset="-78"/>
            </a:endParaRPr>
          </a:p>
        </p:txBody>
      </p:sp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8027988" y="2852738"/>
            <a:ext cx="8874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/>
            <a:r>
              <a:rPr lang="fa-IR" sz="2800" b="1" u="sng" dirty="0">
                <a:latin typeface="Times New Roman" pitchFamily="18" charset="0"/>
                <a:cs typeface="Times New Roman" pitchFamily="18" charset="0"/>
              </a:rPr>
              <a:t>مثال 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229383" name="Rectangle 7"/>
          <p:cNvSpPr>
            <a:spLocks noChangeArrowheads="1"/>
          </p:cNvSpPr>
          <p:nvPr/>
        </p:nvSpPr>
        <p:spPr bwMode="auto">
          <a:xfrm>
            <a:off x="8101013" y="3933825"/>
            <a:ext cx="887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/>
            <a:r>
              <a:rPr lang="fa-IR" sz="2800" b="1" u="sng" dirty="0">
                <a:latin typeface="Times New Roman" pitchFamily="18" charset="0"/>
                <a:cs typeface="Times New Roman" pitchFamily="18" charset="0"/>
              </a:rPr>
              <a:t> حل 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686549" y="3048075"/>
                <a:ext cx="1866152" cy="647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𝑧</m:t>
                      </m:r>
                      <m:r>
                        <a:rPr lang="en-US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1</m:t>
                          </m:r>
                          <m:r>
                            <a:rPr lang="en-US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549" y="3048075"/>
                <a:ext cx="1866152" cy="64755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48000" y="4221071"/>
                <a:ext cx="2723758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𝑧𝑋</m:t>
                      </m:r>
                      <m:r>
                        <a:rPr lang="en-US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𝑧</m:t>
                      </m:r>
                      <m:r>
                        <a:rPr lang="en-US">
                          <a:latin typeface="Cambria Math"/>
                        </a:rPr>
                        <m:t>)=</m:t>
                      </m:r>
                      <m:r>
                        <a:rPr lang="en-US" i="1">
                          <a:latin typeface="Cambria Math"/>
                        </a:rPr>
                        <m:t>𝑌</m:t>
                      </m:r>
                      <m:r>
                        <a:rPr lang="en-US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𝑧</m:t>
                      </m:r>
                      <m:r>
                        <a:rPr lang="en-US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1</m:t>
                          </m:r>
                          <m:r>
                            <a:rPr lang="en-US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221071"/>
                <a:ext cx="2723758" cy="6127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48000" y="5181600"/>
                <a:ext cx="2489656" cy="385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𝑍</m:t>
                          </m:r>
                        </m:e>
                        <m:sup>
                          <m:r>
                            <a:rPr lang="en-US">
                              <a:latin typeface="Cambria Math"/>
                            </a:rPr>
                            <m:t>−</m:t>
                          </m:r>
                          <m:r>
                            <a:rPr lang="en-US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>
                          <a:latin typeface="Cambria Math"/>
                        </a:rPr>
                        <m:t>[</m:t>
                      </m:r>
                      <m:r>
                        <a:rPr lang="en-US" i="1">
                          <a:latin typeface="Cambria Math"/>
                        </a:rPr>
                        <m:t>𝑌</m:t>
                      </m:r>
                      <m:r>
                        <a:rPr lang="en-US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𝑧</m:t>
                      </m:r>
                      <m:r>
                        <a:rPr lang="en-US">
                          <a:latin typeface="Cambria Math"/>
                        </a:rPr>
                        <m:t>)]=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a:rPr lang="en-US"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5181600"/>
                <a:ext cx="2489656" cy="385683"/>
              </a:xfrm>
              <a:prstGeom prst="rect">
                <a:avLst/>
              </a:prstGeom>
              <a:blipFill rotWithShape="1">
                <a:blip r:embed="rId4"/>
                <a:stretch>
                  <a:fillRect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93354" y="5943600"/>
                <a:ext cx="17776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  <m:r>
                            <a:rPr lang="en-US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  <m:r>
                            <a:rPr lang="en-US">
                              <a:latin typeface="Cambria Math"/>
                            </a:rPr>
                            <m:t>)=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  <m:r>
                            <a:rPr lang="en-US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354" y="5943600"/>
                <a:ext cx="1777602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119672" r="-28522" b="-18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6737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1" grpId="0"/>
      <p:bldP spid="22938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aphicFrame>
        <p:nvGraphicFramePr>
          <p:cNvPr id="58370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3754438"/>
          <a:ext cx="168910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3" imgW="1688760" imgH="228600" progId="Equation.3">
                  <p:embed/>
                </p:oleObj>
              </mc:Choice>
              <mc:Fallback>
                <p:oleObj name="Equation" r:id="rId3" imgW="1688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754438"/>
                        <a:ext cx="1689100" cy="234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09" name="AutoShape 9"/>
          <p:cNvSpPr>
            <a:spLocks/>
          </p:cNvSpPr>
          <p:nvPr/>
        </p:nvSpPr>
        <p:spPr bwMode="auto">
          <a:xfrm>
            <a:off x="3276600" y="1484313"/>
            <a:ext cx="142875" cy="936625"/>
          </a:xfrm>
          <a:prstGeom prst="leftBrace">
            <a:avLst>
              <a:gd name="adj1" fmla="val 54630"/>
              <a:gd name="adj2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>
              <a:solidFill>
                <a:srgbClr val="C00000"/>
              </a:solidFill>
            </a:endParaRPr>
          </a:p>
        </p:txBody>
      </p:sp>
      <p:sp>
        <p:nvSpPr>
          <p:cNvPr id="230410" name="Rectangle 10"/>
          <p:cNvSpPr>
            <a:spLocks noChangeArrowheads="1"/>
          </p:cNvSpPr>
          <p:nvPr/>
        </p:nvSpPr>
        <p:spPr bwMode="auto">
          <a:xfrm>
            <a:off x="250825" y="2636838"/>
            <a:ext cx="86328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/>
            <a:r>
              <a:rPr lang="fa-IR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حالت کلی :</a:t>
            </a:r>
            <a:r>
              <a:rPr lang="fa-IR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 b="1" dirty="0">
                <a:latin typeface="Times New Roman" pitchFamily="18" charset="0"/>
                <a:cs typeface="Nazanin" pitchFamily="2" charset="-78"/>
              </a:rPr>
              <a:t>اگر </a:t>
            </a:r>
            <a:r>
              <a:rPr lang="en-US" sz="2400" b="1" i="1" dirty="0">
                <a:latin typeface="Times New Roman" pitchFamily="18" charset="0"/>
                <a:cs typeface="Nazanin" pitchFamily="2" charset="-78"/>
              </a:rPr>
              <a:t>X(z)</a:t>
            </a:r>
            <a:r>
              <a:rPr lang="fa-IR" sz="2400" b="1" dirty="0">
                <a:latin typeface="Times New Roman" pitchFamily="18" charset="0"/>
                <a:cs typeface="Nazanin" pitchFamily="2" charset="-78"/>
              </a:rPr>
              <a:t> دارای قطبهای ساده و حداقل يک صفر در مبدا باشد </a:t>
            </a:r>
            <a:r>
              <a:rPr lang="en-US" sz="2400" b="1" i="1" dirty="0">
                <a:latin typeface="Times New Roman" pitchFamily="18" charset="0"/>
                <a:cs typeface="Nazanin" pitchFamily="2" charset="-78"/>
              </a:rPr>
              <a:t>(z=0)</a:t>
            </a:r>
            <a:r>
              <a:rPr lang="fa-IR" sz="2400" b="1" dirty="0">
                <a:latin typeface="Times New Roman" pitchFamily="18" charset="0"/>
                <a:cs typeface="Nazanin" pitchFamily="2" charset="-78"/>
              </a:rPr>
              <a:t> :</a:t>
            </a:r>
            <a:endParaRPr lang="en-US" sz="24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80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3529014"/>
            <a:ext cx="4886714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1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725" y="4005263"/>
            <a:ext cx="293688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13268" y="4800600"/>
                <a:ext cx="6016131" cy="1332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/>
                            </a:rPr>
                          </m:ctrlPr>
                        </m:mPr>
                        <m:m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𝑋</m:t>
                                    </m:r>
                                    <m:r>
                                      <a:rPr lang="en-US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den>
                            </m:f>
                            <m:r>
                              <a:rPr lang="en-US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  <m:r>
                              <a:rPr lang="en-US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  <m:r>
                              <a:rPr lang="en-US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num>
                              <m:den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  <m:r>
                              <a:rPr lang="en-US">
                                <a:latin typeface="Cambria Math"/>
                              </a:rPr>
                              <m:t>+...+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num>
                              <m:den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>
                                        <a:latin typeface="Cambria Math"/>
                                      </a:rPr>
                                      <m:t>)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begChr m:val=""/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𝑋</m:t>
                                            </m:r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𝑧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>
                                    <a:latin typeface="Cambria Math"/>
                                  </a:rPr>
                                  <m:t>|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68" y="4800600"/>
                <a:ext cx="6016131" cy="13328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359361" y="1767959"/>
                <a:ext cx="9172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𝑥</m:t>
                      </m:r>
                      <m:r>
                        <a:rPr lang="en-US"/>
                        <m:t>(</m:t>
                      </m:r>
                      <m:r>
                        <a:rPr lang="en-US" i="1"/>
                        <m:t>𝑘</m:t>
                      </m:r>
                      <m:r>
                        <a:rPr lang="en-US"/>
                        <m:t>)=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361" y="1767959"/>
                <a:ext cx="917239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450618" y="1294517"/>
                <a:ext cx="1842107" cy="379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𝑦</m:t>
                      </m:r>
                      <m:r>
                        <a:rPr lang="en-US"/>
                        <m:t>(</m:t>
                      </m:r>
                      <m:r>
                        <a:rPr lang="en-US" i="1"/>
                        <m:t>𝑘</m:t>
                      </m:r>
                      <m:r>
                        <a:rPr lang="en-US"/>
                        <m:t>−</m:t>
                      </m:r>
                      <m:r>
                        <a:rPr lang="en-US"/>
                        <m:t>1</m:t>
                      </m:r>
                      <m:r>
                        <a:rPr lang="en-US"/>
                        <m:t>)=</m:t>
                      </m:r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𝑎</m:t>
                          </m:r>
                        </m:e>
                        <m:sup>
                          <m:r>
                            <a:rPr lang="en-US" i="1"/>
                            <m:t>𝑘</m:t>
                          </m:r>
                          <m:r>
                            <a:rPr lang="en-US"/>
                            <m:t>−</m:t>
                          </m:r>
                          <m:r>
                            <a:rPr lang="en-US"/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618" y="1294517"/>
                <a:ext cx="1842107" cy="379591"/>
              </a:xfrm>
              <a:prstGeom prst="rect">
                <a:avLst/>
              </a:prstGeom>
              <a:blipFill rotWithShape="1">
                <a:blip r:embed="rId9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439569" y="1383387"/>
                <a:ext cx="14542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𝑘</m:t>
                      </m:r>
                      <m:r>
                        <a:rPr lang="en-US"/>
                        <m:t>=</m:t>
                      </m:r>
                      <m:r>
                        <a:rPr lang="en-US"/>
                        <m:t>1</m:t>
                      </m:r>
                      <m:r>
                        <a:rPr lang="en-US"/>
                        <m:t>,</m:t>
                      </m:r>
                      <m:r>
                        <a:rPr lang="en-US"/>
                        <m:t>2</m:t>
                      </m:r>
                      <m:r>
                        <a:rPr lang="en-US"/>
                        <m:t>,</m:t>
                      </m:r>
                      <m:r>
                        <a:rPr lang="en-US"/>
                        <m:t>3</m:t>
                      </m:r>
                      <m:r>
                        <a:rPr lang="en-US"/>
                        <m:t>,...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569" y="1383387"/>
                <a:ext cx="1454244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5435600" y="2051606"/>
                <a:ext cx="7938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𝑘</m:t>
                      </m:r>
                      <m:r>
                        <a:rPr lang="en-US"/>
                        <m:t>≤</m:t>
                      </m:r>
                      <m:r>
                        <a:rPr lang="en-US"/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600" y="2051606"/>
                <a:ext cx="793807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524232" y="2051606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/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232" y="2051606"/>
                <a:ext cx="365806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745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04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9" grpId="0" animBg="1"/>
      <p:bldP spid="2304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85750"/>
            <a:ext cx="8229600" cy="1143000"/>
          </a:xfrm>
        </p:spPr>
        <p:txBody>
          <a:bodyPr lIns="0" rIns="0" bIns="0" anchor="b">
            <a:normAutofit/>
          </a:bodyPr>
          <a:lstStyle/>
          <a:p>
            <a:pPr>
              <a:defRPr/>
            </a:pPr>
            <a:r>
              <a:rPr lang="fa-IR" sz="3100" u="sng" dirty="0">
                <a:solidFill>
                  <a:srgbClr val="FF0000"/>
                </a:solidFill>
                <a:cs typeface="Traditional Arabic" pitchFamily="2" charset="-78"/>
              </a:rPr>
              <a:t>مثال :</a:t>
            </a:r>
            <a:r>
              <a:rPr lang="en-US" sz="3100" u="sng" dirty="0">
                <a:solidFill>
                  <a:srgbClr val="FF0000"/>
                </a:solidFill>
              </a:rPr>
              <a:t/>
            </a:r>
            <a:br>
              <a:rPr lang="en-US" sz="3100" u="sng" dirty="0">
                <a:solidFill>
                  <a:srgbClr val="FF0000"/>
                </a:solidFill>
              </a:rPr>
            </a:br>
            <a:endParaRPr lang="en-US" sz="3100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52400" y="457200"/>
                <a:ext cx="2585195" cy="661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𝑋</m:t>
                      </m:r>
                      <m:r>
                        <a:rPr lang="en-US"/>
                        <m:t>(</m:t>
                      </m:r>
                      <m:r>
                        <a:rPr lang="en-US" i="1"/>
                        <m:t>𝑧</m:t>
                      </m:r>
                      <m:r>
                        <a:rPr lang="en-US"/>
                        <m:t>)=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/>
                            <m:t>10</m:t>
                          </m:r>
                          <m:r>
                            <a:rPr lang="en-US" i="1"/>
                            <m:t>𝑧</m:t>
                          </m:r>
                        </m:num>
                        <m:den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i="1"/>
                                <m:t>𝑧</m:t>
                              </m:r>
                              <m:r>
                                <a:rPr lang="en-US"/>
                                <m:t>−</m:t>
                              </m:r>
                              <m:r>
                                <a:rPr lang="en-US"/>
                                <m:t>1</m:t>
                              </m:r>
                              <m:r>
                                <a:rPr lang="en-US"/>
                                <m:t>)(</m:t>
                              </m:r>
                              <m:r>
                                <a:rPr lang="en-US" i="1"/>
                                <m:t>𝑧</m:t>
                              </m:r>
                              <m:r>
                                <a:rPr lang="en-US"/>
                                <m:t>−</m:t>
                              </m:r>
                              <m:r>
                                <a:rPr lang="en-US"/>
                                <m:t>0</m:t>
                              </m:r>
                              <m:r>
                                <a:rPr lang="en-US"/>
                                <m:t>.</m:t>
                              </m:r>
                              <m:r>
                                <a:rPr lang="en-US"/>
                                <m:t>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57200"/>
                <a:ext cx="2585195" cy="66191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52400" y="1447800"/>
                <a:ext cx="4370555" cy="6790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/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/>
                              </m:ctrlPr>
                            </m:dPr>
                            <m:e>
                              <m:r>
                                <a:rPr lang="en-US" i="1"/>
                                <m:t>𝑋</m:t>
                              </m:r>
                              <m:r>
                                <a:rPr lang="en-US"/>
                                <m:t>(</m:t>
                              </m:r>
                              <m:r>
                                <a:rPr lang="en-US" i="1"/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i="1"/>
                            <m:t>𝑧</m:t>
                          </m:r>
                        </m:den>
                      </m:f>
                      <m:r>
                        <a:rPr lang="en-US"/>
                        <m:t>=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/>
                            <m:t>10</m:t>
                          </m:r>
                        </m:num>
                        <m:den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i="1"/>
                                <m:t>𝑧</m:t>
                              </m:r>
                              <m:r>
                                <a:rPr lang="en-US"/>
                                <m:t>−</m:t>
                              </m:r>
                              <m:r>
                                <a:rPr lang="en-US"/>
                                <m:t>1</m:t>
                              </m:r>
                              <m:r>
                                <a:rPr lang="en-US"/>
                                <m:t>)(</m:t>
                              </m:r>
                              <m:r>
                                <a:rPr lang="en-US" i="1"/>
                                <m:t>𝑧</m:t>
                              </m:r>
                              <m:r>
                                <a:rPr lang="en-US"/>
                                <m:t>−</m:t>
                              </m:r>
                              <m:r>
                                <a:rPr lang="en-US"/>
                                <m:t>0</m:t>
                              </m:r>
                              <m:r>
                                <a:rPr lang="en-US"/>
                                <m:t>.</m:t>
                              </m:r>
                              <m:r>
                                <a:rPr lang="en-US"/>
                                <m:t>2</m:t>
                              </m:r>
                            </m:e>
                          </m:d>
                        </m:den>
                      </m:f>
                      <m:r>
                        <a:rPr lang="en-US"/>
                        <m:t>=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/>
                            <m:t>12</m:t>
                          </m:r>
                          <m:r>
                            <a:rPr lang="en-US"/>
                            <m:t>.</m:t>
                          </m:r>
                          <m:r>
                            <a:rPr lang="en-US"/>
                            <m:t>5</m:t>
                          </m:r>
                        </m:num>
                        <m:den>
                          <m:r>
                            <a:rPr lang="en-US" i="1"/>
                            <m:t>𝑧</m:t>
                          </m:r>
                          <m:r>
                            <a:rPr lang="en-US"/>
                            <m:t>−</m:t>
                          </m:r>
                          <m:r>
                            <a:rPr lang="en-US"/>
                            <m:t>1</m:t>
                          </m:r>
                        </m:den>
                      </m:f>
                      <m:r>
                        <a:rPr lang="en-US"/>
                        <m:t>+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/>
                            <m:t>12</m:t>
                          </m:r>
                          <m:r>
                            <a:rPr lang="en-US"/>
                            <m:t>.</m:t>
                          </m:r>
                          <m:r>
                            <a:rPr lang="en-US"/>
                            <m:t>5</m:t>
                          </m:r>
                        </m:num>
                        <m:den>
                          <m:r>
                            <a:rPr lang="en-US" i="1"/>
                            <m:t>𝑧</m:t>
                          </m:r>
                          <m:r>
                            <a:rPr lang="en-US"/>
                            <m:t>−</m:t>
                          </m:r>
                          <m:r>
                            <a:rPr lang="en-US"/>
                            <m:t>0</m:t>
                          </m:r>
                          <m:r>
                            <a:rPr lang="en-US"/>
                            <m:t>.</m:t>
                          </m:r>
                          <m:r>
                            <a:rPr lang="en-US"/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447800"/>
                <a:ext cx="4370555" cy="6790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01444" y="2410452"/>
                <a:ext cx="4370555" cy="6790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/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/>
                              </m:ctrlPr>
                            </m:dPr>
                            <m:e>
                              <m:r>
                                <a:rPr lang="en-US" i="1"/>
                                <m:t>𝑋</m:t>
                              </m:r>
                              <m:r>
                                <a:rPr lang="en-US"/>
                                <m:t>(</m:t>
                              </m:r>
                              <m:r>
                                <a:rPr lang="en-US" i="1"/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i="1"/>
                            <m:t>𝑧</m:t>
                          </m:r>
                        </m:den>
                      </m:f>
                      <m:r>
                        <a:rPr lang="en-US"/>
                        <m:t>=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/>
                            <m:t>10</m:t>
                          </m:r>
                        </m:num>
                        <m:den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i="1"/>
                                <m:t>𝑧</m:t>
                              </m:r>
                              <m:r>
                                <a:rPr lang="en-US"/>
                                <m:t>−</m:t>
                              </m:r>
                              <m:r>
                                <a:rPr lang="en-US"/>
                                <m:t>1</m:t>
                              </m:r>
                              <m:r>
                                <a:rPr lang="en-US"/>
                                <m:t>)(</m:t>
                              </m:r>
                              <m:r>
                                <a:rPr lang="en-US" i="1"/>
                                <m:t>𝑧</m:t>
                              </m:r>
                              <m:r>
                                <a:rPr lang="en-US"/>
                                <m:t>−</m:t>
                              </m:r>
                              <m:r>
                                <a:rPr lang="en-US"/>
                                <m:t>0</m:t>
                              </m:r>
                              <m:r>
                                <a:rPr lang="en-US"/>
                                <m:t>.</m:t>
                              </m:r>
                              <m:r>
                                <a:rPr lang="en-US"/>
                                <m:t>2</m:t>
                              </m:r>
                            </m:e>
                          </m:d>
                        </m:den>
                      </m:f>
                      <m:r>
                        <a:rPr lang="en-US"/>
                        <m:t>=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/>
                            <m:t>12</m:t>
                          </m:r>
                          <m:r>
                            <a:rPr lang="en-US"/>
                            <m:t>.</m:t>
                          </m:r>
                          <m:r>
                            <a:rPr lang="en-US"/>
                            <m:t>5</m:t>
                          </m:r>
                        </m:num>
                        <m:den>
                          <m:r>
                            <a:rPr lang="en-US" i="1"/>
                            <m:t>𝑧</m:t>
                          </m:r>
                          <m:r>
                            <a:rPr lang="en-US"/>
                            <m:t>−</m:t>
                          </m:r>
                          <m:r>
                            <a:rPr lang="en-US"/>
                            <m:t>1</m:t>
                          </m:r>
                        </m:den>
                      </m:f>
                      <m:r>
                        <a:rPr lang="en-US"/>
                        <m:t>+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/>
                            <m:t>12</m:t>
                          </m:r>
                          <m:r>
                            <a:rPr lang="en-US"/>
                            <m:t>.</m:t>
                          </m:r>
                          <m:r>
                            <a:rPr lang="en-US"/>
                            <m:t>5</m:t>
                          </m:r>
                        </m:num>
                        <m:den>
                          <m:r>
                            <a:rPr lang="en-US" i="1"/>
                            <m:t>𝑧</m:t>
                          </m:r>
                          <m:r>
                            <a:rPr lang="en-US"/>
                            <m:t>−</m:t>
                          </m:r>
                          <m:r>
                            <a:rPr lang="en-US"/>
                            <m:t>0</m:t>
                          </m:r>
                          <m:r>
                            <a:rPr lang="en-US"/>
                            <m:t>.</m:t>
                          </m:r>
                          <m:r>
                            <a:rPr lang="en-US"/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44" y="2410452"/>
                <a:ext cx="4370555" cy="6790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04800" y="3352800"/>
                <a:ext cx="3724930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/>
                          </m:ctrlPr>
                        </m:dPr>
                        <m:e>
                          <m:r>
                            <a:rPr lang="en-US" i="1"/>
                            <m:t>𝑋</m:t>
                          </m:r>
                          <m:r>
                            <a:rPr lang="en-US"/>
                            <m:t>(</m:t>
                          </m:r>
                          <m:r>
                            <a:rPr lang="en-US" i="1"/>
                            <m:t>𝑧</m:t>
                          </m:r>
                          <m:r>
                            <a:rPr lang="en-US"/>
                            <m:t>)=</m:t>
                          </m:r>
                          <m:r>
                            <a:rPr lang="en-US"/>
                            <m:t>12</m:t>
                          </m:r>
                          <m:r>
                            <a:rPr lang="en-US"/>
                            <m:t>.</m:t>
                          </m:r>
                          <m:r>
                            <a:rPr lang="en-US"/>
                            <m:t>5</m:t>
                          </m:r>
                          <m:r>
                            <a:rPr lang="en-US"/>
                            <m:t>(</m:t>
                          </m:r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r>
                                <a:rPr lang="en-US"/>
                                <m:t>1</m:t>
                              </m:r>
                            </m:num>
                            <m:den>
                              <m:r>
                                <a:rPr lang="en-US"/>
                                <m:t>1</m:t>
                              </m:r>
                              <m:r>
                                <a:rPr lang="en-US"/>
                                <m:t>−</m:t>
                              </m:r>
                              <m:sSup>
                                <m:sSupPr>
                                  <m:ctrlPr>
                                    <a:rPr lang="en-US" i="1"/>
                                  </m:ctrlPr>
                                </m:sSupPr>
                                <m:e>
                                  <m:r>
                                    <a:rPr lang="en-US" i="1"/>
                                    <m:t>𝑧</m:t>
                                  </m:r>
                                </m:e>
                                <m:sup>
                                  <m:r>
                                    <a:rPr lang="en-US"/>
                                    <m:t>−</m:t>
                                  </m:r>
                                  <m:r>
                                    <a:rPr lang="en-US"/>
                                    <m:t>1</m:t>
                                  </m:r>
                                </m:sup>
                              </m:sSup>
                            </m:den>
                          </m:f>
                          <m:r>
                            <a:rPr lang="en-US"/>
                            <m:t>−</m:t>
                          </m:r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r>
                                <a:rPr lang="en-US"/>
                                <m:t>1</m:t>
                              </m:r>
                            </m:num>
                            <m:den>
                              <m:r>
                                <a:rPr lang="en-US"/>
                                <m:t>1</m:t>
                              </m:r>
                              <m:r>
                                <a:rPr lang="en-US"/>
                                <m:t>−</m:t>
                              </m:r>
                              <m:r>
                                <a:rPr lang="en-US"/>
                                <m:t>0</m:t>
                              </m:r>
                              <m:r>
                                <a:rPr lang="en-US"/>
                                <m:t>.</m:t>
                              </m:r>
                              <m:r>
                                <a:rPr lang="en-US"/>
                                <m:t>2</m:t>
                              </m:r>
                              <m:sSup>
                                <m:sSupPr>
                                  <m:ctrlPr>
                                    <a:rPr lang="en-US" i="1"/>
                                  </m:ctrlPr>
                                </m:sSupPr>
                                <m:e>
                                  <m:r>
                                    <a:rPr lang="en-US" i="1"/>
                                    <m:t>𝑧</m:t>
                                  </m:r>
                                </m:e>
                                <m:sup>
                                  <m:r>
                                    <a:rPr lang="en-US"/>
                                    <m:t>−</m:t>
                                  </m:r>
                                  <m:r>
                                    <a:rPr lang="en-US"/>
                                    <m:t>1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352800"/>
                <a:ext cx="3724930" cy="7146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876799" y="3961732"/>
                <a:ext cx="1938223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/>
                          </m:ctrlPr>
                        </m:sSupPr>
                        <m:e>
                          <m:r>
                            <a:rPr lang="en-US" i="1"/>
                            <m:t>𝑍</m:t>
                          </m:r>
                        </m:e>
                        <m:sup>
                          <m:r>
                            <a:rPr lang="en-US"/>
                            <m:t>−</m:t>
                          </m:r>
                          <m:r>
                            <a:rPr lang="en-US"/>
                            <m:t>1</m:t>
                          </m:r>
                        </m:sup>
                      </m:sSup>
                      <m:r>
                        <a:rPr lang="en-US"/>
                        <m:t>[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/>
                            <m:t>1</m:t>
                          </m:r>
                        </m:num>
                        <m:den>
                          <m:r>
                            <a:rPr lang="en-US"/>
                            <m:t>1</m:t>
                          </m:r>
                          <m:r>
                            <a:rPr lang="en-US"/>
                            <m:t>−</m:t>
                          </m:r>
                          <m:sSup>
                            <m:sSupPr>
                              <m:ctrlPr>
                                <a:rPr lang="en-US" i="1"/>
                              </m:ctrlPr>
                            </m:sSupPr>
                            <m:e>
                              <m:r>
                                <a:rPr lang="en-US" i="1"/>
                                <m:t>𝑧</m:t>
                              </m:r>
                            </m:e>
                            <m:sup>
                              <m:r>
                                <a:rPr lang="en-US"/>
                                <m:t>−</m:t>
                              </m:r>
                              <m:r>
                                <a:rPr lang="en-US"/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en-US"/>
                        <m:t>]=</m:t>
                      </m:r>
                      <m:r>
                        <a:rPr lang="en-US"/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799" y="3961732"/>
                <a:ext cx="1938223" cy="6109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162800" y="3610283"/>
            <a:ext cx="1331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rtl="1">
              <a:spcBef>
                <a:spcPct val="50000"/>
              </a:spcBef>
              <a:defRPr/>
            </a:pPr>
            <a:r>
              <a:rPr lang="fa-IR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Nazanin" pitchFamily="2" charset="-78"/>
              </a:rPr>
              <a:t>می دانيم :</a:t>
            </a:r>
            <a:endParaRPr lang="en-US" sz="2800" b="1" u="sng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Nazanin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4876799" y="4724400"/>
                <a:ext cx="2713242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/>
                          </m:ctrlPr>
                        </m:sSupPr>
                        <m:e>
                          <m:r>
                            <a:rPr lang="en-US" i="1"/>
                            <m:t>𝑍</m:t>
                          </m:r>
                        </m:e>
                        <m:sup>
                          <m:r>
                            <a:rPr lang="en-US"/>
                            <m:t>−</m:t>
                          </m:r>
                          <m:r>
                            <a:rPr lang="en-US"/>
                            <m:t>1</m:t>
                          </m:r>
                        </m:sup>
                      </m:sSup>
                      <m:r>
                        <a:rPr lang="en-US"/>
                        <m:t>[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/>
                            <m:t>1</m:t>
                          </m:r>
                        </m:num>
                        <m:den>
                          <m:r>
                            <a:rPr lang="en-US"/>
                            <m:t>1</m:t>
                          </m:r>
                          <m:r>
                            <a:rPr lang="en-US"/>
                            <m:t>−</m:t>
                          </m:r>
                          <m:r>
                            <a:rPr lang="en-US"/>
                            <m:t>0</m:t>
                          </m:r>
                          <m:r>
                            <a:rPr lang="en-US"/>
                            <m:t>.</m:t>
                          </m:r>
                          <m:r>
                            <a:rPr lang="en-US"/>
                            <m:t>2</m:t>
                          </m:r>
                          <m:sSup>
                            <m:sSupPr>
                              <m:ctrlPr>
                                <a:rPr lang="en-US" i="1"/>
                              </m:ctrlPr>
                            </m:sSupPr>
                            <m:e>
                              <m:r>
                                <a:rPr lang="en-US" i="1"/>
                                <m:t>𝑧</m:t>
                              </m:r>
                            </m:e>
                            <m:sup>
                              <m:r>
                                <a:rPr lang="en-US"/>
                                <m:t>−</m:t>
                              </m:r>
                              <m:r>
                                <a:rPr lang="en-US"/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en-US"/>
                        <m:t>]=</m:t>
                      </m:r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/>
                                <m:t>0</m:t>
                              </m:r>
                              <m:r>
                                <a:rPr lang="en-US"/>
                                <m:t>.</m:t>
                              </m:r>
                              <m:r>
                                <a:rPr lang="en-US"/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i="1"/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799" y="4724400"/>
                <a:ext cx="2713242" cy="6127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304800" y="5337132"/>
                <a:ext cx="2579103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en-US"/>
                          </m:ctrlPr>
                        </m:dPr>
                        <m:e>
                          <m:r>
                            <a:rPr lang="en-US" i="1"/>
                            <m:t>𝑥</m:t>
                          </m:r>
                          <m:r>
                            <a:rPr lang="en-US"/>
                            <m:t>(</m:t>
                          </m:r>
                          <m:r>
                            <a:rPr lang="en-US" i="1"/>
                            <m:t>𝑘</m:t>
                          </m:r>
                          <m:r>
                            <a:rPr lang="en-US"/>
                            <m:t>)=</m:t>
                          </m:r>
                          <m:r>
                            <a:rPr lang="en-US"/>
                            <m:t>12</m:t>
                          </m:r>
                          <m:r>
                            <a:rPr lang="en-US"/>
                            <m:t>.</m:t>
                          </m:r>
                          <m:r>
                            <a:rPr lang="en-US"/>
                            <m:t>5</m:t>
                          </m:r>
                          <m:r>
                            <a:rPr lang="en-US"/>
                            <m:t>[</m:t>
                          </m:r>
                          <m:r>
                            <a:rPr lang="en-US"/>
                            <m:t>1</m:t>
                          </m:r>
                          <m:r>
                            <a:rPr lang="en-US"/>
                            <m:t>−</m:t>
                          </m:r>
                          <m:sSup>
                            <m:sSupPr>
                              <m:ctrlPr>
                                <a:rPr lang="en-US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/>
                                  </m:ctrlPr>
                                </m:dPr>
                                <m:e>
                                  <m:r>
                                    <a:rPr lang="en-US"/>
                                    <m:t>0</m:t>
                                  </m:r>
                                  <m:r>
                                    <a:rPr lang="en-US"/>
                                    <m:t>.</m:t>
                                  </m:r>
                                  <m:r>
                                    <a:rPr lang="en-US"/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/>
                                <m:t>𝑘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337132"/>
                <a:ext cx="2579103" cy="404983"/>
              </a:xfrm>
              <a:prstGeom prst="rect">
                <a:avLst/>
              </a:prstGeom>
              <a:blipFill rotWithShape="1">
                <a:blip r:embed="rId8"/>
                <a:stretch>
                  <a:fillRect t="-156061" r="-21277" b="-2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3126465" y="5377528"/>
                <a:ext cx="14542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𝑘</m:t>
                      </m:r>
                      <m:r>
                        <a:rPr lang="en-US"/>
                        <m:t>=</m:t>
                      </m:r>
                      <m:r>
                        <a:rPr lang="en-US"/>
                        <m:t>0</m:t>
                      </m:r>
                      <m:r>
                        <a:rPr lang="en-US"/>
                        <m:t>,</m:t>
                      </m:r>
                      <m:r>
                        <a:rPr lang="en-US"/>
                        <m:t>1</m:t>
                      </m:r>
                      <m:r>
                        <a:rPr lang="en-US"/>
                        <m:t>,</m:t>
                      </m:r>
                      <m:r>
                        <a:rPr lang="en-US"/>
                        <m:t>2</m:t>
                      </m:r>
                      <m:r>
                        <a:rPr lang="en-US"/>
                        <m:t>,...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465" y="5377528"/>
                <a:ext cx="1454244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821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323850" y="260350"/>
          <a:ext cx="30956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Equation" r:id="rId3" imgW="1358640" imgH="444240" progId="Equation.3">
                  <p:embed/>
                </p:oleObj>
              </mc:Choice>
              <mc:Fallback>
                <p:oleObj name="Equation" r:id="rId3" imgW="13586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60350"/>
                        <a:ext cx="3095625" cy="9810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8" name="Rectangle 3"/>
          <p:cNvSpPr>
            <a:spLocks noChangeArrowheads="1"/>
          </p:cNvSpPr>
          <p:nvPr/>
        </p:nvSpPr>
        <p:spPr bwMode="auto">
          <a:xfrm>
            <a:off x="4859338" y="333375"/>
            <a:ext cx="39830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/>
            <a:r>
              <a:rPr lang="fa-IR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مثال :</a:t>
            </a: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fa-IR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قطبهای مکرر)</a:t>
            </a:r>
            <a:endParaRPr lang="en-US" sz="24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1692275" y="1484313"/>
            <a:ext cx="72215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/>
            <a:r>
              <a:rPr lang="fa-IR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روش اول </a:t>
            </a:r>
            <a:r>
              <a:rPr lang="fa-IR" sz="28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a-IR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X(z)/z</a:t>
            </a:r>
            <a:r>
              <a:rPr lang="fa-IR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رابه صورت کسرهای جزئی گسترش می دهيم :</a:t>
            </a:r>
            <a:endParaRPr lang="en-US" sz="2400" b="1" u="sng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3477" name="Object 5"/>
          <p:cNvGraphicFramePr>
            <a:graphicFrameLocks noChangeAspect="1"/>
          </p:cNvGraphicFramePr>
          <p:nvPr/>
        </p:nvGraphicFramePr>
        <p:xfrm>
          <a:off x="1403350" y="2205038"/>
          <a:ext cx="633730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Equation" r:id="rId5" imgW="2869920" imgH="444240" progId="Equation.3">
                  <p:embed/>
                </p:oleObj>
              </mc:Choice>
              <mc:Fallback>
                <p:oleObj name="Equation" r:id="rId5" imgW="28699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205038"/>
                        <a:ext cx="6337300" cy="9810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78" name="Object 6"/>
          <p:cNvGraphicFramePr>
            <a:graphicFrameLocks noChangeAspect="1"/>
          </p:cNvGraphicFramePr>
          <p:nvPr/>
        </p:nvGraphicFramePr>
        <p:xfrm>
          <a:off x="2147888" y="3429000"/>
          <a:ext cx="4992687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Equation" r:id="rId7" imgW="2260440" imgH="444240" progId="Equation.3">
                  <p:embed/>
                </p:oleObj>
              </mc:Choice>
              <mc:Fallback>
                <p:oleObj name="Equation" r:id="rId7" imgW="22604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888" y="3429000"/>
                        <a:ext cx="4992687" cy="9810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79" name="Object 7"/>
          <p:cNvGraphicFramePr>
            <a:graphicFrameLocks noChangeAspect="1"/>
          </p:cNvGraphicFramePr>
          <p:nvPr/>
        </p:nvGraphicFramePr>
        <p:xfrm>
          <a:off x="179388" y="5300663"/>
          <a:ext cx="3449637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Equation" r:id="rId9" imgW="1562040" imgH="444240" progId="Equation.3">
                  <p:embed/>
                </p:oleObj>
              </mc:Choice>
              <mc:Fallback>
                <p:oleObj name="Equation" r:id="rId9" imgW="15620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300663"/>
                        <a:ext cx="3449637" cy="9810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80" name="Object 8"/>
          <p:cNvGraphicFramePr>
            <a:graphicFrameLocks noChangeAspect="1"/>
          </p:cNvGraphicFramePr>
          <p:nvPr/>
        </p:nvGraphicFramePr>
        <p:xfrm>
          <a:off x="3995738" y="5373688"/>
          <a:ext cx="241300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Equation" r:id="rId11" imgW="1091880" imgH="393480" progId="Equation.3">
                  <p:embed/>
                </p:oleObj>
              </mc:Choice>
              <mc:Fallback>
                <p:oleObj name="Equation" r:id="rId11" imgW="1091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5373688"/>
                        <a:ext cx="2413000" cy="8683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81" name="Object 9"/>
          <p:cNvGraphicFramePr>
            <a:graphicFrameLocks noChangeAspect="1"/>
          </p:cNvGraphicFramePr>
          <p:nvPr/>
        </p:nvGraphicFramePr>
        <p:xfrm>
          <a:off x="6804025" y="5373688"/>
          <a:ext cx="2047875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Equation" r:id="rId13" imgW="927000" imgH="393480" progId="Equation.3">
                  <p:embed/>
                </p:oleObj>
              </mc:Choice>
              <mc:Fallback>
                <p:oleObj name="Equation" r:id="rId13" imgW="927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5373688"/>
                        <a:ext cx="2047875" cy="8683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482" name="Text Box 10"/>
          <p:cNvSpPr txBox="1">
            <a:spLocks noChangeArrowheads="1"/>
          </p:cNvSpPr>
          <p:nvPr/>
        </p:nvSpPr>
        <p:spPr bwMode="auto">
          <a:xfrm>
            <a:off x="7451725" y="4365625"/>
            <a:ext cx="1404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rtl="1">
              <a:spcBef>
                <a:spcPct val="50000"/>
              </a:spcBef>
              <a:defRPr/>
            </a:pPr>
            <a:r>
              <a:rPr lang="fa-IR" sz="2400" b="1">
                <a:effectLst>
                  <a:outerShdw blurRad="38100" dist="38100" dir="2700000" algn="tl">
                    <a:srgbClr val="000000"/>
                  </a:outerShdw>
                </a:effectLst>
                <a:cs typeface="Nazanin" pitchFamily="2" charset="-78"/>
              </a:rPr>
              <a:t>می دانيم :</a:t>
            </a:r>
            <a:endParaRPr lang="en-US" sz="2800" b="1" u="sng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Nazanin" pitchFamily="2" charset="-78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221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3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3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3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6" grpId="0"/>
      <p:bldP spid="23348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2916238" y="836613"/>
          <a:ext cx="22717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" name="Equation" r:id="rId3" imgW="1028520" imgH="228600" progId="Equation.3">
                  <p:embed/>
                </p:oleObj>
              </mc:Choice>
              <mc:Fallback>
                <p:oleObj name="Equation" r:id="rId3" imgW="1028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836613"/>
                        <a:ext cx="2271712" cy="5048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4499" name="Rectangle 3"/>
          <p:cNvSpPr>
            <a:spLocks noChangeArrowheads="1"/>
          </p:cNvSpPr>
          <p:nvPr/>
        </p:nvSpPr>
        <p:spPr bwMode="auto">
          <a:xfrm>
            <a:off x="1692275" y="1484313"/>
            <a:ext cx="72215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/>
            <a:r>
              <a:rPr lang="fa-IR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روش دوم</a:t>
            </a:r>
            <a:r>
              <a:rPr lang="fa-IR" sz="28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a-IR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ابتدا صورت را بر مخرج تقسيم می کنيم :</a:t>
            </a:r>
            <a:endParaRPr lang="en-US" sz="2400" b="1" u="sng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2467" name="Object 4"/>
          <p:cNvGraphicFramePr>
            <a:graphicFrameLocks noChangeAspect="1"/>
          </p:cNvGraphicFramePr>
          <p:nvPr/>
        </p:nvGraphicFramePr>
        <p:xfrm>
          <a:off x="5940425" y="333375"/>
          <a:ext cx="7858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" name="Equation" r:id="rId5" imgW="355320" imgH="177480" progId="Equation.3">
                  <p:embed/>
                </p:oleObj>
              </mc:Choice>
              <mc:Fallback>
                <p:oleObj name="Equation" r:id="rId5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333375"/>
                        <a:ext cx="785813" cy="3937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Object 5"/>
          <p:cNvGraphicFramePr>
            <a:graphicFrameLocks noChangeAspect="1"/>
          </p:cNvGraphicFramePr>
          <p:nvPr/>
        </p:nvGraphicFramePr>
        <p:xfrm>
          <a:off x="6011863" y="908050"/>
          <a:ext cx="1516062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Equation" r:id="rId7" imgW="685800" imgH="203040" progId="Equation.3">
                  <p:embed/>
                </p:oleObj>
              </mc:Choice>
              <mc:Fallback>
                <p:oleObj name="Equation" r:id="rId7" imgW="685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908050"/>
                        <a:ext cx="1516062" cy="44926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6"/>
          <p:cNvGraphicFramePr>
            <a:graphicFrameLocks noChangeAspect="1"/>
          </p:cNvGraphicFramePr>
          <p:nvPr/>
        </p:nvGraphicFramePr>
        <p:xfrm>
          <a:off x="1619250" y="620713"/>
          <a:ext cx="95408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1" name="Equation" r:id="rId9" imgW="431640" imgH="203040" progId="Equation.3">
                  <p:embed/>
                </p:oleObj>
              </mc:Choice>
              <mc:Fallback>
                <p:oleObj name="Equation" r:id="rId9" imgW="431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620713"/>
                        <a:ext cx="954088" cy="4508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7"/>
          <p:cNvGraphicFramePr>
            <a:graphicFrameLocks noChangeAspect="1"/>
          </p:cNvGraphicFramePr>
          <p:nvPr/>
        </p:nvGraphicFramePr>
        <p:xfrm>
          <a:off x="2916238" y="404813"/>
          <a:ext cx="28098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" name="Equation" r:id="rId11" imgW="126720" imgH="164880" progId="Equation.3">
                  <p:embed/>
                </p:oleObj>
              </mc:Choice>
              <mc:Fallback>
                <p:oleObj name="Equation" r:id="rId11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04813"/>
                        <a:ext cx="280987" cy="36671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7" name="AutoShape 8"/>
          <p:cNvSpPr>
            <a:spLocks/>
          </p:cNvSpPr>
          <p:nvPr/>
        </p:nvSpPr>
        <p:spPr bwMode="auto">
          <a:xfrm>
            <a:off x="2627313" y="404813"/>
            <a:ext cx="144462" cy="792162"/>
          </a:xfrm>
          <a:prstGeom prst="leftBrace">
            <a:avLst>
              <a:gd name="adj1" fmla="val 45696"/>
              <a:gd name="adj2" fmla="val 50000"/>
            </a:avLst>
          </a:pr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graphicFrame>
        <p:nvGraphicFramePr>
          <p:cNvPr id="234505" name="Object 9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952625"/>
          <a:ext cx="327342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" name="Equation" r:id="rId13" imgW="1574640" imgH="444240" progId="Equation.3">
                  <p:embed/>
                </p:oleObj>
              </mc:Choice>
              <mc:Fallback>
                <p:oleObj name="Equation" r:id="rId13" imgW="15746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52625"/>
                        <a:ext cx="3273425" cy="9525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6" name="Object 10"/>
          <p:cNvGraphicFramePr>
            <a:graphicFrameLocks noChangeAspect="1"/>
          </p:cNvGraphicFramePr>
          <p:nvPr/>
        </p:nvGraphicFramePr>
        <p:xfrm>
          <a:off x="539750" y="3500438"/>
          <a:ext cx="3856038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4" name="Equation" r:id="rId15" imgW="1854000" imgH="419040" progId="Equation.3">
                  <p:embed/>
                </p:oleObj>
              </mc:Choice>
              <mc:Fallback>
                <p:oleObj name="Equation" r:id="rId15" imgW="1854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500438"/>
                        <a:ext cx="3856038" cy="87153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7" name="Object 11"/>
          <p:cNvGraphicFramePr>
            <a:graphicFrameLocks noChangeAspect="1"/>
          </p:cNvGraphicFramePr>
          <p:nvPr/>
        </p:nvGraphicFramePr>
        <p:xfrm>
          <a:off x="5156200" y="2205038"/>
          <a:ext cx="28257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5" name="Equation" r:id="rId17" imgW="1358640" imgH="444240" progId="Equation.3">
                  <p:embed/>
                </p:oleObj>
              </mc:Choice>
              <mc:Fallback>
                <p:oleObj name="Equation" r:id="rId17" imgW="13586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200" y="2205038"/>
                        <a:ext cx="2825750" cy="9239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8" name="Object 12"/>
          <p:cNvGraphicFramePr>
            <a:graphicFrameLocks noChangeAspect="1"/>
          </p:cNvGraphicFramePr>
          <p:nvPr/>
        </p:nvGraphicFramePr>
        <p:xfrm>
          <a:off x="404813" y="4627563"/>
          <a:ext cx="470217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6" name="Equation" r:id="rId19" imgW="2260440" imgH="444240" progId="Equation.3">
                  <p:embed/>
                </p:oleObj>
              </mc:Choice>
              <mc:Fallback>
                <p:oleObj name="Equation" r:id="rId19" imgW="22604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4627563"/>
                        <a:ext cx="4702175" cy="9239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9" name="Object 13"/>
          <p:cNvGraphicFramePr>
            <a:graphicFrameLocks noChangeAspect="1"/>
          </p:cNvGraphicFramePr>
          <p:nvPr/>
        </p:nvGraphicFramePr>
        <p:xfrm>
          <a:off x="244475" y="5661025"/>
          <a:ext cx="5151438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" name="Equation" r:id="rId21" imgW="2476440" imgH="444240" progId="Equation.3">
                  <p:embed/>
                </p:oleObj>
              </mc:Choice>
              <mc:Fallback>
                <p:oleObj name="Equation" r:id="rId21" imgW="24764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" y="5661025"/>
                        <a:ext cx="5151438" cy="9239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4510" name="Text Box 14"/>
          <p:cNvSpPr txBox="1">
            <a:spLocks noChangeArrowheads="1"/>
          </p:cNvSpPr>
          <p:nvPr/>
        </p:nvSpPr>
        <p:spPr bwMode="auto">
          <a:xfrm>
            <a:off x="7740650" y="188913"/>
            <a:ext cx="1189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rtl="1">
              <a:spcBef>
                <a:spcPct val="50000"/>
              </a:spcBef>
              <a:defRPr/>
            </a:pPr>
            <a:r>
              <a:rPr lang="fa-IR" sz="2400" b="1">
                <a:effectLst>
                  <a:outerShdw blurRad="38100" dist="38100" dir="2700000" algn="tl">
                    <a:srgbClr val="000000"/>
                  </a:outerShdw>
                </a:effectLst>
                <a:cs typeface="Nazanin" pitchFamily="2" charset="-78"/>
              </a:rPr>
              <a:t>بنابراين :</a:t>
            </a:r>
            <a:endParaRPr lang="en-US" sz="2800" b="1" u="sng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12721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3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3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34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45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450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/>
      <p:bldP spid="2345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4211638" y="765175"/>
          <a:ext cx="2794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2" name="Equation" r:id="rId3" imgW="126720" imgH="177480" progId="Equation.3">
                  <p:embed/>
                </p:oleObj>
              </mc:Choice>
              <mc:Fallback>
                <p:oleObj name="Equation" r:id="rId3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765175"/>
                        <a:ext cx="279400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1" name="Object 3"/>
          <p:cNvGraphicFramePr>
            <a:graphicFrameLocks noChangeAspect="1"/>
          </p:cNvGraphicFramePr>
          <p:nvPr/>
        </p:nvGraphicFramePr>
        <p:xfrm>
          <a:off x="5219700" y="333375"/>
          <a:ext cx="7858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3" name="Equation" r:id="rId5" imgW="355320" imgH="177480" progId="Equation.3">
                  <p:embed/>
                </p:oleObj>
              </mc:Choice>
              <mc:Fallback>
                <p:oleObj name="Equation" r:id="rId5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333375"/>
                        <a:ext cx="785813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2" name="Object 4"/>
          <p:cNvGraphicFramePr>
            <a:graphicFrameLocks noChangeAspect="1"/>
          </p:cNvGraphicFramePr>
          <p:nvPr/>
        </p:nvGraphicFramePr>
        <p:xfrm>
          <a:off x="5219700" y="836613"/>
          <a:ext cx="151606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4" name="Equation" r:id="rId7" imgW="685800" imgH="203040" progId="Equation.3">
                  <p:embed/>
                </p:oleObj>
              </mc:Choice>
              <mc:Fallback>
                <p:oleObj name="Equation" r:id="rId7" imgW="685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836613"/>
                        <a:ext cx="1516063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5"/>
          <p:cNvGraphicFramePr>
            <a:graphicFrameLocks noChangeAspect="1"/>
          </p:cNvGraphicFramePr>
          <p:nvPr/>
        </p:nvGraphicFramePr>
        <p:xfrm>
          <a:off x="2627313" y="477838"/>
          <a:ext cx="120650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5" name="Equation" r:id="rId9" imgW="545760" imgH="228600" progId="Equation.3">
                  <p:embed/>
                </p:oleObj>
              </mc:Choice>
              <mc:Fallback>
                <p:oleObj name="Equation" r:id="rId9" imgW="545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77838"/>
                        <a:ext cx="1206500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4" name="Object 6"/>
          <p:cNvGraphicFramePr>
            <a:graphicFrameLocks noChangeAspect="1"/>
          </p:cNvGraphicFramePr>
          <p:nvPr/>
        </p:nvGraphicFramePr>
        <p:xfrm>
          <a:off x="4140200" y="333375"/>
          <a:ext cx="28098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6" name="Equation" r:id="rId11" imgW="126720" imgH="164880" progId="Equation.3">
                  <p:embed/>
                </p:oleObj>
              </mc:Choice>
              <mc:Fallback>
                <p:oleObj name="Equation" r:id="rId11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333375"/>
                        <a:ext cx="280988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15" name="AutoShape 7"/>
          <p:cNvSpPr>
            <a:spLocks/>
          </p:cNvSpPr>
          <p:nvPr/>
        </p:nvSpPr>
        <p:spPr bwMode="auto">
          <a:xfrm>
            <a:off x="3851275" y="333375"/>
            <a:ext cx="144463" cy="792163"/>
          </a:xfrm>
          <a:prstGeom prst="leftBrace">
            <a:avLst>
              <a:gd name="adj1" fmla="val 45696"/>
              <a:gd name="adj2" fmla="val 50000"/>
            </a:avLst>
          </a:prstGeom>
          <a:solidFill>
            <a:srgbClr val="FF0000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graphicFrame>
        <p:nvGraphicFramePr>
          <p:cNvPr id="235528" name="Object 8"/>
          <p:cNvGraphicFramePr>
            <a:graphicFrameLocks noChangeAspect="1"/>
          </p:cNvGraphicFramePr>
          <p:nvPr/>
        </p:nvGraphicFramePr>
        <p:xfrm>
          <a:off x="5797550" y="2133600"/>
          <a:ext cx="7858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7" name="Equation" r:id="rId13" imgW="355320" imgH="177480" progId="Equation.3">
                  <p:embed/>
                </p:oleObj>
              </mc:Choice>
              <mc:Fallback>
                <p:oleObj name="Equation" r:id="rId13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7550" y="2133600"/>
                        <a:ext cx="785813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9" name="Object 9"/>
          <p:cNvGraphicFramePr>
            <a:graphicFrameLocks noChangeAspect="1"/>
          </p:cNvGraphicFramePr>
          <p:nvPr/>
        </p:nvGraphicFramePr>
        <p:xfrm>
          <a:off x="5724525" y="1628775"/>
          <a:ext cx="151606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8" name="Equation" r:id="rId15" imgW="685800" imgH="203040" progId="Equation.3">
                  <p:embed/>
                </p:oleObj>
              </mc:Choice>
              <mc:Fallback>
                <p:oleObj name="Equation" r:id="rId15" imgW="685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1628775"/>
                        <a:ext cx="1516063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30" name="Object 10"/>
          <p:cNvGraphicFramePr>
            <a:graphicFrameLocks noChangeAspect="1"/>
          </p:cNvGraphicFramePr>
          <p:nvPr/>
        </p:nvGraphicFramePr>
        <p:xfrm>
          <a:off x="1476375" y="1557338"/>
          <a:ext cx="244157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9" name="Equation" r:id="rId17" imgW="1104840" imgH="444240" progId="Equation.3">
                  <p:embed/>
                </p:oleObj>
              </mc:Choice>
              <mc:Fallback>
                <p:oleObj name="Equation" r:id="rId17" imgW="11048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557338"/>
                        <a:ext cx="2441575" cy="98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31" name="AutoShape 11"/>
          <p:cNvSpPr>
            <a:spLocks/>
          </p:cNvSpPr>
          <p:nvPr/>
        </p:nvSpPr>
        <p:spPr bwMode="auto">
          <a:xfrm>
            <a:off x="3924300" y="1628775"/>
            <a:ext cx="144463" cy="792163"/>
          </a:xfrm>
          <a:prstGeom prst="leftBrace">
            <a:avLst>
              <a:gd name="adj1" fmla="val 45696"/>
              <a:gd name="adj2" fmla="val 50000"/>
            </a:avLst>
          </a:prstGeom>
          <a:solidFill>
            <a:srgbClr val="FF0000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graphicFrame>
        <p:nvGraphicFramePr>
          <p:cNvPr id="235532" name="Object 12"/>
          <p:cNvGraphicFramePr>
            <a:graphicFrameLocks noChangeAspect="1"/>
          </p:cNvGraphicFramePr>
          <p:nvPr/>
        </p:nvGraphicFramePr>
        <p:xfrm>
          <a:off x="4140200" y="1557338"/>
          <a:ext cx="10382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0" name="Equation" r:id="rId19" imgW="469800" imgH="228600" progId="Equation.3">
                  <p:embed/>
                </p:oleObj>
              </mc:Choice>
              <mc:Fallback>
                <p:oleObj name="Equation" r:id="rId19" imgW="46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1557338"/>
                        <a:ext cx="103822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33" name="Object 13"/>
          <p:cNvGraphicFramePr>
            <a:graphicFrameLocks noChangeAspect="1"/>
          </p:cNvGraphicFramePr>
          <p:nvPr/>
        </p:nvGraphicFramePr>
        <p:xfrm>
          <a:off x="4213225" y="2060575"/>
          <a:ext cx="2809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1" name="Equation" r:id="rId21" imgW="126720" imgH="177480" progId="Equation.3">
                  <p:embed/>
                </p:oleObj>
              </mc:Choice>
              <mc:Fallback>
                <p:oleObj name="Equation" r:id="rId21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225" y="2060575"/>
                        <a:ext cx="280988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34" name="AutoShape 14"/>
          <p:cNvSpPr>
            <a:spLocks/>
          </p:cNvSpPr>
          <p:nvPr/>
        </p:nvSpPr>
        <p:spPr bwMode="auto">
          <a:xfrm>
            <a:off x="3924300" y="2852738"/>
            <a:ext cx="144463" cy="792162"/>
          </a:xfrm>
          <a:prstGeom prst="leftBrace">
            <a:avLst>
              <a:gd name="adj1" fmla="val 45696"/>
              <a:gd name="adj2" fmla="val 50000"/>
            </a:avLst>
          </a:prstGeom>
          <a:solidFill>
            <a:srgbClr val="FF0000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graphicFrame>
        <p:nvGraphicFramePr>
          <p:cNvPr id="235535" name="Object 15"/>
          <p:cNvGraphicFramePr>
            <a:graphicFrameLocks noChangeAspect="1"/>
          </p:cNvGraphicFramePr>
          <p:nvPr/>
        </p:nvGraphicFramePr>
        <p:xfrm>
          <a:off x="4243388" y="4438650"/>
          <a:ext cx="28098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2" name="Equation" r:id="rId23" imgW="126720" imgH="177480" progId="Equation.3">
                  <p:embed/>
                </p:oleObj>
              </mc:Choice>
              <mc:Fallback>
                <p:oleObj name="Equation" r:id="rId23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388" y="4438650"/>
                        <a:ext cx="280987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36" name="Object 16"/>
          <p:cNvGraphicFramePr>
            <a:graphicFrameLocks noChangeAspect="1"/>
          </p:cNvGraphicFramePr>
          <p:nvPr/>
        </p:nvGraphicFramePr>
        <p:xfrm>
          <a:off x="4284663" y="3933825"/>
          <a:ext cx="19685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3" name="Equation" r:id="rId25" imgW="88560" imgH="164880" progId="Equation.3">
                  <p:embed/>
                </p:oleObj>
              </mc:Choice>
              <mc:Fallback>
                <p:oleObj name="Equation" r:id="rId25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3933825"/>
                        <a:ext cx="196850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37" name="AutoShape 17"/>
          <p:cNvSpPr>
            <a:spLocks/>
          </p:cNvSpPr>
          <p:nvPr/>
        </p:nvSpPr>
        <p:spPr bwMode="auto">
          <a:xfrm>
            <a:off x="3954463" y="3933825"/>
            <a:ext cx="144462" cy="792163"/>
          </a:xfrm>
          <a:prstGeom prst="leftBrace">
            <a:avLst>
              <a:gd name="adj1" fmla="val 45696"/>
              <a:gd name="adj2" fmla="val 50000"/>
            </a:avLst>
          </a:prstGeom>
          <a:solidFill>
            <a:srgbClr val="FF0000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graphicFrame>
        <p:nvGraphicFramePr>
          <p:cNvPr id="235538" name="Object 18"/>
          <p:cNvGraphicFramePr>
            <a:graphicFrameLocks noChangeAspect="1"/>
          </p:cNvGraphicFramePr>
          <p:nvPr/>
        </p:nvGraphicFramePr>
        <p:xfrm>
          <a:off x="1763713" y="2708275"/>
          <a:ext cx="2047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4" name="Equation" r:id="rId27" imgW="927000" imgH="419040" progId="Equation.3">
                  <p:embed/>
                </p:oleObj>
              </mc:Choice>
              <mc:Fallback>
                <p:oleObj name="Equation" r:id="rId27" imgW="927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708275"/>
                        <a:ext cx="2047875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39" name="Object 19"/>
          <p:cNvGraphicFramePr>
            <a:graphicFrameLocks noChangeAspect="1"/>
          </p:cNvGraphicFramePr>
          <p:nvPr/>
        </p:nvGraphicFramePr>
        <p:xfrm>
          <a:off x="4211638" y="3284538"/>
          <a:ext cx="2809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5" name="Equation" r:id="rId29" imgW="126720" imgH="177480" progId="Equation.3">
                  <p:embed/>
                </p:oleObj>
              </mc:Choice>
              <mc:Fallback>
                <p:oleObj name="Equation" r:id="rId29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3284538"/>
                        <a:ext cx="280987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40" name="Object 20"/>
          <p:cNvGraphicFramePr>
            <a:graphicFrameLocks noChangeAspect="1"/>
          </p:cNvGraphicFramePr>
          <p:nvPr/>
        </p:nvGraphicFramePr>
        <p:xfrm>
          <a:off x="4140200" y="2781300"/>
          <a:ext cx="58896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6" name="Equation" r:id="rId31" imgW="266400" imgH="190440" progId="Equation.3">
                  <p:embed/>
                </p:oleObj>
              </mc:Choice>
              <mc:Fallback>
                <p:oleObj name="Equation" r:id="rId31" imgW="2664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2781300"/>
                        <a:ext cx="588963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41" name="Object 21"/>
          <p:cNvGraphicFramePr>
            <a:graphicFrameLocks noChangeAspect="1"/>
          </p:cNvGraphicFramePr>
          <p:nvPr/>
        </p:nvGraphicFramePr>
        <p:xfrm>
          <a:off x="1951038" y="3862388"/>
          <a:ext cx="18796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7" name="Equation" r:id="rId33" imgW="850680" imgH="419040" progId="Equation.3">
                  <p:embed/>
                </p:oleObj>
              </mc:Choice>
              <mc:Fallback>
                <p:oleObj name="Equation" r:id="rId33" imgW="850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038" y="3862388"/>
                        <a:ext cx="1879600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42" name="Object 22"/>
          <p:cNvGraphicFramePr>
            <a:graphicFrameLocks noChangeAspect="1"/>
          </p:cNvGraphicFramePr>
          <p:nvPr/>
        </p:nvGraphicFramePr>
        <p:xfrm>
          <a:off x="5292725" y="3284538"/>
          <a:ext cx="7858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8" name="Equation" r:id="rId35" imgW="355320" imgH="177480" progId="Equation.3">
                  <p:embed/>
                </p:oleObj>
              </mc:Choice>
              <mc:Fallback>
                <p:oleObj name="Equation" r:id="rId35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3284538"/>
                        <a:ext cx="785813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43" name="Object 23"/>
          <p:cNvGraphicFramePr>
            <a:graphicFrameLocks noChangeAspect="1"/>
          </p:cNvGraphicFramePr>
          <p:nvPr/>
        </p:nvGraphicFramePr>
        <p:xfrm>
          <a:off x="5292725" y="2781300"/>
          <a:ext cx="151606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9" name="Equation" r:id="rId37" imgW="685800" imgH="203040" progId="Equation.3">
                  <p:embed/>
                </p:oleObj>
              </mc:Choice>
              <mc:Fallback>
                <p:oleObj name="Equation" r:id="rId37" imgW="685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2781300"/>
                        <a:ext cx="1516063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44" name="Object 24"/>
          <p:cNvGraphicFramePr>
            <a:graphicFrameLocks noChangeAspect="1"/>
          </p:cNvGraphicFramePr>
          <p:nvPr/>
        </p:nvGraphicFramePr>
        <p:xfrm>
          <a:off x="5035550" y="4438650"/>
          <a:ext cx="7858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0" name="Equation" r:id="rId39" imgW="355320" imgH="177480" progId="Equation.3">
                  <p:embed/>
                </p:oleObj>
              </mc:Choice>
              <mc:Fallback>
                <p:oleObj name="Equation" r:id="rId39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550" y="4438650"/>
                        <a:ext cx="785813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45" name="Object 25"/>
          <p:cNvGraphicFramePr>
            <a:graphicFrameLocks noChangeAspect="1"/>
          </p:cNvGraphicFramePr>
          <p:nvPr/>
        </p:nvGraphicFramePr>
        <p:xfrm>
          <a:off x="5035550" y="3933825"/>
          <a:ext cx="151606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1" name="Equation" r:id="rId41" imgW="685800" imgH="203040" progId="Equation.3">
                  <p:embed/>
                </p:oleObj>
              </mc:Choice>
              <mc:Fallback>
                <p:oleObj name="Equation" r:id="rId41" imgW="685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550" y="3933825"/>
                        <a:ext cx="1516063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46" name="Object 26"/>
          <p:cNvGraphicFramePr>
            <a:graphicFrameLocks noChangeAspect="1"/>
          </p:cNvGraphicFramePr>
          <p:nvPr/>
        </p:nvGraphicFramePr>
        <p:xfrm>
          <a:off x="3205163" y="5661025"/>
          <a:ext cx="22717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2" name="Equation" r:id="rId43" imgW="1028520" imgH="228600" progId="Equation.3">
                  <p:embed/>
                </p:oleObj>
              </mc:Choice>
              <mc:Fallback>
                <p:oleObj name="Equation" r:id="rId43" imgW="1028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163" y="5661025"/>
                        <a:ext cx="2271712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47" name="Object 27"/>
          <p:cNvGraphicFramePr>
            <a:graphicFrameLocks noChangeAspect="1"/>
          </p:cNvGraphicFramePr>
          <p:nvPr/>
        </p:nvGraphicFramePr>
        <p:xfrm>
          <a:off x="6229350" y="5157788"/>
          <a:ext cx="7858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3" name="Equation" r:id="rId45" imgW="355320" imgH="177480" progId="Equation.3">
                  <p:embed/>
                </p:oleObj>
              </mc:Choice>
              <mc:Fallback>
                <p:oleObj name="Equation" r:id="rId45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350" y="5157788"/>
                        <a:ext cx="785813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48" name="Object 28"/>
          <p:cNvGraphicFramePr>
            <a:graphicFrameLocks noChangeAspect="1"/>
          </p:cNvGraphicFramePr>
          <p:nvPr/>
        </p:nvGraphicFramePr>
        <p:xfrm>
          <a:off x="6300788" y="5732463"/>
          <a:ext cx="1516062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4" name="Equation" r:id="rId47" imgW="685800" imgH="203040" progId="Equation.3">
                  <p:embed/>
                </p:oleObj>
              </mc:Choice>
              <mc:Fallback>
                <p:oleObj name="Equation" r:id="rId47" imgW="685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5732463"/>
                        <a:ext cx="1516062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49" name="Object 29"/>
          <p:cNvGraphicFramePr>
            <a:graphicFrameLocks noChangeAspect="1"/>
          </p:cNvGraphicFramePr>
          <p:nvPr/>
        </p:nvGraphicFramePr>
        <p:xfrm>
          <a:off x="1908175" y="5445125"/>
          <a:ext cx="95408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5" name="Equation" r:id="rId49" imgW="431640" imgH="203040" progId="Equation.3">
                  <p:embed/>
                </p:oleObj>
              </mc:Choice>
              <mc:Fallback>
                <p:oleObj name="Equation" r:id="rId49" imgW="431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5445125"/>
                        <a:ext cx="954088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0" name="Object 30"/>
          <p:cNvGraphicFramePr>
            <a:graphicFrameLocks noChangeAspect="1"/>
          </p:cNvGraphicFramePr>
          <p:nvPr/>
        </p:nvGraphicFramePr>
        <p:xfrm>
          <a:off x="3205163" y="5229225"/>
          <a:ext cx="28098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6" name="Equation" r:id="rId51" imgW="126720" imgH="164880" progId="Equation.3">
                  <p:embed/>
                </p:oleObj>
              </mc:Choice>
              <mc:Fallback>
                <p:oleObj name="Equation" r:id="rId51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163" y="5229225"/>
                        <a:ext cx="280987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1" name="AutoShape 31"/>
          <p:cNvSpPr>
            <a:spLocks/>
          </p:cNvSpPr>
          <p:nvPr/>
        </p:nvSpPr>
        <p:spPr bwMode="auto">
          <a:xfrm>
            <a:off x="2916238" y="5229225"/>
            <a:ext cx="144462" cy="792163"/>
          </a:xfrm>
          <a:prstGeom prst="leftBrace">
            <a:avLst>
              <a:gd name="adj1" fmla="val 45696"/>
              <a:gd name="adj2" fmla="val 50000"/>
            </a:avLst>
          </a:prstGeom>
          <a:solidFill>
            <a:srgbClr val="FF0000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3018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5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5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5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5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5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5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5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5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5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5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5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5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5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5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5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5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5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5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5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1" grpId="0" animBg="1"/>
      <p:bldP spid="235534" grpId="0" animBg="1"/>
      <p:bldP spid="235537" grpId="0" animBg="1"/>
      <p:bldP spid="2355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252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657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6" name="Rectangle 2"/>
          <p:cNvSpPr>
            <a:spLocks noChangeArrowheads="1"/>
          </p:cNvSpPr>
          <p:nvPr/>
        </p:nvSpPr>
        <p:spPr bwMode="auto">
          <a:xfrm>
            <a:off x="1692275" y="333375"/>
            <a:ext cx="7221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/>
            <a:r>
              <a:rPr lang="fa-IR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روش سوم:</a:t>
            </a:r>
            <a:r>
              <a:rPr lang="fa-IR" sz="2800" b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 b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ابتدا صورت را بر مخرج تقسيم می کنيم :</a:t>
            </a:r>
            <a:endParaRPr lang="en-US" sz="24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graphicFrame>
        <p:nvGraphicFramePr>
          <p:cNvPr id="64514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134582821"/>
              </p:ext>
            </p:extLst>
          </p:nvPr>
        </p:nvGraphicFramePr>
        <p:xfrm>
          <a:off x="0" y="1143000"/>
          <a:ext cx="3602038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8" name="Equation" r:id="rId3" imgW="1854000" imgH="419040" progId="Equation.DSMT4">
                  <p:embed/>
                </p:oleObj>
              </mc:Choice>
              <mc:Fallback>
                <p:oleObj name="Equation" r:id="rId3" imgW="18540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43000"/>
                        <a:ext cx="3602038" cy="81438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48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0" y="1878013"/>
          <a:ext cx="5846763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9" name="Equation" r:id="rId5" imgW="2476440" imgH="444240" progId="Equation.3">
                  <p:embed/>
                </p:oleObj>
              </mc:Choice>
              <mc:Fallback>
                <p:oleObj name="Equation" r:id="rId5" imgW="24764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78013"/>
                        <a:ext cx="5846763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49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0" y="3289300"/>
          <a:ext cx="432117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0" name="Equation" r:id="rId7" imgW="2387520" imgH="444240" progId="Equation.3">
                  <p:embed/>
                </p:oleObj>
              </mc:Choice>
              <mc:Fallback>
                <p:oleObj name="Equation" r:id="rId7" imgW="23875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89300"/>
                        <a:ext cx="4321175" cy="83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0" name="Object 6"/>
          <p:cNvGraphicFramePr>
            <a:graphicFrameLocks noChangeAspect="1"/>
          </p:cNvGraphicFramePr>
          <p:nvPr/>
        </p:nvGraphicFramePr>
        <p:xfrm>
          <a:off x="6950075" y="4078288"/>
          <a:ext cx="7858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1" name="Equation" r:id="rId9" imgW="355320" imgH="177480" progId="Equation.3">
                  <p:embed/>
                </p:oleObj>
              </mc:Choice>
              <mc:Fallback>
                <p:oleObj name="Equation" r:id="rId9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0075" y="4078288"/>
                        <a:ext cx="785813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1" name="Object 7"/>
          <p:cNvGraphicFramePr>
            <a:graphicFrameLocks noChangeAspect="1"/>
          </p:cNvGraphicFramePr>
          <p:nvPr/>
        </p:nvGraphicFramePr>
        <p:xfrm>
          <a:off x="6877050" y="3573463"/>
          <a:ext cx="151606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2" name="Equation" r:id="rId11" imgW="685800" imgH="203040" progId="Equation.3">
                  <p:embed/>
                </p:oleObj>
              </mc:Choice>
              <mc:Fallback>
                <p:oleObj name="Equation" r:id="rId11" imgW="685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3573463"/>
                        <a:ext cx="1516063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552" name="AutoShape 8"/>
          <p:cNvSpPr>
            <a:spLocks/>
          </p:cNvSpPr>
          <p:nvPr/>
        </p:nvSpPr>
        <p:spPr bwMode="auto">
          <a:xfrm>
            <a:off x="5076825" y="3573463"/>
            <a:ext cx="144463" cy="792162"/>
          </a:xfrm>
          <a:prstGeom prst="leftBrace">
            <a:avLst>
              <a:gd name="adj1" fmla="val 45696"/>
              <a:gd name="adj2" fmla="val 50000"/>
            </a:avLst>
          </a:pr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graphicFrame>
        <p:nvGraphicFramePr>
          <p:cNvPr id="236553" name="Object 9"/>
          <p:cNvGraphicFramePr>
            <a:graphicFrameLocks noChangeAspect="1"/>
          </p:cNvGraphicFramePr>
          <p:nvPr/>
        </p:nvGraphicFramePr>
        <p:xfrm>
          <a:off x="5292725" y="3500438"/>
          <a:ext cx="143033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3" name="Equation" r:id="rId13" imgW="647640" imgH="228600" progId="Equation.3">
                  <p:embed/>
                </p:oleObj>
              </mc:Choice>
              <mc:Fallback>
                <p:oleObj name="Equation" r:id="rId13" imgW="647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3500438"/>
                        <a:ext cx="1430338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4" name="Object 10"/>
          <p:cNvGraphicFramePr>
            <a:graphicFrameLocks noChangeAspect="1"/>
          </p:cNvGraphicFramePr>
          <p:nvPr/>
        </p:nvGraphicFramePr>
        <p:xfrm>
          <a:off x="5365750" y="4005263"/>
          <a:ext cx="2809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4" name="Equation" r:id="rId15" imgW="126720" imgH="177480" progId="Equation.3">
                  <p:embed/>
                </p:oleObj>
              </mc:Choice>
              <mc:Fallback>
                <p:oleObj name="Equation" r:id="rId15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0" y="4005263"/>
                        <a:ext cx="280988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5" name="Object 11"/>
          <p:cNvGraphicFramePr>
            <a:graphicFrameLocks noChangeAspect="1"/>
          </p:cNvGraphicFramePr>
          <p:nvPr/>
        </p:nvGraphicFramePr>
        <p:xfrm>
          <a:off x="828675" y="5300663"/>
          <a:ext cx="7810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5" name="Equation" r:id="rId17" imgW="431640" imgH="203040" progId="Equation.3">
                  <p:embed/>
                </p:oleObj>
              </mc:Choice>
              <mc:Fallback>
                <p:oleObj name="Equation" r:id="rId17" imgW="431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5300663"/>
                        <a:ext cx="78105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6" name="Object 12"/>
          <p:cNvGraphicFramePr>
            <a:graphicFrameLocks noChangeAspect="1"/>
          </p:cNvGraphicFramePr>
          <p:nvPr/>
        </p:nvGraphicFramePr>
        <p:xfrm>
          <a:off x="5870575" y="5589588"/>
          <a:ext cx="7858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6" name="Equation" r:id="rId19" imgW="355320" imgH="177480" progId="Equation.3">
                  <p:embed/>
                </p:oleObj>
              </mc:Choice>
              <mc:Fallback>
                <p:oleObj name="Equation" r:id="rId19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575" y="5589588"/>
                        <a:ext cx="785813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7" name="Object 13"/>
          <p:cNvGraphicFramePr>
            <a:graphicFrameLocks noChangeAspect="1"/>
          </p:cNvGraphicFramePr>
          <p:nvPr/>
        </p:nvGraphicFramePr>
        <p:xfrm>
          <a:off x="5797550" y="5013325"/>
          <a:ext cx="151606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7" name="Equation" r:id="rId21" imgW="685800" imgH="203040" progId="Equation.3">
                  <p:embed/>
                </p:oleObj>
              </mc:Choice>
              <mc:Fallback>
                <p:oleObj name="Equation" r:id="rId21" imgW="685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7550" y="5013325"/>
                        <a:ext cx="1516063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558" name="AutoShape 14"/>
          <p:cNvSpPr>
            <a:spLocks/>
          </p:cNvSpPr>
          <p:nvPr/>
        </p:nvSpPr>
        <p:spPr bwMode="auto">
          <a:xfrm>
            <a:off x="1692275" y="5086350"/>
            <a:ext cx="144463" cy="792163"/>
          </a:xfrm>
          <a:prstGeom prst="leftBrace">
            <a:avLst>
              <a:gd name="adj1" fmla="val 45696"/>
              <a:gd name="adj2" fmla="val 50000"/>
            </a:avLst>
          </a:pr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graphicFrame>
        <p:nvGraphicFramePr>
          <p:cNvPr id="236559" name="Object 15"/>
          <p:cNvGraphicFramePr>
            <a:graphicFrameLocks noChangeAspect="1"/>
          </p:cNvGraphicFramePr>
          <p:nvPr/>
        </p:nvGraphicFramePr>
        <p:xfrm>
          <a:off x="1908175" y="5013325"/>
          <a:ext cx="34226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8" name="Equation" r:id="rId23" imgW="1549080" imgH="228600" progId="Equation.3">
                  <p:embed/>
                </p:oleObj>
              </mc:Choice>
              <mc:Fallback>
                <p:oleObj name="Equation" r:id="rId23" imgW="1549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5013325"/>
                        <a:ext cx="34226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60" name="Object 16"/>
          <p:cNvGraphicFramePr>
            <a:graphicFrameLocks noChangeAspect="1"/>
          </p:cNvGraphicFramePr>
          <p:nvPr/>
        </p:nvGraphicFramePr>
        <p:xfrm>
          <a:off x="1981200" y="5518150"/>
          <a:ext cx="2809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9" name="Equation" r:id="rId25" imgW="126720" imgH="177480" progId="Equation.3">
                  <p:embed/>
                </p:oleObj>
              </mc:Choice>
              <mc:Fallback>
                <p:oleObj name="Equation" r:id="rId25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518150"/>
                        <a:ext cx="280988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701878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3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36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36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36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36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36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6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6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6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65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6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65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6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65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6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65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65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6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6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6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65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6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65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6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65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6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65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65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6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6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6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65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6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65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6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65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6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65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65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6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6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6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65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6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65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6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65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6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65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65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65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6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65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6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65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6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65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65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65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6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65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6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65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6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65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65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2" grpId="0" animBg="1"/>
      <p:bldP spid="23655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8172450" y="811219"/>
          <a:ext cx="6477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0" name="Equation" r:id="rId3" imgW="317160" imgH="203040" progId="Equation.3">
                  <p:embed/>
                </p:oleObj>
              </mc:Choice>
              <mc:Fallback>
                <p:oleObj name="Equation" r:id="rId3" imgW="317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811219"/>
                        <a:ext cx="647700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5867400" y="739782"/>
          <a:ext cx="151606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1" name="Equation" r:id="rId5" imgW="685800" imgH="203040" progId="Equation.3">
                  <p:embed/>
                </p:oleObj>
              </mc:Choice>
              <mc:Fallback>
                <p:oleObj name="Equation" r:id="rId5" imgW="685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739782"/>
                        <a:ext cx="1516063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8" name="Rectangle 4"/>
          <p:cNvSpPr>
            <a:spLocks noChangeArrowheads="1"/>
          </p:cNvSpPr>
          <p:nvPr/>
        </p:nvSpPr>
        <p:spPr bwMode="auto">
          <a:xfrm>
            <a:off x="7235825" y="739782"/>
            <a:ext cx="81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/>
            <a:r>
              <a:rPr lang="fa-IR" sz="2400">
                <a:latin typeface="Times New Roman" pitchFamily="18" charset="0"/>
                <a:cs typeface="Times New Roman" pitchFamily="18" charset="0"/>
              </a:rPr>
              <a:t>برای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aphicFrame>
        <p:nvGraphicFramePr>
          <p:cNvPr id="65540" name="Object 5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387475"/>
          <a:ext cx="4233863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2" name="Equation" r:id="rId7" imgW="2412720" imgH="228600" progId="Equation.3">
                  <p:embed/>
                </p:oleObj>
              </mc:Choice>
              <mc:Fallback>
                <p:oleObj name="Equation" r:id="rId7" imgW="2412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87475"/>
                        <a:ext cx="4233863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4" name="Object 6"/>
          <p:cNvGraphicFramePr>
            <a:graphicFrameLocks noChangeAspect="1"/>
          </p:cNvGraphicFramePr>
          <p:nvPr/>
        </p:nvGraphicFramePr>
        <p:xfrm>
          <a:off x="1619250" y="1963744"/>
          <a:ext cx="24733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3" name="Equation" r:id="rId9" imgW="1409400" imgH="228600" progId="Equation.3">
                  <p:embed/>
                </p:oleObj>
              </mc:Choice>
              <mc:Fallback>
                <p:oleObj name="Equation" r:id="rId9" imgW="140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963744"/>
                        <a:ext cx="2473325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5" name="Object 7"/>
          <p:cNvGraphicFramePr>
            <a:graphicFrameLocks noChangeAspect="1"/>
          </p:cNvGraphicFramePr>
          <p:nvPr/>
        </p:nvGraphicFramePr>
        <p:xfrm>
          <a:off x="1619250" y="2611444"/>
          <a:ext cx="216217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4" name="Equation" r:id="rId11" imgW="1231560" imgH="228600" progId="Equation.3">
                  <p:embed/>
                </p:oleObj>
              </mc:Choice>
              <mc:Fallback>
                <p:oleObj name="Equation" r:id="rId11" imgW="1231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611444"/>
                        <a:ext cx="2162175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6" name="Object 8"/>
          <p:cNvGraphicFramePr>
            <a:graphicFrameLocks noChangeAspect="1"/>
          </p:cNvGraphicFramePr>
          <p:nvPr/>
        </p:nvGraphicFramePr>
        <p:xfrm>
          <a:off x="2916238" y="3908432"/>
          <a:ext cx="22717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5" name="Equation" r:id="rId13" imgW="1028520" imgH="228600" progId="Equation.3">
                  <p:embed/>
                </p:oleObj>
              </mc:Choice>
              <mc:Fallback>
                <p:oleObj name="Equation" r:id="rId13" imgW="1028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908432"/>
                        <a:ext cx="2271712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7" name="Object 9"/>
          <p:cNvGraphicFramePr>
            <a:graphicFrameLocks noChangeAspect="1"/>
          </p:cNvGraphicFramePr>
          <p:nvPr/>
        </p:nvGraphicFramePr>
        <p:xfrm>
          <a:off x="5940425" y="3405194"/>
          <a:ext cx="7858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6" name="Equation" r:id="rId15" imgW="355320" imgH="177480" progId="Equation.3">
                  <p:embed/>
                </p:oleObj>
              </mc:Choice>
              <mc:Fallback>
                <p:oleObj name="Equation" r:id="rId15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3405194"/>
                        <a:ext cx="785813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8" name="Object 10"/>
          <p:cNvGraphicFramePr>
            <a:graphicFrameLocks noChangeAspect="1"/>
          </p:cNvGraphicFramePr>
          <p:nvPr/>
        </p:nvGraphicFramePr>
        <p:xfrm>
          <a:off x="6011863" y="3979869"/>
          <a:ext cx="1516062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7" name="Equation" r:id="rId17" imgW="685800" imgH="203040" progId="Equation.3">
                  <p:embed/>
                </p:oleObj>
              </mc:Choice>
              <mc:Fallback>
                <p:oleObj name="Equation" r:id="rId17" imgW="685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3979869"/>
                        <a:ext cx="1516062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9" name="Object 11"/>
          <p:cNvGraphicFramePr>
            <a:graphicFrameLocks noChangeAspect="1"/>
          </p:cNvGraphicFramePr>
          <p:nvPr/>
        </p:nvGraphicFramePr>
        <p:xfrm>
          <a:off x="1619250" y="3692532"/>
          <a:ext cx="95408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8" name="Equation" r:id="rId19" imgW="431640" imgH="203040" progId="Equation.3">
                  <p:embed/>
                </p:oleObj>
              </mc:Choice>
              <mc:Fallback>
                <p:oleObj name="Equation" r:id="rId19" imgW="431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692532"/>
                        <a:ext cx="954088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80" name="Object 12"/>
          <p:cNvGraphicFramePr>
            <a:graphicFrameLocks noChangeAspect="1"/>
          </p:cNvGraphicFramePr>
          <p:nvPr/>
        </p:nvGraphicFramePr>
        <p:xfrm>
          <a:off x="2916238" y="3476632"/>
          <a:ext cx="28098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9" name="Equation" r:id="rId21" imgW="126720" imgH="164880" progId="Equation.3">
                  <p:embed/>
                </p:oleObj>
              </mc:Choice>
              <mc:Fallback>
                <p:oleObj name="Equation" r:id="rId21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476632"/>
                        <a:ext cx="280987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7581" name="AutoShape 13"/>
          <p:cNvSpPr>
            <a:spLocks/>
          </p:cNvSpPr>
          <p:nvPr/>
        </p:nvSpPr>
        <p:spPr bwMode="auto">
          <a:xfrm>
            <a:off x="2627313" y="3476632"/>
            <a:ext cx="144462" cy="792162"/>
          </a:xfrm>
          <a:prstGeom prst="leftBrace">
            <a:avLst>
              <a:gd name="adj1" fmla="val 45696"/>
              <a:gd name="adj2" fmla="val 50000"/>
            </a:avLst>
          </a:pr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55552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7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7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7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7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7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7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7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7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7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7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7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7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8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2529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785813"/>
            <a:ext cx="82804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18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2539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8713788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585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2549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8280400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 bwMode="auto">
          <a:xfrm>
            <a:off x="500034" y="6357958"/>
            <a:ext cx="571504" cy="357166"/>
          </a:xfrm>
          <a:prstGeom prst="rightArrow">
            <a:avLst>
              <a:gd name="adj1" fmla="val 50000"/>
              <a:gd name="adj2" fmla="val 5764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70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ext Box 2"/>
          <p:cNvSpPr txBox="1">
            <a:spLocks noChangeArrowheads="1"/>
          </p:cNvSpPr>
          <p:nvPr/>
        </p:nvSpPr>
        <p:spPr bwMode="auto">
          <a:xfrm>
            <a:off x="2714612" y="214290"/>
            <a:ext cx="51133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  <a:defRPr/>
            </a:pPr>
            <a:r>
              <a:rPr lang="fa-IR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Nazanin" pitchFamily="2" charset="-78"/>
              </a:rPr>
              <a:t>تابع تبديل پالسی و دنباله وزنی</a:t>
            </a:r>
            <a:endParaRPr lang="en-US" sz="2400" b="1" u="sng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Nazanin" pitchFamily="2" charset="-78"/>
            </a:endParaRPr>
          </a:p>
        </p:txBody>
      </p:sp>
      <p:sp>
        <p:nvSpPr>
          <p:cNvPr id="238595" name="Text Box 3"/>
          <p:cNvSpPr txBox="1">
            <a:spLocks noChangeArrowheads="1"/>
          </p:cNvSpPr>
          <p:nvPr/>
        </p:nvSpPr>
        <p:spPr bwMode="auto">
          <a:xfrm>
            <a:off x="250825" y="908050"/>
            <a:ext cx="8642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rtl="1">
              <a:spcBef>
                <a:spcPct val="50000"/>
              </a:spcBef>
              <a:defRPr/>
            </a:pPr>
            <a:r>
              <a:rPr lang="fa-IR" sz="2400" b="1">
                <a:effectLst>
                  <a:outerShdw blurRad="38100" dist="38100" dir="2700000" algn="tl">
                    <a:srgbClr val="000000"/>
                  </a:outerShdw>
                </a:effectLst>
                <a:cs typeface="B Nazanin" pitchFamily="2" charset="-78"/>
              </a:rPr>
              <a:t>در اين بخش، نخست تابع تبديل پالسی و دنباله وزنی را تعريف کرده، سپس در مورد اينکه روش تبديل 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cs typeface="B Nazanin" pitchFamily="2" charset="-78"/>
              </a:rPr>
              <a:t>z</a:t>
            </a:r>
            <a:r>
              <a:rPr lang="fa-IR" sz="2400" b="1">
                <a:effectLst>
                  <a:outerShdw blurRad="38100" dist="38100" dir="2700000" algn="tl">
                    <a:srgbClr val="000000"/>
                  </a:outerShdw>
                </a:effectLst>
                <a:cs typeface="B Nazanin" pitchFamily="2" charset="-78"/>
              </a:rPr>
              <a:t> در حل اين معادلات تفاضلی چگونه بکار می رود بحث خواهيم کرد.</a:t>
            </a:r>
            <a:endParaRPr lang="en-US" sz="2400" b="1">
              <a:effectLst>
                <a:outerShdw blurRad="38100" dist="38100" dir="2700000" algn="tl">
                  <a:srgbClr val="000000"/>
                </a:outerShdw>
              </a:effectLst>
              <a:cs typeface="B Nazanin" pitchFamily="2" charset="-78"/>
            </a:endParaRPr>
          </a:p>
        </p:txBody>
      </p:sp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250825" y="2060575"/>
            <a:ext cx="86423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rtl="1">
              <a:spcBef>
                <a:spcPct val="50000"/>
              </a:spcBef>
              <a:defRPr/>
            </a:pPr>
            <a:r>
              <a:rPr lang="fa-IR" sz="2400" b="1" u="sng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Nazanin" pitchFamily="2" charset="-78"/>
              </a:rPr>
              <a:t>تابع تبديل پالسی و دنباله وزنی: </a:t>
            </a:r>
            <a:r>
              <a:rPr lang="fa-IR" sz="2400" b="1">
                <a:effectLst>
                  <a:outerShdw blurRad="38100" dist="38100" dir="2700000" algn="tl">
                    <a:srgbClr val="000000"/>
                  </a:outerShdw>
                </a:effectLst>
                <a:cs typeface="B Nazanin" pitchFamily="2" charset="-78"/>
              </a:rPr>
              <a:t> سيستم زمان – گسسته خطی تغيير ناپذير با زمان زير را درنظر می گيريم :</a:t>
            </a:r>
            <a:endParaRPr lang="en-US" sz="2400" b="1" u="sng">
              <a:solidFill>
                <a:srgbClr val="66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Nazanin" pitchFamily="2" charset="-7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graphicFrame>
        <p:nvGraphicFramePr>
          <p:cNvPr id="238597" name="Object 5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2844800"/>
          <a:ext cx="479107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Equation" r:id="rId3" imgW="1993680" imgH="228600" progId="Equation.3">
                  <p:embed/>
                </p:oleObj>
              </mc:Choice>
              <mc:Fallback>
                <p:oleObj name="Equation" r:id="rId3" imgW="1993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44800"/>
                        <a:ext cx="4791075" cy="5651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598" name="Object 6"/>
          <p:cNvGraphicFramePr>
            <a:graphicFrameLocks noChangeAspect="1"/>
          </p:cNvGraphicFramePr>
          <p:nvPr/>
        </p:nvGraphicFramePr>
        <p:xfrm>
          <a:off x="2987675" y="3860800"/>
          <a:ext cx="531653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Equation" r:id="rId5" imgW="2209680" imgH="228600" progId="Equation.3">
                  <p:embed/>
                </p:oleObj>
              </mc:Choice>
              <mc:Fallback>
                <p:oleObj name="Equation" r:id="rId5" imgW="2209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860800"/>
                        <a:ext cx="5316538" cy="5492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599" name="Text Box 7"/>
          <p:cNvSpPr txBox="1">
            <a:spLocks noChangeArrowheads="1"/>
          </p:cNvSpPr>
          <p:nvPr/>
        </p:nvSpPr>
        <p:spPr bwMode="auto">
          <a:xfrm>
            <a:off x="5580063" y="4797425"/>
            <a:ext cx="33131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rtl="1">
              <a:spcBef>
                <a:spcPct val="50000"/>
              </a:spcBef>
              <a:defRPr/>
            </a:pPr>
            <a:r>
              <a:rPr lang="fa-IR" sz="2400" b="1" u="sng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Nazanin" pitchFamily="2" charset="-78"/>
              </a:rPr>
              <a:t>تبديل </a:t>
            </a:r>
            <a:r>
              <a:rPr lang="en-US" sz="2400" b="1" u="sng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Nazanin" pitchFamily="2" charset="-78"/>
              </a:rPr>
              <a:t>Z</a:t>
            </a:r>
            <a:r>
              <a:rPr lang="fa-IR" sz="2400" b="1" u="sng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Nazanin" pitchFamily="2" charset="-78"/>
              </a:rPr>
              <a:t> معادله فوق عبارتست از: </a:t>
            </a:r>
            <a:r>
              <a:rPr lang="fa-IR" sz="2400" b="1">
                <a:effectLst>
                  <a:outerShdw blurRad="38100" dist="38100" dir="2700000" algn="tl">
                    <a:srgbClr val="000000"/>
                  </a:outerShdw>
                </a:effectLst>
                <a:cs typeface="B Nazanin" pitchFamily="2" charset="-78"/>
              </a:rPr>
              <a:t> </a:t>
            </a:r>
            <a:endParaRPr lang="en-US" sz="2400" b="1" u="sng">
              <a:solidFill>
                <a:srgbClr val="66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Nazanin" pitchFamily="2" charset="-78"/>
            </a:endParaRPr>
          </a:p>
        </p:txBody>
      </p:sp>
      <p:graphicFrame>
        <p:nvGraphicFramePr>
          <p:cNvPr id="238600" name="Object 8"/>
          <p:cNvGraphicFramePr>
            <a:graphicFrameLocks noChangeAspect="1"/>
          </p:cNvGraphicFramePr>
          <p:nvPr/>
        </p:nvGraphicFramePr>
        <p:xfrm>
          <a:off x="323850" y="5229225"/>
          <a:ext cx="5040313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Equation" r:id="rId7" imgW="2095200" imgH="241200" progId="Equation.3">
                  <p:embed/>
                </p:oleObj>
              </mc:Choice>
              <mc:Fallback>
                <p:oleObj name="Equation" r:id="rId7" imgW="2095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229225"/>
                        <a:ext cx="5040313" cy="5794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1" name="Object 9"/>
          <p:cNvGraphicFramePr>
            <a:graphicFrameLocks noChangeAspect="1"/>
          </p:cNvGraphicFramePr>
          <p:nvPr/>
        </p:nvGraphicFramePr>
        <p:xfrm>
          <a:off x="3132138" y="5876925"/>
          <a:ext cx="546735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Equation" r:id="rId9" imgW="2273040" imgH="241200" progId="Equation.3">
                  <p:embed/>
                </p:oleObj>
              </mc:Choice>
              <mc:Fallback>
                <p:oleObj name="Equation" r:id="rId9" imgW="2273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5876925"/>
                        <a:ext cx="5467350" cy="5794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11931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8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85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3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8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8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6" grpId="0"/>
      <p:bldP spid="23859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ext Box 2"/>
          <p:cNvSpPr txBox="1">
            <a:spLocks noChangeArrowheads="1"/>
          </p:cNvSpPr>
          <p:nvPr/>
        </p:nvSpPr>
        <p:spPr bwMode="auto">
          <a:xfrm>
            <a:off x="2987675" y="260350"/>
            <a:ext cx="597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rtl="1">
              <a:spcBef>
                <a:spcPct val="50000"/>
              </a:spcBef>
              <a:defRPr/>
            </a:pPr>
            <a:r>
              <a:rPr lang="fa-IR" sz="2400" b="1" u="sng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Nazanin" pitchFamily="2" charset="-78"/>
              </a:rPr>
              <a:t>معادله فوق را به صورت زير بازنويسی می کنيم :</a:t>
            </a:r>
            <a:endParaRPr lang="en-US" sz="2400" b="1" u="sng">
              <a:solidFill>
                <a:srgbClr val="66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Nazanin" pitchFamily="2" charset="-7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graphicFrame>
        <p:nvGraphicFramePr>
          <p:cNvPr id="67586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838200"/>
          <a:ext cx="47101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Equation" r:id="rId3" imgW="1765080" imgH="241200" progId="Equation.3">
                  <p:embed/>
                </p:oleObj>
              </mc:Choice>
              <mc:Fallback>
                <p:oleObj name="Equation" r:id="rId3" imgW="1765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38200"/>
                        <a:ext cx="4710113" cy="6445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7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754563" y="1557338"/>
          <a:ext cx="4389437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Equation" r:id="rId5" imgW="1688760" imgH="241200" progId="Equation.3">
                  <p:embed/>
                </p:oleObj>
              </mc:Choice>
              <mc:Fallback>
                <p:oleObj name="Equation" r:id="rId5" imgW="1688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3" y="1557338"/>
                        <a:ext cx="4389437" cy="62706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6948488" y="4076700"/>
            <a:ext cx="1871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rtl="1">
              <a:spcBef>
                <a:spcPct val="50000"/>
              </a:spcBef>
              <a:defRPr/>
            </a:pPr>
            <a:r>
              <a:rPr lang="fa-IR" sz="2400" b="1" u="sng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Nazanin" pitchFamily="2" charset="-78"/>
              </a:rPr>
              <a:t>تعريف می کنيم :</a:t>
            </a:r>
            <a:endParaRPr lang="en-US" sz="2400" b="1" u="sng">
              <a:solidFill>
                <a:srgbClr val="66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Nazanin" pitchFamily="2" charset="-78"/>
            </a:endParaRPr>
          </a:p>
        </p:txBody>
      </p:sp>
      <p:graphicFrame>
        <p:nvGraphicFramePr>
          <p:cNvPr id="239622" name="Object 6"/>
          <p:cNvGraphicFramePr>
            <a:graphicFrameLocks noChangeAspect="1"/>
          </p:cNvGraphicFramePr>
          <p:nvPr/>
        </p:nvGraphicFramePr>
        <p:xfrm>
          <a:off x="1979613" y="2924175"/>
          <a:ext cx="5449887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Equation" r:id="rId7" imgW="2095200" imgH="457200" progId="Equation.3">
                  <p:embed/>
                </p:oleObj>
              </mc:Choice>
              <mc:Fallback>
                <p:oleObj name="Equation" r:id="rId7" imgW="2095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924175"/>
                        <a:ext cx="5449887" cy="11890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23" name="Object 7"/>
          <p:cNvGraphicFramePr>
            <a:graphicFrameLocks noChangeAspect="1"/>
          </p:cNvGraphicFramePr>
          <p:nvPr/>
        </p:nvGraphicFramePr>
        <p:xfrm>
          <a:off x="2268538" y="4724400"/>
          <a:ext cx="4559300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Equation" r:id="rId9" imgW="1752480" imgH="457200" progId="Equation.3">
                  <p:embed/>
                </p:oleObj>
              </mc:Choice>
              <mc:Fallback>
                <p:oleObj name="Equation" r:id="rId9" imgW="1752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724400"/>
                        <a:ext cx="4559300" cy="11890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9624" name="Text Box 8"/>
          <p:cNvSpPr txBox="1">
            <a:spLocks noChangeArrowheads="1"/>
          </p:cNvSpPr>
          <p:nvPr/>
        </p:nvSpPr>
        <p:spPr bwMode="auto">
          <a:xfrm>
            <a:off x="2843213" y="2276475"/>
            <a:ext cx="5976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rtl="1">
              <a:spcBef>
                <a:spcPct val="50000"/>
              </a:spcBef>
              <a:defRPr/>
            </a:pPr>
            <a:r>
              <a:rPr lang="fa-IR" sz="2400" b="1" u="sng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Nazanin" pitchFamily="2" charset="-78"/>
              </a:rPr>
              <a:t>معادله فوق را به صورت زير بازنويسی می کنيم :</a:t>
            </a:r>
            <a:endParaRPr lang="en-US" sz="2400" b="1" u="sng">
              <a:solidFill>
                <a:srgbClr val="66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122032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9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3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1" grpId="0"/>
      <p:bldP spid="23962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6804025" y="188913"/>
            <a:ext cx="208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rtl="1">
              <a:spcBef>
                <a:spcPct val="50000"/>
              </a:spcBef>
              <a:defRPr/>
            </a:pPr>
            <a:r>
              <a:rPr lang="fa-IR" sz="2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Nazanin" pitchFamily="2" charset="-78"/>
              </a:rPr>
              <a:t>تابع دلتای کرونر :</a:t>
            </a:r>
            <a:endParaRPr lang="en-US" sz="2400" b="1" u="sng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Nazanin" pitchFamily="2" charset="-78"/>
            </a:endParaRPr>
          </a:p>
        </p:txBody>
      </p:sp>
      <p:graphicFrame>
        <p:nvGraphicFramePr>
          <p:cNvPr id="68610" name="Object 3"/>
          <p:cNvGraphicFramePr>
            <a:graphicFrameLocks noChangeAspect="1"/>
          </p:cNvGraphicFramePr>
          <p:nvPr/>
        </p:nvGraphicFramePr>
        <p:xfrm>
          <a:off x="3132138" y="836613"/>
          <a:ext cx="296862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6" name="Equation" r:id="rId3" imgW="126720" imgH="177480" progId="Equation.3">
                  <p:embed/>
                </p:oleObj>
              </mc:Choice>
              <mc:Fallback>
                <p:oleObj name="Equation" r:id="rId3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836613"/>
                        <a:ext cx="296862" cy="41751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1" name="Object 4"/>
          <p:cNvGraphicFramePr>
            <a:graphicFrameLocks noChangeAspect="1"/>
          </p:cNvGraphicFramePr>
          <p:nvPr/>
        </p:nvGraphicFramePr>
        <p:xfrm>
          <a:off x="3132138" y="333375"/>
          <a:ext cx="2079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7" name="Equation" r:id="rId5" imgW="88560" imgH="164880" progId="Equation.3">
                  <p:embed/>
                </p:oleObj>
              </mc:Choice>
              <mc:Fallback>
                <p:oleObj name="Equation" r:id="rId5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333375"/>
                        <a:ext cx="207962" cy="3873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2" name="Object 5"/>
          <p:cNvGraphicFramePr>
            <a:graphicFrameLocks noChangeAspect="1"/>
          </p:cNvGraphicFramePr>
          <p:nvPr/>
        </p:nvGraphicFramePr>
        <p:xfrm>
          <a:off x="4284663" y="333375"/>
          <a:ext cx="83185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8" name="Equation" r:id="rId7" imgW="355320" imgH="177480" progId="Equation.3">
                  <p:embed/>
                </p:oleObj>
              </mc:Choice>
              <mc:Fallback>
                <p:oleObj name="Equation" r:id="rId7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333375"/>
                        <a:ext cx="831850" cy="4175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3" name="Object 6"/>
          <p:cNvGraphicFramePr>
            <a:graphicFrameLocks noChangeAspect="1"/>
          </p:cNvGraphicFramePr>
          <p:nvPr/>
        </p:nvGraphicFramePr>
        <p:xfrm>
          <a:off x="4284663" y="836613"/>
          <a:ext cx="83185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9" name="Equation" r:id="rId9" imgW="355320" imgH="177480" progId="Equation.3">
                  <p:embed/>
                </p:oleObj>
              </mc:Choice>
              <mc:Fallback>
                <p:oleObj name="Equation" r:id="rId9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836613"/>
                        <a:ext cx="831850" cy="41751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0" name="AutoShape 7"/>
          <p:cNvSpPr>
            <a:spLocks/>
          </p:cNvSpPr>
          <p:nvPr/>
        </p:nvSpPr>
        <p:spPr bwMode="auto">
          <a:xfrm>
            <a:off x="2843213" y="333375"/>
            <a:ext cx="144462" cy="1008063"/>
          </a:xfrm>
          <a:prstGeom prst="leftBrace">
            <a:avLst>
              <a:gd name="adj1" fmla="val 58150"/>
              <a:gd name="adj2" fmla="val 50000"/>
            </a:avLst>
          </a:prstGeom>
          <a:noFill/>
          <a:ln w="9525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graphicFrame>
        <p:nvGraphicFramePr>
          <p:cNvPr id="68614" name="Object 8"/>
          <p:cNvGraphicFramePr>
            <a:graphicFrameLocks noChangeAspect="1"/>
          </p:cNvGraphicFramePr>
          <p:nvPr/>
        </p:nvGraphicFramePr>
        <p:xfrm>
          <a:off x="1331913" y="549275"/>
          <a:ext cx="1366837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0" name="Equation" r:id="rId11" imgW="583920" imgH="228600" progId="Equation.3">
                  <p:embed/>
                </p:oleObj>
              </mc:Choice>
              <mc:Fallback>
                <p:oleObj name="Equation" r:id="rId11" imgW="583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549275"/>
                        <a:ext cx="1366837" cy="5349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49" name="Object 9"/>
          <p:cNvGraphicFramePr>
            <a:graphicFrameLocks noChangeAspect="1"/>
          </p:cNvGraphicFramePr>
          <p:nvPr/>
        </p:nvGraphicFramePr>
        <p:xfrm>
          <a:off x="755650" y="1773238"/>
          <a:ext cx="2020888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1" name="Equation" r:id="rId13" imgW="863280" imgH="228600" progId="Equation.3">
                  <p:embed/>
                </p:oleObj>
              </mc:Choice>
              <mc:Fallback>
                <p:oleObj name="Equation" r:id="rId13" imgW="863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773238"/>
                        <a:ext cx="2020888" cy="53498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50" name="Object 10"/>
          <p:cNvGraphicFramePr>
            <a:graphicFrameLocks noChangeAspect="1"/>
          </p:cNvGraphicFramePr>
          <p:nvPr/>
        </p:nvGraphicFramePr>
        <p:xfrm>
          <a:off x="5580063" y="1773238"/>
          <a:ext cx="306070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2" name="Equation" r:id="rId15" imgW="1307880" imgH="228600" progId="Equation.3">
                  <p:embed/>
                </p:oleObj>
              </mc:Choice>
              <mc:Fallback>
                <p:oleObj name="Equation" r:id="rId15" imgW="1307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773238"/>
                        <a:ext cx="3060700" cy="53498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0651" name="AutoShape 11"/>
          <p:cNvSpPr>
            <a:spLocks noChangeArrowheads="1"/>
          </p:cNvSpPr>
          <p:nvPr/>
        </p:nvSpPr>
        <p:spPr bwMode="auto">
          <a:xfrm>
            <a:off x="3419475" y="1773238"/>
            <a:ext cx="1657350" cy="503237"/>
          </a:xfrm>
          <a:prstGeom prst="notchedRightArrow">
            <a:avLst>
              <a:gd name="adj1" fmla="val 50000"/>
              <a:gd name="adj2" fmla="val 82334"/>
            </a:avLst>
          </a:prstGeom>
          <a:gradFill rotWithShape="1">
            <a:gsLst>
              <a:gs pos="0">
                <a:srgbClr val="47765E"/>
              </a:gs>
              <a:gs pos="50000">
                <a:srgbClr val="99FFCC"/>
              </a:gs>
              <a:gs pos="100000">
                <a:srgbClr val="47765E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graphicFrame>
        <p:nvGraphicFramePr>
          <p:cNvPr id="240652" name="Object 12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3143250"/>
          <a:ext cx="5254625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3" name="Equation" r:id="rId17" imgW="2222280" imgH="457200" progId="Equation.3">
                  <p:embed/>
                </p:oleObj>
              </mc:Choice>
              <mc:Fallback>
                <p:oleObj name="Equation" r:id="rId17" imgW="22222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43250"/>
                        <a:ext cx="5254625" cy="11160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0653" name="Text Box 13"/>
          <p:cNvSpPr txBox="1">
            <a:spLocks noChangeArrowheads="1"/>
          </p:cNvSpPr>
          <p:nvPr/>
        </p:nvSpPr>
        <p:spPr bwMode="auto">
          <a:xfrm>
            <a:off x="4643438" y="2636838"/>
            <a:ext cx="417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rtl="1">
              <a:spcBef>
                <a:spcPct val="50000"/>
              </a:spcBef>
              <a:defRPr/>
            </a:pPr>
            <a:r>
              <a:rPr lang="fa-IR" sz="2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Nazanin" pitchFamily="2" charset="-78"/>
              </a:rPr>
              <a:t>پاسخ سيستم به ورودی تابع دلتای کرونر :</a:t>
            </a:r>
            <a:endParaRPr lang="en-US" sz="2400" b="1" u="sng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Nazanin" pitchFamily="2" charset="-78"/>
            </a:endParaRPr>
          </a:p>
        </p:txBody>
      </p:sp>
      <p:sp>
        <p:nvSpPr>
          <p:cNvPr id="240654" name="AutoShape 14"/>
          <p:cNvSpPr>
            <a:spLocks noChangeArrowheads="1"/>
          </p:cNvSpPr>
          <p:nvPr/>
        </p:nvSpPr>
        <p:spPr bwMode="auto">
          <a:xfrm rot="5400000">
            <a:off x="3960019" y="4761706"/>
            <a:ext cx="865188" cy="504825"/>
          </a:xfrm>
          <a:prstGeom prst="notchedRightArrow">
            <a:avLst>
              <a:gd name="adj1" fmla="val 50000"/>
              <a:gd name="adj2" fmla="val 42846"/>
            </a:avLst>
          </a:prstGeom>
          <a:gradFill rotWithShape="1">
            <a:gsLst>
              <a:gs pos="0">
                <a:srgbClr val="47765E"/>
              </a:gs>
              <a:gs pos="50000">
                <a:srgbClr val="99FFCC"/>
              </a:gs>
              <a:gs pos="100000">
                <a:srgbClr val="47765E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graphicFrame>
        <p:nvGraphicFramePr>
          <p:cNvPr id="240655" name="Object 15"/>
          <p:cNvGraphicFramePr>
            <a:graphicFrameLocks noChangeAspect="1"/>
          </p:cNvGraphicFramePr>
          <p:nvPr/>
        </p:nvGraphicFramePr>
        <p:xfrm>
          <a:off x="3186113" y="5859463"/>
          <a:ext cx="25542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4" name="Equation" r:id="rId19" imgW="1079280" imgH="228600" progId="Equation.3">
                  <p:embed/>
                </p:oleObj>
              </mc:Choice>
              <mc:Fallback>
                <p:oleObj name="Equation" r:id="rId19" imgW="1079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6113" y="5859463"/>
                        <a:ext cx="2554287" cy="5397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0656" name="Text Box 16"/>
          <p:cNvSpPr txBox="1">
            <a:spLocks noChangeArrowheads="1"/>
          </p:cNvSpPr>
          <p:nvPr/>
        </p:nvSpPr>
        <p:spPr bwMode="auto">
          <a:xfrm>
            <a:off x="7164388" y="5229225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rtl="1">
              <a:spcBef>
                <a:spcPct val="50000"/>
              </a:spcBef>
              <a:defRPr/>
            </a:pPr>
            <a:r>
              <a:rPr lang="fa-IR" sz="2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Nazanin" pitchFamily="2" charset="-78"/>
              </a:rPr>
              <a:t>دنباله وزنی :</a:t>
            </a:r>
            <a:endParaRPr lang="en-US" sz="2400" b="1" u="sng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6361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0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0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0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4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0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0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40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40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40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0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0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0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0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0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0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0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0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0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0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0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0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51" grpId="0" animBg="1"/>
      <p:bldP spid="240653" grpId="0"/>
      <p:bldP spid="240654" grpId="0" animBg="1"/>
      <p:bldP spid="24065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713788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rtl="1">
              <a:spcBef>
                <a:spcPct val="50000"/>
              </a:spcBef>
              <a:defRPr/>
            </a:pPr>
            <a:r>
              <a:rPr lang="fa-IR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Nazanin" pitchFamily="2" charset="-78"/>
              </a:rPr>
              <a:t>مثال: </a:t>
            </a: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cs typeface="Nazanin" pitchFamily="2" charset="-78"/>
              </a:rPr>
              <a:t>معادله تفاضلی زير را درنظر بگيريد و تابع تبديل پالسی را برای اين سيستم محاسبه نماييد.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cs typeface="Nazanin" pitchFamily="2" charset="-7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graphicFrame>
        <p:nvGraphicFramePr>
          <p:cNvPr id="241667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8208963" y="2997200"/>
          <a:ext cx="935037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6" name="Equation" r:id="rId3" imgW="545760" imgH="203040" progId="Equation.3">
                  <p:embed/>
                </p:oleObj>
              </mc:Choice>
              <mc:Fallback>
                <p:oleObj name="Equation" r:id="rId3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8963" y="2997200"/>
                        <a:ext cx="935037" cy="3571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68" name="Object 4"/>
          <p:cNvGraphicFramePr>
            <a:graphicFrameLocks noChangeAspect="1"/>
          </p:cNvGraphicFramePr>
          <p:nvPr/>
        </p:nvGraphicFramePr>
        <p:xfrm>
          <a:off x="5435600" y="3068638"/>
          <a:ext cx="647700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name="Equation" r:id="rId5" imgW="355320" imgH="177480" progId="Equation.3">
                  <p:embed/>
                </p:oleObj>
              </mc:Choice>
              <mc:Fallback>
                <p:oleObj name="Equation" r:id="rId5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068638"/>
                        <a:ext cx="647700" cy="32543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430213" y="2606675"/>
            <a:ext cx="87137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rtl="1">
              <a:spcBef>
                <a:spcPct val="50000"/>
              </a:spcBef>
              <a:defRPr/>
            </a:pP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Nazanin" pitchFamily="2" charset="-78"/>
              </a:rPr>
              <a:t>تابع تبديل پالسی را برای اين سيستم محاسبه نماييد. با فرض اينکه سيستم در ابتدا در حالت استراحت بوده و              برای           .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cs typeface="Nazanin" pitchFamily="2" charset="-78"/>
            </a:endParaRPr>
          </a:p>
        </p:txBody>
      </p:sp>
      <p:graphicFrame>
        <p:nvGraphicFramePr>
          <p:cNvPr id="241670" name="Object 6"/>
          <p:cNvGraphicFramePr>
            <a:graphicFrameLocks noChangeAspect="1"/>
          </p:cNvGraphicFramePr>
          <p:nvPr/>
        </p:nvGraphicFramePr>
        <p:xfrm>
          <a:off x="395288" y="1268413"/>
          <a:ext cx="828992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8" name="Equation" r:id="rId7" imgW="3720960" imgH="228600" progId="Equation.3">
                  <p:embed/>
                </p:oleObj>
              </mc:Choice>
              <mc:Fallback>
                <p:oleObj name="Equation" r:id="rId7" imgW="3720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268413"/>
                        <a:ext cx="8289925" cy="51276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71" name="Text Box 7"/>
          <p:cNvSpPr txBox="1">
            <a:spLocks noChangeArrowheads="1"/>
          </p:cNvSpPr>
          <p:nvPr/>
        </p:nvSpPr>
        <p:spPr bwMode="auto">
          <a:xfrm>
            <a:off x="3924300" y="3500438"/>
            <a:ext cx="4895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rtl="1">
              <a:spcBef>
                <a:spcPct val="50000"/>
              </a:spcBef>
              <a:defRPr/>
            </a:pPr>
            <a:r>
              <a:rPr lang="fa-IR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Nazanin" pitchFamily="2" charset="-78"/>
              </a:rPr>
              <a:t>حل: </a:t>
            </a: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cs typeface="Nazanin" pitchFamily="2" charset="-78"/>
              </a:rPr>
              <a:t>تبديل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Nazanin" pitchFamily="2" charset="-78"/>
              </a:rPr>
              <a:t>z</a:t>
            </a: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cs typeface="Nazanin" pitchFamily="2" charset="-78"/>
              </a:rPr>
              <a:t> معادله فوق را بدست می آوريم :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cs typeface="Nazanin" pitchFamily="2" charset="-78"/>
            </a:endParaRPr>
          </a:p>
        </p:txBody>
      </p:sp>
      <p:graphicFrame>
        <p:nvGraphicFramePr>
          <p:cNvPr id="241672" name="Object 8"/>
          <p:cNvGraphicFramePr>
            <a:graphicFrameLocks noChangeAspect="1"/>
          </p:cNvGraphicFramePr>
          <p:nvPr/>
        </p:nvGraphicFramePr>
        <p:xfrm>
          <a:off x="179388" y="4508500"/>
          <a:ext cx="71866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Equation" r:id="rId9" imgW="3225600" imgH="228600" progId="Equation.3">
                  <p:embed/>
                </p:oleObj>
              </mc:Choice>
              <mc:Fallback>
                <p:oleObj name="Equation" r:id="rId9" imgW="3225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4508500"/>
                        <a:ext cx="7186612" cy="51276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3" name="Object 9"/>
          <p:cNvGraphicFramePr>
            <a:graphicFrameLocks noChangeAspect="1"/>
          </p:cNvGraphicFramePr>
          <p:nvPr/>
        </p:nvGraphicFramePr>
        <p:xfrm>
          <a:off x="1116013" y="5373688"/>
          <a:ext cx="780891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0" name="Equation" r:id="rId11" imgW="3504960" imgH="241200" progId="Equation.3">
                  <p:embed/>
                </p:oleObj>
              </mc:Choice>
              <mc:Fallback>
                <p:oleObj name="Equation" r:id="rId11" imgW="3504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5373688"/>
                        <a:ext cx="7808912" cy="54133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063988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4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4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4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4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1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1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9" grpId="0"/>
      <p:bldP spid="24167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graphicFrame>
        <p:nvGraphicFramePr>
          <p:cNvPr id="242690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5661025"/>
          <a:ext cx="3929063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8" name="Equation" r:id="rId3" imgW="1790640" imgH="457200" progId="Equation.3">
                  <p:embed/>
                </p:oleObj>
              </mc:Choice>
              <mc:Fallback>
                <p:oleObj name="Equation" r:id="rId3" imgW="1790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61025"/>
                        <a:ext cx="3929063" cy="10033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1" name="Object 3"/>
          <p:cNvGraphicFramePr>
            <a:graphicFrameLocks noChangeAspect="1"/>
          </p:cNvGraphicFramePr>
          <p:nvPr/>
        </p:nvGraphicFramePr>
        <p:xfrm>
          <a:off x="1619250" y="5013325"/>
          <a:ext cx="579913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9" name="Equation" r:id="rId5" imgW="2603160" imgH="241200" progId="Equation.3">
                  <p:embed/>
                </p:oleObj>
              </mc:Choice>
              <mc:Fallback>
                <p:oleObj name="Equation" r:id="rId5" imgW="2603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013325"/>
                        <a:ext cx="5799138" cy="5413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2" name="Text Box 4"/>
          <p:cNvSpPr txBox="1">
            <a:spLocks noChangeArrowheads="1"/>
          </p:cNvSpPr>
          <p:nvPr/>
        </p:nvSpPr>
        <p:spPr bwMode="auto">
          <a:xfrm>
            <a:off x="395288" y="43656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rtl="1">
              <a:spcBef>
                <a:spcPct val="50000"/>
              </a:spcBef>
              <a:defRPr/>
            </a:pP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Nazanin" pitchFamily="2" charset="-78"/>
              </a:rPr>
              <a:t>با فرض آنکه سيستم در حالت سکون بوده، معادله فوق را بصورت زير ساده می نماييم :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cs typeface="Nazanin" pitchFamily="2" charset="-78"/>
            </a:endParaRP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>
            <a:off x="900113" y="188913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rtl="1">
              <a:spcBef>
                <a:spcPct val="50000"/>
              </a:spcBef>
              <a:defRPr/>
            </a:pPr>
            <a:r>
              <a:rPr lang="fa-IR" sz="2400" b="1">
                <a:effectLst>
                  <a:outerShdw blurRad="38100" dist="38100" dir="2700000" algn="tl">
                    <a:srgbClr val="000000"/>
                  </a:outerShdw>
                </a:effectLst>
                <a:cs typeface="Nazanin" pitchFamily="2" charset="-78"/>
              </a:rPr>
              <a:t>اکنون بايد شرايط اوليه </a:t>
            </a: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x(0)</a:t>
            </a:r>
            <a:r>
              <a:rPr lang="fa-IR" sz="2400" b="1">
                <a:effectLst>
                  <a:outerShdw blurRad="38100" dist="38100" dir="2700000" algn="tl">
                    <a:srgbClr val="000000"/>
                  </a:outerShdw>
                </a:effectLst>
                <a:cs typeface="Nazanin" pitchFamily="2" charset="-78"/>
              </a:rPr>
              <a:t> و </a:t>
            </a: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x(1)</a:t>
            </a:r>
            <a:r>
              <a:rPr lang="fa-IR" sz="2400" b="1">
                <a:effectLst>
                  <a:outerShdw blurRad="38100" dist="38100" dir="2700000" algn="tl">
                    <a:srgbClr val="000000"/>
                  </a:outerShdw>
                </a:effectLst>
                <a:cs typeface="Nazanin" pitchFamily="2" charset="-78"/>
              </a:rPr>
              <a:t> را از معادله اصلی محاسبه نماييم:</a:t>
            </a:r>
            <a:endParaRPr lang="en-US" sz="2400" b="1">
              <a:effectLst>
                <a:outerShdw blurRad="38100" dist="38100" dir="2700000" algn="tl">
                  <a:srgbClr val="000000"/>
                </a:outerShdw>
              </a:effectLst>
              <a:cs typeface="Nazanin" pitchFamily="2" charset="-78"/>
            </a:endParaRPr>
          </a:p>
        </p:txBody>
      </p:sp>
      <p:graphicFrame>
        <p:nvGraphicFramePr>
          <p:cNvPr id="242694" name="Object 6"/>
          <p:cNvGraphicFramePr>
            <a:graphicFrameLocks noChangeAspect="1"/>
          </p:cNvGraphicFramePr>
          <p:nvPr/>
        </p:nvGraphicFramePr>
        <p:xfrm>
          <a:off x="827088" y="692150"/>
          <a:ext cx="97631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0" name="Equation" r:id="rId7" imgW="444240" imgH="177480" progId="Equation.3">
                  <p:embed/>
                </p:oleObj>
              </mc:Choice>
              <mc:Fallback>
                <p:oleObj name="Equation" r:id="rId7" imgW="444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692150"/>
                        <a:ext cx="976312" cy="3905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5" name="Object 7"/>
          <p:cNvGraphicFramePr>
            <a:graphicFrameLocks noChangeAspect="1"/>
          </p:cNvGraphicFramePr>
          <p:nvPr/>
        </p:nvGraphicFramePr>
        <p:xfrm>
          <a:off x="971550" y="1268413"/>
          <a:ext cx="7129463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1" name="Equation" r:id="rId9" imgW="3200400" imgH="228600" progId="Equation.3">
                  <p:embed/>
                </p:oleObj>
              </mc:Choice>
              <mc:Fallback>
                <p:oleObj name="Equation" r:id="rId9" imgW="3200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268413"/>
                        <a:ext cx="7129463" cy="51276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6" name="Object 8"/>
          <p:cNvGraphicFramePr>
            <a:graphicFrameLocks noChangeAspect="1"/>
          </p:cNvGraphicFramePr>
          <p:nvPr/>
        </p:nvGraphicFramePr>
        <p:xfrm>
          <a:off x="3635375" y="1933575"/>
          <a:ext cx="18415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2" name="Equation" r:id="rId11" imgW="838080" imgH="228600" progId="Equation.3">
                  <p:embed/>
                </p:oleObj>
              </mc:Choice>
              <mc:Fallback>
                <p:oleObj name="Equation" r:id="rId11" imgW="838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1933575"/>
                        <a:ext cx="1841500" cy="5016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7" name="Object 9"/>
          <p:cNvGraphicFramePr>
            <a:graphicFrameLocks noChangeAspect="1"/>
          </p:cNvGraphicFramePr>
          <p:nvPr/>
        </p:nvGraphicFramePr>
        <p:xfrm>
          <a:off x="914400" y="2492375"/>
          <a:ext cx="94773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3" name="Equation" r:id="rId13" imgW="431640" imgH="177480" progId="Equation.3">
                  <p:embed/>
                </p:oleObj>
              </mc:Choice>
              <mc:Fallback>
                <p:oleObj name="Equation" r:id="rId13" imgW="431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92375"/>
                        <a:ext cx="947738" cy="3905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8" name="Object 10"/>
          <p:cNvGraphicFramePr>
            <a:graphicFrameLocks noChangeAspect="1"/>
          </p:cNvGraphicFramePr>
          <p:nvPr/>
        </p:nvGraphicFramePr>
        <p:xfrm>
          <a:off x="1225550" y="2924175"/>
          <a:ext cx="662146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4" name="Equation" r:id="rId15" imgW="2971800" imgH="228600" progId="Equation.3">
                  <p:embed/>
                </p:oleObj>
              </mc:Choice>
              <mc:Fallback>
                <p:oleObj name="Equation" r:id="rId15" imgW="2971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2924175"/>
                        <a:ext cx="6621463" cy="51276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9" name="Object 11"/>
          <p:cNvGraphicFramePr>
            <a:graphicFrameLocks noChangeAspect="1"/>
          </p:cNvGraphicFramePr>
          <p:nvPr/>
        </p:nvGraphicFramePr>
        <p:xfrm>
          <a:off x="2563813" y="3500438"/>
          <a:ext cx="41306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5" name="Equation" r:id="rId17" imgW="1879560" imgH="228600" progId="Equation.3">
                  <p:embed/>
                </p:oleObj>
              </mc:Choice>
              <mc:Fallback>
                <p:oleObj name="Equation" r:id="rId17" imgW="1879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3813" y="3500438"/>
                        <a:ext cx="4130675" cy="5016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19702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4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2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2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24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2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263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428625"/>
            <a:ext cx="83534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128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graphicFrame>
        <p:nvGraphicFramePr>
          <p:cNvPr id="71682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188913"/>
          <a:ext cx="3711575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0" name="Equation" r:id="rId3" imgW="1790640" imgH="457200" progId="Equation.3">
                  <p:embed/>
                </p:oleObj>
              </mc:Choice>
              <mc:Fallback>
                <p:oleObj name="Equation" r:id="rId3" imgW="1790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8913"/>
                        <a:ext cx="3711575" cy="94773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17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3081338"/>
          <a:ext cx="3233738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1" name="Equation" r:id="rId5" imgW="1384200" imgH="203040" progId="Equation.3">
                  <p:embed/>
                </p:oleObj>
              </mc:Choice>
              <mc:Fallback>
                <p:oleObj name="Equation" r:id="rId5" imgW="1384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81338"/>
                        <a:ext cx="3233738" cy="49053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15" name="Object 3"/>
          <p:cNvGraphicFramePr>
            <a:graphicFrameLocks noChangeAspect="1"/>
          </p:cNvGraphicFramePr>
          <p:nvPr/>
        </p:nvGraphicFramePr>
        <p:xfrm>
          <a:off x="1116013" y="1412875"/>
          <a:ext cx="701833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2" name="Equation" r:id="rId7" imgW="3009600" imgH="457200" progId="Equation.3">
                  <p:embed/>
                </p:oleObj>
              </mc:Choice>
              <mc:Fallback>
                <p:oleObj name="Equation" r:id="rId7" imgW="3009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412875"/>
                        <a:ext cx="7018337" cy="10668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179388" y="2571750"/>
            <a:ext cx="87137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rtl="1">
              <a:spcBef>
                <a:spcPct val="50000"/>
              </a:spcBef>
              <a:defRPr/>
            </a:pPr>
            <a:r>
              <a:rPr lang="fa-IR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Nazanin" pitchFamily="2" charset="-78"/>
              </a:rPr>
              <a:t>مثال: </a:t>
            </a: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cs typeface="Nazanin" pitchFamily="2" charset="-78"/>
              </a:rPr>
              <a:t>دنباله وزنی سيستم زمان – گسسته زير را به دست آوريد: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cs typeface="Nazanin" pitchFamily="2" charset="-78"/>
            </a:endParaRPr>
          </a:p>
        </p:txBody>
      </p:sp>
      <p:sp>
        <p:nvSpPr>
          <p:cNvPr id="243718" name="Text Box 6"/>
          <p:cNvSpPr txBox="1">
            <a:spLocks noChangeArrowheads="1"/>
          </p:cNvSpPr>
          <p:nvPr/>
        </p:nvSpPr>
        <p:spPr bwMode="auto">
          <a:xfrm>
            <a:off x="8101013" y="3940175"/>
            <a:ext cx="86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rtl="1">
              <a:spcBef>
                <a:spcPct val="50000"/>
              </a:spcBef>
              <a:defRPr/>
            </a:pPr>
            <a:r>
              <a:rPr lang="fa-IR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Nazanin" pitchFamily="2" charset="-78"/>
              </a:rPr>
              <a:t>حل: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cs typeface="Nazanin" pitchFamily="2" charset="-78"/>
            </a:endParaRPr>
          </a:p>
        </p:txBody>
      </p:sp>
      <p:graphicFrame>
        <p:nvGraphicFramePr>
          <p:cNvPr id="243719" name="Object 7"/>
          <p:cNvGraphicFramePr>
            <a:graphicFrameLocks noChangeAspect="1"/>
          </p:cNvGraphicFramePr>
          <p:nvPr/>
        </p:nvGraphicFramePr>
        <p:xfrm>
          <a:off x="2493963" y="4076700"/>
          <a:ext cx="35004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3" name="Equation" r:id="rId9" imgW="1498320" imgH="228600" progId="Equation.3">
                  <p:embed/>
                </p:oleObj>
              </mc:Choice>
              <mc:Fallback>
                <p:oleObj name="Equation" r:id="rId9" imgW="1498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3963" y="4076700"/>
                        <a:ext cx="3500437" cy="5334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20" name="Object 8"/>
          <p:cNvGraphicFramePr>
            <a:graphicFrameLocks noChangeAspect="1"/>
          </p:cNvGraphicFramePr>
          <p:nvPr/>
        </p:nvGraphicFramePr>
        <p:xfrm>
          <a:off x="611188" y="4826000"/>
          <a:ext cx="29972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4" name="Equation" r:id="rId11" imgW="1282680" imgH="393480" progId="Equation.3">
                  <p:embed/>
                </p:oleObj>
              </mc:Choice>
              <mc:Fallback>
                <p:oleObj name="Equation" r:id="rId11" imgW="1282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826000"/>
                        <a:ext cx="2997200" cy="9207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21" name="Object 9"/>
          <p:cNvGraphicFramePr>
            <a:graphicFrameLocks noChangeAspect="1"/>
          </p:cNvGraphicFramePr>
          <p:nvPr/>
        </p:nvGraphicFramePr>
        <p:xfrm>
          <a:off x="5364163" y="4826000"/>
          <a:ext cx="335280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5" name="Equation" r:id="rId13" imgW="1434960" imgH="419040" progId="Equation.3">
                  <p:embed/>
                </p:oleObj>
              </mc:Choice>
              <mc:Fallback>
                <p:oleObj name="Equation" r:id="rId13" imgW="1434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4826000"/>
                        <a:ext cx="3352800" cy="9810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3722" name="AutoShape 10"/>
          <p:cNvSpPr>
            <a:spLocks noChangeArrowheads="1"/>
          </p:cNvSpPr>
          <p:nvPr/>
        </p:nvSpPr>
        <p:spPr bwMode="auto">
          <a:xfrm>
            <a:off x="3924300" y="5041900"/>
            <a:ext cx="1223963" cy="504825"/>
          </a:xfrm>
          <a:prstGeom prst="notchedRightArrow">
            <a:avLst>
              <a:gd name="adj1" fmla="val 50000"/>
              <a:gd name="adj2" fmla="val 60613"/>
            </a:avLst>
          </a:prstGeom>
          <a:gradFill rotWithShape="1">
            <a:gsLst>
              <a:gs pos="0">
                <a:srgbClr val="764776"/>
              </a:gs>
              <a:gs pos="50000">
                <a:srgbClr val="FF99FF"/>
              </a:gs>
              <a:gs pos="100000">
                <a:srgbClr val="764776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graphicFrame>
        <p:nvGraphicFramePr>
          <p:cNvPr id="71688" name="Object 11"/>
          <p:cNvGraphicFramePr>
            <a:graphicFrameLocks noChangeAspect="1"/>
          </p:cNvGraphicFramePr>
          <p:nvPr/>
        </p:nvGraphicFramePr>
        <p:xfrm>
          <a:off x="1258888" y="6137275"/>
          <a:ext cx="237331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6" name="Equation" r:id="rId15" imgW="1193760" imgH="228600" progId="Equation.3">
                  <p:embed/>
                </p:oleObj>
              </mc:Choice>
              <mc:Fallback>
                <p:oleObj name="Equation" r:id="rId15" imgW="1193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6137275"/>
                        <a:ext cx="2373312" cy="4556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9" name="Object 12"/>
          <p:cNvGraphicFramePr>
            <a:graphicFrameLocks noChangeAspect="1"/>
          </p:cNvGraphicFramePr>
          <p:nvPr/>
        </p:nvGraphicFramePr>
        <p:xfrm>
          <a:off x="4067175" y="5778500"/>
          <a:ext cx="37941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7" name="Equation" r:id="rId17" imgW="190440" imgH="203040" progId="Equation.3">
                  <p:embed/>
                </p:oleObj>
              </mc:Choice>
              <mc:Fallback>
                <p:oleObj name="Equation" r:id="rId17" imgW="1904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5778500"/>
                        <a:ext cx="379413" cy="4048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0" name="Object 13"/>
          <p:cNvGraphicFramePr>
            <a:graphicFrameLocks noChangeAspect="1"/>
          </p:cNvGraphicFramePr>
          <p:nvPr/>
        </p:nvGraphicFramePr>
        <p:xfrm>
          <a:off x="4067175" y="6415088"/>
          <a:ext cx="2524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8" name="Equation" r:id="rId19" imgW="126720" imgH="177480" progId="Equation.3">
                  <p:embed/>
                </p:oleObj>
              </mc:Choice>
              <mc:Fallback>
                <p:oleObj name="Equation" r:id="rId19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6415088"/>
                        <a:ext cx="252413" cy="3556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6" name="AutoShape 14"/>
          <p:cNvSpPr>
            <a:spLocks/>
          </p:cNvSpPr>
          <p:nvPr/>
        </p:nvSpPr>
        <p:spPr bwMode="auto">
          <a:xfrm>
            <a:off x="3706813" y="5778500"/>
            <a:ext cx="144462" cy="1150938"/>
          </a:xfrm>
          <a:prstGeom prst="leftBrace">
            <a:avLst>
              <a:gd name="adj1" fmla="val 66392"/>
              <a:gd name="adj2" fmla="val 50000"/>
            </a:avLst>
          </a:prstGeom>
          <a:noFill/>
          <a:ln w="15875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graphicFrame>
        <p:nvGraphicFramePr>
          <p:cNvPr id="71691" name="Object 15"/>
          <p:cNvGraphicFramePr>
            <a:graphicFrameLocks noChangeAspect="1"/>
          </p:cNvGraphicFramePr>
          <p:nvPr/>
        </p:nvGraphicFramePr>
        <p:xfrm>
          <a:off x="4919663" y="6426200"/>
          <a:ext cx="70643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9" name="Equation" r:id="rId21" imgW="355320" imgH="177480" progId="Equation.3">
                  <p:embed/>
                </p:oleObj>
              </mc:Choice>
              <mc:Fallback>
                <p:oleObj name="Equation" r:id="rId21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9663" y="6426200"/>
                        <a:ext cx="706437" cy="3556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2" name="Object 16"/>
          <p:cNvGraphicFramePr>
            <a:graphicFrameLocks noChangeAspect="1"/>
          </p:cNvGraphicFramePr>
          <p:nvPr/>
        </p:nvGraphicFramePr>
        <p:xfrm>
          <a:off x="4930775" y="5849938"/>
          <a:ext cx="13874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0" name="Equation" r:id="rId23" imgW="698400" imgH="203040" progId="Equation.3">
                  <p:embed/>
                </p:oleObj>
              </mc:Choice>
              <mc:Fallback>
                <p:oleObj name="Equation" r:id="rId23" imgW="698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775" y="5849938"/>
                        <a:ext cx="1387475" cy="4064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Arrow 18">
            <a:hlinkClick r:id="rId25" action="ppaction://hlinksldjump"/>
          </p:cNvPr>
          <p:cNvSpPr/>
          <p:nvPr/>
        </p:nvSpPr>
        <p:spPr bwMode="auto">
          <a:xfrm>
            <a:off x="214282" y="6286520"/>
            <a:ext cx="571504" cy="35716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1572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3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3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4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4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4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6" grpId="0"/>
      <p:bldP spid="243718" grpId="0"/>
      <p:bldP spid="24372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2560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80645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177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257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71500"/>
            <a:ext cx="8497888" cy="590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288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258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500063"/>
            <a:ext cx="813593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116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259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500063"/>
            <a:ext cx="813593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450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260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828040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108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20737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 bwMode="auto">
          <a:xfrm>
            <a:off x="214282" y="6357958"/>
            <a:ext cx="571504" cy="35716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94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6804025" y="188913"/>
            <a:ext cx="208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rtl="1">
              <a:spcBef>
                <a:spcPct val="50000"/>
              </a:spcBef>
              <a:defRPr/>
            </a:pPr>
            <a:r>
              <a:rPr lang="fa-IR" sz="2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Nazanin" pitchFamily="2" charset="-78"/>
              </a:rPr>
              <a:t>تابع دلتای کرونر :</a:t>
            </a:r>
            <a:endParaRPr lang="en-US" sz="2400" b="1" u="sng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Nazanin" pitchFamily="2" charset="-78"/>
            </a:endParaRPr>
          </a:p>
        </p:txBody>
      </p:sp>
      <p:graphicFrame>
        <p:nvGraphicFramePr>
          <p:cNvPr id="68610" name="Object 3"/>
          <p:cNvGraphicFramePr>
            <a:graphicFrameLocks noChangeAspect="1"/>
          </p:cNvGraphicFramePr>
          <p:nvPr/>
        </p:nvGraphicFramePr>
        <p:xfrm>
          <a:off x="3132138" y="836613"/>
          <a:ext cx="296862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2" name="Equation" r:id="rId3" imgW="126720" imgH="177480" progId="Equation.3">
                  <p:embed/>
                </p:oleObj>
              </mc:Choice>
              <mc:Fallback>
                <p:oleObj name="Equation" r:id="rId3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836613"/>
                        <a:ext cx="296862" cy="41751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1" name="Object 4"/>
          <p:cNvGraphicFramePr>
            <a:graphicFrameLocks noChangeAspect="1"/>
          </p:cNvGraphicFramePr>
          <p:nvPr/>
        </p:nvGraphicFramePr>
        <p:xfrm>
          <a:off x="3132138" y="333375"/>
          <a:ext cx="2079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3" name="Equation" r:id="rId5" imgW="88560" imgH="164880" progId="Equation.3">
                  <p:embed/>
                </p:oleObj>
              </mc:Choice>
              <mc:Fallback>
                <p:oleObj name="Equation" r:id="rId5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333375"/>
                        <a:ext cx="207962" cy="3873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2" name="Object 5"/>
          <p:cNvGraphicFramePr>
            <a:graphicFrameLocks noChangeAspect="1"/>
          </p:cNvGraphicFramePr>
          <p:nvPr/>
        </p:nvGraphicFramePr>
        <p:xfrm>
          <a:off x="4284663" y="333375"/>
          <a:ext cx="83185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4" name="Equation" r:id="rId7" imgW="355320" imgH="177480" progId="Equation.3">
                  <p:embed/>
                </p:oleObj>
              </mc:Choice>
              <mc:Fallback>
                <p:oleObj name="Equation" r:id="rId7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333375"/>
                        <a:ext cx="831850" cy="4175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3" name="Object 6"/>
          <p:cNvGraphicFramePr>
            <a:graphicFrameLocks noChangeAspect="1"/>
          </p:cNvGraphicFramePr>
          <p:nvPr/>
        </p:nvGraphicFramePr>
        <p:xfrm>
          <a:off x="4284663" y="836613"/>
          <a:ext cx="83185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5" name="Equation" r:id="rId9" imgW="355320" imgH="177480" progId="Equation.3">
                  <p:embed/>
                </p:oleObj>
              </mc:Choice>
              <mc:Fallback>
                <p:oleObj name="Equation" r:id="rId9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836613"/>
                        <a:ext cx="831850" cy="41751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0" name="AutoShape 7"/>
          <p:cNvSpPr>
            <a:spLocks/>
          </p:cNvSpPr>
          <p:nvPr/>
        </p:nvSpPr>
        <p:spPr bwMode="auto">
          <a:xfrm>
            <a:off x="2843213" y="333375"/>
            <a:ext cx="144462" cy="1008063"/>
          </a:xfrm>
          <a:prstGeom prst="leftBrace">
            <a:avLst>
              <a:gd name="adj1" fmla="val 58150"/>
              <a:gd name="adj2" fmla="val 50000"/>
            </a:avLst>
          </a:prstGeom>
          <a:noFill/>
          <a:ln w="9525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graphicFrame>
        <p:nvGraphicFramePr>
          <p:cNvPr id="68614" name="Object 8"/>
          <p:cNvGraphicFramePr>
            <a:graphicFrameLocks noChangeAspect="1"/>
          </p:cNvGraphicFramePr>
          <p:nvPr/>
        </p:nvGraphicFramePr>
        <p:xfrm>
          <a:off x="1331913" y="549275"/>
          <a:ext cx="1366837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6" name="Equation" r:id="rId11" imgW="583920" imgH="228600" progId="Equation.3">
                  <p:embed/>
                </p:oleObj>
              </mc:Choice>
              <mc:Fallback>
                <p:oleObj name="Equation" r:id="rId11" imgW="583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549275"/>
                        <a:ext cx="1366837" cy="5349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49" name="Object 9"/>
          <p:cNvGraphicFramePr>
            <a:graphicFrameLocks noChangeAspect="1"/>
          </p:cNvGraphicFramePr>
          <p:nvPr/>
        </p:nvGraphicFramePr>
        <p:xfrm>
          <a:off x="755650" y="1773238"/>
          <a:ext cx="2020888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7" name="Equation" r:id="rId13" imgW="863280" imgH="228600" progId="Equation.3">
                  <p:embed/>
                </p:oleObj>
              </mc:Choice>
              <mc:Fallback>
                <p:oleObj name="Equation" r:id="rId13" imgW="863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773238"/>
                        <a:ext cx="2020888" cy="53498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50" name="Object 10"/>
          <p:cNvGraphicFramePr>
            <a:graphicFrameLocks noChangeAspect="1"/>
          </p:cNvGraphicFramePr>
          <p:nvPr/>
        </p:nvGraphicFramePr>
        <p:xfrm>
          <a:off x="5580063" y="1773238"/>
          <a:ext cx="306070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8" name="Equation" r:id="rId15" imgW="1307880" imgH="228600" progId="Equation.3">
                  <p:embed/>
                </p:oleObj>
              </mc:Choice>
              <mc:Fallback>
                <p:oleObj name="Equation" r:id="rId15" imgW="1307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773238"/>
                        <a:ext cx="3060700" cy="53498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0651" name="AutoShape 11"/>
          <p:cNvSpPr>
            <a:spLocks noChangeArrowheads="1"/>
          </p:cNvSpPr>
          <p:nvPr/>
        </p:nvSpPr>
        <p:spPr bwMode="auto">
          <a:xfrm>
            <a:off x="3419475" y="1773238"/>
            <a:ext cx="1657350" cy="503237"/>
          </a:xfrm>
          <a:prstGeom prst="notchedRightArrow">
            <a:avLst>
              <a:gd name="adj1" fmla="val 50000"/>
              <a:gd name="adj2" fmla="val 82334"/>
            </a:avLst>
          </a:prstGeom>
          <a:gradFill rotWithShape="1">
            <a:gsLst>
              <a:gs pos="0">
                <a:srgbClr val="47765E"/>
              </a:gs>
              <a:gs pos="50000">
                <a:srgbClr val="99FFCC"/>
              </a:gs>
              <a:gs pos="100000">
                <a:srgbClr val="47765E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graphicFrame>
        <p:nvGraphicFramePr>
          <p:cNvPr id="240652" name="Object 12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3143250"/>
          <a:ext cx="5254625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9" name="Equation" r:id="rId17" imgW="2222280" imgH="457200" progId="Equation.3">
                  <p:embed/>
                </p:oleObj>
              </mc:Choice>
              <mc:Fallback>
                <p:oleObj name="Equation" r:id="rId17" imgW="22222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43250"/>
                        <a:ext cx="5254625" cy="11160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0653" name="Text Box 13"/>
          <p:cNvSpPr txBox="1">
            <a:spLocks noChangeArrowheads="1"/>
          </p:cNvSpPr>
          <p:nvPr/>
        </p:nvSpPr>
        <p:spPr bwMode="auto">
          <a:xfrm>
            <a:off x="4643438" y="2636838"/>
            <a:ext cx="417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rtl="1">
              <a:spcBef>
                <a:spcPct val="50000"/>
              </a:spcBef>
              <a:defRPr/>
            </a:pPr>
            <a:r>
              <a:rPr lang="fa-IR" sz="2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Nazanin" pitchFamily="2" charset="-78"/>
              </a:rPr>
              <a:t>پاسخ سيستم به ورودی تابع دلتای کرونر :</a:t>
            </a:r>
            <a:endParaRPr lang="en-US" sz="2400" b="1" u="sng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Nazanin" pitchFamily="2" charset="-78"/>
            </a:endParaRPr>
          </a:p>
        </p:txBody>
      </p:sp>
      <p:sp>
        <p:nvSpPr>
          <p:cNvPr id="240654" name="AutoShape 14"/>
          <p:cNvSpPr>
            <a:spLocks noChangeArrowheads="1"/>
          </p:cNvSpPr>
          <p:nvPr/>
        </p:nvSpPr>
        <p:spPr bwMode="auto">
          <a:xfrm rot="5400000">
            <a:off x="3960019" y="4761706"/>
            <a:ext cx="865188" cy="504825"/>
          </a:xfrm>
          <a:prstGeom prst="notchedRightArrow">
            <a:avLst>
              <a:gd name="adj1" fmla="val 50000"/>
              <a:gd name="adj2" fmla="val 42846"/>
            </a:avLst>
          </a:prstGeom>
          <a:gradFill rotWithShape="1">
            <a:gsLst>
              <a:gs pos="0">
                <a:srgbClr val="47765E"/>
              </a:gs>
              <a:gs pos="50000">
                <a:srgbClr val="99FFCC"/>
              </a:gs>
              <a:gs pos="100000">
                <a:srgbClr val="47765E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graphicFrame>
        <p:nvGraphicFramePr>
          <p:cNvPr id="240655" name="Object 15"/>
          <p:cNvGraphicFramePr>
            <a:graphicFrameLocks noChangeAspect="1"/>
          </p:cNvGraphicFramePr>
          <p:nvPr/>
        </p:nvGraphicFramePr>
        <p:xfrm>
          <a:off x="3186113" y="5859463"/>
          <a:ext cx="25542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0" name="Equation" r:id="rId19" imgW="1079280" imgH="228600" progId="Equation.3">
                  <p:embed/>
                </p:oleObj>
              </mc:Choice>
              <mc:Fallback>
                <p:oleObj name="Equation" r:id="rId19" imgW="1079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6113" y="5859463"/>
                        <a:ext cx="2554287" cy="5397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0656" name="Text Box 16"/>
          <p:cNvSpPr txBox="1">
            <a:spLocks noChangeArrowheads="1"/>
          </p:cNvSpPr>
          <p:nvPr/>
        </p:nvSpPr>
        <p:spPr bwMode="auto">
          <a:xfrm>
            <a:off x="7164388" y="5229225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rtl="1">
              <a:spcBef>
                <a:spcPct val="50000"/>
              </a:spcBef>
              <a:defRPr/>
            </a:pPr>
            <a:r>
              <a:rPr lang="fa-IR" sz="2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Nazanin" pitchFamily="2" charset="-78"/>
              </a:rPr>
              <a:t>دنباله وزنی :</a:t>
            </a:r>
            <a:endParaRPr lang="en-US" sz="2400" b="1" u="sng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6361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0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0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0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4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0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0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40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40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40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0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0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0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0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0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0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0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0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0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0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0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0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51" grpId="0" animBg="1"/>
      <p:bldP spid="240653" grpId="0"/>
      <p:bldP spid="240654" grpId="0" animBg="1"/>
      <p:bldP spid="24065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713788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rtl="1">
              <a:spcBef>
                <a:spcPct val="50000"/>
              </a:spcBef>
              <a:defRPr/>
            </a:pPr>
            <a:r>
              <a:rPr lang="fa-IR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Nazanin" pitchFamily="2" charset="-78"/>
              </a:rPr>
              <a:t>مثال: </a:t>
            </a: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cs typeface="Nazanin" pitchFamily="2" charset="-78"/>
              </a:rPr>
              <a:t>معادله تفاضلی زير را درنظر بگيريد و تابع تبديل پالسی را برای اين سيستم محاسبه نماييد.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cs typeface="Nazanin" pitchFamily="2" charset="-7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graphicFrame>
        <p:nvGraphicFramePr>
          <p:cNvPr id="241667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8208963" y="2997200"/>
          <a:ext cx="935037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2" name="Equation" r:id="rId3" imgW="545760" imgH="203040" progId="Equation.3">
                  <p:embed/>
                </p:oleObj>
              </mc:Choice>
              <mc:Fallback>
                <p:oleObj name="Equation" r:id="rId3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8963" y="2997200"/>
                        <a:ext cx="935037" cy="3571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68" name="Object 4"/>
          <p:cNvGraphicFramePr>
            <a:graphicFrameLocks noChangeAspect="1"/>
          </p:cNvGraphicFramePr>
          <p:nvPr/>
        </p:nvGraphicFramePr>
        <p:xfrm>
          <a:off x="5435600" y="3068638"/>
          <a:ext cx="647700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3" name="Equation" r:id="rId5" imgW="355320" imgH="177480" progId="Equation.3">
                  <p:embed/>
                </p:oleObj>
              </mc:Choice>
              <mc:Fallback>
                <p:oleObj name="Equation" r:id="rId5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068638"/>
                        <a:ext cx="647700" cy="32543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430213" y="2606675"/>
            <a:ext cx="87137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rtl="1">
              <a:spcBef>
                <a:spcPct val="50000"/>
              </a:spcBef>
              <a:defRPr/>
            </a:pP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Nazanin" pitchFamily="2" charset="-78"/>
              </a:rPr>
              <a:t>تابع تبديل پالسی را برای اين سيستم محاسبه نماييد. با فرض اينکه سيستم در ابتدا در حالت استراحت بوده و              برای           .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cs typeface="Nazanin" pitchFamily="2" charset="-78"/>
            </a:endParaRPr>
          </a:p>
        </p:txBody>
      </p:sp>
      <p:graphicFrame>
        <p:nvGraphicFramePr>
          <p:cNvPr id="241670" name="Object 6"/>
          <p:cNvGraphicFramePr>
            <a:graphicFrameLocks noChangeAspect="1"/>
          </p:cNvGraphicFramePr>
          <p:nvPr/>
        </p:nvGraphicFramePr>
        <p:xfrm>
          <a:off x="395288" y="1268413"/>
          <a:ext cx="828992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4" name="Equation" r:id="rId7" imgW="3720960" imgH="228600" progId="Equation.3">
                  <p:embed/>
                </p:oleObj>
              </mc:Choice>
              <mc:Fallback>
                <p:oleObj name="Equation" r:id="rId7" imgW="3720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268413"/>
                        <a:ext cx="8289925" cy="51276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71" name="Text Box 7"/>
          <p:cNvSpPr txBox="1">
            <a:spLocks noChangeArrowheads="1"/>
          </p:cNvSpPr>
          <p:nvPr/>
        </p:nvSpPr>
        <p:spPr bwMode="auto">
          <a:xfrm>
            <a:off x="3924300" y="3500438"/>
            <a:ext cx="4895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rtl="1">
              <a:spcBef>
                <a:spcPct val="50000"/>
              </a:spcBef>
              <a:defRPr/>
            </a:pPr>
            <a:r>
              <a:rPr lang="fa-IR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Nazanin" pitchFamily="2" charset="-78"/>
              </a:rPr>
              <a:t>حل: </a:t>
            </a: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cs typeface="Nazanin" pitchFamily="2" charset="-78"/>
              </a:rPr>
              <a:t>تبديل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Nazanin" pitchFamily="2" charset="-78"/>
              </a:rPr>
              <a:t>z</a:t>
            </a: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cs typeface="Nazanin" pitchFamily="2" charset="-78"/>
              </a:rPr>
              <a:t> معادله فوق را بدست می آوريم :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cs typeface="Nazanin" pitchFamily="2" charset="-78"/>
            </a:endParaRPr>
          </a:p>
        </p:txBody>
      </p:sp>
      <p:graphicFrame>
        <p:nvGraphicFramePr>
          <p:cNvPr id="241672" name="Object 8"/>
          <p:cNvGraphicFramePr>
            <a:graphicFrameLocks noChangeAspect="1"/>
          </p:cNvGraphicFramePr>
          <p:nvPr/>
        </p:nvGraphicFramePr>
        <p:xfrm>
          <a:off x="179388" y="4508500"/>
          <a:ext cx="71866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5" name="Equation" r:id="rId9" imgW="3225600" imgH="228600" progId="Equation.3">
                  <p:embed/>
                </p:oleObj>
              </mc:Choice>
              <mc:Fallback>
                <p:oleObj name="Equation" r:id="rId9" imgW="3225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4508500"/>
                        <a:ext cx="7186612" cy="51276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3" name="Object 9"/>
          <p:cNvGraphicFramePr>
            <a:graphicFrameLocks noChangeAspect="1"/>
          </p:cNvGraphicFramePr>
          <p:nvPr/>
        </p:nvGraphicFramePr>
        <p:xfrm>
          <a:off x="1116013" y="5373688"/>
          <a:ext cx="780891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6" name="Equation" r:id="rId11" imgW="3504960" imgH="241200" progId="Equation.3">
                  <p:embed/>
                </p:oleObj>
              </mc:Choice>
              <mc:Fallback>
                <p:oleObj name="Equation" r:id="rId11" imgW="3504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5373688"/>
                        <a:ext cx="7808912" cy="54133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063988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4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4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4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4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1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1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9" grpId="0"/>
      <p:bldP spid="24167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graphicFrame>
        <p:nvGraphicFramePr>
          <p:cNvPr id="242690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5661025"/>
          <a:ext cx="3929063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4" name="Equation" r:id="rId3" imgW="1790640" imgH="457200" progId="Equation.3">
                  <p:embed/>
                </p:oleObj>
              </mc:Choice>
              <mc:Fallback>
                <p:oleObj name="Equation" r:id="rId3" imgW="1790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61025"/>
                        <a:ext cx="3929063" cy="10033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1" name="Object 3"/>
          <p:cNvGraphicFramePr>
            <a:graphicFrameLocks noChangeAspect="1"/>
          </p:cNvGraphicFramePr>
          <p:nvPr/>
        </p:nvGraphicFramePr>
        <p:xfrm>
          <a:off x="1619250" y="5013325"/>
          <a:ext cx="579913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5" name="Equation" r:id="rId5" imgW="2603160" imgH="241200" progId="Equation.3">
                  <p:embed/>
                </p:oleObj>
              </mc:Choice>
              <mc:Fallback>
                <p:oleObj name="Equation" r:id="rId5" imgW="2603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013325"/>
                        <a:ext cx="5799138" cy="5413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2" name="Text Box 4"/>
          <p:cNvSpPr txBox="1">
            <a:spLocks noChangeArrowheads="1"/>
          </p:cNvSpPr>
          <p:nvPr/>
        </p:nvSpPr>
        <p:spPr bwMode="auto">
          <a:xfrm>
            <a:off x="395288" y="43656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rtl="1">
              <a:spcBef>
                <a:spcPct val="50000"/>
              </a:spcBef>
              <a:defRPr/>
            </a:pP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Nazanin" pitchFamily="2" charset="-78"/>
              </a:rPr>
              <a:t>با فرض آنکه سيستم در حالت سکون بوده، معادله فوق را بصورت زير ساده می نماييم :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cs typeface="Nazanin" pitchFamily="2" charset="-78"/>
            </a:endParaRP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>
            <a:off x="900113" y="188913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rtl="1">
              <a:spcBef>
                <a:spcPct val="50000"/>
              </a:spcBef>
              <a:defRPr/>
            </a:pPr>
            <a:r>
              <a:rPr lang="fa-IR" sz="2400" b="1">
                <a:effectLst>
                  <a:outerShdw blurRad="38100" dist="38100" dir="2700000" algn="tl">
                    <a:srgbClr val="000000"/>
                  </a:outerShdw>
                </a:effectLst>
                <a:cs typeface="Nazanin" pitchFamily="2" charset="-78"/>
              </a:rPr>
              <a:t>اکنون بايد شرايط اوليه </a:t>
            </a: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x(0)</a:t>
            </a:r>
            <a:r>
              <a:rPr lang="fa-IR" sz="2400" b="1">
                <a:effectLst>
                  <a:outerShdw blurRad="38100" dist="38100" dir="2700000" algn="tl">
                    <a:srgbClr val="000000"/>
                  </a:outerShdw>
                </a:effectLst>
                <a:cs typeface="Nazanin" pitchFamily="2" charset="-78"/>
              </a:rPr>
              <a:t> و </a:t>
            </a: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x(1)</a:t>
            </a:r>
            <a:r>
              <a:rPr lang="fa-IR" sz="2400" b="1">
                <a:effectLst>
                  <a:outerShdw blurRad="38100" dist="38100" dir="2700000" algn="tl">
                    <a:srgbClr val="000000"/>
                  </a:outerShdw>
                </a:effectLst>
                <a:cs typeface="Nazanin" pitchFamily="2" charset="-78"/>
              </a:rPr>
              <a:t> را از معادله اصلی محاسبه نماييم:</a:t>
            </a:r>
            <a:endParaRPr lang="en-US" sz="2400" b="1">
              <a:effectLst>
                <a:outerShdw blurRad="38100" dist="38100" dir="2700000" algn="tl">
                  <a:srgbClr val="000000"/>
                </a:outerShdw>
              </a:effectLst>
              <a:cs typeface="Nazanin" pitchFamily="2" charset="-78"/>
            </a:endParaRPr>
          </a:p>
        </p:txBody>
      </p:sp>
      <p:graphicFrame>
        <p:nvGraphicFramePr>
          <p:cNvPr id="242694" name="Object 6"/>
          <p:cNvGraphicFramePr>
            <a:graphicFrameLocks noChangeAspect="1"/>
          </p:cNvGraphicFramePr>
          <p:nvPr/>
        </p:nvGraphicFramePr>
        <p:xfrm>
          <a:off x="827088" y="692150"/>
          <a:ext cx="97631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6" name="Equation" r:id="rId7" imgW="444240" imgH="177480" progId="Equation.3">
                  <p:embed/>
                </p:oleObj>
              </mc:Choice>
              <mc:Fallback>
                <p:oleObj name="Equation" r:id="rId7" imgW="444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692150"/>
                        <a:ext cx="976312" cy="3905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5" name="Object 7"/>
          <p:cNvGraphicFramePr>
            <a:graphicFrameLocks noChangeAspect="1"/>
          </p:cNvGraphicFramePr>
          <p:nvPr/>
        </p:nvGraphicFramePr>
        <p:xfrm>
          <a:off x="971550" y="1268413"/>
          <a:ext cx="7129463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7" name="Equation" r:id="rId9" imgW="3200400" imgH="228600" progId="Equation.3">
                  <p:embed/>
                </p:oleObj>
              </mc:Choice>
              <mc:Fallback>
                <p:oleObj name="Equation" r:id="rId9" imgW="3200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268413"/>
                        <a:ext cx="7129463" cy="51276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6" name="Object 8"/>
          <p:cNvGraphicFramePr>
            <a:graphicFrameLocks noChangeAspect="1"/>
          </p:cNvGraphicFramePr>
          <p:nvPr/>
        </p:nvGraphicFramePr>
        <p:xfrm>
          <a:off x="3635375" y="1933575"/>
          <a:ext cx="18415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8" name="Equation" r:id="rId11" imgW="838080" imgH="228600" progId="Equation.3">
                  <p:embed/>
                </p:oleObj>
              </mc:Choice>
              <mc:Fallback>
                <p:oleObj name="Equation" r:id="rId11" imgW="838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1933575"/>
                        <a:ext cx="1841500" cy="5016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7" name="Object 9"/>
          <p:cNvGraphicFramePr>
            <a:graphicFrameLocks noChangeAspect="1"/>
          </p:cNvGraphicFramePr>
          <p:nvPr/>
        </p:nvGraphicFramePr>
        <p:xfrm>
          <a:off x="914400" y="2492375"/>
          <a:ext cx="94773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9" name="Equation" r:id="rId13" imgW="431640" imgH="177480" progId="Equation.3">
                  <p:embed/>
                </p:oleObj>
              </mc:Choice>
              <mc:Fallback>
                <p:oleObj name="Equation" r:id="rId13" imgW="431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92375"/>
                        <a:ext cx="947738" cy="3905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8" name="Object 10"/>
          <p:cNvGraphicFramePr>
            <a:graphicFrameLocks noChangeAspect="1"/>
          </p:cNvGraphicFramePr>
          <p:nvPr/>
        </p:nvGraphicFramePr>
        <p:xfrm>
          <a:off x="1225550" y="2924175"/>
          <a:ext cx="662146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0" name="Equation" r:id="rId15" imgW="2971800" imgH="228600" progId="Equation.3">
                  <p:embed/>
                </p:oleObj>
              </mc:Choice>
              <mc:Fallback>
                <p:oleObj name="Equation" r:id="rId15" imgW="2971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2924175"/>
                        <a:ext cx="6621463" cy="51276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9" name="Object 11"/>
          <p:cNvGraphicFramePr>
            <a:graphicFrameLocks noChangeAspect="1"/>
          </p:cNvGraphicFramePr>
          <p:nvPr/>
        </p:nvGraphicFramePr>
        <p:xfrm>
          <a:off x="2563813" y="3500438"/>
          <a:ext cx="41306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1" name="Equation" r:id="rId17" imgW="1879560" imgH="228600" progId="Equation.3">
                  <p:embed/>
                </p:oleObj>
              </mc:Choice>
              <mc:Fallback>
                <p:oleObj name="Equation" r:id="rId17" imgW="1879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3813" y="3500438"/>
                        <a:ext cx="4130675" cy="5016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19702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4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2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2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24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2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273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8424863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333" name="Rectangle 5"/>
          <p:cNvSpPr>
            <a:spLocks noChangeArrowheads="1"/>
          </p:cNvSpPr>
          <p:nvPr/>
        </p:nvSpPr>
        <p:spPr bwMode="auto">
          <a:xfrm>
            <a:off x="6084888" y="404813"/>
            <a:ext cx="1893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fa-IR" sz="2400" b="1" u="sng">
                <a:solidFill>
                  <a:srgbClr val="FF0000"/>
                </a:solidFill>
              </a:rPr>
              <a:t>عکس تبديل </a:t>
            </a:r>
            <a:r>
              <a:rPr lang="en-US" sz="2400" b="1" u="sng">
                <a:solidFill>
                  <a:srgbClr val="FF0000"/>
                </a:solidFill>
              </a:rPr>
              <a:t>z</a:t>
            </a:r>
            <a:r>
              <a:rPr lang="fa-IR" sz="2400" b="1"/>
              <a:t> 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23597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graphicFrame>
        <p:nvGraphicFramePr>
          <p:cNvPr id="71682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188913"/>
          <a:ext cx="3711575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6" name="Equation" r:id="rId3" imgW="1790640" imgH="457200" progId="Equation.3">
                  <p:embed/>
                </p:oleObj>
              </mc:Choice>
              <mc:Fallback>
                <p:oleObj name="Equation" r:id="rId3" imgW="1790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8913"/>
                        <a:ext cx="3711575" cy="94773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17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3081338"/>
          <a:ext cx="3233738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7" name="Equation" r:id="rId5" imgW="1384200" imgH="203040" progId="Equation.3">
                  <p:embed/>
                </p:oleObj>
              </mc:Choice>
              <mc:Fallback>
                <p:oleObj name="Equation" r:id="rId5" imgW="1384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81338"/>
                        <a:ext cx="3233738" cy="49053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15" name="Object 3"/>
          <p:cNvGraphicFramePr>
            <a:graphicFrameLocks noChangeAspect="1"/>
          </p:cNvGraphicFramePr>
          <p:nvPr/>
        </p:nvGraphicFramePr>
        <p:xfrm>
          <a:off x="1116013" y="1412875"/>
          <a:ext cx="701833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8" name="Equation" r:id="rId7" imgW="3009600" imgH="457200" progId="Equation.3">
                  <p:embed/>
                </p:oleObj>
              </mc:Choice>
              <mc:Fallback>
                <p:oleObj name="Equation" r:id="rId7" imgW="3009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412875"/>
                        <a:ext cx="7018337" cy="10668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179388" y="2571750"/>
            <a:ext cx="87137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rtl="1">
              <a:spcBef>
                <a:spcPct val="50000"/>
              </a:spcBef>
              <a:defRPr/>
            </a:pPr>
            <a:r>
              <a:rPr lang="fa-IR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Nazanin" pitchFamily="2" charset="-78"/>
              </a:rPr>
              <a:t>مثال: </a:t>
            </a: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cs typeface="Nazanin" pitchFamily="2" charset="-78"/>
              </a:rPr>
              <a:t>دنباله وزنی سيستم زمان – گسسته زير را به دست آوريد: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cs typeface="Nazanin" pitchFamily="2" charset="-78"/>
            </a:endParaRPr>
          </a:p>
        </p:txBody>
      </p:sp>
      <p:sp>
        <p:nvSpPr>
          <p:cNvPr id="243718" name="Text Box 6"/>
          <p:cNvSpPr txBox="1">
            <a:spLocks noChangeArrowheads="1"/>
          </p:cNvSpPr>
          <p:nvPr/>
        </p:nvSpPr>
        <p:spPr bwMode="auto">
          <a:xfrm>
            <a:off x="8101013" y="3940175"/>
            <a:ext cx="86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rtl="1">
              <a:spcBef>
                <a:spcPct val="50000"/>
              </a:spcBef>
              <a:defRPr/>
            </a:pPr>
            <a:r>
              <a:rPr lang="fa-IR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Nazanin" pitchFamily="2" charset="-78"/>
              </a:rPr>
              <a:t>حل: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cs typeface="Nazanin" pitchFamily="2" charset="-78"/>
            </a:endParaRPr>
          </a:p>
        </p:txBody>
      </p:sp>
      <p:graphicFrame>
        <p:nvGraphicFramePr>
          <p:cNvPr id="243719" name="Object 7"/>
          <p:cNvGraphicFramePr>
            <a:graphicFrameLocks noChangeAspect="1"/>
          </p:cNvGraphicFramePr>
          <p:nvPr/>
        </p:nvGraphicFramePr>
        <p:xfrm>
          <a:off x="2493963" y="4076700"/>
          <a:ext cx="35004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9" name="Equation" r:id="rId9" imgW="1498320" imgH="228600" progId="Equation.3">
                  <p:embed/>
                </p:oleObj>
              </mc:Choice>
              <mc:Fallback>
                <p:oleObj name="Equation" r:id="rId9" imgW="1498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3963" y="4076700"/>
                        <a:ext cx="3500437" cy="5334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20" name="Object 8"/>
          <p:cNvGraphicFramePr>
            <a:graphicFrameLocks noChangeAspect="1"/>
          </p:cNvGraphicFramePr>
          <p:nvPr/>
        </p:nvGraphicFramePr>
        <p:xfrm>
          <a:off x="611188" y="4826000"/>
          <a:ext cx="29972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0" name="Equation" r:id="rId11" imgW="1282680" imgH="393480" progId="Equation.3">
                  <p:embed/>
                </p:oleObj>
              </mc:Choice>
              <mc:Fallback>
                <p:oleObj name="Equation" r:id="rId11" imgW="1282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826000"/>
                        <a:ext cx="2997200" cy="9207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21" name="Object 9"/>
          <p:cNvGraphicFramePr>
            <a:graphicFrameLocks noChangeAspect="1"/>
          </p:cNvGraphicFramePr>
          <p:nvPr/>
        </p:nvGraphicFramePr>
        <p:xfrm>
          <a:off x="5364163" y="4826000"/>
          <a:ext cx="335280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1" name="Equation" r:id="rId13" imgW="1434960" imgH="419040" progId="Equation.3">
                  <p:embed/>
                </p:oleObj>
              </mc:Choice>
              <mc:Fallback>
                <p:oleObj name="Equation" r:id="rId13" imgW="1434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4826000"/>
                        <a:ext cx="3352800" cy="9810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3722" name="AutoShape 10"/>
          <p:cNvSpPr>
            <a:spLocks noChangeArrowheads="1"/>
          </p:cNvSpPr>
          <p:nvPr/>
        </p:nvSpPr>
        <p:spPr bwMode="auto">
          <a:xfrm>
            <a:off x="3924300" y="5041900"/>
            <a:ext cx="1223963" cy="504825"/>
          </a:xfrm>
          <a:prstGeom prst="notchedRightArrow">
            <a:avLst>
              <a:gd name="adj1" fmla="val 50000"/>
              <a:gd name="adj2" fmla="val 60613"/>
            </a:avLst>
          </a:prstGeom>
          <a:gradFill rotWithShape="1">
            <a:gsLst>
              <a:gs pos="0">
                <a:srgbClr val="764776"/>
              </a:gs>
              <a:gs pos="50000">
                <a:srgbClr val="FF99FF"/>
              </a:gs>
              <a:gs pos="100000">
                <a:srgbClr val="764776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graphicFrame>
        <p:nvGraphicFramePr>
          <p:cNvPr id="71688" name="Object 11"/>
          <p:cNvGraphicFramePr>
            <a:graphicFrameLocks noChangeAspect="1"/>
          </p:cNvGraphicFramePr>
          <p:nvPr/>
        </p:nvGraphicFramePr>
        <p:xfrm>
          <a:off x="1258888" y="6137275"/>
          <a:ext cx="237331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2" name="Equation" r:id="rId15" imgW="1193760" imgH="228600" progId="Equation.3">
                  <p:embed/>
                </p:oleObj>
              </mc:Choice>
              <mc:Fallback>
                <p:oleObj name="Equation" r:id="rId15" imgW="1193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6137275"/>
                        <a:ext cx="2373312" cy="4556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9" name="Object 12"/>
          <p:cNvGraphicFramePr>
            <a:graphicFrameLocks noChangeAspect="1"/>
          </p:cNvGraphicFramePr>
          <p:nvPr/>
        </p:nvGraphicFramePr>
        <p:xfrm>
          <a:off x="4067175" y="5778500"/>
          <a:ext cx="37941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3" name="Equation" r:id="rId17" imgW="190440" imgH="203040" progId="Equation.3">
                  <p:embed/>
                </p:oleObj>
              </mc:Choice>
              <mc:Fallback>
                <p:oleObj name="Equation" r:id="rId17" imgW="1904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5778500"/>
                        <a:ext cx="379413" cy="4048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0" name="Object 13"/>
          <p:cNvGraphicFramePr>
            <a:graphicFrameLocks noChangeAspect="1"/>
          </p:cNvGraphicFramePr>
          <p:nvPr/>
        </p:nvGraphicFramePr>
        <p:xfrm>
          <a:off x="4067175" y="6415088"/>
          <a:ext cx="2524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4" name="Equation" r:id="rId19" imgW="126720" imgH="177480" progId="Equation.3">
                  <p:embed/>
                </p:oleObj>
              </mc:Choice>
              <mc:Fallback>
                <p:oleObj name="Equation" r:id="rId19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6415088"/>
                        <a:ext cx="252413" cy="3556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6" name="AutoShape 14"/>
          <p:cNvSpPr>
            <a:spLocks/>
          </p:cNvSpPr>
          <p:nvPr/>
        </p:nvSpPr>
        <p:spPr bwMode="auto">
          <a:xfrm>
            <a:off x="3706813" y="5778500"/>
            <a:ext cx="144462" cy="1150938"/>
          </a:xfrm>
          <a:prstGeom prst="leftBrace">
            <a:avLst>
              <a:gd name="adj1" fmla="val 66392"/>
              <a:gd name="adj2" fmla="val 50000"/>
            </a:avLst>
          </a:prstGeom>
          <a:noFill/>
          <a:ln w="15875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graphicFrame>
        <p:nvGraphicFramePr>
          <p:cNvPr id="71691" name="Object 15"/>
          <p:cNvGraphicFramePr>
            <a:graphicFrameLocks noChangeAspect="1"/>
          </p:cNvGraphicFramePr>
          <p:nvPr/>
        </p:nvGraphicFramePr>
        <p:xfrm>
          <a:off x="4919663" y="6426200"/>
          <a:ext cx="70643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5" name="Equation" r:id="rId21" imgW="355320" imgH="177480" progId="Equation.3">
                  <p:embed/>
                </p:oleObj>
              </mc:Choice>
              <mc:Fallback>
                <p:oleObj name="Equation" r:id="rId21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9663" y="6426200"/>
                        <a:ext cx="706437" cy="3556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2" name="Object 16"/>
          <p:cNvGraphicFramePr>
            <a:graphicFrameLocks noChangeAspect="1"/>
          </p:cNvGraphicFramePr>
          <p:nvPr/>
        </p:nvGraphicFramePr>
        <p:xfrm>
          <a:off x="4930775" y="5849938"/>
          <a:ext cx="13874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6" name="Equation" r:id="rId23" imgW="698400" imgH="203040" progId="Equation.3">
                  <p:embed/>
                </p:oleObj>
              </mc:Choice>
              <mc:Fallback>
                <p:oleObj name="Equation" r:id="rId23" imgW="698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775" y="5849938"/>
                        <a:ext cx="1387475" cy="4064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Arrow 18">
            <a:hlinkClick r:id="rId25" action="ppaction://hlinksldjump"/>
          </p:cNvPr>
          <p:cNvSpPr/>
          <p:nvPr/>
        </p:nvSpPr>
        <p:spPr bwMode="auto">
          <a:xfrm>
            <a:off x="214282" y="6286520"/>
            <a:ext cx="571504" cy="35716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1572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3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3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4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4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4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6" grpId="0"/>
      <p:bldP spid="243718" grpId="0"/>
      <p:bldP spid="24372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2560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80645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177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257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71500"/>
            <a:ext cx="8497888" cy="590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288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258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500063"/>
            <a:ext cx="813593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116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259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500063"/>
            <a:ext cx="813593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450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260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828040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108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20737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 bwMode="auto">
          <a:xfrm>
            <a:off x="214282" y="6357958"/>
            <a:ext cx="571504" cy="35716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94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283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33375"/>
            <a:ext cx="770572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727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2938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928688"/>
            <a:ext cx="7858125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451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666-C480-4048-A02C-2090785E7D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3040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12863" y="1143000"/>
            <a:ext cx="7831137" cy="5526088"/>
          </a:xfrm>
        </p:spPr>
      </p:pic>
    </p:spTree>
    <p:extLst>
      <p:ext uri="{BB962C8B-B14F-4D97-AF65-F5344CB8AC3E}">
        <p14:creationId xmlns:p14="http://schemas.microsoft.com/office/powerpoint/2010/main" val="16561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1296</Words>
  <Application>Microsoft Office PowerPoint</Application>
  <PresentationFormat>On-screen Show (4:3)</PresentationFormat>
  <Paragraphs>170</Paragraphs>
  <Slides>66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69" baseType="lpstr"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مثال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Ramezani</dc:creator>
  <cp:lastModifiedBy>Ramezani</cp:lastModifiedBy>
  <cp:revision>7</cp:revision>
  <dcterms:created xsi:type="dcterms:W3CDTF">2014-02-15T05:48:08Z</dcterms:created>
  <dcterms:modified xsi:type="dcterms:W3CDTF">2014-04-07T07:16:48Z</dcterms:modified>
</cp:coreProperties>
</file>