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39"/>
  </p:notesMasterIdLst>
  <p:sldIdLst>
    <p:sldId id="300"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2" r:id="rId16"/>
    <p:sldId id="276" r:id="rId17"/>
    <p:sldId id="277" r:id="rId18"/>
    <p:sldId id="279" r:id="rId19"/>
    <p:sldId id="280" r:id="rId20"/>
    <p:sldId id="281" r:id="rId21"/>
    <p:sldId id="282" r:id="rId22"/>
    <p:sldId id="283" r:id="rId23"/>
    <p:sldId id="284" r:id="rId24"/>
    <p:sldId id="285" r:id="rId25"/>
    <p:sldId id="286" r:id="rId26"/>
    <p:sldId id="287" r:id="rId27"/>
    <p:sldId id="288" r:id="rId28"/>
    <p:sldId id="289" r:id="rId29"/>
    <p:sldId id="291" r:id="rId30"/>
    <p:sldId id="292" r:id="rId31"/>
    <p:sldId id="293" r:id="rId32"/>
    <p:sldId id="295" r:id="rId33"/>
    <p:sldId id="296" r:id="rId34"/>
    <p:sldId id="298" r:id="rId35"/>
    <p:sldId id="302" r:id="rId36"/>
    <p:sldId id="303" r:id="rId37"/>
    <p:sldId id="30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86380" autoAdjust="0"/>
  </p:normalViewPr>
  <p:slideViewPr>
    <p:cSldViewPr>
      <p:cViewPr varScale="1">
        <p:scale>
          <a:sx n="73" d="100"/>
          <a:sy n="73" d="100"/>
        </p:scale>
        <p:origin x="-1740" y="-102"/>
      </p:cViewPr>
      <p:guideLst>
        <p:guide orient="horz" pos="2160"/>
        <p:guide pos="2880"/>
      </p:guideLst>
    </p:cSldViewPr>
  </p:slideViewPr>
  <p:outlineViewPr>
    <p:cViewPr>
      <p:scale>
        <a:sx n="33" d="100"/>
        <a:sy n="33" d="100"/>
      </p:scale>
      <p:origin x="444" y="445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4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83ED34-98C3-4F4A-8CC9-AEAFF93D38DF}" type="datetimeFigureOut">
              <a:rPr lang="en-US" smtClean="0"/>
              <a:pPr/>
              <a:t>10/27/2014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3CDEFD-0F47-4FE3-A9E6-E95268DD18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83CDEFD-0F47-4FE3-A9E6-E95268DD183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D8033F1-9C3B-4340-8C4C-4C8BDA8AB33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8033F1-9C3B-4340-8C4C-4C8BDA8AB33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8033F1-9C3B-4340-8C4C-4C8BDA8AB3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C70776-63AD-4710-9FED-C8711E9D5B43}" type="datetimeFigureOut">
              <a:rPr lang="en-US" smtClean="0"/>
              <a:pPr/>
              <a:t>10/27/2014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D8033F1-9C3B-4340-8C4C-4C8BDA8AB33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CC70776-63AD-4710-9FED-C8711E9D5B43}" type="datetimeFigureOut">
              <a:rPr lang="en-US" smtClean="0"/>
              <a:pPr/>
              <a:t>10/27/2014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8033F1-9C3B-4340-8C4C-4C8BDA8AB33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600" dirty="0" smtClean="0">
                <a:solidFill>
                  <a:srgbClr val="00B050"/>
                </a:solidFill>
                <a:effectLst>
                  <a:outerShdw blurRad="38100" dist="38100" dir="2700000" algn="tl">
                    <a:srgbClr val="000000">
                      <a:alpha val="43137"/>
                    </a:srgbClr>
                  </a:outerShdw>
                </a:effectLst>
                <a:cs typeface="2  Fantezy" pitchFamily="2" charset="-78"/>
              </a:rPr>
              <a:t>بــه نـــام خــــــدا</a:t>
            </a:r>
            <a:endParaRPr lang="en-US" sz="6600" dirty="0">
              <a:solidFill>
                <a:srgbClr val="00B050"/>
              </a:solidFill>
              <a:effectLst>
                <a:outerShdw blurRad="38100" dist="38100" dir="2700000" algn="tl">
                  <a:srgbClr val="000000">
                    <a:alpha val="43137"/>
                  </a:srgbClr>
                </a:outerShdw>
              </a:effectLst>
              <a:cs typeface="2  Fantezy" pitchFamily="2" charset="-78"/>
            </a:endParaRPr>
          </a:p>
        </p:txBody>
      </p:sp>
      <p:sp>
        <p:nvSpPr>
          <p:cNvPr id="3" name="Content Placeholder 2"/>
          <p:cNvSpPr>
            <a:spLocks noGrp="1"/>
          </p:cNvSpPr>
          <p:nvPr>
            <p:ph idx="1"/>
          </p:nvPr>
        </p:nvSpPr>
        <p:spPr/>
        <p:txBody>
          <a:bodyPr>
            <a:normAutofit fontScale="92500" lnSpcReduction="20000"/>
          </a:bodyPr>
          <a:lstStyle/>
          <a:p>
            <a:pPr algn="ctr" rtl="1">
              <a:buNone/>
            </a:pPr>
            <a:endParaRPr lang="fa-IR" dirty="0" smtClean="0"/>
          </a:p>
          <a:p>
            <a:pPr algn="ctr" rtl="1">
              <a:lnSpc>
                <a:spcPct val="150000"/>
              </a:lnSpc>
              <a:buNone/>
            </a:pPr>
            <a:r>
              <a:rPr lang="fa-IR" b="1" dirty="0" smtClean="0"/>
              <a:t>          </a:t>
            </a:r>
            <a:r>
              <a:rPr lang="en-US" b="1" dirty="0" smtClean="0"/>
              <a:t>             </a:t>
            </a:r>
            <a:r>
              <a:rPr lang="fa-IR" b="1" dirty="0" smtClean="0"/>
              <a:t>عنوان پروژه</a:t>
            </a:r>
            <a:r>
              <a:rPr lang="en-US" b="1" dirty="0" smtClean="0"/>
              <a:t> </a:t>
            </a:r>
            <a:r>
              <a:rPr lang="fa-IR" b="1" dirty="0" smtClean="0"/>
              <a:t>: مدیریت  برمبنای فعالیت</a:t>
            </a:r>
            <a:r>
              <a:rPr lang="en-US" b="1" dirty="0" smtClean="0"/>
              <a:t>    </a:t>
            </a:r>
            <a:r>
              <a:rPr lang="fa-IR" b="1" dirty="0" smtClean="0"/>
              <a:t> </a:t>
            </a:r>
            <a:r>
              <a:rPr lang="en-US" b="1" dirty="0" smtClean="0"/>
              <a:t>                  </a:t>
            </a:r>
            <a:r>
              <a:rPr lang="en-US" sz="3600" b="1" dirty="0" smtClean="0"/>
              <a:t>ABM &amp; ABC &amp; ABB</a:t>
            </a:r>
            <a:endParaRPr lang="fa-IR" dirty="0" smtClean="0"/>
          </a:p>
          <a:p>
            <a:pPr algn="ctr" rtl="1">
              <a:buNone/>
            </a:pPr>
            <a:r>
              <a:rPr lang="fa-IR" sz="4000" dirty="0" smtClean="0">
                <a:solidFill>
                  <a:schemeClr val="tx2">
                    <a:lumMod val="50000"/>
                  </a:schemeClr>
                </a:solidFill>
              </a:rPr>
              <a:t>نام استاد : جناب آقای دکترصالحی</a:t>
            </a:r>
          </a:p>
          <a:p>
            <a:pPr algn="ctr" rtl="1">
              <a:buNone/>
            </a:pPr>
            <a:endParaRPr lang="en-US" sz="4000" dirty="0" smtClean="0">
              <a:solidFill>
                <a:schemeClr val="tx2">
                  <a:lumMod val="50000"/>
                </a:schemeClr>
              </a:solidFill>
            </a:endParaRPr>
          </a:p>
          <a:p>
            <a:pPr algn="r" rtl="1">
              <a:buNone/>
            </a:pPr>
            <a:r>
              <a:rPr lang="fa-IR" dirty="0" smtClean="0"/>
              <a:t>تهیه کنندگان :</a:t>
            </a:r>
          </a:p>
          <a:p>
            <a:pPr algn="r" rtl="1">
              <a:buNone/>
            </a:pPr>
            <a:r>
              <a:rPr lang="fa-IR" sz="3200" dirty="0" smtClean="0"/>
              <a:t>علیرضا دریانوردیان – سید رکن الدین مرتضوی نژاد </a:t>
            </a:r>
            <a:endParaRPr lang="en-US" sz="3200" dirty="0"/>
          </a:p>
        </p:txBody>
      </p:sp>
    </p:spTree>
  </p:cSld>
  <p:clrMapOvr>
    <a:masterClrMapping/>
  </p:clrMapOvr>
  <p:transition spd="med">
    <p:wedge/>
    <p:sndAc>
      <p:stSnd>
        <p:snd r:embed="rId2"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روشها</a:t>
            </a:r>
            <a:r>
              <a:rPr lang="fa-IR" b="1" dirty="0" smtClean="0"/>
              <a:t>ی</a:t>
            </a:r>
            <a:r>
              <a:rPr lang="ar-SA" b="1" dirty="0" smtClean="0"/>
              <a:t> تخصيص هزينه سربار</a:t>
            </a:r>
            <a:r>
              <a:rPr lang="fa-IR" b="1" dirty="0" smtClean="0"/>
              <a:t> در </a:t>
            </a:r>
            <a:r>
              <a:rPr lang="en-US" b="1" dirty="0" smtClean="0"/>
              <a:t>ABC</a:t>
            </a:r>
            <a:endParaRPr lang="en-US" dirty="0"/>
          </a:p>
        </p:txBody>
      </p:sp>
      <p:sp>
        <p:nvSpPr>
          <p:cNvPr id="3" name="Content Placeholder 2"/>
          <p:cNvSpPr>
            <a:spLocks noGrp="1"/>
          </p:cNvSpPr>
          <p:nvPr>
            <p:ph idx="1"/>
          </p:nvPr>
        </p:nvSpPr>
        <p:spPr/>
        <p:txBody>
          <a:bodyPr/>
          <a:lstStyle/>
          <a:p>
            <a:pPr algn="r" rtl="1">
              <a:buNone/>
            </a:pPr>
            <a:r>
              <a:rPr lang="ar-SA" dirty="0" smtClean="0"/>
              <a:t> </a:t>
            </a:r>
            <a:endParaRPr lang="en-US" dirty="0"/>
          </a:p>
        </p:txBody>
      </p:sp>
      <p:sp>
        <p:nvSpPr>
          <p:cNvPr id="4" name="Rectangle 3"/>
          <p:cNvSpPr/>
          <p:nvPr/>
        </p:nvSpPr>
        <p:spPr>
          <a:xfrm>
            <a:off x="914400" y="2209800"/>
            <a:ext cx="7848600" cy="5518434"/>
          </a:xfrm>
          <a:prstGeom prst="rect">
            <a:avLst/>
          </a:prstGeom>
        </p:spPr>
        <p:txBody>
          <a:bodyPr wrap="square">
            <a:spAutoFit/>
          </a:bodyPr>
          <a:lstStyle/>
          <a:p>
            <a:pPr algn="justLow" rtl="1">
              <a:buNone/>
            </a:pPr>
            <a:r>
              <a:rPr lang="ar-SA" sz="2600" dirty="0" smtClean="0"/>
              <a:t>برخی معتقدند </a:t>
            </a:r>
            <a:r>
              <a:rPr lang="en-US" sz="2600" dirty="0" smtClean="0"/>
              <a:t>ABC</a:t>
            </a:r>
            <a:r>
              <a:rPr lang="ar-SA" sz="2600" dirty="0" smtClean="0"/>
              <a:t> تکامل يافته روش تخصيص هزينه برحسب دواير است. </a:t>
            </a:r>
            <a:endParaRPr lang="en-US" sz="2600" dirty="0" smtClean="0"/>
          </a:p>
          <a:p>
            <a:pPr algn="justLow" rtl="1">
              <a:buNone/>
            </a:pPr>
            <a:r>
              <a:rPr lang="en-US" sz="2600" dirty="0" smtClean="0"/>
              <a:t>ABC</a:t>
            </a:r>
            <a:r>
              <a:rPr lang="ar-SA" sz="2600" dirty="0" smtClean="0"/>
              <a:t> بر فعاليت هايی تاکيد دارد که موجد هزينه هستند </a:t>
            </a:r>
            <a:r>
              <a:rPr lang="fa-IR" sz="2600" dirty="0" smtClean="0"/>
              <a:t>و</a:t>
            </a:r>
            <a:r>
              <a:rPr lang="ar-SA" sz="2600" dirty="0" smtClean="0"/>
              <a:t>هزينه آن ها بالاست و بايستی کار</a:t>
            </a:r>
            <a:r>
              <a:rPr lang="fa-IR" sz="2600" dirty="0" smtClean="0"/>
              <a:t>آ</a:t>
            </a:r>
            <a:r>
              <a:rPr lang="ar-SA" sz="2600" dirty="0" smtClean="0"/>
              <a:t>مد شده يا تغيير يابند. </a:t>
            </a:r>
            <a:endParaRPr lang="en-US" sz="2600" dirty="0" smtClean="0"/>
          </a:p>
          <a:p>
            <a:pPr algn="just" rtl="1">
              <a:buNone/>
            </a:pPr>
            <a:endParaRPr lang="fa-IR" sz="2600" dirty="0" smtClean="0"/>
          </a:p>
          <a:p>
            <a:pPr algn="just" rtl="1">
              <a:buNone/>
            </a:pPr>
            <a:r>
              <a:rPr lang="ar-SA" sz="2600" dirty="0" smtClean="0"/>
              <a:t>در</a:t>
            </a:r>
            <a:r>
              <a:rPr lang="en-US" sz="2600" dirty="0" smtClean="0"/>
              <a:t>ABC</a:t>
            </a:r>
            <a:r>
              <a:rPr lang="ar-SA" sz="2600" dirty="0" smtClean="0"/>
              <a:t> نرخ هزينه برای هر واحد موجد هزينه (محرک هزينه) محاسبه شده و هزينه ها از طريق ضرب نرخ موجد هزينه در حجم موجد هزينه بدست می آيد. </a:t>
            </a:r>
            <a:r>
              <a:rPr lang="ar-SA" sz="2800" dirty="0" smtClean="0"/>
              <a:t>در </a:t>
            </a:r>
            <a:r>
              <a:rPr lang="en-US" sz="2800" dirty="0" smtClean="0"/>
              <a:t>ABC</a:t>
            </a:r>
            <a:r>
              <a:rPr lang="ar-SA" sz="2800" dirty="0" smtClean="0"/>
              <a:t> به جای تخصيص نرخ سربار به هر دايره نرخ موجد هزينه برای هر مرکز فعاليت به طور جداگانه محاسبه می شود. </a:t>
            </a:r>
            <a:endParaRPr lang="fa-IR" sz="2800" dirty="0" smtClean="0"/>
          </a:p>
          <a:p>
            <a:pPr algn="just">
              <a:lnSpc>
                <a:spcPct val="170000"/>
              </a:lnSpc>
            </a:pPr>
            <a:endParaRPr lang="en-US" sz="2800" dirty="0" smtClean="0"/>
          </a:p>
          <a:p>
            <a:pPr algn="justLow" rtl="1">
              <a:lnSpc>
                <a:spcPct val="150000"/>
              </a:lnSpc>
              <a:buNone/>
            </a:pPr>
            <a:endParaRPr lang="en-US" sz="2600" dirty="0" smtClean="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533400" y="838200"/>
            <a:ext cx="8229600" cy="762000"/>
          </a:xfrm>
        </p:spPr>
        <p:txBody>
          <a:bodyPr>
            <a:normAutofit fontScale="90000"/>
          </a:bodyPr>
          <a:lstStyle/>
          <a:p>
            <a:pPr rtl="1"/>
            <a:r>
              <a:rPr lang="fa-IR" b="1" dirty="0" smtClean="0"/>
              <a:t/>
            </a:r>
            <a:br>
              <a:rPr lang="fa-IR" b="1" dirty="0" smtClean="0"/>
            </a:br>
            <a:endParaRPr lang="en-US" dirty="0"/>
          </a:p>
        </p:txBody>
      </p:sp>
      <p:sp>
        <p:nvSpPr>
          <p:cNvPr id="3" name="Content Placeholder 2"/>
          <p:cNvSpPr>
            <a:spLocks noGrp="1"/>
          </p:cNvSpPr>
          <p:nvPr>
            <p:ph idx="1"/>
          </p:nvPr>
        </p:nvSpPr>
        <p:spPr>
          <a:xfrm>
            <a:off x="381000" y="1295400"/>
            <a:ext cx="8382000" cy="5105400"/>
          </a:xfrm>
        </p:spPr>
        <p:txBody>
          <a:bodyPr>
            <a:normAutofit fontScale="40000" lnSpcReduction="20000"/>
          </a:bodyPr>
          <a:lstStyle/>
          <a:p>
            <a:pPr lvl="1" algn="just" rtl="1">
              <a:buNone/>
            </a:pPr>
            <a:endParaRPr lang="fa-IR" sz="4700" dirty="0" smtClean="0"/>
          </a:p>
          <a:p>
            <a:pPr lvl="1" algn="just" rtl="1">
              <a:buNone/>
            </a:pPr>
            <a:r>
              <a:rPr lang="fa-IR" sz="4700" dirty="0" smtClean="0"/>
              <a:t>1</a:t>
            </a:r>
            <a:r>
              <a:rPr lang="ar-SA" sz="4700" dirty="0" smtClean="0"/>
              <a:t>.هزينه ها</a:t>
            </a:r>
            <a:r>
              <a:rPr lang="fa-IR" sz="4700" dirty="0" smtClean="0"/>
              <a:t>ی</a:t>
            </a:r>
            <a:r>
              <a:rPr lang="ar-SA" sz="4700" dirty="0" smtClean="0"/>
              <a:t> سربار اختصاص يافته به محصولات و خدمات، بايست</a:t>
            </a:r>
            <a:r>
              <a:rPr lang="fa-IR" sz="4700" dirty="0" smtClean="0"/>
              <a:t>ی</a:t>
            </a:r>
            <a:r>
              <a:rPr lang="ar-SA" sz="4700" dirty="0" smtClean="0"/>
              <a:t> هزينه سربار</a:t>
            </a:r>
            <a:r>
              <a:rPr lang="fa-IR" sz="4700" dirty="0" smtClean="0"/>
              <a:t>ی</a:t>
            </a:r>
            <a:r>
              <a:rPr lang="ar-SA" sz="4700" dirty="0" smtClean="0"/>
              <a:t> كه واقعا برا</a:t>
            </a:r>
            <a:r>
              <a:rPr lang="fa-IR" sz="4700" dirty="0" smtClean="0"/>
              <a:t>ی</a:t>
            </a:r>
            <a:r>
              <a:rPr lang="ar-SA" sz="4700" dirty="0" smtClean="0"/>
              <a:t> آن محصولات صرف شده را منعكس نمايد. </a:t>
            </a:r>
            <a:endParaRPr lang="en-US" sz="4700" dirty="0" smtClean="0"/>
          </a:p>
          <a:p>
            <a:pPr lvl="1" algn="just" rtl="1">
              <a:buNone/>
            </a:pPr>
            <a:r>
              <a:rPr lang="fa-IR" sz="4700" dirty="0" smtClean="0"/>
              <a:t>2</a:t>
            </a:r>
            <a:r>
              <a:rPr lang="ar-SA" sz="4700" dirty="0" smtClean="0"/>
              <a:t>. اين هدف از طريق يك تجزيه و تحليل از فعاليت ها و علل به وجود آمدن فعاليت ها محقق م</a:t>
            </a:r>
            <a:r>
              <a:rPr lang="fa-IR" sz="4700" dirty="0" smtClean="0"/>
              <a:t>ی</a:t>
            </a:r>
            <a:r>
              <a:rPr lang="ar-SA" sz="4700" dirty="0" smtClean="0"/>
              <a:t> شود. </a:t>
            </a:r>
            <a:endParaRPr lang="en-US" sz="4700" dirty="0" smtClean="0"/>
          </a:p>
          <a:p>
            <a:pPr algn="just" rtl="1">
              <a:buNone/>
            </a:pPr>
            <a:r>
              <a:rPr lang="en-US" sz="4700" dirty="0" smtClean="0"/>
              <a:t>     </a:t>
            </a:r>
            <a:r>
              <a:rPr lang="fa-IR" sz="4700" dirty="0" smtClean="0"/>
              <a:t>3</a:t>
            </a:r>
            <a:r>
              <a:rPr lang="ar-SA" sz="4700" dirty="0" smtClean="0"/>
              <a:t>. فعاليت ها آنچه كه شركت انجام م</a:t>
            </a:r>
            <a:r>
              <a:rPr lang="fa-IR" sz="4700" dirty="0" smtClean="0"/>
              <a:t>ی</a:t>
            </a:r>
            <a:r>
              <a:rPr lang="ar-SA" sz="4700" dirty="0" smtClean="0"/>
              <a:t> دهد م</a:t>
            </a:r>
            <a:r>
              <a:rPr lang="fa-IR" sz="4700" dirty="0" smtClean="0"/>
              <a:t>ی</a:t>
            </a:r>
            <a:r>
              <a:rPr lang="ar-SA" sz="4700" dirty="0" smtClean="0"/>
              <a:t> باشند. </a:t>
            </a:r>
            <a:endParaRPr lang="en-US" sz="4700" dirty="0" smtClean="0"/>
          </a:p>
          <a:p>
            <a:pPr algn="just" rtl="1">
              <a:buNone/>
            </a:pPr>
            <a:r>
              <a:rPr lang="en-US" sz="4700" dirty="0" smtClean="0"/>
              <a:t>     </a:t>
            </a:r>
            <a:r>
              <a:rPr lang="fa-IR" sz="4700" dirty="0" smtClean="0"/>
              <a:t>4</a:t>
            </a:r>
            <a:r>
              <a:rPr lang="ar-SA" sz="4700" dirty="0" smtClean="0"/>
              <a:t>. فعاليت ها را مي توان در سطوح مختلف</a:t>
            </a:r>
            <a:r>
              <a:rPr lang="fa-IR" sz="4700" dirty="0" smtClean="0"/>
              <a:t>ی</a:t>
            </a:r>
            <a:r>
              <a:rPr lang="ar-SA" sz="4700" dirty="0" smtClean="0"/>
              <a:t> از جزئيات تعريف نمود. </a:t>
            </a:r>
            <a:endParaRPr lang="en-US" sz="4700" dirty="0" smtClean="0"/>
          </a:p>
          <a:p>
            <a:pPr algn="just" rtl="1">
              <a:buNone/>
            </a:pPr>
            <a:r>
              <a:rPr lang="en-US" sz="4700" dirty="0" smtClean="0"/>
              <a:t>     </a:t>
            </a:r>
            <a:r>
              <a:rPr lang="fa-IR" sz="4700" dirty="0" smtClean="0"/>
              <a:t>5</a:t>
            </a:r>
            <a:r>
              <a:rPr lang="ar-SA" sz="4700" dirty="0" smtClean="0"/>
              <a:t>. فعاليت ها منابع را مصرف م</a:t>
            </a:r>
            <a:r>
              <a:rPr lang="fa-IR" sz="4700" dirty="0" smtClean="0"/>
              <a:t>ی</a:t>
            </a:r>
            <a:r>
              <a:rPr lang="ar-SA" sz="4700" dirty="0" smtClean="0"/>
              <a:t> نمايند و بايد برا</a:t>
            </a:r>
            <a:r>
              <a:rPr lang="fa-IR" sz="4700" dirty="0" smtClean="0"/>
              <a:t>ی</a:t>
            </a:r>
            <a:r>
              <a:rPr lang="ar-SA" sz="4700" dirty="0" smtClean="0"/>
              <a:t> كسب و كار ارزش ايجاد نمايند. </a:t>
            </a:r>
            <a:endParaRPr lang="en-US" sz="4700" dirty="0" smtClean="0"/>
          </a:p>
          <a:p>
            <a:pPr algn="just" rtl="1">
              <a:buNone/>
            </a:pPr>
            <a:r>
              <a:rPr lang="en-US" sz="4700" dirty="0" smtClean="0"/>
              <a:t>     </a:t>
            </a:r>
            <a:r>
              <a:rPr lang="fa-IR" sz="4700" dirty="0" smtClean="0"/>
              <a:t>6</a:t>
            </a:r>
            <a:r>
              <a:rPr lang="ar-SA" sz="4700" dirty="0" smtClean="0"/>
              <a:t>. مصرف منابع موجب م</a:t>
            </a:r>
            <a:r>
              <a:rPr lang="fa-IR" sz="4700" dirty="0" smtClean="0"/>
              <a:t>ی</a:t>
            </a:r>
            <a:r>
              <a:rPr lang="ar-SA" sz="4700" dirty="0" smtClean="0"/>
              <a:t> شود كه هزينه ها اتفاق بيفتد. </a:t>
            </a:r>
            <a:endParaRPr lang="en-US" sz="4700" dirty="0" smtClean="0"/>
          </a:p>
          <a:p>
            <a:pPr algn="just" rtl="1">
              <a:buNone/>
            </a:pPr>
            <a:r>
              <a:rPr lang="ar-SA" sz="4700" dirty="0" smtClean="0"/>
              <a:t> </a:t>
            </a:r>
            <a:r>
              <a:rPr lang="fa-IR" sz="4700" dirty="0" smtClean="0"/>
              <a:t> </a:t>
            </a:r>
            <a:r>
              <a:rPr lang="en-US" sz="4700" dirty="0" smtClean="0"/>
              <a:t>   </a:t>
            </a:r>
            <a:r>
              <a:rPr lang="fa-IR" sz="4700" dirty="0" smtClean="0"/>
              <a:t>7</a:t>
            </a:r>
            <a:r>
              <a:rPr lang="ar-SA" sz="4700" dirty="0" smtClean="0"/>
              <a:t>.</a:t>
            </a:r>
            <a:r>
              <a:rPr lang="en-US" sz="4700" dirty="0" smtClean="0"/>
              <a:t> </a:t>
            </a:r>
            <a:r>
              <a:rPr lang="ar-SA" sz="4700" dirty="0" smtClean="0"/>
              <a:t>بنابراين فعاليت ها هزينه ها را به وجود م</a:t>
            </a:r>
            <a:r>
              <a:rPr lang="fa-IR" sz="4700" dirty="0" smtClean="0"/>
              <a:t>ی</a:t>
            </a:r>
            <a:r>
              <a:rPr lang="ar-SA" sz="4700" dirty="0" smtClean="0"/>
              <a:t> آورند. </a:t>
            </a:r>
            <a:endParaRPr lang="en-US" sz="4700" dirty="0" smtClean="0"/>
          </a:p>
          <a:p>
            <a:pPr algn="just" rtl="1">
              <a:buNone/>
            </a:pPr>
            <a:r>
              <a:rPr lang="en-US" sz="4700" dirty="0" smtClean="0"/>
              <a:t>     </a:t>
            </a:r>
            <a:r>
              <a:rPr lang="fa-IR" sz="4700" dirty="0" smtClean="0"/>
              <a:t>8</a:t>
            </a:r>
            <a:r>
              <a:rPr lang="en-US" sz="4700" dirty="0" smtClean="0"/>
              <a:t> </a:t>
            </a:r>
            <a:r>
              <a:rPr lang="ar-SA" sz="4700" dirty="0" smtClean="0"/>
              <a:t>. مديران در گذشته مي كوشيدند تا هزينه ها را به طور مستقيم مديريت نمايند. </a:t>
            </a:r>
            <a:endParaRPr lang="en-US" sz="4700" dirty="0" smtClean="0"/>
          </a:p>
          <a:p>
            <a:pPr algn="justLow" rtl="1">
              <a:buNone/>
            </a:pPr>
            <a:r>
              <a:rPr lang="en-US" sz="4700" dirty="0" smtClean="0"/>
              <a:t>     </a:t>
            </a:r>
            <a:r>
              <a:rPr lang="fa-IR" sz="4700" dirty="0" smtClean="0"/>
              <a:t>9</a:t>
            </a:r>
            <a:r>
              <a:rPr lang="ar-SA" sz="4700" dirty="0" smtClean="0"/>
              <a:t>. </a:t>
            </a:r>
            <a:r>
              <a:rPr lang="en-US" sz="4700" dirty="0" smtClean="0"/>
              <a:t>ABC</a:t>
            </a:r>
            <a:r>
              <a:rPr lang="ar-SA" sz="4700" dirty="0" smtClean="0"/>
              <a:t> بيان م</a:t>
            </a:r>
            <a:r>
              <a:rPr lang="fa-IR" sz="4700" dirty="0" smtClean="0"/>
              <a:t>ی</a:t>
            </a:r>
            <a:r>
              <a:rPr lang="ar-SA" sz="4700" dirty="0" smtClean="0"/>
              <a:t> كند كه بهتر است فعاليت هاي</a:t>
            </a:r>
            <a:r>
              <a:rPr lang="fa-IR" sz="4700" dirty="0" smtClean="0"/>
              <a:t>ی</a:t>
            </a:r>
            <a:r>
              <a:rPr lang="ar-SA" sz="4700" dirty="0" smtClean="0"/>
              <a:t> كه موجب به وجود آمدن هزينه ها </a:t>
            </a:r>
            <a:r>
              <a:rPr lang="fa-IR" sz="4700" dirty="0" smtClean="0"/>
              <a:t>ست باید</a:t>
            </a:r>
            <a:r>
              <a:rPr lang="ar-SA" sz="4700" dirty="0" smtClean="0"/>
              <a:t> مديريت شوند. (مديريت علل بوجود آمدن هزينه ها) </a:t>
            </a:r>
            <a:endParaRPr lang="en-US" sz="4700" dirty="0" smtClean="0"/>
          </a:p>
          <a:p>
            <a:pPr algn="justLow"/>
            <a:endParaRPr lang="en-US" dirty="0"/>
          </a:p>
        </p:txBody>
      </p:sp>
      <p:sp>
        <p:nvSpPr>
          <p:cNvPr id="5" name="Rectangle 4"/>
          <p:cNvSpPr/>
          <p:nvPr/>
        </p:nvSpPr>
        <p:spPr>
          <a:xfrm>
            <a:off x="1828800" y="914400"/>
            <a:ext cx="5029200" cy="984885"/>
          </a:xfrm>
          <a:prstGeom prst="rect">
            <a:avLst/>
          </a:prstGeom>
        </p:spPr>
        <p:txBody>
          <a:bodyPr wrap="square">
            <a:spAutoFit/>
          </a:bodyPr>
          <a:lstStyle/>
          <a:p>
            <a:pPr algn="ctr" rtl="1"/>
            <a:r>
              <a:rPr lang="ar-SA" sz="4000" b="1" dirty="0" smtClean="0">
                <a:solidFill>
                  <a:schemeClr val="accent1">
                    <a:lumMod val="75000"/>
                  </a:schemeClr>
                </a:solidFill>
                <a:latin typeface="+mj-lt"/>
              </a:rPr>
              <a:t>اصول و مبان</a:t>
            </a:r>
            <a:r>
              <a:rPr lang="fa-IR" sz="4000" b="1" dirty="0" smtClean="0">
                <a:solidFill>
                  <a:schemeClr val="accent1">
                    <a:lumMod val="75000"/>
                  </a:schemeClr>
                </a:solidFill>
                <a:latin typeface="+mj-lt"/>
              </a:rPr>
              <a:t>ی</a:t>
            </a:r>
            <a:r>
              <a:rPr lang="ar-SA" sz="4000" b="1" dirty="0" smtClean="0">
                <a:solidFill>
                  <a:schemeClr val="accent1">
                    <a:lumMod val="75000"/>
                  </a:schemeClr>
                </a:solidFill>
                <a:latin typeface="+mj-lt"/>
              </a:rPr>
              <a:t> </a:t>
            </a:r>
            <a:r>
              <a:rPr lang="en-US" sz="4000" b="1" dirty="0" smtClean="0">
                <a:solidFill>
                  <a:schemeClr val="accent1">
                    <a:lumMod val="75000"/>
                  </a:schemeClr>
                </a:solidFill>
                <a:latin typeface="+mj-lt"/>
              </a:rPr>
              <a:t>ABC</a:t>
            </a:r>
            <a:r>
              <a:rPr lang="ar-SA" sz="4000" b="1" dirty="0" smtClean="0">
                <a:solidFill>
                  <a:schemeClr val="accent1">
                    <a:lumMod val="75000"/>
                  </a:schemeClr>
                </a:solidFill>
              </a:rPr>
              <a:t> </a:t>
            </a:r>
            <a:r>
              <a:rPr lang="en-US" dirty="0" smtClean="0"/>
              <a:t/>
            </a:r>
            <a:br>
              <a:rPr lang="en-US" dirty="0" smtClean="0"/>
            </a:br>
            <a:endParaRPr lang="en-US"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4000" b="1" dirty="0" smtClean="0"/>
              <a:t>تعريف فعاليت ها و هزينه ها</a:t>
            </a:r>
            <a:r>
              <a:rPr lang="fa-IR" sz="4000" b="1" dirty="0" smtClean="0"/>
              <a:t>ی</a:t>
            </a:r>
            <a:r>
              <a:rPr lang="ar-SA" sz="4000" b="1" dirty="0" smtClean="0"/>
              <a:t> آنان </a:t>
            </a:r>
            <a:endParaRPr lang="en-US" sz="4000" dirty="0"/>
          </a:p>
        </p:txBody>
      </p:sp>
      <p:sp>
        <p:nvSpPr>
          <p:cNvPr id="3" name="Content Placeholder 2"/>
          <p:cNvSpPr>
            <a:spLocks noGrp="1"/>
          </p:cNvSpPr>
          <p:nvPr>
            <p:ph idx="1"/>
          </p:nvPr>
        </p:nvSpPr>
        <p:spPr>
          <a:xfrm>
            <a:off x="457200" y="1981200"/>
            <a:ext cx="8229600" cy="4389120"/>
          </a:xfrm>
        </p:spPr>
        <p:txBody>
          <a:bodyPr>
            <a:normAutofit lnSpcReduction="10000"/>
          </a:bodyPr>
          <a:lstStyle/>
          <a:p>
            <a:pPr algn="just" rtl="1">
              <a:buNone/>
            </a:pPr>
            <a:r>
              <a:rPr lang="ar-SA" b="1" dirty="0" smtClean="0"/>
              <a:t>تعريف </a:t>
            </a:r>
            <a:r>
              <a:rPr lang="ar-SA" b="1" dirty="0"/>
              <a:t>فعاليت :</a:t>
            </a:r>
            <a:r>
              <a:rPr lang="ar-SA" dirty="0"/>
              <a:t> </a:t>
            </a:r>
            <a:endParaRPr lang="en-US" dirty="0"/>
          </a:p>
          <a:p>
            <a:pPr algn="r">
              <a:buNone/>
            </a:pPr>
            <a:r>
              <a:rPr lang="ar-SA" dirty="0" smtClean="0"/>
              <a:t>هرعمل</a:t>
            </a:r>
            <a:r>
              <a:rPr lang="fa-IR" dirty="0" smtClean="0"/>
              <a:t>ی</a:t>
            </a:r>
            <a:r>
              <a:rPr lang="ar-SA" dirty="0" smtClean="0"/>
              <a:t> </a:t>
            </a:r>
            <a:r>
              <a:rPr lang="ar-SA" dirty="0"/>
              <a:t>كه به منظور توليد، توزيع و ارائه خدمات </a:t>
            </a:r>
            <a:r>
              <a:rPr lang="ar-SA" dirty="0" smtClean="0"/>
              <a:t>انجام</a:t>
            </a:r>
            <a:r>
              <a:rPr lang="fa-IR" dirty="0" smtClean="0"/>
              <a:t> می </a:t>
            </a:r>
            <a:r>
              <a:rPr lang="ar-SA" dirty="0" smtClean="0"/>
              <a:t>شود </a:t>
            </a:r>
            <a:r>
              <a:rPr lang="ar-SA" dirty="0"/>
              <a:t>و ماهيت </a:t>
            </a:r>
            <a:r>
              <a:rPr lang="ar-SA" dirty="0" smtClean="0"/>
              <a:t>تكرار</a:t>
            </a:r>
            <a:r>
              <a:rPr lang="fa-IR" dirty="0" smtClean="0"/>
              <a:t>ی</a:t>
            </a:r>
            <a:r>
              <a:rPr lang="ar-SA" dirty="0" smtClean="0"/>
              <a:t> </a:t>
            </a:r>
            <a:r>
              <a:rPr lang="ar-SA" dirty="0"/>
              <a:t>داشته باشد فعاليت يا كار ناميده </a:t>
            </a:r>
            <a:r>
              <a:rPr lang="ar-SA" dirty="0" smtClean="0"/>
              <a:t>م</a:t>
            </a:r>
            <a:r>
              <a:rPr lang="fa-IR" dirty="0" smtClean="0"/>
              <a:t>ی</a:t>
            </a:r>
            <a:r>
              <a:rPr lang="ar-SA" dirty="0" smtClean="0"/>
              <a:t> شود.</a:t>
            </a:r>
            <a:r>
              <a:rPr lang="en-US" dirty="0" smtClean="0"/>
              <a:t> </a:t>
            </a:r>
            <a:endParaRPr lang="fa-IR" dirty="0" smtClean="0"/>
          </a:p>
          <a:p>
            <a:pPr algn="r">
              <a:buNone/>
            </a:pPr>
            <a:endParaRPr lang="fa-IR" b="1" dirty="0" smtClean="0"/>
          </a:p>
          <a:p>
            <a:pPr algn="r">
              <a:buNone/>
            </a:pPr>
            <a:r>
              <a:rPr lang="ar-SA" b="1" dirty="0" smtClean="0"/>
              <a:t>طبقه بند</a:t>
            </a:r>
            <a:r>
              <a:rPr lang="fa-IR" b="1" dirty="0" smtClean="0"/>
              <a:t>ی</a:t>
            </a:r>
            <a:r>
              <a:rPr lang="ar-SA" b="1" dirty="0" smtClean="0"/>
              <a:t> فعاليت ها :</a:t>
            </a:r>
            <a:endParaRPr lang="en-US" dirty="0"/>
          </a:p>
          <a:p>
            <a:pPr algn="r" rtl="1">
              <a:buNone/>
            </a:pPr>
            <a:r>
              <a:rPr lang="fa-IR" dirty="0" smtClean="0"/>
              <a:t>1. </a:t>
            </a:r>
            <a:r>
              <a:rPr lang="ar-SA" dirty="0" smtClean="0"/>
              <a:t>توجه </a:t>
            </a:r>
            <a:r>
              <a:rPr lang="ar-SA" dirty="0"/>
              <a:t>به نمودار </a:t>
            </a:r>
            <a:r>
              <a:rPr lang="ar-SA" dirty="0" smtClean="0"/>
              <a:t>سازمان</a:t>
            </a:r>
            <a:r>
              <a:rPr lang="fa-IR" dirty="0" smtClean="0"/>
              <a:t>ی</a:t>
            </a:r>
            <a:r>
              <a:rPr lang="ar-SA" dirty="0" smtClean="0"/>
              <a:t> </a:t>
            </a:r>
            <a:r>
              <a:rPr lang="ar-SA" dirty="0"/>
              <a:t>و نمودار </a:t>
            </a:r>
            <a:r>
              <a:rPr lang="ar-SA" dirty="0" smtClean="0"/>
              <a:t>فر</a:t>
            </a:r>
            <a:r>
              <a:rPr lang="fa-IR" dirty="0" smtClean="0"/>
              <a:t>آ</a:t>
            </a:r>
            <a:r>
              <a:rPr lang="ar-SA" dirty="0" smtClean="0"/>
              <a:t>يندها </a:t>
            </a:r>
            <a:endParaRPr lang="en-US" dirty="0"/>
          </a:p>
          <a:p>
            <a:pPr algn="r" rtl="1">
              <a:buNone/>
            </a:pPr>
            <a:r>
              <a:rPr lang="fa-IR" dirty="0" smtClean="0"/>
              <a:t>2. </a:t>
            </a:r>
            <a:r>
              <a:rPr lang="ar-SA" dirty="0" smtClean="0"/>
              <a:t>شناساي</a:t>
            </a:r>
            <a:r>
              <a:rPr lang="fa-IR" dirty="0" smtClean="0"/>
              <a:t>ی</a:t>
            </a:r>
            <a:r>
              <a:rPr lang="ar-SA" dirty="0" smtClean="0"/>
              <a:t> </a:t>
            </a:r>
            <a:r>
              <a:rPr lang="ar-SA" dirty="0"/>
              <a:t>و طبقه </a:t>
            </a:r>
            <a:r>
              <a:rPr lang="ar-SA" dirty="0" smtClean="0"/>
              <a:t>بند</a:t>
            </a:r>
            <a:r>
              <a:rPr lang="fa-IR" dirty="0" smtClean="0"/>
              <a:t>ی</a:t>
            </a:r>
            <a:r>
              <a:rPr lang="ar-SA" dirty="0" smtClean="0"/>
              <a:t> </a:t>
            </a:r>
            <a:r>
              <a:rPr lang="ar-SA" dirty="0"/>
              <a:t>فعاليت </a:t>
            </a:r>
            <a:r>
              <a:rPr lang="ar-SA" dirty="0" smtClean="0"/>
              <a:t>ها</a:t>
            </a:r>
            <a:r>
              <a:rPr lang="fa-IR" dirty="0" smtClean="0"/>
              <a:t>ی</a:t>
            </a:r>
            <a:r>
              <a:rPr lang="ar-SA" dirty="0" smtClean="0"/>
              <a:t> </a:t>
            </a:r>
            <a:r>
              <a:rPr lang="ar-SA" dirty="0"/>
              <a:t>همگن </a:t>
            </a:r>
            <a:endParaRPr lang="en-US" dirty="0"/>
          </a:p>
          <a:p>
            <a:pPr algn="r" rtl="1">
              <a:buNone/>
            </a:pPr>
            <a:r>
              <a:rPr lang="fa-IR" dirty="0" smtClean="0"/>
              <a:t>3.</a:t>
            </a:r>
            <a:r>
              <a:rPr lang="ar-SA" dirty="0" smtClean="0"/>
              <a:t> </a:t>
            </a:r>
            <a:r>
              <a:rPr lang="ar-SA" dirty="0"/>
              <a:t>توجه به سلسله مراتب </a:t>
            </a:r>
            <a:r>
              <a:rPr lang="en-US" dirty="0"/>
              <a:t>ABC </a:t>
            </a:r>
          </a:p>
          <a:p>
            <a:pPr algn="just"/>
            <a:endParaRPr lang="en-US"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lvl="1" algn="ctr" rtl="1"/>
            <a:r>
              <a:rPr lang="ar-SA" sz="3600" b="1" dirty="0" smtClean="0">
                <a:solidFill>
                  <a:schemeClr val="accent1">
                    <a:lumMod val="75000"/>
                  </a:schemeClr>
                </a:solidFill>
                <a:cs typeface="+mj-cs"/>
              </a:rPr>
              <a:t>سلسله مراتب </a:t>
            </a:r>
            <a:r>
              <a:rPr lang="en-US" sz="3600" b="1" dirty="0" smtClean="0">
                <a:solidFill>
                  <a:schemeClr val="accent1">
                    <a:lumMod val="75000"/>
                  </a:schemeClr>
                </a:solidFill>
                <a:cs typeface="+mj-cs"/>
              </a:rPr>
              <a:t>ABC</a:t>
            </a:r>
            <a:endParaRPr lang="en-US" sz="3600" b="1" dirty="0">
              <a:solidFill>
                <a:schemeClr val="accent1">
                  <a:lumMod val="75000"/>
                </a:schemeClr>
              </a:solidFill>
              <a:cs typeface="+mj-cs"/>
            </a:endParaRPr>
          </a:p>
        </p:txBody>
      </p:sp>
      <p:sp>
        <p:nvSpPr>
          <p:cNvPr id="3" name="Content Placeholder 2"/>
          <p:cNvSpPr>
            <a:spLocks noGrp="1"/>
          </p:cNvSpPr>
          <p:nvPr>
            <p:ph idx="1"/>
          </p:nvPr>
        </p:nvSpPr>
        <p:spPr>
          <a:xfrm>
            <a:off x="457200" y="1524001"/>
            <a:ext cx="8229600" cy="5029200"/>
          </a:xfrm>
        </p:spPr>
        <p:txBody>
          <a:bodyPr>
            <a:normAutofit/>
          </a:bodyPr>
          <a:lstStyle/>
          <a:p>
            <a:pPr algn="r" rtl="1">
              <a:buNone/>
            </a:pPr>
            <a:r>
              <a:rPr lang="fa-IR" b="1" dirty="0" smtClean="0"/>
              <a:t>1</a:t>
            </a:r>
            <a:r>
              <a:rPr lang="ar-SA" b="1" dirty="0" smtClean="0"/>
              <a:t>. هزينه </a:t>
            </a:r>
            <a:r>
              <a:rPr lang="ar-SA" b="1" dirty="0"/>
              <a:t>مربوط به سطح واحد </a:t>
            </a:r>
            <a:r>
              <a:rPr lang="ar-SA" b="1" dirty="0" smtClean="0"/>
              <a:t>محصول</a:t>
            </a:r>
            <a:r>
              <a:rPr lang="fa-IR" dirty="0" smtClean="0"/>
              <a:t>                   </a:t>
            </a:r>
          </a:p>
          <a:p>
            <a:pPr algn="r" rtl="1">
              <a:buNone/>
            </a:pPr>
            <a:r>
              <a:rPr lang="fa-IR" dirty="0" smtClean="0"/>
              <a:t> </a:t>
            </a:r>
            <a:r>
              <a:rPr lang="ar-SA" dirty="0" smtClean="0"/>
              <a:t> </a:t>
            </a:r>
            <a:r>
              <a:rPr lang="ar-SA" dirty="0"/>
              <a:t>(منابعي كه صرفا بر روي هر واحد از محصول </a:t>
            </a:r>
            <a:r>
              <a:rPr lang="ar-SA" dirty="0" smtClean="0"/>
              <a:t>انجام</a:t>
            </a:r>
            <a:r>
              <a:rPr lang="fa-IR" dirty="0" smtClean="0"/>
              <a:t> </a:t>
            </a:r>
            <a:r>
              <a:rPr lang="ar-SA" dirty="0" smtClean="0"/>
              <a:t>م</a:t>
            </a:r>
            <a:r>
              <a:rPr lang="fa-IR" dirty="0" smtClean="0"/>
              <a:t>ی</a:t>
            </a:r>
            <a:r>
              <a:rPr lang="ar-SA" dirty="0" smtClean="0"/>
              <a:t> </a:t>
            </a:r>
            <a:r>
              <a:rPr lang="ar-SA" dirty="0"/>
              <a:t>گيرد </a:t>
            </a:r>
            <a:r>
              <a:rPr lang="ar-SA" dirty="0" smtClean="0"/>
              <a:t>مثل </a:t>
            </a:r>
            <a:r>
              <a:rPr lang="ar-SA" dirty="0"/>
              <a:t>: </a:t>
            </a:r>
            <a:r>
              <a:rPr lang="ar-SA" dirty="0" smtClean="0"/>
              <a:t>انرژ</a:t>
            </a:r>
            <a:r>
              <a:rPr lang="fa-IR" dirty="0" smtClean="0"/>
              <a:t>ی</a:t>
            </a:r>
            <a:r>
              <a:rPr lang="ar-SA" dirty="0" smtClean="0"/>
              <a:t>، </a:t>
            </a:r>
            <a:r>
              <a:rPr lang="ar-SA" dirty="0"/>
              <a:t>استهلاك ماشين و تعميرات) </a:t>
            </a:r>
            <a:endParaRPr lang="en-US" dirty="0"/>
          </a:p>
          <a:p>
            <a:pPr algn="r" rtl="1">
              <a:buNone/>
            </a:pPr>
            <a:r>
              <a:rPr lang="ar-SA" b="1" dirty="0" smtClean="0"/>
              <a:t>2. هزينه </a:t>
            </a:r>
            <a:r>
              <a:rPr lang="ar-SA" b="1" dirty="0"/>
              <a:t>مربوط به گروه </a:t>
            </a:r>
            <a:r>
              <a:rPr lang="ar-SA" b="1" dirty="0" smtClean="0"/>
              <a:t>محصول</a:t>
            </a:r>
            <a:r>
              <a:rPr lang="fa-IR" dirty="0" smtClean="0"/>
              <a:t>                        </a:t>
            </a:r>
          </a:p>
          <a:p>
            <a:pPr algn="r" rtl="1">
              <a:buNone/>
            </a:pPr>
            <a:r>
              <a:rPr lang="fa-IR" dirty="0" smtClean="0"/>
              <a:t>  </a:t>
            </a:r>
            <a:r>
              <a:rPr lang="ar-SA" dirty="0" smtClean="0"/>
              <a:t>(</a:t>
            </a:r>
            <a:r>
              <a:rPr lang="ar-SA" dirty="0"/>
              <a:t>هزينه </a:t>
            </a:r>
            <a:r>
              <a:rPr lang="ar-SA" dirty="0" smtClean="0"/>
              <a:t>هاي</a:t>
            </a:r>
            <a:r>
              <a:rPr lang="fa-IR" dirty="0" smtClean="0"/>
              <a:t>ی</a:t>
            </a:r>
            <a:r>
              <a:rPr lang="ar-SA" dirty="0" smtClean="0"/>
              <a:t> </a:t>
            </a:r>
            <a:r>
              <a:rPr lang="ar-SA" dirty="0"/>
              <a:t>كه بر </a:t>
            </a:r>
            <a:r>
              <a:rPr lang="ar-SA" dirty="0" smtClean="0"/>
              <a:t>رو</a:t>
            </a:r>
            <a:r>
              <a:rPr lang="fa-IR" dirty="0" smtClean="0"/>
              <a:t>ی</a:t>
            </a:r>
            <a:r>
              <a:rPr lang="ar-SA" dirty="0" smtClean="0"/>
              <a:t> گروه</a:t>
            </a:r>
            <a:r>
              <a:rPr lang="fa-IR" dirty="0" smtClean="0"/>
              <a:t>ی</a:t>
            </a:r>
            <a:r>
              <a:rPr lang="ar-SA" dirty="0" smtClean="0"/>
              <a:t> </a:t>
            </a:r>
            <a:r>
              <a:rPr lang="ar-SA" dirty="0"/>
              <a:t>از محصولات انجام </a:t>
            </a:r>
            <a:r>
              <a:rPr lang="ar-SA" dirty="0" smtClean="0"/>
              <a:t>م</a:t>
            </a:r>
            <a:r>
              <a:rPr lang="fa-IR" dirty="0" smtClean="0"/>
              <a:t>ی</a:t>
            </a:r>
            <a:r>
              <a:rPr lang="ar-SA" dirty="0" smtClean="0"/>
              <a:t> </a:t>
            </a:r>
            <a:r>
              <a:rPr lang="ar-SA" dirty="0"/>
              <a:t>شود) </a:t>
            </a:r>
            <a:endParaRPr lang="en-US" dirty="0"/>
          </a:p>
          <a:p>
            <a:pPr algn="r" rtl="1">
              <a:buNone/>
            </a:pPr>
            <a:r>
              <a:rPr lang="fa-IR" b="1" dirty="0" smtClean="0"/>
              <a:t>3.</a:t>
            </a:r>
            <a:r>
              <a:rPr lang="ar-SA" b="1" dirty="0" smtClean="0"/>
              <a:t>هزينه ها</a:t>
            </a:r>
            <a:r>
              <a:rPr lang="fa-IR" b="1" dirty="0" smtClean="0"/>
              <a:t>ی</a:t>
            </a:r>
            <a:r>
              <a:rPr lang="ar-SA" b="1" dirty="0" smtClean="0"/>
              <a:t> پشتيبان</a:t>
            </a:r>
            <a:r>
              <a:rPr lang="fa-IR" b="1" dirty="0" smtClean="0"/>
              <a:t>ی</a:t>
            </a:r>
            <a:r>
              <a:rPr lang="ar-SA" b="1" dirty="0" smtClean="0"/>
              <a:t> محصولات</a:t>
            </a:r>
            <a:r>
              <a:rPr lang="fa-IR" dirty="0" smtClean="0"/>
              <a:t>      </a:t>
            </a:r>
          </a:p>
          <a:p>
            <a:pPr algn="r" rtl="1">
              <a:buNone/>
            </a:pPr>
            <a:r>
              <a:rPr lang="fa-IR" dirty="0" smtClean="0"/>
              <a:t>  </a:t>
            </a:r>
            <a:r>
              <a:rPr lang="ar-SA" dirty="0" smtClean="0"/>
              <a:t>( طراح</a:t>
            </a:r>
            <a:r>
              <a:rPr lang="fa-IR" dirty="0" smtClean="0"/>
              <a:t>ی</a:t>
            </a:r>
            <a:r>
              <a:rPr lang="ar-SA" dirty="0" smtClean="0"/>
              <a:t>، مهندس</a:t>
            </a:r>
            <a:r>
              <a:rPr lang="fa-IR" dirty="0" smtClean="0"/>
              <a:t>ی</a:t>
            </a:r>
            <a:r>
              <a:rPr lang="ar-SA" dirty="0" smtClean="0"/>
              <a:t> </a:t>
            </a:r>
            <a:r>
              <a:rPr lang="ar-SA" dirty="0"/>
              <a:t>و ...) </a:t>
            </a:r>
            <a:endParaRPr lang="en-US" dirty="0"/>
          </a:p>
          <a:p>
            <a:pPr algn="r" rtl="1">
              <a:buNone/>
            </a:pPr>
            <a:r>
              <a:rPr lang="fa-IR" b="1" dirty="0" smtClean="0"/>
              <a:t>4</a:t>
            </a:r>
            <a:r>
              <a:rPr lang="fa-IR" dirty="0" smtClean="0"/>
              <a:t>.</a:t>
            </a:r>
            <a:r>
              <a:rPr lang="ar-SA" b="1" dirty="0" smtClean="0"/>
              <a:t>هزينه ها</a:t>
            </a:r>
            <a:r>
              <a:rPr lang="fa-IR" b="1" dirty="0" smtClean="0"/>
              <a:t>ی</a:t>
            </a:r>
            <a:r>
              <a:rPr lang="ar-SA" b="1" dirty="0" smtClean="0"/>
              <a:t> </a:t>
            </a:r>
            <a:r>
              <a:rPr lang="ar-SA" b="1" dirty="0"/>
              <a:t>امكانات </a:t>
            </a:r>
            <a:r>
              <a:rPr lang="ar-SA" b="1" dirty="0" smtClean="0"/>
              <a:t>پشتيبان</a:t>
            </a:r>
            <a:r>
              <a:rPr lang="fa-IR" b="1" dirty="0" smtClean="0"/>
              <a:t>ی</a:t>
            </a:r>
            <a:r>
              <a:rPr lang="ar-SA" dirty="0" smtClean="0"/>
              <a:t> </a:t>
            </a:r>
            <a:r>
              <a:rPr lang="fa-IR" dirty="0" smtClean="0"/>
              <a:t>            </a:t>
            </a:r>
          </a:p>
          <a:p>
            <a:pPr algn="r" rtl="1">
              <a:buNone/>
            </a:pPr>
            <a:r>
              <a:rPr lang="fa-IR" dirty="0" smtClean="0"/>
              <a:t>  </a:t>
            </a:r>
            <a:r>
              <a:rPr lang="ar-SA" dirty="0" smtClean="0"/>
              <a:t>( </a:t>
            </a:r>
            <a:r>
              <a:rPr lang="ar-SA" dirty="0"/>
              <a:t>هزينه ساختمان، اجاره و ...) </a:t>
            </a:r>
            <a:endParaRPr lang="en-US" dirty="0"/>
          </a:p>
          <a:p>
            <a:endParaRPr lang="en-US"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تعيين محرك هزينه ها</a:t>
            </a:r>
            <a:endParaRPr lang="en-US" dirty="0"/>
          </a:p>
        </p:txBody>
      </p:sp>
      <p:sp>
        <p:nvSpPr>
          <p:cNvPr id="3" name="Content Placeholder 2"/>
          <p:cNvSpPr>
            <a:spLocks noGrp="1"/>
          </p:cNvSpPr>
          <p:nvPr>
            <p:ph idx="1"/>
          </p:nvPr>
        </p:nvSpPr>
        <p:spPr/>
        <p:txBody>
          <a:bodyPr>
            <a:normAutofit fontScale="92500" lnSpcReduction="10000"/>
          </a:bodyPr>
          <a:lstStyle/>
          <a:p>
            <a:pPr algn="justLow" rtl="1">
              <a:buNone/>
            </a:pPr>
            <a:r>
              <a:rPr lang="ar-SA" b="1" dirty="0" smtClean="0"/>
              <a:t>تعريف </a:t>
            </a:r>
            <a:r>
              <a:rPr lang="ar-SA" b="1" dirty="0"/>
              <a:t>: </a:t>
            </a:r>
            <a:endParaRPr lang="en-US" dirty="0"/>
          </a:p>
          <a:p>
            <a:pPr algn="justLow" rtl="1">
              <a:buNone/>
            </a:pPr>
            <a:r>
              <a:rPr lang="fa-IR" dirty="0" smtClean="0"/>
              <a:t>   </a:t>
            </a:r>
            <a:r>
              <a:rPr lang="ar-SA" dirty="0" smtClean="0"/>
              <a:t>در </a:t>
            </a:r>
            <a:r>
              <a:rPr lang="ar-SA" dirty="0"/>
              <a:t>روش سنتي محرك </a:t>
            </a:r>
            <a:r>
              <a:rPr lang="ar-SA" dirty="0" smtClean="0"/>
              <a:t>ها</a:t>
            </a:r>
            <a:r>
              <a:rPr lang="fa-IR" dirty="0" smtClean="0"/>
              <a:t>ی</a:t>
            </a:r>
            <a:r>
              <a:rPr lang="ar-SA" dirty="0" smtClean="0"/>
              <a:t> </a:t>
            </a:r>
            <a:r>
              <a:rPr lang="ar-SA" dirty="0"/>
              <a:t>هزينه مرتبط با حجم، نظير: مقدار توليد، ساعت كار مستقيم و ساعت كار ماشين آلات تنها </a:t>
            </a:r>
            <a:r>
              <a:rPr lang="ar-SA" dirty="0" smtClean="0"/>
              <a:t>عوامل</a:t>
            </a:r>
            <a:r>
              <a:rPr lang="fa-IR" dirty="0" smtClean="0"/>
              <a:t>ی هستند</a:t>
            </a:r>
            <a:r>
              <a:rPr lang="ar-SA" dirty="0" smtClean="0"/>
              <a:t> </a:t>
            </a:r>
            <a:r>
              <a:rPr lang="ar-SA" dirty="0"/>
              <a:t>كه موجب ايجاد هزينه </a:t>
            </a:r>
            <a:r>
              <a:rPr lang="ar-SA" dirty="0" smtClean="0"/>
              <a:t>م</a:t>
            </a:r>
            <a:r>
              <a:rPr lang="fa-IR" dirty="0" smtClean="0"/>
              <a:t>ی</a:t>
            </a:r>
            <a:r>
              <a:rPr lang="ar-SA" dirty="0" smtClean="0"/>
              <a:t> شوند. </a:t>
            </a:r>
            <a:endParaRPr lang="en-US" dirty="0"/>
          </a:p>
          <a:p>
            <a:pPr algn="justLow" rtl="1">
              <a:buNone/>
            </a:pPr>
            <a:r>
              <a:rPr lang="ar-SA" dirty="0"/>
              <a:t> </a:t>
            </a:r>
            <a:r>
              <a:rPr lang="fa-IR" dirty="0" smtClean="0"/>
              <a:t>  </a:t>
            </a:r>
            <a:r>
              <a:rPr lang="ar-SA" dirty="0" smtClean="0"/>
              <a:t>اما </a:t>
            </a:r>
            <a:r>
              <a:rPr lang="ar-SA" dirty="0"/>
              <a:t>در روش </a:t>
            </a:r>
            <a:r>
              <a:rPr lang="en-US" dirty="0"/>
              <a:t>ABC</a:t>
            </a:r>
            <a:r>
              <a:rPr lang="ar-SA" dirty="0"/>
              <a:t> كليه رويدادها يا فعاليت </a:t>
            </a:r>
            <a:r>
              <a:rPr lang="ar-SA" dirty="0" smtClean="0"/>
              <a:t>هاي</a:t>
            </a:r>
            <a:r>
              <a:rPr lang="fa-IR" dirty="0" smtClean="0"/>
              <a:t>ی</a:t>
            </a:r>
            <a:r>
              <a:rPr lang="ar-SA" dirty="0" smtClean="0"/>
              <a:t> </a:t>
            </a:r>
            <a:r>
              <a:rPr lang="ar-SA" dirty="0"/>
              <a:t>كه منجر به وقوع هزينه </a:t>
            </a:r>
            <a:r>
              <a:rPr lang="ar-SA" dirty="0" smtClean="0"/>
              <a:t>م</a:t>
            </a:r>
            <a:r>
              <a:rPr lang="fa-IR" dirty="0" smtClean="0"/>
              <a:t>ی</a:t>
            </a:r>
            <a:r>
              <a:rPr lang="ar-SA" dirty="0" smtClean="0"/>
              <a:t> </a:t>
            </a:r>
            <a:r>
              <a:rPr lang="ar-SA" dirty="0"/>
              <a:t>شوند محرك </a:t>
            </a:r>
            <a:r>
              <a:rPr lang="ar-SA" dirty="0" smtClean="0"/>
              <a:t>ها</a:t>
            </a:r>
            <a:r>
              <a:rPr lang="fa-IR" dirty="0" smtClean="0"/>
              <a:t>ی </a:t>
            </a:r>
            <a:r>
              <a:rPr lang="ar-SA" dirty="0" smtClean="0"/>
              <a:t>هزينه </a:t>
            </a:r>
            <a:r>
              <a:rPr lang="ar-SA" dirty="0"/>
              <a:t>هستند. در </a:t>
            </a:r>
            <a:r>
              <a:rPr lang="en-US" dirty="0"/>
              <a:t>ABC</a:t>
            </a:r>
            <a:r>
              <a:rPr lang="ar-SA" dirty="0"/>
              <a:t> فعاليت ها به عنوان منابع هزينه </a:t>
            </a:r>
            <a:r>
              <a:rPr lang="ar-SA" dirty="0" smtClean="0"/>
              <a:t>شناسا</a:t>
            </a:r>
            <a:r>
              <a:rPr lang="fa-IR" dirty="0" smtClean="0"/>
              <a:t>یی</a:t>
            </a:r>
            <a:r>
              <a:rPr lang="ar-SA" dirty="0" smtClean="0"/>
              <a:t> م</a:t>
            </a:r>
            <a:r>
              <a:rPr lang="fa-IR" dirty="0" smtClean="0"/>
              <a:t>ی</a:t>
            </a:r>
            <a:r>
              <a:rPr lang="ar-SA" dirty="0" smtClean="0"/>
              <a:t> </a:t>
            </a:r>
            <a:r>
              <a:rPr lang="ar-SA" dirty="0"/>
              <a:t>شوند </a:t>
            </a:r>
            <a:r>
              <a:rPr lang="fa-IR" dirty="0" smtClean="0"/>
              <a:t>و</a:t>
            </a:r>
            <a:r>
              <a:rPr lang="ar-SA" dirty="0" smtClean="0"/>
              <a:t>هزينه ها</a:t>
            </a:r>
            <a:r>
              <a:rPr lang="fa-IR" dirty="0" smtClean="0"/>
              <a:t>ی</a:t>
            </a:r>
            <a:r>
              <a:rPr lang="ar-SA" dirty="0" smtClean="0"/>
              <a:t> </a:t>
            </a:r>
            <a:r>
              <a:rPr lang="ar-SA" dirty="0"/>
              <a:t>سربار براساس </a:t>
            </a:r>
            <a:r>
              <a:rPr lang="ar-SA" dirty="0" smtClean="0"/>
              <a:t>مبان</a:t>
            </a:r>
            <a:r>
              <a:rPr lang="fa-IR" dirty="0" smtClean="0"/>
              <a:t>ی</a:t>
            </a:r>
            <a:r>
              <a:rPr lang="ar-SA" dirty="0" smtClean="0"/>
              <a:t> منطق</a:t>
            </a:r>
            <a:r>
              <a:rPr lang="fa-IR" dirty="0" smtClean="0"/>
              <a:t>ی</a:t>
            </a:r>
            <a:r>
              <a:rPr lang="ar-SA" dirty="0" smtClean="0"/>
              <a:t> </a:t>
            </a:r>
            <a:r>
              <a:rPr lang="ar-SA" dirty="0"/>
              <a:t>تعيين </a:t>
            </a:r>
            <a:r>
              <a:rPr lang="fa-IR" dirty="0" smtClean="0"/>
              <a:t>می </a:t>
            </a:r>
            <a:r>
              <a:rPr lang="ar-SA" dirty="0" smtClean="0"/>
              <a:t>ش</a:t>
            </a:r>
            <a:r>
              <a:rPr lang="fa-IR" dirty="0" smtClean="0"/>
              <a:t>و</a:t>
            </a:r>
            <a:r>
              <a:rPr lang="ar-SA" dirty="0" smtClean="0"/>
              <a:t>د </a:t>
            </a:r>
            <a:r>
              <a:rPr lang="fa-IR" dirty="0" smtClean="0"/>
              <a:t>که</a:t>
            </a:r>
            <a:r>
              <a:rPr lang="ar-SA" dirty="0" smtClean="0"/>
              <a:t> </a:t>
            </a:r>
            <a:r>
              <a:rPr lang="ar-SA" dirty="0"/>
              <a:t>همان محرك </a:t>
            </a:r>
            <a:r>
              <a:rPr lang="ar-SA" dirty="0" smtClean="0"/>
              <a:t>ها</a:t>
            </a:r>
            <a:r>
              <a:rPr lang="fa-IR" dirty="0" smtClean="0"/>
              <a:t>ی</a:t>
            </a:r>
            <a:r>
              <a:rPr lang="ar-SA" dirty="0" smtClean="0"/>
              <a:t> هزينه</a:t>
            </a:r>
            <a:r>
              <a:rPr lang="fa-IR" dirty="0" smtClean="0"/>
              <a:t> است که</a:t>
            </a:r>
            <a:r>
              <a:rPr lang="ar-SA" dirty="0" smtClean="0"/>
              <a:t> </a:t>
            </a:r>
            <a:r>
              <a:rPr lang="ar-SA" dirty="0"/>
              <a:t>به محصولات تخصيص داده </a:t>
            </a:r>
            <a:r>
              <a:rPr lang="ar-SA" dirty="0" smtClean="0"/>
              <a:t>م</a:t>
            </a:r>
            <a:r>
              <a:rPr lang="fa-IR" dirty="0" smtClean="0"/>
              <a:t>ی</a:t>
            </a:r>
            <a:r>
              <a:rPr lang="ar-SA" dirty="0" smtClean="0"/>
              <a:t> </a:t>
            </a:r>
            <a:r>
              <a:rPr lang="ar-SA" dirty="0"/>
              <a:t>شوند. </a:t>
            </a:r>
            <a:endParaRPr lang="en-US" dirty="0"/>
          </a:p>
          <a:p>
            <a:pPr algn="justLow"/>
            <a:endParaRPr lang="en-US" dirty="0"/>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b="1" dirty="0" smtClean="0"/>
              <a:t>پيش </a:t>
            </a:r>
            <a:r>
              <a:rPr lang="fa-IR" b="1" dirty="0" smtClean="0"/>
              <a:t>نیاز</a:t>
            </a:r>
            <a:r>
              <a:rPr lang="ar-SA" b="1" dirty="0" smtClean="0"/>
              <a:t>های اجرای </a:t>
            </a:r>
            <a:r>
              <a:rPr lang="fa-IR" b="1" dirty="0" smtClean="0"/>
              <a:t>روش </a:t>
            </a:r>
            <a:r>
              <a:rPr lang="en-US" b="1" dirty="0" smtClean="0"/>
              <a:t>ABC</a:t>
            </a:r>
            <a:endParaRPr lang="en-US" dirty="0"/>
          </a:p>
        </p:txBody>
      </p:sp>
      <p:sp>
        <p:nvSpPr>
          <p:cNvPr id="3" name="Content Placeholder 2"/>
          <p:cNvSpPr>
            <a:spLocks noGrp="1"/>
          </p:cNvSpPr>
          <p:nvPr>
            <p:ph idx="1"/>
          </p:nvPr>
        </p:nvSpPr>
        <p:spPr/>
        <p:txBody>
          <a:bodyPr>
            <a:normAutofit lnSpcReduction="10000"/>
          </a:bodyPr>
          <a:lstStyle/>
          <a:p>
            <a:pPr algn="justLow" rtl="1">
              <a:lnSpc>
                <a:spcPct val="150000"/>
              </a:lnSpc>
              <a:buNone/>
            </a:pPr>
            <a:r>
              <a:rPr lang="ar-SA" dirty="0" smtClean="0"/>
              <a:t>1</a:t>
            </a:r>
            <a:r>
              <a:rPr lang="ar-SA" dirty="0"/>
              <a:t>. </a:t>
            </a:r>
            <a:r>
              <a:rPr lang="ar-SA" dirty="0" smtClean="0"/>
              <a:t>محصولات </a:t>
            </a:r>
            <a:r>
              <a:rPr lang="ar-SA" dirty="0"/>
              <a:t>تفاوت زيادی با هم داشته باشند. </a:t>
            </a:r>
            <a:endParaRPr lang="en-US" dirty="0"/>
          </a:p>
          <a:p>
            <a:pPr algn="justLow" rtl="1">
              <a:lnSpc>
                <a:spcPct val="150000"/>
              </a:lnSpc>
              <a:buNone/>
            </a:pPr>
            <a:r>
              <a:rPr lang="fa-IR" dirty="0" smtClean="0"/>
              <a:t>2</a:t>
            </a:r>
            <a:r>
              <a:rPr lang="ar-SA" dirty="0" smtClean="0"/>
              <a:t>.</a:t>
            </a:r>
            <a:r>
              <a:rPr lang="ar-SA" dirty="0"/>
              <a:t> </a:t>
            </a:r>
            <a:r>
              <a:rPr lang="ar-SA" dirty="0" smtClean="0"/>
              <a:t>تنوع </a:t>
            </a:r>
            <a:r>
              <a:rPr lang="ar-SA" dirty="0"/>
              <a:t>محصولات توليد شده بالا </a:t>
            </a:r>
            <a:r>
              <a:rPr lang="ar-SA" dirty="0" smtClean="0"/>
              <a:t>باشد</a:t>
            </a:r>
            <a:r>
              <a:rPr lang="fa-IR" dirty="0" smtClean="0"/>
              <a:t>.</a:t>
            </a:r>
            <a:endParaRPr lang="en-US" dirty="0"/>
          </a:p>
          <a:p>
            <a:pPr algn="justLow" rtl="1">
              <a:lnSpc>
                <a:spcPct val="150000"/>
              </a:lnSpc>
              <a:buNone/>
            </a:pPr>
            <a:r>
              <a:rPr lang="fa-IR" dirty="0" smtClean="0"/>
              <a:t>3.</a:t>
            </a:r>
            <a:r>
              <a:rPr lang="ar-SA" dirty="0" smtClean="0"/>
              <a:t>هزينه </a:t>
            </a:r>
            <a:r>
              <a:rPr lang="ar-SA" dirty="0"/>
              <a:t>های سربار , مبالغ قابل توجهی را تشکيل دهد </a:t>
            </a:r>
            <a:r>
              <a:rPr lang="ar-SA" dirty="0" smtClean="0"/>
              <a:t>واين </a:t>
            </a:r>
            <a:r>
              <a:rPr lang="ar-SA" dirty="0"/>
              <a:t>مبالغ سير صعودی داشته باشد. </a:t>
            </a:r>
            <a:endParaRPr lang="fa-IR" dirty="0" smtClean="0"/>
          </a:p>
          <a:p>
            <a:pPr algn="justLow" rtl="1">
              <a:lnSpc>
                <a:spcPct val="150000"/>
              </a:lnSpc>
              <a:buNone/>
            </a:pPr>
            <a:r>
              <a:rPr lang="fa-IR" dirty="0" smtClean="0"/>
              <a:t>4</a:t>
            </a:r>
            <a:r>
              <a:rPr lang="ar-SA" dirty="0" smtClean="0"/>
              <a:t>.</a:t>
            </a:r>
            <a:r>
              <a:rPr lang="fa-IR" dirty="0" smtClean="0"/>
              <a:t> </a:t>
            </a:r>
            <a:r>
              <a:rPr lang="ar-SA" dirty="0" smtClean="0"/>
              <a:t>قيمت </a:t>
            </a:r>
            <a:r>
              <a:rPr lang="ar-SA" dirty="0"/>
              <a:t>فروش بر اساس بازار تعيين می شود. </a:t>
            </a:r>
            <a:endParaRPr lang="en-US" dirty="0"/>
          </a:p>
          <a:p>
            <a:pPr algn="justLow" rtl="1">
              <a:lnSpc>
                <a:spcPct val="150000"/>
              </a:lnSpc>
              <a:buNone/>
            </a:pPr>
            <a:r>
              <a:rPr lang="fa-IR" dirty="0" smtClean="0"/>
              <a:t>5</a:t>
            </a:r>
            <a:r>
              <a:rPr lang="ar-SA" b="1" dirty="0" smtClean="0"/>
              <a:t>.</a:t>
            </a:r>
            <a:r>
              <a:rPr lang="fa-IR" b="1" dirty="0" smtClean="0"/>
              <a:t> </a:t>
            </a:r>
            <a:r>
              <a:rPr lang="ar-SA" dirty="0" smtClean="0"/>
              <a:t>دانش </a:t>
            </a:r>
            <a:r>
              <a:rPr lang="ar-SA" dirty="0"/>
              <a:t>فنی توليد بالا باشد. </a:t>
            </a:r>
            <a:endParaRPr lang="en-US" dirty="0"/>
          </a:p>
          <a:p>
            <a:pPr algn="justLow">
              <a:lnSpc>
                <a:spcPct val="150000"/>
              </a:lnSpc>
            </a:pPr>
            <a:endParaRPr lang="en-US"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153400" cy="972312"/>
          </a:xfrm>
        </p:spPr>
        <p:txBody>
          <a:bodyPr/>
          <a:lstStyle/>
          <a:p>
            <a:pPr algn="ctr" rtl="1"/>
            <a:r>
              <a:rPr lang="ar-SA" b="1" smtClean="0"/>
              <a:t>مراحل </a:t>
            </a:r>
            <a:r>
              <a:rPr lang="ar-SA" b="1" dirty="0" smtClean="0"/>
              <a:t>هفت گانه پياده سازی </a:t>
            </a:r>
            <a:r>
              <a:rPr lang="en-US" b="1" dirty="0" smtClean="0"/>
              <a:t>ABC</a:t>
            </a:r>
            <a:endParaRPr lang="en-US" dirty="0"/>
          </a:p>
        </p:txBody>
      </p:sp>
      <p:sp>
        <p:nvSpPr>
          <p:cNvPr id="3" name="Content Placeholder 2"/>
          <p:cNvSpPr>
            <a:spLocks noGrp="1"/>
          </p:cNvSpPr>
          <p:nvPr>
            <p:ph idx="1"/>
          </p:nvPr>
        </p:nvSpPr>
        <p:spPr>
          <a:xfrm>
            <a:off x="457200" y="1600201"/>
            <a:ext cx="8229600" cy="4800599"/>
          </a:xfrm>
        </p:spPr>
        <p:txBody>
          <a:bodyPr>
            <a:normAutofit/>
          </a:bodyPr>
          <a:lstStyle/>
          <a:p>
            <a:pPr algn="r" rtl="1">
              <a:lnSpc>
                <a:spcPct val="150000"/>
              </a:lnSpc>
              <a:buNone/>
            </a:pPr>
            <a:r>
              <a:rPr lang="ar-SA" dirty="0" smtClean="0"/>
              <a:t>1</a:t>
            </a:r>
            <a:r>
              <a:rPr lang="ar-SA" dirty="0"/>
              <a:t>. </a:t>
            </a:r>
            <a:r>
              <a:rPr lang="ar-SA" dirty="0" smtClean="0"/>
              <a:t>برنامه </a:t>
            </a:r>
            <a:r>
              <a:rPr lang="ar-SA" dirty="0"/>
              <a:t>ريزی پروژه </a:t>
            </a:r>
            <a:endParaRPr lang="en-US" dirty="0"/>
          </a:p>
          <a:p>
            <a:pPr algn="r" rtl="1">
              <a:lnSpc>
                <a:spcPct val="150000"/>
              </a:lnSpc>
              <a:buNone/>
            </a:pPr>
            <a:r>
              <a:rPr lang="fa-IR" dirty="0" smtClean="0"/>
              <a:t>2</a:t>
            </a:r>
            <a:r>
              <a:rPr lang="ar-SA" dirty="0" smtClean="0"/>
              <a:t>.</a:t>
            </a:r>
            <a:r>
              <a:rPr lang="ar-SA" dirty="0"/>
              <a:t> </a:t>
            </a:r>
            <a:r>
              <a:rPr lang="ar-SA" dirty="0" smtClean="0"/>
              <a:t>تعيين </a:t>
            </a:r>
            <a:r>
              <a:rPr lang="ar-SA" dirty="0"/>
              <a:t>منابع مالی </a:t>
            </a:r>
            <a:r>
              <a:rPr lang="ar-SA" dirty="0" smtClean="0"/>
              <a:t>وعملياتی </a:t>
            </a:r>
            <a:endParaRPr lang="en-US" dirty="0"/>
          </a:p>
          <a:p>
            <a:pPr algn="r" rtl="1">
              <a:lnSpc>
                <a:spcPct val="150000"/>
              </a:lnSpc>
              <a:buNone/>
            </a:pPr>
            <a:r>
              <a:rPr lang="ar-SA" dirty="0"/>
              <a:t>3. </a:t>
            </a:r>
            <a:r>
              <a:rPr lang="ar-SA" dirty="0" smtClean="0"/>
              <a:t>تعريف </a:t>
            </a:r>
            <a:r>
              <a:rPr lang="ar-SA" dirty="0"/>
              <a:t>فعاليت ها و </a:t>
            </a:r>
            <a:r>
              <a:rPr lang="ar-SA" dirty="0" smtClean="0"/>
              <a:t>فر</a:t>
            </a:r>
            <a:r>
              <a:rPr lang="fa-IR" dirty="0" smtClean="0"/>
              <a:t>آ</a:t>
            </a:r>
            <a:r>
              <a:rPr lang="ar-SA" dirty="0" smtClean="0"/>
              <a:t>يندها </a:t>
            </a:r>
            <a:endParaRPr lang="fa-IR" dirty="0" smtClean="0"/>
          </a:p>
          <a:p>
            <a:pPr algn="r" rtl="1">
              <a:lnSpc>
                <a:spcPct val="150000"/>
              </a:lnSpc>
              <a:buNone/>
            </a:pPr>
            <a:r>
              <a:rPr lang="ar-SA" dirty="0" smtClean="0"/>
              <a:t>4</a:t>
            </a:r>
            <a:r>
              <a:rPr lang="ar-SA" dirty="0"/>
              <a:t>. </a:t>
            </a:r>
            <a:r>
              <a:rPr lang="ar-SA" dirty="0" smtClean="0"/>
              <a:t>توسعه </a:t>
            </a:r>
            <a:r>
              <a:rPr lang="ar-SA" dirty="0"/>
              <a:t>طرح مفهومی مدل هزينه </a:t>
            </a:r>
            <a:endParaRPr lang="en-US" dirty="0"/>
          </a:p>
          <a:p>
            <a:pPr algn="r" rtl="1">
              <a:lnSpc>
                <a:spcPct val="150000"/>
              </a:lnSpc>
              <a:buNone/>
            </a:pPr>
            <a:r>
              <a:rPr lang="ar-SA" dirty="0"/>
              <a:t>5. </a:t>
            </a:r>
            <a:r>
              <a:rPr lang="ar-SA" dirty="0" smtClean="0"/>
              <a:t>سنجش </a:t>
            </a:r>
            <a:r>
              <a:rPr lang="ar-SA" dirty="0"/>
              <a:t>اعتبار و پايايی مدل هزينه </a:t>
            </a:r>
            <a:endParaRPr lang="en-US" dirty="0"/>
          </a:p>
          <a:p>
            <a:pPr algn="r" rtl="1">
              <a:lnSpc>
                <a:spcPct val="150000"/>
              </a:lnSpc>
              <a:buNone/>
            </a:pPr>
            <a:r>
              <a:rPr lang="ar-SA" dirty="0"/>
              <a:t>6. </a:t>
            </a:r>
            <a:r>
              <a:rPr lang="ar-SA" dirty="0" smtClean="0"/>
              <a:t>تدارک </a:t>
            </a:r>
            <a:r>
              <a:rPr lang="ar-SA" dirty="0"/>
              <a:t>اطلاعات جديد </a:t>
            </a:r>
            <a:endParaRPr lang="en-US" dirty="0"/>
          </a:p>
          <a:p>
            <a:pPr algn="r" rtl="1">
              <a:lnSpc>
                <a:spcPct val="150000"/>
              </a:lnSpc>
              <a:buNone/>
            </a:pPr>
            <a:r>
              <a:rPr lang="fa-IR" dirty="0" smtClean="0"/>
              <a:t>7</a:t>
            </a:r>
            <a:r>
              <a:rPr lang="ar-SA" dirty="0" smtClean="0"/>
              <a:t>.</a:t>
            </a:r>
            <a:r>
              <a:rPr lang="ar-SA" dirty="0"/>
              <a:t> </a:t>
            </a:r>
            <a:r>
              <a:rPr lang="ar-SA" dirty="0" smtClean="0"/>
              <a:t>اطمينان </a:t>
            </a:r>
            <a:r>
              <a:rPr lang="ar-SA" dirty="0"/>
              <a:t>از به روز بودن نظام انتخابی</a:t>
            </a:r>
            <a:r>
              <a:rPr lang="ar-SA" b="1" dirty="0"/>
              <a:t> </a:t>
            </a:r>
            <a:endParaRPr lang="en-US" dirty="0"/>
          </a:p>
          <a:p>
            <a:pPr>
              <a:lnSpc>
                <a:spcPct val="150000"/>
              </a:lnSpc>
            </a:pPr>
            <a:endParaRPr lang="en-US"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smtClean="0"/>
              <a:t>مراحل بکارگيری </a:t>
            </a:r>
            <a:r>
              <a:rPr lang="en-US" b="1" dirty="0" smtClean="0"/>
              <a:t>ABC</a:t>
            </a:r>
            <a:endParaRPr lang="en-US" dirty="0"/>
          </a:p>
        </p:txBody>
      </p:sp>
      <p:sp>
        <p:nvSpPr>
          <p:cNvPr id="3" name="Content Placeholder 2"/>
          <p:cNvSpPr>
            <a:spLocks noGrp="1"/>
          </p:cNvSpPr>
          <p:nvPr>
            <p:ph idx="1"/>
          </p:nvPr>
        </p:nvSpPr>
        <p:spPr/>
        <p:txBody>
          <a:bodyPr>
            <a:normAutofit fontScale="92500" lnSpcReduction="20000"/>
          </a:bodyPr>
          <a:lstStyle/>
          <a:p>
            <a:pPr algn="r" rtl="1">
              <a:lnSpc>
                <a:spcPct val="150000"/>
              </a:lnSpc>
              <a:buNone/>
            </a:pPr>
            <a:endParaRPr lang="en-US" dirty="0"/>
          </a:p>
          <a:p>
            <a:pPr algn="justLow" rtl="1">
              <a:lnSpc>
                <a:spcPct val="150000"/>
              </a:lnSpc>
              <a:buNone/>
            </a:pPr>
            <a:r>
              <a:rPr lang="ar-SA" dirty="0"/>
              <a:t>1</a:t>
            </a:r>
            <a:r>
              <a:rPr lang="ar-SA" dirty="0" smtClean="0"/>
              <a:t>. </a:t>
            </a:r>
            <a:r>
              <a:rPr lang="ar-SA" dirty="0"/>
              <a:t>توجيه مديريت </a:t>
            </a:r>
            <a:endParaRPr lang="en-US" dirty="0"/>
          </a:p>
          <a:p>
            <a:pPr algn="justLow" rtl="1">
              <a:lnSpc>
                <a:spcPct val="150000"/>
              </a:lnSpc>
              <a:buNone/>
            </a:pPr>
            <a:r>
              <a:rPr lang="ar-SA" dirty="0"/>
              <a:t>2</a:t>
            </a:r>
            <a:r>
              <a:rPr lang="ar-SA" dirty="0" smtClean="0"/>
              <a:t>. ايجاد </a:t>
            </a:r>
            <a:r>
              <a:rPr lang="ar-SA" dirty="0"/>
              <a:t>يک استراتژی و برنامه ريزی برای استفاده از مزايای بالقوه استفاده از </a:t>
            </a:r>
            <a:r>
              <a:rPr lang="en-US" dirty="0"/>
              <a:t>ABC </a:t>
            </a:r>
          </a:p>
          <a:p>
            <a:pPr algn="justLow" rtl="1">
              <a:lnSpc>
                <a:spcPct val="150000"/>
              </a:lnSpc>
              <a:buNone/>
            </a:pPr>
            <a:r>
              <a:rPr lang="ar-SA" dirty="0"/>
              <a:t>3</a:t>
            </a:r>
            <a:r>
              <a:rPr lang="ar-SA" dirty="0" smtClean="0"/>
              <a:t>. </a:t>
            </a:r>
            <a:r>
              <a:rPr lang="ar-SA" dirty="0"/>
              <a:t>جمع آوری اطلاعات مورد نياز برای طراحی مدل </a:t>
            </a:r>
            <a:endParaRPr lang="en-US" dirty="0"/>
          </a:p>
          <a:p>
            <a:pPr algn="justLow" rtl="1">
              <a:lnSpc>
                <a:spcPct val="150000"/>
              </a:lnSpc>
              <a:buNone/>
            </a:pPr>
            <a:r>
              <a:rPr lang="ar-SA" dirty="0"/>
              <a:t>4</a:t>
            </a:r>
            <a:r>
              <a:rPr lang="ar-SA" dirty="0" smtClean="0"/>
              <a:t>. </a:t>
            </a:r>
            <a:r>
              <a:rPr lang="ar-SA" dirty="0"/>
              <a:t>طراحی سيستم </a:t>
            </a:r>
            <a:r>
              <a:rPr lang="en-US" dirty="0"/>
              <a:t>ABC </a:t>
            </a:r>
          </a:p>
          <a:p>
            <a:pPr algn="justLow" rtl="1">
              <a:lnSpc>
                <a:spcPct val="150000"/>
              </a:lnSpc>
              <a:buNone/>
            </a:pPr>
            <a:r>
              <a:rPr lang="ar-SA" dirty="0"/>
              <a:t>5</a:t>
            </a:r>
            <a:r>
              <a:rPr lang="ar-SA" dirty="0" smtClean="0"/>
              <a:t>. </a:t>
            </a:r>
            <a:r>
              <a:rPr lang="ar-SA" dirty="0"/>
              <a:t>استفاده از اطلاعات </a:t>
            </a:r>
            <a:r>
              <a:rPr lang="en-US" dirty="0"/>
              <a:t>ABC</a:t>
            </a:r>
            <a:r>
              <a:rPr lang="ar-SA" dirty="0"/>
              <a:t> در </a:t>
            </a:r>
            <a:r>
              <a:rPr lang="ar-SA" dirty="0" smtClean="0"/>
              <a:t>فر</a:t>
            </a:r>
            <a:r>
              <a:rPr lang="fa-IR" dirty="0" smtClean="0"/>
              <a:t>آ</a:t>
            </a:r>
            <a:r>
              <a:rPr lang="ar-SA" dirty="0" smtClean="0"/>
              <a:t>يند </a:t>
            </a:r>
            <a:r>
              <a:rPr lang="ar-SA" dirty="0"/>
              <a:t>بهبود سازمانی </a:t>
            </a:r>
            <a:endParaRPr lang="en-US" dirty="0"/>
          </a:p>
          <a:p>
            <a:pPr>
              <a:lnSpc>
                <a:spcPct val="150000"/>
              </a:lnSpc>
            </a:pPr>
            <a:endParaRPr lang="en-US" dirty="0" smtClean="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77200" cy="1237488"/>
          </a:xfrm>
        </p:spPr>
        <p:txBody>
          <a:bodyPr>
            <a:normAutofit fontScale="90000"/>
          </a:bodyPr>
          <a:lstStyle/>
          <a:p>
            <a:pPr algn="ctr" rtl="1"/>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en-US" dirty="0" smtClean="0"/>
              <a:t/>
            </a:r>
            <a:br>
              <a:rPr lang="en-US" dirty="0" smtClean="0"/>
            </a:br>
            <a:r>
              <a:rPr lang="ar-SA" b="1" dirty="0" smtClean="0"/>
              <a:t> مراحل تخصيص هزينه مبتنی بر </a:t>
            </a:r>
            <a:r>
              <a:rPr lang="en-US" b="1" dirty="0" smtClean="0"/>
              <a:t>ABC</a:t>
            </a:r>
            <a:r>
              <a:rPr lang="ar-SA" b="1" dirty="0" smtClean="0"/>
              <a:t> </a:t>
            </a:r>
            <a:endParaRPr lang="en-US" dirty="0"/>
          </a:p>
        </p:txBody>
      </p:sp>
      <p:sp>
        <p:nvSpPr>
          <p:cNvPr id="3" name="Content Placeholder 2"/>
          <p:cNvSpPr>
            <a:spLocks noGrp="1"/>
          </p:cNvSpPr>
          <p:nvPr>
            <p:ph idx="1"/>
          </p:nvPr>
        </p:nvSpPr>
        <p:spPr/>
        <p:txBody>
          <a:bodyPr>
            <a:normAutofit lnSpcReduction="10000"/>
          </a:bodyPr>
          <a:lstStyle/>
          <a:p>
            <a:pPr algn="r" rtl="1">
              <a:lnSpc>
                <a:spcPct val="150000"/>
              </a:lnSpc>
              <a:buNone/>
            </a:pPr>
            <a:r>
              <a:rPr lang="fa-IR" dirty="0" smtClean="0"/>
              <a:t>1. </a:t>
            </a:r>
            <a:r>
              <a:rPr lang="ar-SA" dirty="0" smtClean="0"/>
              <a:t>تعيين </a:t>
            </a:r>
            <a:r>
              <a:rPr lang="ar-SA" dirty="0"/>
              <a:t>هزينه فعاليت ها</a:t>
            </a:r>
            <a:r>
              <a:rPr lang="ar-SA" b="1" dirty="0"/>
              <a:t> </a:t>
            </a:r>
            <a:endParaRPr lang="en-US" dirty="0"/>
          </a:p>
          <a:p>
            <a:pPr algn="r" rtl="1">
              <a:lnSpc>
                <a:spcPct val="150000"/>
              </a:lnSpc>
              <a:buNone/>
            </a:pPr>
            <a:r>
              <a:rPr lang="fa-IR" dirty="0" smtClean="0"/>
              <a:t>2. </a:t>
            </a:r>
            <a:r>
              <a:rPr lang="ar-SA" dirty="0" smtClean="0"/>
              <a:t>توسعه </a:t>
            </a:r>
            <a:r>
              <a:rPr lang="ar-SA" dirty="0"/>
              <a:t>نقشه عمليات </a:t>
            </a:r>
            <a:r>
              <a:rPr lang="ar-SA" dirty="0" smtClean="0"/>
              <a:t>برا</a:t>
            </a:r>
            <a:r>
              <a:rPr lang="fa-IR" dirty="0" smtClean="0"/>
              <a:t>ی</a:t>
            </a:r>
            <a:r>
              <a:rPr lang="ar-SA" dirty="0" smtClean="0"/>
              <a:t> </a:t>
            </a:r>
            <a:r>
              <a:rPr lang="ar-SA" dirty="0"/>
              <a:t>نشان دادن جريان كار و روابط بين فعاليت ها </a:t>
            </a:r>
            <a:endParaRPr lang="en-US" dirty="0"/>
          </a:p>
          <a:p>
            <a:pPr algn="r" rtl="1">
              <a:lnSpc>
                <a:spcPct val="150000"/>
              </a:lnSpc>
              <a:buNone/>
            </a:pPr>
            <a:r>
              <a:rPr lang="fa-IR" b="1" dirty="0" smtClean="0"/>
              <a:t> </a:t>
            </a:r>
            <a:r>
              <a:rPr lang="fa-IR" dirty="0" smtClean="0"/>
              <a:t>3.</a:t>
            </a:r>
            <a:r>
              <a:rPr lang="ar-SA" dirty="0" smtClean="0"/>
              <a:t>جمع آور</a:t>
            </a:r>
            <a:r>
              <a:rPr lang="fa-IR" dirty="0" smtClean="0"/>
              <a:t>ی</a:t>
            </a:r>
            <a:r>
              <a:rPr lang="ar-SA" dirty="0" smtClean="0"/>
              <a:t> </a:t>
            </a:r>
            <a:r>
              <a:rPr lang="ar-SA" dirty="0"/>
              <a:t>داده </a:t>
            </a:r>
            <a:r>
              <a:rPr lang="ar-SA" dirty="0" smtClean="0"/>
              <a:t>ها</a:t>
            </a:r>
            <a:r>
              <a:rPr lang="fa-IR" dirty="0" smtClean="0"/>
              <a:t>ی</a:t>
            </a:r>
            <a:r>
              <a:rPr lang="ar-SA" dirty="0" smtClean="0"/>
              <a:t> </a:t>
            </a:r>
            <a:r>
              <a:rPr lang="ar-SA" dirty="0"/>
              <a:t>هزينه مرتبط و جريان </a:t>
            </a:r>
            <a:r>
              <a:rPr lang="ar-SA" dirty="0" smtClean="0"/>
              <a:t>فيزيك</a:t>
            </a:r>
            <a:r>
              <a:rPr lang="fa-IR" dirty="0" smtClean="0"/>
              <a:t>ی</a:t>
            </a:r>
            <a:r>
              <a:rPr lang="ar-SA" dirty="0" smtClean="0"/>
              <a:t> واحدها</a:t>
            </a:r>
            <a:r>
              <a:rPr lang="fa-IR" dirty="0" smtClean="0"/>
              <a:t>ی</a:t>
            </a:r>
            <a:r>
              <a:rPr lang="ar-SA" dirty="0" smtClean="0"/>
              <a:t> محركها</a:t>
            </a:r>
            <a:r>
              <a:rPr lang="fa-IR" dirty="0" smtClean="0"/>
              <a:t>ی</a:t>
            </a:r>
            <a:r>
              <a:rPr lang="ar-SA" dirty="0" smtClean="0"/>
              <a:t> هزينه </a:t>
            </a:r>
            <a:r>
              <a:rPr lang="ar-SA" dirty="0"/>
              <a:t>از ميان فعاليت ها و منابع</a:t>
            </a:r>
            <a:r>
              <a:rPr lang="ar-SA" b="1" dirty="0"/>
              <a:t> </a:t>
            </a:r>
            <a:endParaRPr lang="fa-IR" b="1" dirty="0" smtClean="0"/>
          </a:p>
          <a:p>
            <a:pPr algn="r" rtl="1">
              <a:lnSpc>
                <a:spcPct val="150000"/>
              </a:lnSpc>
              <a:buNone/>
            </a:pPr>
            <a:r>
              <a:rPr lang="fa-IR" dirty="0" smtClean="0"/>
              <a:t>4. </a:t>
            </a:r>
            <a:r>
              <a:rPr lang="ar-SA" dirty="0" smtClean="0"/>
              <a:t>محاسبه </a:t>
            </a:r>
            <a:r>
              <a:rPr lang="ar-SA" dirty="0"/>
              <a:t>و تفسير اطلاعات بر </a:t>
            </a:r>
            <a:r>
              <a:rPr lang="ar-SA" dirty="0" smtClean="0"/>
              <a:t>مبنا</a:t>
            </a:r>
            <a:r>
              <a:rPr lang="fa-IR" dirty="0" smtClean="0"/>
              <a:t>ی</a:t>
            </a:r>
            <a:r>
              <a:rPr lang="ar-SA" dirty="0" smtClean="0"/>
              <a:t> </a:t>
            </a:r>
            <a:r>
              <a:rPr lang="ar-SA" dirty="0"/>
              <a:t>فعاليت</a:t>
            </a:r>
            <a:r>
              <a:rPr lang="ar-SA" b="1" dirty="0"/>
              <a:t> </a:t>
            </a:r>
            <a:endParaRPr lang="en-US"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fontScale="90000"/>
          </a:bodyPr>
          <a:lstStyle/>
          <a:p>
            <a:pPr algn="ctr" rtl="1"/>
            <a:r>
              <a:rPr lang="fa-IR" b="1" dirty="0" smtClean="0"/>
              <a:t/>
            </a:r>
            <a:br>
              <a:rPr lang="fa-IR" b="1" dirty="0" smtClean="0"/>
            </a:br>
            <a:r>
              <a:rPr lang="fa-IR" b="1" dirty="0" smtClean="0"/>
              <a:t/>
            </a:r>
            <a:br>
              <a:rPr lang="fa-IR" b="1" dirty="0" smtClean="0"/>
            </a:br>
            <a:r>
              <a:rPr lang="fa-IR" b="1" dirty="0" smtClean="0"/>
              <a:t/>
            </a:r>
            <a:br>
              <a:rPr lang="fa-IR" b="1" dirty="0" smtClean="0"/>
            </a:br>
            <a:r>
              <a:rPr lang="ar-SA" b="1" dirty="0" smtClean="0"/>
              <a:t> </a:t>
            </a:r>
            <a:r>
              <a:rPr lang="en-US" dirty="0" smtClean="0"/>
              <a:t/>
            </a:r>
            <a:br>
              <a:rPr lang="en-US" dirty="0" smtClean="0"/>
            </a:br>
            <a:r>
              <a:rPr lang="ar-SA" b="1" dirty="0" smtClean="0"/>
              <a:t>مزايای سيستم </a:t>
            </a:r>
            <a:r>
              <a:rPr lang="en-US" b="1" dirty="0" smtClean="0"/>
              <a:t>ABC</a:t>
            </a:r>
            <a:endParaRPr lang="en-US" dirty="0"/>
          </a:p>
        </p:txBody>
      </p:sp>
      <p:sp>
        <p:nvSpPr>
          <p:cNvPr id="3" name="Content Placeholder 2"/>
          <p:cNvSpPr>
            <a:spLocks noGrp="1"/>
          </p:cNvSpPr>
          <p:nvPr>
            <p:ph idx="1"/>
          </p:nvPr>
        </p:nvSpPr>
        <p:spPr/>
        <p:txBody>
          <a:bodyPr>
            <a:normAutofit fontScale="70000" lnSpcReduction="20000"/>
          </a:bodyPr>
          <a:lstStyle/>
          <a:p>
            <a:pPr algn="r" rtl="1">
              <a:buNone/>
            </a:pPr>
            <a:r>
              <a:rPr lang="ar-SA" dirty="0" smtClean="0"/>
              <a:t>1. </a:t>
            </a:r>
            <a:r>
              <a:rPr lang="ar-SA" dirty="0"/>
              <a:t>بهبود سيستم هزينه يابی و تخصيص هزينه های شرکت به طور مطلوبتر </a:t>
            </a:r>
            <a:endParaRPr lang="en-US" dirty="0"/>
          </a:p>
          <a:p>
            <a:pPr algn="r" rtl="1">
              <a:buNone/>
            </a:pPr>
            <a:r>
              <a:rPr lang="ar-SA" dirty="0"/>
              <a:t>2</a:t>
            </a:r>
            <a:r>
              <a:rPr lang="ar-SA" dirty="0" smtClean="0"/>
              <a:t>. </a:t>
            </a:r>
            <a:r>
              <a:rPr lang="ar-SA" dirty="0"/>
              <a:t>تعيين بهای تمام شده و قيمت گذاری محصولات به طور منطقی تر و دقيقتر </a:t>
            </a:r>
            <a:endParaRPr lang="en-US" dirty="0"/>
          </a:p>
          <a:p>
            <a:pPr algn="r" rtl="1">
              <a:buNone/>
            </a:pPr>
            <a:r>
              <a:rPr lang="ar-SA" dirty="0"/>
              <a:t>3</a:t>
            </a:r>
            <a:r>
              <a:rPr lang="ar-SA" dirty="0" smtClean="0"/>
              <a:t>. کنترل </a:t>
            </a:r>
            <a:r>
              <a:rPr lang="ar-SA" dirty="0"/>
              <a:t>عمليات شرکت وبرنامه ريزی کاراتر، صحيح تر و دقيق تر مديريتی </a:t>
            </a:r>
            <a:endParaRPr lang="en-US" dirty="0"/>
          </a:p>
          <a:p>
            <a:pPr algn="r" rtl="1">
              <a:buNone/>
            </a:pPr>
            <a:r>
              <a:rPr lang="ar-SA" dirty="0" smtClean="0"/>
              <a:t>4. کمک </a:t>
            </a:r>
            <a:r>
              <a:rPr lang="ar-SA" dirty="0"/>
              <a:t>به تصميم </a:t>
            </a:r>
            <a:r>
              <a:rPr lang="ar-SA" dirty="0" smtClean="0"/>
              <a:t>گير</a:t>
            </a:r>
            <a:r>
              <a:rPr lang="fa-IR" dirty="0" smtClean="0"/>
              <a:t>ی</a:t>
            </a:r>
            <a:r>
              <a:rPr lang="ar-SA" dirty="0" smtClean="0"/>
              <a:t> </a:t>
            </a:r>
            <a:r>
              <a:rPr lang="ar-SA" dirty="0"/>
              <a:t>های کاراتر، صحيح تر و دقيق تر مديريتی </a:t>
            </a:r>
            <a:endParaRPr lang="en-US" dirty="0"/>
          </a:p>
          <a:p>
            <a:pPr algn="r" rtl="1">
              <a:buNone/>
            </a:pPr>
            <a:r>
              <a:rPr lang="ar-SA" dirty="0"/>
              <a:t>5</a:t>
            </a:r>
            <a:r>
              <a:rPr lang="ar-SA" dirty="0" smtClean="0"/>
              <a:t>. ارزيابی </a:t>
            </a:r>
            <a:r>
              <a:rPr lang="ar-SA" dirty="0"/>
              <a:t>صحيح تر از عمليات مالی مديران </a:t>
            </a:r>
            <a:endParaRPr lang="en-US" dirty="0"/>
          </a:p>
          <a:p>
            <a:pPr algn="r" rtl="1">
              <a:buNone/>
            </a:pPr>
            <a:r>
              <a:rPr lang="ar-SA" dirty="0"/>
              <a:t>6</a:t>
            </a:r>
            <a:r>
              <a:rPr lang="ar-SA" dirty="0" smtClean="0"/>
              <a:t>. </a:t>
            </a:r>
            <a:r>
              <a:rPr lang="ar-SA" dirty="0"/>
              <a:t>شناسايی فعاليت های هزينه زا و فاقد ارزش </a:t>
            </a:r>
            <a:endParaRPr lang="en-US" dirty="0"/>
          </a:p>
          <a:p>
            <a:pPr algn="r" rtl="1">
              <a:buNone/>
            </a:pPr>
            <a:r>
              <a:rPr lang="ar-SA" dirty="0"/>
              <a:t>7</a:t>
            </a:r>
            <a:r>
              <a:rPr lang="ar-SA" dirty="0" smtClean="0"/>
              <a:t>. امکان </a:t>
            </a:r>
            <a:r>
              <a:rPr lang="ar-SA" dirty="0"/>
              <a:t>وجود کنترل هزينه ها </a:t>
            </a:r>
            <a:endParaRPr lang="en-US" dirty="0"/>
          </a:p>
          <a:p>
            <a:pPr algn="r" rtl="1">
              <a:buNone/>
            </a:pPr>
            <a:r>
              <a:rPr lang="ar-SA" dirty="0"/>
              <a:t>8. </a:t>
            </a:r>
            <a:r>
              <a:rPr lang="ar-SA" dirty="0" smtClean="0"/>
              <a:t>موجب </a:t>
            </a:r>
            <a:r>
              <a:rPr lang="ar-SA" dirty="0"/>
              <a:t>تغيير نگرش بسياری از مديران نسبت به هزينه های سربار </a:t>
            </a:r>
            <a:endParaRPr lang="en-US" dirty="0"/>
          </a:p>
          <a:p>
            <a:pPr algn="r" rtl="1">
              <a:buNone/>
            </a:pPr>
            <a:r>
              <a:rPr lang="ar-SA" dirty="0"/>
              <a:t>9</a:t>
            </a:r>
            <a:r>
              <a:rPr lang="ar-SA" dirty="0" smtClean="0"/>
              <a:t>. ايجاد </a:t>
            </a:r>
            <a:r>
              <a:rPr lang="ar-SA" dirty="0"/>
              <a:t>شرايط لازم برای افزايش سهم بازار </a:t>
            </a:r>
            <a:endParaRPr lang="en-US" dirty="0"/>
          </a:p>
          <a:p>
            <a:pPr algn="r" rtl="1">
              <a:buNone/>
            </a:pPr>
            <a:r>
              <a:rPr lang="ar-SA" dirty="0"/>
              <a:t>10. </a:t>
            </a:r>
            <a:r>
              <a:rPr lang="ar-SA" dirty="0" smtClean="0"/>
              <a:t>توجيه </a:t>
            </a:r>
            <a:r>
              <a:rPr lang="ar-SA" dirty="0"/>
              <a:t>حاشيه فروش و تسهيل رقابت </a:t>
            </a:r>
            <a:endParaRPr lang="en-US" dirty="0"/>
          </a:p>
          <a:p>
            <a:pPr algn="r" rtl="1">
              <a:buNone/>
            </a:pPr>
            <a:r>
              <a:rPr lang="ar-SA" dirty="0"/>
              <a:t>11. </a:t>
            </a:r>
            <a:r>
              <a:rPr lang="ar-SA" dirty="0" smtClean="0"/>
              <a:t> </a:t>
            </a:r>
            <a:r>
              <a:rPr lang="ar-SA" dirty="0"/>
              <a:t>تصميم گيری در خصوص توليد يا توقف توليد </a:t>
            </a:r>
            <a:endParaRPr lang="en-US" dirty="0"/>
          </a:p>
          <a:p>
            <a:pPr algn="r" rtl="1">
              <a:buNone/>
            </a:pPr>
            <a:r>
              <a:rPr lang="fa-IR" dirty="0" smtClean="0"/>
              <a:t>12</a:t>
            </a:r>
            <a:r>
              <a:rPr lang="ar-SA" b="1" dirty="0" smtClean="0"/>
              <a:t>.</a:t>
            </a:r>
            <a:r>
              <a:rPr lang="ar-SA" dirty="0" smtClean="0"/>
              <a:t>عملی </a:t>
            </a:r>
            <a:r>
              <a:rPr lang="ar-SA" dirty="0"/>
              <a:t>کردن مفهموم مشتری مداری </a:t>
            </a:r>
            <a:endParaRPr lang="en-US" dirty="0"/>
          </a:p>
          <a:p>
            <a:endParaRPr lang="en-U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5400" b="1" dirty="0" smtClean="0"/>
              <a:t>مقدمه</a:t>
            </a:r>
            <a:endParaRPr lang="en-US" sz="5400" b="1" dirty="0"/>
          </a:p>
        </p:txBody>
      </p:sp>
      <p:sp>
        <p:nvSpPr>
          <p:cNvPr id="3" name="Content Placeholder 2"/>
          <p:cNvSpPr>
            <a:spLocks noGrp="1"/>
          </p:cNvSpPr>
          <p:nvPr>
            <p:ph idx="1"/>
          </p:nvPr>
        </p:nvSpPr>
        <p:spPr>
          <a:xfrm>
            <a:off x="457200" y="1600201"/>
            <a:ext cx="8458200" cy="4876799"/>
          </a:xfrm>
        </p:spPr>
        <p:txBody>
          <a:bodyPr>
            <a:normAutofit fontScale="92500" lnSpcReduction="20000"/>
          </a:bodyPr>
          <a:lstStyle/>
          <a:p>
            <a:pPr algn="r">
              <a:buNone/>
            </a:pPr>
            <a:r>
              <a:rPr lang="ar-SA" dirty="0" smtClean="0"/>
              <a:t> </a:t>
            </a:r>
            <a:endParaRPr lang="fa-IR" dirty="0" smtClean="0"/>
          </a:p>
          <a:p>
            <a:pPr algn="r">
              <a:buNone/>
            </a:pPr>
            <a:r>
              <a:rPr lang="ar-SA" b="1" dirty="0" smtClean="0"/>
              <a:t>حسابدار</a:t>
            </a:r>
            <a:r>
              <a:rPr lang="fa-IR" b="1" dirty="0" smtClean="0"/>
              <a:t>ی </a:t>
            </a:r>
            <a:r>
              <a:rPr lang="ar-SA" b="1" dirty="0" smtClean="0"/>
              <a:t>چگونه م</a:t>
            </a:r>
            <a:r>
              <a:rPr lang="fa-IR" b="1" dirty="0" smtClean="0"/>
              <a:t>ی </a:t>
            </a:r>
            <a:r>
              <a:rPr lang="ar-SA" b="1" dirty="0" smtClean="0"/>
              <a:t>تواند </a:t>
            </a:r>
            <a:r>
              <a:rPr lang="ar-SA" b="1" dirty="0"/>
              <a:t>به مدير كمك كند</a:t>
            </a:r>
            <a:r>
              <a:rPr lang="ar-SA" b="1" dirty="0" smtClean="0"/>
              <a:t>؟ </a:t>
            </a:r>
            <a:endParaRPr lang="en-US" b="1" dirty="0" smtClean="0"/>
          </a:p>
          <a:p>
            <a:pPr algn="just" rtl="1">
              <a:lnSpc>
                <a:spcPct val="150000"/>
              </a:lnSpc>
              <a:buNone/>
            </a:pPr>
            <a:r>
              <a:rPr lang="fa-IR" dirty="0" smtClean="0"/>
              <a:t>    </a:t>
            </a:r>
            <a:r>
              <a:rPr lang="ar-SA" dirty="0" smtClean="0"/>
              <a:t>تحولات سريع در صنايع توليدی جهان، شامل رقابت سنگين در بازارهای جهانی، نوآور</a:t>
            </a:r>
            <a:r>
              <a:rPr lang="fa-IR" dirty="0" smtClean="0"/>
              <a:t>ی</a:t>
            </a:r>
            <a:r>
              <a:rPr lang="ar-SA" dirty="0" smtClean="0"/>
              <a:t> های تکنولوژی و پيشرفت سيستم های کامپیوتری بوده است. اين تحولات موجب شده است که شرکت هاي</a:t>
            </a:r>
            <a:r>
              <a:rPr lang="fa-IR" dirty="0" smtClean="0"/>
              <a:t>ی</a:t>
            </a:r>
            <a:r>
              <a:rPr lang="ar-SA" dirty="0" smtClean="0"/>
              <a:t> که توان هماهنگ کردن عمليات خود را با شرايط جديد داشته اند به صورت شرکت هايی موفق جهانی درآيند و شرکت هایی که چنين توانی را نداشته اند از بازار رقابت خارج شوند</a:t>
            </a:r>
            <a:r>
              <a:rPr lang="fa-IR" dirty="0" smtClean="0"/>
              <a:t>.</a:t>
            </a:r>
            <a:endParaRPr lang="en-US"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457200"/>
          </a:xfrm>
        </p:spPr>
        <p:txBody>
          <a:bodyPr>
            <a:normAutofit fontScale="90000"/>
          </a:bodyPr>
          <a:lstStyle/>
          <a:p>
            <a:pPr algn="ctr" rtl="1"/>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ar-SA" b="1" dirty="0" smtClean="0"/>
              <a:t> </a:t>
            </a:r>
            <a:r>
              <a:rPr lang="en-US" dirty="0" smtClean="0"/>
              <a:t/>
            </a:r>
            <a:br>
              <a:rPr lang="en-US" dirty="0" smtClean="0"/>
            </a:br>
            <a:r>
              <a:rPr lang="en-US" dirty="0" smtClean="0"/>
              <a:t/>
            </a:r>
            <a:br>
              <a:rPr lang="en-US" dirty="0" smtClean="0"/>
            </a:br>
            <a:r>
              <a:rPr lang="ar-SA" b="1" dirty="0" smtClean="0"/>
              <a:t> محدوديت</a:t>
            </a:r>
            <a:r>
              <a:rPr lang="fa-IR" b="1" dirty="0" smtClean="0"/>
              <a:t> و </a:t>
            </a:r>
            <a:r>
              <a:rPr lang="ar-SA" b="1" dirty="0" smtClean="0"/>
              <a:t>معايب</a:t>
            </a:r>
            <a:r>
              <a:rPr lang="fa-IR" b="1" dirty="0" smtClean="0"/>
              <a:t> </a:t>
            </a:r>
            <a:r>
              <a:rPr lang="ar-SA" b="1" dirty="0" smtClean="0"/>
              <a:t>روش </a:t>
            </a:r>
            <a:r>
              <a:rPr lang="en-US" b="1" dirty="0" smtClean="0"/>
              <a:t>ABC</a:t>
            </a:r>
            <a:endParaRPr lang="en-US" dirty="0"/>
          </a:p>
        </p:txBody>
      </p:sp>
      <p:sp>
        <p:nvSpPr>
          <p:cNvPr id="3" name="Content Placeholder 2"/>
          <p:cNvSpPr>
            <a:spLocks noGrp="1"/>
          </p:cNvSpPr>
          <p:nvPr>
            <p:ph idx="1"/>
          </p:nvPr>
        </p:nvSpPr>
        <p:spPr>
          <a:xfrm>
            <a:off x="533400" y="1371600"/>
            <a:ext cx="8229600" cy="4389120"/>
          </a:xfrm>
        </p:spPr>
        <p:txBody>
          <a:bodyPr>
            <a:normAutofit fontScale="92500" lnSpcReduction="20000"/>
          </a:bodyPr>
          <a:lstStyle/>
          <a:p>
            <a:pPr algn="r" rtl="1">
              <a:buNone/>
            </a:pPr>
            <a:endParaRPr lang="fa-IR" b="1" dirty="0" smtClean="0"/>
          </a:p>
          <a:p>
            <a:pPr algn="r" rtl="1">
              <a:buNone/>
            </a:pPr>
            <a:r>
              <a:rPr lang="fa-IR" b="1" dirty="0" smtClean="0"/>
              <a:t>محدودیت :</a:t>
            </a:r>
          </a:p>
          <a:p>
            <a:pPr algn="r" rtl="1">
              <a:buNone/>
            </a:pPr>
            <a:r>
              <a:rPr lang="fa-IR" dirty="0" smtClean="0"/>
              <a:t> </a:t>
            </a:r>
            <a:r>
              <a:rPr lang="ar-SA" dirty="0" smtClean="0"/>
              <a:t>1. </a:t>
            </a:r>
            <a:r>
              <a:rPr lang="ar-SA" dirty="0"/>
              <a:t>رابطه يکطرفه بين حجم فعاليت و هزينه ها </a:t>
            </a:r>
            <a:endParaRPr lang="en-US" dirty="0"/>
          </a:p>
          <a:p>
            <a:pPr algn="r" rtl="1">
              <a:buNone/>
            </a:pPr>
            <a:r>
              <a:rPr lang="fa-IR" dirty="0" smtClean="0"/>
              <a:t> </a:t>
            </a:r>
            <a:r>
              <a:rPr lang="ar-SA" dirty="0" smtClean="0"/>
              <a:t>2. چشم </a:t>
            </a:r>
            <a:r>
              <a:rPr lang="ar-SA" dirty="0"/>
              <a:t>پوشی از امکان وجود هزينه ها و توليدات مشترک </a:t>
            </a:r>
            <a:endParaRPr lang="en-US" dirty="0"/>
          </a:p>
          <a:p>
            <a:pPr algn="r" rtl="1">
              <a:buNone/>
            </a:pPr>
            <a:r>
              <a:rPr lang="fa-IR" dirty="0" smtClean="0"/>
              <a:t> </a:t>
            </a:r>
            <a:r>
              <a:rPr lang="ar-SA" dirty="0" smtClean="0"/>
              <a:t>3. </a:t>
            </a:r>
            <a:r>
              <a:rPr lang="ar-SA" dirty="0"/>
              <a:t>ناديده گرفتن ظرفيت (اضافی، منابع کمياب) و </a:t>
            </a:r>
            <a:r>
              <a:rPr lang="ar-SA" dirty="0" smtClean="0"/>
              <a:t>ميزان</a:t>
            </a:r>
            <a:r>
              <a:rPr lang="fa-IR" dirty="0" smtClean="0"/>
              <a:t> </a:t>
            </a:r>
            <a:r>
              <a:rPr lang="ar-SA" dirty="0" smtClean="0"/>
              <a:t>سودمندی </a:t>
            </a:r>
            <a:r>
              <a:rPr lang="ar-SA" dirty="0"/>
              <a:t>منابع</a:t>
            </a:r>
            <a:r>
              <a:rPr lang="ar-SA" b="1" dirty="0"/>
              <a:t> </a:t>
            </a:r>
            <a:endParaRPr lang="fa-IR" b="1" dirty="0" smtClean="0"/>
          </a:p>
          <a:p>
            <a:pPr algn="r" rtl="1">
              <a:buNone/>
            </a:pPr>
            <a:r>
              <a:rPr lang="fa-IR" b="1" dirty="0" smtClean="0"/>
              <a:t>معایب :</a:t>
            </a:r>
            <a:endParaRPr lang="en-US" dirty="0" smtClean="0"/>
          </a:p>
          <a:p>
            <a:pPr marL="514350" indent="-514350" algn="justLow" rtl="1">
              <a:buNone/>
            </a:pPr>
            <a:r>
              <a:rPr lang="fa-IR" dirty="0" smtClean="0"/>
              <a:t> 1.</a:t>
            </a:r>
            <a:r>
              <a:rPr lang="ar-SA" dirty="0" smtClean="0"/>
              <a:t>هزينه</a:t>
            </a:r>
            <a:r>
              <a:rPr lang="fa-IR" dirty="0" smtClean="0"/>
              <a:t> </a:t>
            </a:r>
            <a:r>
              <a:rPr lang="ar-SA" dirty="0" smtClean="0"/>
              <a:t>های گزاف ناشی ازتعداد مراکز فعاليت وعوامل هزينه</a:t>
            </a:r>
            <a:r>
              <a:rPr lang="fa-IR" dirty="0" smtClean="0"/>
              <a:t> </a:t>
            </a:r>
            <a:r>
              <a:rPr lang="ar-SA" dirty="0" smtClean="0"/>
              <a:t>زا </a:t>
            </a:r>
            <a:endParaRPr lang="fa-IR" dirty="0" smtClean="0"/>
          </a:p>
          <a:p>
            <a:pPr marL="514350" indent="-514350" algn="justLow" rtl="1">
              <a:buNone/>
            </a:pPr>
            <a:r>
              <a:rPr lang="fa-IR" dirty="0" smtClean="0"/>
              <a:t> 2.</a:t>
            </a:r>
            <a:r>
              <a:rPr lang="ar-SA" dirty="0" smtClean="0"/>
              <a:t>استمرارضرورت </a:t>
            </a:r>
            <a:r>
              <a:rPr lang="ar-SA" dirty="0"/>
              <a:t>تخصيص برخی هزينه ها </a:t>
            </a:r>
            <a:r>
              <a:rPr lang="ar-SA" dirty="0" smtClean="0"/>
              <a:t>براساس</a:t>
            </a:r>
            <a:r>
              <a:rPr lang="fa-IR" dirty="0" smtClean="0"/>
              <a:t> </a:t>
            </a:r>
            <a:r>
              <a:rPr lang="ar-SA" dirty="0" smtClean="0"/>
              <a:t>معيارهای</a:t>
            </a:r>
            <a:r>
              <a:rPr lang="fa-IR" dirty="0" smtClean="0"/>
              <a:t> </a:t>
            </a:r>
            <a:r>
              <a:rPr lang="ar-SA" dirty="0" smtClean="0"/>
              <a:t>قراردادی</a:t>
            </a:r>
            <a:r>
              <a:rPr lang="fa-IR" dirty="0" smtClean="0"/>
              <a:t> </a:t>
            </a:r>
            <a:r>
              <a:rPr lang="ar-SA" dirty="0" smtClean="0"/>
              <a:t>مبتنی برحجم</a:t>
            </a:r>
            <a:r>
              <a:rPr lang="ar-SA" b="1" dirty="0" smtClean="0"/>
              <a:t> </a:t>
            </a:r>
            <a:endParaRPr lang="en-US" dirty="0"/>
          </a:p>
          <a:p>
            <a:endParaRPr lang="en-US"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389120"/>
          </a:xfrm>
        </p:spPr>
        <p:txBody>
          <a:bodyPr>
            <a:normAutofit fontScale="92500"/>
          </a:bodyPr>
          <a:lstStyle/>
          <a:p>
            <a:pPr algn="r" rtl="1">
              <a:buNone/>
            </a:pPr>
            <a:endParaRPr lang="en-US" b="1" dirty="0" smtClean="0"/>
          </a:p>
          <a:p>
            <a:pPr algn="r" rtl="1">
              <a:buNone/>
            </a:pPr>
            <a:r>
              <a:rPr lang="ar-SA" b="1" dirty="0" smtClean="0"/>
              <a:t>تعاريف </a:t>
            </a:r>
            <a:r>
              <a:rPr lang="ar-SA" b="1" dirty="0"/>
              <a:t>و کارکردها :</a:t>
            </a:r>
            <a:r>
              <a:rPr lang="ar-SA" dirty="0"/>
              <a:t> </a:t>
            </a:r>
            <a:endParaRPr lang="en-US" b="1" dirty="0"/>
          </a:p>
          <a:p>
            <a:pPr algn="justLow" rtl="1">
              <a:buNone/>
            </a:pPr>
            <a:r>
              <a:rPr lang="ar-SA" sz="2400" dirty="0" smtClean="0"/>
              <a:t>1</a:t>
            </a:r>
            <a:r>
              <a:rPr lang="ar-SA" sz="2800" dirty="0" smtClean="0"/>
              <a:t>. </a:t>
            </a:r>
            <a:r>
              <a:rPr lang="en-US" sz="2800" smtClean="0"/>
              <a:t>ABB</a:t>
            </a:r>
            <a:r>
              <a:rPr lang="ar-SA" sz="2800" smtClean="0"/>
              <a:t> </a:t>
            </a:r>
            <a:r>
              <a:rPr lang="ar-SA" sz="2800" dirty="0"/>
              <a:t>يک روش سيستماتيک جهت برنامه ريزی کنترل </a:t>
            </a:r>
            <a:r>
              <a:rPr lang="ar-SA" sz="2800" dirty="0" smtClean="0"/>
              <a:t>و بودجه </a:t>
            </a:r>
            <a:r>
              <a:rPr lang="ar-SA" sz="2800" dirty="0"/>
              <a:t>بندی منابع يک سازمان است. </a:t>
            </a:r>
            <a:endParaRPr lang="en-US" sz="2800" dirty="0"/>
          </a:p>
          <a:p>
            <a:pPr algn="justLow" rtl="1">
              <a:buNone/>
            </a:pPr>
            <a:r>
              <a:rPr lang="ar-SA" sz="2800" dirty="0"/>
              <a:t>2</a:t>
            </a:r>
            <a:r>
              <a:rPr lang="ar-SA" sz="2800" dirty="0" smtClean="0"/>
              <a:t>. زمانی </a:t>
            </a:r>
            <a:r>
              <a:rPr lang="ar-SA" sz="2800" dirty="0"/>
              <a:t>که بودجه بر مبنای فعاليت تصويب می شود، </a:t>
            </a:r>
            <a:r>
              <a:rPr lang="en-US" sz="2800" dirty="0"/>
              <a:t>ABB</a:t>
            </a:r>
            <a:r>
              <a:rPr lang="ar-SA" sz="2800" dirty="0"/>
              <a:t> بخش کليدی از اقتصاد داخلی است که بين عرضه و تقاضا توازن برقرار می کند. </a:t>
            </a:r>
            <a:endParaRPr lang="en-US" sz="2800" dirty="0"/>
          </a:p>
          <a:p>
            <a:pPr algn="justLow" rtl="1">
              <a:buNone/>
            </a:pPr>
            <a:r>
              <a:rPr lang="ar-SA" sz="2800" dirty="0"/>
              <a:t>3. </a:t>
            </a:r>
            <a:r>
              <a:rPr lang="en-US" sz="2800" dirty="0" smtClean="0"/>
              <a:t>ABB</a:t>
            </a:r>
            <a:r>
              <a:rPr lang="ar-SA" sz="2800" dirty="0" smtClean="0"/>
              <a:t> </a:t>
            </a:r>
            <a:r>
              <a:rPr lang="ar-SA" sz="2800" dirty="0"/>
              <a:t>باعث می شود مديران ظرف دوره ای ميان مدت تا بلندمدت به هزينه های ثابت به عنوان </a:t>
            </a:r>
            <a:r>
              <a:rPr lang="ar-SA" sz="2800" dirty="0" smtClean="0"/>
              <a:t>هزينه</a:t>
            </a:r>
            <a:r>
              <a:rPr lang="fa-IR" sz="2800" dirty="0" smtClean="0"/>
              <a:t> </a:t>
            </a:r>
            <a:r>
              <a:rPr lang="ar-SA" sz="2800" dirty="0" smtClean="0"/>
              <a:t>های </a:t>
            </a:r>
            <a:r>
              <a:rPr lang="ar-SA" sz="2800" dirty="0"/>
              <a:t>متغير بينديشند. </a:t>
            </a:r>
            <a:endParaRPr lang="en-US" sz="2800" dirty="0"/>
          </a:p>
          <a:p>
            <a:endParaRPr lang="en-US" dirty="0"/>
          </a:p>
        </p:txBody>
      </p:sp>
      <p:sp>
        <p:nvSpPr>
          <p:cNvPr id="6" name="Title 1"/>
          <p:cNvSpPr>
            <a:spLocks noGrp="1"/>
          </p:cNvSpPr>
          <p:nvPr>
            <p:ph type="title"/>
          </p:nvPr>
        </p:nvSpPr>
        <p:spPr>
          <a:xfrm>
            <a:off x="457200" y="704088"/>
            <a:ext cx="8229600" cy="1581912"/>
          </a:xfrm>
        </p:spPr>
        <p:txBody>
          <a:bodyPr>
            <a:normAutofit fontScale="90000"/>
          </a:bodyPr>
          <a:lstStyle/>
          <a:p>
            <a:pPr algn="ctr" rtl="1"/>
            <a:r>
              <a:rPr lang="fa-IR" b="1" dirty="0" smtClean="0"/>
              <a:t/>
            </a:r>
            <a:br>
              <a:rPr lang="fa-IR" b="1" dirty="0" smtClean="0"/>
            </a:br>
            <a:r>
              <a:rPr lang="en-US" b="1" dirty="0" smtClean="0"/>
              <a:t/>
            </a:r>
            <a:br>
              <a:rPr lang="en-US" b="1" dirty="0" smtClean="0"/>
            </a:br>
            <a:r>
              <a:rPr lang="en-US" b="1" dirty="0" smtClean="0"/>
              <a:t/>
            </a:r>
            <a:br>
              <a:rPr lang="en-US" b="1" dirty="0" smtClean="0"/>
            </a:br>
            <a:r>
              <a:rPr lang="ar-SA" sz="4000" b="1" dirty="0" smtClean="0"/>
              <a:t>بودجه بندی بر مبنای فعالیت </a:t>
            </a:r>
            <a:r>
              <a:rPr lang="en-US" sz="3600" dirty="0" smtClean="0"/>
              <a:t>ABB</a:t>
            </a:r>
            <a:br>
              <a:rPr lang="en-US" sz="3600" dirty="0" smtClean="0"/>
            </a:br>
            <a:r>
              <a:rPr lang="ar-SA" sz="3600" b="1" dirty="0" smtClean="0"/>
              <a:t>(</a:t>
            </a:r>
            <a:r>
              <a:rPr lang="en-US" sz="3600" b="1" dirty="0" smtClean="0"/>
              <a:t>Activity Based Budgeting</a:t>
            </a:r>
            <a:r>
              <a:rPr lang="ar-SA" sz="3600" b="1" dirty="0" smtClean="0"/>
              <a:t>)</a:t>
            </a:r>
            <a:r>
              <a:rPr lang="ar-SA" sz="3600" dirty="0" smtClean="0"/>
              <a:t> </a:t>
            </a:r>
            <a:r>
              <a:rPr lang="en-US" sz="4400" dirty="0" smtClean="0"/>
              <a:t/>
            </a:r>
            <a:br>
              <a:rPr lang="en-US" sz="4400" dirty="0" smtClean="0"/>
            </a:br>
            <a:endParaRPr lang="en-US" sz="4000"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077200" cy="838200"/>
          </a:xfrm>
        </p:spPr>
        <p:txBody>
          <a:bodyPr>
            <a:normAutofit fontScale="90000"/>
          </a:bodyPr>
          <a:lstStyle/>
          <a:p>
            <a:pPr algn="ctr" rtl="1"/>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ar-SA" b="1" dirty="0" smtClean="0"/>
              <a:t> </a:t>
            </a:r>
            <a:r>
              <a:rPr lang="en-US" dirty="0" smtClean="0"/>
              <a:t/>
            </a:r>
            <a:br>
              <a:rPr lang="en-US" dirty="0" smtClean="0"/>
            </a:br>
            <a:r>
              <a:rPr lang="ar-SA" b="1" dirty="0" smtClean="0"/>
              <a:t> ويژگيها</a:t>
            </a:r>
            <a:r>
              <a:rPr lang="fa-IR" b="1" dirty="0" smtClean="0"/>
              <a:t>ی روش</a:t>
            </a:r>
            <a:r>
              <a:rPr lang="ar-SA" b="1" dirty="0" smtClean="0"/>
              <a:t>  </a:t>
            </a:r>
            <a:r>
              <a:rPr lang="en-US" b="1" dirty="0" smtClean="0"/>
              <a:t>ABB</a:t>
            </a:r>
            <a:endParaRPr lang="en-US" dirty="0"/>
          </a:p>
        </p:txBody>
      </p:sp>
      <p:sp>
        <p:nvSpPr>
          <p:cNvPr id="3" name="Content Placeholder 2"/>
          <p:cNvSpPr>
            <a:spLocks noGrp="1"/>
          </p:cNvSpPr>
          <p:nvPr>
            <p:ph idx="1"/>
          </p:nvPr>
        </p:nvSpPr>
        <p:spPr/>
        <p:txBody>
          <a:bodyPr>
            <a:normAutofit fontScale="77500" lnSpcReduction="20000"/>
          </a:bodyPr>
          <a:lstStyle/>
          <a:p>
            <a:pPr algn="just" rtl="1">
              <a:buNone/>
            </a:pPr>
            <a:r>
              <a:rPr lang="ar-SA" dirty="0" smtClean="0"/>
              <a:t>1. </a:t>
            </a:r>
            <a:r>
              <a:rPr lang="ar-SA" dirty="0"/>
              <a:t>انتظارات </a:t>
            </a:r>
            <a:r>
              <a:rPr lang="ar-SA" dirty="0" smtClean="0"/>
              <a:t>مشتر</a:t>
            </a:r>
            <a:r>
              <a:rPr lang="fa-IR" dirty="0" smtClean="0"/>
              <a:t>ی</a:t>
            </a:r>
            <a:r>
              <a:rPr lang="ar-SA" dirty="0" smtClean="0"/>
              <a:t> </a:t>
            </a:r>
            <a:r>
              <a:rPr lang="ar-SA" dirty="0"/>
              <a:t>را با منابع قابل دسترس سازمان تطبيق </a:t>
            </a:r>
            <a:r>
              <a:rPr lang="ar-SA" dirty="0" smtClean="0"/>
              <a:t>م</a:t>
            </a:r>
            <a:r>
              <a:rPr lang="fa-IR" dirty="0" smtClean="0"/>
              <a:t>ی </a:t>
            </a:r>
            <a:r>
              <a:rPr lang="ar-SA" dirty="0" smtClean="0"/>
              <a:t>دهد</a:t>
            </a:r>
            <a:r>
              <a:rPr lang="ar-SA" dirty="0"/>
              <a:t>. </a:t>
            </a:r>
            <a:endParaRPr lang="en-US" dirty="0"/>
          </a:p>
          <a:p>
            <a:pPr algn="just" rtl="1">
              <a:buNone/>
            </a:pPr>
            <a:r>
              <a:rPr lang="ar-SA" dirty="0"/>
              <a:t>2</a:t>
            </a:r>
            <a:r>
              <a:rPr lang="ar-SA" dirty="0" smtClean="0"/>
              <a:t>. </a:t>
            </a:r>
            <a:r>
              <a:rPr lang="ar-SA" dirty="0"/>
              <a:t>به </a:t>
            </a:r>
            <a:r>
              <a:rPr lang="ar-SA" dirty="0" smtClean="0"/>
              <a:t>جا</a:t>
            </a:r>
            <a:r>
              <a:rPr lang="fa-IR" dirty="0" smtClean="0"/>
              <a:t>ی</a:t>
            </a:r>
            <a:r>
              <a:rPr lang="ar-SA" dirty="0" smtClean="0"/>
              <a:t> </a:t>
            </a:r>
            <a:r>
              <a:rPr lang="ar-SA" dirty="0"/>
              <a:t>تاكيد بر يك  </a:t>
            </a:r>
            <a:r>
              <a:rPr lang="en-US" dirty="0"/>
              <a:t>Benchmark</a:t>
            </a:r>
            <a:r>
              <a:rPr lang="ar-SA" dirty="0"/>
              <a:t> (</a:t>
            </a:r>
            <a:r>
              <a:rPr lang="ar-SA" dirty="0" smtClean="0"/>
              <a:t>الگوبردار</a:t>
            </a:r>
            <a:r>
              <a:rPr lang="fa-IR" dirty="0" smtClean="0"/>
              <a:t>ی</a:t>
            </a:r>
            <a:r>
              <a:rPr lang="ar-SA" dirty="0" smtClean="0"/>
              <a:t>) اختيار</a:t>
            </a:r>
            <a:r>
              <a:rPr lang="fa-IR" dirty="0" smtClean="0"/>
              <a:t>ی</a:t>
            </a:r>
            <a:r>
              <a:rPr lang="ar-SA" dirty="0" smtClean="0"/>
              <a:t>، </a:t>
            </a:r>
            <a:r>
              <a:rPr lang="ar-SA" dirty="0"/>
              <a:t>مثل بودجه سال گذشته، بر </a:t>
            </a:r>
            <a:r>
              <a:rPr lang="ar-SA" dirty="0" smtClean="0"/>
              <a:t>بودجه‌هاي</a:t>
            </a:r>
            <a:r>
              <a:rPr lang="fa-IR" dirty="0" smtClean="0"/>
              <a:t>ی</a:t>
            </a:r>
            <a:r>
              <a:rPr lang="ar-SA" dirty="0" smtClean="0"/>
              <a:t> </a:t>
            </a:r>
            <a:r>
              <a:rPr lang="ar-SA" dirty="0"/>
              <a:t>تاكيد دارد كه بر اساس بازگشت به سرمايه </a:t>
            </a:r>
            <a:r>
              <a:rPr lang="ar-SA" dirty="0" smtClean="0"/>
              <a:t>گذار</a:t>
            </a:r>
            <a:r>
              <a:rPr lang="fa-IR" dirty="0" smtClean="0"/>
              <a:t>ی</a:t>
            </a:r>
            <a:r>
              <a:rPr lang="ar-SA" dirty="0" smtClean="0"/>
              <a:t> </a:t>
            </a:r>
            <a:r>
              <a:rPr lang="ar-SA" dirty="0"/>
              <a:t>ها قرار دارد. </a:t>
            </a:r>
            <a:endParaRPr lang="en-US" dirty="0"/>
          </a:p>
          <a:p>
            <a:pPr algn="just" rtl="1">
              <a:buNone/>
            </a:pPr>
            <a:r>
              <a:rPr lang="ar-SA" dirty="0"/>
              <a:t>3</a:t>
            </a:r>
            <a:r>
              <a:rPr lang="ar-SA" dirty="0" smtClean="0"/>
              <a:t>. </a:t>
            </a:r>
            <a:r>
              <a:rPr lang="ar-SA" dirty="0"/>
              <a:t>يک بودجه منعطف را بر مبنای حجم کار فعاليت توسعه می دهد. </a:t>
            </a:r>
            <a:endParaRPr lang="en-US" dirty="0"/>
          </a:p>
          <a:p>
            <a:pPr algn="just" rtl="1">
              <a:buNone/>
            </a:pPr>
            <a:r>
              <a:rPr lang="ar-SA" dirty="0" smtClean="0"/>
              <a:t>4. </a:t>
            </a:r>
            <a:r>
              <a:rPr lang="ar-SA" dirty="0"/>
              <a:t>برنامه ريزی مکرر و دائمی را مورد حمايت قرار می دهد. </a:t>
            </a:r>
            <a:endParaRPr lang="en-US" dirty="0"/>
          </a:p>
          <a:p>
            <a:pPr algn="just" rtl="1">
              <a:buNone/>
            </a:pPr>
            <a:r>
              <a:rPr lang="ar-SA" dirty="0"/>
              <a:t>5</a:t>
            </a:r>
            <a:r>
              <a:rPr lang="ar-SA" dirty="0" smtClean="0"/>
              <a:t>. موارد </a:t>
            </a:r>
            <a:r>
              <a:rPr lang="ar-SA" dirty="0"/>
              <a:t>زائد و بی ارزش را در بودجه شناسايی کرده و برنامه های عملی برای حذف آنها ايجاد می کند. </a:t>
            </a:r>
            <a:endParaRPr lang="en-US" dirty="0"/>
          </a:p>
          <a:p>
            <a:pPr algn="just" rtl="1">
              <a:buNone/>
            </a:pPr>
            <a:r>
              <a:rPr lang="ar-SA" dirty="0"/>
              <a:t>6. </a:t>
            </a:r>
            <a:r>
              <a:rPr lang="ar-SA" dirty="0" smtClean="0"/>
              <a:t>حجم </a:t>
            </a:r>
            <a:r>
              <a:rPr lang="ar-SA" dirty="0"/>
              <a:t>کارها را برای ايجاد سيستم </a:t>
            </a:r>
            <a:r>
              <a:rPr lang="en-US" dirty="0"/>
              <a:t>ABB</a:t>
            </a:r>
            <a:r>
              <a:rPr lang="ar-SA" dirty="0"/>
              <a:t> پيش بينی می کند. </a:t>
            </a:r>
            <a:endParaRPr lang="en-US" dirty="0"/>
          </a:p>
          <a:p>
            <a:pPr algn="just" rtl="1">
              <a:buNone/>
            </a:pPr>
            <a:r>
              <a:rPr lang="ar-SA" dirty="0"/>
              <a:t>  </a:t>
            </a:r>
            <a:endParaRPr lang="en-US"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1"/>
            <a:ext cx="8229600" cy="5440364"/>
          </a:xfrm>
        </p:spPr>
        <p:txBody>
          <a:bodyPr>
            <a:noAutofit/>
          </a:bodyPr>
          <a:lstStyle/>
          <a:p>
            <a:pPr algn="just" rtl="1">
              <a:buNone/>
            </a:pPr>
            <a:r>
              <a:rPr lang="ar-SA" sz="2200" dirty="0" smtClean="0"/>
              <a:t>7. كليه فعاليت ها</a:t>
            </a:r>
            <a:r>
              <a:rPr lang="fa-IR" sz="2200" dirty="0" smtClean="0"/>
              <a:t>ی </a:t>
            </a:r>
            <a:r>
              <a:rPr lang="ar-SA" sz="2200" dirty="0" smtClean="0"/>
              <a:t>سازمان را با استراتژ</a:t>
            </a:r>
            <a:r>
              <a:rPr lang="fa-IR" sz="2200" dirty="0" smtClean="0"/>
              <a:t>ی</a:t>
            </a:r>
            <a:r>
              <a:rPr lang="ar-SA" sz="2200" dirty="0" smtClean="0"/>
              <a:t> ها</a:t>
            </a:r>
            <a:r>
              <a:rPr lang="fa-IR" sz="2200" dirty="0" smtClean="0"/>
              <a:t>ی</a:t>
            </a:r>
            <a:r>
              <a:rPr lang="ar-SA" sz="2200" dirty="0" smtClean="0"/>
              <a:t> كسب و كار مشتر</a:t>
            </a:r>
            <a:r>
              <a:rPr lang="fa-IR" sz="2200" dirty="0" smtClean="0"/>
              <a:t>ی </a:t>
            </a:r>
            <a:r>
              <a:rPr lang="ar-SA" sz="2200" dirty="0" smtClean="0"/>
              <a:t>منطبق م</a:t>
            </a:r>
            <a:r>
              <a:rPr lang="fa-IR" sz="2200" dirty="0" smtClean="0"/>
              <a:t>ی</a:t>
            </a:r>
            <a:r>
              <a:rPr lang="ar-SA" sz="2200" dirty="0" smtClean="0"/>
              <a:t> سازد. </a:t>
            </a:r>
            <a:endParaRPr lang="en-US" sz="2200" dirty="0" smtClean="0"/>
          </a:p>
          <a:p>
            <a:pPr algn="just" rtl="1">
              <a:buNone/>
            </a:pPr>
            <a:r>
              <a:rPr lang="ar-SA" sz="2200" dirty="0" smtClean="0"/>
              <a:t>8. مانع از افتادن در دام دفاع از پروژه ها</a:t>
            </a:r>
            <a:r>
              <a:rPr lang="fa-IR" sz="2200" dirty="0" smtClean="0"/>
              <a:t>ی</a:t>
            </a:r>
            <a:r>
              <a:rPr lang="ar-SA" sz="2200" dirty="0" smtClean="0"/>
              <a:t> مشتر</a:t>
            </a:r>
            <a:r>
              <a:rPr lang="fa-IR" sz="2200" dirty="0" smtClean="0"/>
              <a:t>ی</a:t>
            </a:r>
            <a:r>
              <a:rPr lang="ar-SA" sz="2200" dirty="0" smtClean="0"/>
              <a:t> م</a:t>
            </a:r>
            <a:r>
              <a:rPr lang="fa-IR" sz="2200" dirty="0" smtClean="0"/>
              <a:t>ی</a:t>
            </a:r>
            <a:r>
              <a:rPr lang="ar-SA" sz="2200" dirty="0" smtClean="0"/>
              <a:t> گردد. </a:t>
            </a:r>
            <a:endParaRPr lang="en-US" sz="2200" dirty="0" smtClean="0"/>
          </a:p>
          <a:p>
            <a:pPr algn="just" rtl="1">
              <a:buNone/>
            </a:pPr>
            <a:r>
              <a:rPr lang="ar-SA" sz="2200" dirty="0" smtClean="0"/>
              <a:t>9. از اينكه ايده ها</a:t>
            </a:r>
            <a:r>
              <a:rPr lang="fa-IR" sz="2200" dirty="0" smtClean="0"/>
              <a:t>ی</a:t>
            </a:r>
            <a:r>
              <a:rPr lang="ar-SA" sz="2200" dirty="0" smtClean="0"/>
              <a:t> مشتر</a:t>
            </a:r>
            <a:r>
              <a:rPr lang="fa-IR" sz="2200" dirty="0" smtClean="0"/>
              <a:t>ی</a:t>
            </a:r>
            <a:r>
              <a:rPr lang="ar-SA" sz="2200" dirty="0" smtClean="0"/>
              <a:t> را مورد قضاوت قرار داده و اولويت ها</a:t>
            </a:r>
            <a:r>
              <a:rPr lang="fa-IR" sz="2200" dirty="0" smtClean="0"/>
              <a:t>ی </a:t>
            </a:r>
            <a:r>
              <a:rPr lang="ar-SA" sz="2200" dirty="0" smtClean="0"/>
              <a:t>خود را براساس آن ها تعيين كنيم جلوگير</a:t>
            </a:r>
            <a:r>
              <a:rPr lang="fa-IR" sz="2200" dirty="0" smtClean="0"/>
              <a:t>ی</a:t>
            </a:r>
            <a:r>
              <a:rPr lang="ar-SA" sz="2200" dirty="0" smtClean="0"/>
              <a:t> م</a:t>
            </a:r>
            <a:r>
              <a:rPr lang="fa-IR" sz="2200" dirty="0" smtClean="0"/>
              <a:t>ی </a:t>
            </a:r>
            <a:r>
              <a:rPr lang="ar-SA" sz="2200" dirty="0" smtClean="0"/>
              <a:t>كند و فعاليت هاي</a:t>
            </a:r>
            <a:r>
              <a:rPr lang="fa-IR" sz="2200" dirty="0" smtClean="0"/>
              <a:t>ی</a:t>
            </a:r>
            <a:r>
              <a:rPr lang="ar-SA" sz="2200" dirty="0" smtClean="0"/>
              <a:t> را كه سازمان بايد برا</a:t>
            </a:r>
            <a:r>
              <a:rPr lang="fa-IR" sz="2200" dirty="0" smtClean="0"/>
              <a:t>ی</a:t>
            </a:r>
            <a:r>
              <a:rPr lang="ar-SA" sz="2200" dirty="0" smtClean="0"/>
              <a:t> انجام آنها كوشش كند را مشخص م</a:t>
            </a:r>
            <a:r>
              <a:rPr lang="fa-IR" sz="2200" dirty="0" smtClean="0"/>
              <a:t>ی </a:t>
            </a:r>
            <a:r>
              <a:rPr lang="ar-SA" sz="2200" dirty="0" smtClean="0"/>
              <a:t>نمايد. </a:t>
            </a:r>
            <a:endParaRPr lang="en-US" sz="2200" dirty="0" smtClean="0"/>
          </a:p>
          <a:p>
            <a:pPr algn="just" rtl="1">
              <a:buNone/>
            </a:pPr>
            <a:r>
              <a:rPr lang="ar-SA" sz="2200" dirty="0" smtClean="0"/>
              <a:t>10. سرمايه و وقت لازم براي سرمايه گذار</a:t>
            </a:r>
            <a:r>
              <a:rPr lang="fa-IR" sz="2200" dirty="0" smtClean="0"/>
              <a:t>ی</a:t>
            </a:r>
            <a:r>
              <a:rPr lang="ar-SA" sz="2200" dirty="0" smtClean="0"/>
              <a:t> ها</a:t>
            </a:r>
            <a:r>
              <a:rPr lang="fa-IR" sz="2200" dirty="0" smtClean="0"/>
              <a:t>ی</a:t>
            </a:r>
            <a:r>
              <a:rPr lang="ar-SA" sz="2200" dirty="0" smtClean="0"/>
              <a:t> بحران</a:t>
            </a:r>
            <a:r>
              <a:rPr lang="fa-IR" sz="2200" dirty="0" smtClean="0"/>
              <a:t>ی</a:t>
            </a:r>
            <a:r>
              <a:rPr lang="ar-SA" sz="2200" dirty="0" smtClean="0"/>
              <a:t> در داخل سازمان را پيش بين</a:t>
            </a:r>
            <a:r>
              <a:rPr lang="fa-IR" sz="2200" dirty="0" smtClean="0"/>
              <a:t>ی</a:t>
            </a:r>
            <a:r>
              <a:rPr lang="ar-SA" sz="2200" dirty="0" smtClean="0"/>
              <a:t> م</a:t>
            </a:r>
            <a:r>
              <a:rPr lang="fa-IR" sz="2200" dirty="0" smtClean="0"/>
              <a:t>ی</a:t>
            </a:r>
            <a:r>
              <a:rPr lang="ar-SA" sz="2200" dirty="0" smtClean="0"/>
              <a:t> كند. </a:t>
            </a:r>
            <a:endParaRPr lang="en-US" sz="2200" dirty="0" smtClean="0"/>
          </a:p>
          <a:p>
            <a:pPr algn="just" rtl="1">
              <a:buNone/>
            </a:pPr>
            <a:r>
              <a:rPr lang="ar-SA" sz="2200" dirty="0" smtClean="0"/>
              <a:t>11. نرخها و قيمت هاي</a:t>
            </a:r>
            <a:r>
              <a:rPr lang="fa-IR" sz="2200" dirty="0" smtClean="0"/>
              <a:t>ی</a:t>
            </a:r>
            <a:r>
              <a:rPr lang="ar-SA" sz="2200" dirty="0" smtClean="0"/>
              <a:t> را كه عادلانه، قابل دفاع و قابل مقايسه </a:t>
            </a:r>
            <a:r>
              <a:rPr lang="en-US" sz="2200" dirty="0" smtClean="0"/>
              <a:t>outsourcing</a:t>
            </a:r>
            <a:r>
              <a:rPr lang="ar-SA" sz="2200" dirty="0" smtClean="0"/>
              <a:t> هستند را تعيين م</a:t>
            </a:r>
            <a:r>
              <a:rPr lang="fa-IR" sz="2200" dirty="0" smtClean="0"/>
              <a:t>ی</a:t>
            </a:r>
            <a:r>
              <a:rPr lang="ar-SA" sz="2200" dirty="0" smtClean="0"/>
              <a:t> ‌كند. </a:t>
            </a:r>
            <a:endParaRPr lang="en-US" sz="2200" dirty="0" smtClean="0"/>
          </a:p>
          <a:p>
            <a:pPr algn="just" rtl="1">
              <a:buNone/>
            </a:pPr>
            <a:r>
              <a:rPr lang="ar-SA" sz="2200" dirty="0" smtClean="0"/>
              <a:t>12. امروزه بسيار</a:t>
            </a:r>
            <a:r>
              <a:rPr lang="fa-IR" sz="2200" dirty="0" smtClean="0"/>
              <a:t>ی</a:t>
            </a:r>
            <a:r>
              <a:rPr lang="ar-SA" sz="2200" dirty="0" smtClean="0"/>
              <a:t> از شركت ها و سازمان هاي</a:t>
            </a:r>
            <a:r>
              <a:rPr lang="fa-IR" sz="2200" dirty="0" smtClean="0"/>
              <a:t>ی</a:t>
            </a:r>
            <a:r>
              <a:rPr lang="ar-SA" sz="2200" dirty="0" smtClean="0"/>
              <a:t> كه با روش ها</a:t>
            </a:r>
            <a:r>
              <a:rPr lang="fa-IR" sz="2200" dirty="0" smtClean="0"/>
              <a:t>ی</a:t>
            </a:r>
            <a:r>
              <a:rPr lang="ar-SA" sz="2200" dirty="0" smtClean="0"/>
              <a:t> سنت</a:t>
            </a:r>
            <a:r>
              <a:rPr lang="fa-IR" sz="2200" dirty="0" smtClean="0"/>
              <a:t>ی</a:t>
            </a:r>
            <a:r>
              <a:rPr lang="ar-SA" sz="2200" dirty="0" smtClean="0"/>
              <a:t> و تاكيد برعناصر هزينه‌ا</a:t>
            </a:r>
            <a:r>
              <a:rPr lang="fa-IR" sz="2200" dirty="0" smtClean="0"/>
              <a:t>ی</a:t>
            </a:r>
            <a:r>
              <a:rPr lang="ar-SA" sz="2200" dirty="0" smtClean="0"/>
              <a:t> نم</a:t>
            </a:r>
            <a:r>
              <a:rPr lang="fa-IR" sz="2200" dirty="0" smtClean="0"/>
              <a:t>ی </a:t>
            </a:r>
            <a:r>
              <a:rPr lang="ar-SA" sz="2200" dirty="0" smtClean="0"/>
              <a:t>‌توانند خواسته ها</a:t>
            </a:r>
            <a:r>
              <a:rPr lang="fa-IR" sz="2200" dirty="0" smtClean="0"/>
              <a:t>ی</a:t>
            </a:r>
            <a:r>
              <a:rPr lang="ar-SA" sz="2200" dirty="0" smtClean="0"/>
              <a:t> خود را برآورده سازند به استفاده از </a:t>
            </a:r>
            <a:r>
              <a:rPr lang="en-US" sz="2200" dirty="0" smtClean="0"/>
              <a:t>ABB</a:t>
            </a:r>
            <a:r>
              <a:rPr lang="ar-SA" sz="2200" dirty="0" smtClean="0"/>
              <a:t> و تاكيد بر اهميت بودجه بند</a:t>
            </a:r>
            <a:r>
              <a:rPr lang="fa-IR" sz="2200" dirty="0" smtClean="0"/>
              <a:t>ی</a:t>
            </a:r>
            <a:r>
              <a:rPr lang="ar-SA" sz="2200" dirty="0" smtClean="0"/>
              <a:t> ازطريق فعاليت ها و مراحل آن رو</a:t>
            </a:r>
            <a:r>
              <a:rPr lang="fa-IR" sz="2200" dirty="0" smtClean="0"/>
              <a:t>ی </a:t>
            </a:r>
            <a:r>
              <a:rPr lang="ar-SA" sz="2200" dirty="0" smtClean="0"/>
              <a:t>آورده اند. </a:t>
            </a:r>
            <a:endParaRPr lang="en-US" sz="2200" dirty="0" smtClean="0"/>
          </a:p>
          <a:p>
            <a:pPr algn="just" rtl="1">
              <a:buNone/>
            </a:pPr>
            <a:r>
              <a:rPr lang="ar-SA" sz="2200" dirty="0" smtClean="0"/>
              <a:t>13.  پيش بينی درآمد </a:t>
            </a:r>
            <a:endParaRPr lang="en-US" sz="2200" dirty="0" smtClean="0"/>
          </a:p>
          <a:p>
            <a:pPr algn="just" rtl="1">
              <a:buNone/>
            </a:pPr>
            <a:r>
              <a:rPr lang="ar-SA" sz="2200" dirty="0" smtClean="0"/>
              <a:t>14.  مديريت ظرفيت </a:t>
            </a:r>
            <a:endParaRPr lang="en-US" sz="2200" dirty="0" smtClean="0"/>
          </a:p>
          <a:p>
            <a:endParaRPr lang="en-US" sz="2200"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762000"/>
          </a:xfrm>
        </p:spPr>
        <p:txBody>
          <a:bodyPr>
            <a:normAutofit fontScale="90000"/>
          </a:bodyPr>
          <a:lstStyle/>
          <a:p>
            <a:pPr algn="ctr" rtl="1"/>
            <a:r>
              <a:rPr lang="en-US" b="1" dirty="0" smtClean="0"/>
              <a:t/>
            </a:r>
            <a:br>
              <a:rPr lang="en-US" b="1" dirty="0" smtClean="0"/>
            </a:br>
            <a:r>
              <a:rPr lang="en-US" dirty="0" smtClean="0"/>
              <a:t/>
            </a:r>
            <a:br>
              <a:rPr lang="en-US" dirty="0" smtClean="0"/>
            </a:br>
            <a:r>
              <a:rPr lang="ar-SA" b="1" dirty="0" smtClean="0"/>
              <a:t> هدف اصلی </a:t>
            </a:r>
            <a:r>
              <a:rPr lang="en-US" b="1" dirty="0" smtClean="0"/>
              <a:t>ABB </a:t>
            </a:r>
            <a:endParaRPr lang="en-US" dirty="0"/>
          </a:p>
        </p:txBody>
      </p:sp>
      <p:sp>
        <p:nvSpPr>
          <p:cNvPr id="3" name="Content Placeholder 2"/>
          <p:cNvSpPr>
            <a:spLocks noGrp="1"/>
          </p:cNvSpPr>
          <p:nvPr>
            <p:ph idx="1"/>
          </p:nvPr>
        </p:nvSpPr>
        <p:spPr>
          <a:xfrm>
            <a:off x="381000" y="1905000"/>
            <a:ext cx="8229600" cy="4389120"/>
          </a:xfrm>
        </p:spPr>
        <p:txBody>
          <a:bodyPr>
            <a:normAutofit fontScale="92500" lnSpcReduction="20000"/>
          </a:bodyPr>
          <a:lstStyle/>
          <a:p>
            <a:pPr algn="just" rtl="1">
              <a:buNone/>
            </a:pPr>
            <a:r>
              <a:rPr lang="en-US" dirty="0" smtClean="0"/>
              <a:t>    </a:t>
            </a:r>
          </a:p>
          <a:p>
            <a:pPr algn="just" rtl="1">
              <a:lnSpc>
                <a:spcPct val="150000"/>
              </a:lnSpc>
              <a:buNone/>
            </a:pPr>
            <a:r>
              <a:rPr lang="fa-IR" dirty="0" smtClean="0"/>
              <a:t>   </a:t>
            </a:r>
            <a:r>
              <a:rPr lang="ar-SA" dirty="0" smtClean="0"/>
              <a:t>هدف </a:t>
            </a:r>
            <a:r>
              <a:rPr lang="ar-SA" dirty="0"/>
              <a:t>اين سيستم نشان دادن ارتباط بين </a:t>
            </a:r>
            <a:r>
              <a:rPr lang="ar-SA" dirty="0" smtClean="0"/>
              <a:t>منابع</a:t>
            </a:r>
            <a:r>
              <a:rPr lang="fa-IR" dirty="0" smtClean="0"/>
              <a:t>ی</a:t>
            </a:r>
            <a:r>
              <a:rPr lang="ar-SA" dirty="0" smtClean="0"/>
              <a:t> </a:t>
            </a:r>
            <a:r>
              <a:rPr lang="ar-SA" dirty="0"/>
              <a:t>است </a:t>
            </a:r>
            <a:r>
              <a:rPr lang="ar-SA" dirty="0" smtClean="0"/>
              <a:t>كه</a:t>
            </a:r>
            <a:r>
              <a:rPr lang="fa-IR" dirty="0" smtClean="0"/>
              <a:t> </a:t>
            </a:r>
            <a:r>
              <a:rPr lang="ar-SA" dirty="0" smtClean="0"/>
              <a:t>سازمان برا</a:t>
            </a:r>
            <a:r>
              <a:rPr lang="fa-IR" dirty="0" smtClean="0"/>
              <a:t>ی</a:t>
            </a:r>
            <a:r>
              <a:rPr lang="ar-SA" dirty="0" smtClean="0"/>
              <a:t> </a:t>
            </a:r>
            <a:r>
              <a:rPr lang="ar-SA" dirty="0"/>
              <a:t>مصرف آن ها جهت توليد محصولات برنامه </a:t>
            </a:r>
            <a:r>
              <a:rPr lang="ar-SA" dirty="0" smtClean="0"/>
              <a:t>ريز</a:t>
            </a:r>
            <a:r>
              <a:rPr lang="fa-IR" dirty="0" smtClean="0"/>
              <a:t>ی</a:t>
            </a:r>
            <a:r>
              <a:rPr lang="ar-SA" dirty="0" smtClean="0"/>
              <a:t> م</a:t>
            </a:r>
            <a:r>
              <a:rPr lang="fa-IR" dirty="0" smtClean="0"/>
              <a:t>ی</a:t>
            </a:r>
            <a:r>
              <a:rPr lang="ar-SA" dirty="0" smtClean="0"/>
              <a:t> </a:t>
            </a:r>
            <a:r>
              <a:rPr lang="ar-SA" dirty="0"/>
              <a:t>كند. به كمك </a:t>
            </a:r>
            <a:r>
              <a:rPr lang="en-US" dirty="0"/>
              <a:t>ABB</a:t>
            </a:r>
            <a:r>
              <a:rPr lang="ar-SA" dirty="0"/>
              <a:t> بايد بر توليد </a:t>
            </a:r>
            <a:r>
              <a:rPr lang="ar-SA" dirty="0" smtClean="0"/>
              <a:t>محصولات</a:t>
            </a:r>
            <a:r>
              <a:rPr lang="fa-IR" dirty="0" smtClean="0"/>
              <a:t>ی</a:t>
            </a:r>
            <a:r>
              <a:rPr lang="ar-SA" dirty="0" smtClean="0"/>
              <a:t> </a:t>
            </a:r>
            <a:r>
              <a:rPr lang="ar-SA" dirty="0"/>
              <a:t>كه موفقيت سازمان را موجب </a:t>
            </a:r>
            <a:r>
              <a:rPr lang="ar-SA" dirty="0" smtClean="0"/>
              <a:t>م</a:t>
            </a:r>
            <a:r>
              <a:rPr lang="fa-IR" dirty="0" smtClean="0"/>
              <a:t>ی</a:t>
            </a:r>
            <a:r>
              <a:rPr lang="ar-SA" dirty="0" smtClean="0"/>
              <a:t> </a:t>
            </a:r>
            <a:r>
              <a:rPr lang="ar-SA" dirty="0"/>
              <a:t>شوند تمركز يافت و سپس با مديريت منابع سازمان اعم از زمان، پول، </a:t>
            </a:r>
            <a:r>
              <a:rPr lang="ar-SA" dirty="0" smtClean="0"/>
              <a:t>نيرو</a:t>
            </a:r>
            <a:r>
              <a:rPr lang="fa-IR" dirty="0" smtClean="0"/>
              <a:t>ی</a:t>
            </a:r>
            <a:r>
              <a:rPr lang="ar-SA" dirty="0" smtClean="0"/>
              <a:t> انسان</a:t>
            </a:r>
            <a:r>
              <a:rPr lang="fa-IR" dirty="0" smtClean="0"/>
              <a:t>ی</a:t>
            </a:r>
            <a:r>
              <a:rPr lang="ar-SA" dirty="0" smtClean="0"/>
              <a:t> </a:t>
            </a:r>
            <a:r>
              <a:rPr lang="ar-SA" dirty="0"/>
              <a:t>و غيره منابع بيشتر را به فعاليت </a:t>
            </a:r>
            <a:r>
              <a:rPr lang="ar-SA" dirty="0" smtClean="0"/>
              <a:t>هاي</a:t>
            </a:r>
            <a:r>
              <a:rPr lang="fa-IR" dirty="0" smtClean="0"/>
              <a:t>ی</a:t>
            </a:r>
            <a:r>
              <a:rPr lang="ar-SA" dirty="0" smtClean="0"/>
              <a:t> </a:t>
            </a:r>
            <a:r>
              <a:rPr lang="ar-SA" dirty="0"/>
              <a:t>اختصاص داد كه موجبات آن را فراهم </a:t>
            </a:r>
            <a:r>
              <a:rPr lang="ar-SA" dirty="0" smtClean="0"/>
              <a:t>م</a:t>
            </a:r>
            <a:r>
              <a:rPr lang="fa-IR" dirty="0" smtClean="0"/>
              <a:t>ی</a:t>
            </a:r>
            <a:r>
              <a:rPr lang="ar-SA" dirty="0" smtClean="0"/>
              <a:t> </a:t>
            </a:r>
            <a:r>
              <a:rPr lang="ar-SA" dirty="0"/>
              <a:t>سازند. </a:t>
            </a:r>
            <a:endParaRPr lang="en-US" dirty="0"/>
          </a:p>
          <a:p>
            <a:endParaRPr lang="en-US" dirty="0"/>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838200"/>
          </a:xfrm>
        </p:spPr>
        <p:txBody>
          <a:bodyPr>
            <a:normAutofit fontScale="90000"/>
          </a:bodyPr>
          <a:lstStyle/>
          <a:p>
            <a:pPr algn="ctr" rtl="1"/>
            <a:r>
              <a:rPr lang="fa-IR" b="1" dirty="0" smtClean="0"/>
              <a:t/>
            </a:r>
            <a:br>
              <a:rPr lang="fa-IR" b="1" dirty="0" smtClean="0"/>
            </a:br>
            <a:r>
              <a:rPr lang="en-US" dirty="0" smtClean="0"/>
              <a:t/>
            </a:r>
            <a:br>
              <a:rPr lang="en-US" dirty="0" smtClean="0"/>
            </a:br>
            <a:r>
              <a:rPr lang="ar-SA" b="1" dirty="0" smtClean="0"/>
              <a:t> مراحل بودجه بندی بر مبنای فعالیت </a:t>
            </a:r>
            <a:r>
              <a:rPr lang="fa-IR" b="1" dirty="0" smtClean="0"/>
              <a:t>(</a:t>
            </a:r>
            <a:r>
              <a:rPr lang="en-US" b="1" dirty="0" smtClean="0"/>
              <a:t>ABB</a:t>
            </a:r>
            <a:r>
              <a:rPr lang="fa-IR" b="1" dirty="0" smtClean="0"/>
              <a:t>)</a:t>
            </a:r>
            <a:endParaRPr lang="en-US" dirty="0"/>
          </a:p>
        </p:txBody>
      </p:sp>
      <p:sp>
        <p:nvSpPr>
          <p:cNvPr id="3" name="Content Placeholder 2"/>
          <p:cNvSpPr>
            <a:spLocks noGrp="1"/>
          </p:cNvSpPr>
          <p:nvPr>
            <p:ph idx="1"/>
          </p:nvPr>
        </p:nvSpPr>
        <p:spPr/>
        <p:txBody>
          <a:bodyPr>
            <a:normAutofit fontScale="92500" lnSpcReduction="20000"/>
          </a:bodyPr>
          <a:lstStyle/>
          <a:p>
            <a:pPr algn="just" rtl="1">
              <a:lnSpc>
                <a:spcPct val="150000"/>
              </a:lnSpc>
              <a:buNone/>
            </a:pPr>
            <a:r>
              <a:rPr lang="ar-SA" dirty="0" smtClean="0"/>
              <a:t>1. برآورد </a:t>
            </a:r>
            <a:r>
              <a:rPr lang="ar-SA" dirty="0"/>
              <a:t>تعداد محصول نهایی (تولید و فروش برای دوره بعد) </a:t>
            </a:r>
            <a:endParaRPr lang="en-US" dirty="0"/>
          </a:p>
          <a:p>
            <a:pPr algn="just" rtl="1">
              <a:lnSpc>
                <a:spcPct val="150000"/>
              </a:lnSpc>
              <a:buNone/>
            </a:pPr>
            <a:r>
              <a:rPr lang="ar-SA" dirty="0"/>
              <a:t>2</a:t>
            </a:r>
            <a:r>
              <a:rPr lang="ar-SA" dirty="0" smtClean="0"/>
              <a:t>. </a:t>
            </a:r>
            <a:r>
              <a:rPr lang="ar-SA" dirty="0"/>
              <a:t>پیش بینی میزان تقاضای فعالیت ها در درون سازمان </a:t>
            </a:r>
            <a:endParaRPr lang="en-US" dirty="0"/>
          </a:p>
          <a:p>
            <a:pPr algn="just" rtl="1">
              <a:lnSpc>
                <a:spcPct val="150000"/>
              </a:lnSpc>
              <a:buNone/>
            </a:pPr>
            <a:r>
              <a:rPr lang="ar-SA" dirty="0"/>
              <a:t>3</a:t>
            </a:r>
            <a:r>
              <a:rPr lang="ar-SA" dirty="0" smtClean="0"/>
              <a:t>. محاسبه </a:t>
            </a:r>
            <a:r>
              <a:rPr lang="ar-SA" dirty="0"/>
              <a:t>منابع مورد تقاضا برای فعالیت های پیش بینی شده </a:t>
            </a:r>
            <a:endParaRPr lang="en-US" dirty="0"/>
          </a:p>
          <a:p>
            <a:pPr algn="just" rtl="1">
              <a:lnSpc>
                <a:spcPct val="150000"/>
              </a:lnSpc>
              <a:buNone/>
            </a:pPr>
            <a:r>
              <a:rPr lang="ar-SA" dirty="0"/>
              <a:t>4</a:t>
            </a:r>
            <a:r>
              <a:rPr lang="ar-SA" dirty="0" smtClean="0"/>
              <a:t>. تعیین </a:t>
            </a:r>
            <a:r>
              <a:rPr lang="ar-SA" dirty="0"/>
              <a:t>عرضه واقعی منابع </a:t>
            </a:r>
            <a:endParaRPr lang="en-US" dirty="0"/>
          </a:p>
          <a:p>
            <a:pPr algn="just" rtl="1">
              <a:lnSpc>
                <a:spcPct val="150000"/>
              </a:lnSpc>
              <a:buNone/>
            </a:pPr>
            <a:r>
              <a:rPr lang="ar-SA" dirty="0"/>
              <a:t>5.</a:t>
            </a:r>
            <a:r>
              <a:rPr lang="ar-SA" b="1" dirty="0"/>
              <a:t> </a:t>
            </a:r>
            <a:r>
              <a:rPr lang="ar-SA" dirty="0" smtClean="0"/>
              <a:t>تعیین </a:t>
            </a:r>
            <a:r>
              <a:rPr lang="ar-SA" dirty="0"/>
              <a:t>ظرفیت منابع </a:t>
            </a:r>
            <a:endParaRPr lang="en-US" dirty="0"/>
          </a:p>
          <a:p>
            <a:pPr algn="just">
              <a:lnSpc>
                <a:spcPct val="150000"/>
              </a:lnSpc>
            </a:pPr>
            <a:endParaRPr lang="en-US"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t/>
            </a:r>
            <a:br>
              <a:rPr lang="fa-IR" b="1" dirty="0" smtClean="0"/>
            </a:br>
            <a:r>
              <a:rPr lang="fa-IR" b="1" dirty="0" smtClean="0"/>
              <a:t/>
            </a:r>
            <a:br>
              <a:rPr lang="fa-IR" b="1" dirty="0" smtClean="0"/>
            </a:br>
            <a:r>
              <a:rPr lang="fa-IR" b="1" dirty="0" smtClean="0"/>
              <a:t/>
            </a:r>
            <a:br>
              <a:rPr lang="fa-IR" b="1" dirty="0" smtClean="0"/>
            </a:br>
            <a:r>
              <a:rPr lang="ar-SA" b="1" dirty="0" smtClean="0"/>
              <a:t> </a:t>
            </a:r>
            <a:r>
              <a:rPr lang="ar-SA" dirty="0" smtClean="0"/>
              <a:t> </a:t>
            </a:r>
            <a:r>
              <a:rPr lang="en-US" dirty="0" smtClean="0"/>
              <a:t/>
            </a:r>
            <a:br>
              <a:rPr lang="en-US" dirty="0" smtClean="0"/>
            </a:br>
            <a:r>
              <a:rPr lang="ar-SA" b="1" dirty="0" smtClean="0"/>
              <a:t> تفاوت بودجه بند</a:t>
            </a:r>
            <a:r>
              <a:rPr lang="fa-IR" b="1" dirty="0" smtClean="0"/>
              <a:t>ی در روش </a:t>
            </a:r>
            <a:r>
              <a:rPr lang="en-US" b="1" dirty="0" smtClean="0"/>
              <a:t>ABB</a:t>
            </a:r>
            <a:r>
              <a:rPr lang="ar-SA" b="1" dirty="0" smtClean="0"/>
              <a:t> </a:t>
            </a:r>
            <a:r>
              <a:rPr lang="fa-IR" b="1" dirty="0" smtClean="0"/>
              <a:t>و </a:t>
            </a:r>
            <a:r>
              <a:rPr lang="ar-SA" b="1" dirty="0" smtClean="0"/>
              <a:t>سنت</a:t>
            </a:r>
            <a:r>
              <a:rPr lang="fa-IR" b="1" dirty="0" smtClean="0"/>
              <a:t>ی</a:t>
            </a:r>
            <a:endParaRPr lang="en-US" dirty="0"/>
          </a:p>
        </p:txBody>
      </p:sp>
      <p:sp>
        <p:nvSpPr>
          <p:cNvPr id="3" name="Content Placeholder 2"/>
          <p:cNvSpPr>
            <a:spLocks noGrp="1"/>
          </p:cNvSpPr>
          <p:nvPr>
            <p:ph idx="1"/>
          </p:nvPr>
        </p:nvSpPr>
        <p:spPr>
          <a:xfrm>
            <a:off x="457200" y="1905000"/>
            <a:ext cx="8229600" cy="4389120"/>
          </a:xfrm>
        </p:spPr>
        <p:txBody>
          <a:bodyPr>
            <a:normAutofit fontScale="92500" lnSpcReduction="10000"/>
          </a:bodyPr>
          <a:lstStyle/>
          <a:p>
            <a:pPr algn="just" rtl="1">
              <a:lnSpc>
                <a:spcPct val="150000"/>
              </a:lnSpc>
              <a:buNone/>
            </a:pPr>
            <a:r>
              <a:rPr lang="fa-IR" dirty="0" smtClean="0"/>
              <a:t>   در روش</a:t>
            </a:r>
            <a:r>
              <a:rPr lang="en-US" dirty="0" smtClean="0"/>
              <a:t> ABB</a:t>
            </a:r>
            <a:r>
              <a:rPr lang="ar-SA" dirty="0" smtClean="0"/>
              <a:t>برخلاف </a:t>
            </a:r>
            <a:r>
              <a:rPr lang="ar-SA" dirty="0"/>
              <a:t>بودجه </a:t>
            </a:r>
            <a:r>
              <a:rPr lang="ar-SA" dirty="0" smtClean="0"/>
              <a:t>بند</a:t>
            </a:r>
            <a:r>
              <a:rPr lang="fa-IR" dirty="0" smtClean="0"/>
              <a:t>ی</a:t>
            </a:r>
            <a:r>
              <a:rPr lang="ar-SA" dirty="0" smtClean="0"/>
              <a:t> سنت</a:t>
            </a:r>
            <a:r>
              <a:rPr lang="fa-IR" dirty="0" smtClean="0"/>
              <a:t>ی</a:t>
            </a:r>
            <a:r>
              <a:rPr lang="ar-SA" dirty="0" smtClean="0"/>
              <a:t> </a:t>
            </a:r>
            <a:r>
              <a:rPr lang="ar-SA" dirty="0"/>
              <a:t>كه عوامل هزينه </a:t>
            </a:r>
            <a:r>
              <a:rPr lang="ar-SA" dirty="0" smtClean="0"/>
              <a:t>ا</a:t>
            </a:r>
            <a:r>
              <a:rPr lang="fa-IR" dirty="0" smtClean="0"/>
              <a:t>ی </a:t>
            </a:r>
            <a:r>
              <a:rPr lang="ar-SA" dirty="0" smtClean="0"/>
              <a:t>نظير </a:t>
            </a:r>
            <a:r>
              <a:rPr lang="ar-SA" dirty="0"/>
              <a:t>جبران خدمت، ماموريت يا آموزش را توصيف </a:t>
            </a:r>
            <a:r>
              <a:rPr lang="ar-SA" dirty="0" smtClean="0"/>
              <a:t>م</a:t>
            </a:r>
            <a:r>
              <a:rPr lang="fa-IR" dirty="0" smtClean="0"/>
              <a:t>ی</a:t>
            </a:r>
            <a:r>
              <a:rPr lang="ar-SA" dirty="0" smtClean="0"/>
              <a:t> </a:t>
            </a:r>
            <a:r>
              <a:rPr lang="ar-SA" dirty="0"/>
              <a:t>كند، معرف بودجه </a:t>
            </a:r>
            <a:r>
              <a:rPr lang="ar-SA" dirty="0" smtClean="0"/>
              <a:t>ا</a:t>
            </a:r>
            <a:r>
              <a:rPr lang="fa-IR" dirty="0" smtClean="0"/>
              <a:t>ی</a:t>
            </a:r>
            <a:r>
              <a:rPr lang="ar-SA" dirty="0" smtClean="0"/>
              <a:t> </a:t>
            </a:r>
            <a:r>
              <a:rPr lang="ar-SA" dirty="0"/>
              <a:t>است كه هزينه خدمات و محصولات يك سازمان را نشان </a:t>
            </a:r>
            <a:r>
              <a:rPr lang="ar-SA" dirty="0" smtClean="0"/>
              <a:t>م</a:t>
            </a:r>
            <a:r>
              <a:rPr lang="fa-IR" dirty="0" smtClean="0"/>
              <a:t>ی </a:t>
            </a:r>
            <a:r>
              <a:rPr lang="ar-SA" dirty="0" smtClean="0"/>
              <a:t>دهد</a:t>
            </a:r>
            <a:r>
              <a:rPr lang="ar-SA" dirty="0"/>
              <a:t>. </a:t>
            </a:r>
            <a:endParaRPr lang="en-US" dirty="0"/>
          </a:p>
          <a:p>
            <a:pPr algn="just" rtl="1">
              <a:lnSpc>
                <a:spcPct val="150000"/>
              </a:lnSpc>
              <a:buNone/>
            </a:pPr>
            <a:r>
              <a:rPr lang="fa-IR" dirty="0" smtClean="0"/>
              <a:t>   </a:t>
            </a:r>
            <a:r>
              <a:rPr lang="ar-SA" dirty="0" smtClean="0"/>
              <a:t>بودجه </a:t>
            </a:r>
            <a:r>
              <a:rPr lang="ar-SA" dirty="0"/>
              <a:t>بندی سنتی صرفا بر مبنای مذاکره ميان مديران و سرپرستان اجرايی قرار دارد اما در </a:t>
            </a:r>
            <a:r>
              <a:rPr lang="en-US" dirty="0"/>
              <a:t>ABB</a:t>
            </a:r>
            <a:r>
              <a:rPr lang="ar-SA" dirty="0"/>
              <a:t> مديران بايستی در نظر بگيرند که چه منابعی واقعا مورد نياز هستند. </a:t>
            </a:r>
            <a:endParaRPr lang="en-US" dirty="0"/>
          </a:p>
          <a:p>
            <a:pPr algn="just">
              <a:lnSpc>
                <a:spcPct val="150000"/>
              </a:lnSpc>
            </a:pPr>
            <a:endParaRPr lang="en-US" dirty="0"/>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62000"/>
          </a:xfrm>
        </p:spPr>
        <p:txBody>
          <a:bodyPr>
            <a:normAutofit fontScale="90000"/>
          </a:bodyPr>
          <a:lstStyle/>
          <a:p>
            <a:pPr algn="ctr" rtl="1"/>
            <a:r>
              <a:rPr lang="en-US" b="1" dirty="0" smtClean="0"/>
              <a:t/>
            </a:r>
            <a:br>
              <a:rPr lang="en-US" b="1" dirty="0" smtClean="0"/>
            </a:br>
            <a:r>
              <a:rPr lang="ar-SA" b="1" dirty="0" smtClean="0"/>
              <a:t> </a:t>
            </a:r>
            <a:r>
              <a:rPr lang="en-US" dirty="0" smtClean="0"/>
              <a:t/>
            </a:r>
            <a:br>
              <a:rPr lang="en-US" dirty="0" smtClean="0"/>
            </a:br>
            <a:r>
              <a:rPr lang="ar-SA" b="1" dirty="0" smtClean="0"/>
              <a:t> تفاوت </a:t>
            </a:r>
            <a:r>
              <a:rPr lang="en-US" b="1" dirty="0" smtClean="0"/>
              <a:t>ABB</a:t>
            </a:r>
            <a:r>
              <a:rPr lang="ar-SA" b="1" dirty="0" smtClean="0"/>
              <a:t> و </a:t>
            </a:r>
            <a:r>
              <a:rPr lang="en-US" b="1" dirty="0" smtClean="0"/>
              <a:t>ABC</a:t>
            </a:r>
            <a:endParaRPr lang="en-US" dirty="0"/>
          </a:p>
        </p:txBody>
      </p:sp>
      <p:sp>
        <p:nvSpPr>
          <p:cNvPr id="3" name="Content Placeholder 2"/>
          <p:cNvSpPr>
            <a:spLocks noGrp="1"/>
          </p:cNvSpPr>
          <p:nvPr>
            <p:ph idx="1"/>
          </p:nvPr>
        </p:nvSpPr>
        <p:spPr>
          <a:xfrm>
            <a:off x="304800" y="1905000"/>
            <a:ext cx="8382000" cy="4419600"/>
          </a:xfrm>
        </p:spPr>
        <p:txBody>
          <a:bodyPr/>
          <a:lstStyle/>
          <a:p>
            <a:pPr algn="just" rtl="1">
              <a:lnSpc>
                <a:spcPct val="200000"/>
              </a:lnSpc>
              <a:buNone/>
            </a:pPr>
            <a:r>
              <a:rPr lang="fa-IR" dirty="0" smtClean="0"/>
              <a:t>   در روش </a:t>
            </a:r>
            <a:r>
              <a:rPr lang="en-US" dirty="0" smtClean="0"/>
              <a:t>ABB</a:t>
            </a:r>
            <a:r>
              <a:rPr lang="ar-SA" dirty="0" smtClean="0"/>
              <a:t> قبل از اينكه سال مال</a:t>
            </a:r>
            <a:r>
              <a:rPr lang="fa-IR" dirty="0" smtClean="0"/>
              <a:t>ی</a:t>
            </a:r>
            <a:r>
              <a:rPr lang="ar-SA" dirty="0" smtClean="0"/>
              <a:t> آغاز شود </a:t>
            </a:r>
            <a:r>
              <a:rPr lang="fa-IR" dirty="0" smtClean="0"/>
              <a:t>بودجه بندی </a:t>
            </a:r>
            <a:r>
              <a:rPr lang="ar-SA" dirty="0" smtClean="0"/>
              <a:t>انجام م</a:t>
            </a:r>
            <a:r>
              <a:rPr lang="fa-IR" dirty="0" smtClean="0"/>
              <a:t>ی</a:t>
            </a:r>
            <a:r>
              <a:rPr lang="ar-SA" dirty="0" smtClean="0"/>
              <a:t> ‌گردد درحال</a:t>
            </a:r>
            <a:r>
              <a:rPr lang="fa-IR" dirty="0" smtClean="0"/>
              <a:t>ی</a:t>
            </a:r>
            <a:r>
              <a:rPr lang="ar-SA" dirty="0" smtClean="0"/>
              <a:t> كه </a:t>
            </a:r>
            <a:r>
              <a:rPr lang="fa-IR" dirty="0" smtClean="0"/>
              <a:t>روش</a:t>
            </a:r>
            <a:r>
              <a:rPr lang="en-US" dirty="0" smtClean="0"/>
              <a:t>ABC</a:t>
            </a:r>
            <a:r>
              <a:rPr lang="ar-SA" dirty="0" smtClean="0"/>
              <a:t> تغييرات</a:t>
            </a:r>
            <a:r>
              <a:rPr lang="fa-IR" dirty="0" smtClean="0"/>
              <a:t>ی</a:t>
            </a:r>
            <a:r>
              <a:rPr lang="ar-SA" dirty="0" smtClean="0"/>
              <a:t> است كه به سيستم</a:t>
            </a:r>
            <a:r>
              <a:rPr lang="fa-IR" dirty="0" smtClean="0"/>
              <a:t> </a:t>
            </a:r>
            <a:r>
              <a:rPr lang="ar-SA" dirty="0" smtClean="0"/>
              <a:t>ها</a:t>
            </a:r>
            <a:r>
              <a:rPr lang="fa-IR" dirty="0" smtClean="0"/>
              <a:t>ی </a:t>
            </a:r>
            <a:r>
              <a:rPr lang="ar-SA" dirty="0" smtClean="0"/>
              <a:t>حسابدار</a:t>
            </a:r>
            <a:r>
              <a:rPr lang="fa-IR" dirty="0" smtClean="0"/>
              <a:t>ی</a:t>
            </a:r>
            <a:r>
              <a:rPr lang="ar-SA" dirty="0" smtClean="0"/>
              <a:t> اعمال م</a:t>
            </a:r>
            <a:r>
              <a:rPr lang="fa-IR" dirty="0" smtClean="0"/>
              <a:t>ی</a:t>
            </a:r>
            <a:r>
              <a:rPr lang="ar-SA" dirty="0" smtClean="0"/>
              <a:t> ‌شود تا هزينه ها ط</a:t>
            </a:r>
            <a:r>
              <a:rPr lang="fa-IR" dirty="0" smtClean="0"/>
              <a:t>ی</a:t>
            </a:r>
            <a:r>
              <a:rPr lang="ar-SA" dirty="0" smtClean="0"/>
              <a:t> سال ردياب</a:t>
            </a:r>
            <a:r>
              <a:rPr lang="fa-IR" dirty="0" smtClean="0"/>
              <a:t>ی</a:t>
            </a:r>
            <a:r>
              <a:rPr lang="ar-SA" dirty="0" smtClean="0"/>
              <a:t> شوند. </a:t>
            </a:r>
            <a:endParaRPr lang="en-US" dirty="0" smtClean="0"/>
          </a:p>
          <a:p>
            <a:pPr algn="just">
              <a:lnSpc>
                <a:spcPct val="150000"/>
              </a:lnSpc>
            </a:pPr>
            <a:endParaRPr lang="en-US" dirty="0"/>
          </a:p>
        </p:txBody>
      </p:sp>
      <p:sp>
        <p:nvSpPr>
          <p:cNvPr id="5" name="Rectangle 4"/>
          <p:cNvSpPr/>
          <p:nvPr/>
        </p:nvSpPr>
        <p:spPr>
          <a:xfrm>
            <a:off x="228600" y="1905000"/>
            <a:ext cx="8610600" cy="2031325"/>
          </a:xfrm>
          <a:prstGeom prst="rect">
            <a:avLst/>
          </a:prstGeom>
        </p:spPr>
        <p:txBody>
          <a:bodyPr wrap="square">
            <a:spAutoFit/>
          </a:bodyPr>
          <a:lstStyle/>
          <a:p>
            <a:pPr algn="r" rtl="1">
              <a:lnSpc>
                <a:spcPct val="200000"/>
              </a:lnSpc>
              <a:buNone/>
            </a:pPr>
            <a:r>
              <a:rPr lang="ar-SA" dirty="0" smtClean="0"/>
              <a:t> </a:t>
            </a:r>
            <a:r>
              <a:rPr lang="fa-IR" dirty="0" smtClean="0"/>
              <a:t>                           </a:t>
            </a:r>
          </a:p>
          <a:p>
            <a:pPr algn="just" rtl="1">
              <a:lnSpc>
                <a:spcPct val="200000"/>
              </a:lnSpc>
              <a:buNone/>
            </a:pPr>
            <a:endParaRPr lang="fa-IR" dirty="0" smtClean="0"/>
          </a:p>
          <a:p>
            <a:pPr algn="just" rtl="1">
              <a:lnSpc>
                <a:spcPct val="200000"/>
              </a:lnSpc>
              <a:buNone/>
            </a:pPr>
            <a:endParaRPr lang="fa-IR" dirty="0" smtClean="0"/>
          </a:p>
          <a:p>
            <a:endParaRPr lang="en-US" dirty="0"/>
          </a:p>
        </p:txBody>
      </p:sp>
    </p:spTree>
  </p:cSld>
  <p:clrMapOvr>
    <a:masterClrMapping/>
  </p:clrMapOvr>
  <p:transition>
    <p:wedg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8686800" cy="1143000"/>
          </a:xfrm>
        </p:spPr>
        <p:txBody>
          <a:bodyPr>
            <a:noAutofit/>
          </a:bodyPr>
          <a:lstStyle/>
          <a:p>
            <a:pPr rtl="1"/>
            <a:r>
              <a:rPr lang="en-US" sz="2800" b="1" dirty="0" smtClean="0"/>
              <a:t/>
            </a:r>
            <a:br>
              <a:rPr lang="en-US" sz="2800" b="1" dirty="0" smtClean="0"/>
            </a:br>
            <a:r>
              <a:rPr lang="ar-SA" sz="2800" b="1" dirty="0" smtClean="0"/>
              <a:t> </a:t>
            </a: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a:bodyPr>
          <a:lstStyle/>
          <a:p>
            <a:pPr algn="just" rtl="1">
              <a:lnSpc>
                <a:spcPct val="200000"/>
              </a:lnSpc>
              <a:buNone/>
            </a:pPr>
            <a:r>
              <a:rPr lang="ar-SA" dirty="0"/>
              <a:t>  </a:t>
            </a:r>
            <a:endParaRPr lang="en-US" dirty="0"/>
          </a:p>
        </p:txBody>
      </p:sp>
      <p:sp>
        <p:nvSpPr>
          <p:cNvPr id="4" name="Rectangle 3"/>
          <p:cNvSpPr/>
          <p:nvPr/>
        </p:nvSpPr>
        <p:spPr>
          <a:xfrm>
            <a:off x="457200" y="1981200"/>
            <a:ext cx="8153400" cy="2908489"/>
          </a:xfrm>
          <a:prstGeom prst="rect">
            <a:avLst/>
          </a:prstGeom>
        </p:spPr>
        <p:txBody>
          <a:bodyPr wrap="square">
            <a:spAutoFit/>
          </a:bodyPr>
          <a:lstStyle/>
          <a:p>
            <a:pPr algn="justLow" rtl="1">
              <a:lnSpc>
                <a:spcPct val="150000"/>
              </a:lnSpc>
              <a:buNone/>
            </a:pPr>
            <a:endParaRPr lang="fa-IR" dirty="0" smtClean="0"/>
          </a:p>
          <a:p>
            <a:pPr algn="justLow" rtl="1">
              <a:lnSpc>
                <a:spcPct val="150000"/>
              </a:lnSpc>
              <a:buNone/>
            </a:pPr>
            <a:r>
              <a:rPr lang="fa-IR" sz="2600" dirty="0" smtClean="0"/>
              <a:t> </a:t>
            </a:r>
            <a:r>
              <a:rPr lang="ar-SA" sz="2600" dirty="0" smtClean="0"/>
              <a:t>مديريت بر مبنای فعاليت بر اين فرض استوار است که در يک بنگاه </a:t>
            </a:r>
            <a:r>
              <a:rPr lang="fa-IR" sz="2600" dirty="0" smtClean="0"/>
              <a:t>    </a:t>
            </a:r>
            <a:r>
              <a:rPr lang="ar-SA" sz="2600" dirty="0" smtClean="0"/>
              <a:t>اقتصادی، انجام فعاليت ها موجب ايجاد هزينه می گردد و بنابراين از طريق اعمال مديريت بر فعاليت ها،‌ مديريت بر هزينه ها قابل اعمال خواهد بود. </a:t>
            </a:r>
            <a:endParaRPr lang="en-US" sz="2600" dirty="0" smtClean="0"/>
          </a:p>
        </p:txBody>
      </p:sp>
      <p:sp>
        <p:nvSpPr>
          <p:cNvPr id="5" name="Rectangle 4"/>
          <p:cNvSpPr/>
          <p:nvPr/>
        </p:nvSpPr>
        <p:spPr>
          <a:xfrm>
            <a:off x="152400" y="685801"/>
            <a:ext cx="8001000" cy="1661993"/>
          </a:xfrm>
          <a:prstGeom prst="rect">
            <a:avLst/>
          </a:prstGeom>
        </p:spPr>
        <p:txBody>
          <a:bodyPr wrap="square">
            <a:spAutoFit/>
          </a:bodyPr>
          <a:lstStyle/>
          <a:p>
            <a:pPr algn="ctr" rtl="1"/>
            <a:r>
              <a:rPr lang="en-US" b="1" dirty="0" smtClean="0"/>
              <a:t/>
            </a:r>
            <a:br>
              <a:rPr lang="en-US" b="1" dirty="0" smtClean="0"/>
            </a:br>
            <a:r>
              <a:rPr lang="ar-SA" sz="2800" b="1" dirty="0" smtClean="0"/>
              <a:t>مدیریت بر مبنای فعالیت </a:t>
            </a:r>
            <a:r>
              <a:rPr lang="fa-IR" sz="2800" b="1" dirty="0" smtClean="0"/>
              <a:t/>
            </a:r>
            <a:br>
              <a:rPr lang="fa-IR" sz="2800" b="1" dirty="0" smtClean="0"/>
            </a:br>
            <a:r>
              <a:rPr lang="ar-SA" sz="2800" b="1" dirty="0" smtClean="0"/>
              <a:t> (</a:t>
            </a:r>
            <a:r>
              <a:rPr lang="en-US" sz="2800" b="1" dirty="0" smtClean="0">
                <a:solidFill>
                  <a:srgbClr val="FF0000"/>
                </a:solidFill>
              </a:rPr>
              <a:t>A</a:t>
            </a:r>
            <a:r>
              <a:rPr lang="en-US" sz="2800" b="1" dirty="0" smtClean="0"/>
              <a:t>ctivity </a:t>
            </a:r>
            <a:r>
              <a:rPr lang="en-US" sz="2800" b="1" dirty="0" smtClean="0">
                <a:solidFill>
                  <a:srgbClr val="FF0000"/>
                </a:solidFill>
              </a:rPr>
              <a:t>B</a:t>
            </a:r>
            <a:r>
              <a:rPr lang="en-US" sz="2800" b="1" dirty="0" smtClean="0"/>
              <a:t>ased  </a:t>
            </a:r>
            <a:r>
              <a:rPr lang="en-US" sz="2800" b="1" dirty="0" smtClean="0">
                <a:solidFill>
                  <a:srgbClr val="FF0000"/>
                </a:solidFill>
              </a:rPr>
              <a:t>M</a:t>
            </a:r>
            <a:r>
              <a:rPr lang="en-US" sz="2800" b="1" dirty="0" smtClean="0"/>
              <a:t>anagement</a:t>
            </a:r>
            <a:r>
              <a:rPr lang="ar-SA" sz="2800" b="1" dirty="0" smtClean="0"/>
              <a:t> ) </a:t>
            </a:r>
            <a:r>
              <a:rPr lang="en-US" sz="2800" b="1" dirty="0" smtClean="0"/>
              <a:t/>
            </a:r>
            <a:br>
              <a:rPr lang="en-US" sz="2800" b="1" dirty="0" smtClean="0"/>
            </a:br>
            <a:endParaRPr lang="en-US" sz="2800" dirty="0"/>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dirty="0" smtClean="0"/>
              <a:t>رابطه بین </a:t>
            </a:r>
            <a:r>
              <a:rPr lang="en-US" dirty="0" smtClean="0"/>
              <a:t>ABM</a:t>
            </a:r>
            <a:r>
              <a:rPr lang="fa-IR" dirty="0" smtClean="0"/>
              <a:t>و</a:t>
            </a:r>
            <a:r>
              <a:rPr lang="en-US" dirty="0" smtClean="0"/>
              <a:t>ABC</a:t>
            </a:r>
            <a:r>
              <a:rPr lang="fa-IR" dirty="0" smtClean="0"/>
              <a:t>و </a:t>
            </a:r>
            <a:r>
              <a:rPr lang="en-US" dirty="0" smtClean="0"/>
              <a:t>ABB</a:t>
            </a:r>
            <a:endParaRPr lang="en-US" sz="2600" dirty="0"/>
          </a:p>
        </p:txBody>
      </p:sp>
      <p:sp>
        <p:nvSpPr>
          <p:cNvPr id="3" name="Content Placeholder 2"/>
          <p:cNvSpPr>
            <a:spLocks noGrp="1"/>
          </p:cNvSpPr>
          <p:nvPr>
            <p:ph idx="1"/>
          </p:nvPr>
        </p:nvSpPr>
        <p:spPr/>
        <p:txBody>
          <a:bodyPr>
            <a:normAutofit fontScale="77500" lnSpcReduction="20000"/>
          </a:bodyPr>
          <a:lstStyle/>
          <a:p>
            <a:pPr algn="just" rtl="1">
              <a:buNone/>
            </a:pPr>
            <a:r>
              <a:rPr lang="fa-IR" dirty="0" smtClean="0"/>
              <a:t>   </a:t>
            </a:r>
            <a:r>
              <a:rPr lang="ar-SA" dirty="0" smtClean="0"/>
              <a:t>اهميت </a:t>
            </a:r>
            <a:r>
              <a:rPr lang="ar-SA" dirty="0"/>
              <a:t>ديگر رويکرد مديريت بر مبنای فعاليت، شناسايی فعاليت های فاقد ارزش زايی است که در عمل به سودمندی محصول و يا خدمات نمی افزايد. به عبارت ديگر، فعاليت های فاقد ارزش زايی فعاليت هايی هستند که مشتری بابت آن ها حاضر نيست وجهی پرداخت نمايد، مانند بازرسی محصولات و جابه جایی مواد اين گونه فعاليت ها قابل کاهش و يا حذف می باشند . </a:t>
            </a:r>
            <a:endParaRPr lang="en-US" dirty="0"/>
          </a:p>
          <a:p>
            <a:pPr algn="just" rtl="1">
              <a:buNone/>
            </a:pPr>
            <a:r>
              <a:rPr lang="fa-IR" dirty="0" smtClean="0"/>
              <a:t>   </a:t>
            </a:r>
            <a:r>
              <a:rPr lang="ar-SA" dirty="0" smtClean="0"/>
              <a:t>شناسائی </a:t>
            </a:r>
            <a:r>
              <a:rPr lang="ar-SA" dirty="0"/>
              <a:t>و گزارشگری فعاليت های فاقد ارزش زايی، به مديريت نشان می دهد که چه ميزان قابل ملاحظه ای از منابع بنگاه دراثر فعاليت های فاقد ارزش زايی می تواند به هدر رود. برپايه اين گزارش ها، مديريت می تواند نسبت به حذف برخی فعاليت ها و يا کاهش هزينه آن ها اقدام نمايد . </a:t>
            </a:r>
            <a:endParaRPr lang="fa-IR" dirty="0" smtClean="0"/>
          </a:p>
          <a:p>
            <a:pPr algn="just" rtl="1">
              <a:buNone/>
            </a:pPr>
            <a:r>
              <a:rPr lang="fa-IR" dirty="0" smtClean="0"/>
              <a:t>    </a:t>
            </a:r>
            <a:r>
              <a:rPr lang="ar-SA" dirty="0" smtClean="0"/>
              <a:t>اعمال </a:t>
            </a:r>
            <a:r>
              <a:rPr lang="ar-SA" dirty="0"/>
              <a:t>مديريت بر مبنای فعاليت مستلزم بکارگيری دو تکنيک هزينه يابی بر مبنای فعاليت (</a:t>
            </a:r>
            <a:r>
              <a:rPr lang="en-US" dirty="0"/>
              <a:t>ABC</a:t>
            </a:r>
            <a:r>
              <a:rPr lang="ar-SA" dirty="0"/>
              <a:t>)‌و بودجه بندی بر مبنای فعاليت (</a:t>
            </a:r>
            <a:r>
              <a:rPr lang="en-US" dirty="0"/>
              <a:t>ABB</a:t>
            </a:r>
            <a:r>
              <a:rPr lang="ar-SA" dirty="0"/>
              <a:t>) می باشد که به اختصار به معرفی آن ها پرداخته </a:t>
            </a:r>
            <a:r>
              <a:rPr lang="ar-SA" dirty="0" smtClean="0"/>
              <a:t>شد</a:t>
            </a:r>
            <a:r>
              <a:rPr lang="en-US" dirty="0" smtClean="0"/>
              <a:t>.</a:t>
            </a:r>
            <a:endParaRPr lang="en-US"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rtl="1">
              <a:lnSpc>
                <a:spcPct val="150000"/>
              </a:lnSpc>
              <a:buNone/>
            </a:pPr>
            <a:r>
              <a:rPr lang="fa-IR" dirty="0" smtClean="0"/>
              <a:t>  </a:t>
            </a:r>
            <a:r>
              <a:rPr lang="ar-SA" dirty="0" smtClean="0"/>
              <a:t>در شرايط جديد، حسابداران مديريت</a:t>
            </a:r>
            <a:r>
              <a:rPr lang="fa-IR" dirty="0" smtClean="0"/>
              <a:t> </a:t>
            </a:r>
            <a:r>
              <a:rPr lang="ar-SA" dirty="0" smtClean="0"/>
              <a:t>نيز ناچار ازابداع وبکارگيری روشها</a:t>
            </a:r>
            <a:r>
              <a:rPr lang="fa-IR" dirty="0" smtClean="0"/>
              <a:t> </a:t>
            </a:r>
            <a:r>
              <a:rPr lang="ar-SA" dirty="0" smtClean="0"/>
              <a:t>و سيستم هايی بوده اند که جوابگوی نيازهای روز شرکت ها باشد</a:t>
            </a:r>
            <a:r>
              <a:rPr lang="fa-IR" dirty="0" smtClean="0"/>
              <a:t>.</a:t>
            </a:r>
          </a:p>
          <a:p>
            <a:pPr algn="just" rtl="1">
              <a:lnSpc>
                <a:spcPct val="150000"/>
              </a:lnSpc>
              <a:buNone/>
            </a:pPr>
            <a:r>
              <a:rPr lang="ar-SA" dirty="0" smtClean="0"/>
              <a:t>از جمله اين روش ها </a:t>
            </a:r>
            <a:r>
              <a:rPr lang="fa-IR" dirty="0" smtClean="0"/>
              <a:t>:</a:t>
            </a:r>
            <a:endParaRPr lang="en-US" dirty="0" smtClean="0"/>
          </a:p>
          <a:p>
            <a:pPr algn="just" rtl="1">
              <a:lnSpc>
                <a:spcPct val="150000"/>
              </a:lnSpc>
              <a:buNone/>
            </a:pPr>
            <a:r>
              <a:rPr lang="ar-SA" dirty="0" smtClean="0"/>
              <a:t>1</a:t>
            </a:r>
            <a:r>
              <a:rPr lang="fa-IR" dirty="0" smtClean="0"/>
              <a:t>.</a:t>
            </a:r>
            <a:r>
              <a:rPr lang="ar-SA" dirty="0" smtClean="0"/>
              <a:t> هزینه یابی بر مبنای فعالیت (</a:t>
            </a:r>
            <a:r>
              <a:rPr lang="en-US" dirty="0" smtClean="0"/>
              <a:t>ABC</a:t>
            </a:r>
            <a:r>
              <a:rPr lang="ar-SA" dirty="0" smtClean="0"/>
              <a:t>) </a:t>
            </a:r>
            <a:endParaRPr lang="en-US" dirty="0" smtClean="0"/>
          </a:p>
          <a:p>
            <a:pPr algn="just" rtl="1">
              <a:lnSpc>
                <a:spcPct val="150000"/>
              </a:lnSpc>
              <a:buNone/>
            </a:pPr>
            <a:r>
              <a:rPr lang="fa-IR" dirty="0" smtClean="0"/>
              <a:t>2.</a:t>
            </a:r>
            <a:r>
              <a:rPr lang="ar-SA" dirty="0" smtClean="0"/>
              <a:t> بودجه بندی بر مبنای فعالیت (</a:t>
            </a:r>
            <a:r>
              <a:rPr lang="en-US" dirty="0" smtClean="0"/>
              <a:t>ABB</a:t>
            </a:r>
            <a:r>
              <a:rPr lang="ar-SA" dirty="0" smtClean="0"/>
              <a:t>) </a:t>
            </a:r>
            <a:endParaRPr lang="en-US" dirty="0" smtClean="0"/>
          </a:p>
          <a:p>
            <a:pPr algn="just" rtl="1">
              <a:lnSpc>
                <a:spcPct val="150000"/>
              </a:lnSpc>
              <a:buNone/>
            </a:pPr>
            <a:r>
              <a:rPr lang="fa-IR" dirty="0" smtClean="0"/>
              <a:t>3.</a:t>
            </a:r>
            <a:r>
              <a:rPr lang="ar-SA" dirty="0" smtClean="0"/>
              <a:t> مدیریت بر مبنای فعالیت (</a:t>
            </a:r>
            <a:r>
              <a:rPr lang="en-US" dirty="0" smtClean="0"/>
              <a:t>ABM</a:t>
            </a:r>
            <a:r>
              <a:rPr lang="ar-SA" dirty="0" smtClean="0"/>
              <a:t>) </a:t>
            </a:r>
            <a:endParaRPr lang="en-US" dirty="0" smtClean="0"/>
          </a:p>
          <a:p>
            <a:pPr algn="just" rtl="1">
              <a:lnSpc>
                <a:spcPct val="150000"/>
              </a:lnSpc>
              <a:buNone/>
            </a:pPr>
            <a:r>
              <a:rPr lang="ar-SA" dirty="0" smtClean="0"/>
              <a:t> </a:t>
            </a:r>
            <a:endParaRPr lang="en-US" dirty="0"/>
          </a:p>
          <a:p>
            <a:endParaRPr lang="en-US" dirty="0"/>
          </a:p>
        </p:txBody>
      </p:sp>
    </p:spTree>
  </p:cSld>
  <p:clrMapOvr>
    <a:masterClrMapping/>
  </p:clrMapOvr>
  <p:transition spd="slow">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762000"/>
          </a:xfrm>
        </p:spPr>
        <p:txBody>
          <a:bodyPr>
            <a:normAutofit fontScale="90000"/>
          </a:bodyPr>
          <a:lstStyle/>
          <a:p>
            <a:pPr algn="ctr" rtl="1"/>
            <a:r>
              <a:rPr lang="fa-IR" b="1" dirty="0" smtClean="0"/>
              <a:t/>
            </a:r>
            <a:br>
              <a:rPr lang="fa-IR" b="1" dirty="0" smtClean="0"/>
            </a:br>
            <a:r>
              <a:rPr lang="en-US" dirty="0" smtClean="0"/>
              <a:t/>
            </a:r>
            <a:br>
              <a:rPr lang="en-US" dirty="0" smtClean="0"/>
            </a:br>
            <a:r>
              <a:rPr lang="ar-SA" b="1" dirty="0" smtClean="0"/>
              <a:t> اهداف مديريت بر مبنای فعاليت</a:t>
            </a:r>
            <a:r>
              <a:rPr lang="fa-IR" b="1" dirty="0" smtClean="0"/>
              <a:t> </a:t>
            </a:r>
            <a:r>
              <a:rPr lang="en-US" b="1" dirty="0" smtClean="0"/>
              <a:t>(ABM)</a:t>
            </a:r>
            <a:endParaRPr lang="en-US" dirty="0"/>
          </a:p>
        </p:txBody>
      </p:sp>
      <p:sp>
        <p:nvSpPr>
          <p:cNvPr id="3" name="Content Placeholder 2"/>
          <p:cNvSpPr>
            <a:spLocks noGrp="1"/>
          </p:cNvSpPr>
          <p:nvPr>
            <p:ph idx="1"/>
          </p:nvPr>
        </p:nvSpPr>
        <p:spPr>
          <a:xfrm>
            <a:off x="457200" y="1371601"/>
            <a:ext cx="8229600" cy="4754564"/>
          </a:xfrm>
        </p:spPr>
        <p:txBody>
          <a:bodyPr>
            <a:normAutofit fontScale="77500" lnSpcReduction="20000"/>
          </a:bodyPr>
          <a:lstStyle/>
          <a:p>
            <a:pPr algn="r" rtl="1">
              <a:lnSpc>
                <a:spcPct val="150000"/>
              </a:lnSpc>
              <a:buNone/>
            </a:pPr>
            <a:r>
              <a:rPr lang="fa-IR" dirty="0" smtClean="0"/>
              <a:t>1</a:t>
            </a:r>
            <a:r>
              <a:rPr lang="ar-SA" dirty="0" smtClean="0"/>
              <a:t>. بهبود </a:t>
            </a:r>
            <a:r>
              <a:rPr lang="ar-SA" dirty="0"/>
              <a:t>منافع با معرفی فرصت های ارزش آفرين </a:t>
            </a:r>
            <a:endParaRPr lang="en-US" dirty="0"/>
          </a:p>
          <a:p>
            <a:pPr algn="r" rtl="1">
              <a:lnSpc>
                <a:spcPct val="150000"/>
              </a:lnSpc>
              <a:buNone/>
            </a:pPr>
            <a:r>
              <a:rPr lang="ar-SA" dirty="0"/>
              <a:t>2</a:t>
            </a:r>
            <a:r>
              <a:rPr lang="ar-SA" dirty="0" smtClean="0"/>
              <a:t>. </a:t>
            </a:r>
            <a:r>
              <a:rPr lang="ar-SA" dirty="0"/>
              <a:t>اندازه گيری هزينه منابعی که در اجرای فعاليت های اصلی واحد يا سازمان مصرف می شوند. </a:t>
            </a:r>
            <a:endParaRPr lang="en-US" dirty="0"/>
          </a:p>
          <a:p>
            <a:pPr algn="r" rtl="1">
              <a:lnSpc>
                <a:spcPct val="150000"/>
              </a:lnSpc>
              <a:buNone/>
            </a:pPr>
            <a:r>
              <a:rPr lang="ar-SA" dirty="0"/>
              <a:t>3</a:t>
            </a:r>
            <a:r>
              <a:rPr lang="ar-SA" dirty="0" smtClean="0"/>
              <a:t>. تشخيص </a:t>
            </a:r>
            <a:r>
              <a:rPr lang="ar-SA" dirty="0"/>
              <a:t>يا حذف هزينه هايی که مربوط به فعاليت های غير ارزش زا </a:t>
            </a:r>
            <a:r>
              <a:rPr lang="ar-SA" dirty="0" smtClean="0"/>
              <a:t>هستند. </a:t>
            </a:r>
            <a:endParaRPr lang="en-US" dirty="0" smtClean="0"/>
          </a:p>
          <a:p>
            <a:pPr algn="r" rtl="1">
              <a:lnSpc>
                <a:spcPct val="150000"/>
              </a:lnSpc>
              <a:buNone/>
            </a:pPr>
            <a:r>
              <a:rPr lang="ar-SA" dirty="0" smtClean="0"/>
              <a:t>4. ايجاد فر</a:t>
            </a:r>
            <a:r>
              <a:rPr lang="fa-IR" dirty="0" smtClean="0"/>
              <a:t>آ</a:t>
            </a:r>
            <a:r>
              <a:rPr lang="ar-SA" dirty="0" smtClean="0"/>
              <a:t>يندها و فعاليت هايی که مشتری حاضر است برای آن پول بپردازد. </a:t>
            </a:r>
            <a:endParaRPr lang="en-US" dirty="0" smtClean="0"/>
          </a:p>
          <a:p>
            <a:pPr algn="r" rtl="1">
              <a:lnSpc>
                <a:spcPct val="150000"/>
              </a:lnSpc>
              <a:buNone/>
            </a:pPr>
            <a:r>
              <a:rPr lang="ar-SA" dirty="0" smtClean="0"/>
              <a:t>5. تعيين </a:t>
            </a:r>
            <a:r>
              <a:rPr lang="ar-SA" dirty="0"/>
              <a:t>معيار جهت فعاليت </a:t>
            </a:r>
            <a:r>
              <a:rPr lang="ar-SA" dirty="0" smtClean="0"/>
              <a:t>ها</a:t>
            </a:r>
            <a:endParaRPr lang="en-US" dirty="0" smtClean="0"/>
          </a:p>
          <a:p>
            <a:pPr algn="r" rtl="1">
              <a:lnSpc>
                <a:spcPct val="150000"/>
              </a:lnSpc>
              <a:buNone/>
            </a:pPr>
            <a:r>
              <a:rPr lang="en-US" dirty="0" smtClean="0"/>
              <a:t>6</a:t>
            </a:r>
            <a:r>
              <a:rPr lang="ar-SA" dirty="0" smtClean="0"/>
              <a:t>.</a:t>
            </a:r>
            <a:r>
              <a:rPr lang="ar-SA" dirty="0"/>
              <a:t> </a:t>
            </a:r>
            <a:r>
              <a:rPr lang="ar-SA" dirty="0" smtClean="0"/>
              <a:t> </a:t>
            </a:r>
            <a:r>
              <a:rPr lang="ar-SA" dirty="0"/>
              <a:t>تعيين کارايی و اثربخشی تمام فعاليت های انجام شده در واحد يا سازمان </a:t>
            </a:r>
            <a:endParaRPr lang="en-US" dirty="0"/>
          </a:p>
          <a:p>
            <a:pPr>
              <a:lnSpc>
                <a:spcPct val="150000"/>
              </a:lnSpc>
            </a:pPr>
            <a:endParaRPr lang="en-US" dirty="0"/>
          </a:p>
        </p:txBody>
      </p:sp>
    </p:spTree>
  </p:cSld>
  <p:clrMapOvr>
    <a:masterClrMapping/>
  </p:clrMapOvr>
  <p:transition>
    <p:wedg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 </a:t>
            </a:r>
            <a:r>
              <a:rPr lang="en-US" b="1" dirty="0" smtClean="0"/>
              <a:t>(ABM) </a:t>
            </a:r>
            <a:r>
              <a:rPr lang="ar-SA" b="1" dirty="0" smtClean="0"/>
              <a:t>وظايف مديريت بر مبنای فعاليت</a:t>
            </a:r>
            <a:endParaRPr lang="en-US" dirty="0"/>
          </a:p>
        </p:txBody>
      </p:sp>
      <p:sp>
        <p:nvSpPr>
          <p:cNvPr id="3" name="Content Placeholder 2"/>
          <p:cNvSpPr>
            <a:spLocks noGrp="1"/>
          </p:cNvSpPr>
          <p:nvPr>
            <p:ph idx="1"/>
          </p:nvPr>
        </p:nvSpPr>
        <p:spPr/>
        <p:txBody>
          <a:bodyPr>
            <a:normAutofit fontScale="92500" lnSpcReduction="20000"/>
          </a:bodyPr>
          <a:lstStyle/>
          <a:p>
            <a:pPr algn="just" rtl="1">
              <a:lnSpc>
                <a:spcPct val="150000"/>
              </a:lnSpc>
              <a:buNone/>
            </a:pPr>
            <a:endParaRPr lang="en-US" dirty="0"/>
          </a:p>
          <a:p>
            <a:pPr algn="just" rtl="1">
              <a:lnSpc>
                <a:spcPct val="150000"/>
              </a:lnSpc>
              <a:buNone/>
            </a:pPr>
            <a:r>
              <a:rPr lang="ar-SA" dirty="0"/>
              <a:t>1</a:t>
            </a:r>
            <a:r>
              <a:rPr lang="ar-SA" dirty="0" smtClean="0"/>
              <a:t>. معرفی </a:t>
            </a:r>
            <a:r>
              <a:rPr lang="ar-SA" dirty="0"/>
              <a:t>فعاليت های دارای ارزش افزوده و فعاليت های بدون ارزش افزوده </a:t>
            </a:r>
            <a:endParaRPr lang="en-US" dirty="0"/>
          </a:p>
          <a:p>
            <a:pPr algn="just" rtl="1">
              <a:lnSpc>
                <a:spcPct val="150000"/>
              </a:lnSpc>
              <a:buNone/>
            </a:pPr>
            <a:r>
              <a:rPr lang="ar-SA" dirty="0"/>
              <a:t>2</a:t>
            </a:r>
            <a:r>
              <a:rPr lang="ar-SA" dirty="0" smtClean="0"/>
              <a:t>. مهندسی </a:t>
            </a:r>
            <a:r>
              <a:rPr lang="ar-SA" dirty="0"/>
              <a:t>مجدد و طراحی مجدد ساختار فعاليت ها </a:t>
            </a:r>
            <a:endParaRPr lang="en-US" dirty="0"/>
          </a:p>
          <a:p>
            <a:pPr algn="just" rtl="1">
              <a:lnSpc>
                <a:spcPct val="150000"/>
              </a:lnSpc>
              <a:buNone/>
            </a:pPr>
            <a:r>
              <a:rPr lang="ar-SA" dirty="0"/>
              <a:t>3</a:t>
            </a:r>
            <a:r>
              <a:rPr lang="ar-SA" dirty="0" smtClean="0"/>
              <a:t>. </a:t>
            </a:r>
            <a:r>
              <a:rPr lang="ar-SA" dirty="0"/>
              <a:t>الگوبرداری فعاليت های با ارزش افزوده به عنوان ابزار کليدی برای بهبود مستمر </a:t>
            </a:r>
            <a:endParaRPr lang="en-US" dirty="0"/>
          </a:p>
          <a:p>
            <a:pPr algn="just" rtl="1">
              <a:lnSpc>
                <a:spcPct val="150000"/>
              </a:lnSpc>
              <a:buNone/>
            </a:pPr>
            <a:r>
              <a:rPr lang="ar-SA" dirty="0"/>
              <a:t>4</a:t>
            </a:r>
            <a:r>
              <a:rPr lang="ar-SA" dirty="0" smtClean="0"/>
              <a:t>. توسعه </a:t>
            </a:r>
            <a:r>
              <a:rPr lang="ar-SA" dirty="0"/>
              <a:t>سيستم اندازه گيری کارايی برای بهبود مستمر </a:t>
            </a:r>
            <a:endParaRPr lang="en-US" dirty="0"/>
          </a:p>
        </p:txBody>
      </p:sp>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sz="4200" b="1" dirty="0" smtClean="0"/>
              <a:t>مراحل </a:t>
            </a:r>
            <a:r>
              <a:rPr lang="fa-IR" sz="4200" b="1" dirty="0" smtClean="0"/>
              <a:t>ایجاد </a:t>
            </a:r>
            <a:r>
              <a:rPr lang="ar-SA" sz="4200" b="1" dirty="0" smtClean="0"/>
              <a:t>مديريت بر مبنای فعاليت </a:t>
            </a:r>
            <a:r>
              <a:rPr lang="fa-IR" sz="4200" b="1" dirty="0" smtClean="0"/>
              <a:t>(</a:t>
            </a:r>
            <a:r>
              <a:rPr lang="en-US" sz="4200" b="1" dirty="0" smtClean="0"/>
              <a:t>ABM</a:t>
            </a:r>
            <a:r>
              <a:rPr lang="fa-IR" sz="4200" b="1" dirty="0" smtClean="0"/>
              <a:t>)</a:t>
            </a:r>
            <a:endParaRPr lang="en-US" sz="4200" dirty="0"/>
          </a:p>
        </p:txBody>
      </p:sp>
      <p:sp>
        <p:nvSpPr>
          <p:cNvPr id="3" name="Content Placeholder 2"/>
          <p:cNvSpPr>
            <a:spLocks noGrp="1"/>
          </p:cNvSpPr>
          <p:nvPr>
            <p:ph idx="1"/>
          </p:nvPr>
        </p:nvSpPr>
        <p:spPr/>
        <p:txBody>
          <a:bodyPr>
            <a:normAutofit fontScale="92500"/>
          </a:bodyPr>
          <a:lstStyle/>
          <a:p>
            <a:pPr algn="just" rtl="1">
              <a:buNone/>
            </a:pPr>
            <a:endParaRPr lang="en-US" dirty="0"/>
          </a:p>
          <a:p>
            <a:pPr algn="just" rtl="1">
              <a:buNone/>
            </a:pPr>
            <a:r>
              <a:rPr lang="ar-SA" dirty="0"/>
              <a:t>1</a:t>
            </a:r>
            <a:r>
              <a:rPr lang="ar-SA" dirty="0" smtClean="0"/>
              <a:t>. </a:t>
            </a:r>
            <a:r>
              <a:rPr lang="ar-SA" dirty="0"/>
              <a:t>تعريف دامنه پروژه </a:t>
            </a:r>
            <a:endParaRPr lang="en-US" dirty="0"/>
          </a:p>
          <a:p>
            <a:pPr algn="just" rtl="1">
              <a:buNone/>
            </a:pPr>
            <a:r>
              <a:rPr lang="ar-SA" dirty="0"/>
              <a:t>2</a:t>
            </a:r>
            <a:r>
              <a:rPr lang="ar-SA" dirty="0" smtClean="0"/>
              <a:t>. شناسايی </a:t>
            </a:r>
            <a:r>
              <a:rPr lang="ar-SA" dirty="0"/>
              <a:t>فعاليت ها، منابع و شاخص های ستاده </a:t>
            </a:r>
            <a:endParaRPr lang="en-US" dirty="0"/>
          </a:p>
          <a:p>
            <a:pPr algn="just" rtl="1">
              <a:buNone/>
            </a:pPr>
            <a:r>
              <a:rPr lang="ar-SA" dirty="0"/>
              <a:t>3</a:t>
            </a:r>
            <a:r>
              <a:rPr lang="ar-SA" dirty="0" smtClean="0"/>
              <a:t>. تحليل </a:t>
            </a:r>
            <a:r>
              <a:rPr lang="ar-SA" dirty="0"/>
              <a:t>جريان عملياتی </a:t>
            </a:r>
            <a:r>
              <a:rPr lang="ar-SA" dirty="0" smtClean="0"/>
              <a:t>فر</a:t>
            </a:r>
            <a:r>
              <a:rPr lang="fa-IR" dirty="0" smtClean="0"/>
              <a:t>آ</a:t>
            </a:r>
            <a:r>
              <a:rPr lang="ar-SA" dirty="0" smtClean="0"/>
              <a:t>يند </a:t>
            </a:r>
            <a:endParaRPr lang="en-US" dirty="0"/>
          </a:p>
          <a:p>
            <a:pPr algn="just" rtl="1">
              <a:buNone/>
            </a:pPr>
            <a:r>
              <a:rPr lang="ar-SA" dirty="0"/>
              <a:t>4</a:t>
            </a:r>
            <a:r>
              <a:rPr lang="ar-SA" dirty="0" smtClean="0"/>
              <a:t>. جمع </a:t>
            </a:r>
            <a:r>
              <a:rPr lang="ar-SA" dirty="0"/>
              <a:t>آوری داده ها و شناسايی نقش های رابط ميان داده ها </a:t>
            </a:r>
            <a:endParaRPr lang="en-US" dirty="0"/>
          </a:p>
          <a:p>
            <a:pPr algn="just" rtl="1">
              <a:buNone/>
            </a:pPr>
            <a:r>
              <a:rPr lang="ar-SA" dirty="0"/>
              <a:t>5. </a:t>
            </a:r>
            <a:r>
              <a:rPr lang="ar-SA" dirty="0" smtClean="0"/>
              <a:t> </a:t>
            </a:r>
            <a:r>
              <a:rPr lang="ar-SA" dirty="0"/>
              <a:t>تهيه يک مدل کامپيوتری </a:t>
            </a:r>
            <a:endParaRPr lang="en-US" dirty="0"/>
          </a:p>
          <a:p>
            <a:pPr algn="just" rtl="1">
              <a:buNone/>
            </a:pPr>
            <a:r>
              <a:rPr lang="ar-SA" dirty="0"/>
              <a:t>6</a:t>
            </a:r>
            <a:r>
              <a:rPr lang="ar-SA" dirty="0" smtClean="0"/>
              <a:t>. </a:t>
            </a:r>
            <a:r>
              <a:rPr lang="ar-SA" dirty="0"/>
              <a:t>ارزش گذاری و اعتبار دادن به مدل </a:t>
            </a:r>
            <a:endParaRPr lang="en-US" dirty="0"/>
          </a:p>
          <a:p>
            <a:pPr algn="just" rtl="1">
              <a:buNone/>
            </a:pPr>
            <a:r>
              <a:rPr lang="ar-SA" dirty="0"/>
              <a:t>7</a:t>
            </a:r>
            <a:r>
              <a:rPr lang="ar-SA" dirty="0" smtClean="0"/>
              <a:t>. </a:t>
            </a:r>
            <a:r>
              <a:rPr lang="ar-SA" dirty="0"/>
              <a:t>تعبير و تفسير اطلاعات جديد </a:t>
            </a:r>
            <a:endParaRPr lang="en-US" dirty="0"/>
          </a:p>
          <a:p>
            <a:pPr algn="just" rtl="1">
              <a:buNone/>
            </a:pPr>
            <a:r>
              <a:rPr lang="ar-SA" dirty="0"/>
              <a:t>8</a:t>
            </a:r>
            <a:r>
              <a:rPr lang="ar-SA" dirty="0" smtClean="0"/>
              <a:t>. اجرا</a:t>
            </a:r>
            <a:r>
              <a:rPr lang="fa-IR" dirty="0" smtClean="0"/>
              <a:t>ء</a:t>
            </a:r>
            <a:endParaRPr lang="en-US" dirty="0"/>
          </a:p>
          <a:p>
            <a:pPr algn="just"/>
            <a:endParaRPr lang="en-US" dirty="0"/>
          </a:p>
        </p:txBody>
      </p:sp>
    </p:spTree>
  </p:cSld>
  <p:clrMapOvr>
    <a:masterClrMapping/>
  </p:clrMapOvr>
  <p:transition>
    <p:wedg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Autofit/>
          </a:bodyPr>
          <a:lstStyle/>
          <a:p>
            <a:pPr algn="ctr" rtl="1"/>
            <a:r>
              <a:rPr lang="ar-SA" sz="3600" b="1" dirty="0" smtClean="0"/>
              <a:t>دلايل به کارگيری</a:t>
            </a:r>
            <a:r>
              <a:rPr lang="fa-IR" sz="3600" b="1" dirty="0" smtClean="0"/>
              <a:t> روش </a:t>
            </a:r>
            <a:br>
              <a:rPr lang="fa-IR" sz="3600" b="1" dirty="0" smtClean="0"/>
            </a:br>
            <a:r>
              <a:rPr lang="ar-SA" sz="3600" b="1" dirty="0" smtClean="0"/>
              <a:t>مديريت بر مبنای فعاليت </a:t>
            </a:r>
            <a:r>
              <a:rPr lang="fa-IR" sz="3600" b="1" dirty="0" smtClean="0"/>
              <a:t>(</a:t>
            </a:r>
            <a:r>
              <a:rPr lang="en-US" sz="3600" b="1" dirty="0" smtClean="0"/>
              <a:t>ABM</a:t>
            </a:r>
            <a:r>
              <a:rPr lang="fa-IR" sz="3600" b="1" dirty="0" smtClean="0"/>
              <a:t>)</a:t>
            </a:r>
            <a:endParaRPr lang="en-US" sz="3600" dirty="0"/>
          </a:p>
        </p:txBody>
      </p:sp>
      <p:sp>
        <p:nvSpPr>
          <p:cNvPr id="3" name="Content Placeholder 2"/>
          <p:cNvSpPr>
            <a:spLocks noGrp="1"/>
          </p:cNvSpPr>
          <p:nvPr>
            <p:ph idx="1"/>
          </p:nvPr>
        </p:nvSpPr>
        <p:spPr>
          <a:xfrm>
            <a:off x="457200" y="2057400"/>
            <a:ext cx="8229600" cy="3992564"/>
          </a:xfrm>
        </p:spPr>
        <p:txBody>
          <a:bodyPr>
            <a:normAutofit fontScale="85000" lnSpcReduction="10000"/>
          </a:bodyPr>
          <a:lstStyle/>
          <a:p>
            <a:pPr lvl="7" algn="r" rtl="1">
              <a:lnSpc>
                <a:spcPct val="200000"/>
              </a:lnSpc>
              <a:buNone/>
            </a:pPr>
            <a:r>
              <a:rPr lang="ar-SA" dirty="0"/>
              <a:t>    </a:t>
            </a:r>
            <a:endParaRPr lang="en-US" dirty="0"/>
          </a:p>
          <a:p>
            <a:pPr algn="r" rtl="1">
              <a:lnSpc>
                <a:spcPct val="200000"/>
              </a:lnSpc>
              <a:buNone/>
            </a:pPr>
            <a:r>
              <a:rPr lang="ar-SA" dirty="0"/>
              <a:t>1</a:t>
            </a:r>
            <a:r>
              <a:rPr lang="ar-SA" dirty="0" smtClean="0"/>
              <a:t>. </a:t>
            </a:r>
            <a:r>
              <a:rPr lang="ar-SA" dirty="0"/>
              <a:t>قيمت گذاری مجدد محصولات و بهينه سازی طراحی محصول جديد </a:t>
            </a:r>
            <a:endParaRPr lang="en-US" dirty="0"/>
          </a:p>
          <a:p>
            <a:pPr algn="r" rtl="1">
              <a:lnSpc>
                <a:spcPct val="200000"/>
              </a:lnSpc>
              <a:buNone/>
            </a:pPr>
            <a:r>
              <a:rPr lang="ar-SA" dirty="0"/>
              <a:t>2</a:t>
            </a:r>
            <a:r>
              <a:rPr lang="ar-SA" dirty="0" smtClean="0"/>
              <a:t>. </a:t>
            </a:r>
            <a:r>
              <a:rPr lang="ar-SA" dirty="0"/>
              <a:t>کاهش هزينه ها </a:t>
            </a:r>
            <a:endParaRPr lang="en-US" dirty="0"/>
          </a:p>
          <a:p>
            <a:pPr algn="r" rtl="1">
              <a:lnSpc>
                <a:spcPct val="200000"/>
              </a:lnSpc>
              <a:buNone/>
            </a:pPr>
            <a:r>
              <a:rPr lang="fa-IR" dirty="0" smtClean="0"/>
              <a:t>3.</a:t>
            </a:r>
            <a:r>
              <a:rPr lang="ar-SA" dirty="0" smtClean="0"/>
              <a:t> اثرگذاری </a:t>
            </a:r>
            <a:r>
              <a:rPr lang="ar-SA" dirty="0"/>
              <a:t>بر برنامه ريزی استراتژيک و عملياتی </a:t>
            </a:r>
            <a:endParaRPr lang="en-US" dirty="0"/>
          </a:p>
        </p:txBody>
      </p:sp>
    </p:spTree>
  </p:cSld>
  <p:clrMapOvr>
    <a:masterClrMapping/>
  </p:clrMapOvr>
  <p:transition>
    <p:wedg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077200" cy="780288"/>
          </a:xfrm>
        </p:spPr>
        <p:txBody>
          <a:bodyPr>
            <a:normAutofit/>
          </a:bodyPr>
          <a:lstStyle/>
          <a:p>
            <a:pPr algn="ctr" rtl="1"/>
            <a:r>
              <a:rPr lang="fa-IR" sz="3800" b="1" dirty="0" smtClean="0"/>
              <a:t>مقایسه دو روش</a:t>
            </a:r>
            <a:r>
              <a:rPr lang="ar-SA" sz="3800" b="1" dirty="0" smtClean="0"/>
              <a:t> </a:t>
            </a:r>
            <a:r>
              <a:rPr lang="en-US" sz="3800" b="1" dirty="0" smtClean="0"/>
              <a:t>ABM</a:t>
            </a:r>
            <a:r>
              <a:rPr lang="ar-SA" sz="3800" b="1" dirty="0" smtClean="0"/>
              <a:t> </a:t>
            </a:r>
            <a:r>
              <a:rPr lang="fa-IR" sz="3800" b="1" dirty="0" smtClean="0"/>
              <a:t>و </a:t>
            </a:r>
            <a:r>
              <a:rPr lang="en-US" sz="3800" b="1" dirty="0" smtClean="0"/>
              <a:t>ABC</a:t>
            </a:r>
            <a:endParaRPr lang="en-US" sz="3800" dirty="0"/>
          </a:p>
        </p:txBody>
      </p:sp>
      <p:sp>
        <p:nvSpPr>
          <p:cNvPr id="3" name="Content Placeholder 2"/>
          <p:cNvSpPr>
            <a:spLocks noGrp="1"/>
          </p:cNvSpPr>
          <p:nvPr>
            <p:ph idx="1"/>
          </p:nvPr>
        </p:nvSpPr>
        <p:spPr/>
        <p:txBody>
          <a:bodyPr>
            <a:normAutofit fontScale="62500" lnSpcReduction="20000"/>
          </a:bodyPr>
          <a:lstStyle/>
          <a:p>
            <a:pPr algn="r" rtl="1">
              <a:lnSpc>
                <a:spcPct val="200000"/>
              </a:lnSpc>
              <a:buNone/>
            </a:pPr>
            <a:r>
              <a:rPr lang="fa-IR" dirty="0" smtClean="0"/>
              <a:t> 1.</a:t>
            </a:r>
            <a:r>
              <a:rPr lang="ar-SA" dirty="0" smtClean="0"/>
              <a:t> مديريت بر مبنای فعاليت</a:t>
            </a:r>
            <a:r>
              <a:rPr lang="fa-IR" dirty="0" smtClean="0"/>
              <a:t> </a:t>
            </a:r>
            <a:r>
              <a:rPr lang="en-US" dirty="0" smtClean="0"/>
              <a:t>ABM</a:t>
            </a:r>
            <a:r>
              <a:rPr lang="ar-SA" dirty="0" smtClean="0"/>
              <a:t> بر مديريت فعاليت ها جهت کاهش بهای تمام شده تاکيد دارد. </a:t>
            </a:r>
            <a:endParaRPr lang="en-US" dirty="0" smtClean="0"/>
          </a:p>
          <a:p>
            <a:pPr algn="r" rtl="1">
              <a:lnSpc>
                <a:spcPct val="200000"/>
              </a:lnSpc>
              <a:buNone/>
            </a:pPr>
            <a:r>
              <a:rPr lang="fa-IR" dirty="0" smtClean="0"/>
              <a:t> </a:t>
            </a:r>
            <a:r>
              <a:rPr lang="ar-SA" dirty="0" smtClean="0"/>
              <a:t>2. هزينه يابی بر مبنای فعاليت </a:t>
            </a:r>
            <a:r>
              <a:rPr lang="en-US" dirty="0" smtClean="0"/>
              <a:t> ABM</a:t>
            </a:r>
            <a:r>
              <a:rPr lang="ar-SA" dirty="0" smtClean="0"/>
              <a:t>بر ايجاد ارتباط بين هزينه های سربار و فعاليت ها تاکيد می کند. </a:t>
            </a:r>
            <a:endParaRPr lang="fa-IR" dirty="0" smtClean="0"/>
          </a:p>
          <a:p>
            <a:pPr algn="justLow" rtl="1">
              <a:lnSpc>
                <a:spcPct val="200000"/>
              </a:lnSpc>
              <a:buNone/>
            </a:pPr>
            <a:r>
              <a:rPr lang="ar-SA" dirty="0" smtClean="0"/>
              <a:t> </a:t>
            </a:r>
            <a:r>
              <a:rPr lang="fa-IR" dirty="0" smtClean="0"/>
              <a:t>3. </a:t>
            </a:r>
            <a:r>
              <a:rPr lang="ar-SA" dirty="0" smtClean="0"/>
              <a:t>مدل </a:t>
            </a:r>
            <a:r>
              <a:rPr lang="en-US" dirty="0" smtClean="0"/>
              <a:t>ABM</a:t>
            </a:r>
            <a:r>
              <a:rPr lang="ar-SA" dirty="0" smtClean="0"/>
              <a:t> اطلاعات مورد نياز خود را از </a:t>
            </a:r>
            <a:r>
              <a:rPr lang="en-US" dirty="0" smtClean="0"/>
              <a:t>ABC</a:t>
            </a:r>
            <a:r>
              <a:rPr lang="ar-SA" dirty="0" smtClean="0"/>
              <a:t> می گيرد.</a:t>
            </a:r>
            <a:endParaRPr lang="en-US" dirty="0" smtClean="0"/>
          </a:p>
          <a:p>
            <a:pPr algn="justLow" rtl="1">
              <a:lnSpc>
                <a:spcPct val="200000"/>
              </a:lnSpc>
              <a:buNone/>
            </a:pPr>
            <a:r>
              <a:rPr lang="fa-IR" dirty="0" smtClean="0"/>
              <a:t> 4.  </a:t>
            </a:r>
            <a:r>
              <a:rPr lang="ar-SA" dirty="0" smtClean="0"/>
              <a:t>مدل </a:t>
            </a:r>
            <a:r>
              <a:rPr lang="en-US" dirty="0"/>
              <a:t>ABM</a:t>
            </a:r>
            <a:r>
              <a:rPr lang="ar-SA" dirty="0"/>
              <a:t> نتيجه به کارگيری موفقيت آميز </a:t>
            </a:r>
            <a:r>
              <a:rPr lang="en-US" dirty="0"/>
              <a:t>ABC</a:t>
            </a:r>
            <a:r>
              <a:rPr lang="ar-SA" dirty="0"/>
              <a:t> بوده است </a:t>
            </a:r>
            <a:r>
              <a:rPr lang="fa-IR" dirty="0" smtClean="0"/>
              <a:t>.</a:t>
            </a:r>
            <a:endParaRPr lang="en-US" dirty="0"/>
          </a:p>
          <a:p>
            <a:pPr algn="justLow" rtl="1">
              <a:lnSpc>
                <a:spcPct val="200000"/>
              </a:lnSpc>
              <a:buNone/>
            </a:pPr>
            <a:r>
              <a:rPr lang="en-US" dirty="0" smtClean="0"/>
              <a:t> </a:t>
            </a:r>
            <a:r>
              <a:rPr lang="fa-IR" dirty="0" smtClean="0"/>
              <a:t>5. </a:t>
            </a:r>
            <a:r>
              <a:rPr lang="ar-SA" dirty="0" smtClean="0"/>
              <a:t>مدل </a:t>
            </a:r>
            <a:r>
              <a:rPr lang="en-US" dirty="0"/>
              <a:t>ABM</a:t>
            </a:r>
            <a:r>
              <a:rPr lang="ar-SA" dirty="0"/>
              <a:t> بعد پويای </a:t>
            </a:r>
            <a:r>
              <a:rPr lang="ar-SA" dirty="0" smtClean="0"/>
              <a:t>تازه</a:t>
            </a:r>
            <a:r>
              <a:rPr lang="fa-IR" dirty="0" smtClean="0"/>
              <a:t> </a:t>
            </a:r>
            <a:r>
              <a:rPr lang="ar-SA" dirty="0" smtClean="0"/>
              <a:t>ای </a:t>
            </a:r>
            <a:r>
              <a:rPr lang="ar-SA" dirty="0"/>
              <a:t>از لحاظ بهبود </a:t>
            </a:r>
            <a:r>
              <a:rPr lang="ar-SA" dirty="0" smtClean="0"/>
              <a:t>مستمرفعاليت</a:t>
            </a:r>
            <a:r>
              <a:rPr lang="fa-IR" dirty="0" smtClean="0"/>
              <a:t> </a:t>
            </a:r>
            <a:r>
              <a:rPr lang="ar-SA" dirty="0" smtClean="0"/>
              <a:t>ها </a:t>
            </a:r>
            <a:r>
              <a:rPr lang="ar-SA" dirty="0"/>
              <a:t>به </a:t>
            </a:r>
            <a:r>
              <a:rPr lang="en-US" dirty="0" smtClean="0"/>
              <a:t>ABC</a:t>
            </a:r>
            <a:r>
              <a:rPr lang="ar-SA" dirty="0" smtClean="0"/>
              <a:t>اضافه </a:t>
            </a:r>
            <a:r>
              <a:rPr lang="ar-SA" dirty="0"/>
              <a:t>کرده است. </a:t>
            </a:r>
            <a:endParaRPr lang="en-US" dirty="0"/>
          </a:p>
          <a:p>
            <a:pPr algn="justLow" rtl="1">
              <a:lnSpc>
                <a:spcPct val="200000"/>
              </a:lnSpc>
              <a:buNone/>
            </a:pPr>
            <a:r>
              <a:rPr lang="ar-SA" dirty="0"/>
              <a:t>	</a:t>
            </a:r>
            <a:endParaRPr lang="en-US" dirty="0"/>
          </a:p>
          <a:p>
            <a:pPr>
              <a:lnSpc>
                <a:spcPct val="200000"/>
              </a:lnSpc>
            </a:pPr>
            <a:endParaRPr lang="en-US" dirty="0"/>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r">
              <a:buNone/>
            </a:pPr>
            <a:r>
              <a:rPr lang="fa-IR" dirty="0" smtClean="0"/>
              <a:t>نتیجه گیری</a:t>
            </a:r>
          </a:p>
          <a:p>
            <a:pPr algn="just" rtl="1">
              <a:buNone/>
            </a:pPr>
            <a:r>
              <a:rPr lang="fa-IR" dirty="0" smtClean="0"/>
              <a:t> تغییرات زیاد در شرایط اقتصادی بازار موجب تحول چشمگیر صنایع تولیدی شده است.رقابت جهانی همراه با نوآوری های سریع در فن آوری،وضعیت تولید را با تغییرات عمده ای مواجه کرده است. بموازات تغییر </a:t>
            </a:r>
            <a:r>
              <a:rPr lang="fa-IR" smtClean="0"/>
              <a:t>سیستمهای تولیدی،حسابداری </a:t>
            </a:r>
            <a:r>
              <a:rPr lang="fa-IR" dirty="0" smtClean="0"/>
              <a:t>مدیریت نیز در حال تغییر است.بسیاری از واحدهای انتفاعی سیستمهای سنتی هزینه یابی خود را با سیستم های مدیریت هزینه جایگزین می کنند.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981200"/>
            <a:ext cx="8229600" cy="4389120"/>
          </a:xfrm>
        </p:spPr>
        <p:txBody>
          <a:bodyPr/>
          <a:lstStyle/>
          <a:p>
            <a:pPr algn="r"/>
            <a:r>
              <a:rPr lang="fa-IR" dirty="0" smtClean="0"/>
              <a:t>در سیستم مدیریت هزینه،هزینه هر یک از فعالیت های عمده اندازه گیری،هزینه های بدون ارزش افزوده مشخص و فعالیت های موجدبهبود عملکرد تعیین میشود.تاکید بر سیتم مدیریت هزینه موجب میشود که توان رقابت واحد انتفاعی افزایش یابد و بتواند محصولاتی را با کیفیت بهتر و کمترین بهای   تمام شده ممکن تولید نماید.</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b="1" dirty="0" smtClean="0"/>
              <a:t>منابع</a:t>
            </a:r>
            <a:endParaRPr lang="en-US" b="1" dirty="0"/>
          </a:p>
        </p:txBody>
      </p:sp>
      <p:sp>
        <p:nvSpPr>
          <p:cNvPr id="3" name="Content Placeholder 2"/>
          <p:cNvSpPr>
            <a:spLocks noGrp="1"/>
          </p:cNvSpPr>
          <p:nvPr>
            <p:ph idx="1"/>
          </p:nvPr>
        </p:nvSpPr>
        <p:spPr/>
        <p:txBody>
          <a:bodyPr>
            <a:normAutofit fontScale="92500"/>
          </a:bodyPr>
          <a:lstStyle/>
          <a:p>
            <a:pPr marL="514350" indent="-514350" algn="ctr" rtl="1">
              <a:lnSpc>
                <a:spcPct val="200000"/>
              </a:lnSpc>
              <a:buNone/>
            </a:pPr>
            <a:r>
              <a:rPr lang="fa-IR" sz="2800" b="1" dirty="0" smtClean="0">
                <a:solidFill>
                  <a:schemeClr val="accent1">
                    <a:lumMod val="75000"/>
                  </a:schemeClr>
                </a:solidFill>
              </a:rPr>
              <a:t>1.کتاب حسابداری مدیریت   </a:t>
            </a:r>
          </a:p>
          <a:p>
            <a:pPr marL="514350" indent="-514350" algn="ctr" rtl="1">
              <a:lnSpc>
                <a:spcPct val="200000"/>
              </a:lnSpc>
              <a:buNone/>
            </a:pPr>
            <a:r>
              <a:rPr lang="fa-IR" sz="2800" b="1" dirty="0" smtClean="0">
                <a:solidFill>
                  <a:schemeClr val="accent1">
                    <a:lumMod val="75000"/>
                  </a:schemeClr>
                </a:solidFill>
              </a:rPr>
              <a:t>تالیف : دکتر رضا شباهنگ</a:t>
            </a:r>
          </a:p>
          <a:p>
            <a:pPr algn="ctr" rtl="1">
              <a:lnSpc>
                <a:spcPct val="200000"/>
              </a:lnSpc>
              <a:buNone/>
            </a:pPr>
            <a:r>
              <a:rPr lang="fa-IR" sz="2800" b="1" dirty="0" smtClean="0">
                <a:solidFill>
                  <a:schemeClr val="accent1">
                    <a:lumMod val="75000"/>
                  </a:schemeClr>
                </a:solidFill>
              </a:rPr>
              <a:t>2. کتاب مدیریت مالی برای مدیران غیر مالی    </a:t>
            </a:r>
          </a:p>
          <a:p>
            <a:pPr algn="ctr" rtl="1">
              <a:lnSpc>
                <a:spcPct val="200000"/>
              </a:lnSpc>
              <a:buNone/>
            </a:pPr>
            <a:r>
              <a:rPr lang="fa-IR" sz="2800" b="1" dirty="0" smtClean="0">
                <a:solidFill>
                  <a:schemeClr val="accent1">
                    <a:lumMod val="75000"/>
                  </a:schemeClr>
                </a:solidFill>
              </a:rPr>
              <a:t> تالیف : دکتر اله کرم صالحی</a:t>
            </a:r>
          </a:p>
          <a:p>
            <a:pPr algn="ctr" rtl="1">
              <a:lnSpc>
                <a:spcPct val="200000"/>
              </a:lnSpc>
              <a:buNone/>
            </a:pPr>
            <a:r>
              <a:rPr lang="fa-IR" sz="2800" b="1" dirty="0" smtClean="0">
                <a:solidFill>
                  <a:schemeClr val="accent1">
                    <a:lumMod val="75000"/>
                  </a:schemeClr>
                </a:solidFill>
              </a:rPr>
              <a:t>3.سایت حسابداری و مهندسی مالی</a:t>
            </a:r>
          </a:p>
          <a:p>
            <a:pPr algn="r" rtl="1">
              <a:lnSpc>
                <a:spcPct val="200000"/>
              </a:lnSpc>
            </a:pPr>
            <a:endParaRPr lang="en-US"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153400" cy="1447800"/>
          </a:xfrm>
        </p:spPr>
        <p:txBody>
          <a:bodyPr>
            <a:normAutofit fontScale="90000"/>
          </a:bodyPr>
          <a:lstStyle/>
          <a:p>
            <a:pPr algn="r" rtl="1"/>
            <a:r>
              <a:rPr lang="fa-IR" b="1" dirty="0" smtClean="0"/>
              <a:t/>
            </a:r>
            <a:br>
              <a:rPr lang="fa-IR" b="1" dirty="0" smtClean="0"/>
            </a:br>
            <a:r>
              <a:rPr lang="fa-IR" b="1" dirty="0" smtClean="0"/>
              <a:t/>
            </a:r>
            <a:br>
              <a:rPr lang="fa-IR" b="1" dirty="0" smtClean="0"/>
            </a:br>
            <a:r>
              <a:rPr lang="fa-IR" b="1" dirty="0" smtClean="0"/>
              <a:t> </a:t>
            </a:r>
            <a:br>
              <a:rPr lang="fa-IR" b="1" dirty="0" smtClean="0"/>
            </a:br>
            <a:r>
              <a:rPr lang="fa-IR" b="1" dirty="0" smtClean="0"/>
              <a:t> </a:t>
            </a:r>
            <a:r>
              <a:rPr lang="ar-SA" b="1" dirty="0" smtClean="0"/>
              <a:t>هزينه ياب</a:t>
            </a:r>
            <a:r>
              <a:rPr lang="fa-IR" b="1" dirty="0" smtClean="0"/>
              <a:t>ی</a:t>
            </a:r>
            <a:r>
              <a:rPr lang="ar-SA" b="1" dirty="0" smtClean="0"/>
              <a:t> بر مبنا</a:t>
            </a:r>
            <a:r>
              <a:rPr lang="fa-IR" b="1" dirty="0" smtClean="0"/>
              <a:t>ی</a:t>
            </a:r>
            <a:r>
              <a:rPr lang="ar-SA" b="1" dirty="0" smtClean="0"/>
              <a:t> فعاليت</a:t>
            </a:r>
            <a:r>
              <a:rPr lang="fa-IR" b="1" dirty="0" smtClean="0"/>
              <a:t/>
            </a:r>
            <a:br>
              <a:rPr lang="fa-IR" b="1" dirty="0" smtClean="0"/>
            </a:br>
            <a:r>
              <a:rPr lang="fa-IR" sz="4000" b="1" dirty="0" smtClean="0"/>
              <a:t>(</a:t>
            </a:r>
            <a:r>
              <a:rPr lang="en-US" sz="4000" b="1" dirty="0" smtClean="0"/>
              <a:t> Activity Based Costing</a:t>
            </a:r>
            <a:r>
              <a:rPr lang="ar-SA" sz="4000" b="1" dirty="0" smtClean="0"/>
              <a:t>)</a:t>
            </a:r>
            <a:r>
              <a:rPr lang="ar-SA" sz="4000" dirty="0" smtClean="0"/>
              <a:t> </a:t>
            </a:r>
            <a:endParaRPr lang="en-US" sz="4000" dirty="0"/>
          </a:p>
        </p:txBody>
      </p:sp>
      <p:sp>
        <p:nvSpPr>
          <p:cNvPr id="3" name="Content Placeholder 2"/>
          <p:cNvSpPr>
            <a:spLocks noGrp="1"/>
          </p:cNvSpPr>
          <p:nvPr>
            <p:ph idx="1"/>
          </p:nvPr>
        </p:nvSpPr>
        <p:spPr>
          <a:xfrm>
            <a:off x="457200" y="2286000"/>
            <a:ext cx="8229600" cy="4389120"/>
          </a:xfrm>
        </p:spPr>
        <p:txBody>
          <a:bodyPr/>
          <a:lstStyle/>
          <a:p>
            <a:pPr lvl="8" algn="justLow" rtl="1">
              <a:buNone/>
            </a:pPr>
            <a:r>
              <a:rPr lang="ar-SA" dirty="0"/>
              <a:t>  </a:t>
            </a:r>
            <a:endParaRPr lang="en-US" dirty="0"/>
          </a:p>
          <a:p>
            <a:pPr algn="just" rtl="1">
              <a:lnSpc>
                <a:spcPct val="150000"/>
              </a:lnSpc>
              <a:buNone/>
            </a:pPr>
            <a:r>
              <a:rPr lang="ar-SA" b="1" dirty="0" smtClean="0"/>
              <a:t>تعريف </a:t>
            </a:r>
            <a:r>
              <a:rPr lang="en-US" b="1" dirty="0"/>
              <a:t>ABC</a:t>
            </a:r>
            <a:r>
              <a:rPr lang="ar-SA" b="1" dirty="0"/>
              <a:t> </a:t>
            </a:r>
            <a:endParaRPr lang="en-US" dirty="0"/>
          </a:p>
          <a:p>
            <a:pPr algn="just" rtl="1">
              <a:lnSpc>
                <a:spcPct val="150000"/>
              </a:lnSpc>
              <a:buNone/>
            </a:pPr>
            <a:r>
              <a:rPr lang="en-US" dirty="0" smtClean="0"/>
              <a:t> </a:t>
            </a:r>
            <a:r>
              <a:rPr lang="fa-IR" dirty="0" smtClean="0"/>
              <a:t> </a:t>
            </a:r>
            <a:r>
              <a:rPr lang="ar-SA" dirty="0" smtClean="0"/>
              <a:t>هزينه </a:t>
            </a:r>
            <a:r>
              <a:rPr lang="ar-SA" dirty="0"/>
              <a:t>يابی بر </a:t>
            </a:r>
            <a:r>
              <a:rPr lang="ar-SA" dirty="0" smtClean="0"/>
              <a:t>مبنا</a:t>
            </a:r>
            <a:r>
              <a:rPr lang="fa-IR" dirty="0" smtClean="0"/>
              <a:t>ی</a:t>
            </a:r>
            <a:r>
              <a:rPr lang="ar-SA" dirty="0" smtClean="0"/>
              <a:t> </a:t>
            </a:r>
            <a:r>
              <a:rPr lang="ar-SA" dirty="0"/>
              <a:t>عمليات، از روش های نوين هزينه يابی </a:t>
            </a:r>
            <a:r>
              <a:rPr lang="ar-SA" dirty="0" smtClean="0"/>
              <a:t>است</a:t>
            </a:r>
            <a:r>
              <a:rPr lang="fa-IR" dirty="0" smtClean="0"/>
              <a:t> ،</a:t>
            </a:r>
            <a:r>
              <a:rPr lang="ar-SA" dirty="0" smtClean="0"/>
              <a:t> اين</a:t>
            </a:r>
            <a:r>
              <a:rPr lang="fa-IR" dirty="0" smtClean="0"/>
              <a:t> </a:t>
            </a:r>
            <a:r>
              <a:rPr lang="ar-SA" dirty="0" smtClean="0"/>
              <a:t>روش </a:t>
            </a:r>
            <a:r>
              <a:rPr lang="ar-SA" dirty="0"/>
              <a:t>با </a:t>
            </a:r>
            <a:r>
              <a:rPr lang="ar-SA" dirty="0" smtClean="0"/>
              <a:t>بررس</a:t>
            </a:r>
            <a:r>
              <a:rPr lang="fa-IR" dirty="0" smtClean="0"/>
              <a:t>ی</a:t>
            </a:r>
            <a:r>
              <a:rPr lang="ar-SA" dirty="0" smtClean="0"/>
              <a:t> فعاليتهاي</a:t>
            </a:r>
            <a:r>
              <a:rPr lang="fa-IR" dirty="0" smtClean="0"/>
              <a:t>ی</a:t>
            </a:r>
            <a:r>
              <a:rPr lang="ar-SA" dirty="0" smtClean="0"/>
              <a:t> </a:t>
            </a:r>
            <a:r>
              <a:rPr lang="ar-SA" dirty="0"/>
              <a:t>که </a:t>
            </a:r>
            <a:r>
              <a:rPr lang="ar-SA" dirty="0" smtClean="0"/>
              <a:t>مستقيما</a:t>
            </a:r>
            <a:r>
              <a:rPr lang="fa-IR" dirty="0" smtClean="0"/>
              <a:t>ً</a:t>
            </a:r>
            <a:r>
              <a:rPr lang="ar-SA" dirty="0" smtClean="0"/>
              <a:t> </a:t>
            </a:r>
            <a:r>
              <a:rPr lang="ar-SA" dirty="0"/>
              <a:t>در </a:t>
            </a:r>
            <a:r>
              <a:rPr lang="ar-SA" dirty="0" smtClean="0"/>
              <a:t>فر</a:t>
            </a:r>
            <a:r>
              <a:rPr lang="fa-IR" dirty="0" smtClean="0"/>
              <a:t>آ</a:t>
            </a:r>
            <a:r>
              <a:rPr lang="ar-SA" dirty="0" smtClean="0"/>
              <a:t>يند </a:t>
            </a:r>
            <a:r>
              <a:rPr lang="ar-SA" dirty="0"/>
              <a:t>عملياتی دخالت دارند، به ارائه اطلاعات دقيق </a:t>
            </a:r>
            <a:r>
              <a:rPr lang="fa-IR" dirty="0" smtClean="0"/>
              <a:t>قیمت</a:t>
            </a:r>
            <a:r>
              <a:rPr lang="ar-SA" dirty="0" smtClean="0"/>
              <a:t> </a:t>
            </a:r>
            <a:r>
              <a:rPr lang="ar-SA" dirty="0"/>
              <a:t>تمام شده </a:t>
            </a:r>
            <a:r>
              <a:rPr lang="ar-SA" dirty="0" smtClean="0"/>
              <a:t>م</a:t>
            </a:r>
            <a:r>
              <a:rPr lang="fa-IR" dirty="0" smtClean="0"/>
              <a:t>ی</a:t>
            </a:r>
            <a:r>
              <a:rPr lang="ar-SA" dirty="0" smtClean="0"/>
              <a:t> </a:t>
            </a:r>
            <a:r>
              <a:rPr lang="ar-SA" dirty="0"/>
              <a:t>پردازد. </a:t>
            </a:r>
            <a:endParaRPr lang="en-US"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305800" cy="762000"/>
          </a:xfrm>
        </p:spPr>
        <p:txBody>
          <a:bodyPr>
            <a:normAutofit fontScale="90000"/>
          </a:bodyPr>
          <a:lstStyle/>
          <a:p>
            <a:pPr algn="r" rtl="1">
              <a:lnSpc>
                <a:spcPct val="150000"/>
              </a:lnSpc>
            </a:pPr>
            <a:r>
              <a:rPr lang="en-US" b="1" dirty="0" smtClean="0"/>
              <a:t/>
            </a:r>
            <a:br>
              <a:rPr lang="en-US" b="1" dirty="0" smtClean="0"/>
            </a:br>
            <a:r>
              <a:rPr lang="en-US" dirty="0" smtClean="0"/>
              <a:t/>
            </a:r>
            <a:br>
              <a:rPr lang="en-US" dirty="0" smtClean="0"/>
            </a:br>
            <a:r>
              <a:rPr lang="ar-SA" sz="4400" b="1" dirty="0" smtClean="0"/>
              <a:t> تاريخچه </a:t>
            </a:r>
            <a:r>
              <a:rPr lang="en-US" sz="4400" b="1" dirty="0" smtClean="0"/>
              <a:t>ABC</a:t>
            </a:r>
            <a:r>
              <a:rPr lang="en-US" sz="4400" dirty="0" smtClean="0"/>
              <a:t> </a:t>
            </a:r>
            <a:endParaRPr lang="en-US" sz="4400" dirty="0"/>
          </a:p>
        </p:txBody>
      </p:sp>
      <p:sp>
        <p:nvSpPr>
          <p:cNvPr id="3" name="Content Placeholder 2"/>
          <p:cNvSpPr>
            <a:spLocks noGrp="1"/>
          </p:cNvSpPr>
          <p:nvPr>
            <p:ph idx="1"/>
          </p:nvPr>
        </p:nvSpPr>
        <p:spPr/>
        <p:txBody>
          <a:bodyPr>
            <a:normAutofit fontScale="85000" lnSpcReduction="10000"/>
          </a:bodyPr>
          <a:lstStyle/>
          <a:p>
            <a:pPr algn="just" rtl="1">
              <a:lnSpc>
                <a:spcPct val="150000"/>
              </a:lnSpc>
              <a:buNone/>
            </a:pPr>
            <a:r>
              <a:rPr lang="fa-IR" dirty="0" smtClean="0"/>
              <a:t>   </a:t>
            </a:r>
            <a:r>
              <a:rPr lang="ar-SA" dirty="0" smtClean="0"/>
              <a:t>از </a:t>
            </a:r>
            <a:r>
              <a:rPr lang="ar-SA" dirty="0"/>
              <a:t>اوايل دهه 80 سازمان ها به اين نتيجه رسيدند که برای بقای خود و </a:t>
            </a:r>
            <a:r>
              <a:rPr lang="ar-SA" dirty="0" smtClean="0"/>
              <a:t>ارائه خدمات </a:t>
            </a:r>
            <a:r>
              <a:rPr lang="ar-SA" dirty="0"/>
              <a:t>برتر به مشتريانشان بايستی شيوه و </a:t>
            </a:r>
            <a:r>
              <a:rPr lang="ar-SA" dirty="0" smtClean="0"/>
              <a:t>فر</a:t>
            </a:r>
            <a:r>
              <a:rPr lang="fa-IR" dirty="0" smtClean="0"/>
              <a:t>آ</a:t>
            </a:r>
            <a:r>
              <a:rPr lang="ar-SA" dirty="0" smtClean="0"/>
              <a:t>يندهای </a:t>
            </a:r>
            <a:r>
              <a:rPr lang="ar-SA" dirty="0"/>
              <a:t>خود را بهبود بخشند </a:t>
            </a:r>
            <a:r>
              <a:rPr lang="ar-SA" dirty="0" smtClean="0"/>
              <a:t>و</a:t>
            </a:r>
            <a:r>
              <a:rPr lang="ar-SA" b="1" u="sng" dirty="0" smtClean="0">
                <a:solidFill>
                  <a:srgbClr val="FF0000"/>
                </a:solidFill>
              </a:rPr>
              <a:t>ضمن </a:t>
            </a:r>
            <a:r>
              <a:rPr lang="ar-SA" b="1" u="sng" dirty="0">
                <a:solidFill>
                  <a:srgbClr val="FF0000"/>
                </a:solidFill>
              </a:rPr>
              <a:t>افزايش مستمر کيفيت، هزينه ها را به نحو قابل قبولی پايين آورند. </a:t>
            </a:r>
            <a:endParaRPr lang="en-US" b="1" u="sng" dirty="0">
              <a:solidFill>
                <a:srgbClr val="FF0000"/>
              </a:solidFill>
            </a:endParaRPr>
          </a:p>
          <a:p>
            <a:pPr algn="just" rtl="1">
              <a:lnSpc>
                <a:spcPct val="150000"/>
              </a:lnSpc>
              <a:buNone/>
            </a:pPr>
            <a:r>
              <a:rPr lang="en-US" dirty="0" smtClean="0"/>
              <a:t> </a:t>
            </a:r>
            <a:r>
              <a:rPr lang="ar-SA" dirty="0" smtClean="0"/>
              <a:t>تفکر </a:t>
            </a:r>
            <a:r>
              <a:rPr lang="ar-SA" dirty="0"/>
              <a:t>ايجاد ارتباط بين هزينه ها و فعاليت ها در اواخر دهه </a:t>
            </a:r>
            <a:r>
              <a:rPr lang="fa-IR" dirty="0" smtClean="0"/>
              <a:t>60</a:t>
            </a:r>
            <a:r>
              <a:rPr lang="ar-SA" dirty="0" smtClean="0"/>
              <a:t> </a:t>
            </a:r>
            <a:r>
              <a:rPr lang="ar-SA" dirty="0"/>
              <a:t>و اوايل 70 در آثار سالومنز و استاباس ديده شده است اما به صورت آکادميک در دهه 80 مطرح شده است. </a:t>
            </a:r>
            <a:endParaRPr lang="en-US" dirty="0"/>
          </a:p>
          <a:p>
            <a:pPr algn="just">
              <a:lnSpc>
                <a:spcPct val="150000"/>
              </a:lnSpc>
            </a:pPr>
            <a:endParaRPr lang="en-US"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229600" cy="838200"/>
          </a:xfrm>
        </p:spPr>
        <p:txBody>
          <a:bodyPr>
            <a:normAutofit fontScale="90000"/>
          </a:bodyPr>
          <a:lstStyle/>
          <a:p>
            <a:pPr algn="r" rtl="1"/>
            <a:r>
              <a:rPr lang="en-US" b="1" dirty="0" smtClean="0"/>
              <a:t/>
            </a:r>
            <a:br>
              <a:rPr lang="en-US" b="1" dirty="0" smtClean="0"/>
            </a:br>
            <a:r>
              <a:rPr lang="en-US" dirty="0" smtClean="0"/>
              <a:t/>
            </a:r>
            <a:br>
              <a:rPr lang="en-US" dirty="0" smtClean="0"/>
            </a:br>
            <a:r>
              <a:rPr lang="ar-SA" b="1" dirty="0" smtClean="0"/>
              <a:t> مفاهيم </a:t>
            </a:r>
            <a:r>
              <a:rPr lang="en-US" b="1" dirty="0" smtClean="0"/>
              <a:t>ABC </a:t>
            </a:r>
            <a:endParaRPr lang="en-US" dirty="0"/>
          </a:p>
        </p:txBody>
      </p:sp>
      <p:sp>
        <p:nvSpPr>
          <p:cNvPr id="3" name="Content Placeholder 2"/>
          <p:cNvSpPr>
            <a:spLocks noGrp="1"/>
          </p:cNvSpPr>
          <p:nvPr>
            <p:ph idx="1"/>
          </p:nvPr>
        </p:nvSpPr>
        <p:spPr>
          <a:xfrm>
            <a:off x="381000" y="1600201"/>
            <a:ext cx="8763000" cy="4876799"/>
          </a:xfrm>
        </p:spPr>
        <p:txBody>
          <a:bodyPr>
            <a:normAutofit fontScale="85000" lnSpcReduction="10000"/>
          </a:bodyPr>
          <a:lstStyle/>
          <a:p>
            <a:pPr algn="r" rtl="1">
              <a:buNone/>
            </a:pPr>
            <a:r>
              <a:rPr lang="en-US" b="1" dirty="0" smtClean="0">
                <a:solidFill>
                  <a:schemeClr val="bg2">
                    <a:lumMod val="25000"/>
                  </a:schemeClr>
                </a:solidFill>
              </a:rPr>
              <a:t>ABC       </a:t>
            </a:r>
            <a:r>
              <a:rPr lang="ar-SA" b="1" dirty="0" smtClean="0">
                <a:solidFill>
                  <a:schemeClr val="bg2">
                    <a:lumMod val="25000"/>
                  </a:schemeClr>
                </a:solidFill>
              </a:rPr>
              <a:t> </a:t>
            </a:r>
            <a:r>
              <a:rPr lang="ar-SA" b="1" dirty="0">
                <a:solidFill>
                  <a:schemeClr val="bg2">
                    <a:lumMod val="25000"/>
                  </a:schemeClr>
                </a:solidFill>
              </a:rPr>
              <a:t>چيست؟</a:t>
            </a:r>
            <a:r>
              <a:rPr lang="ar-SA" dirty="0">
                <a:solidFill>
                  <a:schemeClr val="bg2">
                    <a:lumMod val="25000"/>
                  </a:schemeClr>
                </a:solidFill>
              </a:rPr>
              <a:t> </a:t>
            </a:r>
            <a:endParaRPr lang="en-US" dirty="0">
              <a:solidFill>
                <a:schemeClr val="bg2">
                  <a:lumMod val="25000"/>
                </a:schemeClr>
              </a:solidFill>
            </a:endParaRPr>
          </a:p>
          <a:p>
            <a:pPr algn="just" rtl="1">
              <a:buNone/>
            </a:pPr>
            <a:r>
              <a:rPr lang="fa-IR" sz="2800" dirty="0" smtClean="0"/>
              <a:t>     </a:t>
            </a:r>
            <a:r>
              <a:rPr lang="ar-SA" sz="2800" dirty="0" smtClean="0"/>
              <a:t>هزينه </a:t>
            </a:r>
            <a:r>
              <a:rPr lang="ar-SA" sz="2800" dirty="0"/>
              <a:t>يابی بر مبنای فعاليت كه داخل ساختار سيستم حسابداری هزينه قرار می گيرد. </a:t>
            </a:r>
            <a:endParaRPr lang="en-US" sz="2800" dirty="0"/>
          </a:p>
          <a:p>
            <a:pPr algn="just" rtl="1">
              <a:buNone/>
            </a:pPr>
            <a:r>
              <a:rPr lang="en-US" sz="4100" b="1" dirty="0" smtClean="0">
                <a:solidFill>
                  <a:schemeClr val="bg2">
                    <a:lumMod val="25000"/>
                  </a:schemeClr>
                </a:solidFill>
              </a:rPr>
              <a:t>      </a:t>
            </a:r>
            <a:r>
              <a:rPr lang="ar-SA" sz="4100" b="1" dirty="0" smtClean="0">
                <a:solidFill>
                  <a:schemeClr val="bg2">
                    <a:lumMod val="25000"/>
                  </a:schemeClr>
                </a:solidFill>
              </a:rPr>
              <a:t>آيا </a:t>
            </a:r>
            <a:r>
              <a:rPr lang="en-US" sz="4100" b="1" dirty="0">
                <a:solidFill>
                  <a:schemeClr val="bg2">
                    <a:lumMod val="25000"/>
                  </a:schemeClr>
                </a:solidFill>
              </a:rPr>
              <a:t>ABC</a:t>
            </a:r>
            <a:r>
              <a:rPr lang="ar-SA" sz="4100" b="1" dirty="0">
                <a:solidFill>
                  <a:schemeClr val="bg2">
                    <a:lumMod val="25000"/>
                  </a:schemeClr>
                </a:solidFill>
              </a:rPr>
              <a:t>  يک روش ارزيابی موجودی کالا است؟</a:t>
            </a:r>
            <a:r>
              <a:rPr lang="ar-SA" sz="4100" dirty="0">
                <a:solidFill>
                  <a:schemeClr val="bg2">
                    <a:lumMod val="25000"/>
                  </a:schemeClr>
                </a:solidFill>
              </a:rPr>
              <a:t> </a:t>
            </a:r>
            <a:endParaRPr lang="en-US" sz="4100" dirty="0">
              <a:solidFill>
                <a:schemeClr val="bg2">
                  <a:lumMod val="25000"/>
                </a:schemeClr>
              </a:solidFill>
            </a:endParaRPr>
          </a:p>
          <a:p>
            <a:pPr lvl="1" algn="just" rtl="1">
              <a:buNone/>
            </a:pPr>
            <a:r>
              <a:rPr lang="en-US" dirty="0" smtClean="0"/>
              <a:t>     </a:t>
            </a:r>
            <a:r>
              <a:rPr lang="ar-SA" dirty="0" smtClean="0"/>
              <a:t> </a:t>
            </a:r>
            <a:r>
              <a:rPr lang="ar-SA" dirty="0"/>
              <a:t>اين روش می تواند همانند روش های سنتی برای ارزيابی موجودی کالا استفاده گردد. يا با کمک سيستم های کامپيوتری فقط برای بدست آوردن اطلاعات بيش تر و دقيق تر برای تصميمات مديران استفاده شود. </a:t>
            </a:r>
            <a:endParaRPr lang="en-US" dirty="0"/>
          </a:p>
          <a:p>
            <a:pPr lvl="1" algn="just" rtl="1">
              <a:buNone/>
            </a:pPr>
            <a:r>
              <a:rPr lang="en-US" dirty="0" smtClean="0"/>
              <a:t>     </a:t>
            </a:r>
            <a:r>
              <a:rPr lang="ar-SA" dirty="0" smtClean="0"/>
              <a:t> </a:t>
            </a:r>
            <a:r>
              <a:rPr lang="ar-SA" dirty="0"/>
              <a:t>اگر </a:t>
            </a:r>
            <a:r>
              <a:rPr lang="en-US" dirty="0"/>
              <a:t>ABC</a:t>
            </a:r>
            <a:r>
              <a:rPr lang="ar-SA" dirty="0"/>
              <a:t> به عنوان يک مدل حمايتی برای تصميم گيری، فقط يکبار در سال انجام شود ديگر نمی تواند يک روش ارزيابی موجودی کالا محسوب گردد. </a:t>
            </a:r>
            <a:endParaRPr lang="en-US" dirty="0"/>
          </a:p>
          <a:p>
            <a:pPr lvl="1" algn="just" rtl="1">
              <a:buNone/>
            </a:pPr>
            <a:r>
              <a:rPr lang="en-US" dirty="0" smtClean="0"/>
              <a:t>   </a:t>
            </a:r>
            <a:r>
              <a:rPr lang="fa-IR" dirty="0" smtClean="0"/>
              <a:t>ولی</a:t>
            </a:r>
            <a:r>
              <a:rPr lang="ar-SA" dirty="0" smtClean="0"/>
              <a:t> </a:t>
            </a:r>
            <a:r>
              <a:rPr lang="ar-SA" dirty="0"/>
              <a:t>اگر </a:t>
            </a:r>
            <a:r>
              <a:rPr lang="en-US" dirty="0"/>
              <a:t>ABC</a:t>
            </a:r>
            <a:r>
              <a:rPr lang="ar-SA" dirty="0"/>
              <a:t> کاملا جايگزين سيستم هزينه يابی سنتی گردد، به يک روش ارزيابی موجودی کالا تبديل </a:t>
            </a:r>
            <a:r>
              <a:rPr lang="fa-IR" dirty="0" smtClean="0"/>
              <a:t>خواهد شد .</a:t>
            </a:r>
            <a:r>
              <a:rPr lang="ar-SA" dirty="0" smtClean="0"/>
              <a:t> </a:t>
            </a:r>
            <a:endParaRPr lang="en-US" dirty="0"/>
          </a:p>
          <a:p>
            <a:pPr algn="just"/>
            <a:endParaRPr lang="en-US" dirty="0"/>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762000"/>
          </a:xfrm>
        </p:spPr>
        <p:txBody>
          <a:bodyPr>
            <a:normAutofit fontScale="90000"/>
          </a:bodyPr>
          <a:lstStyle/>
          <a:p>
            <a:pPr algn="ctr" rtl="1"/>
            <a:r>
              <a:rPr lang="en-US" b="1" dirty="0" smtClean="0"/>
              <a:t/>
            </a:r>
            <a:br>
              <a:rPr lang="en-US"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fa-IR" b="1" dirty="0" smtClean="0"/>
              <a:t/>
            </a:r>
            <a:br>
              <a:rPr lang="fa-IR" b="1" dirty="0" smtClean="0"/>
            </a:br>
            <a:r>
              <a:rPr lang="ar-SA" b="1" dirty="0" smtClean="0"/>
              <a:t>آيا  </a:t>
            </a:r>
            <a:r>
              <a:rPr lang="en-US" b="1" dirty="0" smtClean="0"/>
              <a:t>ABC</a:t>
            </a:r>
            <a:r>
              <a:rPr lang="ar-SA" b="1" dirty="0" smtClean="0"/>
              <a:t> يک روش تجميع هزينه است؟</a:t>
            </a:r>
            <a:r>
              <a:rPr lang="ar-SA" dirty="0" smtClean="0"/>
              <a:t> </a:t>
            </a:r>
            <a:r>
              <a:rPr lang="fa-IR" dirty="0" smtClean="0"/>
              <a:t/>
            </a:r>
            <a:br>
              <a:rPr lang="fa-IR" dirty="0" smtClean="0"/>
            </a:br>
            <a:r>
              <a:rPr lang="fa-IR" dirty="0" smtClean="0"/>
              <a:t/>
            </a:r>
            <a:br>
              <a:rPr lang="fa-IR" dirty="0" smtClean="0"/>
            </a:br>
            <a:r>
              <a:rPr lang="fa-IR" b="1" dirty="0" smtClean="0"/>
              <a:t/>
            </a:r>
            <a:br>
              <a:rPr lang="fa-IR" b="1" dirty="0" smtClean="0"/>
            </a:br>
            <a:r>
              <a:rPr lang="fa-IR" b="1" dirty="0" smtClean="0"/>
              <a:t/>
            </a:r>
            <a:br>
              <a:rPr lang="fa-IR" b="1" dirty="0" smtClean="0"/>
            </a:br>
            <a:r>
              <a:rPr lang="fa-IR" dirty="0" smtClean="0"/>
              <a:t/>
            </a:r>
            <a:br>
              <a:rPr lang="fa-IR" dirty="0" smtClean="0"/>
            </a:br>
            <a:r>
              <a:rPr lang="ar-SA" b="1" dirty="0" smtClean="0"/>
              <a:t> آيا  </a:t>
            </a:r>
            <a:r>
              <a:rPr lang="en-US" b="1" dirty="0" smtClean="0"/>
              <a:t>ABC</a:t>
            </a:r>
            <a:r>
              <a:rPr lang="ar-SA" b="1" dirty="0" smtClean="0"/>
              <a:t> يک روش تجميع هزينه است؟</a:t>
            </a:r>
            <a:r>
              <a:rPr lang="ar-SA" dirty="0" smtClean="0"/>
              <a:t> </a:t>
            </a:r>
            <a:endParaRPr lang="en-US" dirty="0"/>
          </a:p>
        </p:txBody>
      </p:sp>
      <p:sp>
        <p:nvSpPr>
          <p:cNvPr id="3" name="Content Placeholder 2"/>
          <p:cNvSpPr>
            <a:spLocks noGrp="1"/>
          </p:cNvSpPr>
          <p:nvPr>
            <p:ph idx="1"/>
          </p:nvPr>
        </p:nvSpPr>
        <p:spPr>
          <a:xfrm>
            <a:off x="304800" y="1600201"/>
            <a:ext cx="8382000" cy="4525963"/>
          </a:xfrm>
        </p:spPr>
        <p:txBody>
          <a:bodyPr>
            <a:normAutofit fontScale="85000" lnSpcReduction="10000"/>
          </a:bodyPr>
          <a:lstStyle/>
          <a:p>
            <a:pPr algn="r" rtl="1">
              <a:lnSpc>
                <a:spcPct val="150000"/>
              </a:lnSpc>
              <a:buNone/>
            </a:pPr>
            <a:r>
              <a:rPr lang="ar-SA" sz="3200" b="1" dirty="0" smtClean="0"/>
              <a:t>روش های تجميع هزينه :</a:t>
            </a:r>
            <a:r>
              <a:rPr lang="ar-SA" sz="3200" dirty="0" smtClean="0"/>
              <a:t> </a:t>
            </a:r>
            <a:endParaRPr lang="en-US" sz="3200" dirty="0" smtClean="0"/>
          </a:p>
          <a:p>
            <a:pPr algn="r" rtl="1">
              <a:lnSpc>
                <a:spcPct val="150000"/>
              </a:lnSpc>
              <a:buNone/>
            </a:pPr>
            <a:r>
              <a:rPr lang="en-US" dirty="0" smtClean="0"/>
              <a:t> </a:t>
            </a:r>
            <a:r>
              <a:rPr lang="fa-IR" dirty="0" smtClean="0"/>
              <a:t>-</a:t>
            </a:r>
            <a:r>
              <a:rPr lang="en-US" dirty="0" smtClean="0"/>
              <a:t> </a:t>
            </a:r>
            <a:r>
              <a:rPr lang="ar-SA" dirty="0" smtClean="0"/>
              <a:t>هزينه </a:t>
            </a:r>
            <a:r>
              <a:rPr lang="ar-SA" dirty="0"/>
              <a:t>يابی سفارش کار </a:t>
            </a:r>
            <a:endParaRPr lang="en-US" dirty="0"/>
          </a:p>
          <a:p>
            <a:pPr algn="r" rtl="1">
              <a:lnSpc>
                <a:spcPct val="150000"/>
              </a:lnSpc>
              <a:buNone/>
            </a:pPr>
            <a:r>
              <a:rPr lang="en-US" dirty="0" smtClean="0"/>
              <a:t>  </a:t>
            </a:r>
            <a:r>
              <a:rPr lang="fa-IR" dirty="0" smtClean="0"/>
              <a:t>-</a:t>
            </a:r>
            <a:r>
              <a:rPr lang="en-US" dirty="0" smtClean="0"/>
              <a:t> </a:t>
            </a:r>
            <a:r>
              <a:rPr lang="ar-SA" dirty="0" smtClean="0"/>
              <a:t>هزينه </a:t>
            </a:r>
            <a:r>
              <a:rPr lang="ar-SA" dirty="0"/>
              <a:t>يابی فرايند </a:t>
            </a:r>
            <a:endParaRPr lang="en-US" dirty="0"/>
          </a:p>
          <a:p>
            <a:pPr algn="just" rtl="1">
              <a:lnSpc>
                <a:spcPct val="150000"/>
              </a:lnSpc>
              <a:buNone/>
            </a:pPr>
            <a:r>
              <a:rPr lang="fa-IR" dirty="0" smtClean="0"/>
              <a:t>   </a:t>
            </a:r>
            <a:r>
              <a:rPr lang="ar-SA" dirty="0" smtClean="0"/>
              <a:t>هزينه </a:t>
            </a:r>
            <a:r>
              <a:rPr lang="ar-SA" dirty="0"/>
              <a:t>يابی بر مبنای فعاليت يک روش تجميع هزينه نمی باشد </a:t>
            </a:r>
            <a:r>
              <a:rPr lang="ar-SA" dirty="0" smtClean="0"/>
              <a:t>بنابراين</a:t>
            </a:r>
            <a:r>
              <a:rPr lang="fa-IR" dirty="0" smtClean="0"/>
              <a:t> </a:t>
            </a:r>
            <a:r>
              <a:rPr lang="ar-SA" dirty="0" smtClean="0"/>
              <a:t>جايگزين </a:t>
            </a:r>
            <a:r>
              <a:rPr lang="ar-SA" dirty="0"/>
              <a:t>اين روش ها نمی شود. اما </a:t>
            </a:r>
            <a:r>
              <a:rPr lang="en-US" dirty="0"/>
              <a:t>ABC</a:t>
            </a:r>
            <a:r>
              <a:rPr lang="ar-SA" dirty="0"/>
              <a:t> برای افزايش دقت هزينه های محصول که هم در هزينه های سفارش کار و هم هزينه يابی </a:t>
            </a:r>
            <a:r>
              <a:rPr lang="ar-SA" dirty="0" smtClean="0"/>
              <a:t>فر</a:t>
            </a:r>
            <a:r>
              <a:rPr lang="fa-IR" dirty="0" smtClean="0"/>
              <a:t>آ</a:t>
            </a:r>
            <a:r>
              <a:rPr lang="ar-SA" dirty="0" smtClean="0"/>
              <a:t>يند </a:t>
            </a:r>
            <a:r>
              <a:rPr lang="ar-SA" dirty="0"/>
              <a:t>مشخص شده اند مورد استفاده قرار می گيرد. </a:t>
            </a:r>
            <a:endParaRPr lang="en-US" dirty="0"/>
          </a:p>
          <a:p>
            <a:pPr>
              <a:lnSpc>
                <a:spcPct val="150000"/>
              </a:lnSpc>
            </a:pPr>
            <a:endParaRPr lang="en-US" dirty="0"/>
          </a:p>
        </p:txBody>
      </p:sp>
      <p:sp>
        <p:nvSpPr>
          <p:cNvPr id="4" name="Title 1"/>
          <p:cNvSpPr txBox="1">
            <a:spLocks/>
          </p:cNvSpPr>
          <p:nvPr/>
        </p:nvSpPr>
        <p:spPr>
          <a:xfrm>
            <a:off x="533400" y="838200"/>
            <a:ext cx="8229600" cy="1143000"/>
          </a:xfrm>
          <a:prstGeom prst="rect">
            <a:avLst/>
          </a:prstGeom>
        </p:spPr>
        <p:txBody>
          <a:bodyPr vert="horz" lIns="0" rIns="0" bIns="0" anchor="b">
            <a:normAutofit fontScale="82500" lnSpcReduction="200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en-US" sz="5000" b="1" i="0" u="none" strike="noStrike" kern="1200" cap="none" spc="0" normalizeH="0" baseline="0" noProof="0" dirty="0" smtClean="0">
                <a:ln>
                  <a:noFill/>
                </a:ln>
                <a:solidFill>
                  <a:schemeClr val="tx2"/>
                </a:solidFill>
                <a:effectLst/>
                <a:uLnTx/>
                <a:uFillTx/>
                <a:latin typeface="+mj-lt"/>
                <a:ea typeface="+mj-ea"/>
                <a:cs typeface="+mj-cs"/>
              </a:rPr>
              <a:t/>
            </a:r>
            <a:br>
              <a:rPr kumimoji="0" lang="en-US" sz="5000" b="1" i="0" u="none" strike="noStrike" kern="1200" cap="none" spc="0" normalizeH="0" baseline="0" noProof="0" dirty="0" smtClean="0">
                <a:ln>
                  <a:noFill/>
                </a:ln>
                <a:solidFill>
                  <a:schemeClr val="tx2"/>
                </a:solidFill>
                <a:effectLst/>
                <a:uLnTx/>
                <a:uFillTx/>
                <a:latin typeface="+mj-lt"/>
                <a:ea typeface="+mj-ea"/>
                <a:cs typeface="+mj-cs"/>
              </a:rPr>
            </a:br>
            <a:endParaRPr kumimoji="0" lang="en-US"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rtl="1"/>
            <a:r>
              <a:rPr lang="en-US" sz="3200" b="1" dirty="0" smtClean="0"/>
              <a:t/>
            </a:r>
            <a:br>
              <a:rPr lang="en-US" sz="3200" b="1" dirty="0" smtClean="0"/>
            </a:br>
            <a:r>
              <a:rPr lang="ar-SA" sz="3200" b="1" dirty="0" smtClean="0"/>
              <a:t>هزينه هاي ثابت و متغير در </a:t>
            </a:r>
            <a:r>
              <a:rPr lang="en-US" sz="3200" b="1" dirty="0" smtClean="0"/>
              <a:t>ABC</a:t>
            </a:r>
            <a:r>
              <a:rPr lang="ar-SA" sz="3200" b="1" dirty="0" smtClean="0"/>
              <a:t> چگونه هستند؟</a:t>
            </a:r>
            <a:r>
              <a:rPr lang="ar-SA" sz="3200" dirty="0" smtClean="0"/>
              <a:t>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457200" y="1828800"/>
            <a:ext cx="8229600" cy="4389120"/>
          </a:xfrm>
        </p:spPr>
        <p:txBody>
          <a:bodyPr>
            <a:normAutofit fontScale="77500" lnSpcReduction="20000"/>
          </a:bodyPr>
          <a:lstStyle/>
          <a:p>
            <a:pPr algn="just" rtl="1">
              <a:lnSpc>
                <a:spcPct val="150000"/>
              </a:lnSpc>
              <a:buNone/>
            </a:pPr>
            <a:r>
              <a:rPr lang="en-US" dirty="0" smtClean="0"/>
              <a:t>ABC</a:t>
            </a:r>
            <a:r>
              <a:rPr lang="ar-SA" dirty="0" smtClean="0"/>
              <a:t> </a:t>
            </a:r>
            <a:r>
              <a:rPr lang="ar-SA" dirty="0"/>
              <a:t>به هزینه ها بر اساس یک چشم انداز بلند مدت می نگرد در </a:t>
            </a:r>
            <a:r>
              <a:rPr lang="ar-SA" dirty="0" smtClean="0"/>
              <a:t>حاليكه</a:t>
            </a:r>
            <a:r>
              <a:rPr lang="fa-IR" dirty="0" smtClean="0"/>
              <a:t> در نگرش بلند مدت هزینه ثابت وجود ندارد و همه هزینه ها متغیر هستند.</a:t>
            </a:r>
            <a:endParaRPr lang="en-US" dirty="0"/>
          </a:p>
          <a:p>
            <a:pPr algn="just" rtl="1">
              <a:lnSpc>
                <a:spcPct val="150000"/>
              </a:lnSpc>
              <a:buNone/>
            </a:pPr>
            <a:r>
              <a:rPr lang="en-US" b="1" dirty="0"/>
              <a:t>ABC</a:t>
            </a:r>
            <a:r>
              <a:rPr lang="ar-SA" b="1" dirty="0"/>
              <a:t> چگونه هزينه </a:t>
            </a:r>
            <a:r>
              <a:rPr lang="ar-SA" b="1" dirty="0" smtClean="0"/>
              <a:t>ها</a:t>
            </a:r>
            <a:r>
              <a:rPr lang="fa-IR" b="1" dirty="0" smtClean="0"/>
              <a:t>ی</a:t>
            </a:r>
            <a:r>
              <a:rPr lang="ar-SA" b="1" dirty="0" smtClean="0"/>
              <a:t> </a:t>
            </a:r>
            <a:r>
              <a:rPr lang="ar-SA" b="1" dirty="0"/>
              <a:t>ثابت و متغير را در بر </a:t>
            </a:r>
            <a:r>
              <a:rPr lang="ar-SA" b="1" dirty="0" smtClean="0"/>
              <a:t>م</a:t>
            </a:r>
            <a:r>
              <a:rPr lang="fa-IR" b="1" dirty="0" smtClean="0"/>
              <a:t>ی</a:t>
            </a:r>
            <a:r>
              <a:rPr lang="ar-SA" b="1" dirty="0" smtClean="0"/>
              <a:t> </a:t>
            </a:r>
            <a:r>
              <a:rPr lang="ar-SA" b="1" dirty="0"/>
              <a:t>گيرد؟</a:t>
            </a:r>
            <a:r>
              <a:rPr lang="ar-SA" dirty="0"/>
              <a:t> </a:t>
            </a:r>
            <a:endParaRPr lang="en-US" dirty="0"/>
          </a:p>
          <a:p>
            <a:pPr algn="just" rtl="1">
              <a:lnSpc>
                <a:spcPct val="150000"/>
              </a:lnSpc>
              <a:buNone/>
            </a:pPr>
            <a:r>
              <a:rPr lang="fa-IR" dirty="0" smtClean="0"/>
              <a:t>   </a:t>
            </a:r>
            <a:r>
              <a:rPr lang="ar-SA" dirty="0" smtClean="0"/>
              <a:t>هزينه ها</a:t>
            </a:r>
            <a:r>
              <a:rPr lang="fa-IR" dirty="0" smtClean="0"/>
              <a:t>ی</a:t>
            </a:r>
            <a:r>
              <a:rPr lang="ar-SA" dirty="0" smtClean="0"/>
              <a:t> </a:t>
            </a:r>
            <a:r>
              <a:rPr lang="ar-SA" dirty="0"/>
              <a:t>فعاليت </a:t>
            </a:r>
            <a:r>
              <a:rPr lang="ar-SA" dirty="0" smtClean="0"/>
              <a:t>ها</a:t>
            </a:r>
            <a:r>
              <a:rPr lang="fa-IR" dirty="0" smtClean="0"/>
              <a:t>ی</a:t>
            </a:r>
            <a:r>
              <a:rPr lang="ar-SA" dirty="0" smtClean="0"/>
              <a:t> </a:t>
            </a:r>
            <a:r>
              <a:rPr lang="ar-SA" dirty="0"/>
              <a:t>ثابت و متغير </a:t>
            </a:r>
            <a:r>
              <a:rPr lang="ar-SA" dirty="0" smtClean="0"/>
              <a:t>م</a:t>
            </a:r>
            <a:r>
              <a:rPr lang="fa-IR" dirty="0" smtClean="0"/>
              <a:t>ی</a:t>
            </a:r>
            <a:r>
              <a:rPr lang="ar-SA" dirty="0" smtClean="0"/>
              <a:t> </a:t>
            </a:r>
            <a:r>
              <a:rPr lang="ar-SA" dirty="0"/>
              <a:t>توانند </a:t>
            </a:r>
            <a:r>
              <a:rPr lang="ar-SA" dirty="0" smtClean="0"/>
              <a:t>شناساي</a:t>
            </a:r>
            <a:r>
              <a:rPr lang="fa-IR" dirty="0" smtClean="0"/>
              <a:t>ی</a:t>
            </a:r>
            <a:r>
              <a:rPr lang="ar-SA" dirty="0" smtClean="0"/>
              <a:t> و </a:t>
            </a:r>
            <a:r>
              <a:rPr lang="ar-SA" dirty="0"/>
              <a:t>با استفاده از نرخ هاي </a:t>
            </a:r>
            <a:r>
              <a:rPr lang="ar-SA" dirty="0" smtClean="0"/>
              <a:t>مبتن</a:t>
            </a:r>
            <a:r>
              <a:rPr lang="fa-IR" dirty="0" smtClean="0"/>
              <a:t>ی</a:t>
            </a:r>
            <a:r>
              <a:rPr lang="ar-SA" dirty="0" smtClean="0"/>
              <a:t> </a:t>
            </a:r>
            <a:r>
              <a:rPr lang="ar-SA" dirty="0"/>
              <a:t>بر فعاليت به محصولات و خدمات مرتبط شوند. </a:t>
            </a:r>
            <a:endParaRPr lang="fa-IR" dirty="0" smtClean="0"/>
          </a:p>
          <a:p>
            <a:pPr algn="just" rtl="1">
              <a:lnSpc>
                <a:spcPct val="150000"/>
              </a:lnSpc>
              <a:buNone/>
            </a:pPr>
            <a:r>
              <a:rPr lang="ar-SA" sz="2800" dirty="0" smtClean="0"/>
              <a:t>(</a:t>
            </a:r>
            <a:r>
              <a:rPr lang="ar-SA" sz="2800" dirty="0"/>
              <a:t>نرخ </a:t>
            </a:r>
            <a:r>
              <a:rPr lang="ar-SA" sz="2800" dirty="0" smtClean="0"/>
              <a:t>ها</a:t>
            </a:r>
            <a:r>
              <a:rPr lang="fa-IR" sz="2800" dirty="0" smtClean="0"/>
              <a:t>ی</a:t>
            </a:r>
            <a:r>
              <a:rPr lang="ar-SA" sz="2800" dirty="0" smtClean="0"/>
              <a:t> </a:t>
            </a:r>
            <a:r>
              <a:rPr lang="ar-SA" sz="2800" dirty="0"/>
              <a:t>جداگانه </a:t>
            </a:r>
            <a:r>
              <a:rPr lang="ar-SA" sz="2800" dirty="0" smtClean="0"/>
              <a:t>برا</a:t>
            </a:r>
            <a:r>
              <a:rPr lang="fa-IR" sz="2800" dirty="0" smtClean="0"/>
              <a:t>ی</a:t>
            </a:r>
            <a:r>
              <a:rPr lang="ar-SA" sz="2800" dirty="0" smtClean="0"/>
              <a:t> </a:t>
            </a:r>
            <a:r>
              <a:rPr lang="ar-SA" sz="2800" dirty="0"/>
              <a:t>هزينه </a:t>
            </a:r>
            <a:r>
              <a:rPr lang="ar-SA" sz="2800" dirty="0" smtClean="0"/>
              <a:t>ها</a:t>
            </a:r>
            <a:r>
              <a:rPr lang="fa-IR" sz="2800" dirty="0" smtClean="0"/>
              <a:t>ی</a:t>
            </a:r>
            <a:r>
              <a:rPr lang="ar-SA" sz="2800" dirty="0" smtClean="0"/>
              <a:t> </a:t>
            </a:r>
            <a:r>
              <a:rPr lang="ar-SA" sz="2800" dirty="0"/>
              <a:t>ثابت و متغير در نظر گرفته شود) </a:t>
            </a:r>
            <a:endParaRPr lang="en-US" sz="2800"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153400" cy="838200"/>
          </a:xfrm>
        </p:spPr>
        <p:txBody>
          <a:bodyPr>
            <a:normAutofit fontScale="90000"/>
          </a:bodyPr>
          <a:lstStyle/>
          <a:p>
            <a:pPr algn="ctr" rtl="1"/>
            <a:r>
              <a:rPr lang="fa-IR" b="1" dirty="0" smtClean="0"/>
              <a:t/>
            </a:r>
            <a:br>
              <a:rPr lang="fa-IR" b="1" dirty="0" smtClean="0"/>
            </a:br>
            <a:r>
              <a:rPr lang="en-US" dirty="0" smtClean="0"/>
              <a:t/>
            </a:r>
            <a:br>
              <a:rPr lang="en-US" dirty="0" smtClean="0"/>
            </a:br>
            <a:r>
              <a:rPr lang="en-US" b="1" dirty="0" smtClean="0"/>
              <a:t> ABC</a:t>
            </a:r>
            <a:r>
              <a:rPr lang="ar-SA" b="1" dirty="0" smtClean="0"/>
              <a:t> و تخصيص هزينه سربار</a:t>
            </a:r>
            <a:r>
              <a:rPr lang="ar-SA" dirty="0" smtClean="0"/>
              <a:t> </a:t>
            </a:r>
            <a:endParaRPr lang="en-US" dirty="0"/>
          </a:p>
        </p:txBody>
      </p:sp>
      <p:sp>
        <p:nvSpPr>
          <p:cNvPr id="3" name="Content Placeholder 2"/>
          <p:cNvSpPr>
            <a:spLocks noGrp="1"/>
          </p:cNvSpPr>
          <p:nvPr>
            <p:ph idx="1"/>
          </p:nvPr>
        </p:nvSpPr>
        <p:spPr/>
        <p:txBody>
          <a:bodyPr>
            <a:normAutofit fontScale="85000" lnSpcReduction="10000"/>
          </a:bodyPr>
          <a:lstStyle/>
          <a:p>
            <a:pPr algn="just" rtl="1">
              <a:lnSpc>
                <a:spcPct val="150000"/>
              </a:lnSpc>
              <a:buNone/>
            </a:pPr>
            <a:r>
              <a:rPr lang="ar-SA" dirty="0"/>
              <a:t> </a:t>
            </a:r>
            <a:r>
              <a:rPr lang="fa-IR" dirty="0" smtClean="0"/>
              <a:t> </a:t>
            </a:r>
            <a:r>
              <a:rPr lang="ar-SA" dirty="0" smtClean="0"/>
              <a:t>در </a:t>
            </a:r>
            <a:r>
              <a:rPr lang="ar-SA" dirty="0"/>
              <a:t>بحث و </a:t>
            </a:r>
            <a:r>
              <a:rPr lang="ar-SA" dirty="0" smtClean="0"/>
              <a:t>گفتگوها</a:t>
            </a:r>
            <a:r>
              <a:rPr lang="fa-IR" dirty="0" smtClean="0"/>
              <a:t>ی</a:t>
            </a:r>
            <a:r>
              <a:rPr lang="ar-SA" dirty="0" smtClean="0"/>
              <a:t> </a:t>
            </a:r>
            <a:r>
              <a:rPr lang="ar-SA" dirty="0"/>
              <a:t>مديران به منظور تصميم </a:t>
            </a:r>
            <a:r>
              <a:rPr lang="ar-SA" dirty="0" smtClean="0"/>
              <a:t>گير</a:t>
            </a:r>
            <a:r>
              <a:rPr lang="fa-IR" dirty="0" smtClean="0"/>
              <a:t>ی</a:t>
            </a:r>
            <a:r>
              <a:rPr lang="ar-SA" dirty="0" smtClean="0"/>
              <a:t> همواره بر اهميت</a:t>
            </a:r>
            <a:r>
              <a:rPr lang="fa-IR" dirty="0" smtClean="0"/>
              <a:t> </a:t>
            </a:r>
            <a:r>
              <a:rPr lang="ar-SA" dirty="0" smtClean="0"/>
              <a:t>ارقام </a:t>
            </a:r>
            <a:r>
              <a:rPr lang="ar-SA" dirty="0"/>
              <a:t>صحيح در مورد هزينه </a:t>
            </a:r>
            <a:r>
              <a:rPr lang="ar-SA" dirty="0" smtClean="0"/>
              <a:t>ها</a:t>
            </a:r>
            <a:r>
              <a:rPr lang="fa-IR" dirty="0" smtClean="0"/>
              <a:t>ی</a:t>
            </a:r>
            <a:r>
              <a:rPr lang="ar-SA" dirty="0" smtClean="0"/>
              <a:t> </a:t>
            </a:r>
            <a:r>
              <a:rPr lang="ar-SA" dirty="0"/>
              <a:t>توليد و </a:t>
            </a:r>
            <a:r>
              <a:rPr lang="ar-SA" dirty="0" smtClean="0"/>
              <a:t>بازارياب</a:t>
            </a:r>
            <a:r>
              <a:rPr lang="fa-IR" dirty="0" smtClean="0"/>
              <a:t>ی</a:t>
            </a:r>
            <a:r>
              <a:rPr lang="ar-SA" dirty="0" smtClean="0"/>
              <a:t> </a:t>
            </a:r>
            <a:r>
              <a:rPr lang="ar-SA" dirty="0"/>
              <a:t>تاكيد </a:t>
            </a:r>
            <a:r>
              <a:rPr lang="ar-SA" dirty="0" smtClean="0"/>
              <a:t>م</a:t>
            </a:r>
            <a:r>
              <a:rPr lang="fa-IR" dirty="0" smtClean="0"/>
              <a:t>ی</a:t>
            </a:r>
            <a:r>
              <a:rPr lang="ar-SA" dirty="0" smtClean="0"/>
              <a:t> </a:t>
            </a:r>
            <a:r>
              <a:rPr lang="ar-SA" dirty="0"/>
              <a:t>شود. ارقام مربوط به </a:t>
            </a:r>
            <a:r>
              <a:rPr lang="ar-SA" dirty="0" smtClean="0"/>
              <a:t>بها</a:t>
            </a:r>
            <a:r>
              <a:rPr lang="fa-IR" dirty="0" smtClean="0"/>
              <a:t>ی</a:t>
            </a:r>
            <a:r>
              <a:rPr lang="ar-SA" dirty="0" smtClean="0"/>
              <a:t> </a:t>
            </a:r>
            <a:r>
              <a:rPr lang="ar-SA" dirty="0"/>
              <a:t>تمام شده با توجه به نحوه تخصيص هزينه </a:t>
            </a:r>
            <a:r>
              <a:rPr lang="ar-SA" dirty="0" smtClean="0"/>
              <a:t>ها</a:t>
            </a:r>
            <a:r>
              <a:rPr lang="fa-IR" dirty="0" smtClean="0"/>
              <a:t>ی</a:t>
            </a:r>
            <a:r>
              <a:rPr lang="ar-SA" dirty="0" smtClean="0"/>
              <a:t> </a:t>
            </a:r>
            <a:r>
              <a:rPr lang="ar-SA" dirty="0"/>
              <a:t>سربار به محصولات و خدمات به نحو </a:t>
            </a:r>
            <a:r>
              <a:rPr lang="ar-SA" dirty="0" smtClean="0"/>
              <a:t>چشمگير</a:t>
            </a:r>
            <a:r>
              <a:rPr lang="fa-IR" dirty="0" smtClean="0"/>
              <a:t>ی</a:t>
            </a:r>
            <a:r>
              <a:rPr lang="ar-SA" dirty="0" smtClean="0"/>
              <a:t> </a:t>
            </a:r>
            <a:r>
              <a:rPr lang="ar-SA" dirty="0"/>
              <a:t>متفاوت </a:t>
            </a:r>
            <a:r>
              <a:rPr lang="ar-SA" dirty="0" smtClean="0"/>
              <a:t>م</a:t>
            </a:r>
            <a:r>
              <a:rPr lang="fa-IR" dirty="0" smtClean="0"/>
              <a:t>ی</a:t>
            </a:r>
            <a:r>
              <a:rPr lang="ar-SA" dirty="0" smtClean="0"/>
              <a:t> </a:t>
            </a:r>
            <a:r>
              <a:rPr lang="ar-SA" dirty="0"/>
              <a:t>باشد. </a:t>
            </a:r>
            <a:endParaRPr lang="en-US" dirty="0"/>
          </a:p>
          <a:p>
            <a:pPr algn="just" rtl="1">
              <a:lnSpc>
                <a:spcPct val="150000"/>
              </a:lnSpc>
              <a:buNone/>
            </a:pPr>
            <a:r>
              <a:rPr lang="ar-SA" b="1" dirty="0" smtClean="0"/>
              <a:t>يك</a:t>
            </a:r>
            <a:r>
              <a:rPr lang="fa-IR" b="1" dirty="0" smtClean="0"/>
              <a:t>ی</a:t>
            </a:r>
            <a:r>
              <a:rPr lang="ar-SA" b="1" dirty="0" smtClean="0"/>
              <a:t> </a:t>
            </a:r>
            <a:r>
              <a:rPr lang="ar-SA" b="1" dirty="0"/>
              <a:t>از وظايف و مشكلات مهم </a:t>
            </a:r>
            <a:r>
              <a:rPr lang="ar-SA" b="1" dirty="0" smtClean="0"/>
              <a:t>حسابدار</a:t>
            </a:r>
            <a:r>
              <a:rPr lang="fa-IR" b="1" dirty="0" smtClean="0"/>
              <a:t>ی</a:t>
            </a:r>
            <a:r>
              <a:rPr lang="ar-SA" b="1" dirty="0" smtClean="0"/>
              <a:t> </a:t>
            </a:r>
            <a:r>
              <a:rPr lang="ar-SA" b="1" dirty="0"/>
              <a:t>در محاسبه </a:t>
            </a:r>
            <a:r>
              <a:rPr lang="ar-SA" b="1" dirty="0" smtClean="0"/>
              <a:t>بها</a:t>
            </a:r>
            <a:r>
              <a:rPr lang="fa-IR" b="1" dirty="0" smtClean="0"/>
              <a:t>ی</a:t>
            </a:r>
            <a:r>
              <a:rPr lang="ar-SA" b="1" dirty="0" smtClean="0"/>
              <a:t> </a:t>
            </a:r>
            <a:r>
              <a:rPr lang="ar-SA" b="1" dirty="0"/>
              <a:t>تمام شده مربوط به تخصيص هزينه </a:t>
            </a:r>
            <a:r>
              <a:rPr lang="ar-SA" b="1" dirty="0" smtClean="0"/>
              <a:t>ها</a:t>
            </a:r>
            <a:r>
              <a:rPr lang="fa-IR" b="1" dirty="0" smtClean="0"/>
              <a:t>ی</a:t>
            </a:r>
            <a:r>
              <a:rPr lang="ar-SA" b="1" dirty="0" smtClean="0"/>
              <a:t> </a:t>
            </a:r>
            <a:r>
              <a:rPr lang="ar-SA" b="1" dirty="0"/>
              <a:t>سربار </a:t>
            </a:r>
            <a:r>
              <a:rPr lang="ar-SA" b="1" dirty="0" smtClean="0"/>
              <a:t>م</a:t>
            </a:r>
            <a:r>
              <a:rPr lang="fa-IR" b="1" dirty="0" smtClean="0"/>
              <a:t>ی</a:t>
            </a:r>
            <a:r>
              <a:rPr lang="ar-SA" b="1" dirty="0" smtClean="0"/>
              <a:t> </a:t>
            </a:r>
            <a:r>
              <a:rPr lang="ar-SA" b="1" dirty="0"/>
              <a:t>باشد. </a:t>
            </a:r>
            <a:endParaRPr lang="en-US" b="1" dirty="0"/>
          </a:p>
          <a:p>
            <a:pPr algn="r" rtl="1"/>
            <a:endParaRPr lang="en-US"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846</TotalTime>
  <Words>2075</Words>
  <Application>Microsoft Office PowerPoint</Application>
  <PresentationFormat>On-screen Show (4:3)</PresentationFormat>
  <Paragraphs>224</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بــه نـــام خــــــدا</vt:lpstr>
      <vt:lpstr>مقدمه</vt:lpstr>
      <vt:lpstr>Slide 3</vt:lpstr>
      <vt:lpstr>     هزينه يابی بر مبنای فعاليت ( Activity Based Costing) </vt:lpstr>
      <vt:lpstr>   تاريخچه ABC </vt:lpstr>
      <vt:lpstr>   مفاهيم ABC </vt:lpstr>
      <vt:lpstr>     آيا  ABC يک روش تجميع هزينه است؟       آيا  ABC يک روش تجميع هزينه است؟ </vt:lpstr>
      <vt:lpstr> هزينه هاي ثابت و متغير در ABC چگونه هستند؟  </vt:lpstr>
      <vt:lpstr>   ABC و تخصيص هزينه سربار </vt:lpstr>
      <vt:lpstr>روشهای تخصيص هزينه سربار در ABC</vt:lpstr>
      <vt:lpstr> </vt:lpstr>
      <vt:lpstr>تعريف فعاليت ها و هزينه های آنان </vt:lpstr>
      <vt:lpstr>سلسله مراتب ABC</vt:lpstr>
      <vt:lpstr>تعيين محرك هزينه ها</vt:lpstr>
      <vt:lpstr>پيش نیازهای اجرای روش ABC</vt:lpstr>
      <vt:lpstr>مراحل هفت گانه پياده سازی ABC</vt:lpstr>
      <vt:lpstr>مراحل بکارگيری ABC</vt:lpstr>
      <vt:lpstr>            مراحل تخصيص هزينه مبتنی بر ABC </vt:lpstr>
      <vt:lpstr>     مزايای سيستم ABC</vt:lpstr>
      <vt:lpstr>         محدوديت و معايب روش ABC</vt:lpstr>
      <vt:lpstr>   بودجه بندی بر مبنای فعالیت ABB (Activity Based Budgeting)  </vt:lpstr>
      <vt:lpstr>        ويژگيهای روش  ABB</vt:lpstr>
      <vt:lpstr>Slide 23</vt:lpstr>
      <vt:lpstr>   هدف اصلی ABB </vt:lpstr>
      <vt:lpstr>   مراحل بودجه بندی بر مبنای فعالیت (ABB)</vt:lpstr>
      <vt:lpstr>       تفاوت بودجه بندی در روش ABB و سنتی</vt:lpstr>
      <vt:lpstr>    تفاوت ABB و ABC</vt:lpstr>
      <vt:lpstr>   </vt:lpstr>
      <vt:lpstr>رابطه بین ABMوABCو ABB</vt:lpstr>
      <vt:lpstr>   اهداف مديريت بر مبنای فعاليت (ABM)</vt:lpstr>
      <vt:lpstr> (ABM) وظايف مديريت بر مبنای فعاليت</vt:lpstr>
      <vt:lpstr>مراحل ایجاد مديريت بر مبنای فعاليت (ABM)</vt:lpstr>
      <vt:lpstr>دلايل به کارگيری روش  مديريت بر مبنای فعاليت (ABM)</vt:lpstr>
      <vt:lpstr>مقایسه دو روش ABM و ABC</vt:lpstr>
      <vt:lpstr>Slide 35</vt:lpstr>
      <vt:lpstr>Slide 36</vt:lpstr>
      <vt:lpstr>منابع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ASuss</dc:creator>
  <cp:lastModifiedBy>ASuss</cp:lastModifiedBy>
  <cp:revision>193</cp:revision>
  <dcterms:created xsi:type="dcterms:W3CDTF">2014-10-18T14:25:22Z</dcterms:created>
  <dcterms:modified xsi:type="dcterms:W3CDTF">2014-10-27T10:06:47Z</dcterms:modified>
</cp:coreProperties>
</file>