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3" r:id="rId3"/>
    <p:sldId id="274" r:id="rId4"/>
    <p:sldId id="275" r:id="rId5"/>
    <p:sldId id="257" r:id="rId6"/>
    <p:sldId id="263" r:id="rId7"/>
    <p:sldId id="264" r:id="rId8"/>
    <p:sldId id="258" r:id="rId9"/>
    <p:sldId id="259" r:id="rId10"/>
    <p:sldId id="260" r:id="rId11"/>
    <p:sldId id="261" r:id="rId12"/>
    <p:sldId id="262" r:id="rId13"/>
    <p:sldId id="26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66" r:id="rId23"/>
    <p:sldId id="267" r:id="rId24"/>
    <p:sldId id="268" r:id="rId25"/>
    <p:sldId id="269" r:id="rId26"/>
    <p:sldId id="270" r:id="rId27"/>
    <p:sldId id="272" r:id="rId28"/>
    <p:sldId id="271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27" autoAdjust="0"/>
    <p:restoredTop sz="94660"/>
  </p:normalViewPr>
  <p:slideViewPr>
    <p:cSldViewPr snapToGrid="0">
      <p:cViewPr varScale="1">
        <p:scale>
          <a:sx n="97" d="100"/>
          <a:sy n="97" d="100"/>
        </p:scale>
        <p:origin x="12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ocuments%20and%20Settings\yas\My%20Documents\Downloads\Surude%20Melli%5bWwW.askdini.Com%5d.wma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5.xml"/><Relationship Id="rId2" Type="http://schemas.openxmlformats.org/officeDocument/2006/relationships/audio" Target="file:///H:\Untitled2.mp363912.mp3" TargetMode="External"/><Relationship Id="rId1" Type="http://schemas.microsoft.com/office/2007/relationships/media" Target="file:///H:\Untitled2.mp363912.mp3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3.jpe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9.xml"/><Relationship Id="rId7" Type="http://schemas.openxmlformats.org/officeDocument/2006/relationships/slide" Target="slide11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8.xml"/><Relationship Id="rId9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379903">
            <a:off x="242192" y="1636954"/>
            <a:ext cx="9135150" cy="1825096"/>
          </a:xfrm>
        </p:spPr>
        <p:txBody>
          <a:bodyPr>
            <a:normAutofit/>
          </a:bodyPr>
          <a:lstStyle/>
          <a:p>
            <a:pPr algn="ctr"/>
            <a:r>
              <a:rPr lang="fa-IR" b="1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AngsanaUPC" pitchFamily="18" charset="-34"/>
                <a:cs typeface="+mn-cs"/>
              </a:rPr>
              <a:t>بسم الله الرَّحمَن الرَّحیم            </a:t>
            </a:r>
            <a:endParaRPr lang="en-US" b="1" cap="none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AngsanaUPC" pitchFamily="18" charset="-3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0212101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5614" y="244111"/>
            <a:ext cx="5420710" cy="1293028"/>
          </a:xfrm>
        </p:spPr>
        <p:txBody>
          <a:bodyPr/>
          <a:lstStyle/>
          <a:p>
            <a:r>
              <a:rPr lang="fa-IR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دست آوردهای استقلال سیاسی</a:t>
            </a:r>
            <a:endParaRPr lang="fa-I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592259"/>
          <a:ext cx="10820400" cy="4587820"/>
        </p:xfrm>
        <a:graphic>
          <a:graphicData uri="http://schemas.openxmlformats.org/drawingml/2006/table">
            <a:tbl>
              <a:tblPr rtl="1" bandRow="1">
                <a:tableStyleId>{5C22544A-7EE6-4342-B048-85BDC9FD1C3A}</a:tableStyleId>
              </a:tblPr>
              <a:tblGrid>
                <a:gridCol w="501869"/>
                <a:gridCol w="10318531"/>
              </a:tblGrid>
              <a:tr h="458782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+mj-cs"/>
                        </a:rPr>
                        <a:t>1</a:t>
                      </a:r>
                      <a:endParaRPr lang="fa-IR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مردم ايران بر سرنوشت خود حاكم گرديدند. </a:t>
                      </a:r>
                      <a:endParaRPr lang="fa-IR" sz="2000" dirty="0">
                        <a:cs typeface="+mj-cs"/>
                      </a:endParaRPr>
                    </a:p>
                  </a:txBody>
                  <a:tcPr/>
                </a:tc>
              </a:tr>
              <a:tr h="458782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+mj-cs"/>
                        </a:rPr>
                        <a:t>2</a:t>
                      </a:r>
                      <a:endParaRPr lang="fa-IR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مراكز تصميم سازي كشور از فشار 1400 مستشار آمريكا خارج گرديدند.</a:t>
                      </a:r>
                      <a:endParaRPr lang="fa-IR" sz="2000" dirty="0">
                        <a:cs typeface="+mj-cs"/>
                      </a:endParaRPr>
                    </a:p>
                  </a:txBody>
                  <a:tcPr/>
                </a:tc>
              </a:tr>
              <a:tr h="458782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+mj-cs"/>
                        </a:rPr>
                        <a:t>3</a:t>
                      </a:r>
                      <a:endParaRPr lang="fa-IR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ايران از نقش آفريني ژاندارم منطقه به عنوان عامل آمريكا رها گرديد. </a:t>
                      </a:r>
                    </a:p>
                  </a:txBody>
                  <a:tcPr/>
                </a:tc>
              </a:tr>
              <a:tr h="458782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+mj-cs"/>
                        </a:rPr>
                        <a:t>4</a:t>
                      </a:r>
                      <a:endParaRPr lang="fa-IR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سفارت آمريكا به عنوان مركز جاسوسي آمريكا در ايران تسخير گرديد. </a:t>
                      </a:r>
                      <a:endParaRPr lang="fa-IR" sz="2000" dirty="0">
                        <a:cs typeface="+mj-cs"/>
                      </a:endParaRPr>
                    </a:p>
                  </a:txBody>
                  <a:tcPr/>
                </a:tc>
              </a:tr>
              <a:tr h="458782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+mj-cs"/>
                        </a:rPr>
                        <a:t>5</a:t>
                      </a:r>
                      <a:endParaRPr lang="fa-IR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حكومت جمهوري اسلامي جايگزين رژيم موروثي سلطنتي استبدادي شد. </a:t>
                      </a:r>
                      <a:endParaRPr lang="fa-IR" sz="2000" dirty="0">
                        <a:cs typeface="+mj-cs"/>
                      </a:endParaRPr>
                    </a:p>
                  </a:txBody>
                  <a:tcPr/>
                </a:tc>
              </a:tr>
              <a:tr h="458782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+mj-cs"/>
                        </a:rPr>
                        <a:t>6</a:t>
                      </a:r>
                      <a:endParaRPr lang="fa-IR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كشور ايران از زمره پايگاههاي امريكا و پيمانهاي تحميلي منطقه آزاد شد. </a:t>
                      </a:r>
                      <a:endParaRPr lang="fa-IR" sz="2000" dirty="0">
                        <a:cs typeface="+mj-cs"/>
                      </a:endParaRPr>
                    </a:p>
                  </a:txBody>
                  <a:tcPr/>
                </a:tc>
              </a:tr>
              <a:tr h="458782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+mj-cs"/>
                        </a:rPr>
                        <a:t>7</a:t>
                      </a:r>
                      <a:endParaRPr lang="fa-IR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دست استعمارگران شرق و غرب از چپاول اموال ملي كشور كوتاه گرديد. </a:t>
                      </a:r>
                      <a:endParaRPr lang="fa-IR" sz="2000" dirty="0">
                        <a:cs typeface="+mj-cs"/>
                      </a:endParaRPr>
                    </a:p>
                  </a:txBody>
                  <a:tcPr/>
                </a:tc>
              </a:tr>
              <a:tr h="458782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+mj-cs"/>
                        </a:rPr>
                        <a:t>8</a:t>
                      </a:r>
                      <a:endParaRPr lang="fa-IR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استقلال به آزادي همه جانبه در چارچوب شارع مقدس منجر گرديد.</a:t>
                      </a:r>
                      <a:endParaRPr lang="fa-IR" sz="2000" dirty="0">
                        <a:cs typeface="+mj-cs"/>
                      </a:endParaRPr>
                    </a:p>
                  </a:txBody>
                  <a:tcPr/>
                </a:tc>
              </a:tr>
              <a:tr h="458782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+mj-cs"/>
                        </a:rPr>
                        <a:t>9</a:t>
                      </a:r>
                      <a:endParaRPr lang="fa-IR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الگوي نظام ديني اسلام به جهان عرضه شد.</a:t>
                      </a:r>
                      <a:endParaRPr lang="fa-IR" sz="2000" dirty="0">
                        <a:cs typeface="+mj-cs"/>
                      </a:endParaRPr>
                    </a:p>
                  </a:txBody>
                  <a:tcPr/>
                </a:tc>
              </a:tr>
              <a:tr h="458782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+mj-cs"/>
                        </a:rPr>
                        <a:t>10</a:t>
                      </a:r>
                      <a:endParaRPr lang="fa-IR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حكومت اسلامي شيعي بر پايه ولايت فقيه برپا گرديد.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j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220717" y="5738648"/>
            <a:ext cx="993228" cy="930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7490" y="307172"/>
            <a:ext cx="5759669" cy="1293028"/>
          </a:xfrm>
        </p:spPr>
        <p:txBody>
          <a:bodyPr/>
          <a:lstStyle/>
          <a:p>
            <a:r>
              <a:rPr lang="fa-IR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دست آوردهای علمی وفن آوری</a:t>
            </a:r>
            <a:endParaRPr lang="fa-IR" b="1" cap="none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0" y="0"/>
            <a:ext cx="10294883" cy="49503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sz="2800" dirty="0" smtClean="0">
                <a:cs typeface="+mj-cs"/>
              </a:rPr>
              <a:t>1) ورود كشور به علوم انحصاري غرب با شكست آپارتايد علمي </a:t>
            </a:r>
          </a:p>
          <a:p>
            <a:pPr algn="r"/>
            <a:r>
              <a:rPr lang="fa-IR" sz="2800" dirty="0" smtClean="0">
                <a:cs typeface="+mj-cs"/>
              </a:rPr>
              <a:t>2) بومي كردن دانش هسته اي و ساير علوم استراتژيك</a:t>
            </a:r>
          </a:p>
          <a:p>
            <a:pPr algn="r"/>
            <a:r>
              <a:rPr lang="fa-IR" sz="2800" dirty="0" smtClean="0">
                <a:cs typeface="+mj-cs"/>
              </a:rPr>
              <a:t>3) فراهم سازي زمينه استفاده از تحقيقات ساير كشورها بدون تقليد محض</a:t>
            </a:r>
          </a:p>
          <a:p>
            <a:pPr algn="r"/>
            <a:r>
              <a:rPr lang="fa-IR" sz="2800" dirty="0" smtClean="0">
                <a:cs typeface="+mj-cs"/>
              </a:rPr>
              <a:t>4) ارتقاء سطح علمي كشور و جايگاه دانشگاههاي داخلي </a:t>
            </a:r>
          </a:p>
          <a:p>
            <a:pPr algn="r"/>
            <a:r>
              <a:rPr lang="fa-IR" sz="2800" dirty="0" smtClean="0">
                <a:cs typeface="+mj-cs"/>
              </a:rPr>
              <a:t>5) تقويت اعتماد به نفس نخبگان جوان و توسعه فعاليتهاي علمي كشور </a:t>
            </a:r>
          </a:p>
          <a:p>
            <a:pPr algn="r"/>
            <a:r>
              <a:rPr lang="fa-IR" sz="2800" dirty="0" smtClean="0">
                <a:cs typeface="+mj-cs"/>
              </a:rPr>
              <a:t>6) مقاومت پايدار قيام مردم مسلمان ايران پس از سالها مقاومت در برابر فشارهاي رژيم منحوس پهلوي به پيروزي رسيد و اين راهبرد اساسي را به عنوان يكي از بركات بزرگ آن حفظ كرد تا بر سلسله پيروزيهاي زنجيره اي خود در پيشبرد اهداف اسلامي و انقلابي خويش بيفزايد.</a:t>
            </a:r>
            <a:endParaRPr lang="en-US" sz="2800" dirty="0" smtClean="0">
              <a:cs typeface="+mj-cs"/>
            </a:endParaRPr>
          </a:p>
          <a:p>
            <a:pPr algn="r"/>
            <a:endParaRPr lang="fa-IR" sz="2800" dirty="0">
              <a:cs typeface="+mj-cs"/>
            </a:endParaRPr>
          </a:p>
        </p:txBody>
      </p:sp>
      <p:sp>
        <p:nvSpPr>
          <p:cNvPr id="8" name="Action Button: Home 7">
            <a:hlinkClick r:id="rId2" action="ppaction://hlinksldjump" highlightClick="1"/>
          </p:cNvPr>
          <p:cNvSpPr/>
          <p:nvPr/>
        </p:nvSpPr>
        <p:spPr>
          <a:xfrm>
            <a:off x="220717" y="5738648"/>
            <a:ext cx="993228" cy="930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552 -0.14931 L -1.37397 -0.14931 L -1.37397 -0.03681 L -0.45291 -0.03681 L -0.45291 0.0713 L -1.37397 0.07593 L -1.37397 0.18171 L -0.449 0.18171 L -0.449 0.30347 L -1.37515 0.30347 L -1.37515 0.42778 L -0.449 0.42778 L -0.449 0.55648 L -1.37267 0.55648 L -1.37397 0.59768 L -0.89267 0.59768 L -0.89267 0.23681 " pathEditMode="relative" rAng="0" ptsTypes="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00" y="3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08" y="-308920"/>
            <a:ext cx="7562335" cy="7587049"/>
          </a:xfrm>
        </p:spPr>
      </p:pic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220717" y="5738648"/>
            <a:ext cx="993228" cy="930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Right Arrow 4">
            <a:hlinkClick r:id="" action="ppaction://hlinkshowjump?jump=nextslide"/>
          </p:cNvPr>
          <p:cNvSpPr/>
          <p:nvPr/>
        </p:nvSpPr>
        <p:spPr>
          <a:xfrm>
            <a:off x="11315806" y="5980670"/>
            <a:ext cx="667265" cy="68814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271" y="-407773"/>
            <a:ext cx="6956854" cy="7722973"/>
          </a:xfrm>
        </p:spPr>
      </p:pic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220717" y="5738648"/>
            <a:ext cx="993228" cy="930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ight Arrow 5">
            <a:hlinkClick r:id="" action="ppaction://hlinkshowjump?jump=nextslide"/>
          </p:cNvPr>
          <p:cNvSpPr/>
          <p:nvPr/>
        </p:nvSpPr>
        <p:spPr>
          <a:xfrm>
            <a:off x="11315806" y="5980670"/>
            <a:ext cx="667265" cy="68814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>
            <a:hlinkClick r:id="" action="ppaction://hlinkshowjump?jump=lastslide"/>
          </p:cNvPr>
          <p:cNvSpPr/>
          <p:nvPr/>
        </p:nvSpPr>
        <p:spPr>
          <a:xfrm>
            <a:off x="10342605" y="5980670"/>
            <a:ext cx="733736" cy="688145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569" y="-518984"/>
            <a:ext cx="7525264" cy="7772400"/>
          </a:xfrm>
        </p:spPr>
      </p:pic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220717" y="5738648"/>
            <a:ext cx="993228" cy="930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ight Arrow 5">
            <a:hlinkClick r:id="" action="ppaction://hlinkshowjump?jump=nextslide"/>
          </p:cNvPr>
          <p:cNvSpPr/>
          <p:nvPr/>
        </p:nvSpPr>
        <p:spPr>
          <a:xfrm>
            <a:off x="11315806" y="5980670"/>
            <a:ext cx="667265" cy="68814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>
            <a:hlinkClick r:id="" action="ppaction://hlinkshowjump?jump=lastslide"/>
          </p:cNvPr>
          <p:cNvSpPr/>
          <p:nvPr/>
        </p:nvSpPr>
        <p:spPr>
          <a:xfrm>
            <a:off x="10342605" y="5980670"/>
            <a:ext cx="733736" cy="688145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1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-444843"/>
            <a:ext cx="7166919" cy="7735329"/>
          </a:xfrm>
        </p:spPr>
      </p:pic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220717" y="5738648"/>
            <a:ext cx="993228" cy="930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ight Arrow 5">
            <a:hlinkClick r:id="" action="ppaction://hlinkshowjump?jump=nextslide"/>
          </p:cNvPr>
          <p:cNvSpPr/>
          <p:nvPr/>
        </p:nvSpPr>
        <p:spPr>
          <a:xfrm>
            <a:off x="11315806" y="5980670"/>
            <a:ext cx="667265" cy="68814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>
            <a:hlinkClick r:id="" action="ppaction://hlinkshowjump?jump=lastslide"/>
          </p:cNvPr>
          <p:cNvSpPr/>
          <p:nvPr/>
        </p:nvSpPr>
        <p:spPr>
          <a:xfrm>
            <a:off x="10342605" y="5980670"/>
            <a:ext cx="733736" cy="688145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1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562" y="-457201"/>
            <a:ext cx="7105135" cy="7722973"/>
          </a:xfrm>
          <a:prstGeom prst="rect">
            <a:avLst/>
          </a:prstGeom>
        </p:spPr>
      </p:pic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220717" y="5738648"/>
            <a:ext cx="993228" cy="930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ight Arrow 5">
            <a:hlinkClick r:id="" action="ppaction://hlinkshowjump?jump=nextslide"/>
          </p:cNvPr>
          <p:cNvSpPr/>
          <p:nvPr/>
        </p:nvSpPr>
        <p:spPr>
          <a:xfrm>
            <a:off x="11315806" y="5980670"/>
            <a:ext cx="667265" cy="68814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>
            <a:hlinkClick r:id="" action="ppaction://hlinkshowjump?jump=lastslide"/>
          </p:cNvPr>
          <p:cNvSpPr/>
          <p:nvPr/>
        </p:nvSpPr>
        <p:spPr>
          <a:xfrm>
            <a:off x="10342605" y="5980670"/>
            <a:ext cx="733736" cy="688145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7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838" y="-407774"/>
            <a:ext cx="6833286" cy="7587049"/>
          </a:xfrm>
        </p:spPr>
      </p:pic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220717" y="5738648"/>
            <a:ext cx="993228" cy="930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ight Arrow 5">
            <a:hlinkClick r:id="" action="ppaction://hlinkshowjump?jump=nextslide"/>
          </p:cNvPr>
          <p:cNvSpPr/>
          <p:nvPr/>
        </p:nvSpPr>
        <p:spPr>
          <a:xfrm>
            <a:off x="11315806" y="5980670"/>
            <a:ext cx="667265" cy="68814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>
            <a:hlinkClick r:id="" action="ppaction://hlinkshowjump?jump=lastslide"/>
          </p:cNvPr>
          <p:cNvSpPr/>
          <p:nvPr/>
        </p:nvSpPr>
        <p:spPr>
          <a:xfrm>
            <a:off x="10342605" y="5980670"/>
            <a:ext cx="733736" cy="688145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5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989" y="-420130"/>
            <a:ext cx="7166919" cy="7735330"/>
          </a:xfrm>
        </p:spPr>
      </p:pic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220717" y="5738648"/>
            <a:ext cx="993228" cy="930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ight Arrow 5">
            <a:hlinkClick r:id="" action="ppaction://hlinkshowjump?jump=nextslide"/>
          </p:cNvPr>
          <p:cNvSpPr/>
          <p:nvPr/>
        </p:nvSpPr>
        <p:spPr>
          <a:xfrm>
            <a:off x="11315806" y="5980670"/>
            <a:ext cx="667265" cy="68814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>
            <a:hlinkClick r:id="" action="ppaction://hlinkshowjump?jump=lastslide"/>
          </p:cNvPr>
          <p:cNvSpPr/>
          <p:nvPr/>
        </p:nvSpPr>
        <p:spPr>
          <a:xfrm>
            <a:off x="10342605" y="5980670"/>
            <a:ext cx="733736" cy="688145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0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919" y="-494270"/>
            <a:ext cx="7475838" cy="7772400"/>
          </a:xfrm>
          <a:prstGeom prst="rect">
            <a:avLst/>
          </a:prstGeom>
        </p:spPr>
      </p:pic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220717" y="5738648"/>
            <a:ext cx="993228" cy="930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ight Arrow 5">
            <a:hlinkClick r:id="" action="ppaction://hlinkshowjump?jump=nextslide"/>
          </p:cNvPr>
          <p:cNvSpPr/>
          <p:nvPr/>
        </p:nvSpPr>
        <p:spPr>
          <a:xfrm>
            <a:off x="11315806" y="5980670"/>
            <a:ext cx="667265" cy="68814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>
            <a:hlinkClick r:id="" action="ppaction://hlinkshowjump?jump=lastslide"/>
          </p:cNvPr>
          <p:cNvSpPr/>
          <p:nvPr/>
        </p:nvSpPr>
        <p:spPr>
          <a:xfrm>
            <a:off x="10342605" y="5980670"/>
            <a:ext cx="733736" cy="688145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47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Documents and Settings\yas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95250"/>
            <a:ext cx="12192000" cy="6953250"/>
          </a:xfrm>
          <a:prstGeom prst="rect">
            <a:avLst/>
          </a:prstGeom>
          <a:noFill/>
        </p:spPr>
      </p:pic>
      <p:pic>
        <p:nvPicPr>
          <p:cNvPr id="6" name="Content Placeholder 5" descr="IranAnimatedFlag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527635" y="1091380"/>
            <a:ext cx="2283229" cy="1865041"/>
          </a:xfrm>
        </p:spPr>
      </p:pic>
      <p:pic>
        <p:nvPicPr>
          <p:cNvPr id="8" name="Surude Melli[WwW.askdini.Com]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1759739" y="6425739"/>
            <a:ext cx="432261" cy="4322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51123" y="1190614"/>
            <a:ext cx="76512" cy="2555475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  <a:sp3d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 advTm="5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924" y="-407773"/>
            <a:ext cx="7599406" cy="7821827"/>
          </a:xfrm>
        </p:spPr>
      </p:pic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220717" y="5738648"/>
            <a:ext cx="993228" cy="930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ight Arrow 5">
            <a:hlinkClick r:id="" action="ppaction://hlinkshowjump?jump=nextslide"/>
          </p:cNvPr>
          <p:cNvSpPr/>
          <p:nvPr/>
        </p:nvSpPr>
        <p:spPr>
          <a:xfrm>
            <a:off x="11315806" y="5980670"/>
            <a:ext cx="667265" cy="68814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>
            <a:hlinkClick r:id="" action="ppaction://hlinkshowjump?jump=lastslide"/>
          </p:cNvPr>
          <p:cNvSpPr/>
          <p:nvPr/>
        </p:nvSpPr>
        <p:spPr>
          <a:xfrm>
            <a:off x="10342605" y="5980670"/>
            <a:ext cx="733736" cy="688145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46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065" y="-308919"/>
            <a:ext cx="7339912" cy="7488195"/>
          </a:xfrm>
        </p:spPr>
      </p:pic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220717" y="5738648"/>
            <a:ext cx="993228" cy="930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Left Arrow 6">
            <a:hlinkClick r:id="" action="ppaction://hlinkshowjump?jump=lastslide"/>
          </p:cNvPr>
          <p:cNvSpPr/>
          <p:nvPr/>
        </p:nvSpPr>
        <p:spPr>
          <a:xfrm>
            <a:off x="10342605" y="5980670"/>
            <a:ext cx="733736" cy="688145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18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عکس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262204">
            <a:off x="1656678" y="3007178"/>
            <a:ext cx="2596890" cy="3830860"/>
          </a:xfrm>
          <a:prstGeom prst="rect">
            <a:avLst/>
          </a:prstGeom>
        </p:spPr>
      </p:pic>
      <p:pic>
        <p:nvPicPr>
          <p:cNvPr id="7" name="Picture 6" descr="عکس عالی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284204">
            <a:off x="7874572" y="3002424"/>
            <a:ext cx="2746286" cy="3639689"/>
          </a:xfrm>
          <a:prstGeom prst="rect">
            <a:avLst/>
          </a:prstGeom>
        </p:spPr>
      </p:pic>
      <p:pic>
        <p:nvPicPr>
          <p:cNvPr id="6" name="Picture 5" descr="عکس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72745">
            <a:off x="2992581" y="1878676"/>
            <a:ext cx="2617383" cy="37573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2226" y="348737"/>
            <a:ext cx="8610600" cy="1293028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fa-IR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                                 </a:t>
            </a:r>
            <a:r>
              <a:rPr lang="fa-IR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تصاویر</a:t>
            </a:r>
            <a:endParaRPr lang="fa-IR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Content Placeholder 3" descr="u;s3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 rot="1522927">
            <a:off x="6404896" y="1703765"/>
            <a:ext cx="2834237" cy="4037058"/>
          </a:xfrm>
        </p:spPr>
      </p:pic>
      <p:pic>
        <p:nvPicPr>
          <p:cNvPr id="5" name="Picture 4" descr="عکس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4011" y="1596044"/>
            <a:ext cx="2657475" cy="3757352"/>
          </a:xfrm>
          <a:prstGeom prst="rect">
            <a:avLst/>
          </a:prstGeom>
        </p:spPr>
      </p:pic>
      <p:pic>
        <p:nvPicPr>
          <p:cNvPr id="9" name="Picture 8" descr="عکس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7884" y="4089863"/>
            <a:ext cx="2543694" cy="2527068"/>
          </a:xfrm>
          <a:prstGeom prst="rect">
            <a:avLst/>
          </a:prstGeom>
        </p:spPr>
      </p:pic>
      <p:sp>
        <p:nvSpPr>
          <p:cNvPr id="12" name="Action Button: Home 11">
            <a:hlinkClick r:id="rId8" action="ppaction://hlinksldjump" highlightClick="1"/>
          </p:cNvPr>
          <p:cNvSpPr/>
          <p:nvPr/>
        </p:nvSpPr>
        <p:spPr>
          <a:xfrm>
            <a:off x="220717" y="5738648"/>
            <a:ext cx="993228" cy="930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عکس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4" name="Content Placeholder 3" descr="عکس8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16375" y="99750"/>
            <a:ext cx="3295559" cy="519253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Untitled2.mp36391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37670" y="284018"/>
            <a:ext cx="746760" cy="746760"/>
          </a:xfrm>
          <a:prstGeom prst="rect">
            <a:avLst/>
          </a:prstGeom>
        </p:spPr>
      </p:pic>
      <p:sp>
        <p:nvSpPr>
          <p:cNvPr id="7" name="Action Button: Home 6">
            <a:hlinkClick r:id="rId7" action="ppaction://hlinksldjump" highlightClick="1"/>
          </p:cNvPr>
          <p:cNvSpPr/>
          <p:nvPr/>
        </p:nvSpPr>
        <p:spPr>
          <a:xfrm>
            <a:off x="220717" y="5738648"/>
            <a:ext cx="993228" cy="930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ransition advClick="0" advTm="204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عکس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311" y="831273"/>
            <a:ext cx="4476490" cy="55529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Content Placeholder 3" descr="عکس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662" y="897774"/>
            <a:ext cx="3873731" cy="5419898"/>
          </a:xfrm>
          <a:prstGeom prst="rect">
            <a:avLst/>
          </a:prstGeom>
        </p:spPr>
      </p:pic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220717" y="5738648"/>
            <a:ext cx="993228" cy="930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عکس عالی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276" y="482138"/>
            <a:ext cx="10224655" cy="6151418"/>
          </a:xfrm>
          <a:prstGeom prst="rect">
            <a:avLst/>
          </a:prstGeom>
        </p:spPr>
      </p:pic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220717" y="5738648"/>
            <a:ext cx="993228" cy="930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عکس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477" y="814648"/>
            <a:ext cx="4395701" cy="55196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Content Placeholder 3" descr="عکس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917" y="771033"/>
            <a:ext cx="4488873" cy="55861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220717" y="5738648"/>
            <a:ext cx="993228" cy="930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092" y="1091382"/>
            <a:ext cx="4000500" cy="48473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عکس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556" y="1047404"/>
            <a:ext cx="8013469" cy="5104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vatar_269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9441220">
            <a:off x="304709" y="741011"/>
            <a:ext cx="3196493" cy="2075287"/>
          </a:xfrm>
        </p:spPr>
      </p:pic>
      <p:pic>
        <p:nvPicPr>
          <p:cNvPr id="6" name="Picture 5" descr="sigpic27378_3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81" y="3075710"/>
            <a:ext cx="3667039" cy="30265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54139" y="2460568"/>
            <a:ext cx="6788727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4400" b="1" dirty="0" smtClean="0">
                <a:ln w="1905"/>
                <a:solidFill>
                  <a:sysClr val="windowText" lastClr="00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ایّام سوگواری سرور و سالار شهیدان بر تمامی مسلمین جهان تسلیت باد.</a:t>
            </a:r>
            <a:endParaRPr lang="fa-IR" sz="4400" b="1" dirty="0">
              <a:ln w="1905"/>
              <a:solidFill>
                <a:sysClr val="windowText" lastClr="000000"/>
              </a:solidFill>
              <a:effectLst>
                <a:glow rad="101600">
                  <a:schemeClr val="tx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425" y="1064030"/>
            <a:ext cx="10820400" cy="52710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a-IR" sz="13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ثمرات انقلاب اسلامی</a:t>
            </a:r>
            <a:endParaRPr lang="fa-IR" sz="13800" dirty="0">
              <a:solidFill>
                <a:schemeClr val="accent6">
                  <a:lumMod val="50000"/>
                </a:schemeClr>
              </a:solidFill>
              <a:cs typeface="+mj-cs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4718" y="448382"/>
            <a:ext cx="8610600" cy="1293028"/>
          </a:xfrm>
        </p:spPr>
        <p:txBody>
          <a:bodyPr/>
          <a:lstStyle/>
          <a:p>
            <a:r>
              <a:rPr lang="fa-IR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درس ششم</a:t>
            </a:r>
            <a:r>
              <a:rPr lang="fa-IR" sz="2800" dirty="0" smtClean="0"/>
              <a:t> </a:t>
            </a:r>
            <a:r>
              <a:rPr lang="fa-IR" dirty="0" smtClean="0"/>
              <a:t>:            </a:t>
            </a:r>
            <a:r>
              <a:rPr lang="fa-IR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ثمرات انقلاب اسلامی</a:t>
            </a:r>
            <a:endParaRPr lang="fa-IR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9590569" y="3754811"/>
            <a:ext cx="2190306" cy="13822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 rtl="1"/>
            <a:r>
              <a:rPr lang="fa-I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1.دست آوردهای     سیاسی</a:t>
            </a:r>
            <a:endParaRPr lang="fa-I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j-cs"/>
            </a:endParaRP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2784340" y="3763283"/>
            <a:ext cx="2190306" cy="13822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 rtl="1"/>
            <a:r>
              <a:rPr lang="fa-IR" sz="2800" dirty="0" smtClean="0">
                <a:solidFill>
                  <a:srgbClr val="FFFF00"/>
                </a:solidFill>
                <a:effectLst/>
                <a:cs typeface="+mj-cs"/>
              </a:rPr>
              <a:t>4.دست آوردهای منطقه ای و فرامنطقه ای</a:t>
            </a:r>
            <a:endParaRPr lang="fa-IR" sz="2800" dirty="0">
              <a:solidFill>
                <a:srgbClr val="FFFF00"/>
              </a:solidFill>
              <a:effectLst/>
              <a:cs typeface="+mj-cs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046923" y="3750497"/>
            <a:ext cx="2190306" cy="13822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 rtl="1"/>
            <a:r>
              <a:rPr lang="fa-I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j-cs"/>
              </a:rPr>
              <a:t>3.دست آوردهای فرهنگی</a:t>
            </a:r>
            <a:endParaRPr lang="fa-IR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+mj-cs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7320899" y="3749108"/>
            <a:ext cx="2190306" cy="13822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 rtl="1"/>
            <a:r>
              <a:rPr lang="fa-I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2.دست آوردهای اقتصادی</a:t>
            </a:r>
            <a:endParaRPr lang="fa-IR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j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763925" y="1743741"/>
            <a:ext cx="4805917" cy="1828800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j-cs"/>
              </a:rPr>
              <a:t>فهرست</a:t>
            </a:r>
            <a:endParaRPr lang="fa-IR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+mj-cs"/>
            </a:endParaRPr>
          </a:p>
        </p:txBody>
      </p:sp>
      <p:sp>
        <p:nvSpPr>
          <p:cNvPr id="9" name="Rectangle 8">
            <a:hlinkClick r:id="rId6" action="ppaction://hlinksldjump"/>
          </p:cNvPr>
          <p:cNvSpPr/>
          <p:nvPr/>
        </p:nvSpPr>
        <p:spPr>
          <a:xfrm>
            <a:off x="511885" y="3754814"/>
            <a:ext cx="2190306" cy="13822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 rtl="1"/>
            <a:r>
              <a:rPr lang="fa-I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5.دست آوردهای</a:t>
            </a:r>
          </a:p>
          <a:p>
            <a:pPr lvl="0" algn="ctr" rtl="1"/>
            <a:r>
              <a:rPr lang="fa-I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استقلال سیاسی</a:t>
            </a:r>
            <a:endParaRPr lang="fa-I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j-cs"/>
            </a:endParaRPr>
          </a:p>
        </p:txBody>
      </p:sp>
      <p:sp>
        <p:nvSpPr>
          <p:cNvPr id="11" name="Rectangle 10">
            <a:hlinkClick r:id="rId7" action="ppaction://hlinksldjump"/>
          </p:cNvPr>
          <p:cNvSpPr/>
          <p:nvPr/>
        </p:nvSpPr>
        <p:spPr>
          <a:xfrm>
            <a:off x="7541060" y="5235008"/>
            <a:ext cx="2190306" cy="13822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 rtl="1"/>
            <a:r>
              <a:rPr lang="fa-I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6.دست آوردهای علمی وفن آوری</a:t>
            </a:r>
            <a:endParaRPr lang="fa-IR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j-cs"/>
            </a:endParaRPr>
          </a:p>
        </p:txBody>
      </p:sp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2516319" y="5232855"/>
            <a:ext cx="2190306" cy="13822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 rtl="1"/>
            <a:r>
              <a:rPr lang="fa-IR" sz="2800" dirty="0" smtClean="0">
                <a:solidFill>
                  <a:srgbClr val="FFFF00"/>
                </a:solidFill>
                <a:effectLst/>
                <a:cs typeface="+mj-cs"/>
              </a:rPr>
              <a:t>7.تصاویر</a:t>
            </a:r>
            <a:endParaRPr lang="fa-IR" sz="2800" dirty="0">
              <a:solidFill>
                <a:srgbClr val="FFFF00"/>
              </a:solidFill>
              <a:effectLst/>
              <a:cs typeface="+mj-cs"/>
            </a:endParaRPr>
          </a:p>
        </p:txBody>
      </p:sp>
      <p:sp>
        <p:nvSpPr>
          <p:cNvPr id="19" name="Rectangle 18">
            <a:hlinkClick r:id="rId9" action="ppaction://hlinksldjump"/>
          </p:cNvPr>
          <p:cNvSpPr/>
          <p:nvPr/>
        </p:nvSpPr>
        <p:spPr>
          <a:xfrm>
            <a:off x="4887310" y="5279753"/>
            <a:ext cx="2490951" cy="13822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fa-I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cs typeface="+mj-cs"/>
              </a:rPr>
              <a:t>متن درس</a:t>
            </a:r>
            <a:endParaRPr lang="fa-IR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8642" y="274516"/>
            <a:ext cx="8616043" cy="1293028"/>
          </a:xfrm>
        </p:spPr>
        <p:txBody>
          <a:bodyPr>
            <a:normAutofit/>
          </a:bodyPr>
          <a:lstStyle/>
          <a:p>
            <a:pPr algn="ctr"/>
            <a:r>
              <a:rPr lang="fa-IR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دست آوردهای سیاسی</a:t>
            </a:r>
          </a:p>
        </p:txBody>
      </p:sp>
      <p:sp>
        <p:nvSpPr>
          <p:cNvPr id="5" name="Rectangle 4"/>
          <p:cNvSpPr/>
          <p:nvPr/>
        </p:nvSpPr>
        <p:spPr>
          <a:xfrm>
            <a:off x="-8164286" y="1647998"/>
            <a:ext cx="8164286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buNone/>
            </a:pPr>
            <a:r>
              <a:rPr lang="en-US" sz="2000" dirty="0" smtClean="0">
                <a:solidFill>
                  <a:schemeClr val="tx1"/>
                </a:solidFill>
                <a:cs typeface="+mj-cs"/>
              </a:rPr>
              <a:t>1</a:t>
            </a:r>
            <a:r>
              <a:rPr lang="fa-IR" sz="2000" dirty="0" smtClean="0">
                <a:solidFill>
                  <a:schemeClr val="tx1"/>
                </a:solidFill>
                <a:cs typeface="+mj-cs"/>
              </a:rPr>
              <a:t>) خروج ايران از سلطه ابرقدرتها و استكبار جهاني</a:t>
            </a:r>
          </a:p>
        </p:txBody>
      </p:sp>
      <p:sp>
        <p:nvSpPr>
          <p:cNvPr id="7" name="Rectangle 6"/>
          <p:cNvSpPr/>
          <p:nvPr/>
        </p:nvSpPr>
        <p:spPr>
          <a:xfrm>
            <a:off x="-8169728" y="2286000"/>
            <a:ext cx="8169728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buNone/>
            </a:pPr>
            <a:r>
              <a:rPr lang="fa-IR" sz="2000" dirty="0" smtClean="0">
                <a:solidFill>
                  <a:schemeClr val="tx1"/>
                </a:solidFill>
                <a:cs typeface="+mj-cs"/>
              </a:rPr>
              <a:t>2) اثبات توانايي قدرت اسلام و شيعه در اداره جامعه</a:t>
            </a:r>
            <a:endParaRPr lang="en-US" sz="2000" dirty="0" smtClean="0">
              <a:solidFill>
                <a:schemeClr val="tx1"/>
              </a:solidFill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8154150" y="2847177"/>
            <a:ext cx="815415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buNone/>
            </a:pPr>
            <a:r>
              <a:rPr lang="fa-IR" sz="2000" dirty="0" smtClean="0">
                <a:solidFill>
                  <a:schemeClr val="tx1"/>
                </a:solidFill>
                <a:cs typeface="+mj-cs"/>
              </a:rPr>
              <a:t>3) خروج ايران از كشورهاي حامي صهيونيزم و اشغالگران قدس</a:t>
            </a:r>
          </a:p>
        </p:txBody>
      </p:sp>
      <p:sp>
        <p:nvSpPr>
          <p:cNvPr id="24" name="Rectangle 23"/>
          <p:cNvSpPr/>
          <p:nvPr/>
        </p:nvSpPr>
        <p:spPr>
          <a:xfrm>
            <a:off x="-8169728" y="3423558"/>
            <a:ext cx="8169728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fa-IR" sz="2000" dirty="0" smtClean="0">
                <a:solidFill>
                  <a:schemeClr val="tx1"/>
                </a:solidFill>
                <a:cs typeface="+mj-cs"/>
              </a:rPr>
              <a:t>4) سرنگوني رژيم منحوس پهلوي به عنوان عامل دست نشانده آمريكا</a:t>
            </a:r>
            <a:endParaRPr lang="fa-IR" sz="20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8169728" y="5794952"/>
            <a:ext cx="8169728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buNone/>
            </a:pPr>
            <a:r>
              <a:rPr lang="fa-IR" sz="2000" dirty="0" smtClean="0">
                <a:solidFill>
                  <a:schemeClr val="tx1"/>
                </a:solidFill>
                <a:cs typeface="+mj-cs"/>
              </a:rPr>
              <a:t>8) افزايش همبستگي ملي از طريق مقابله با تحركات تفرقه افكنانه و تجزيه طلبانه</a:t>
            </a:r>
            <a:endParaRPr lang="en-US" sz="2000" dirty="0" smtClean="0">
              <a:solidFill>
                <a:schemeClr val="tx1"/>
              </a:solidFill>
              <a:cs typeface="+mj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8182304" y="4641630"/>
            <a:ext cx="8182304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buNone/>
            </a:pPr>
            <a:r>
              <a:rPr lang="fa-IR" sz="2000" dirty="0" smtClean="0">
                <a:solidFill>
                  <a:schemeClr val="tx1"/>
                </a:solidFill>
                <a:cs typeface="+mj-cs"/>
              </a:rPr>
              <a:t>6) ايجاد حكومت جمهوري اسلامي و تدوين قانون اساسي بر پايه فقه شيعي</a:t>
            </a:r>
          </a:p>
        </p:txBody>
      </p:sp>
      <p:sp>
        <p:nvSpPr>
          <p:cNvPr id="27" name="Rectangle 26"/>
          <p:cNvSpPr/>
          <p:nvPr/>
        </p:nvSpPr>
        <p:spPr>
          <a:xfrm>
            <a:off x="-8169728" y="4027151"/>
            <a:ext cx="8169728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buNone/>
            </a:pPr>
            <a:r>
              <a:rPr lang="fa-IR" sz="2000" dirty="0" smtClean="0">
                <a:solidFill>
                  <a:schemeClr val="tx1"/>
                </a:solidFill>
                <a:cs typeface="+mj-cs"/>
              </a:rPr>
              <a:t>5)رهايي همه جانبه كشور از وابستگي به غرب</a:t>
            </a:r>
          </a:p>
        </p:txBody>
      </p:sp>
      <p:sp>
        <p:nvSpPr>
          <p:cNvPr id="28" name="Rectangle 27"/>
          <p:cNvSpPr/>
          <p:nvPr/>
        </p:nvSpPr>
        <p:spPr>
          <a:xfrm>
            <a:off x="-8169728" y="5207125"/>
            <a:ext cx="8169728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fa-IR" sz="2000" dirty="0" smtClean="0">
                <a:solidFill>
                  <a:schemeClr val="tx1"/>
                </a:solidFill>
                <a:cs typeface="+mj-cs"/>
              </a:rPr>
              <a:t>7) رجوع به آراء عمومي در تعيين سرنوشت كشور به ميزان تقريبي سالانه يك انتخابات</a:t>
            </a:r>
            <a:endParaRPr lang="fa-IR" sz="20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35" name="Action Button: Home 34">
            <a:hlinkClick r:id="rId2" action="ppaction://hlinksldjump" highlightClick="1"/>
          </p:cNvPr>
          <p:cNvSpPr/>
          <p:nvPr/>
        </p:nvSpPr>
        <p:spPr>
          <a:xfrm>
            <a:off x="220717" y="5738648"/>
            <a:ext cx="993228" cy="930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34 1.50289E-6 L 0.95572 -0.00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791 0.01366 L 0.95598 0.0090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426 0.00209 L 0.95624 0.00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6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296 -0.00231 L 0.95493 0.002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6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65 0.00717 L 0.95884 0.0025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426 1.48148E-6 L 0.96014 -0.0023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817 0.00463 L 0.96027 4.07407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6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426 -0.00439 L 0.95754 -0.0090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3" grpId="0"/>
      <p:bldP spid="24" grpId="0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9116" y="0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fa-IR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دست آوردهای اقتصادی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7561" y="1166645"/>
            <a:ext cx="11477296" cy="558099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fa-IR" sz="2400" dirty="0" smtClean="0">
                <a:cs typeface="+mj-cs"/>
              </a:rPr>
              <a:t>  1) پايه ريزي اقتصاد مبتني بر احكام و قوانين اسلامي </a:t>
            </a:r>
          </a:p>
          <a:p>
            <a:pPr algn="r"/>
            <a:r>
              <a:rPr lang="fa-IR" sz="2400" dirty="0" smtClean="0">
                <a:cs typeface="+mj-cs"/>
              </a:rPr>
              <a:t>  2) مقابله با مفاسد اقتصادي و مالي</a:t>
            </a:r>
          </a:p>
          <a:p>
            <a:pPr algn="r"/>
            <a:r>
              <a:rPr lang="fa-IR" sz="2400" dirty="0" smtClean="0">
                <a:cs typeface="+mj-cs"/>
              </a:rPr>
              <a:t>  3) زمينه سازي براي استقلال اقتصادي كشور از طريق كاهش وابستگي ها</a:t>
            </a:r>
          </a:p>
          <a:p>
            <a:pPr algn="r"/>
            <a:r>
              <a:rPr lang="fa-IR" sz="2400" dirty="0" smtClean="0">
                <a:cs typeface="+mj-cs"/>
              </a:rPr>
              <a:t>  4) بسترسازي جهت توسعه و آباداني كشور با رفع موانع در زيرساختهاي اقتصادي</a:t>
            </a:r>
          </a:p>
          <a:p>
            <a:pPr algn="r"/>
            <a:r>
              <a:rPr lang="fa-IR" sz="2400" dirty="0" smtClean="0">
                <a:cs typeface="+mj-cs"/>
              </a:rPr>
              <a:t>  5) مقابله با فقر و بيكاري و تبعيض از طريق حمايت از محرومين </a:t>
            </a:r>
          </a:p>
          <a:p>
            <a:pPr algn="r"/>
            <a:r>
              <a:rPr lang="fa-IR" sz="2400" dirty="0" smtClean="0">
                <a:cs typeface="+mj-cs"/>
              </a:rPr>
              <a:t>  6) اولويت بخشي به توسعه مناطق محروم كشور</a:t>
            </a:r>
          </a:p>
          <a:p>
            <a:pPr algn="r"/>
            <a:r>
              <a:rPr lang="fa-IR" sz="2400" dirty="0" smtClean="0">
                <a:cs typeface="+mj-cs"/>
              </a:rPr>
              <a:t>  7) خودباوري و خوداتكايي در بخش توليدات صنعتي و كشاورزي</a:t>
            </a:r>
          </a:p>
          <a:p>
            <a:pPr algn="r"/>
            <a:r>
              <a:rPr lang="fa-IR" sz="2400" dirty="0" smtClean="0">
                <a:cs typeface="+mj-cs"/>
              </a:rPr>
              <a:t>  8) مقابله با فرهنگ مصرف گرايي و اشرافي گري 8- دستاوردهاي دفاعي- نظامي</a:t>
            </a:r>
          </a:p>
          <a:p>
            <a:pPr algn="r"/>
            <a:r>
              <a:rPr lang="fa-IR" sz="2400" dirty="0" smtClean="0">
                <a:cs typeface="+mj-cs"/>
              </a:rPr>
              <a:t>  9) نجات كشور از سلطه مستشاران نظامي غربي و آمريكايي </a:t>
            </a:r>
          </a:p>
          <a:p>
            <a:pPr algn="r"/>
            <a:r>
              <a:rPr lang="fa-IR" sz="2400" dirty="0" smtClean="0">
                <a:cs typeface="+mj-cs"/>
              </a:rPr>
              <a:t>10) قطع دخالت بيگانگان در امور نظامي كشور</a:t>
            </a:r>
          </a:p>
          <a:p>
            <a:pPr algn="r"/>
            <a:r>
              <a:rPr lang="fa-IR" sz="2400" dirty="0" smtClean="0">
                <a:cs typeface="+mj-cs"/>
              </a:rPr>
              <a:t>11) خوداتكايي و خودباوري نيروهاي مسلح در توليد تسليحات نظامي پيشرفته</a:t>
            </a:r>
          </a:p>
          <a:p>
            <a:pPr algn="r"/>
            <a:r>
              <a:rPr lang="fa-IR" sz="2400" dirty="0" smtClean="0">
                <a:cs typeface="+mj-cs"/>
              </a:rPr>
              <a:t>12) تحول در نظام دفاعي كشور از طريق وارد ساختن نيروهاي مردمي</a:t>
            </a:r>
          </a:p>
          <a:p>
            <a:pPr algn="r"/>
            <a:r>
              <a:rPr lang="fa-IR" sz="2400" dirty="0" smtClean="0">
                <a:cs typeface="+mj-cs"/>
              </a:rPr>
              <a:t>13) ارتقاء سطح توانايي دفاعي كشور با دستيابي به تكنولوژيهاي نظامي</a:t>
            </a:r>
          </a:p>
          <a:p>
            <a:pPr algn="r"/>
            <a:r>
              <a:rPr lang="fa-IR" sz="2400" dirty="0" smtClean="0">
                <a:cs typeface="+mj-cs"/>
              </a:rPr>
              <a:t>14) بهره برداري از توانمنديهاي نيروهاي مسلح در مسير بازسازي كشور</a:t>
            </a:r>
            <a:endParaRPr lang="en-US" sz="2400" dirty="0" smtClean="0">
              <a:cs typeface="+mj-cs"/>
            </a:endParaRPr>
          </a:p>
          <a:p>
            <a:pPr algn="r"/>
            <a:endParaRPr lang="fa-IR" sz="2400" dirty="0">
              <a:cs typeface="+mj-cs"/>
            </a:endParaRPr>
          </a:p>
        </p:txBody>
      </p:sp>
      <p:sp>
        <p:nvSpPr>
          <p:cNvPr id="8" name="Action Button: Home 7">
            <a:hlinkClick r:id="rId2" action="ppaction://hlinksldjump" highlightClick="1"/>
          </p:cNvPr>
          <p:cNvSpPr/>
          <p:nvPr/>
        </p:nvSpPr>
        <p:spPr>
          <a:xfrm>
            <a:off x="220717" y="5738648"/>
            <a:ext cx="993228" cy="930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6373" y="0"/>
            <a:ext cx="6617118" cy="1095958"/>
          </a:xfrm>
        </p:spPr>
        <p:txBody>
          <a:bodyPr>
            <a:normAutofit/>
          </a:bodyPr>
          <a:lstStyle/>
          <a:p>
            <a:r>
              <a:rPr lang="fa-IR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دست آوردهای فرهنگی</a:t>
            </a:r>
            <a:endParaRPr lang="fa-IR" b="1" cap="none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76551" y="1111158"/>
          <a:ext cx="9948042" cy="5400000"/>
        </p:xfrm>
        <a:graphic>
          <a:graphicData uri="http://schemas.openxmlformats.org/drawingml/2006/table">
            <a:tbl>
              <a:tblPr rtl="1" bandRow="1">
                <a:tableStyleId>{5C22544A-7EE6-4342-B048-85BDC9FD1C3A}</a:tableStyleId>
              </a:tblPr>
              <a:tblGrid>
                <a:gridCol w="9948042"/>
              </a:tblGrid>
              <a:tr h="54000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1) مقابله با فرهنگ منحط ضد ديني و اسلامي شاهنشاهي</a:t>
                      </a:r>
                      <a:endParaRPr lang="fa-IR" sz="2000" dirty="0" smtClean="0">
                        <a:cs typeface="+mj-cs"/>
                      </a:endParaRPr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2) مقابله با موج فساد علني و رواج بي بند و باري غربي </a:t>
                      </a:r>
                      <a:endParaRPr lang="fa-IR" sz="2000" dirty="0" smtClean="0">
                        <a:cs typeface="+mj-cs"/>
                      </a:endParaRPr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3) ترويج فرهنگ معنوي اسلامي و قرآني </a:t>
                      </a:r>
                      <a:endParaRPr lang="fa-IR" sz="2000" dirty="0" smtClean="0">
                        <a:cs typeface="+mj-cs"/>
                      </a:endParaRPr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4) احياي شعائر الهي و احكام اسلامي نظير امر به معروف و نهي از منكر </a:t>
                      </a:r>
                      <a:endParaRPr lang="fa-IR" sz="2000" dirty="0" smtClean="0">
                        <a:cs typeface="+mj-cs"/>
                      </a:endParaRPr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5) بازسازي نقش مساجد و رواج فرهنگ نماز، نماز جماعت و نماز جمعه </a:t>
                      </a:r>
                      <a:endParaRPr lang="fa-IR" sz="2000" dirty="0" smtClean="0">
                        <a:cs typeface="+mj-cs"/>
                      </a:endParaRPr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6) استقلال فرهنگي با تكيه بر خودباوري فرهنگي و هويت بومي اسلامي و ايراني</a:t>
                      </a:r>
                      <a:endParaRPr lang="fa-IR" sz="2000" dirty="0" smtClean="0">
                        <a:cs typeface="+mj-cs"/>
                      </a:endParaRPr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7) احياي شان و منزلت معنوي زن در اجتماع </a:t>
                      </a:r>
                      <a:endParaRPr lang="fa-IR" sz="2000" dirty="0" smtClean="0">
                        <a:cs typeface="+mj-cs"/>
                      </a:endParaRPr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8) ارتقاء سطح سواد و علم در كشور با مبارزه با بي سوادي </a:t>
                      </a:r>
                      <a:endParaRPr lang="fa-IR" sz="2000" dirty="0" smtClean="0">
                        <a:cs typeface="+mj-cs"/>
                      </a:endParaRPr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algn="r" rtl="1"/>
                      <a:r>
                        <a:rPr lang="fa-I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9) تحول در نظام آموزشي و محتواي كتب درسي مدارس و دانشگاهها</a:t>
                      </a:r>
                      <a:endParaRPr lang="fa-IR" sz="2000" dirty="0">
                        <a:cs typeface="+mj-cs"/>
                      </a:endParaRPr>
                    </a:p>
                  </a:txBody>
                  <a:tcPr/>
                </a:tc>
              </a:tr>
              <a:tr h="54000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10) رواج فرهنگ عمومي ايثار، شهادت و تحول روحي ملي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j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220717" y="5738648"/>
            <a:ext cx="993228" cy="930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40069"/>
            <a:ext cx="10820400" cy="5171089"/>
          </a:xfrm>
        </p:spPr>
        <p:txBody>
          <a:bodyPr/>
          <a:lstStyle/>
          <a:p>
            <a:endParaRPr lang="fa-IR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95600" y="291407"/>
            <a:ext cx="7793421" cy="1127489"/>
          </a:xfrm>
        </p:spPr>
        <p:txBody>
          <a:bodyPr>
            <a:normAutofit/>
          </a:bodyPr>
          <a:lstStyle/>
          <a:p>
            <a:pPr algn="ctr"/>
            <a:r>
              <a:rPr lang="fa-IR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دست آوردهای منطقه ای و فرامنطقه ای</a:t>
            </a:r>
          </a:p>
        </p:txBody>
      </p:sp>
      <p:sp>
        <p:nvSpPr>
          <p:cNvPr id="6" name="Vertical Scroll 5"/>
          <p:cNvSpPr/>
          <p:nvPr/>
        </p:nvSpPr>
        <p:spPr>
          <a:xfrm>
            <a:off x="804041" y="1292773"/>
            <a:ext cx="10878207" cy="5281448"/>
          </a:xfrm>
          <a:prstGeom prst="verticalScroll">
            <a:avLst>
              <a:gd name="adj" fmla="val 981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fa-IR" sz="3200" dirty="0" smtClean="0">
                <a:cs typeface="+mj-cs"/>
              </a:rPr>
              <a:t> </a:t>
            </a:r>
            <a:r>
              <a:rPr lang="fa-I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1) تحقير قدرتهاي پوشالي به ويژه امريكا و شكست نظام دو قطبي</a:t>
            </a:r>
          </a:p>
          <a:p>
            <a:pPr algn="r"/>
            <a:r>
              <a:rPr lang="fa-I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 2)شكست سياست هاي امريكا با رهايي ايران از ژاندارمي منطقه</a:t>
            </a:r>
          </a:p>
          <a:p>
            <a:pPr algn="r"/>
            <a:r>
              <a:rPr lang="fa-I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 3) بيداري ملتهاي ستمديده جهان و احياي جنبش هاي ضد استكباري</a:t>
            </a:r>
          </a:p>
          <a:p>
            <a:pPr algn="r"/>
            <a:r>
              <a:rPr lang="fa-I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 4) ارائه الگوي حكومتي مردم سالاري ديني و نفي ايدئولوژي هاي سوسياليستي و ليبراليستي</a:t>
            </a:r>
          </a:p>
          <a:p>
            <a:pPr algn="r"/>
            <a:r>
              <a:rPr lang="fa-I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 5) احياي قدرت جهان اسلام و همگرايي در بين كشورهاي اسلامي</a:t>
            </a:r>
          </a:p>
          <a:p>
            <a:pPr algn="r"/>
            <a:r>
              <a:rPr lang="fa-I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 6) بيداري ملتهاي منطقه عليه سياستهاي استكباري و مزدوران آنها</a:t>
            </a:r>
          </a:p>
          <a:p>
            <a:pPr algn="r"/>
            <a:r>
              <a:rPr lang="fa-I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 7) جهاني سازي مبارزه با رژيم اشغالگر قدس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j-cs"/>
            </a:endParaRPr>
          </a:p>
          <a:p>
            <a:pPr algn="r"/>
            <a:endParaRPr lang="fa-IR" sz="3200" dirty="0">
              <a:cs typeface="+mj-cs"/>
            </a:endParaRPr>
          </a:p>
        </p:txBody>
      </p:sp>
      <p:sp>
        <p:nvSpPr>
          <p:cNvPr id="8" name="Action Button: Home 7">
            <a:hlinkClick r:id="rId2" action="ppaction://hlinksldjump" highlightClick="1"/>
          </p:cNvPr>
          <p:cNvSpPr/>
          <p:nvPr/>
        </p:nvSpPr>
        <p:spPr>
          <a:xfrm>
            <a:off x="220717" y="5738648"/>
            <a:ext cx="993228" cy="930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TC104033937[[fn=Vapor Trail]]</Template>
  <TotalTime>227</TotalTime>
  <Words>800</Words>
  <Application>Microsoft Office PowerPoint</Application>
  <PresentationFormat>Widescreen</PresentationFormat>
  <Paragraphs>86</Paragraphs>
  <Slides>28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AngsanaUPC</vt:lpstr>
      <vt:lpstr>Arial</vt:lpstr>
      <vt:lpstr>Century Gothic</vt:lpstr>
      <vt:lpstr>Times New Roman</vt:lpstr>
      <vt:lpstr>Vapor Trail</vt:lpstr>
      <vt:lpstr>بسم الله الرَّحمَن الرَّحیم            </vt:lpstr>
      <vt:lpstr>PowerPoint Presentation</vt:lpstr>
      <vt:lpstr>PowerPoint Presentation</vt:lpstr>
      <vt:lpstr>PowerPoint Presentation</vt:lpstr>
      <vt:lpstr>درس ششم :            ثمرات انقلاب اسلامی</vt:lpstr>
      <vt:lpstr>دست آوردهای سیاسی</vt:lpstr>
      <vt:lpstr>دست آوردهای اقتصادی</vt:lpstr>
      <vt:lpstr>دست آوردهای فرهنگی</vt:lpstr>
      <vt:lpstr>دست آوردهای منطقه ای و فرامنطقه ای</vt:lpstr>
      <vt:lpstr>دست آوردهای استقلال سیاسی</vt:lpstr>
      <vt:lpstr>دست آوردهای علمی وفن آوری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          تصاویر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VHVJKUGK</dc:title>
  <dc:creator>ali</dc:creator>
  <cp:lastModifiedBy>ali</cp:lastModifiedBy>
  <cp:revision>28</cp:revision>
  <dcterms:created xsi:type="dcterms:W3CDTF">2013-11-08T12:05:16Z</dcterms:created>
  <dcterms:modified xsi:type="dcterms:W3CDTF">2013-11-08T20:26:00Z</dcterms:modified>
</cp:coreProperties>
</file>