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64" r:id="rId9"/>
    <p:sldId id="265" r:id="rId10"/>
    <p:sldId id="266" r:id="rId11"/>
    <p:sldId id="272" r:id="rId12"/>
    <p:sldId id="267" r:id="rId13"/>
    <p:sldId id="268" r:id="rId14"/>
    <p:sldId id="269" r:id="rId15"/>
    <p:sldId id="273" r:id="rId16"/>
    <p:sldId id="274" r:id="rId17"/>
    <p:sldId id="275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3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9C579-5826-435F-BAF6-5891136E67F8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8B25D8-C907-4DBC-9BDE-4551C1DF9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994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B25D8-C907-4DBC-9BDE-4551C1DF91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33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B25D8-C907-4DBC-9BDE-4551C1DF910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76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8B25D8-C907-4DBC-9BDE-4551C1DF910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15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1C8-2112-4646-BB11-08136249A2CD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36B947C-69D9-4B19-87A0-2A206D239E5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1C8-2112-4646-BB11-08136249A2CD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947C-69D9-4B19-87A0-2A206D239E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1C8-2112-4646-BB11-08136249A2CD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947C-69D9-4B19-87A0-2A206D239E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1C8-2112-4646-BB11-08136249A2CD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947C-69D9-4B19-87A0-2A206D239E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1C8-2112-4646-BB11-08136249A2CD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947C-69D9-4B19-87A0-2A206D239E5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1C8-2112-4646-BB11-08136249A2CD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947C-69D9-4B19-87A0-2A206D239E5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1C8-2112-4646-BB11-08136249A2CD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947C-69D9-4B19-87A0-2A206D239E5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1C8-2112-4646-BB11-08136249A2CD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947C-69D9-4B19-87A0-2A206D239E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1C8-2112-4646-BB11-08136249A2CD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947C-69D9-4B19-87A0-2A206D239E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1C8-2112-4646-BB11-08136249A2CD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947C-69D9-4B19-87A0-2A206D239E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131C8-2112-4646-BB11-08136249A2CD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947C-69D9-4B19-87A0-2A206D239E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B131C8-2112-4646-BB11-08136249A2CD}" type="datetimeFigureOut">
              <a:rPr lang="en-US" smtClean="0"/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36B947C-69D9-4B19-87A0-2A206D239E5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447800"/>
            <a:ext cx="6913452" cy="3681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49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29000" y="152400"/>
            <a:ext cx="256512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000" dirty="0">
                <a:cs typeface="Homa" pitchFamily="2" charset="-78"/>
              </a:rPr>
              <a:t>انواع </a:t>
            </a:r>
            <a:r>
              <a:rPr lang="ar-SA" sz="4000" dirty="0" smtClean="0">
                <a:cs typeface="Homa" pitchFamily="2" charset="-78"/>
              </a:rPr>
              <a:t>هجا</a:t>
            </a:r>
            <a:r>
              <a:rPr lang="fa-IR" sz="4000" dirty="0" smtClean="0">
                <a:cs typeface="Homa" pitchFamily="2" charset="-78"/>
              </a:rPr>
              <a:t>(3)</a:t>
            </a:r>
            <a:r>
              <a:rPr lang="ar-SA" sz="4000" dirty="0" smtClean="0">
                <a:cs typeface="Homa" pitchFamily="2" charset="-78"/>
              </a:rPr>
              <a:t>:</a:t>
            </a:r>
            <a:endParaRPr lang="en-US" sz="4000" dirty="0">
              <a:cs typeface="Hom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52565" y="1371600"/>
            <a:ext cx="27158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4000" dirty="0" smtClean="0">
                <a:cs typeface="Homa" pitchFamily="2" charset="-78"/>
              </a:rPr>
              <a:t>هجای کشيده: </a:t>
            </a:r>
            <a:endParaRPr lang="en-US" sz="4000" dirty="0">
              <a:cs typeface="Hom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6520" y="1371600"/>
            <a:ext cx="59025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3600" dirty="0" smtClean="0">
                <a:cs typeface="Homa" pitchFamily="2" charset="-78"/>
              </a:rPr>
              <a:t>دارای 4-5حرف است ( علامت</a:t>
            </a:r>
            <a:r>
              <a:rPr lang="en-US" sz="3600" dirty="0"/>
              <a:t> </a:t>
            </a:r>
            <a:r>
              <a:rPr lang="en-US" sz="3600" dirty="0" smtClean="0"/>
              <a:t>U</a:t>
            </a:r>
            <a:r>
              <a:rPr lang="fa-IR" sz="3600" dirty="0" smtClean="0">
                <a:cs typeface="Homa" pitchFamily="2" charset="-78"/>
              </a:rPr>
              <a:t>_ )</a:t>
            </a:r>
            <a:endParaRPr lang="en-US" sz="3600" dirty="0">
              <a:cs typeface="Hom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91063" y="2362200"/>
            <a:ext cx="556434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4000" dirty="0" smtClean="0">
                <a:cs typeface="B Titr" pitchFamily="2" charset="-78"/>
              </a:rPr>
              <a:t>صامت + مصوت بلند+صامت=</a:t>
            </a:r>
          </a:p>
          <a:p>
            <a:pPr algn="ctr" rtl="1"/>
            <a:r>
              <a:rPr lang="fa-IR" sz="4000" dirty="0" smtClean="0">
                <a:cs typeface="B Titr" pitchFamily="2" charset="-78"/>
              </a:rPr>
              <a:t> یار، دور، تیر</a:t>
            </a:r>
            <a:endParaRPr lang="en-US" sz="4000" dirty="0">
              <a:cs typeface="B Tit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57168" y="4114800"/>
            <a:ext cx="7269940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4000" dirty="0" smtClean="0">
                <a:cs typeface="B Titr" pitchFamily="2" charset="-78"/>
              </a:rPr>
              <a:t>صامت + مصوت کوتاه+صامت+صامت=</a:t>
            </a:r>
          </a:p>
          <a:p>
            <a:pPr algn="ctr" rtl="1"/>
            <a:r>
              <a:rPr lang="fa-IR" sz="4000" dirty="0" smtClean="0">
                <a:cs typeface="B Titr" pitchFamily="2" charset="-78"/>
              </a:rPr>
              <a:t> دَست، کِبر، تُرد</a:t>
            </a:r>
            <a:endParaRPr lang="en-US" sz="40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669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33679" y="762000"/>
            <a:ext cx="939231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نکته مهم:در شعر، شکل گفتاری کلمات مهم اند نه نوشتاری</a:t>
            </a:r>
            <a:endParaRPr lang="en-US" sz="36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43990" y="2667000"/>
            <a:ext cx="6707285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Homa" pitchFamily="2" charset="-78"/>
              </a:rPr>
              <a:t>شکل نوشتاری: خواهَر (6حرف)</a:t>
            </a:r>
            <a:endParaRPr lang="en-US" sz="5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Hom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1271" y="3886200"/>
            <a:ext cx="619272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Homa" pitchFamily="2" charset="-78"/>
              </a:rPr>
              <a:t>شکل گفتاری: خاهَر (5حرف)</a:t>
            </a:r>
            <a:endParaRPr lang="en-US" sz="5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567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638800" y="685800"/>
            <a:ext cx="274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dirty="0" smtClean="0">
                <a:cs typeface="Homa" pitchFamily="2" charset="-78"/>
              </a:rPr>
              <a:t>ن</a:t>
            </a:r>
            <a:r>
              <a:rPr lang="ar-SA" sz="2800" dirty="0" smtClean="0">
                <a:cs typeface="Homa" pitchFamily="2" charset="-78"/>
              </a:rPr>
              <a:t>كات </a:t>
            </a:r>
            <a:r>
              <a:rPr lang="ar-SA" sz="2800" dirty="0">
                <a:cs typeface="Homa" pitchFamily="2" charset="-78"/>
              </a:rPr>
              <a:t>بسيار مهم</a:t>
            </a:r>
            <a:r>
              <a:rPr lang="ar-SA" sz="2800" dirty="0" smtClean="0">
                <a:cs typeface="Homa" pitchFamily="2" charset="-78"/>
              </a:rPr>
              <a:t>:</a:t>
            </a:r>
            <a:endParaRPr lang="en-US" sz="2800" dirty="0">
              <a:cs typeface="Hom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2013228"/>
            <a:ext cx="65532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dirty="0">
                <a:cs typeface="Homa" pitchFamily="2" charset="-78"/>
              </a:rPr>
              <a:t>١- </a:t>
            </a:r>
            <a:r>
              <a:rPr lang="ar-SA" sz="2800" dirty="0" smtClean="0">
                <a:cs typeface="Homa" pitchFamily="2" charset="-78"/>
              </a:rPr>
              <a:t>هر </a:t>
            </a:r>
            <a:r>
              <a:rPr lang="ar-SA" sz="2800" dirty="0">
                <a:cs typeface="Homa" pitchFamily="2" charset="-78"/>
              </a:rPr>
              <a:t>حرف صدادار بلند دو برابر حرف صدادار كوتاه است از </a:t>
            </a:r>
            <a:r>
              <a:rPr lang="ar-SA" sz="2800" dirty="0" smtClean="0">
                <a:cs typeface="Homa" pitchFamily="2" charset="-78"/>
              </a:rPr>
              <a:t>ا</a:t>
            </a:r>
            <a:r>
              <a:rPr lang="fa-IR" sz="2800" dirty="0" smtClean="0">
                <a:cs typeface="Homa" pitchFamily="2" charset="-78"/>
              </a:rPr>
              <a:t>ي</a:t>
            </a:r>
            <a:r>
              <a:rPr lang="ar-SA" sz="2800" dirty="0" smtClean="0">
                <a:cs typeface="Homa" pitchFamily="2" charset="-78"/>
              </a:rPr>
              <a:t>ن </a:t>
            </a:r>
            <a:r>
              <a:rPr lang="ar-SA" sz="2800" dirty="0">
                <a:cs typeface="Homa" pitchFamily="2" charset="-78"/>
              </a:rPr>
              <a:t>رو در وزن شعر فارسی هر حرف صدادار بلند دو حرفی به شمار مي آيد. </a:t>
            </a:r>
            <a:r>
              <a:rPr lang="ar-SA" sz="2800" dirty="0" smtClean="0">
                <a:cs typeface="Homa" pitchFamily="2" charset="-78"/>
              </a:rPr>
              <a:t>مثل</a:t>
            </a:r>
            <a:r>
              <a:rPr lang="fa-IR" sz="2800" dirty="0" smtClean="0">
                <a:cs typeface="Homa" pitchFamily="2" charset="-78"/>
              </a:rPr>
              <a:t>ا</a:t>
            </a:r>
            <a:r>
              <a:rPr lang="ar-SA" sz="2800" dirty="0" smtClean="0">
                <a:cs typeface="Homa" pitchFamily="2" charset="-78"/>
              </a:rPr>
              <a:t> </a:t>
            </a:r>
            <a:r>
              <a:rPr lang="ar-SA" sz="2800" dirty="0">
                <a:cs typeface="Homa" pitchFamily="2" charset="-78"/>
              </a:rPr>
              <a:t>كلمه ی (سی) سه حرفی است. </a:t>
            </a:r>
            <a:endParaRPr lang="en-US" sz="2800" dirty="0">
              <a:cs typeface="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6744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838200"/>
            <a:ext cx="79248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2800" dirty="0">
                <a:cs typeface="Homa" pitchFamily="2" charset="-78"/>
              </a:rPr>
              <a:t/>
            </a:r>
            <a:br>
              <a:rPr lang="ar-SA" sz="2800" dirty="0">
                <a:cs typeface="Homa" pitchFamily="2" charset="-78"/>
              </a:rPr>
            </a:br>
            <a:r>
              <a:rPr lang="ar-SA" sz="2800" dirty="0">
                <a:cs typeface="Homa" pitchFamily="2" charset="-78"/>
              </a:rPr>
              <a:t>٢- در وزن شعر، حرف "ن" پس از </a:t>
            </a:r>
            <a:r>
              <a:rPr lang="fa-IR" sz="2800" dirty="0" smtClean="0">
                <a:cs typeface="Homa" pitchFamily="2" charset="-78"/>
              </a:rPr>
              <a:t>ي</a:t>
            </a:r>
            <a:r>
              <a:rPr lang="ar-SA" sz="2800" dirty="0" smtClean="0">
                <a:cs typeface="Homa" pitchFamily="2" charset="-78"/>
              </a:rPr>
              <a:t>ک </a:t>
            </a:r>
            <a:r>
              <a:rPr lang="ar-SA" sz="2800" dirty="0">
                <a:cs typeface="Homa" pitchFamily="2" charset="-78"/>
              </a:rPr>
              <a:t>حرف صدادار بلند در يك هجا (يعنی نون ساكن)، به </a:t>
            </a:r>
            <a:r>
              <a:rPr lang="ar-SA" sz="2800" dirty="0" smtClean="0">
                <a:cs typeface="Homa" pitchFamily="2" charset="-78"/>
              </a:rPr>
              <a:t>شمار</a:t>
            </a:r>
            <a:r>
              <a:rPr lang="fa-IR" sz="2800" dirty="0" smtClean="0">
                <a:cs typeface="Homa" pitchFamily="2" charset="-78"/>
              </a:rPr>
              <a:t> </a:t>
            </a:r>
            <a:r>
              <a:rPr lang="ar-SA" sz="2800" dirty="0" smtClean="0">
                <a:cs typeface="Homa" pitchFamily="2" charset="-78"/>
              </a:rPr>
              <a:t>نمی </a:t>
            </a:r>
            <a:r>
              <a:rPr lang="ar-SA" sz="2800" dirty="0">
                <a:cs typeface="Homa" pitchFamily="2" charset="-78"/>
              </a:rPr>
              <a:t>آيد. مانند: برين = بری، خون = خو.</a:t>
            </a:r>
            <a:br>
              <a:rPr lang="ar-SA" sz="2800" dirty="0">
                <a:cs typeface="Homa" pitchFamily="2" charset="-78"/>
              </a:rPr>
            </a:br>
            <a:r>
              <a:rPr lang="ar-SA" sz="2800" dirty="0">
                <a:cs typeface="Homa" pitchFamily="2" charset="-78"/>
              </a:rPr>
              <a:t>ولی اگر حرف "ن" به هجای بعد منتقل گردد، آن گاه در اين هجای جديد، پس از حرف صدادار بلند قرار نمی گيرد و از </a:t>
            </a:r>
            <a:r>
              <a:rPr lang="ar-SA" sz="2800" dirty="0" smtClean="0">
                <a:cs typeface="Homa" pitchFamily="2" charset="-78"/>
              </a:rPr>
              <a:t>ا</a:t>
            </a:r>
            <a:r>
              <a:rPr lang="fa-IR" sz="2800" dirty="0">
                <a:cs typeface="Homa" pitchFamily="2" charset="-78"/>
              </a:rPr>
              <a:t>ي</a:t>
            </a:r>
            <a:r>
              <a:rPr lang="ar-SA" sz="2800" dirty="0" smtClean="0">
                <a:cs typeface="Homa" pitchFamily="2" charset="-78"/>
              </a:rPr>
              <a:t>ن </a:t>
            </a:r>
            <a:r>
              <a:rPr lang="ar-SA" sz="2800" dirty="0">
                <a:cs typeface="Homa" pitchFamily="2" charset="-78"/>
              </a:rPr>
              <a:t>رو به شمار می آيد. </a:t>
            </a:r>
            <a:r>
              <a:rPr lang="ar-SA" sz="2800" dirty="0" smtClean="0">
                <a:cs typeface="Homa" pitchFamily="2" charset="-78"/>
              </a:rPr>
              <a:t>مثل</a:t>
            </a:r>
            <a:r>
              <a:rPr lang="fa-IR" sz="2800" dirty="0" smtClean="0">
                <a:cs typeface="Homa" pitchFamily="2" charset="-78"/>
              </a:rPr>
              <a:t>ا</a:t>
            </a:r>
            <a:r>
              <a:rPr lang="ar-SA" sz="2800" dirty="0" smtClean="0">
                <a:cs typeface="Homa" pitchFamily="2" charset="-78"/>
              </a:rPr>
              <a:t> </a:t>
            </a:r>
            <a:r>
              <a:rPr lang="ar-SA" sz="2800" dirty="0">
                <a:cs typeface="Homa" pitchFamily="2" charset="-78"/>
              </a:rPr>
              <a:t>اگر  "دوان آمد" را به صورت "دوانامد" تلفظ كنيم، </a:t>
            </a:r>
            <a:r>
              <a:rPr lang="fa-IR" sz="2800" dirty="0" smtClean="0">
                <a:cs typeface="Homa" pitchFamily="2" charset="-78"/>
              </a:rPr>
              <a:t>ي</a:t>
            </a:r>
            <a:r>
              <a:rPr lang="ar-SA" sz="2800" dirty="0" smtClean="0">
                <a:cs typeface="Homa" pitchFamily="2" charset="-78"/>
              </a:rPr>
              <a:t>عنی </a:t>
            </a:r>
            <a:r>
              <a:rPr lang="ar-SA" sz="2800" dirty="0">
                <a:cs typeface="Homa" pitchFamily="2" charset="-78"/>
              </a:rPr>
              <a:t>حرف "ن" به صورت "نا" در هجای جديد قرار بگيرد، پس </a:t>
            </a:r>
            <a:r>
              <a:rPr lang="ar-SA" sz="2800" dirty="0" smtClean="0">
                <a:cs typeface="Homa" pitchFamily="2" charset="-78"/>
              </a:rPr>
              <a:t>د</a:t>
            </a:r>
            <a:r>
              <a:rPr lang="fa-IR" sz="2800" dirty="0" smtClean="0">
                <a:cs typeface="Homa" pitchFamily="2" charset="-78"/>
              </a:rPr>
              <a:t>ي</a:t>
            </a:r>
            <a:r>
              <a:rPr lang="ar-SA" sz="2800" dirty="0" smtClean="0">
                <a:cs typeface="Homa" pitchFamily="2" charset="-78"/>
              </a:rPr>
              <a:t>گر </a:t>
            </a:r>
            <a:r>
              <a:rPr lang="ar-SA" sz="2800" dirty="0">
                <a:cs typeface="Homa" pitchFamily="2" charset="-78"/>
              </a:rPr>
              <a:t>پس از حرف صدادار بلند نيست، لذا به شمار آمده و تلفظ می شود.</a:t>
            </a:r>
            <a:br>
              <a:rPr lang="ar-SA" sz="2800" dirty="0">
                <a:cs typeface="Homa" pitchFamily="2" charset="-78"/>
              </a:rPr>
            </a:br>
            <a:endParaRPr lang="en-US" sz="2800" dirty="0">
              <a:cs typeface="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8531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95400" y="1752600"/>
            <a:ext cx="6477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200" dirty="0">
                <a:cs typeface="Homa" pitchFamily="2" charset="-78"/>
              </a:rPr>
              <a:t>۳-  " آ " در خط برابر است با همزه ی صدادار و حرف صدادار بلند " ا "، از </a:t>
            </a:r>
            <a:r>
              <a:rPr lang="ar-SA" sz="3200" dirty="0" smtClean="0">
                <a:cs typeface="Homa" pitchFamily="2" charset="-78"/>
              </a:rPr>
              <a:t>ا</a:t>
            </a:r>
            <a:r>
              <a:rPr lang="fa-IR" sz="3200" dirty="0" smtClean="0">
                <a:cs typeface="Homa" pitchFamily="2" charset="-78"/>
              </a:rPr>
              <a:t>ي</a:t>
            </a:r>
            <a:r>
              <a:rPr lang="ar-SA" sz="3200" dirty="0" smtClean="0">
                <a:cs typeface="Homa" pitchFamily="2" charset="-78"/>
              </a:rPr>
              <a:t>ن </a:t>
            </a:r>
            <a:r>
              <a:rPr lang="ar-SA" sz="3200" dirty="0">
                <a:cs typeface="Homa" pitchFamily="2" charset="-78"/>
              </a:rPr>
              <a:t>رو  سه حرف به شمار می آيد. مثل: "آباد" كه </a:t>
            </a:r>
            <a:r>
              <a:rPr lang="ar-SA" sz="3200" dirty="0" smtClean="0">
                <a:cs typeface="Homa" pitchFamily="2" charset="-78"/>
              </a:rPr>
              <a:t>نخست</a:t>
            </a:r>
            <a:r>
              <a:rPr lang="fa-IR" sz="3200" dirty="0" smtClean="0">
                <a:cs typeface="Homa" pitchFamily="2" charset="-78"/>
              </a:rPr>
              <a:t>ي</a:t>
            </a:r>
            <a:r>
              <a:rPr lang="ar-SA" sz="3200" dirty="0" smtClean="0">
                <a:cs typeface="Homa" pitchFamily="2" charset="-78"/>
              </a:rPr>
              <a:t>ن هجا</a:t>
            </a:r>
            <a:r>
              <a:rPr lang="fa-IR" sz="3200" dirty="0" smtClean="0">
                <a:cs typeface="Homa" pitchFamily="2" charset="-78"/>
              </a:rPr>
              <a:t>ي</a:t>
            </a:r>
            <a:r>
              <a:rPr lang="ar-SA" sz="3200" dirty="0" smtClean="0">
                <a:cs typeface="Homa" pitchFamily="2" charset="-78"/>
              </a:rPr>
              <a:t>ش </a:t>
            </a:r>
            <a:r>
              <a:rPr lang="ar-SA" sz="3200" dirty="0">
                <a:cs typeface="Homa" pitchFamily="2" charset="-78"/>
              </a:rPr>
              <a:t>سه حرفی است و هجای دومش چهار حرفی.</a:t>
            </a:r>
            <a:endParaRPr lang="en-US" sz="3200" dirty="0">
              <a:cs typeface="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6826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733" y="1524000"/>
            <a:ext cx="86308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که عشق آسان نمود اول ولی افتاد مشکل ها</a:t>
            </a:r>
            <a:endParaRPr lang="en-US" sz="44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29200" y="609600"/>
            <a:ext cx="3429144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Homa" pitchFamily="2" charset="-78"/>
              </a:rPr>
              <a:t>شکل نوشتاری:</a:t>
            </a:r>
            <a:endParaRPr lang="en-US" sz="5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Hom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76676" y="3581400"/>
            <a:ext cx="313419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Homa" pitchFamily="2" charset="-78"/>
              </a:rPr>
              <a:t>شکل گفتاری:</a:t>
            </a:r>
            <a:endParaRPr lang="en-US" sz="5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Hom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616" y="4572000"/>
            <a:ext cx="89386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4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که عشقاسان نمود  ول ولی افتاد مشکل ها</a:t>
            </a:r>
            <a:endParaRPr lang="en-US" sz="48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3205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85018" y="304800"/>
            <a:ext cx="786785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که عشق آسان نمود اول ولی افتاد مشکل ها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83432" y="1447800"/>
            <a:ext cx="9204764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3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کِ/ عِشق/ آ/سان/ نِ/مود/ اَو/ول /وَ/لی /اف/تاد /مش/کل/ ها</a:t>
            </a:r>
            <a:endParaRPr lang="en-US" sz="3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42051" y="2209800"/>
            <a:ext cx="804258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 rtl="1"/>
            <a:r>
              <a:rPr lang="en-US" sz="3200" dirty="0" smtClean="0"/>
              <a:t>U</a:t>
            </a:r>
            <a:r>
              <a:rPr lang="fa-IR" sz="3200" dirty="0" smtClean="0"/>
              <a:t>/ </a:t>
            </a:r>
            <a:r>
              <a:rPr lang="en-US" sz="3200" dirty="0"/>
              <a:t>_ U </a:t>
            </a:r>
            <a:r>
              <a:rPr lang="fa-IR" sz="3200" dirty="0" smtClean="0"/>
              <a:t>/ </a:t>
            </a:r>
            <a:r>
              <a:rPr lang="ar-SA" sz="3200" dirty="0" smtClean="0"/>
              <a:t>_</a:t>
            </a:r>
            <a:r>
              <a:rPr lang="fa-IR" sz="3200" dirty="0" smtClean="0"/>
              <a:t>/ </a:t>
            </a:r>
            <a:r>
              <a:rPr lang="ar-SA" sz="3200" dirty="0"/>
              <a:t>_ </a:t>
            </a:r>
            <a:r>
              <a:rPr lang="fa-IR" sz="3200" dirty="0" smtClean="0"/>
              <a:t>/</a:t>
            </a:r>
            <a:r>
              <a:rPr lang="en-US" sz="3200" dirty="0" smtClean="0"/>
              <a:t>U</a:t>
            </a:r>
            <a:r>
              <a:rPr lang="fa-IR" sz="3200" dirty="0" smtClean="0"/>
              <a:t>/</a:t>
            </a:r>
            <a:r>
              <a:rPr lang="en-US" sz="3200" dirty="0"/>
              <a:t> U</a:t>
            </a:r>
            <a:r>
              <a:rPr lang="en-US" sz="3200" dirty="0" smtClean="0"/>
              <a:t> </a:t>
            </a:r>
            <a:r>
              <a:rPr lang="en-US" sz="3200" dirty="0"/>
              <a:t>_ </a:t>
            </a:r>
            <a:r>
              <a:rPr lang="fa-IR" sz="3200" dirty="0" smtClean="0"/>
              <a:t>/ </a:t>
            </a:r>
            <a:r>
              <a:rPr lang="ar-SA" sz="3200" dirty="0"/>
              <a:t>_ </a:t>
            </a:r>
            <a:r>
              <a:rPr lang="fa-IR" sz="3200" dirty="0" smtClean="0"/>
              <a:t>/</a:t>
            </a:r>
            <a:r>
              <a:rPr lang="ar-SA" sz="3200" dirty="0"/>
              <a:t> </a:t>
            </a:r>
            <a:r>
              <a:rPr lang="ar-SA" sz="3200" dirty="0" smtClean="0"/>
              <a:t>_</a:t>
            </a:r>
            <a:r>
              <a:rPr lang="ar-SA" sz="3200" dirty="0"/>
              <a:t> </a:t>
            </a:r>
            <a:r>
              <a:rPr lang="fa-IR" sz="3200" dirty="0" smtClean="0"/>
              <a:t> /</a:t>
            </a:r>
            <a:r>
              <a:rPr lang="en-US" sz="3200" dirty="0" smtClean="0"/>
              <a:t>U</a:t>
            </a:r>
            <a:r>
              <a:rPr lang="fa-IR" sz="3200" dirty="0" smtClean="0"/>
              <a:t>/</a:t>
            </a:r>
            <a:r>
              <a:rPr lang="ar-SA" sz="2800" dirty="0"/>
              <a:t> </a:t>
            </a:r>
            <a:r>
              <a:rPr lang="ar-SA" sz="2800" dirty="0" smtClean="0"/>
              <a:t>_</a:t>
            </a:r>
            <a:r>
              <a:rPr lang="fa-IR" sz="2800" dirty="0" smtClean="0"/>
              <a:t>/</a:t>
            </a:r>
            <a:r>
              <a:rPr lang="ar-SA" sz="2800" dirty="0"/>
              <a:t> </a:t>
            </a:r>
            <a:r>
              <a:rPr lang="ar-SA" sz="2800" dirty="0" smtClean="0"/>
              <a:t>_</a:t>
            </a:r>
            <a:r>
              <a:rPr lang="fa-IR" sz="2800" dirty="0" smtClean="0"/>
              <a:t>/</a:t>
            </a:r>
            <a:r>
              <a:rPr lang="en-US" sz="2800" dirty="0"/>
              <a:t> U </a:t>
            </a:r>
            <a:r>
              <a:rPr lang="en-US" sz="2800" dirty="0" smtClean="0"/>
              <a:t>_ </a:t>
            </a:r>
            <a:r>
              <a:rPr lang="fa-IR" sz="2800" dirty="0" smtClean="0"/>
              <a:t>/</a:t>
            </a:r>
            <a:r>
              <a:rPr lang="ar-SA" sz="2800" dirty="0" smtClean="0"/>
              <a:t> _</a:t>
            </a:r>
            <a:r>
              <a:rPr lang="fa-IR" sz="2800" dirty="0" smtClean="0"/>
              <a:t>/</a:t>
            </a:r>
            <a:r>
              <a:rPr lang="ar-SA" sz="2800" dirty="0"/>
              <a:t> </a:t>
            </a:r>
            <a:r>
              <a:rPr lang="ar-SA" sz="2800" dirty="0" smtClean="0"/>
              <a:t>_</a:t>
            </a:r>
            <a:r>
              <a:rPr lang="fa-IR" sz="2800" dirty="0" smtClean="0"/>
              <a:t>/</a:t>
            </a:r>
            <a:r>
              <a:rPr lang="ar-SA" sz="2800" dirty="0"/>
              <a:t> _</a:t>
            </a:r>
            <a:endParaRPr lang="en-US" sz="3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91267" y="3352800"/>
            <a:ext cx="67441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که عشقاسان نمود  ول ولی افتاد مشکل ها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85760" y="4267200"/>
            <a:ext cx="910858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a-IR" sz="3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کِ/ عش/قا/سان /ن/مو/دو/ول/ و/لی/ اف/تاد /مش/کل /ها</a:t>
            </a:r>
            <a:endParaRPr lang="en-US" sz="3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90516" y="5276518"/>
            <a:ext cx="78758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en-US" sz="3200" dirty="0"/>
              <a:t>U</a:t>
            </a:r>
            <a:r>
              <a:rPr lang="fa-IR" sz="3200" dirty="0"/>
              <a:t>/ </a:t>
            </a:r>
            <a:r>
              <a:rPr lang="ar-SA" sz="3200" dirty="0" smtClean="0"/>
              <a:t>_</a:t>
            </a:r>
            <a:r>
              <a:rPr lang="fa-IR" sz="3200" dirty="0"/>
              <a:t>/ </a:t>
            </a:r>
            <a:r>
              <a:rPr lang="ar-SA" sz="3200" dirty="0"/>
              <a:t>_ </a:t>
            </a:r>
            <a:r>
              <a:rPr lang="fa-IR" sz="3200" dirty="0" smtClean="0"/>
              <a:t>/</a:t>
            </a:r>
            <a:r>
              <a:rPr lang="ar-SA" sz="3200" dirty="0"/>
              <a:t> _ </a:t>
            </a:r>
            <a:r>
              <a:rPr lang="fa-IR" sz="3200" dirty="0" smtClean="0"/>
              <a:t>/</a:t>
            </a:r>
            <a:r>
              <a:rPr lang="en-US" sz="3200" dirty="0" smtClean="0"/>
              <a:t> U</a:t>
            </a:r>
            <a:r>
              <a:rPr lang="fa-IR" sz="3200" dirty="0" smtClean="0"/>
              <a:t>/ </a:t>
            </a:r>
            <a:r>
              <a:rPr lang="ar-SA" sz="3200" dirty="0"/>
              <a:t>_ </a:t>
            </a:r>
            <a:r>
              <a:rPr lang="fa-IR" sz="3200" dirty="0"/>
              <a:t>/</a:t>
            </a:r>
            <a:r>
              <a:rPr lang="ar-SA" sz="3200" dirty="0"/>
              <a:t> _ </a:t>
            </a:r>
            <a:r>
              <a:rPr lang="fa-IR" sz="3200" dirty="0" smtClean="0"/>
              <a:t>/</a:t>
            </a:r>
            <a:r>
              <a:rPr lang="ar-SA" sz="3200" dirty="0"/>
              <a:t> _ </a:t>
            </a:r>
            <a:r>
              <a:rPr lang="fa-IR" sz="3200" dirty="0" smtClean="0"/>
              <a:t>/</a:t>
            </a:r>
            <a:r>
              <a:rPr lang="ar-SA" sz="3200" dirty="0" smtClean="0"/>
              <a:t> </a:t>
            </a:r>
            <a:r>
              <a:rPr lang="en-US" sz="3200" dirty="0"/>
              <a:t>U </a:t>
            </a:r>
            <a:r>
              <a:rPr lang="fa-IR" sz="3200" dirty="0" smtClean="0"/>
              <a:t>/</a:t>
            </a:r>
            <a:r>
              <a:rPr lang="ar-SA" sz="3200" dirty="0" smtClean="0"/>
              <a:t> </a:t>
            </a:r>
            <a:r>
              <a:rPr lang="ar-SA" sz="3200" dirty="0"/>
              <a:t>_</a:t>
            </a:r>
            <a:r>
              <a:rPr lang="fa-IR" sz="3200" dirty="0" smtClean="0"/>
              <a:t>/ </a:t>
            </a:r>
            <a:r>
              <a:rPr lang="ar-SA" sz="3200" dirty="0"/>
              <a:t>_ </a:t>
            </a:r>
            <a:r>
              <a:rPr lang="fa-IR" sz="3200" dirty="0" smtClean="0"/>
              <a:t>/</a:t>
            </a:r>
            <a:r>
              <a:rPr lang="en-US" sz="3200" dirty="0" smtClean="0"/>
              <a:t> </a:t>
            </a:r>
            <a:r>
              <a:rPr lang="en-US" sz="3200" dirty="0"/>
              <a:t>U </a:t>
            </a:r>
            <a:r>
              <a:rPr lang="en-US" sz="3200" dirty="0" smtClean="0"/>
              <a:t>_ </a:t>
            </a:r>
            <a:r>
              <a:rPr lang="fa-IR" sz="3200" dirty="0" smtClean="0"/>
              <a:t>/</a:t>
            </a:r>
            <a:r>
              <a:rPr lang="ar-SA" sz="3200" dirty="0" smtClean="0"/>
              <a:t> </a:t>
            </a:r>
            <a:r>
              <a:rPr lang="ar-SA" sz="3200" dirty="0"/>
              <a:t>_</a:t>
            </a:r>
            <a:r>
              <a:rPr lang="fa-IR" sz="3200" dirty="0"/>
              <a:t>/</a:t>
            </a:r>
            <a:r>
              <a:rPr lang="ar-SA" sz="3200" dirty="0"/>
              <a:t> _</a:t>
            </a:r>
            <a:r>
              <a:rPr lang="fa-IR" sz="3200" dirty="0"/>
              <a:t>/</a:t>
            </a:r>
            <a:r>
              <a:rPr lang="ar-SA" sz="3200" dirty="0"/>
              <a:t> _</a:t>
            </a:r>
            <a:endParaRPr 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64563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5313850" y="1238309"/>
            <a:ext cx="1431193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Tahoma" pitchFamily="34" charset="0"/>
                <a:cs typeface="B Zar" pitchFamily="2" charset="-78"/>
              </a:rPr>
              <a:t>١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B Zar" pitchFamily="2" charset="-78"/>
              </a:rPr>
              <a:t>- «عروض فارسی شيوه ای نو برای آموزش عروض و قافيه»، </a:t>
            </a:r>
            <a:r>
              <a:rPr lang="fa-IR" sz="2800" dirty="0">
                <a:latin typeface="Tahoma" pitchFamily="34" charset="0"/>
                <a:cs typeface="B Zar" pitchFamily="2" charset="-78"/>
              </a:rPr>
              <a:t>دكتر عباس </a:t>
            </a:r>
            <a:r>
              <a:rPr lang="fa-IR" sz="2800" dirty="0" smtClean="0">
                <a:latin typeface="Tahoma" pitchFamily="34" charset="0"/>
                <a:cs typeface="B Zar" pitchFamily="2" charset="-78"/>
              </a:rPr>
              <a:t>ماهيار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Tahoma" pitchFamily="34" charset="0"/>
                <a:cs typeface="B Zar" pitchFamily="2" charset="-78"/>
              </a:rPr>
              <a:t>٢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B Zar" pitchFamily="2" charset="-78"/>
              </a:rPr>
              <a:t>- «مختصری در شناخت علم عروض و قافيه»، </a:t>
            </a:r>
            <a:r>
              <a:rPr lang="fa-IR" sz="2800" dirty="0">
                <a:latin typeface="Tahoma" pitchFamily="34" charset="0"/>
                <a:cs typeface="B Zar" pitchFamily="2" charset="-78"/>
              </a:rPr>
              <a:t>دكتر جليل مسگرنژاد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B Zar" pitchFamily="2" charset="-78"/>
              </a:rPr>
              <a:t>                                                                                                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rgbClr val="993366"/>
                </a:solidFill>
                <a:effectLst/>
                <a:latin typeface="Tahoma" pitchFamily="34" charset="0"/>
                <a:cs typeface="B Zar" pitchFamily="2" charset="-78"/>
              </a:rPr>
              <a:t>۳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B Zar" pitchFamily="2" charset="-78"/>
              </a:rPr>
              <a:t>- «جزوه ی درس عروض» </a:t>
            </a:r>
            <a:r>
              <a:rPr lang="fa-IR" sz="2800" dirty="0">
                <a:latin typeface="Tahoma" pitchFamily="34" charset="0"/>
                <a:cs typeface="B Zar" pitchFamily="2" charset="-78"/>
              </a:rPr>
              <a:t>دكتر كامل احمد </a:t>
            </a:r>
            <a:r>
              <a:rPr lang="fa-IR" sz="2800" dirty="0" smtClean="0">
                <a:latin typeface="Tahoma" pitchFamily="34" charset="0"/>
                <a:cs typeface="B Zar" pitchFamily="2" charset="-78"/>
              </a:rPr>
              <a:t>نژاد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B Zar" pitchFamily="2" charset="-78"/>
              </a:rPr>
              <a:t>                                                         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800" dirty="0">
                <a:solidFill>
                  <a:srgbClr val="993366"/>
                </a:solidFill>
                <a:latin typeface="Tahoma" pitchFamily="34" charset="0"/>
                <a:cs typeface="B Zar" pitchFamily="2" charset="-78"/>
              </a:rPr>
              <a:t>٤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B Zar" pitchFamily="2" charset="-78"/>
              </a:rPr>
              <a:t>- «عروض» </a:t>
            </a:r>
            <a:r>
              <a:rPr lang="fa-IR" sz="2800" dirty="0">
                <a:latin typeface="Tahoma" pitchFamily="34" charset="0"/>
                <a:cs typeface="B Zar" pitchFamily="2" charset="-78"/>
              </a:rPr>
              <a:t>دكترجليل تجليل </a:t>
            </a:r>
            <a:endParaRPr lang="en-US" sz="2800" dirty="0" smtClean="0">
              <a:latin typeface="Tahoma" pitchFamily="34" charset="0"/>
              <a:cs typeface="B Zar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800" dirty="0" smtClean="0">
                <a:solidFill>
                  <a:srgbClr val="993366"/>
                </a:solidFill>
                <a:latin typeface="Tahoma" pitchFamily="34" charset="0"/>
                <a:cs typeface="B Zar" pitchFamily="2" charset="-78"/>
              </a:rPr>
              <a:t>۵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B Zar" pitchFamily="2" charset="-78"/>
              </a:rPr>
              <a:t>- «در باره ی طبقه بندی وزن های شعر فارسی» </a:t>
            </a:r>
            <a:r>
              <a:rPr lang="fa-IR" sz="2800" dirty="0">
                <a:latin typeface="Tahoma" pitchFamily="34" charset="0"/>
                <a:cs typeface="B Zar" pitchFamily="2" charset="-78"/>
              </a:rPr>
              <a:t>دكتر ابولحسن نجفی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B Zar" pitchFamily="2" charset="-78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800" dirty="0">
                <a:solidFill>
                  <a:srgbClr val="993366"/>
                </a:solidFill>
                <a:latin typeface="Tahoma" pitchFamily="34" charset="0"/>
                <a:cs typeface="B Zar" pitchFamily="2" charset="-78"/>
              </a:rPr>
              <a:t>٦</a:t>
            </a:r>
            <a:r>
              <a:rPr lang="fa-IR" sz="2800" dirty="0">
                <a:latin typeface="Tahoma" pitchFamily="34" charset="0"/>
                <a:cs typeface="B Zar" pitchFamily="2" charset="-78"/>
              </a:rPr>
              <a:t> </a:t>
            </a:r>
            <a:r>
              <a:rPr kumimoji="0" lang="fa-I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B Zar" pitchFamily="2" charset="-78"/>
              </a:rPr>
              <a:t>-  «موسيقی شعر» </a:t>
            </a:r>
            <a:r>
              <a:rPr lang="fa-IR" sz="2800" dirty="0">
                <a:latin typeface="Tahoma" pitchFamily="34" charset="0"/>
                <a:cs typeface="B Zar" pitchFamily="2" charset="-78"/>
              </a:rPr>
              <a:t>دكتر محمد رضا شفيعی كدكنی</a:t>
            </a: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Za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114800" y="300936"/>
            <a:ext cx="110959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5400" dirty="0" smtClean="0">
                <a:latin typeface="Tahoma" pitchFamily="34" charset="0"/>
                <a:cs typeface="B Zar" pitchFamily="2" charset="-78"/>
              </a:rPr>
              <a:t>منابع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08596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27432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a-IR" sz="7200" dirty="0" smtClean="0">
                <a:cs typeface="B Titr" pitchFamily="2" charset="-78"/>
              </a:rPr>
              <a:t>یا  علی مدد</a:t>
            </a:r>
            <a:endParaRPr lang="en-US" sz="72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68559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990600"/>
            <a:ext cx="7514625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_MRT_Khodkar" pitchFamily="2" charset="-78"/>
              </a:rPr>
              <a:t>آشنایی با عروض و قافیه (1)</a:t>
            </a:r>
            <a:endParaRPr lang="en-US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_MRT_Khodka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83459" y="3581400"/>
            <a:ext cx="501451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_MRT_Khodkar" pitchFamily="2" charset="-78"/>
              </a:rPr>
              <a:t>بخش اول: عروض</a:t>
            </a:r>
            <a:endParaRPr lang="en-US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_MRT_Khodk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3078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727424" y="381000"/>
            <a:ext cx="332334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60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تعریف شعر:</a:t>
            </a:r>
            <a:endParaRPr lang="en-US" sz="60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08827" y="1447800"/>
            <a:ext cx="722345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60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1- موزون بودن(آهنگین)</a:t>
            </a:r>
            <a:endParaRPr lang="en-US" sz="60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8479" y="3124200"/>
            <a:ext cx="521008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60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2- قافیه دار بودن</a:t>
            </a:r>
            <a:endParaRPr lang="en-US" sz="60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62724" y="4648200"/>
            <a:ext cx="577914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60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3- خیال انگیز بودن</a:t>
            </a:r>
            <a:endParaRPr lang="en-US" sz="60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4761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800600" y="609600"/>
            <a:ext cx="407194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6000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B Titr" pitchFamily="2" charset="-78"/>
              </a:rPr>
              <a:t>مواد اولیه شعر</a:t>
            </a:r>
            <a:endParaRPr lang="en-US" sz="60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68608" y="609600"/>
            <a:ext cx="174118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8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= حرف</a:t>
            </a:r>
            <a:endParaRPr lang="en-US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956768" y="2444668"/>
            <a:ext cx="26260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8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IranNastaliq" pitchFamily="18" charset="0"/>
              </a:rPr>
              <a:t>انواع حرف:</a:t>
            </a:r>
            <a:endParaRPr lang="en-US" sz="8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IranNastaliq" pitchFamily="18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4222516" y="2971800"/>
            <a:ext cx="1156168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33123" y="2540914"/>
            <a:ext cx="3717685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Homa" pitchFamily="2" charset="-78"/>
              </a:rPr>
              <a:t>بی صدا (صامت)</a:t>
            </a:r>
            <a:endParaRPr lang="en-US" sz="5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Homa" pitchFamily="2" charset="-78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4222516" y="2971801"/>
            <a:ext cx="1156168" cy="1237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69517" y="3912513"/>
            <a:ext cx="3815468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Homa" pitchFamily="2" charset="-78"/>
              </a:rPr>
              <a:t>صدا دار (مصوت)</a:t>
            </a:r>
            <a:endParaRPr lang="en-US" sz="5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0961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500"/>
                            </p:stCondLst>
                            <p:childTnLst>
                              <p:par>
                                <p:cTn id="3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953001" y="304800"/>
            <a:ext cx="381546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Homa" pitchFamily="2" charset="-78"/>
              </a:rPr>
              <a:t>صدا دار (مصوت)</a:t>
            </a:r>
            <a:endParaRPr lang="en-US" sz="5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Hom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33800" y="1600200"/>
            <a:ext cx="5264583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fa-IR" sz="5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Homa" pitchFamily="2" charset="-78"/>
              </a:rPr>
              <a:t>مصوت کوتاه(حرکت): </a:t>
            </a:r>
            <a:endParaRPr lang="en-US" sz="5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Hom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9600" y="1754088"/>
            <a:ext cx="3267240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SA" sz="3000" dirty="0">
                <a:cs typeface="Homa" pitchFamily="2" charset="-78"/>
              </a:rPr>
              <a:t>--َ--، ---ِ--، ---ُ-- </a:t>
            </a:r>
            <a:endParaRPr lang="en-US" sz="3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Homa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38472" y="3200400"/>
            <a:ext cx="3029996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fa-IR" sz="5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Homa" pitchFamily="2" charset="-78"/>
              </a:rPr>
              <a:t>مصوت بلند: </a:t>
            </a:r>
            <a:endParaRPr lang="en-US" sz="5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Homa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76600" y="3354288"/>
            <a:ext cx="2060179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SA" sz="3000" dirty="0">
                <a:cs typeface="B Titr" pitchFamily="2" charset="-78"/>
              </a:rPr>
              <a:t>"و"، "ا"، "ی"</a:t>
            </a:r>
            <a:endParaRPr lang="en-US" sz="3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93243" y="4419600"/>
            <a:ext cx="2226892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fa-IR" sz="3000" dirty="0" smtClean="0">
                <a:cs typeface="B Titr" pitchFamily="2" charset="-78"/>
              </a:rPr>
              <a:t>کوه ، زیبا ، سی</a:t>
            </a:r>
            <a:endParaRPr lang="en-US" sz="3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72323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57600" y="304800"/>
            <a:ext cx="530465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5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IranNastaliq" pitchFamily="18" charset="0"/>
                <a:cs typeface="Homa" pitchFamily="2" charset="-78"/>
              </a:rPr>
              <a:t>حروف بی صدا (صامت):</a:t>
            </a:r>
            <a:endParaRPr lang="en-US" sz="5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Hom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4353" y="1524000"/>
            <a:ext cx="7832592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ar-SA" sz="3600" dirty="0" smtClean="0">
                <a:cs typeface="B Titr" pitchFamily="2" charset="-78"/>
              </a:rPr>
              <a:t>٢۳حرف </a:t>
            </a:r>
            <a:r>
              <a:rPr lang="ar-SA" sz="3600" dirty="0">
                <a:cs typeface="B Titr" pitchFamily="2" charset="-78"/>
              </a:rPr>
              <a:t>بی صدا </a:t>
            </a:r>
            <a:r>
              <a:rPr lang="fa-IR" sz="3600" dirty="0" smtClean="0">
                <a:cs typeface="B Titr" pitchFamily="2" charset="-78"/>
              </a:rPr>
              <a:t>داریم</a:t>
            </a:r>
            <a:r>
              <a:rPr lang="ar-SA" sz="3600" dirty="0" smtClean="0">
                <a:cs typeface="B Titr" pitchFamily="2" charset="-78"/>
              </a:rPr>
              <a:t>:</a:t>
            </a:r>
            <a:r>
              <a:rPr lang="ar-SA" sz="3600" dirty="0">
                <a:cs typeface="B Titr" pitchFamily="2" charset="-78"/>
              </a:rPr>
              <a:t/>
            </a:r>
            <a:br>
              <a:rPr lang="ar-SA" sz="3600" dirty="0">
                <a:cs typeface="B Titr" pitchFamily="2" charset="-78"/>
              </a:rPr>
            </a:br>
            <a:r>
              <a:rPr lang="fa-IR" sz="3600" dirty="0" smtClean="0">
                <a:cs typeface="B Titr" pitchFamily="2" charset="-78"/>
              </a:rPr>
              <a:t>ا</a:t>
            </a:r>
            <a:r>
              <a:rPr lang="ar-SA" sz="3600" dirty="0" smtClean="0">
                <a:cs typeface="B Titr" pitchFamily="2" charset="-78"/>
              </a:rPr>
              <a:t>(=</a:t>
            </a:r>
            <a:r>
              <a:rPr lang="ar-SA" sz="3600" dirty="0">
                <a:cs typeface="B Titr" pitchFamily="2" charset="-78"/>
              </a:rPr>
              <a:t>ع) ، ب ، پ ، ت (=ط) ، ج ، چ ، خ ، د ، ر ، </a:t>
            </a:r>
            <a:endParaRPr lang="fa-IR" sz="3600" dirty="0" smtClean="0">
              <a:cs typeface="B Titr" pitchFamily="2" charset="-78"/>
            </a:endParaRPr>
          </a:p>
          <a:p>
            <a:pPr algn="r"/>
            <a:r>
              <a:rPr lang="ar-SA" sz="3600" dirty="0" smtClean="0">
                <a:cs typeface="B Titr" pitchFamily="2" charset="-78"/>
              </a:rPr>
              <a:t>ز </a:t>
            </a:r>
            <a:r>
              <a:rPr lang="ar-SA" sz="3600" dirty="0">
                <a:cs typeface="B Titr" pitchFamily="2" charset="-78"/>
              </a:rPr>
              <a:t>(=ذ ، ظ ، ض )، ژ، غ،  س ( =ث ، ص ) ، ش ، </a:t>
            </a:r>
            <a:endParaRPr lang="fa-IR" sz="3600" dirty="0" smtClean="0">
              <a:cs typeface="B Titr" pitchFamily="2" charset="-78"/>
            </a:endParaRPr>
          </a:p>
          <a:p>
            <a:pPr algn="r"/>
            <a:r>
              <a:rPr lang="ar-SA" sz="3600" dirty="0" smtClean="0">
                <a:cs typeface="B Titr" pitchFamily="2" charset="-78"/>
              </a:rPr>
              <a:t>غ </a:t>
            </a:r>
            <a:r>
              <a:rPr lang="ar-SA" sz="3600" dirty="0">
                <a:cs typeface="B Titr" pitchFamily="2" charset="-78"/>
              </a:rPr>
              <a:t>(=ق ) ، ف ، ك ، گ ، ل ، م ، ن </a:t>
            </a:r>
            <a:r>
              <a:rPr lang="ar-SA" sz="3600" dirty="0" smtClean="0">
                <a:cs typeface="B Titr" pitchFamily="2" charset="-78"/>
              </a:rPr>
              <a:t>،</a:t>
            </a:r>
            <a:endParaRPr lang="fa-IR" sz="3600" dirty="0" smtClean="0">
              <a:cs typeface="B Titr" pitchFamily="2" charset="-78"/>
            </a:endParaRPr>
          </a:p>
          <a:p>
            <a:pPr algn="r"/>
            <a:r>
              <a:rPr lang="ar-SA" sz="3600" dirty="0" smtClean="0">
                <a:cs typeface="B Titr" pitchFamily="2" charset="-78"/>
              </a:rPr>
              <a:t> </a:t>
            </a:r>
            <a:r>
              <a:rPr lang="ar-SA" sz="3600" dirty="0">
                <a:cs typeface="B Titr" pitchFamily="2" charset="-78"/>
              </a:rPr>
              <a:t>و (در آغاز كلمه ی وجد) ، ه (= ح ) </a:t>
            </a:r>
            <a:r>
              <a:rPr lang="ar-SA" sz="3600" dirty="0" smtClean="0">
                <a:cs typeface="B Titr" pitchFamily="2" charset="-78"/>
              </a:rPr>
              <a:t>،</a:t>
            </a:r>
            <a:endParaRPr lang="fa-IR" sz="3600" dirty="0" smtClean="0">
              <a:cs typeface="B Titr" pitchFamily="2" charset="-78"/>
            </a:endParaRPr>
          </a:p>
          <a:p>
            <a:pPr algn="r"/>
            <a:r>
              <a:rPr lang="ar-SA" sz="3600" dirty="0" smtClean="0">
                <a:cs typeface="B Titr" pitchFamily="2" charset="-78"/>
              </a:rPr>
              <a:t> </a:t>
            </a:r>
            <a:r>
              <a:rPr lang="ar-SA" sz="3600" dirty="0">
                <a:cs typeface="B Titr" pitchFamily="2" charset="-78"/>
              </a:rPr>
              <a:t>ی( در آغاز كلمه ی ياد ).</a:t>
            </a:r>
            <a:endParaRPr lang="en-US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IranNastaliq" pitchFamily="18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33546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13172" y="381000"/>
            <a:ext cx="8194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3600" dirty="0">
                <a:cs typeface="B Titr" pitchFamily="2" charset="-78"/>
              </a:rPr>
              <a:t>هجا</a:t>
            </a:r>
            <a:endParaRPr lang="en-US" sz="3600" dirty="0"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743200" y="380999"/>
            <a:ext cx="40094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3600" dirty="0" smtClean="0">
                <a:cs typeface="B Titr" pitchFamily="2" charset="-78"/>
              </a:rPr>
              <a:t>کوچک ترین واحد گفتار</a:t>
            </a:r>
            <a:endParaRPr lang="en-US" sz="3600" dirty="0">
              <a:cs typeface="B Titr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1887302"/>
            <a:ext cx="83663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3600" dirty="0" smtClean="0">
                <a:cs typeface="B Titr" pitchFamily="2" charset="-78"/>
              </a:rPr>
              <a:t>در هر کلمه به تعداد حرف های صدا دار هجا داریم</a:t>
            </a:r>
            <a:endParaRPr lang="en-US" sz="3600" dirty="0">
              <a:cs typeface="B Titr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37774" y="2971800"/>
            <a:ext cx="20810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3600" dirty="0" smtClean="0">
                <a:cs typeface="B Titr" pitchFamily="2" charset="-78"/>
              </a:rPr>
              <a:t>پَر=یک هجا</a:t>
            </a:r>
            <a:endParaRPr lang="en-US" sz="3600" dirty="0">
              <a:cs typeface="B Tit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65319" y="3810000"/>
            <a:ext cx="244490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3600" dirty="0" smtClean="0">
                <a:cs typeface="B Titr" pitchFamily="2" charset="-78"/>
              </a:rPr>
              <a:t>پَر وا = دوهجا</a:t>
            </a:r>
            <a:endParaRPr lang="en-US" sz="3600" dirty="0">
              <a:cs typeface="B Tit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43006" y="4724400"/>
            <a:ext cx="3066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3600" dirty="0" smtClean="0">
                <a:cs typeface="B Titr" pitchFamily="2" charset="-78"/>
              </a:rPr>
              <a:t>پَر وا  نه = سه هجا</a:t>
            </a:r>
            <a:endParaRPr lang="en-US" sz="36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223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429000" y="152400"/>
            <a:ext cx="23807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000" dirty="0">
                <a:cs typeface="Homa" pitchFamily="2" charset="-78"/>
              </a:rPr>
              <a:t>انواع </a:t>
            </a:r>
            <a:r>
              <a:rPr lang="ar-SA" sz="4000" dirty="0" smtClean="0">
                <a:cs typeface="Homa" pitchFamily="2" charset="-78"/>
              </a:rPr>
              <a:t>هجا</a:t>
            </a:r>
            <a:r>
              <a:rPr lang="fa-IR" sz="4000" dirty="0" smtClean="0">
                <a:cs typeface="Homa" pitchFamily="2" charset="-78"/>
              </a:rPr>
              <a:t>(1)</a:t>
            </a:r>
            <a:r>
              <a:rPr lang="ar-SA" sz="4000" dirty="0" smtClean="0">
                <a:cs typeface="Homa" pitchFamily="2" charset="-78"/>
              </a:rPr>
              <a:t>:</a:t>
            </a:r>
            <a:endParaRPr lang="en-US" sz="4000" dirty="0">
              <a:cs typeface="Hom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99566" y="2286000"/>
            <a:ext cx="24801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4000" dirty="0" smtClean="0">
                <a:cs typeface="Homa" pitchFamily="2" charset="-78"/>
              </a:rPr>
              <a:t>هجای کوتاه: </a:t>
            </a:r>
            <a:endParaRPr lang="en-US" sz="4000" dirty="0">
              <a:cs typeface="Hom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391" y="2286000"/>
            <a:ext cx="59009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4000" dirty="0" smtClean="0">
                <a:cs typeface="Homa" pitchFamily="2" charset="-78"/>
              </a:rPr>
              <a:t>دارای دو حرف است( علامت </a:t>
            </a:r>
            <a:r>
              <a:rPr lang="en-US" sz="4000" dirty="0"/>
              <a:t>U </a:t>
            </a:r>
            <a:r>
              <a:rPr lang="fa-IR" sz="4000" dirty="0" smtClean="0">
                <a:cs typeface="Homa" pitchFamily="2" charset="-78"/>
              </a:rPr>
              <a:t> )</a:t>
            </a:r>
            <a:endParaRPr lang="en-US" sz="4000" dirty="0">
              <a:cs typeface="Homa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28800" y="3429000"/>
            <a:ext cx="592181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صامت + مصوت کوتاه = تو (تُ)</a:t>
            </a:r>
            <a:endParaRPr lang="en-US" sz="4000" dirty="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007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705600" y="1850257"/>
            <a:ext cx="21627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4000" dirty="0" smtClean="0">
                <a:cs typeface="Homa" pitchFamily="2" charset="-78"/>
              </a:rPr>
              <a:t>هجای بلند: </a:t>
            </a:r>
            <a:endParaRPr lang="en-US" sz="4000" dirty="0">
              <a:cs typeface="Hom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475" y="1828800"/>
            <a:ext cx="59266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4000" dirty="0" smtClean="0">
                <a:cs typeface="Homa" pitchFamily="2" charset="-78"/>
              </a:rPr>
              <a:t>دارای سه حرف است ( علامت _ )</a:t>
            </a:r>
            <a:endParaRPr lang="en-US" sz="4000" dirty="0">
              <a:cs typeface="Homa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0200" y="2764657"/>
            <a:ext cx="63193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صامت + مصوت بلند= پا ، رو ، سی</a:t>
            </a:r>
            <a:endParaRPr lang="en-US" sz="4000" dirty="0">
              <a:cs typeface="B Titr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97370" y="4136257"/>
            <a:ext cx="612218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4000" dirty="0" smtClean="0">
                <a:cs typeface="B Titr" pitchFamily="2" charset="-78"/>
              </a:rPr>
              <a:t>صامت + مصوت کوتاه + صامت= </a:t>
            </a:r>
          </a:p>
          <a:p>
            <a:pPr algn="ctr" rtl="1"/>
            <a:r>
              <a:rPr lang="fa-IR" sz="4000" dirty="0" smtClean="0">
                <a:cs typeface="B Titr" pitchFamily="2" charset="-78"/>
              </a:rPr>
              <a:t>پَر ، نِی ، دُر</a:t>
            </a:r>
            <a:endParaRPr lang="en-US" sz="4000" dirty="0">
              <a:cs typeface="B Tit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29000" y="152400"/>
            <a:ext cx="24513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000" dirty="0">
                <a:cs typeface="Homa" pitchFamily="2" charset="-78"/>
              </a:rPr>
              <a:t>انواع </a:t>
            </a:r>
            <a:r>
              <a:rPr lang="ar-SA" sz="4000" dirty="0" smtClean="0">
                <a:cs typeface="Homa" pitchFamily="2" charset="-78"/>
              </a:rPr>
              <a:t>هجا</a:t>
            </a:r>
            <a:r>
              <a:rPr lang="fa-IR" sz="4000" dirty="0" smtClean="0">
                <a:cs typeface="Homa" pitchFamily="2" charset="-78"/>
              </a:rPr>
              <a:t>(2)</a:t>
            </a:r>
            <a:r>
              <a:rPr lang="ar-SA" sz="4000" dirty="0" smtClean="0">
                <a:cs typeface="Homa" pitchFamily="2" charset="-78"/>
              </a:rPr>
              <a:t>:</a:t>
            </a:r>
            <a:endParaRPr lang="en-US" sz="4000" dirty="0">
              <a:cs typeface="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1991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212</TotalTime>
  <Words>554</Words>
  <Application>Microsoft Office PowerPoint</Application>
  <PresentationFormat>On-screen Show (4:3)</PresentationFormat>
  <Paragraphs>74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Executive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samen</dc:creator>
  <cp:lastModifiedBy>YA HOSEIN</cp:lastModifiedBy>
  <cp:revision>17</cp:revision>
  <dcterms:created xsi:type="dcterms:W3CDTF">2014-05-24T06:12:35Z</dcterms:created>
  <dcterms:modified xsi:type="dcterms:W3CDTF">2014-05-28T23:49:26Z</dcterms:modified>
</cp:coreProperties>
</file>