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6FA5695-D580-4DDD-B9F4-C4823A5C7D93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C3BA10-D463-4381-84B3-A6377BB822E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/>
              <a:t>جلسه ی </a:t>
            </a:r>
            <a:r>
              <a:rPr lang="fa-IR" dirty="0" smtClean="0"/>
              <a:t>عملی</a:t>
            </a:r>
            <a:br>
              <a:rPr lang="fa-IR" dirty="0" smtClean="0"/>
            </a:br>
            <a:r>
              <a:rPr lang="fa-IR" dirty="0" smtClean="0"/>
              <a:t>فشار خون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seyed</a:t>
            </a:r>
            <a:r>
              <a:rPr lang="en-US" dirty="0" smtClean="0"/>
              <a:t> </a:t>
            </a:r>
            <a:r>
              <a:rPr lang="en-US" dirty="0" err="1" smtClean="0"/>
              <a:t>amir</a:t>
            </a:r>
            <a:r>
              <a:rPr lang="en-US" dirty="0" smtClean="0"/>
              <a:t> </a:t>
            </a:r>
            <a:r>
              <a:rPr lang="en-US" dirty="0" err="1" smtClean="0"/>
              <a:t>tabatabaeizadeh</a:t>
            </a:r>
            <a:endParaRPr lang="en-US" dirty="0" smtClean="0"/>
          </a:p>
          <a:p>
            <a:r>
              <a:rPr lang="en-US" dirty="0" smtClean="0"/>
              <a:t>MD-PhD candidate in clinical nutrition</a:t>
            </a:r>
          </a:p>
          <a:p>
            <a:r>
              <a:rPr lang="en-US" dirty="0" smtClean="0"/>
              <a:t>Mashhad medical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195808"/>
              </p:ext>
            </p:extLst>
          </p:nvPr>
        </p:nvGraphicFramePr>
        <p:xfrm>
          <a:off x="395536" y="1412776"/>
          <a:ext cx="8229600" cy="4536501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696949">
                <a:tc>
                  <a:txBody>
                    <a:bodyPr/>
                    <a:lstStyle/>
                    <a:p>
                      <a:pPr fontAlgn="ctr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Performance</a:t>
                      </a:r>
                    </a:p>
                  </a:txBody>
                  <a:tcPr marL="59491" marR="59491" marT="29746" marB="2974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6949"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Inflate the bladder quickly to 20 mmHg above the systolic pressure as estimated from loss of radial pulse</a:t>
                      </a:r>
                    </a:p>
                  </a:txBody>
                  <a:tcPr marL="59491" marR="59491" marT="29746" marB="297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6949">
                <a:tc>
                  <a:txBody>
                    <a:bodyPr/>
                    <a:lstStyle/>
                    <a:p>
                      <a:pPr fontAlgn="t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Deflate the bladder 3 mmHg per second</a:t>
                      </a:r>
                    </a:p>
                  </a:txBody>
                  <a:tcPr marL="59491" marR="59491" marT="29746" marB="297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22827"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Record the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Korotkoff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 phase V (disappearance) as the diastolic pressure except in children in whom use of phase IV (muffling) may be preferable</a:t>
                      </a:r>
                    </a:p>
                  </a:txBody>
                  <a:tcPr marL="59491" marR="59491" marT="29746" marB="297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22827"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If the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Korotkoff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 sounds are weak, have the patient raise the arm, open and close the hand five to ten times, and then inflate the bladder quickly</a:t>
                      </a:r>
                    </a:p>
                  </a:txBody>
                  <a:tcPr marL="59491" marR="59491" marT="29746" marB="297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34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جلسه ی عملی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روش گرفتن فشار خون</a:t>
            </a:r>
          </a:p>
          <a:p>
            <a:pPr algn="r" rtl="1"/>
            <a:r>
              <a:rPr lang="fa-IR" dirty="0" smtClean="0"/>
              <a:t>توضیح روش صحیح گرفتن فشار خون</a:t>
            </a:r>
          </a:p>
          <a:p>
            <a:pPr algn="r" rtl="1"/>
            <a:r>
              <a:rPr lang="fa-IR" dirty="0" smtClean="0"/>
              <a:t>تفسیر صحیح آن</a:t>
            </a:r>
            <a:endParaRPr lang="fa-IR" dirty="0"/>
          </a:p>
          <a:p>
            <a:pPr algn="r" rtl="1"/>
            <a:r>
              <a:rPr lang="fa-IR" dirty="0" smtClean="0"/>
              <a:t>هر دانشجو فشار خون سه نفر از دانشجویان دیگر را بگیرد.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جلسه ی عملی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Hypertension </a:t>
            </a:r>
            <a:r>
              <a:rPr lang="en-US" dirty="0"/>
              <a:t> </a:t>
            </a:r>
            <a:r>
              <a:rPr lang="en-US" dirty="0" smtClean="0"/>
              <a:t>—the </a:t>
            </a:r>
            <a:r>
              <a:rPr lang="en-US" dirty="0"/>
              <a:t>Joint National Committee (JNC 7) based upon the average of two or more properly measured readings at each of </a:t>
            </a:r>
            <a:r>
              <a:rPr lang="en-US" b="1" dirty="0"/>
              <a:t>two or more visits after an initial screen </a:t>
            </a:r>
            <a:r>
              <a:rPr lang="en-US" dirty="0" smtClean="0"/>
              <a:t>:</a:t>
            </a:r>
            <a:endParaRPr lang="en-US" dirty="0"/>
          </a:p>
          <a:p>
            <a:endParaRPr lang="fa-IR" dirty="0" smtClean="0"/>
          </a:p>
          <a:p>
            <a:r>
              <a:rPr lang="en-US" dirty="0" smtClean="0"/>
              <a:t>Normal </a:t>
            </a:r>
            <a:r>
              <a:rPr lang="en-US" dirty="0"/>
              <a:t>blood pressure: systolic &lt;120 mmHg and diastolic &lt;80 mmHg</a:t>
            </a:r>
          </a:p>
          <a:p>
            <a:r>
              <a:rPr lang="en-US" dirty="0"/>
              <a:t>Prehypertension: systolic 120 to 139 mmHg or diastolic 80 to 89 </a:t>
            </a:r>
            <a:r>
              <a:rPr lang="en-US" dirty="0" smtClean="0"/>
              <a:t>mmHg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11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جلسه ی عملی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dirty="0" smtClean="0"/>
              <a:t>Hypertension</a:t>
            </a:r>
            <a:r>
              <a:rPr lang="en-US" dirty="0"/>
              <a:t>:</a:t>
            </a:r>
          </a:p>
          <a:p>
            <a:endParaRPr lang="fa-IR" dirty="0" smtClean="0"/>
          </a:p>
          <a:p>
            <a:r>
              <a:rPr lang="en-US" dirty="0" smtClean="0"/>
              <a:t>Stage </a:t>
            </a:r>
            <a:r>
              <a:rPr lang="en-US" dirty="0"/>
              <a:t>1: systolic 140 to 159 mmHg or diastolic 90 to 99 mmHg</a:t>
            </a:r>
          </a:p>
          <a:p>
            <a:r>
              <a:rPr lang="en-US" dirty="0"/>
              <a:t>Stage 2: systolic ≥160 or diastolic ≥100 mmHg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DIAGNOSIS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Screening </a:t>
            </a:r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two years for persons with systolic and diastolic pressures below 120 mmHg and 80 </a:t>
            </a:r>
            <a:r>
              <a:rPr lang="en-US" dirty="0" smtClean="0"/>
              <a:t>mmHg</a:t>
            </a:r>
          </a:p>
          <a:p>
            <a:endParaRPr lang="en-US" dirty="0"/>
          </a:p>
          <a:p>
            <a:r>
              <a:rPr lang="en-US" dirty="0"/>
              <a:t>yearly for persons with a systolic pressure of 120 to 139 mmHg or a diastolic pressure of 80 to 89 mmHg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Measurement </a:t>
            </a:r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absence of end-organ </a:t>
            </a:r>
            <a:r>
              <a:rPr lang="en-US" dirty="0" smtClean="0"/>
              <a:t>damage: diagnosis </a:t>
            </a:r>
            <a:r>
              <a:rPr lang="en-US" dirty="0"/>
              <a:t>of </a:t>
            </a:r>
            <a:r>
              <a:rPr lang="en-US" b="1" dirty="0"/>
              <a:t>mild</a:t>
            </a:r>
            <a:r>
              <a:rPr lang="en-US" dirty="0"/>
              <a:t> hypertension </a:t>
            </a:r>
            <a:r>
              <a:rPr lang="en-US" dirty="0" smtClean="0"/>
              <a:t>until </a:t>
            </a:r>
            <a:r>
              <a:rPr lang="en-US" dirty="0"/>
              <a:t>the blood pressure has been measured on at </a:t>
            </a:r>
            <a:r>
              <a:rPr lang="en-US" dirty="0" smtClean="0"/>
              <a:t>least </a:t>
            </a:r>
            <a:r>
              <a:rPr lang="en-US" b="1" dirty="0" smtClean="0"/>
              <a:t>three </a:t>
            </a:r>
            <a:r>
              <a:rPr lang="en-US" b="1" dirty="0"/>
              <a:t>to six visits 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spaced </a:t>
            </a:r>
            <a:r>
              <a:rPr lang="en-US" dirty="0"/>
              <a:t>over a period of weeks to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2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White coat hypertension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Approximately 20 to 25 percent of patients with stage </a:t>
            </a:r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Minimize effect: </a:t>
            </a:r>
          </a:p>
          <a:p>
            <a:pPr marL="137160" indent="0">
              <a:buNone/>
            </a:pPr>
            <a:r>
              <a:rPr lang="en-US" dirty="0" smtClean="0"/>
              <a:t>seated </a:t>
            </a:r>
            <a:r>
              <a:rPr lang="en-US" dirty="0"/>
              <a:t>after </a:t>
            </a:r>
            <a:r>
              <a:rPr lang="en-US" b="1" dirty="0"/>
              <a:t>five</a:t>
            </a:r>
            <a:r>
              <a:rPr lang="en-US" dirty="0"/>
              <a:t> minutes in a </a:t>
            </a:r>
            <a:r>
              <a:rPr lang="en-US" b="1" dirty="0"/>
              <a:t>quiet</a:t>
            </a:r>
            <a:r>
              <a:rPr lang="en-US" dirty="0"/>
              <a:t>, </a:t>
            </a:r>
            <a:r>
              <a:rPr lang="en-US" b="1" dirty="0"/>
              <a:t>unobserved</a:t>
            </a:r>
            <a:r>
              <a:rPr lang="en-US" dirty="0"/>
              <a:t> setting by an </a:t>
            </a:r>
            <a:r>
              <a:rPr lang="en-US" b="1" dirty="0"/>
              <a:t>automated</a:t>
            </a:r>
            <a:r>
              <a:rPr lang="en-US" dirty="0"/>
              <a:t> device that obtains </a:t>
            </a:r>
            <a:r>
              <a:rPr lang="en-US" b="1" dirty="0"/>
              <a:t>five</a:t>
            </a:r>
            <a:r>
              <a:rPr lang="en-US" dirty="0"/>
              <a:t> repeated blood pressure measurements at one to </a:t>
            </a:r>
            <a:r>
              <a:rPr lang="en-US" b="1" dirty="0"/>
              <a:t>five</a:t>
            </a:r>
            <a:r>
              <a:rPr lang="en-US" dirty="0"/>
              <a:t> </a:t>
            </a:r>
            <a:r>
              <a:rPr lang="en-US" b="1" dirty="0"/>
              <a:t>minute</a:t>
            </a:r>
            <a:r>
              <a:rPr lang="en-US" dirty="0"/>
              <a:t> intervals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15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Posture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patient should sit quietly with the back supported for five minutes and the arm supported at the level of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1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diagnosis of hypertension, take three readings at least one week </a:t>
            </a:r>
            <a:r>
              <a:rPr lang="en-US" dirty="0" smtClean="0"/>
              <a:t>apart</a:t>
            </a:r>
          </a:p>
          <a:p>
            <a:endParaRPr lang="en-US" dirty="0"/>
          </a:p>
          <a:p>
            <a:r>
              <a:rPr lang="en-US" dirty="0"/>
              <a:t>Take at least two readings on each visit, separated by as much time as possible; if readings vary by more than 5 mmHg, take additional reading until two consecutive readings are close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342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جلسه ی عملی فشار خون</vt:lpstr>
      <vt:lpstr>جلسه ی عملی</vt:lpstr>
      <vt:lpstr>جلسه ی عملی</vt:lpstr>
      <vt:lpstr>DIAGNOSIS</vt:lpstr>
      <vt:lpstr>Screening  </vt:lpstr>
      <vt:lpstr>Measurement  </vt:lpstr>
      <vt:lpstr>White coat hypertension</vt:lpstr>
      <vt:lpstr>Posture</vt:lpstr>
      <vt:lpstr>Technique</vt:lpstr>
      <vt:lpstr>PowerPoint Presentation</vt:lpstr>
      <vt:lpstr>جلسه ی عملی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ی عملی فشار خون</dc:title>
  <dc:creator>Amir</dc:creator>
  <cp:lastModifiedBy>Amir</cp:lastModifiedBy>
  <cp:revision>1</cp:revision>
  <dcterms:created xsi:type="dcterms:W3CDTF">2015-10-17T15:49:58Z</dcterms:created>
  <dcterms:modified xsi:type="dcterms:W3CDTF">2015-10-17T15:51:08Z</dcterms:modified>
</cp:coreProperties>
</file>