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70" r:id="rId1"/>
  </p:sldMasterIdLst>
  <p:notesMasterIdLst>
    <p:notesMasterId r:id="rId94"/>
  </p:notesMasterIdLst>
  <p:handoutMasterIdLst>
    <p:handoutMasterId r:id="rId95"/>
  </p:handoutMasterIdLst>
  <p:sldIdLst>
    <p:sldId id="267" r:id="rId2"/>
    <p:sldId id="273" r:id="rId3"/>
    <p:sldId id="274" r:id="rId4"/>
    <p:sldId id="279" r:id="rId5"/>
    <p:sldId id="275" r:id="rId6"/>
    <p:sldId id="276" r:id="rId7"/>
    <p:sldId id="277" r:id="rId8"/>
    <p:sldId id="278" r:id="rId9"/>
    <p:sldId id="280" r:id="rId10"/>
    <p:sldId id="281" r:id="rId11"/>
    <p:sldId id="282" r:id="rId12"/>
    <p:sldId id="284" r:id="rId13"/>
    <p:sldId id="283" r:id="rId14"/>
    <p:sldId id="285" r:id="rId15"/>
    <p:sldId id="286" r:id="rId16"/>
    <p:sldId id="287" r:id="rId17"/>
    <p:sldId id="288" r:id="rId18"/>
    <p:sldId id="289" r:id="rId19"/>
    <p:sldId id="290" r:id="rId20"/>
    <p:sldId id="291" r:id="rId21"/>
    <p:sldId id="292" r:id="rId22"/>
    <p:sldId id="293" r:id="rId23"/>
    <p:sldId id="294" r:id="rId24"/>
    <p:sldId id="295" r:id="rId25"/>
    <p:sldId id="299" r:id="rId26"/>
    <p:sldId id="296" r:id="rId27"/>
    <p:sldId id="297" r:id="rId28"/>
    <p:sldId id="298" r:id="rId29"/>
    <p:sldId id="355" r:id="rId30"/>
    <p:sldId id="356" r:id="rId31"/>
    <p:sldId id="302" r:id="rId32"/>
    <p:sldId id="357" r:id="rId33"/>
    <p:sldId id="305" r:id="rId34"/>
    <p:sldId id="306" r:id="rId35"/>
    <p:sldId id="307" r:id="rId36"/>
    <p:sldId id="358" r:id="rId37"/>
    <p:sldId id="359" r:id="rId38"/>
    <p:sldId id="361" r:id="rId39"/>
    <p:sldId id="360" r:id="rId40"/>
    <p:sldId id="384" r:id="rId41"/>
    <p:sldId id="383" r:id="rId42"/>
    <p:sldId id="385" r:id="rId43"/>
    <p:sldId id="386" r:id="rId44"/>
    <p:sldId id="387" r:id="rId45"/>
    <p:sldId id="388" r:id="rId46"/>
    <p:sldId id="389" r:id="rId47"/>
    <p:sldId id="390" r:id="rId48"/>
    <p:sldId id="392" r:id="rId49"/>
    <p:sldId id="393" r:id="rId50"/>
    <p:sldId id="362" r:id="rId51"/>
    <p:sldId id="363" r:id="rId52"/>
    <p:sldId id="365" r:id="rId53"/>
    <p:sldId id="366" r:id="rId54"/>
    <p:sldId id="395" r:id="rId55"/>
    <p:sldId id="308" r:id="rId56"/>
    <p:sldId id="367" r:id="rId57"/>
    <p:sldId id="368" r:id="rId58"/>
    <p:sldId id="372" r:id="rId59"/>
    <p:sldId id="394" r:id="rId60"/>
    <p:sldId id="370" r:id="rId61"/>
    <p:sldId id="396" r:id="rId62"/>
    <p:sldId id="369" r:id="rId63"/>
    <p:sldId id="309" r:id="rId64"/>
    <p:sldId id="371" r:id="rId65"/>
    <p:sldId id="310" r:id="rId66"/>
    <p:sldId id="397" r:id="rId67"/>
    <p:sldId id="398" r:id="rId68"/>
    <p:sldId id="399" r:id="rId69"/>
    <p:sldId id="311" r:id="rId70"/>
    <p:sldId id="401" r:id="rId71"/>
    <p:sldId id="404" r:id="rId72"/>
    <p:sldId id="405" r:id="rId73"/>
    <p:sldId id="406" r:id="rId74"/>
    <p:sldId id="400" r:id="rId75"/>
    <p:sldId id="407" r:id="rId76"/>
    <p:sldId id="408" r:id="rId77"/>
    <p:sldId id="402" r:id="rId78"/>
    <p:sldId id="409" r:id="rId79"/>
    <p:sldId id="403" r:id="rId80"/>
    <p:sldId id="412" r:id="rId81"/>
    <p:sldId id="413" r:id="rId82"/>
    <p:sldId id="414" r:id="rId83"/>
    <p:sldId id="415" r:id="rId84"/>
    <p:sldId id="417" r:id="rId85"/>
    <p:sldId id="418" r:id="rId86"/>
    <p:sldId id="420" r:id="rId87"/>
    <p:sldId id="419" r:id="rId88"/>
    <p:sldId id="426" r:id="rId89"/>
    <p:sldId id="422" r:id="rId90"/>
    <p:sldId id="423" r:id="rId91"/>
    <p:sldId id="424" r:id="rId92"/>
    <p:sldId id="425" r:id="rId93"/>
  </p:sldIdLst>
  <p:sldSz cx="9144000" cy="6858000" type="screen4x3"/>
  <p:notesSz cx="6858000" cy="9144000"/>
  <p:embeddedFontLst>
    <p:embeddedFont>
      <p:font typeface="SimSun" panose="02010600030101010101" pitchFamily="2" charset="-122"/>
      <p:regular r:id="rId96"/>
    </p:embeddedFont>
    <p:embeddedFont>
      <p:font typeface="MS PGothic" panose="020B0600070205080204" pitchFamily="34" charset="-128"/>
      <p:regular r:id="rId97"/>
    </p:embeddedFont>
    <p:embeddedFont>
      <p:font typeface="B Lotus" panose="00000400000000000000" pitchFamily="2" charset="-78"/>
      <p:regular r:id="rId98"/>
      <p:bold r:id="rId99"/>
    </p:embeddedFont>
    <p:embeddedFont>
      <p:font typeface="MS PGothic" panose="020B0600070205080204" pitchFamily="34" charset="-128"/>
      <p:regular r:id="rId97"/>
    </p:embeddedFont>
    <p:embeddedFont>
      <p:font typeface="Cambria" panose="02040503050406030204" pitchFamily="18" charset="0"/>
      <p:regular r:id="rId100"/>
      <p:bold r:id="rId101"/>
      <p:italic r:id="rId102"/>
      <p:boldItalic r:id="rId103"/>
    </p:embeddedFont>
    <p:embeddedFont>
      <p:font typeface="Garamond" panose="02020404030301010803" pitchFamily="18" charset="0"/>
      <p:regular r:id="rId104"/>
      <p:bold r:id="rId105"/>
      <p:italic r:id="rId106"/>
    </p:embeddedFont>
    <p:embeddedFont>
      <p:font typeface="B Titr" panose="00000700000000000000" pitchFamily="2" charset="-78"/>
      <p:bold r:id="rId107"/>
    </p:embeddedFont>
    <p:embeddedFont>
      <p:font typeface="Tahoma" panose="020B0604030504040204" pitchFamily="34" charset="0"/>
      <p:regular r:id="rId108"/>
      <p:bold r:id="rId109"/>
    </p:embeddedFont>
    <p:embeddedFont>
      <p:font typeface="Calibri" panose="020F0502020204030204" pitchFamily="34" charset="0"/>
      <p:regular r:id="rId110"/>
      <p:bold r:id="rId111"/>
      <p:italic r:id="rId112"/>
      <p:boldItalic r:id="rId113"/>
    </p:embeddedFont>
    <p:embeddedFont>
      <p:font typeface="B Nazanin" panose="00000400000000000000" pitchFamily="2" charset="-78"/>
      <p:regular r:id="rId114"/>
      <p:bold r:id="rId115"/>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r" defTabSz="914400" rtl="1" eaLnBrk="1" latinLnBrk="0" hangingPunct="1">
      <a:defRPr kern="1200">
        <a:solidFill>
          <a:schemeClr val="tx1"/>
        </a:solidFill>
        <a:latin typeface="Arial" pitchFamily="34" charset="0"/>
        <a:ea typeface="MS PGothic" pitchFamily="34" charset="-128"/>
        <a:cs typeface="+mn-cs"/>
      </a:defRPr>
    </a:lvl6pPr>
    <a:lvl7pPr marL="2743200" algn="r" defTabSz="914400" rtl="1" eaLnBrk="1" latinLnBrk="0" hangingPunct="1">
      <a:defRPr kern="1200">
        <a:solidFill>
          <a:schemeClr val="tx1"/>
        </a:solidFill>
        <a:latin typeface="Arial" pitchFamily="34" charset="0"/>
        <a:ea typeface="MS PGothic" pitchFamily="34" charset="-128"/>
        <a:cs typeface="+mn-cs"/>
      </a:defRPr>
    </a:lvl7pPr>
    <a:lvl8pPr marL="3200400" algn="r" defTabSz="914400" rtl="1" eaLnBrk="1" latinLnBrk="0" hangingPunct="1">
      <a:defRPr kern="1200">
        <a:solidFill>
          <a:schemeClr val="tx1"/>
        </a:solidFill>
        <a:latin typeface="Arial" pitchFamily="34" charset="0"/>
        <a:ea typeface="MS PGothic" pitchFamily="34" charset="-128"/>
        <a:cs typeface="+mn-cs"/>
      </a:defRPr>
    </a:lvl8pPr>
    <a:lvl9pPr marL="3657600" algn="r" defTabSz="914400" rtl="1"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99147" autoAdjust="0"/>
  </p:normalViewPr>
  <p:slideViewPr>
    <p:cSldViewPr>
      <p:cViewPr varScale="1">
        <p:scale>
          <a:sx n="53" d="100"/>
          <a:sy n="53" d="100"/>
        </p:scale>
        <p:origin x="78" y="6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7.fntdata"/><Relationship Id="rId16" Type="http://schemas.openxmlformats.org/officeDocument/2006/relationships/slide" Target="slides/slide15.xml"/><Relationship Id="rId107" Type="http://schemas.openxmlformats.org/officeDocument/2006/relationships/font" Target="fonts/font1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8.fntdata"/><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8.fntdata"/><Relationship Id="rId108" Type="http://schemas.openxmlformats.org/officeDocument/2006/relationships/font" Target="fonts/font1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9.fntdata"/><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5.fntdata"/><Relationship Id="rId115" Type="http://schemas.openxmlformats.org/officeDocument/2006/relationships/font" Target="fonts/font20.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6.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8E55737-6E72-409D-B2BE-CC188339953D}" type="datetimeFigureOut">
              <a:rPr lang="en-US"/>
              <a:pPr/>
              <a:t>11/8/2014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D4BC506-2226-41C4-8576-15D213D1D85B}" type="slidenum">
              <a:rPr lang="en-US"/>
              <a:pPr/>
              <a:t>‹#›</a:t>
            </a:fld>
            <a:endParaRPr lang="en-US"/>
          </a:p>
        </p:txBody>
      </p:sp>
    </p:spTree>
    <p:extLst>
      <p:ext uri="{BB962C8B-B14F-4D97-AF65-F5344CB8AC3E}">
        <p14:creationId xmlns:p14="http://schemas.microsoft.com/office/powerpoint/2010/main" val="1816433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n-ea"/>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D5671C27-AED0-40DC-9255-A9B01A9C40A2}" type="datetimeFigureOut">
              <a:rPr lang="en-US"/>
              <a:pPr/>
              <a:t>11/8/2014</a:t>
            </a:fld>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n-ea"/>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D87DB68-9AF5-429E-B86B-D58469356BF3}" type="slidenum">
              <a:rPr lang="en-US"/>
              <a:pPr/>
              <a:t>‹#›</a:t>
            </a:fld>
            <a:endParaRPr lang="en-US"/>
          </a:p>
        </p:txBody>
      </p:sp>
    </p:spTree>
    <p:extLst>
      <p:ext uri="{BB962C8B-B14F-4D97-AF65-F5344CB8AC3E}">
        <p14:creationId xmlns:p14="http://schemas.microsoft.com/office/powerpoint/2010/main" val="1032802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Rot="1" noChangeAspect="1" noChangeArrowheads="1" noTextEdit="1"/>
          </p:cNvSpPr>
          <p:nvPr>
            <p:ph type="sldImg"/>
          </p:nvPr>
        </p:nvSpPr>
        <p:spPr>
          <a:ln/>
        </p:spPr>
      </p:sp>
      <p:sp>
        <p:nvSpPr>
          <p:cNvPr id="3074"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32771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427949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09201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657170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1814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196039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33640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85907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281910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48363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54919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41582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138906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462044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53711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4387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748870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054172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816990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40745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792501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86698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076559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822915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8CDDCE6-1F4E-4F10-B1F5-1731D710284F}" type="slidenum">
              <a:rPr lang="fa-IR" smtClean="0"/>
              <a:pPr/>
              <a:t>31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11455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8CDDCE6-1F4E-4F10-B1F5-1731D710284F}" type="slidenum">
              <a:rPr lang="fa-IR" smtClean="0"/>
              <a:pPr/>
              <a:t>32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5804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7A580057-561A-497B-8AAC-C9BB59F2FB1D}" type="slidenum">
              <a:rPr lang="fa-IR" sz="1200">
                <a:cs typeface="Times New Roman" pitchFamily="18" charset="0"/>
              </a:rPr>
              <a:pPr algn="r" eaLnBrk="0" hangingPunct="0"/>
              <a:t>33</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27816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CC2A3C22-D51E-4077-A4DD-D2A8F6D46CC0}" type="slidenum">
              <a:rPr lang="fa-IR" sz="1200">
                <a:cs typeface="Times New Roman" pitchFamily="18" charset="0"/>
              </a:rPr>
              <a:pPr algn="r" eaLnBrk="0" hangingPunct="0"/>
              <a:t>34</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1167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35</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62748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36</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96542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37</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00233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38</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5810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39</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3148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384197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40</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7180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41</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20551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42</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4292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43</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88220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44</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9345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45</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19677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46</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71013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47</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7834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48</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74753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49</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97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218801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50</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58630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51</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925161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52</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23263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075" tIns="46038" rIns="92075" bIns="46038" anchor="b"/>
          <a:lstStyle/>
          <a:p>
            <a:pPr algn="r" eaLnBrk="0" hangingPunct="0"/>
            <a:fld id="{436A8EBA-F369-4119-B382-8CFBF87BD26F}" type="slidenum">
              <a:rPr lang="fa-IR" sz="1200">
                <a:cs typeface="Times New Roman" pitchFamily="18" charset="0"/>
              </a:rPr>
              <a:pPr algn="r" eaLnBrk="0" hangingPunct="0"/>
              <a:t>53</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69815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A436E37-E84F-495B-979E-A897B84ACFAD}" type="slidenum">
              <a:rPr lang="fa-IR" smtClean="0"/>
              <a:pPr/>
              <a:t>54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4374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A436E37-E84F-495B-979E-A897B84ACFAD}" type="slidenum">
              <a:rPr lang="fa-IR" smtClean="0"/>
              <a:pPr/>
              <a:t>55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52786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A436E37-E84F-495B-979E-A897B84ACFAD}" type="slidenum">
              <a:rPr lang="fa-IR" smtClean="0"/>
              <a:pPr/>
              <a:t>56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56428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A436E37-E84F-495B-979E-A897B84ACFAD}" type="slidenum">
              <a:rPr lang="fa-IR" smtClean="0"/>
              <a:pPr/>
              <a:t>57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26182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A436E37-E84F-495B-979E-A897B84ACFAD}" type="slidenum">
              <a:rPr lang="fa-IR" smtClean="0"/>
              <a:pPr/>
              <a:t>58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046742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A436E37-E84F-495B-979E-A897B84ACFAD}" type="slidenum">
              <a:rPr lang="fa-IR" smtClean="0"/>
              <a:pPr/>
              <a:t>59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9673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400507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FC9C1CB-9DD3-41E3-98FA-3671D1091265}" type="slidenum">
              <a:rPr lang="fa-IR" smtClean="0"/>
              <a:pPr/>
              <a:t>60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26690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FC9C1CB-9DD3-41E3-98FA-3671D1091265}" type="slidenum">
              <a:rPr lang="fa-IR" smtClean="0"/>
              <a:pPr/>
              <a:t>61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6263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FC9C1CB-9DD3-41E3-98FA-3671D1091265}" type="slidenum">
              <a:rPr lang="fa-IR" smtClean="0"/>
              <a:pPr/>
              <a:t>62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76912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FC9C1CB-9DD3-41E3-98FA-3671D1091265}" type="slidenum">
              <a:rPr lang="fa-IR" smtClean="0"/>
              <a:pPr/>
              <a:t>63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883628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FC9C1CB-9DD3-41E3-98FA-3671D1091265}" type="slidenum">
              <a:rPr lang="fa-IR" smtClean="0"/>
              <a:pPr/>
              <a:t>64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471072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E2632AB-BD62-40CA-B536-9BE03EE6552B}" type="slidenum">
              <a:rPr lang="fa-IR" smtClean="0"/>
              <a:pPr/>
              <a:t>65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160540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E2632AB-BD62-40CA-B536-9BE03EE6552B}" type="slidenum">
              <a:rPr lang="fa-IR" smtClean="0"/>
              <a:pPr/>
              <a:t>66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64067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E2632AB-BD62-40CA-B536-9BE03EE6552B}" type="slidenum">
              <a:rPr lang="fa-IR" smtClean="0"/>
              <a:pPr/>
              <a:t>67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86578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E2632AB-BD62-40CA-B536-9BE03EE6552B}" type="slidenum">
              <a:rPr lang="fa-IR" smtClean="0"/>
              <a:pPr/>
              <a:t>68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800301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69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6663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31889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356418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66684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708703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270973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414379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97579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421416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07872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568563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79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9351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6387730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879672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66272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37807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02093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018287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866723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493662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828016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23052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89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726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41423939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90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685861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91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34487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24C149-E504-4BE6-AC70-5EDE44C4A6D3}" type="slidenum">
              <a:rPr lang="fa-IR" smtClean="0"/>
              <a:pPr/>
              <a:t>92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43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07949ADB-8525-4B68-BF60-135C0BF522A0}"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20BDF59C-7A67-4BED-8A49-D3BC82707E0B}" type="datetimeFigureOut">
              <a:rPr lang="en-US"/>
              <a:pPr/>
              <a:t>11/8/2014</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741360FF-A473-4865-BBE6-02FE92F7211C}"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86ADD7A0-04F5-4E5F-9F07-91B0A04E6B8C}" type="datetimeFigureOut">
              <a:rPr lang="en-US"/>
              <a:pPr/>
              <a:t>11/8/2014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41ADA682-88E4-467A-BFF6-CB4AE3C4B46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F01AB17F-A6CB-459C-AB18-8E927FCCFA30}" type="datetimeFigureOut">
              <a:rPr lang="en-US"/>
              <a:pPr/>
              <a:t>11/8/2014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67A2069F-9148-44D1-9033-5473BCA1B28E}"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50BDA22B-2059-447E-BD9C-8608ED7FF79C}" type="datetimeFigureOut">
              <a:rPr lang="en-US"/>
              <a:pPr/>
              <a:t>11/8/2014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B1B23046-0C97-4C30-BE8B-65B014E0E4F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5CAC7D4D-CA42-46C6-ABD2-06B51497712D}" type="datetimeFigureOut">
              <a:rPr lang="en-US"/>
              <a:pPr/>
              <a:t>11/8/2014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92AAACD7-5AD9-46EC-A81B-79513245AF93}"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Date Placeholder 3"/>
          <p:cNvSpPr>
            <a:spLocks noGrp="1"/>
          </p:cNvSpPr>
          <p:nvPr>
            <p:ph type="dt" sz="half" idx="12"/>
          </p:nvPr>
        </p:nvSpPr>
        <p:spPr/>
        <p:txBody>
          <a:bodyPr/>
          <a:lstStyle>
            <a:lvl1pPr>
              <a:defRPr/>
            </a:lvl1pPr>
          </a:lstStyle>
          <a:p>
            <a:fld id="{CC829FDE-F940-40DA-AD0C-DA74319D798D}" type="datetimeFigureOut">
              <a:rPr lang="en-US"/>
              <a:pPr/>
              <a:t>11/8/2014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894580FD-EC88-45AD-9321-E0756D45BEBC}" type="slidenum">
              <a:rPr lang="en-US"/>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Date Placeholder 3"/>
          <p:cNvSpPr>
            <a:spLocks noGrp="1"/>
          </p:cNvSpPr>
          <p:nvPr>
            <p:ph type="dt" sz="half" idx="12"/>
          </p:nvPr>
        </p:nvSpPr>
        <p:spPr/>
        <p:txBody>
          <a:bodyPr/>
          <a:lstStyle>
            <a:lvl1pPr>
              <a:defRPr/>
            </a:lvl1pPr>
          </a:lstStyle>
          <a:p>
            <a:fld id="{AE8EAD0B-0FCF-4715-96E0-A49D2EF1C7B2}" type="datetimeFigureOut">
              <a:rPr lang="en-US"/>
              <a:pPr/>
              <a:t>11/8/2014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73381791-D7E9-4531-8866-C78CD54D7F96}"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Date Placeholder 3"/>
          <p:cNvSpPr>
            <a:spLocks noGrp="1"/>
          </p:cNvSpPr>
          <p:nvPr>
            <p:ph type="dt" sz="half" idx="12"/>
          </p:nvPr>
        </p:nvSpPr>
        <p:spPr/>
        <p:txBody>
          <a:bodyPr/>
          <a:lstStyle>
            <a:lvl1pPr>
              <a:defRPr/>
            </a:lvl1pPr>
          </a:lstStyle>
          <a:p>
            <a:fld id="{04897FB0-4539-4E72-A056-4582DD88FEAE}" type="datetimeFigureOut">
              <a:rPr lang="en-US"/>
              <a:pPr/>
              <a:t>11/8/2014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927EB189-EA8C-4AAD-B208-9AD985DB1D7D}"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Date Placeholder 3"/>
          <p:cNvSpPr>
            <a:spLocks noGrp="1"/>
          </p:cNvSpPr>
          <p:nvPr>
            <p:ph type="dt" sz="half" idx="12"/>
          </p:nvPr>
        </p:nvSpPr>
        <p:spPr/>
        <p:txBody>
          <a:bodyPr/>
          <a:lstStyle>
            <a:lvl1pPr>
              <a:defRPr/>
            </a:lvl1pPr>
          </a:lstStyle>
          <a:p>
            <a:fld id="{B0318CBF-200C-48E0-A836-826D61117039}" type="datetimeFigureOut">
              <a:rPr lang="en-US"/>
              <a:pPr/>
              <a:t>11/8/2014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4434E9C0-413D-4616-93F5-7387366A8075}"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Date Placeholder 3"/>
          <p:cNvSpPr>
            <a:spLocks noGrp="1"/>
          </p:cNvSpPr>
          <p:nvPr>
            <p:ph type="dt" sz="half" idx="16"/>
          </p:nvPr>
        </p:nvSpPr>
        <p:spPr/>
        <p:txBody>
          <a:bodyPr/>
          <a:lstStyle>
            <a:lvl1pPr>
              <a:defRPr/>
            </a:lvl1pPr>
          </a:lstStyle>
          <a:p>
            <a:fld id="{C2137DCD-EA50-4CD2-8F7F-84184FE19A93}" type="datetimeFigureOut">
              <a:rPr lang="en-US"/>
              <a:pPr/>
              <a:t>11/8/2014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05E2B413-59AF-4E6D-B07E-92DD5EE894CA}"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Date Placeholder 3"/>
          <p:cNvSpPr>
            <a:spLocks noGrp="1"/>
          </p:cNvSpPr>
          <p:nvPr>
            <p:ph type="dt" sz="half" idx="12"/>
          </p:nvPr>
        </p:nvSpPr>
        <p:spPr/>
        <p:txBody>
          <a:bodyPr/>
          <a:lstStyle>
            <a:lvl1pPr>
              <a:defRPr/>
            </a:lvl1pPr>
          </a:lstStyle>
          <a:p>
            <a:fld id="{F24AABB5-BDC2-4478-A76E-02BB2FA42E27}" type="datetimeFigureOut">
              <a:rPr lang="en-US"/>
              <a:pPr/>
              <a:t>11/8/2014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1923"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BC182103-C93B-43B2-BEAC-44D4450EFAC9}"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charset="0"/>
                <a:ea typeface="ＭＳ Ｐゴシック" charset="0"/>
              </a:defRPr>
            </a:lvl1pPr>
          </a:lstStyle>
          <a:p>
            <a:pPr>
              <a:defRPr/>
            </a:pPr>
            <a:endParaRPr lang="en-US" alt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fld id="{E7523634-B40C-49C7-9EEF-0BF4E100F66A}" type="datetimeFigureOut">
              <a:rPr lang="en-US"/>
              <a:pPr/>
              <a:t>11/8/2014</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fontAlgn="base">
        <a:spcBef>
          <a:spcPct val="0"/>
        </a:spcBef>
        <a:spcAft>
          <a:spcPct val="0"/>
        </a:spcAft>
        <a:defRPr sz="4600" kern="1200" spc="-100">
          <a:solidFill>
            <a:schemeClr val="tx2"/>
          </a:solidFill>
          <a:latin typeface="+mj-lt"/>
          <a:ea typeface="MS PGothic" pitchFamily="34" charset="-128"/>
          <a:cs typeface="+mj-cs"/>
        </a:defRPr>
      </a:lvl1pPr>
      <a:lvl2pPr algn="l" rtl="0" fontAlgn="base">
        <a:spcBef>
          <a:spcPct val="0"/>
        </a:spcBef>
        <a:spcAft>
          <a:spcPct val="0"/>
        </a:spcAft>
        <a:defRPr sz="4600">
          <a:solidFill>
            <a:schemeClr val="tx2"/>
          </a:solidFill>
          <a:latin typeface="Cambria" pitchFamily="18" charset="0"/>
          <a:ea typeface="MS PGothic" pitchFamily="34" charset="-128"/>
        </a:defRPr>
      </a:lvl2pPr>
      <a:lvl3pPr algn="l" rtl="0" fontAlgn="base">
        <a:spcBef>
          <a:spcPct val="0"/>
        </a:spcBef>
        <a:spcAft>
          <a:spcPct val="0"/>
        </a:spcAft>
        <a:defRPr sz="4600">
          <a:solidFill>
            <a:schemeClr val="tx2"/>
          </a:solidFill>
          <a:latin typeface="Cambria" pitchFamily="18" charset="0"/>
          <a:ea typeface="MS PGothic" pitchFamily="34" charset="-128"/>
        </a:defRPr>
      </a:lvl3pPr>
      <a:lvl4pPr algn="l" rtl="0" fontAlgn="base">
        <a:spcBef>
          <a:spcPct val="0"/>
        </a:spcBef>
        <a:spcAft>
          <a:spcPct val="0"/>
        </a:spcAft>
        <a:defRPr sz="4600">
          <a:solidFill>
            <a:schemeClr val="tx2"/>
          </a:solidFill>
          <a:latin typeface="Cambria" pitchFamily="18" charset="0"/>
          <a:ea typeface="MS PGothic" pitchFamily="34" charset="-128"/>
        </a:defRPr>
      </a:lvl4pPr>
      <a:lvl5pPr algn="l" rtl="0" fontAlgn="base">
        <a:spcBef>
          <a:spcPct val="0"/>
        </a:spcBef>
        <a:spcAft>
          <a:spcPct val="0"/>
        </a:spcAft>
        <a:defRPr sz="4600">
          <a:solidFill>
            <a:schemeClr val="tx2"/>
          </a:solidFill>
          <a:latin typeface="Cambria" pitchFamily="18" charset="0"/>
          <a:ea typeface="MS PGothic" pitchFamily="34" charset="-128"/>
        </a:defRPr>
      </a:lvl5pPr>
      <a:lvl6pPr marL="457200" algn="l" rtl="0" fontAlgn="base">
        <a:spcBef>
          <a:spcPct val="0"/>
        </a:spcBef>
        <a:spcAft>
          <a:spcPct val="0"/>
        </a:spcAft>
        <a:defRPr sz="4600">
          <a:solidFill>
            <a:schemeClr val="tx2"/>
          </a:solidFill>
          <a:latin typeface="Cambria" pitchFamily="18" charset="0"/>
          <a:ea typeface="MS PGothic" pitchFamily="34" charset="-128"/>
        </a:defRPr>
      </a:lvl6pPr>
      <a:lvl7pPr marL="914400" algn="l" rtl="0" fontAlgn="base">
        <a:spcBef>
          <a:spcPct val="0"/>
        </a:spcBef>
        <a:spcAft>
          <a:spcPct val="0"/>
        </a:spcAft>
        <a:defRPr sz="4600">
          <a:solidFill>
            <a:schemeClr val="tx2"/>
          </a:solidFill>
          <a:latin typeface="Cambria" pitchFamily="18" charset="0"/>
          <a:ea typeface="MS PGothic" pitchFamily="34" charset="-128"/>
        </a:defRPr>
      </a:lvl7pPr>
      <a:lvl8pPr marL="1371600" algn="l" rtl="0" fontAlgn="base">
        <a:spcBef>
          <a:spcPct val="0"/>
        </a:spcBef>
        <a:spcAft>
          <a:spcPct val="0"/>
        </a:spcAft>
        <a:defRPr sz="4600">
          <a:solidFill>
            <a:schemeClr val="tx2"/>
          </a:solidFill>
          <a:latin typeface="Cambria" pitchFamily="18" charset="0"/>
          <a:ea typeface="MS PGothic" pitchFamily="34" charset="-128"/>
        </a:defRPr>
      </a:lvl8pPr>
      <a:lvl9pPr marL="1828800" algn="l" rtl="0" fontAlgn="base">
        <a:spcBef>
          <a:spcPct val="0"/>
        </a:spcBef>
        <a:spcAft>
          <a:spcPct val="0"/>
        </a:spcAft>
        <a:defRPr sz="4600">
          <a:solidFill>
            <a:schemeClr val="tx2"/>
          </a:solidFill>
          <a:latin typeface="Cambria" pitchFamily="18" charset="0"/>
          <a:ea typeface="MS PGothic" pitchFamily="34" charset="-128"/>
        </a:defRPr>
      </a:lvl9pPr>
    </p:titleStyle>
    <p:bodyStyle>
      <a:lvl1pPr marL="342900" indent="-228600" algn="l" rtl="0" fontAlgn="base">
        <a:spcBef>
          <a:spcPct val="20000"/>
        </a:spcBef>
        <a:spcAft>
          <a:spcPct val="0"/>
        </a:spcAft>
        <a:buClr>
          <a:schemeClr val="accent1"/>
        </a:buClr>
        <a:buFont typeface="Arial" pitchFamily="34" charset="0"/>
        <a:buChar char="•"/>
        <a:defRPr sz="2200" kern="1200">
          <a:solidFill>
            <a:schemeClr val="tx1"/>
          </a:solidFill>
          <a:latin typeface="+mn-lt"/>
          <a:ea typeface="MS PGothic" pitchFamily="34" charset="-128"/>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1"/>
          </a:solidFill>
          <a:latin typeface="+mn-lt"/>
          <a:ea typeface="MS PGothic" pitchFamily="34" charset="-128"/>
          <a:cs typeface="+mn-cs"/>
        </a:defRPr>
      </a:lvl2pPr>
      <a:lvl3pPr marL="1004888" indent="-228600" algn="l" rtl="0" fontAlgn="base">
        <a:spcBef>
          <a:spcPct val="20000"/>
        </a:spcBef>
        <a:spcAft>
          <a:spcPct val="0"/>
        </a:spcAft>
        <a:buClr>
          <a:srgbClr val="2397E2"/>
        </a:buClr>
        <a:buFont typeface="Arial" pitchFamily="34" charset="0"/>
        <a:buChar char="•"/>
        <a:defRPr kern="1200">
          <a:solidFill>
            <a:schemeClr val="tx1"/>
          </a:solidFill>
          <a:latin typeface="+mn-lt"/>
          <a:ea typeface="MS PGothic" pitchFamily="34" charset="-128"/>
          <a:cs typeface="+mn-cs"/>
        </a:defRPr>
      </a:lvl3pPr>
      <a:lvl4pPr marL="1279525" indent="-228600" algn="l" rtl="0" fontAlgn="base">
        <a:spcBef>
          <a:spcPct val="20000"/>
        </a:spcBef>
        <a:spcAft>
          <a:spcPct val="0"/>
        </a:spcAft>
        <a:buClr>
          <a:srgbClr val="35ACA2"/>
        </a:buClr>
        <a:buFont typeface="Arial" pitchFamily="34" charset="0"/>
        <a:buChar char="•"/>
        <a:defRPr sz="1600" kern="1200">
          <a:solidFill>
            <a:schemeClr val="tx1"/>
          </a:solidFill>
          <a:latin typeface="+mn-lt"/>
          <a:ea typeface="MS PGothic" pitchFamily="34" charset="-128"/>
          <a:cs typeface="+mn-cs"/>
        </a:defRPr>
      </a:lvl4pPr>
      <a:lvl5pPr marL="1554163" indent="-228600" algn="l" rtl="0" fontAlgn="base">
        <a:spcBef>
          <a:spcPct val="20000"/>
        </a:spcBef>
        <a:spcAft>
          <a:spcPct val="0"/>
        </a:spcAft>
        <a:buClr>
          <a:srgbClr val="5430BB"/>
        </a:buClr>
        <a:buFont typeface="Arial" pitchFamily="34" charset="0"/>
        <a:buChar char="•"/>
        <a:defRPr sz="1400" kern="1200">
          <a:solidFill>
            <a:schemeClr val="tx1"/>
          </a:solidFill>
          <a:latin typeface="+mn-lt"/>
          <a:ea typeface="MS PGothic"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2286000"/>
            <a:ext cx="7543800" cy="2593975"/>
          </a:xfrm>
        </p:spPr>
        <p:txBody>
          <a:bodyPr/>
          <a:lstStyle/>
          <a:p>
            <a:pPr algn="ctr" fontAlgn="auto">
              <a:spcAft>
                <a:spcPts val="0"/>
              </a:spcAft>
              <a:defRPr/>
            </a:pPr>
            <a:r>
              <a:rPr lang="fa-IR" dirty="0" smtClean="0">
                <a:latin typeface="Garamond" charset="0"/>
                <a:ea typeface="+mj-ea"/>
                <a:cs typeface="B Titr" pitchFamily="2" charset="-78"/>
              </a:rPr>
              <a:t>جلسه دوم</a:t>
            </a:r>
            <a:br>
              <a:rPr lang="fa-IR" dirty="0" smtClean="0">
                <a:latin typeface="Garamond" charset="0"/>
                <a:ea typeface="+mj-ea"/>
                <a:cs typeface="B Titr" pitchFamily="2" charset="-78"/>
              </a:rPr>
            </a:br>
            <a:r>
              <a:rPr lang="fa-IR" dirty="0" smtClean="0">
                <a:latin typeface="Garamond" charset="0"/>
                <a:ea typeface="+mj-ea"/>
                <a:cs typeface="B Titr" pitchFamily="2" charset="-78"/>
              </a:rPr>
              <a:t/>
            </a:r>
            <a:br>
              <a:rPr lang="fa-IR" dirty="0" smtClean="0">
                <a:latin typeface="Garamond" charset="0"/>
                <a:ea typeface="+mj-ea"/>
                <a:cs typeface="B Titr" pitchFamily="2" charset="-78"/>
              </a:rPr>
            </a:br>
            <a:r>
              <a:rPr lang="fa-IR" sz="3200" dirty="0" smtClean="0">
                <a:cs typeface="B Titr" pitchFamily="2" charset="-78"/>
              </a:rPr>
              <a:t> اصول و مبانی شبکه ها</a:t>
            </a:r>
            <a:endParaRPr lang="en-US" dirty="0">
              <a:latin typeface="Garamond" charset="0"/>
              <a:ea typeface="+mj-ea"/>
              <a:cs typeface="B Titr" pitchFamily="2" charset="-78"/>
            </a:endParaRPr>
          </a:p>
        </p:txBody>
      </p:sp>
      <p:sp>
        <p:nvSpPr>
          <p:cNvPr id="2054" name="TextBox 4"/>
          <p:cNvSpPr txBox="1">
            <a:spLocks noChangeArrowheads="1"/>
          </p:cNvSpPr>
          <p:nvPr/>
        </p:nvSpPr>
        <p:spPr bwMode="auto">
          <a:xfrm>
            <a:off x="3677407" y="6172200"/>
            <a:ext cx="1200970" cy="261610"/>
          </a:xfrm>
          <a:prstGeom prst="rect">
            <a:avLst/>
          </a:prstGeom>
          <a:noFill/>
          <a:ln w="9525">
            <a:noFill/>
            <a:miter lim="800000"/>
            <a:headEnd/>
            <a:tailEnd/>
          </a:ln>
        </p:spPr>
        <p:txBody>
          <a:bodyPr wrap="none">
            <a:spAutoFit/>
          </a:bodyPr>
          <a:lstStyle/>
          <a:p>
            <a:pPr algn="ctr"/>
            <a:r>
              <a:rPr lang="fa-IR" sz="1100" dirty="0">
                <a:cs typeface="B Titr" pitchFamily="2" charset="-78"/>
              </a:rPr>
              <a:t>شبکه های کامپیوتری</a:t>
            </a:r>
            <a:endParaRPr lang="en-US" sz="1100" dirty="0">
              <a:cs typeface="B Titr" pitchFamily="2" charset="-78"/>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پيام </a:t>
            </a:r>
            <a:endParaRPr lang="en-US" sz="2400" b="1" dirty="0" smtClean="0">
              <a:solidFill>
                <a:schemeClr val="tx2"/>
              </a:solidFill>
              <a:ea typeface="IranNastaliq" pitchFamily="18" charset="0"/>
              <a:cs typeface="B Titr" pitchFamily="2" charset="-78"/>
            </a:endParaRPr>
          </a:p>
        </p:txBody>
      </p:sp>
      <p:sp>
        <p:nvSpPr>
          <p:cNvPr id="14" name="Rectangle 13"/>
          <p:cNvSpPr/>
          <p:nvPr/>
        </p:nvSpPr>
        <p:spPr>
          <a:xfrm>
            <a:off x="457200" y="1905000"/>
            <a:ext cx="7391400" cy="3970318"/>
          </a:xfrm>
          <a:prstGeom prst="rect">
            <a:avLst/>
          </a:prstGeom>
        </p:spPr>
        <p:txBody>
          <a:bodyPr wrap="square">
            <a:spAutoFit/>
          </a:bodyPr>
          <a:lstStyle/>
          <a:p>
            <a:pPr marL="457200" indent="-457200" algn="r" rtl="1">
              <a:lnSpc>
                <a:spcPct val="150000"/>
              </a:lnSpc>
              <a:buFont typeface="Arial" pitchFamily="34" charset="0"/>
              <a:buChar char="•"/>
            </a:pPr>
            <a:r>
              <a:rPr lang="fa-IR" sz="2400" b="1" dirty="0" smtClean="0">
                <a:solidFill>
                  <a:schemeClr val="tx2"/>
                </a:solidFill>
                <a:cs typeface="B Nazanin" pitchFamily="2" charset="-78"/>
              </a:rPr>
              <a:t>اطلاعاتي كه به ابتداي پيام اضافه ميشود شامل آدرس گيرنده و آدرس فرستندة پيام است</a:t>
            </a:r>
          </a:p>
          <a:p>
            <a:pPr marL="457200" indent="-457200" algn="r" rtl="1">
              <a:lnSpc>
                <a:spcPct val="150000"/>
              </a:lnSpc>
              <a:buFont typeface="Arial" pitchFamily="34" charset="0"/>
              <a:buChar char="•"/>
            </a:pPr>
            <a:r>
              <a:rPr lang="fa-IR" sz="2400" b="1" dirty="0" smtClean="0">
                <a:solidFill>
                  <a:schemeClr val="tx2"/>
                </a:solidFill>
                <a:cs typeface="B Nazanin" pitchFamily="2" charset="-78"/>
              </a:rPr>
              <a:t>مركز سوئيچ موظف است ، پيام را كاملاً دريافت كرده و آنرا در حافظه خود ذخيره كند. سپس بر اساس آدرس گيرنده ، كانال مناسب خروجي را براي آن انتخاب كرده وآنرا به سمت مركز سوئيچ بعدي هدايت ميكند تا نهايتاً با تكراراين روند ، پيام به ايستگاه مقصد برسد</a:t>
            </a: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پيام </a:t>
            </a:r>
            <a:endParaRPr lang="en-US" sz="2400" b="1" dirty="0" smtClean="0">
              <a:solidFill>
                <a:schemeClr val="tx2"/>
              </a:solidFill>
              <a:ea typeface="IranNastaliq" pitchFamily="18" charset="0"/>
              <a:cs typeface="B Titr" pitchFamily="2" charset="-78"/>
            </a:endParaRPr>
          </a:p>
        </p:txBody>
      </p:sp>
      <p:sp>
        <p:nvSpPr>
          <p:cNvPr id="14" name="Rectangle 13"/>
          <p:cNvSpPr/>
          <p:nvPr/>
        </p:nvSpPr>
        <p:spPr>
          <a:xfrm>
            <a:off x="609600" y="1447800"/>
            <a:ext cx="7391400" cy="5032147"/>
          </a:xfrm>
          <a:prstGeom prst="rect">
            <a:avLst/>
          </a:prstGeom>
        </p:spPr>
        <p:txBody>
          <a:bodyPr wrap="square">
            <a:spAutoFit/>
          </a:bodyPr>
          <a:lstStyle/>
          <a:p>
            <a:pPr algn="r" rtl="1">
              <a:lnSpc>
                <a:spcPct val="150000"/>
              </a:lnSpc>
              <a:buFont typeface="Arial" pitchFamily="34" charset="0"/>
              <a:buChar char="•"/>
            </a:pPr>
            <a:r>
              <a:rPr lang="fa-IR" sz="2400" b="1" dirty="0" smtClean="0">
                <a:solidFill>
                  <a:schemeClr val="tx2"/>
                </a:solidFill>
                <a:cs typeface="B Nazanin" pitchFamily="2" charset="-78"/>
              </a:rPr>
              <a:t>هيچ ايستگاهي مجبور نيست قبل از ارسال پيام ، اقدام به برقراري يك مسير فيزيكي نمايد و به محض آماده شدن داده ها براي ارسال، آنها را به سوي مركز سوئيچ متصل به آن ، ارسال ميكند و بنابراين زمان “تنظيم مسير فيزيكي” كه بسيار وقتگير است حذف خواهد شد.</a:t>
            </a:r>
          </a:p>
          <a:p>
            <a:pPr algn="r" rtl="1">
              <a:lnSpc>
                <a:spcPct val="150000"/>
              </a:lnSpc>
              <a:buFont typeface="Arial" pitchFamily="34" charset="0"/>
              <a:buChar char="•"/>
            </a:pPr>
            <a:r>
              <a:rPr lang="fa-IR" sz="2400" b="1" dirty="0" smtClean="0">
                <a:solidFill>
                  <a:schemeClr val="tx2"/>
                </a:solidFill>
                <a:cs typeface="B Nazanin" pitchFamily="2" charset="-78"/>
              </a:rPr>
              <a:t>كانال بين دو ايستگاه اشغال نخواهد شد و تمام ايستگاهها ميتوانند براي يكديگر پيام بفرستند.</a:t>
            </a:r>
          </a:p>
          <a:p>
            <a:pPr algn="r" rtl="1">
              <a:lnSpc>
                <a:spcPct val="150000"/>
              </a:lnSpc>
              <a:buFont typeface="Arial" pitchFamily="34" charset="0"/>
              <a:buChar char="•"/>
            </a:pPr>
            <a:r>
              <a:rPr lang="fa-IR" sz="2400" b="1" dirty="0" smtClean="0">
                <a:solidFill>
                  <a:schemeClr val="tx2"/>
                </a:solidFill>
                <a:cs typeface="B Nazanin" pitchFamily="2" charset="-78"/>
              </a:rPr>
              <a:t>اگر دو پيام از دو ايستگاه متفاوت براي يك ايستگاه واحد ارسال شود، پس از دريافت و نگهداري در حافظة مركز سوئيچ، به ترتيب براي آن ايستگاه ارسال خواهدشد.</a:t>
            </a: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پيام </a:t>
            </a:r>
            <a:endParaRPr lang="en-US" sz="2400" b="1" dirty="0" smtClean="0">
              <a:solidFill>
                <a:schemeClr val="tx2"/>
              </a:solidFill>
              <a:ea typeface="IranNastaliq" pitchFamily="18" charset="0"/>
              <a:cs typeface="B Titr" pitchFamily="2" charset="-78"/>
            </a:endParaRPr>
          </a:p>
        </p:txBody>
      </p:sp>
      <p:sp>
        <p:nvSpPr>
          <p:cNvPr id="14" name="Rectangle 13"/>
          <p:cNvSpPr/>
          <p:nvPr/>
        </p:nvSpPr>
        <p:spPr>
          <a:xfrm>
            <a:off x="609600" y="1472148"/>
            <a:ext cx="7391400" cy="3970318"/>
          </a:xfrm>
          <a:prstGeom prst="rect">
            <a:avLst/>
          </a:prstGeom>
        </p:spPr>
        <p:txBody>
          <a:bodyPr wrap="square">
            <a:spAutoFit/>
          </a:bodyPr>
          <a:lstStyle/>
          <a:p>
            <a:pPr algn="r" rtl="1">
              <a:lnSpc>
                <a:spcPct val="150000"/>
              </a:lnSpc>
            </a:pPr>
            <a:r>
              <a:rPr lang="fa-IR" sz="2400" b="1" dirty="0" smtClean="0">
                <a:solidFill>
                  <a:schemeClr val="tx2"/>
                </a:solidFill>
                <a:cs typeface="B Nazanin" pitchFamily="2" charset="-78"/>
              </a:rPr>
              <a:t>اين روش يك عيب اساسي دارد : “عدم محدوديت طول پيام” لذا: اشكالات عمدة زير پديد مي آيد:</a:t>
            </a:r>
          </a:p>
          <a:p>
            <a:pPr algn="r" rtl="1">
              <a:lnSpc>
                <a:spcPct val="150000"/>
              </a:lnSpc>
            </a:pPr>
            <a:r>
              <a:rPr lang="fa-IR" sz="2400" b="1" dirty="0" smtClean="0">
                <a:solidFill>
                  <a:schemeClr val="tx2"/>
                </a:solidFill>
                <a:cs typeface="B Nazanin" pitchFamily="2" charset="-78"/>
              </a:rPr>
              <a:t>١- هر مركز سوئيچ بايد فضاي حافظه بسيار زيادي داشته باشد حتي ممكن است بدليل عدم محدوديت روي طول پيام، مركز سوئيچ در لحظاتي با كمبود حافظه مواجه شده و مجبور شود از فضاي حافظة جانبي (مثل ديسك سخت) استفاده كند كه سرعت انتقال پيام را از مبدأ به مقصد، بشدت كاهش خواهد داد.</a:t>
            </a: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پيام </a:t>
            </a:r>
            <a:endParaRPr lang="en-US" sz="2400" b="1" dirty="0" smtClean="0">
              <a:solidFill>
                <a:schemeClr val="tx2"/>
              </a:solidFill>
              <a:ea typeface="IranNastaliq" pitchFamily="18" charset="0"/>
              <a:cs typeface="B Titr" pitchFamily="2" charset="-78"/>
            </a:endParaRPr>
          </a:p>
        </p:txBody>
      </p:sp>
      <p:sp>
        <p:nvSpPr>
          <p:cNvPr id="14" name="Rectangle 13"/>
          <p:cNvSpPr/>
          <p:nvPr/>
        </p:nvSpPr>
        <p:spPr>
          <a:xfrm>
            <a:off x="609600" y="1472148"/>
            <a:ext cx="7391400" cy="3970318"/>
          </a:xfrm>
          <a:prstGeom prst="rect">
            <a:avLst/>
          </a:prstGeom>
        </p:spPr>
        <p:txBody>
          <a:bodyPr wrap="square">
            <a:spAutoFit/>
          </a:bodyPr>
          <a:lstStyle/>
          <a:p>
            <a:pPr algn="r" rtl="1">
              <a:lnSpc>
                <a:spcPct val="150000"/>
              </a:lnSpc>
            </a:pPr>
            <a:r>
              <a:rPr lang="fa-IR" sz="2400" b="1" dirty="0" smtClean="0">
                <a:solidFill>
                  <a:schemeClr val="tx2"/>
                </a:solidFill>
                <a:cs typeface="B Nazanin" pitchFamily="2" charset="-78"/>
              </a:rPr>
              <a:t>2-در صورت بروز حتي يك بيت خرابي در پيام (ناشي از خطاي كانال)، حجم بسيار زيادي از دادهها بايد مجدداً ارسال شوند.</a:t>
            </a:r>
          </a:p>
          <a:p>
            <a:pPr algn="r" rtl="1">
              <a:lnSpc>
                <a:spcPct val="150000"/>
              </a:lnSpc>
            </a:pPr>
            <a:r>
              <a:rPr lang="fa-IR" sz="2400" b="1" dirty="0" smtClean="0">
                <a:solidFill>
                  <a:schemeClr val="tx2"/>
                </a:solidFill>
                <a:cs typeface="B Nazanin" pitchFamily="2" charset="-78"/>
              </a:rPr>
              <a:t>٣- چون هر مركز سوئيچ موظف است كل پيام را دريافت كرده و سپس آنرا به كانال مناسب هدايت نمايد، لذا تاخير رسيدن پيام زياد خواهد شد، چراكه اگر زمان دريافت يك پيام بزرگ </a:t>
            </a:r>
            <a:r>
              <a:rPr lang="en-US" sz="2400" b="1" dirty="0" smtClean="0">
                <a:solidFill>
                  <a:schemeClr val="tx2"/>
                </a:solidFill>
                <a:cs typeface="B Nazanin" pitchFamily="2" charset="-78"/>
              </a:rPr>
              <a:t>t </a:t>
            </a:r>
            <a:r>
              <a:rPr lang="fa-IR" sz="2400" b="1" dirty="0" smtClean="0">
                <a:solidFill>
                  <a:schemeClr val="tx2"/>
                </a:solidFill>
                <a:cs typeface="B Nazanin" pitchFamily="2" charset="-78"/>
              </a:rPr>
              <a:t> ثانيه باشد و در مسير بين مبدأ و مقصد </a:t>
            </a:r>
            <a:r>
              <a:rPr lang="en-US" sz="2400" b="1" dirty="0" smtClean="0">
                <a:solidFill>
                  <a:schemeClr val="tx2"/>
                </a:solidFill>
                <a:cs typeface="B Nazanin" pitchFamily="2" charset="-78"/>
              </a:rPr>
              <a:t>n</a:t>
            </a:r>
            <a:r>
              <a:rPr lang="fa-IR" sz="2400" b="1" dirty="0" smtClean="0">
                <a:solidFill>
                  <a:schemeClr val="tx2"/>
                </a:solidFill>
                <a:cs typeface="B Nazanin" pitchFamily="2" charset="-78"/>
              </a:rPr>
              <a:t> مركز سوئيچ واقع شده باشد، كل تاخير معادل </a:t>
            </a:r>
            <a:r>
              <a:rPr lang="en-US" sz="2400" b="1" dirty="0" smtClean="0">
                <a:solidFill>
                  <a:schemeClr val="tx2"/>
                </a:solidFill>
                <a:cs typeface="B Nazanin" pitchFamily="2" charset="-78"/>
              </a:rPr>
              <a:t>n*t</a:t>
            </a:r>
            <a:r>
              <a:rPr lang="fa-IR" sz="2400" b="1" dirty="0" smtClean="0">
                <a:solidFill>
                  <a:schemeClr val="tx2"/>
                </a:solidFill>
                <a:cs typeface="B Nazanin" pitchFamily="2" charset="-78"/>
              </a:rPr>
              <a:t> خواهد بود.</a:t>
            </a: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پيام </a:t>
            </a:r>
            <a:endParaRPr lang="en-US" sz="2400" b="1" dirty="0" smtClean="0">
              <a:solidFill>
                <a:schemeClr val="tx2"/>
              </a:solidFill>
              <a:ea typeface="IranNastaliq" pitchFamily="18" charset="0"/>
              <a:cs typeface="B Titr" pitchFamily="2" charset="-78"/>
            </a:endParaRPr>
          </a:p>
        </p:txBody>
      </p:sp>
      <p:pic>
        <p:nvPicPr>
          <p:cNvPr id="5122" name="Picture 2" descr="\\vmware-host\Shared Folders\Desktop\Packet-Switching-_Cell-Switching_Vs-_-Circuit-Switching_1.png"/>
          <p:cNvPicPr>
            <a:picLocks noChangeAspect="1" noChangeArrowheads="1"/>
          </p:cNvPicPr>
          <p:nvPr/>
        </p:nvPicPr>
        <p:blipFill>
          <a:blip r:embed="rId3" cstate="print"/>
          <a:srcRect/>
          <a:stretch>
            <a:fillRect/>
          </a:stretch>
        </p:blipFill>
        <p:spPr bwMode="auto">
          <a:xfrm>
            <a:off x="685800" y="1295400"/>
            <a:ext cx="7509047" cy="5257800"/>
          </a:xfrm>
          <a:prstGeom prst="rect">
            <a:avLst/>
          </a:prstGeom>
          <a:noFill/>
        </p:spPr>
      </p:pic>
      <p:cxnSp>
        <p:nvCxnSpPr>
          <p:cNvPr id="11" name="Straight Arrow Connector 10"/>
          <p:cNvCxnSpPr/>
          <p:nvPr/>
        </p:nvCxnSpPr>
        <p:spPr>
          <a:xfrm rot="10800000" flipV="1">
            <a:off x="4953000" y="2895600"/>
            <a:ext cx="1295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بسته وسلول </a:t>
            </a:r>
            <a:endParaRPr lang="en-US" sz="2400" b="1" dirty="0" smtClean="0">
              <a:solidFill>
                <a:schemeClr val="tx2"/>
              </a:solidFill>
              <a:ea typeface="IranNastaliq" pitchFamily="18" charset="0"/>
              <a:cs typeface="B Titr" pitchFamily="2" charset="-78"/>
            </a:endParaRPr>
          </a:p>
        </p:txBody>
      </p:sp>
      <p:sp>
        <p:nvSpPr>
          <p:cNvPr id="7" name="Rectangle 6"/>
          <p:cNvSpPr/>
          <p:nvPr/>
        </p:nvSpPr>
        <p:spPr>
          <a:xfrm>
            <a:off x="381000" y="1571685"/>
            <a:ext cx="7848600" cy="4524315"/>
          </a:xfrm>
          <a:prstGeom prst="rect">
            <a:avLst/>
          </a:prstGeom>
        </p:spPr>
        <p:txBody>
          <a:bodyPr wrap="square">
            <a:spAutoFit/>
          </a:bodyPr>
          <a:lstStyle/>
          <a:p>
            <a:pPr algn="r" rtl="1">
              <a:lnSpc>
                <a:spcPct val="150000"/>
              </a:lnSpc>
              <a:buFont typeface="Arial" pitchFamily="34" charset="0"/>
              <a:buChar char="•"/>
            </a:pPr>
            <a:r>
              <a:rPr lang="fa-IR" sz="2400" b="1" dirty="0" smtClean="0">
                <a:solidFill>
                  <a:schemeClr val="tx2"/>
                </a:solidFill>
                <a:cs typeface="B Nazanin" pitchFamily="2" charset="-78"/>
              </a:rPr>
              <a:t>آنرا به قطعات كوچكتري به نام “بسته” تقسيم كرده و ضمن اضافه كردن اطلاعات لازم براي بازسازي اصل پيام به هر بسته ، آنها را بطور جداگانه به مركز سوئيچ ارسال كند.</a:t>
            </a:r>
          </a:p>
          <a:p>
            <a:pPr algn="r" rtl="1">
              <a:lnSpc>
                <a:spcPct val="150000"/>
              </a:lnSpc>
              <a:buFont typeface="Arial" pitchFamily="34" charset="0"/>
              <a:buChar char="•"/>
            </a:pPr>
            <a:r>
              <a:rPr lang="fa-IR" sz="2400" b="1" dirty="0" smtClean="0">
                <a:solidFill>
                  <a:schemeClr val="tx2"/>
                </a:solidFill>
                <a:cs typeface="B Nazanin" pitchFamily="2" charset="-78"/>
              </a:rPr>
              <a:t>مجموع تاخير در روش سوئيچ بسته كمتر از روش سوئيچ پيام خواهد بود </a:t>
            </a:r>
          </a:p>
          <a:p>
            <a:pPr algn="r" rtl="1">
              <a:lnSpc>
                <a:spcPct val="150000"/>
              </a:lnSpc>
              <a:buFont typeface="Arial" pitchFamily="34" charset="0"/>
              <a:buChar char="•"/>
            </a:pPr>
            <a:r>
              <a:rPr lang="fa-IR" sz="2400" b="1" dirty="0" smtClean="0">
                <a:solidFill>
                  <a:schemeClr val="tx2"/>
                </a:solidFill>
                <a:cs typeface="B Nazanin" pitchFamily="2" charset="-78"/>
              </a:rPr>
              <a:t>در اين روش با توجه به محدود بودن طول هر بسته ، اولاً فضاي حافظة مورد نياز براي هر مركز سوئيچ قابل تخمين و قابل تأمين خواهد بود. ثانياً در صورت بروز خرابي در يك بسته فقط بخش ناچيزي از كل پيام خراب شده و ارسال مجدد خواهد شد</a:t>
            </a: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بسته وسلول </a:t>
            </a:r>
            <a:endParaRPr lang="en-US" sz="2400" b="1" dirty="0" smtClean="0">
              <a:solidFill>
                <a:schemeClr val="tx2"/>
              </a:solidFill>
              <a:ea typeface="IranNastaliq" pitchFamily="18" charset="0"/>
              <a:cs typeface="B Titr" pitchFamily="2" charset="-78"/>
            </a:endParaRPr>
          </a:p>
        </p:txBody>
      </p:sp>
      <p:sp>
        <p:nvSpPr>
          <p:cNvPr id="7" name="Rectangle 6"/>
          <p:cNvSpPr/>
          <p:nvPr/>
        </p:nvSpPr>
        <p:spPr>
          <a:xfrm>
            <a:off x="381000" y="1571685"/>
            <a:ext cx="7848600" cy="2862322"/>
          </a:xfrm>
          <a:prstGeom prst="rect">
            <a:avLst/>
          </a:prstGeom>
        </p:spPr>
        <p:txBody>
          <a:bodyPr wrap="square">
            <a:spAutoFit/>
          </a:bodyPr>
          <a:lstStyle/>
          <a:p>
            <a:pPr algn="r" rtl="1">
              <a:lnSpc>
                <a:spcPct val="150000"/>
              </a:lnSpc>
              <a:buFont typeface="Arial" pitchFamily="34" charset="0"/>
              <a:buChar char="•"/>
            </a:pPr>
            <a:r>
              <a:rPr lang="fa-IR" sz="2400" b="1" dirty="0" smtClean="0">
                <a:solidFill>
                  <a:schemeClr val="tx2"/>
                </a:solidFill>
                <a:cs typeface="B Nazanin" pitchFamily="2" charset="-78"/>
              </a:rPr>
              <a:t>در سوئيچهاي </a:t>
            </a:r>
            <a:r>
              <a:rPr lang="en-US" sz="2400" b="1" dirty="0" smtClean="0">
                <a:solidFill>
                  <a:schemeClr val="tx2"/>
                </a:solidFill>
                <a:cs typeface="B Nazanin" pitchFamily="2" charset="-78"/>
              </a:rPr>
              <a:t>ATM </a:t>
            </a:r>
            <a:r>
              <a:rPr lang="fa-IR" sz="2400" b="1" dirty="0" smtClean="0">
                <a:solidFill>
                  <a:schemeClr val="tx2"/>
                </a:solidFill>
                <a:cs typeface="B Nazanin" pitchFamily="2" charset="-78"/>
              </a:rPr>
              <a:t> هر بسته دقيقاً ٥٣ بايت است كه از اين ٥٣ بايت 48 بايت داده و ٥ بايت سرآيند محسوب ميشود. به دليل اندازة كوچك و ثابت اين بسته ها به آنها سلول گفته ميشود.</a:t>
            </a:r>
          </a:p>
          <a:p>
            <a:pPr algn="r" rtl="1">
              <a:lnSpc>
                <a:spcPct val="150000"/>
              </a:lnSpc>
              <a:buFont typeface="Arial" pitchFamily="34" charset="0"/>
              <a:buChar char="•"/>
            </a:pPr>
            <a:r>
              <a:rPr lang="fa-IR" sz="2400" b="1" dirty="0" smtClean="0">
                <a:solidFill>
                  <a:schemeClr val="tx2"/>
                </a:solidFill>
                <a:cs typeface="B Nazanin" pitchFamily="2" charset="-78"/>
              </a:rPr>
              <a:t>در اين روش نرخ ارسال و دريافت بسيار بالا و نرخ خرابي سلولها بسيار پايين است و معمولاً از فيبرهاي نوري استفاده ميشود.</a:t>
            </a: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بسته وسلول </a:t>
            </a:r>
            <a:endParaRPr lang="en-US" sz="2400" b="1" dirty="0" smtClean="0">
              <a:solidFill>
                <a:schemeClr val="tx2"/>
              </a:solidFill>
              <a:ea typeface="IranNastaliq" pitchFamily="18" charset="0"/>
              <a:cs typeface="B Titr" pitchFamily="2" charset="-78"/>
            </a:endParaRPr>
          </a:p>
        </p:txBody>
      </p:sp>
      <p:pic>
        <p:nvPicPr>
          <p:cNvPr id="6146" name="Picture 2"/>
          <p:cNvPicPr>
            <a:picLocks noChangeAspect="1" noChangeArrowheads="1"/>
          </p:cNvPicPr>
          <p:nvPr/>
        </p:nvPicPr>
        <p:blipFill>
          <a:blip r:embed="rId3" cstate="print"/>
          <a:srcRect/>
          <a:stretch>
            <a:fillRect/>
          </a:stretch>
        </p:blipFill>
        <p:spPr bwMode="auto">
          <a:xfrm>
            <a:off x="123825" y="2057400"/>
            <a:ext cx="8258175" cy="322897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شبکه داده گرام</a:t>
            </a:r>
            <a:endParaRPr lang="en-US" sz="2400" b="1" dirty="0" smtClean="0">
              <a:solidFill>
                <a:schemeClr val="tx2"/>
              </a:solidFill>
              <a:ea typeface="IranNastaliq" pitchFamily="18" charset="0"/>
              <a:cs typeface="B Titr" pitchFamily="2" charset="-78"/>
            </a:endParaRPr>
          </a:p>
        </p:txBody>
      </p:sp>
      <p:pic>
        <p:nvPicPr>
          <p:cNvPr id="7170" name="Picture 2"/>
          <p:cNvPicPr>
            <a:picLocks noChangeAspect="1" noChangeArrowheads="1"/>
          </p:cNvPicPr>
          <p:nvPr/>
        </p:nvPicPr>
        <p:blipFill>
          <a:blip r:embed="rId3" cstate="print">
            <a:grayscl/>
          </a:blip>
          <a:srcRect/>
          <a:stretch>
            <a:fillRect/>
          </a:stretch>
        </p:blipFill>
        <p:spPr bwMode="auto">
          <a:xfrm>
            <a:off x="533400" y="1752601"/>
            <a:ext cx="7848600" cy="4351613"/>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شبکه داده گرام</a:t>
            </a:r>
            <a:endParaRPr lang="en-US" sz="2400" b="1" dirty="0" smtClean="0">
              <a:solidFill>
                <a:schemeClr val="tx2"/>
              </a:solidFill>
              <a:ea typeface="IranNastaliq" pitchFamily="18" charset="0"/>
              <a:cs typeface="B Titr" pitchFamily="2" charset="-78"/>
            </a:endParaRPr>
          </a:p>
        </p:txBody>
      </p:sp>
      <p:pic>
        <p:nvPicPr>
          <p:cNvPr id="8194" name="Picture 2"/>
          <p:cNvPicPr>
            <a:picLocks noChangeAspect="1" noChangeArrowheads="1"/>
          </p:cNvPicPr>
          <p:nvPr/>
        </p:nvPicPr>
        <p:blipFill>
          <a:blip r:embed="rId3" cstate="print"/>
          <a:srcRect/>
          <a:stretch>
            <a:fillRect/>
          </a:stretch>
        </p:blipFill>
        <p:spPr bwMode="auto">
          <a:xfrm>
            <a:off x="1238250" y="1694035"/>
            <a:ext cx="5314950" cy="4654378"/>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روشهاي انتقال اطلاعات در زير ساخت شبكه </a:t>
            </a:r>
            <a:endParaRPr lang="en-US" sz="2400" b="1" dirty="0">
              <a:solidFill>
                <a:schemeClr val="tx2"/>
              </a:solidFill>
              <a:ea typeface="IranNastaliq" pitchFamily="18" charset="0"/>
              <a:cs typeface="B Titr" pitchFamily="2" charset="-78"/>
            </a:endParaRPr>
          </a:p>
        </p:txBody>
      </p:sp>
      <p:sp>
        <p:nvSpPr>
          <p:cNvPr id="14" name="Rectangle 13"/>
          <p:cNvSpPr/>
          <p:nvPr/>
        </p:nvSpPr>
        <p:spPr>
          <a:xfrm>
            <a:off x="914400" y="2362200"/>
            <a:ext cx="6934200" cy="2308324"/>
          </a:xfrm>
          <a:prstGeom prst="rect">
            <a:avLst/>
          </a:prstGeom>
        </p:spPr>
        <p:txBody>
          <a:bodyPr wrap="square">
            <a:spAutoFit/>
          </a:bodyPr>
          <a:lstStyle/>
          <a:p>
            <a:pPr algn="r" rtl="1">
              <a:lnSpc>
                <a:spcPct val="200000"/>
              </a:lnSpc>
            </a:pPr>
            <a:r>
              <a:rPr lang="fa-IR" sz="2400" spc="-100" dirty="0" smtClean="0">
                <a:solidFill>
                  <a:schemeClr val="tx2"/>
                </a:solidFill>
                <a:latin typeface="+mj-lt"/>
                <a:cs typeface="B Titr" pitchFamily="2" charset="-78"/>
              </a:rPr>
              <a:t>سو ئيچينگ مداري</a:t>
            </a:r>
            <a:r>
              <a:rPr lang="en-US" sz="2400" spc="-100" dirty="0" smtClean="0">
                <a:solidFill>
                  <a:schemeClr val="tx2"/>
                </a:solidFill>
                <a:cs typeface="B Titr" pitchFamily="2" charset="-78"/>
              </a:rPr>
              <a:t> (Circuit Switching) </a:t>
            </a:r>
            <a:r>
              <a:rPr lang="fa-IR" sz="2400" spc="-100" dirty="0" smtClean="0">
                <a:solidFill>
                  <a:schemeClr val="tx2"/>
                </a:solidFill>
                <a:cs typeface="B Titr" pitchFamily="2" charset="-78"/>
              </a:rPr>
              <a:t> </a:t>
            </a:r>
            <a:endParaRPr lang="fa-IR" sz="2400" spc="-100" dirty="0" smtClean="0">
              <a:solidFill>
                <a:schemeClr val="tx2"/>
              </a:solidFill>
              <a:latin typeface="+mj-lt"/>
              <a:cs typeface="B Titr" pitchFamily="2" charset="-78"/>
            </a:endParaRPr>
          </a:p>
          <a:p>
            <a:pPr algn="r" rtl="1">
              <a:lnSpc>
                <a:spcPct val="200000"/>
              </a:lnSpc>
            </a:pPr>
            <a:r>
              <a:rPr lang="fa-IR" sz="2400" spc="-100" dirty="0" smtClean="0">
                <a:solidFill>
                  <a:schemeClr val="tx2"/>
                </a:solidFill>
                <a:latin typeface="+mj-lt"/>
                <a:cs typeface="B Titr" pitchFamily="2" charset="-78"/>
              </a:rPr>
              <a:t>سوئيچينگ پيام</a:t>
            </a:r>
            <a:r>
              <a:rPr lang="en-US" sz="2400" spc="-100" dirty="0" smtClean="0">
                <a:solidFill>
                  <a:schemeClr val="tx2"/>
                </a:solidFill>
                <a:cs typeface="B Titr" pitchFamily="2" charset="-78"/>
              </a:rPr>
              <a:t> (Message Switching ) </a:t>
            </a:r>
            <a:endParaRPr lang="fa-IR" sz="2400" spc="-100" dirty="0" smtClean="0">
              <a:solidFill>
                <a:schemeClr val="tx2"/>
              </a:solidFill>
              <a:latin typeface="+mj-lt"/>
              <a:cs typeface="B Titr" pitchFamily="2" charset="-78"/>
            </a:endParaRPr>
          </a:p>
          <a:p>
            <a:pPr algn="r" rtl="1">
              <a:lnSpc>
                <a:spcPct val="200000"/>
              </a:lnSpc>
            </a:pPr>
            <a:r>
              <a:rPr lang="fa-IR" sz="2400" spc="-100" dirty="0" smtClean="0">
                <a:solidFill>
                  <a:schemeClr val="tx2"/>
                </a:solidFill>
                <a:latin typeface="+mj-lt"/>
                <a:cs typeface="B Titr" pitchFamily="2" charset="-78"/>
              </a:rPr>
              <a:t>سوئيچينگ بسته و سلول</a:t>
            </a:r>
            <a:r>
              <a:rPr lang="en-US" sz="2400" spc="-100" dirty="0" smtClean="0">
                <a:solidFill>
                  <a:schemeClr val="tx2"/>
                </a:solidFill>
                <a:cs typeface="B Titr" pitchFamily="2" charset="-78"/>
              </a:rPr>
              <a:t> (Packet Switching / Cell Switching) </a:t>
            </a:r>
            <a:endParaRPr lang="fa-IR" sz="2400" spc="-100" dirty="0">
              <a:solidFill>
                <a:schemeClr val="tx2"/>
              </a:solidFill>
              <a:latin typeface="+mj-lt"/>
              <a:cs typeface="B Titr" pitchFamily="2" charset="-78"/>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بسته</a:t>
            </a:r>
            <a:endParaRPr lang="en-US" sz="2400" b="1" dirty="0" smtClean="0">
              <a:solidFill>
                <a:schemeClr val="tx2"/>
              </a:solidFill>
              <a:ea typeface="IranNastaliq" pitchFamily="18" charset="0"/>
              <a:cs typeface="B Titr" pitchFamily="2" charset="-78"/>
            </a:endParaRPr>
          </a:p>
        </p:txBody>
      </p:sp>
      <p:pic>
        <p:nvPicPr>
          <p:cNvPr id="6" name="Picture 2" descr="\\vmware-host\Shared Folders\Desktop\Packet-Switching-_Cell-Switching_Vs-_-Circuit-Switching_2.png"/>
          <p:cNvPicPr>
            <a:picLocks noChangeAspect="1" noChangeArrowheads="1"/>
          </p:cNvPicPr>
          <p:nvPr/>
        </p:nvPicPr>
        <p:blipFill>
          <a:blip r:embed="rId3" cstate="print"/>
          <a:srcRect/>
          <a:stretch>
            <a:fillRect/>
          </a:stretch>
        </p:blipFill>
        <p:spPr bwMode="auto">
          <a:xfrm>
            <a:off x="1400175" y="1226131"/>
            <a:ext cx="4467225" cy="5403269"/>
          </a:xfrm>
          <a:prstGeom prst="rect">
            <a:avLst/>
          </a:prstGeom>
          <a:noFill/>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زمانبندي تأخير در روشهاي سوئيچنگ پيام و بسته</a:t>
            </a:r>
            <a:endParaRPr lang="en-US" sz="2400" b="1" dirty="0" smtClean="0">
              <a:solidFill>
                <a:schemeClr val="tx2"/>
              </a:solidFill>
              <a:ea typeface="IranNastaliq" pitchFamily="18" charset="0"/>
              <a:cs typeface="B Titr" pitchFamily="2" charset="-78"/>
            </a:endParaRPr>
          </a:p>
        </p:txBody>
      </p:sp>
      <p:pic>
        <p:nvPicPr>
          <p:cNvPr id="9219" name="Picture 3" descr="\\vmware-host\Shared Folders\Desktop\Packet-Switching-_Cell-Switching_Vs-_-Circuit-Switching_3.png"/>
          <p:cNvPicPr>
            <a:picLocks noChangeAspect="1" noChangeArrowheads="1"/>
          </p:cNvPicPr>
          <p:nvPr/>
        </p:nvPicPr>
        <p:blipFill>
          <a:blip r:embed="rId3" cstate="print"/>
          <a:srcRect/>
          <a:stretch>
            <a:fillRect/>
          </a:stretch>
        </p:blipFill>
        <p:spPr bwMode="auto">
          <a:xfrm>
            <a:off x="816330" y="1219201"/>
            <a:ext cx="7260870" cy="5410199"/>
          </a:xfrm>
          <a:prstGeom prst="rect">
            <a:avLst/>
          </a:prstGeom>
          <a:noFill/>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mtClean="0">
                <a:solidFill>
                  <a:schemeClr val="tx2"/>
                </a:solidFill>
                <a:ea typeface="IranNastaliq" pitchFamily="18" charset="0"/>
                <a:cs typeface="B Titr" pitchFamily="2" charset="-78"/>
              </a:rPr>
              <a:t>	مقایسه دو روش سوئيچنگ پيام و بسته</a:t>
            </a:r>
            <a:endParaRPr lang="en-US" sz="2400" b="1" dirty="0" smtClean="0">
              <a:solidFill>
                <a:schemeClr val="tx2"/>
              </a:solidFill>
              <a:ea typeface="IranNastaliq" pitchFamily="18" charset="0"/>
              <a:cs typeface="B Titr" pitchFamily="2" charset="-78"/>
            </a:endParaRPr>
          </a:p>
        </p:txBody>
      </p:sp>
      <p:sp>
        <p:nvSpPr>
          <p:cNvPr id="6" name="Rectangle 5"/>
          <p:cNvSpPr/>
          <p:nvPr/>
        </p:nvSpPr>
        <p:spPr>
          <a:xfrm>
            <a:off x="304800" y="1676400"/>
            <a:ext cx="8001000" cy="4524315"/>
          </a:xfrm>
          <a:prstGeom prst="rect">
            <a:avLst/>
          </a:prstGeom>
        </p:spPr>
        <p:txBody>
          <a:bodyPr wrap="square">
            <a:spAutoFit/>
          </a:bodyPr>
          <a:lstStyle/>
          <a:p>
            <a:pPr algn="r" rtl="1">
              <a:lnSpc>
                <a:spcPct val="200000"/>
              </a:lnSpc>
              <a:buFont typeface="Arial" pitchFamily="34" charset="0"/>
              <a:buChar char="•"/>
            </a:pPr>
            <a:r>
              <a:rPr lang="fa-IR" sz="2400" b="1" dirty="0" smtClean="0">
                <a:solidFill>
                  <a:schemeClr val="tx2"/>
                </a:solidFill>
                <a:cs typeface="B Nazanin" pitchFamily="2" charset="-78"/>
              </a:rPr>
              <a:t>مجموع تأخير كمتر در روش سوئيچينگ بسته نسبت به روش سوئيچينگ پيام </a:t>
            </a:r>
          </a:p>
          <a:p>
            <a:pPr algn="r" rtl="1">
              <a:lnSpc>
                <a:spcPct val="200000"/>
              </a:lnSpc>
              <a:buFont typeface="Arial" pitchFamily="34" charset="0"/>
              <a:buChar char="•"/>
            </a:pPr>
            <a:r>
              <a:rPr lang="fa-IR" sz="2400" b="1" dirty="0" smtClean="0">
                <a:solidFill>
                  <a:schemeClr val="tx2"/>
                </a:solidFill>
                <a:cs typeface="B Nazanin" pitchFamily="2" charset="-78"/>
              </a:rPr>
              <a:t>نياز به فضاي حافظه كمتر و قابل تأمين در هر مركز سوئيچ در روش سوئيچينگ بسته </a:t>
            </a:r>
          </a:p>
          <a:p>
            <a:pPr algn="r" rtl="1">
              <a:lnSpc>
                <a:spcPct val="200000"/>
              </a:lnSpc>
              <a:buFont typeface="Arial" pitchFamily="34" charset="0"/>
              <a:buChar char="•"/>
            </a:pPr>
            <a:r>
              <a:rPr lang="fa-IR" sz="2400" b="1" dirty="0" smtClean="0">
                <a:solidFill>
                  <a:schemeClr val="tx2"/>
                </a:solidFill>
                <a:cs typeface="B Nazanin" pitchFamily="2" charset="-78"/>
              </a:rPr>
              <a:t>عدم تأثير خرابي يك بسته در كل پيام ارسالي و نياز به ارسال مجدد فقط همان بسته</a:t>
            </a: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طول بسته ها در شبكه</a:t>
            </a:r>
            <a:endParaRPr lang="en-US" sz="2400" b="1" dirty="0" smtClean="0">
              <a:solidFill>
                <a:schemeClr val="tx2"/>
              </a:solidFill>
              <a:ea typeface="IranNastaliq" pitchFamily="18" charset="0"/>
              <a:cs typeface="B Titr" pitchFamily="2" charset="-78"/>
            </a:endParaRPr>
          </a:p>
        </p:txBody>
      </p:sp>
      <p:sp>
        <p:nvSpPr>
          <p:cNvPr id="6" name="Rectangle 5"/>
          <p:cNvSpPr/>
          <p:nvPr/>
        </p:nvSpPr>
        <p:spPr>
          <a:xfrm>
            <a:off x="304800" y="1676400"/>
            <a:ext cx="8001000" cy="3924151"/>
          </a:xfrm>
          <a:prstGeom prst="rect">
            <a:avLst/>
          </a:prstGeom>
        </p:spPr>
        <p:txBody>
          <a:bodyPr wrap="square">
            <a:spAutoFit/>
          </a:bodyPr>
          <a:lstStyle/>
          <a:p>
            <a:pPr algn="r" rtl="1">
              <a:lnSpc>
                <a:spcPct val="150000"/>
              </a:lnSpc>
              <a:buFont typeface="Arial" pitchFamily="34" charset="0"/>
              <a:buChar char="•"/>
            </a:pPr>
            <a:r>
              <a:rPr lang="fa-IR" sz="2400" b="1" dirty="0" smtClean="0">
                <a:solidFill>
                  <a:schemeClr val="tx2"/>
                </a:solidFill>
                <a:cs typeface="B Nazanin" pitchFamily="2" charset="-78"/>
              </a:rPr>
              <a:t>در اينترنت ارسال بسته هاي با حداكثر ٦٤ كيلو بايت امكان پذير است ولي در راه قبل از هدايت آنها طبق مكانيزمي به بسته هاي كوچكتر مي شكنند كه سربار پردازشي زيادي توليد مي كند.</a:t>
            </a:r>
          </a:p>
          <a:p>
            <a:pPr algn="r" rtl="1">
              <a:lnSpc>
                <a:spcPct val="150000"/>
              </a:lnSpc>
              <a:buFont typeface="Arial" pitchFamily="34" charset="0"/>
              <a:buChar char="•"/>
            </a:pPr>
            <a:r>
              <a:rPr lang="fa-IR" sz="2400" b="1" dirty="0" smtClean="0">
                <a:solidFill>
                  <a:schemeClr val="tx2"/>
                </a:solidFill>
                <a:cs typeface="B Nazanin" pitchFamily="2" charset="-78"/>
              </a:rPr>
              <a:t>بسته هاي كنترلي طول حدود ٤٠ بايت دارند. </a:t>
            </a:r>
          </a:p>
          <a:p>
            <a:pPr algn="r" rtl="1">
              <a:lnSpc>
                <a:spcPct val="150000"/>
              </a:lnSpc>
              <a:buFont typeface="Arial" pitchFamily="34" charset="0"/>
              <a:buChar char="•"/>
            </a:pPr>
            <a:r>
              <a:rPr lang="fa-IR" sz="2400" b="1" dirty="0" smtClean="0">
                <a:solidFill>
                  <a:schemeClr val="tx2"/>
                </a:solidFill>
                <a:cs typeface="B Nazanin" pitchFamily="2" charset="-78"/>
              </a:rPr>
              <a:t>بسته هاي با طول كمتر از ٥٧٦ بايت بدون هيچ تغييري در شبكه ارسال مي شوند. </a:t>
            </a:r>
          </a:p>
          <a:p>
            <a:pPr algn="r" rtl="1">
              <a:lnSpc>
                <a:spcPct val="150000"/>
              </a:lnSpc>
              <a:buFont typeface="Arial" pitchFamily="34" charset="0"/>
              <a:buChar char="•"/>
            </a:pPr>
            <a:r>
              <a:rPr lang="fa-IR" sz="2400" b="1" dirty="0" smtClean="0">
                <a:solidFill>
                  <a:schemeClr val="tx2"/>
                </a:solidFill>
                <a:cs typeface="B Nazanin" pitchFamily="2" charset="-78"/>
              </a:rPr>
              <a:t>در شبكه اترنت اندازه حداكثر داده قابل انتقال ١٥٠٠ بايت است</a:t>
            </a: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طراحي شبكه – مسائلي كه در طراحي نقش دارند</a:t>
            </a:r>
            <a:endParaRPr lang="en-US" sz="2400" b="1" dirty="0" smtClean="0">
              <a:solidFill>
                <a:schemeClr val="tx2"/>
              </a:solidFill>
              <a:ea typeface="IranNastaliq" pitchFamily="18" charset="0"/>
              <a:cs typeface="B Titr" pitchFamily="2" charset="-78"/>
            </a:endParaRPr>
          </a:p>
        </p:txBody>
      </p:sp>
      <p:sp>
        <p:nvSpPr>
          <p:cNvPr id="6" name="Rectangle 5"/>
          <p:cNvSpPr/>
          <p:nvPr/>
        </p:nvSpPr>
        <p:spPr>
          <a:xfrm>
            <a:off x="304800" y="1676400"/>
            <a:ext cx="8001000" cy="3785652"/>
          </a:xfrm>
          <a:prstGeom prst="rect">
            <a:avLst/>
          </a:prstGeom>
        </p:spPr>
        <p:txBody>
          <a:bodyPr wrap="square">
            <a:spAutoFit/>
          </a:bodyPr>
          <a:lstStyle/>
          <a:p>
            <a:pPr algn="r" rtl="1">
              <a:lnSpc>
                <a:spcPct val="200000"/>
              </a:lnSpc>
            </a:pPr>
            <a:r>
              <a:rPr lang="fa-IR" sz="2400" b="1" dirty="0" smtClean="0">
                <a:solidFill>
                  <a:schemeClr val="tx2"/>
                </a:solidFill>
                <a:cs typeface="B Nazanin" pitchFamily="2" charset="-78"/>
              </a:rPr>
              <a:t>اولين مسئله </a:t>
            </a:r>
            <a:r>
              <a:rPr lang="fa-IR" sz="2400" b="1" dirty="0" smtClean="0">
                <a:solidFill>
                  <a:srgbClr val="FF0000"/>
                </a:solidFill>
                <a:cs typeface="B Nazanin" pitchFamily="2" charset="-78"/>
              </a:rPr>
              <a:t>چگونگي ارسال و دريافت بيتهاي اطلاعات </a:t>
            </a:r>
            <a:r>
              <a:rPr lang="fa-IR" sz="2400" b="1" dirty="0" smtClean="0">
                <a:solidFill>
                  <a:schemeClr val="tx2"/>
                </a:solidFill>
                <a:cs typeface="B Nazanin" pitchFamily="2" charset="-78"/>
              </a:rPr>
              <a:t>بصورت يك سيگنال </a:t>
            </a:r>
          </a:p>
          <a:p>
            <a:pPr algn="r" rtl="1">
              <a:lnSpc>
                <a:spcPct val="200000"/>
              </a:lnSpc>
            </a:pPr>
            <a:r>
              <a:rPr lang="fa-IR" sz="2400" b="1" dirty="0" smtClean="0">
                <a:solidFill>
                  <a:schemeClr val="tx2"/>
                </a:solidFill>
                <a:cs typeface="B Nazanin" pitchFamily="2" charset="-78"/>
              </a:rPr>
              <a:t>الكتريكي ، الكترومغناطيسي يا نوري است، بسته به اينكه آيا كانال انتقال سيم مسي، فيبر نوري، كانال ماهوارهاي يا خطوط مايكروويو است. بنابراين </a:t>
            </a:r>
            <a:r>
              <a:rPr lang="fa-IR" sz="2400" b="1" dirty="0" smtClean="0">
                <a:solidFill>
                  <a:srgbClr val="FF0000"/>
                </a:solidFill>
                <a:cs typeface="B Nazanin" pitchFamily="2" charset="-78"/>
              </a:rPr>
              <a:t>تبديل بيتها به يك سيگنال متناسب با كانال انتقال </a:t>
            </a:r>
            <a:r>
              <a:rPr lang="fa-IR" sz="2400" b="1" dirty="0" smtClean="0">
                <a:solidFill>
                  <a:schemeClr val="tx2"/>
                </a:solidFill>
                <a:cs typeface="B Nazanin" pitchFamily="2" charset="-78"/>
              </a:rPr>
              <a:t>يكي از مسائل اولية شبكه به شمار ميرود.</a:t>
            </a: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طراحي شبكه – مسائلي كه در طراحي نقش دارند</a:t>
            </a:r>
            <a:endParaRPr lang="en-US" sz="2400" b="1" dirty="0" smtClean="0">
              <a:solidFill>
                <a:schemeClr val="tx2"/>
              </a:solidFill>
              <a:ea typeface="IranNastaliq" pitchFamily="18" charset="0"/>
              <a:cs typeface="B Titr" pitchFamily="2" charset="-78"/>
            </a:endParaRPr>
          </a:p>
        </p:txBody>
      </p:sp>
      <p:sp>
        <p:nvSpPr>
          <p:cNvPr id="6" name="Rectangle 5"/>
          <p:cNvSpPr/>
          <p:nvPr/>
        </p:nvSpPr>
        <p:spPr>
          <a:xfrm>
            <a:off x="152400" y="1867049"/>
            <a:ext cx="8001000" cy="3924151"/>
          </a:xfrm>
          <a:prstGeom prst="rect">
            <a:avLst/>
          </a:prstGeom>
        </p:spPr>
        <p:txBody>
          <a:bodyPr wrap="square">
            <a:spAutoFit/>
          </a:bodyPr>
          <a:lstStyle/>
          <a:p>
            <a:pPr algn="r" rtl="1">
              <a:lnSpc>
                <a:spcPct val="150000"/>
              </a:lnSpc>
            </a:pPr>
            <a:r>
              <a:rPr lang="fa-IR" sz="2400" b="1" dirty="0" smtClean="0">
                <a:solidFill>
                  <a:schemeClr val="tx2"/>
                </a:solidFill>
                <a:cs typeface="B Nazanin" pitchFamily="2" charset="-78"/>
              </a:rPr>
              <a:t>مساله دوم </a:t>
            </a:r>
            <a:r>
              <a:rPr lang="fa-IR" sz="2400" b="1" dirty="0" smtClean="0">
                <a:solidFill>
                  <a:srgbClr val="FF0000"/>
                </a:solidFill>
                <a:cs typeface="B Nazanin" pitchFamily="2" charset="-78"/>
              </a:rPr>
              <a:t>ماهيت انتقال </a:t>
            </a:r>
            <a:r>
              <a:rPr lang="fa-IR" sz="2400" b="1" dirty="0" smtClean="0">
                <a:solidFill>
                  <a:schemeClr val="tx2"/>
                </a:solidFill>
                <a:cs typeface="B Nazanin" pitchFamily="2" charset="-78"/>
              </a:rPr>
              <a:t>است كه مي تواند به يكي از سه صورت زير باشد: </a:t>
            </a:r>
          </a:p>
          <a:p>
            <a:pPr algn="r" rtl="1">
              <a:lnSpc>
                <a:spcPct val="150000"/>
              </a:lnSpc>
            </a:pPr>
            <a:r>
              <a:rPr lang="fa-IR" sz="2400" b="1" dirty="0" smtClean="0">
                <a:solidFill>
                  <a:schemeClr val="tx2"/>
                </a:solidFill>
                <a:cs typeface="B Nazanin" pitchFamily="2" charset="-78"/>
              </a:rPr>
              <a:t>– ارتباط يكطرفه ( يك طرف هميشه گيرنده و طرف ديگر هميشه فرستنده).</a:t>
            </a:r>
          </a:p>
          <a:p>
            <a:pPr algn="r" rtl="1">
              <a:lnSpc>
                <a:spcPct val="150000"/>
              </a:lnSpc>
            </a:pPr>
            <a:r>
              <a:rPr lang="en-US" sz="2400" b="1" dirty="0" smtClean="0">
                <a:solidFill>
                  <a:schemeClr val="tx2"/>
                </a:solidFill>
                <a:cs typeface="B Nazanin" pitchFamily="2" charset="-78"/>
              </a:rPr>
              <a:t>(Simplex)</a:t>
            </a:r>
          </a:p>
          <a:p>
            <a:pPr algn="r" rtl="1">
              <a:lnSpc>
                <a:spcPct val="150000"/>
              </a:lnSpc>
            </a:pPr>
            <a:r>
              <a:rPr lang="fa-IR" sz="2400" b="1" dirty="0" smtClean="0">
                <a:solidFill>
                  <a:schemeClr val="tx2"/>
                </a:solidFill>
                <a:cs typeface="B Nazanin" pitchFamily="2" charset="-78"/>
              </a:rPr>
              <a:t>– ارتباط دوطرفة غيرهمزمان ( هر دو ماشين هم ميتوانند فرستنده يا گيرنده باشند ولي نه بصورت همزمان ، بلكه يكي از طرفين ابتدا ارسال ميكند ، سپس ساكت</a:t>
            </a:r>
            <a:r>
              <a:rPr lang="en-US" sz="2400" b="1" dirty="0" smtClean="0">
                <a:solidFill>
                  <a:schemeClr val="tx2"/>
                </a:solidFill>
                <a:cs typeface="B Nazanin" pitchFamily="2" charset="-78"/>
              </a:rPr>
              <a:t> </a:t>
            </a:r>
            <a:r>
              <a:rPr lang="fa-IR" sz="2400" b="1" dirty="0" smtClean="0">
                <a:solidFill>
                  <a:schemeClr val="tx2"/>
                </a:solidFill>
                <a:cs typeface="B Nazanin" pitchFamily="2" charset="-78"/>
              </a:rPr>
              <a:t>ميشود تا طرف مقابل ارسال داشته باشد</a:t>
            </a:r>
            <a:r>
              <a:rPr lang="en-US" sz="2400" b="1" dirty="0" smtClean="0">
                <a:solidFill>
                  <a:schemeClr val="tx2"/>
                </a:solidFill>
                <a:cs typeface="B Nazanin" pitchFamily="2" charset="-78"/>
              </a:rPr>
              <a:t> (Half Duplex)</a:t>
            </a:r>
          </a:p>
          <a:p>
            <a:pPr algn="r" rtl="1">
              <a:lnSpc>
                <a:spcPct val="150000"/>
              </a:lnSpc>
            </a:pPr>
            <a:r>
              <a:rPr lang="en-US" sz="2400" b="1" dirty="0" smtClean="0">
                <a:solidFill>
                  <a:schemeClr val="tx2"/>
                </a:solidFill>
                <a:cs typeface="B Nazanin" pitchFamily="2" charset="-78"/>
              </a:rPr>
              <a:t>– </a:t>
            </a:r>
            <a:r>
              <a:rPr lang="fa-IR" sz="2400" b="1" dirty="0" smtClean="0">
                <a:solidFill>
                  <a:schemeClr val="tx2"/>
                </a:solidFill>
                <a:cs typeface="B Nazanin" pitchFamily="2" charset="-78"/>
              </a:rPr>
              <a:t>ارتباط دو طرفه همزمان ( مانند خطوط مايكرو) </a:t>
            </a:r>
            <a:r>
              <a:rPr lang="en-US" sz="2400" b="1" dirty="0" smtClean="0">
                <a:solidFill>
                  <a:schemeClr val="tx2"/>
                </a:solidFill>
                <a:cs typeface="B Nazanin" pitchFamily="2" charset="-78"/>
              </a:rPr>
              <a:t>(Full Duplex )</a:t>
            </a:r>
            <a:endParaRPr lang="fa-IR" sz="2400" b="1" dirty="0" smtClean="0">
              <a:solidFill>
                <a:schemeClr val="tx2"/>
              </a:solidFill>
              <a:cs typeface="B Nazanin" pitchFamily="2" charset="-78"/>
            </a:endParaRP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طراحي شبكه – مسائلي كه در طراحي نقش دارند</a:t>
            </a:r>
            <a:endParaRPr lang="en-US" sz="2400" b="1" dirty="0" smtClean="0">
              <a:solidFill>
                <a:schemeClr val="tx2"/>
              </a:solidFill>
              <a:ea typeface="IranNastaliq" pitchFamily="18" charset="0"/>
              <a:cs typeface="B Titr" pitchFamily="2" charset="-78"/>
            </a:endParaRPr>
          </a:p>
        </p:txBody>
      </p:sp>
      <p:sp>
        <p:nvSpPr>
          <p:cNvPr id="6" name="Rectangle 5"/>
          <p:cNvSpPr/>
          <p:nvPr/>
        </p:nvSpPr>
        <p:spPr>
          <a:xfrm>
            <a:off x="304800" y="1676400"/>
            <a:ext cx="8001000" cy="4324261"/>
          </a:xfrm>
          <a:prstGeom prst="rect">
            <a:avLst/>
          </a:prstGeom>
        </p:spPr>
        <p:txBody>
          <a:bodyPr wrap="square">
            <a:spAutoFit/>
          </a:bodyPr>
          <a:lstStyle/>
          <a:p>
            <a:pPr algn="r" rtl="1">
              <a:lnSpc>
                <a:spcPct val="200000"/>
              </a:lnSpc>
            </a:pPr>
            <a:r>
              <a:rPr lang="fa-IR" sz="2000" b="1" dirty="0" smtClean="0">
                <a:solidFill>
                  <a:schemeClr val="tx2"/>
                </a:solidFill>
                <a:cs typeface="B Nazanin" pitchFamily="2" charset="-78"/>
              </a:rPr>
              <a:t>مساله سوم </a:t>
            </a:r>
            <a:r>
              <a:rPr lang="fa-IR" sz="2000" b="1" dirty="0" smtClean="0">
                <a:solidFill>
                  <a:srgbClr val="FF0000"/>
                </a:solidFill>
                <a:cs typeface="B Nazanin" pitchFamily="2" charset="-78"/>
              </a:rPr>
              <a:t>مسئلة خطا و وجود نويز </a:t>
            </a:r>
            <a:r>
              <a:rPr lang="fa-IR" sz="2000" b="1" dirty="0" smtClean="0">
                <a:solidFill>
                  <a:schemeClr val="tx2"/>
                </a:solidFill>
                <a:cs typeface="B Nazanin" pitchFamily="2" charset="-78"/>
              </a:rPr>
              <a:t>روي كانالهاي ارتباطي است بدين معنا كه ممكن است در حين ارسال دادهها بر روي كانال فيزيكي تعدادي از بيتها دچار خرابي شود؛ چنين وضعيتي كه قابل اجتناب هم نيست بايد تشخيص داده شده و داده هاي فاقد اعتبار دور ريخته شود و مبدأ آنها را از نو ارسال كند.</a:t>
            </a:r>
          </a:p>
          <a:p>
            <a:pPr algn="r" rtl="1">
              <a:lnSpc>
                <a:spcPct val="200000"/>
              </a:lnSpc>
            </a:pPr>
            <a:r>
              <a:rPr lang="fa-IR" sz="2000" b="1" dirty="0" smtClean="0">
                <a:solidFill>
                  <a:schemeClr val="tx2"/>
                </a:solidFill>
                <a:cs typeface="B Nazanin" pitchFamily="2" charset="-78"/>
              </a:rPr>
              <a:t>مساله چهارم : </a:t>
            </a:r>
            <a:r>
              <a:rPr lang="fa-IR" sz="2000" b="1" dirty="0" smtClean="0">
                <a:solidFill>
                  <a:srgbClr val="FF0000"/>
                </a:solidFill>
                <a:cs typeface="B Nazanin" pitchFamily="2" charset="-78"/>
              </a:rPr>
              <a:t>بهترين مسير و هدايت بسته ها </a:t>
            </a:r>
            <a:r>
              <a:rPr lang="fa-IR" sz="2000" b="1" dirty="0" smtClean="0">
                <a:solidFill>
                  <a:schemeClr val="tx2"/>
                </a:solidFill>
                <a:cs typeface="B Nazanin" pitchFamily="2" charset="-78"/>
              </a:rPr>
              <a:t>با توجه به اينكه در شبكه ها ممكن است مسيرهاي گوناگوني بين مبدأ و مقصد وجود داشته باشد؛ بنابراين پيدا كردن بهترين مسير و هدايت بسته ها ، از مسائل طراحي شبكه مي باشد؛</a:t>
            </a:r>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طراحي شبكه – مسائلي كه در طراحي نقش دارند</a:t>
            </a:r>
            <a:endParaRPr lang="en-US" sz="2400" b="1" dirty="0" smtClean="0">
              <a:solidFill>
                <a:schemeClr val="tx2"/>
              </a:solidFill>
              <a:ea typeface="IranNastaliq" pitchFamily="18" charset="0"/>
              <a:cs typeface="B Titr" pitchFamily="2" charset="-78"/>
            </a:endParaRPr>
          </a:p>
        </p:txBody>
      </p:sp>
      <p:sp>
        <p:nvSpPr>
          <p:cNvPr id="6" name="Rectangle 5"/>
          <p:cNvSpPr/>
          <p:nvPr/>
        </p:nvSpPr>
        <p:spPr>
          <a:xfrm>
            <a:off x="304800" y="1676400"/>
            <a:ext cx="8001000" cy="4247317"/>
          </a:xfrm>
          <a:prstGeom prst="rect">
            <a:avLst/>
          </a:prstGeom>
        </p:spPr>
        <p:txBody>
          <a:bodyPr wrap="square">
            <a:spAutoFit/>
          </a:bodyPr>
          <a:lstStyle/>
          <a:p>
            <a:pPr algn="r" rtl="1">
              <a:lnSpc>
                <a:spcPct val="150000"/>
              </a:lnSpc>
            </a:pPr>
            <a:r>
              <a:rPr lang="fa-IR" sz="2000" b="1" dirty="0" smtClean="0">
                <a:solidFill>
                  <a:schemeClr val="tx2"/>
                </a:solidFill>
                <a:cs typeface="B Nazanin" pitchFamily="2" charset="-78"/>
              </a:rPr>
              <a:t>مساله پنجم </a:t>
            </a:r>
            <a:r>
              <a:rPr lang="fa-IR" sz="2000" b="1" dirty="0" smtClean="0">
                <a:solidFill>
                  <a:srgbClr val="FF0000"/>
                </a:solidFill>
                <a:cs typeface="B Nazanin" pitchFamily="2" charset="-78"/>
              </a:rPr>
              <a:t>بازسازي پيام</a:t>
            </a:r>
            <a:r>
              <a:rPr lang="fa-IR" sz="2000" b="1" dirty="0" smtClean="0">
                <a:solidFill>
                  <a:schemeClr val="tx2"/>
                </a:solidFill>
                <a:cs typeface="B Nazanin" pitchFamily="2" charset="-78"/>
              </a:rPr>
              <a:t>، ممكن است يك پيام بزرگ به واحدهاي كوچكتري تقسيم شده و از مسيرهاي مختلفي به مقصد برسد بنابراين بازسازي پيام از ديگر مسائل شبكه به شمارمي آيد.</a:t>
            </a:r>
          </a:p>
          <a:p>
            <a:pPr algn="r" rtl="1">
              <a:lnSpc>
                <a:spcPct val="150000"/>
              </a:lnSpc>
            </a:pPr>
            <a:r>
              <a:rPr lang="fa-IR" sz="2000" b="1" dirty="0" smtClean="0">
                <a:solidFill>
                  <a:schemeClr val="tx2"/>
                </a:solidFill>
                <a:cs typeface="B Nazanin" pitchFamily="2" charset="-78"/>
              </a:rPr>
              <a:t>مساله ششم </a:t>
            </a:r>
            <a:r>
              <a:rPr lang="fa-IR" sz="2000" b="1" dirty="0" smtClean="0">
                <a:solidFill>
                  <a:srgbClr val="FF0000"/>
                </a:solidFill>
                <a:cs typeface="B Nazanin" pitchFamily="2" charset="-78"/>
              </a:rPr>
              <a:t>حفظ هماهنگي بين مبدأ و مقصد</a:t>
            </a:r>
            <a:r>
              <a:rPr lang="fa-IR" sz="2000" b="1" dirty="0" smtClean="0">
                <a:solidFill>
                  <a:schemeClr val="tx2"/>
                </a:solidFill>
                <a:cs typeface="B Nazanin" pitchFamily="2" charset="-78"/>
              </a:rPr>
              <a:t>، ممكن است گيرنده به دلايلي نتواند با سرعتي كه فرستنده بسته هاي يك پيام را ارسال ميكند، آنها را دريافت كند ، بنابراين طراحي مكانيزمهاي حفظ هماهنگي بين مبدأ و مقصد ازديگر مسائل شبكه است.</a:t>
            </a:r>
          </a:p>
          <a:p>
            <a:pPr algn="r" rtl="1">
              <a:lnSpc>
                <a:spcPct val="150000"/>
              </a:lnSpc>
            </a:pPr>
            <a:r>
              <a:rPr lang="fa-IR" sz="2000" b="1" dirty="0" smtClean="0">
                <a:solidFill>
                  <a:schemeClr val="tx2"/>
                </a:solidFill>
                <a:cs typeface="B Nazanin" pitchFamily="2" charset="-78"/>
              </a:rPr>
              <a:t>مساله هفتم </a:t>
            </a:r>
            <a:r>
              <a:rPr lang="fa-IR" sz="2000" b="1" dirty="0" smtClean="0">
                <a:solidFill>
                  <a:srgbClr val="FF0000"/>
                </a:solidFill>
                <a:cs typeface="B Nazanin" pitchFamily="2" charset="-78"/>
              </a:rPr>
              <a:t>ازدحام ، تداخل و تصادم</a:t>
            </a:r>
            <a:r>
              <a:rPr lang="fa-IR" sz="2000" b="1" dirty="0" smtClean="0">
                <a:solidFill>
                  <a:schemeClr val="tx2"/>
                </a:solidFill>
                <a:cs typeface="B Nazanin" pitchFamily="2" charset="-78"/>
              </a:rPr>
              <a:t>، چون ماشينهاي فرستنده و گيرندة متعددي در يك شبكه وجود دارد مسائلي مثل ازدحام ، تداخل و تصادم در شبكه ها بوجود ميآيد كه اين مشكلات بهمراه مسائل ديگر بايد درسخت افزار و نرم افزار شبكه حل شود.</a:t>
            </a: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اصول طراحي شبكه</a:t>
            </a:r>
            <a:endParaRPr lang="en-US" sz="2400" b="1" dirty="0" smtClean="0">
              <a:solidFill>
                <a:schemeClr val="tx2"/>
              </a:solidFill>
              <a:ea typeface="IranNastaliq" pitchFamily="18" charset="0"/>
              <a:cs typeface="B Titr" pitchFamily="2" charset="-78"/>
            </a:endParaRPr>
          </a:p>
        </p:txBody>
      </p:sp>
      <p:sp>
        <p:nvSpPr>
          <p:cNvPr id="6" name="Rectangle 5"/>
          <p:cNvSpPr/>
          <p:nvPr/>
        </p:nvSpPr>
        <p:spPr>
          <a:xfrm>
            <a:off x="304800" y="1143000"/>
            <a:ext cx="8001000" cy="4324261"/>
          </a:xfrm>
          <a:prstGeom prst="rect">
            <a:avLst/>
          </a:prstGeom>
        </p:spPr>
        <p:txBody>
          <a:bodyPr wrap="square">
            <a:spAutoFit/>
          </a:bodyPr>
          <a:lstStyle/>
          <a:p>
            <a:pPr algn="r" rtl="1">
              <a:lnSpc>
                <a:spcPct val="200000"/>
              </a:lnSpc>
            </a:pPr>
            <a:r>
              <a:rPr lang="fa-IR" sz="2000" b="1" dirty="0" smtClean="0">
                <a:solidFill>
                  <a:schemeClr val="tx2"/>
                </a:solidFill>
                <a:cs typeface="B Nazanin" pitchFamily="2" charset="-78"/>
              </a:rPr>
              <a:t>طراح يك شبكه بايد تمام مسائل شبكه را تجزيه و تحليل كرده و براي آنها راه حل ارائه كند ولي چون اين مسائل داراي ماهيتي متفاوت از يكديگر هستند، بنابراين طراحي يك شبكه بايد بصورت “لايه به لايه” انجام شود و مبتني براصول زير است:</a:t>
            </a:r>
          </a:p>
          <a:p>
            <a:pPr marL="1081088" algn="r" rtl="1">
              <a:lnSpc>
                <a:spcPct val="200000"/>
              </a:lnSpc>
              <a:buFont typeface="Arial" pitchFamily="34" charset="0"/>
              <a:buChar char="•"/>
            </a:pPr>
            <a:r>
              <a:rPr lang="fa-IR" sz="2000" b="1" dirty="0" smtClean="0">
                <a:solidFill>
                  <a:schemeClr val="tx2"/>
                </a:solidFill>
                <a:cs typeface="B Nazanin" pitchFamily="2" charset="-78"/>
              </a:rPr>
              <a:t>هر لايه وظيفه مشخصي دارد و طراح شبكه بايد آنها را به دقت تشريح كند. </a:t>
            </a:r>
          </a:p>
          <a:p>
            <a:pPr marL="1081088" algn="r" rtl="1">
              <a:lnSpc>
                <a:spcPct val="200000"/>
              </a:lnSpc>
              <a:buFont typeface="Arial" pitchFamily="34" charset="0"/>
              <a:buChar char="•"/>
            </a:pPr>
            <a:r>
              <a:rPr lang="fa-IR" sz="2000" b="1" dirty="0" smtClean="0">
                <a:solidFill>
                  <a:schemeClr val="tx2"/>
                </a:solidFill>
                <a:cs typeface="B Nazanin" pitchFamily="2" charset="-78"/>
              </a:rPr>
              <a:t>هرگاه سرويسهايي كه بايد ارائه شود از نظر ماهيتي متفاوت باشد، بايد لايه به لايه و جداگانه طراحي شود.</a:t>
            </a:r>
          </a:p>
          <a:p>
            <a:pPr marL="1081088" algn="r" rtl="1">
              <a:lnSpc>
                <a:spcPct val="200000"/>
              </a:lnSpc>
              <a:buFont typeface="Arial" pitchFamily="34" charset="0"/>
              <a:buChar char="•"/>
            </a:pPr>
            <a:r>
              <a:rPr lang="fa-IR" sz="2000" b="1" dirty="0" smtClean="0">
                <a:solidFill>
                  <a:schemeClr val="tx2"/>
                </a:solidFill>
                <a:cs typeface="B Nazanin" pitchFamily="2" charset="-78"/>
              </a:rPr>
              <a:t>وظيفه هر لايه بايد با توجه به قراردادها و استانداردهاي جهاني مشخص شود.</a:t>
            </a: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اصول طراحي شبكه</a:t>
            </a:r>
            <a:endParaRPr lang="en-US" sz="2400" b="1" dirty="0" smtClean="0">
              <a:solidFill>
                <a:schemeClr val="tx2"/>
              </a:solidFill>
              <a:ea typeface="IranNastaliq" pitchFamily="18" charset="0"/>
              <a:cs typeface="B Titr" pitchFamily="2" charset="-78"/>
            </a:endParaRPr>
          </a:p>
        </p:txBody>
      </p:sp>
      <p:sp>
        <p:nvSpPr>
          <p:cNvPr id="6" name="Rectangle 5"/>
          <p:cNvSpPr/>
          <p:nvPr/>
        </p:nvSpPr>
        <p:spPr>
          <a:xfrm>
            <a:off x="304800" y="1179016"/>
            <a:ext cx="8001000" cy="4324261"/>
          </a:xfrm>
          <a:prstGeom prst="rect">
            <a:avLst/>
          </a:prstGeom>
        </p:spPr>
        <p:txBody>
          <a:bodyPr wrap="square">
            <a:spAutoFit/>
          </a:bodyPr>
          <a:lstStyle/>
          <a:p>
            <a:pPr marL="457200" indent="-457200" algn="r" rtl="1">
              <a:lnSpc>
                <a:spcPct val="200000"/>
              </a:lnSpc>
              <a:buFont typeface="Arial" pitchFamily="34" charset="0"/>
              <a:buChar char="•"/>
            </a:pPr>
            <a:r>
              <a:rPr lang="fa-IR" sz="2000" b="1" dirty="0" smtClean="0">
                <a:solidFill>
                  <a:schemeClr val="tx2"/>
                </a:solidFill>
                <a:cs typeface="B Nazanin" pitchFamily="2" charset="-78"/>
              </a:rPr>
              <a:t>تعداد لايه ها نبايد آنقدر زياد باشد كه تمايز لايه ها از ديدگاه سرويسهاي ارائه شده نامشخص باشد و نه آنقدر كم باشد ، كه وظيفه و خدمات يك لايه ، پيچيده و نامشخص شود.</a:t>
            </a:r>
          </a:p>
          <a:p>
            <a:pPr marL="457200" indent="-457200" algn="r" rtl="1">
              <a:lnSpc>
                <a:spcPct val="200000"/>
              </a:lnSpc>
              <a:buFont typeface="Arial" pitchFamily="34" charset="0"/>
              <a:buChar char="•"/>
            </a:pPr>
            <a:r>
              <a:rPr lang="fa-IR" sz="2000" b="1" dirty="0" smtClean="0">
                <a:solidFill>
                  <a:schemeClr val="tx2"/>
                </a:solidFill>
                <a:cs typeface="B Nazanin" pitchFamily="2" charset="-78"/>
              </a:rPr>
              <a:t>در هر لايه جزئيات لايه هاي زيرين ناديده گرفته ميشود و لايه هاي بالايي بايد در يك روال ساده و ماجولار از خدمات لاية زيرين خود استفاده كنند.</a:t>
            </a:r>
          </a:p>
          <a:p>
            <a:pPr marL="457200" indent="-457200" algn="r" rtl="1">
              <a:lnSpc>
                <a:spcPct val="200000"/>
              </a:lnSpc>
              <a:buFont typeface="Arial" pitchFamily="34" charset="0"/>
              <a:buChar char="•"/>
            </a:pPr>
            <a:r>
              <a:rPr lang="fa-IR" sz="2000" b="1" dirty="0" smtClean="0">
                <a:solidFill>
                  <a:schemeClr val="tx2"/>
                </a:solidFill>
                <a:cs typeface="B Nazanin" pitchFamily="2" charset="-78"/>
              </a:rPr>
              <a:t>بايد مرزهاي هر لايه به گونه اي انتخاب شود كه جريان اطلاعات بين لايه ها ، حداقل باشد.</a:t>
            </a:r>
          </a:p>
        </p:txBody>
      </p:sp>
      <p:grpSp>
        <p:nvGrpSpPr>
          <p:cNvPr id="7" name="Group 2"/>
          <p:cNvGrpSpPr>
            <a:grpSpLocks/>
          </p:cNvGrpSpPr>
          <p:nvPr/>
        </p:nvGrpSpPr>
        <p:grpSpPr bwMode="auto">
          <a:xfrm>
            <a:off x="914400" y="5867400"/>
            <a:ext cx="6912220" cy="465138"/>
            <a:chOff x="930" y="758"/>
            <a:chExt cx="4354" cy="293"/>
          </a:xfrm>
        </p:grpSpPr>
        <p:sp>
          <p:nvSpPr>
            <p:cNvPr id="11" name="Text Box 3"/>
            <p:cNvSpPr txBox="1">
              <a:spLocks noChangeArrowheads="1"/>
            </p:cNvSpPr>
            <p:nvPr/>
          </p:nvSpPr>
          <p:spPr bwMode="auto">
            <a:xfrm>
              <a:off x="3696" y="758"/>
              <a:ext cx="1588" cy="291"/>
            </a:xfrm>
            <a:prstGeom prst="rect">
              <a:avLst/>
            </a:prstGeom>
            <a:noFill/>
            <a:ln w="9525">
              <a:noFill/>
              <a:miter lim="800000"/>
              <a:headEnd/>
              <a:tailEnd/>
            </a:ln>
          </p:spPr>
          <p:txBody>
            <a:bodyPr anchor="ctr">
              <a:spAutoFit/>
            </a:bodyPr>
            <a:lstStyle/>
            <a:p>
              <a:pPr>
                <a:spcBef>
                  <a:spcPct val="50000"/>
                </a:spcBef>
              </a:pPr>
              <a:r>
                <a:rPr lang="fa-IR" altLang="zh-CN" sz="2400" b="1" dirty="0" smtClean="0">
                  <a:solidFill>
                    <a:schemeClr val="tx2"/>
                  </a:solidFill>
                  <a:latin typeface="+mn-lt"/>
                  <a:cs typeface="B Nazanin" pitchFamily="2" charset="-78"/>
                </a:rPr>
                <a:t>لزوم طراحي لايه‌اي</a:t>
              </a:r>
              <a:endParaRPr lang="en-US" altLang="zh-CN" sz="2400" b="1" dirty="0" smtClean="0">
                <a:solidFill>
                  <a:schemeClr val="tx2"/>
                </a:solidFill>
                <a:latin typeface="+mn-lt"/>
                <a:cs typeface="B Nazanin" pitchFamily="2" charset="-78"/>
              </a:endParaRPr>
            </a:p>
          </p:txBody>
        </p:sp>
        <p:sp>
          <p:nvSpPr>
            <p:cNvPr id="12" name="Line 4"/>
            <p:cNvSpPr>
              <a:spLocks noChangeShapeType="1"/>
            </p:cNvSpPr>
            <p:nvPr/>
          </p:nvSpPr>
          <p:spPr bwMode="auto">
            <a:xfrm flipH="1">
              <a:off x="3107" y="845"/>
              <a:ext cx="589" cy="0"/>
            </a:xfrm>
            <a:prstGeom prst="line">
              <a:avLst/>
            </a:prstGeom>
            <a:noFill/>
            <a:ln w="38100">
              <a:solidFill>
                <a:schemeClr val="tx1"/>
              </a:solidFill>
              <a:round/>
              <a:headEnd/>
              <a:tailEnd type="triangle" w="med" len="lg"/>
            </a:ln>
          </p:spPr>
          <p:txBody>
            <a:bodyPr/>
            <a:lstStyle/>
            <a:p>
              <a:endParaRPr lang="fa-IR"/>
            </a:p>
          </p:txBody>
        </p:sp>
        <p:sp>
          <p:nvSpPr>
            <p:cNvPr id="13" name="Text Box 5"/>
            <p:cNvSpPr txBox="1">
              <a:spLocks noChangeArrowheads="1"/>
            </p:cNvSpPr>
            <p:nvPr/>
          </p:nvSpPr>
          <p:spPr bwMode="auto">
            <a:xfrm>
              <a:off x="930" y="760"/>
              <a:ext cx="2132" cy="291"/>
            </a:xfrm>
            <a:prstGeom prst="rect">
              <a:avLst/>
            </a:prstGeom>
            <a:noFill/>
            <a:ln w="9525">
              <a:noFill/>
              <a:miter lim="800000"/>
              <a:headEnd/>
              <a:tailEnd/>
            </a:ln>
          </p:spPr>
          <p:txBody>
            <a:bodyPr anchor="ctr">
              <a:spAutoFit/>
            </a:bodyPr>
            <a:lstStyle/>
            <a:p>
              <a:pPr algn="r">
                <a:spcBef>
                  <a:spcPct val="50000"/>
                </a:spcBef>
              </a:pPr>
              <a:r>
                <a:rPr lang="fa-IR" altLang="zh-CN" sz="2400" b="1" dirty="0" smtClean="0">
                  <a:solidFill>
                    <a:schemeClr val="tx2"/>
                  </a:solidFill>
                  <a:latin typeface="+mn-lt"/>
                  <a:cs typeface="B Nazanin" pitchFamily="2" charset="-78"/>
                </a:rPr>
                <a:t>كاهش پيچيدگيهاي طراحي</a:t>
              </a:r>
              <a:endParaRPr lang="en-US" altLang="zh-CN" sz="2400" b="1" dirty="0" smtClean="0">
                <a:solidFill>
                  <a:schemeClr val="tx2"/>
                </a:solidFill>
                <a:latin typeface="+mn-lt"/>
                <a:cs typeface="B Nazanin" pitchFamily="2" charset="-78"/>
              </a:endParaRPr>
            </a:p>
          </p:txBody>
        </p:sp>
      </p:gr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 ئيچينگ مداري و سو ئيچينگ پيام </a:t>
            </a:r>
            <a:endParaRPr lang="en-US" sz="2400" b="1" dirty="0" smtClean="0">
              <a:solidFill>
                <a:schemeClr val="tx2"/>
              </a:solidFill>
              <a:ea typeface="IranNastaliq" pitchFamily="18" charset="0"/>
              <a:cs typeface="B Titr" pitchFamily="2" charset="-78"/>
            </a:endParaRPr>
          </a:p>
        </p:txBody>
      </p:sp>
      <p:sp>
        <p:nvSpPr>
          <p:cNvPr id="14" name="Rectangle 13"/>
          <p:cNvSpPr/>
          <p:nvPr/>
        </p:nvSpPr>
        <p:spPr>
          <a:xfrm>
            <a:off x="533400" y="5823719"/>
            <a:ext cx="6934200" cy="577081"/>
          </a:xfrm>
          <a:prstGeom prst="rect">
            <a:avLst/>
          </a:prstGeom>
        </p:spPr>
        <p:txBody>
          <a:bodyPr wrap="square">
            <a:spAutoFit/>
          </a:bodyPr>
          <a:lstStyle/>
          <a:p>
            <a:pPr algn="ctr" rtl="1">
              <a:lnSpc>
                <a:spcPct val="200000"/>
              </a:lnSpc>
            </a:pPr>
            <a:r>
              <a:rPr lang="fa-IR" spc="-100" dirty="0" smtClean="0">
                <a:solidFill>
                  <a:schemeClr val="tx2"/>
                </a:solidFill>
                <a:latin typeface="+mj-lt"/>
                <a:cs typeface="B Titr" pitchFamily="2" charset="-78"/>
              </a:rPr>
              <a:t>سو ئيچينگ مداري</a:t>
            </a:r>
          </a:p>
        </p:txBody>
      </p:sp>
      <p:sp>
        <p:nvSpPr>
          <p:cNvPr id="6" name="Rectangle 5"/>
          <p:cNvSpPr/>
          <p:nvPr/>
        </p:nvSpPr>
        <p:spPr>
          <a:xfrm>
            <a:off x="3449782" y="3429000"/>
            <a:ext cx="1229824" cy="577081"/>
          </a:xfrm>
          <a:prstGeom prst="rect">
            <a:avLst/>
          </a:prstGeom>
        </p:spPr>
        <p:txBody>
          <a:bodyPr wrap="none">
            <a:spAutoFit/>
          </a:bodyPr>
          <a:lstStyle/>
          <a:p>
            <a:pPr algn="ctr" rtl="1">
              <a:lnSpc>
                <a:spcPct val="200000"/>
              </a:lnSpc>
            </a:pPr>
            <a:r>
              <a:rPr lang="fa-IR" spc="-100" dirty="0" smtClean="0">
                <a:solidFill>
                  <a:schemeClr val="tx2"/>
                </a:solidFill>
                <a:cs typeface="B Titr" pitchFamily="2" charset="-78"/>
              </a:rPr>
              <a:t>سو ئيچينگ پيام</a:t>
            </a:r>
          </a:p>
        </p:txBody>
      </p:sp>
      <p:pic>
        <p:nvPicPr>
          <p:cNvPr id="1026" name="Picture 2" descr="\\vmware-host\Shared Folders\Desktop\circuit-switching-vs-packet-switching-fig2.jpg"/>
          <p:cNvPicPr>
            <a:picLocks noChangeAspect="1" noChangeArrowheads="1"/>
          </p:cNvPicPr>
          <p:nvPr/>
        </p:nvPicPr>
        <p:blipFill>
          <a:blip r:embed="rId3" cstate="print"/>
          <a:srcRect/>
          <a:stretch>
            <a:fillRect/>
          </a:stretch>
        </p:blipFill>
        <p:spPr bwMode="auto">
          <a:xfrm>
            <a:off x="1295400" y="1447800"/>
            <a:ext cx="6200775" cy="2000250"/>
          </a:xfrm>
          <a:prstGeom prst="rect">
            <a:avLst/>
          </a:prstGeom>
          <a:noFill/>
        </p:spPr>
      </p:pic>
      <p:pic>
        <p:nvPicPr>
          <p:cNvPr id="1027" name="Picture 3" descr="\\vmware-host\Shared Folders\Desktop\circuit-switching-vs-packet-switching-fig1.jpg"/>
          <p:cNvPicPr>
            <a:picLocks noChangeAspect="1" noChangeArrowheads="1"/>
          </p:cNvPicPr>
          <p:nvPr/>
        </p:nvPicPr>
        <p:blipFill>
          <a:blip r:embed="rId4" cstate="print"/>
          <a:srcRect/>
          <a:stretch>
            <a:fillRect/>
          </a:stretch>
        </p:blipFill>
        <p:spPr bwMode="auto">
          <a:xfrm>
            <a:off x="990600" y="4038600"/>
            <a:ext cx="6181726" cy="2057400"/>
          </a:xfrm>
          <a:prstGeom prst="rect">
            <a:avLst/>
          </a:prstGeom>
          <a:noFill/>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 مفاهيم کلي </a:t>
            </a:r>
            <a:endParaRPr lang="en-US" sz="2400" b="1" dirty="0" smtClean="0">
              <a:solidFill>
                <a:schemeClr val="tx2"/>
              </a:solidFill>
              <a:ea typeface="IranNastaliq" pitchFamily="18" charset="0"/>
              <a:cs typeface="B Titr" pitchFamily="2" charset="-78"/>
            </a:endParaRPr>
          </a:p>
        </p:txBody>
      </p:sp>
      <p:sp>
        <p:nvSpPr>
          <p:cNvPr id="6" name="Rectangle 5"/>
          <p:cNvSpPr/>
          <p:nvPr/>
        </p:nvSpPr>
        <p:spPr>
          <a:xfrm>
            <a:off x="0" y="1228665"/>
            <a:ext cx="8305800" cy="4455066"/>
          </a:xfrm>
          <a:prstGeom prst="rect">
            <a:avLst/>
          </a:prstGeom>
        </p:spPr>
        <p:txBody>
          <a:bodyPr wrap="square">
            <a:spAutoFit/>
          </a:bodyPr>
          <a:lstStyle/>
          <a:p>
            <a:pPr algn="r" rtl="1">
              <a:lnSpc>
                <a:spcPct val="200000"/>
              </a:lnSpc>
              <a:spcBef>
                <a:spcPct val="50000"/>
              </a:spcBef>
            </a:pPr>
            <a:r>
              <a:rPr lang="fa-IR" altLang="zh-CN" b="1" dirty="0" smtClean="0">
                <a:solidFill>
                  <a:schemeClr val="tx2"/>
                </a:solidFill>
                <a:cs typeface="B Nazanin" pitchFamily="2" charset="-78"/>
              </a:rPr>
              <a:t>لايه </a:t>
            </a:r>
            <a:r>
              <a:rPr lang="en-US" altLang="zh-CN" b="1" dirty="0" smtClean="0">
                <a:solidFill>
                  <a:schemeClr val="tx2"/>
                </a:solidFill>
                <a:cs typeface="B Nazanin" pitchFamily="2" charset="-78"/>
              </a:rPr>
              <a:t>(Layer) </a:t>
            </a:r>
            <a:r>
              <a:rPr lang="fa-IR" altLang="zh-CN" b="1" dirty="0" smtClean="0">
                <a:solidFill>
                  <a:schemeClr val="tx2"/>
                </a:solidFill>
                <a:cs typeface="B Nazanin" pitchFamily="2" charset="-78"/>
              </a:rPr>
              <a:t>:</a:t>
            </a:r>
            <a:r>
              <a:rPr lang="en-US" altLang="zh-CN" b="1" dirty="0" smtClean="0">
                <a:solidFill>
                  <a:schemeClr val="tx2"/>
                </a:solidFill>
                <a:cs typeface="B Nazanin" pitchFamily="2" charset="-78"/>
              </a:rPr>
              <a:t> </a:t>
            </a:r>
            <a:r>
              <a:rPr lang="fa-IR" altLang="zh-CN" b="1" dirty="0" smtClean="0">
                <a:solidFill>
                  <a:schemeClr val="tx2"/>
                </a:solidFill>
                <a:cs typeface="B Nazanin" pitchFamily="2" charset="-78"/>
              </a:rPr>
              <a:t>جهت کاهش پیچیدگی طراحی شبکه‌ها به شکل مجموعه ای از لایه ها سازماندهی می شوند.هدف هر لایه ارائه خدمات به لایه بالاتر خود هست و کاملا مستقل از لایه های دیگر </a:t>
            </a:r>
          </a:p>
          <a:p>
            <a:pPr algn="r" rtl="1">
              <a:lnSpc>
                <a:spcPct val="200000"/>
              </a:lnSpc>
              <a:spcBef>
                <a:spcPct val="50000"/>
              </a:spcBef>
            </a:pPr>
            <a:r>
              <a:rPr lang="fa-IR" altLang="zh-CN" b="1" dirty="0" smtClean="0">
                <a:solidFill>
                  <a:schemeClr val="tx2"/>
                </a:solidFill>
                <a:cs typeface="B Nazanin" pitchFamily="2" charset="-78"/>
              </a:rPr>
              <a:t>پروتکل </a:t>
            </a:r>
            <a:r>
              <a:rPr lang="en-US" altLang="zh-CN" b="1" dirty="0" smtClean="0">
                <a:solidFill>
                  <a:schemeClr val="tx2"/>
                </a:solidFill>
                <a:cs typeface="B Nazanin" pitchFamily="2" charset="-78"/>
              </a:rPr>
              <a:t>(Protocol) </a:t>
            </a:r>
            <a:r>
              <a:rPr lang="fa-IR" altLang="zh-CN" b="1" dirty="0" smtClean="0">
                <a:solidFill>
                  <a:schemeClr val="tx2"/>
                </a:solidFill>
                <a:cs typeface="B Nazanin" pitchFamily="2" charset="-78"/>
              </a:rPr>
              <a:t>: مجموعه قواعد و قوانین بکار رفته در هر لایه که با لایه نظیر خود محاوره می کند.</a:t>
            </a:r>
          </a:p>
          <a:p>
            <a:pPr algn="r" rtl="1">
              <a:lnSpc>
                <a:spcPct val="200000"/>
              </a:lnSpc>
              <a:spcBef>
                <a:spcPct val="50000"/>
              </a:spcBef>
            </a:pPr>
            <a:r>
              <a:rPr lang="fa-IR" altLang="zh-CN" b="1" dirty="0" smtClean="0">
                <a:solidFill>
                  <a:schemeClr val="tx2"/>
                </a:solidFill>
                <a:cs typeface="B Nazanin" pitchFamily="2" charset="-78"/>
              </a:rPr>
              <a:t>پردازشهای همتا</a:t>
            </a:r>
            <a:r>
              <a:rPr lang="en-US" altLang="zh-CN" b="1" dirty="0" smtClean="0">
                <a:solidFill>
                  <a:schemeClr val="tx2"/>
                </a:solidFill>
                <a:cs typeface="B Nazanin" pitchFamily="2" charset="-78"/>
              </a:rPr>
              <a:t>(peer process) </a:t>
            </a:r>
            <a:r>
              <a:rPr lang="fa-IR" altLang="zh-CN" b="1" dirty="0" smtClean="0">
                <a:solidFill>
                  <a:schemeClr val="tx2"/>
                </a:solidFill>
                <a:cs typeface="B Nazanin" pitchFamily="2" charset="-78"/>
              </a:rPr>
              <a:t>: تمام اجزاء موجود در لايه های یکسان در ماشینهای مختلف  </a:t>
            </a:r>
          </a:p>
          <a:p>
            <a:pPr algn="r" rtl="1">
              <a:lnSpc>
                <a:spcPct val="200000"/>
              </a:lnSpc>
              <a:spcBef>
                <a:spcPct val="50000"/>
              </a:spcBef>
            </a:pPr>
            <a:r>
              <a:rPr lang="fa-IR" altLang="zh-CN" b="1" dirty="0" smtClean="0">
                <a:solidFill>
                  <a:schemeClr val="tx2"/>
                </a:solidFill>
                <a:cs typeface="B Nazanin" pitchFamily="2" charset="-78"/>
              </a:rPr>
              <a:t>واسط (</a:t>
            </a:r>
            <a:r>
              <a:rPr lang="en-US" altLang="zh-CN" b="1" dirty="0" smtClean="0">
                <a:solidFill>
                  <a:schemeClr val="tx2"/>
                </a:solidFill>
                <a:cs typeface="B Nazanin" pitchFamily="2" charset="-78"/>
              </a:rPr>
              <a:t>interface</a:t>
            </a:r>
            <a:r>
              <a:rPr lang="fa-IR" altLang="zh-CN" b="1" dirty="0" smtClean="0">
                <a:solidFill>
                  <a:schemeClr val="tx2"/>
                </a:solidFill>
                <a:cs typeface="B Nazanin" pitchFamily="2" charset="-78"/>
              </a:rPr>
              <a:t>): بین هر دو لایه مجاور یک واسط هست که عملیات و خدمات پایه ای که لایه زیر ین به بالایی می دهد را تعریف می کند</a:t>
            </a:r>
          </a:p>
          <a:p>
            <a:pPr algn="r" rtl="1">
              <a:lnSpc>
                <a:spcPct val="200000"/>
              </a:lnSpc>
              <a:spcBef>
                <a:spcPct val="50000"/>
              </a:spcBef>
            </a:pPr>
            <a:r>
              <a:rPr lang="fa-IR" altLang="zh-CN" b="1" dirty="0" smtClean="0">
                <a:solidFill>
                  <a:schemeClr val="tx2"/>
                </a:solidFill>
                <a:cs typeface="B Nazanin" pitchFamily="2" charset="-78"/>
              </a:rPr>
              <a:t>معماري شبكه (</a:t>
            </a:r>
            <a:r>
              <a:rPr lang="en-US" altLang="zh-CN" b="1" dirty="0" smtClean="0">
                <a:solidFill>
                  <a:schemeClr val="tx2"/>
                </a:solidFill>
                <a:cs typeface="B Nazanin" pitchFamily="2" charset="-78"/>
              </a:rPr>
              <a:t>network architecture</a:t>
            </a:r>
            <a:r>
              <a:rPr lang="fa-IR" altLang="zh-CN" b="1" dirty="0" smtClean="0">
                <a:solidFill>
                  <a:schemeClr val="tx2"/>
                </a:solidFill>
                <a:cs typeface="B Nazanin" pitchFamily="2" charset="-78"/>
              </a:rPr>
              <a:t>)</a:t>
            </a:r>
            <a:r>
              <a:rPr lang="en-US" altLang="zh-CN" b="1" dirty="0" smtClean="0">
                <a:solidFill>
                  <a:schemeClr val="tx2"/>
                </a:solidFill>
                <a:cs typeface="B Nazanin" pitchFamily="2" charset="-78"/>
              </a:rPr>
              <a:t> </a:t>
            </a:r>
            <a:r>
              <a:rPr lang="fa-IR" altLang="zh-CN" b="1" dirty="0" smtClean="0">
                <a:solidFill>
                  <a:schemeClr val="tx2"/>
                </a:solidFill>
                <a:cs typeface="B Nazanin" pitchFamily="2" charset="-78"/>
              </a:rPr>
              <a:t>: مجموعه پروتکلهای حاکم بر کل لایه و لایه ها </a:t>
            </a:r>
            <a:endParaRPr lang="en-US" altLang="zh-CN" b="1" dirty="0" smtClean="0">
              <a:solidFill>
                <a:schemeClr val="tx2"/>
              </a:solidFill>
              <a:cs typeface="B Nazanin" pitchFamily="2" charset="-78"/>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1676400"/>
            <a:ext cx="5399943" cy="4214812"/>
          </a:xfrm>
          <a:prstGeom prst="rect">
            <a:avLst/>
          </a:prstGeom>
          <a:noFill/>
          <a:ln w="9525">
            <a:noFill/>
            <a:miter lim="800000"/>
            <a:headEnd/>
            <a:tailEnd/>
          </a:ln>
        </p:spPr>
      </p:pic>
      <p:sp>
        <p:nvSpPr>
          <p:cNvPr id="7173" name="Text Box 4"/>
          <p:cNvSpPr txBox="1">
            <a:spLocks noChangeArrowheads="1"/>
          </p:cNvSpPr>
          <p:nvPr/>
        </p:nvSpPr>
        <p:spPr bwMode="auto">
          <a:xfrm>
            <a:off x="2710961" y="6196955"/>
            <a:ext cx="3979985" cy="461665"/>
          </a:xfrm>
          <a:prstGeom prst="rect">
            <a:avLst/>
          </a:prstGeom>
          <a:noFill/>
          <a:ln w="9525">
            <a:noFill/>
            <a:miter lim="800000"/>
            <a:headEnd/>
            <a:tailEnd/>
          </a:ln>
        </p:spPr>
        <p:txBody>
          <a:bodyPr anchor="ctr">
            <a:spAutoFit/>
          </a:bodyPr>
          <a:lstStyle/>
          <a:p>
            <a:pPr algn="ctr">
              <a:spcBef>
                <a:spcPct val="50000"/>
              </a:spcBef>
            </a:pPr>
            <a:r>
              <a:rPr lang="fa-IR" altLang="zh-CN" sz="2400" b="1" dirty="0" smtClean="0">
                <a:solidFill>
                  <a:schemeClr val="tx2"/>
                </a:solidFill>
                <a:latin typeface="+mn-lt"/>
                <a:cs typeface="B Nazanin" pitchFamily="2" charset="-78"/>
              </a:rPr>
              <a:t>لايه‌ها، پروتکل‌ها و واسط‌ها</a:t>
            </a:r>
            <a:endParaRPr lang="en-US" altLang="zh-CN" sz="2400" b="1" dirty="0" smtClean="0">
              <a:solidFill>
                <a:schemeClr val="tx2"/>
              </a:solidFill>
              <a:latin typeface="+mn-lt"/>
              <a:cs typeface="B Nazanin" pitchFamily="2" charset="-78"/>
            </a:endParaRPr>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معماري شبكه </a:t>
            </a:r>
            <a:r>
              <a:rPr lang="en-US" altLang="zh-CN" sz="2400" b="1" spc="-100" dirty="0" smtClean="0">
                <a:solidFill>
                  <a:schemeClr val="tx2"/>
                </a:solidFill>
                <a:ea typeface="IranNastaliq" pitchFamily="18" charset="0"/>
                <a:cs typeface="B Titr" pitchFamily="2" charset="-78"/>
              </a:rPr>
              <a:t>network architecture </a:t>
            </a:r>
            <a:r>
              <a:rPr lang="fa-IR" sz="2400" b="1" spc="-100" dirty="0" smtClean="0">
                <a:solidFill>
                  <a:schemeClr val="tx2"/>
                </a:solidFill>
                <a:ea typeface="IranNastaliq" pitchFamily="18" charset="0"/>
                <a:cs typeface="B Titr" pitchFamily="2" charset="-78"/>
              </a:rPr>
              <a:t> </a:t>
            </a:r>
            <a:endParaRPr lang="en-US" sz="2400" b="1" dirty="0" smtClean="0">
              <a:solidFill>
                <a:schemeClr val="tx2"/>
              </a:solidFill>
              <a:ea typeface="IranNastaliq" pitchFamily="18" charset="0"/>
              <a:cs typeface="B Titr"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a:t>
            </a:r>
            <a:r>
              <a:rPr lang="en-US" altLang="zh-CN" sz="2400" b="1" spc="-100" dirty="0" smtClean="0">
                <a:solidFill>
                  <a:schemeClr val="tx2"/>
                </a:solidFill>
                <a:ea typeface="IranNastaliq" pitchFamily="18" charset="0"/>
                <a:cs typeface="B Titr" pitchFamily="2" charset="-78"/>
              </a:rPr>
              <a:t>The philosopher-translator-secretary architecture</a:t>
            </a:r>
          </a:p>
        </p:txBody>
      </p:sp>
      <p:pic>
        <p:nvPicPr>
          <p:cNvPr id="9" name="Picture 2"/>
          <p:cNvPicPr>
            <a:picLocks noChangeAspect="1" noChangeArrowheads="1"/>
          </p:cNvPicPr>
          <p:nvPr/>
        </p:nvPicPr>
        <p:blipFill>
          <a:blip r:embed="rId3" cstate="print"/>
          <a:srcRect/>
          <a:stretch>
            <a:fillRect/>
          </a:stretch>
        </p:blipFill>
        <p:spPr bwMode="auto">
          <a:xfrm>
            <a:off x="1676400" y="1252538"/>
            <a:ext cx="5616820"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p:cNvSpPr txBox="1">
            <a:spLocks noChangeArrowheads="1"/>
          </p:cNvSpPr>
          <p:nvPr/>
        </p:nvSpPr>
        <p:spPr bwMode="auto">
          <a:xfrm>
            <a:off x="2483828" y="2605089"/>
            <a:ext cx="4891454" cy="1323439"/>
          </a:xfrm>
          <a:prstGeom prst="rect">
            <a:avLst/>
          </a:prstGeom>
          <a:noFill/>
          <a:ln w="9525">
            <a:noFill/>
            <a:miter lim="800000"/>
            <a:headEnd/>
            <a:tailEnd/>
          </a:ln>
        </p:spPr>
        <p:txBody>
          <a:bodyPr>
            <a:spAutoFit/>
          </a:bodyPr>
          <a:lstStyle/>
          <a:p>
            <a:pPr marL="342900" indent="-342900" algn="r" rtl="1">
              <a:lnSpc>
                <a:spcPct val="200000"/>
              </a:lnSpc>
              <a:buFont typeface="Wingdings" pitchFamily="2" charset="2"/>
              <a:buChar char="ü"/>
            </a:pPr>
            <a:r>
              <a:rPr lang="fa-IR" altLang="zh-CN" sz="2000" b="1" dirty="0" smtClean="0">
                <a:solidFill>
                  <a:schemeClr val="tx2"/>
                </a:solidFill>
                <a:latin typeface="+mn-lt"/>
                <a:cs typeface="B Nazanin" pitchFamily="2" charset="-78"/>
              </a:rPr>
              <a:t> مدل مرجع </a:t>
            </a:r>
            <a:r>
              <a:rPr lang="en-US" altLang="zh-CN" sz="2000" b="1" dirty="0" smtClean="0">
                <a:solidFill>
                  <a:schemeClr val="tx2"/>
                </a:solidFill>
                <a:latin typeface="+mn-lt"/>
                <a:cs typeface="B Nazanin" pitchFamily="2" charset="-78"/>
              </a:rPr>
              <a:t>OSI </a:t>
            </a:r>
            <a:endParaRPr lang="fa-IR" altLang="zh-CN" sz="2000" b="1" dirty="0" smtClean="0">
              <a:solidFill>
                <a:schemeClr val="tx2"/>
              </a:solidFill>
              <a:latin typeface="+mn-lt"/>
              <a:cs typeface="B Nazanin" pitchFamily="2" charset="-78"/>
            </a:endParaRPr>
          </a:p>
          <a:p>
            <a:pPr marL="342900" indent="-342900" algn="r" rtl="1">
              <a:lnSpc>
                <a:spcPct val="200000"/>
              </a:lnSpc>
              <a:buFont typeface="Wingdings" pitchFamily="2" charset="2"/>
              <a:buChar char="ü"/>
            </a:pPr>
            <a:r>
              <a:rPr lang="fa-IR" altLang="zh-CN" sz="2000" b="1" dirty="0" smtClean="0">
                <a:solidFill>
                  <a:schemeClr val="tx2"/>
                </a:solidFill>
                <a:latin typeface="+mn-lt"/>
                <a:cs typeface="B Nazanin" pitchFamily="2" charset="-78"/>
              </a:rPr>
              <a:t>مدل مرجع </a:t>
            </a:r>
            <a:r>
              <a:rPr lang="en-US" altLang="zh-CN" sz="2000" b="1" dirty="0" smtClean="0">
                <a:solidFill>
                  <a:schemeClr val="tx2"/>
                </a:solidFill>
                <a:latin typeface="+mn-lt"/>
                <a:cs typeface="B Nazanin" pitchFamily="2" charset="-78"/>
              </a:rPr>
              <a:t>TCP/IP</a:t>
            </a:r>
            <a:endParaRPr lang="fa-IR" altLang="zh-CN" sz="2000" b="1" dirty="0" smtClean="0">
              <a:solidFill>
                <a:schemeClr val="tx2"/>
              </a:solidFill>
              <a:latin typeface="+mn-lt"/>
              <a:cs typeface="B Nazanin" pitchFamily="2" charset="-78"/>
            </a:endParaRPr>
          </a:p>
        </p:txBody>
      </p:sp>
      <p:sp>
        <p:nvSpPr>
          <p:cNvPr id="55303" name="Text Box 4"/>
          <p:cNvSpPr txBox="1">
            <a:spLocks noChangeArrowheads="1"/>
          </p:cNvSpPr>
          <p:nvPr/>
        </p:nvSpPr>
        <p:spPr bwMode="auto">
          <a:xfrm>
            <a:off x="3055327" y="2011334"/>
            <a:ext cx="4752242" cy="400110"/>
          </a:xfrm>
          <a:prstGeom prst="rect">
            <a:avLst/>
          </a:prstGeom>
          <a:noFill/>
          <a:ln w="9525">
            <a:noFill/>
            <a:miter lim="800000"/>
            <a:headEnd/>
            <a:tailEnd/>
          </a:ln>
        </p:spPr>
        <p:txBody>
          <a:bodyPr anchor="ctr">
            <a:spAutoFit/>
          </a:bodyPr>
          <a:lstStyle/>
          <a:p>
            <a:pPr marL="342900" indent="-342900" algn="ctr" rtl="1">
              <a:spcBef>
                <a:spcPct val="20000"/>
              </a:spcBef>
              <a:buClr>
                <a:schemeClr val="accent1"/>
              </a:buClr>
              <a:buSzPct val="88000"/>
            </a:pPr>
            <a:r>
              <a:rPr lang="fa-IR" altLang="zh-CN" sz="2000" b="1" dirty="0" smtClean="0">
                <a:solidFill>
                  <a:schemeClr val="tx2"/>
                </a:solidFill>
                <a:latin typeface="+mn-lt"/>
                <a:cs typeface="B Nazanin" pitchFamily="2" charset="-78"/>
              </a:rPr>
              <a:t>بر اساس سازمان استانداردهاي جهاني </a:t>
            </a:r>
            <a:r>
              <a:rPr lang="en-US" altLang="zh-CN" sz="2000" b="1" dirty="0" smtClean="0">
                <a:solidFill>
                  <a:schemeClr val="tx2"/>
                </a:solidFill>
                <a:latin typeface="+mn-lt"/>
                <a:cs typeface="B Nazanin" pitchFamily="2" charset="-78"/>
              </a:rPr>
              <a:t>ISO</a:t>
            </a:r>
            <a:r>
              <a:rPr lang="fa-IR" altLang="zh-CN" sz="2000" b="1" dirty="0" smtClean="0">
                <a:solidFill>
                  <a:schemeClr val="tx2"/>
                </a:solidFill>
                <a:latin typeface="+mn-lt"/>
                <a:cs typeface="B Nazanin" pitchFamily="2" charset="-78"/>
              </a:rPr>
              <a:t> </a:t>
            </a:r>
            <a:endParaRPr lang="en-US" altLang="zh-CN" sz="2000" b="1" dirty="0" smtClean="0">
              <a:solidFill>
                <a:schemeClr val="tx2"/>
              </a:solidFill>
              <a:latin typeface="+mn-lt"/>
              <a:cs typeface="B Nazanin" pitchFamily="2" charset="-78"/>
            </a:endParaRPr>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مدلهاي مرجع</a:t>
            </a:r>
            <a:r>
              <a:rPr lang="en-US" altLang="zh-CN" sz="2400" b="1" spc="-100" dirty="0" smtClean="0">
                <a:solidFill>
                  <a:schemeClr val="tx2"/>
                </a:solidFill>
                <a:ea typeface="IranNastaliq" pitchFamily="18" charset="0"/>
                <a:cs typeface="B Titr" pitchFamily="2" charset="-78"/>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0" y="1261773"/>
            <a:ext cx="8064011" cy="4670509"/>
          </a:xfrm>
          <a:prstGeom prst="rect">
            <a:avLst/>
          </a:prstGeom>
          <a:noFill/>
          <a:ln w="9525">
            <a:noFill/>
            <a:miter lim="800000"/>
            <a:headEnd/>
            <a:tailEnd/>
          </a:ln>
        </p:spPr>
        <p:txBody>
          <a:bodyPr anchor="ctr">
            <a:spAutoFit/>
          </a:bodyPr>
          <a:lstStyle/>
          <a:p>
            <a:pPr algn="r" rtl="1">
              <a:lnSpc>
                <a:spcPct val="150000"/>
              </a:lnSpc>
              <a:buFontTx/>
              <a:buChar char="•"/>
            </a:pPr>
            <a:r>
              <a:rPr lang="fa-IR" altLang="zh-CN" sz="2000" b="1" dirty="0" smtClean="0">
                <a:solidFill>
                  <a:schemeClr val="tx2"/>
                </a:solidFill>
                <a:latin typeface="+mn-lt"/>
                <a:cs typeface="B Nazanin" pitchFamily="2" charset="-78"/>
              </a:rPr>
              <a:t> يك لايه،  زماني بايد ايجاد شود كه خدمت متفاوتي مورد نياز است.</a:t>
            </a:r>
            <a:endParaRPr lang="en-US" altLang="zh-CN" sz="2000" b="1" dirty="0" smtClean="0">
              <a:solidFill>
                <a:schemeClr val="tx2"/>
              </a:solidFill>
              <a:latin typeface="+mn-lt"/>
              <a:cs typeface="B Nazanin" pitchFamily="2" charset="-78"/>
            </a:endParaRPr>
          </a:p>
          <a:p>
            <a:pPr algn="r" rtl="1">
              <a:lnSpc>
                <a:spcPct val="150000"/>
              </a:lnSpc>
              <a:buFontTx/>
              <a:buChar char="•"/>
            </a:pPr>
            <a:endParaRPr lang="fa-IR" altLang="zh-CN" sz="2000" b="1" dirty="0" smtClean="0">
              <a:solidFill>
                <a:schemeClr val="tx2"/>
              </a:solidFill>
              <a:latin typeface="+mn-lt"/>
              <a:cs typeface="B Nazanin" pitchFamily="2" charset="-78"/>
            </a:endParaRPr>
          </a:p>
          <a:p>
            <a:pPr algn="r" rtl="1">
              <a:lnSpc>
                <a:spcPct val="150000"/>
              </a:lnSpc>
              <a:buFontTx/>
              <a:buChar char="•"/>
            </a:pPr>
            <a:r>
              <a:rPr lang="fa-IR" altLang="zh-CN" sz="2000" b="1" dirty="0" smtClean="0">
                <a:solidFill>
                  <a:schemeClr val="tx2"/>
                </a:solidFill>
                <a:latin typeface="+mn-lt"/>
                <a:cs typeface="B Nazanin" pitchFamily="2" charset="-78"/>
              </a:rPr>
              <a:t> هر لايه بايد وظيفه مشخصي داشته باشد.</a:t>
            </a:r>
          </a:p>
          <a:p>
            <a:pPr algn="r" rtl="1">
              <a:lnSpc>
                <a:spcPct val="150000"/>
              </a:lnSpc>
              <a:buFontTx/>
              <a:buChar char="•"/>
            </a:pPr>
            <a:endParaRPr lang="fa-IR" altLang="zh-CN" sz="2000" b="1" dirty="0" smtClean="0">
              <a:solidFill>
                <a:schemeClr val="tx2"/>
              </a:solidFill>
              <a:latin typeface="+mn-lt"/>
              <a:cs typeface="B Nazanin" pitchFamily="2" charset="-78"/>
            </a:endParaRPr>
          </a:p>
          <a:p>
            <a:pPr algn="r" rtl="1">
              <a:lnSpc>
                <a:spcPct val="150000"/>
              </a:lnSpc>
              <a:buFontTx/>
              <a:buChar char="•"/>
            </a:pPr>
            <a:r>
              <a:rPr lang="fa-IR" altLang="zh-CN" sz="2000" b="1" dirty="0" smtClean="0">
                <a:solidFill>
                  <a:schemeClr val="tx2"/>
                </a:solidFill>
                <a:latin typeface="+mn-lt"/>
                <a:cs typeface="B Nazanin" pitchFamily="2" charset="-78"/>
              </a:rPr>
              <a:t> وظيفه هر لايه بايستي با در نظر گرفتن قراردادهاي جهاني تعريف گردد.</a:t>
            </a:r>
            <a:r>
              <a:rPr lang="en-US" altLang="zh-CN" sz="2000" b="1" dirty="0" smtClean="0">
                <a:solidFill>
                  <a:schemeClr val="tx2"/>
                </a:solidFill>
                <a:latin typeface="+mn-lt"/>
                <a:cs typeface="B Nazanin" pitchFamily="2" charset="-78"/>
              </a:rPr>
              <a:t> </a:t>
            </a:r>
          </a:p>
          <a:p>
            <a:pPr algn="r" rtl="1">
              <a:lnSpc>
                <a:spcPct val="150000"/>
              </a:lnSpc>
              <a:buFontTx/>
              <a:buChar char="•"/>
            </a:pPr>
            <a:endParaRPr lang="fa-IR" altLang="zh-CN" sz="2000" b="1" dirty="0" smtClean="0">
              <a:solidFill>
                <a:schemeClr val="tx2"/>
              </a:solidFill>
              <a:latin typeface="+mn-lt"/>
              <a:cs typeface="B Nazanin" pitchFamily="2" charset="-78"/>
            </a:endParaRPr>
          </a:p>
          <a:p>
            <a:pPr algn="r" rtl="1">
              <a:lnSpc>
                <a:spcPct val="150000"/>
              </a:lnSpc>
              <a:buFontTx/>
              <a:buChar char="•"/>
            </a:pPr>
            <a:r>
              <a:rPr lang="fa-IR" altLang="zh-CN" sz="2000" b="1" dirty="0" smtClean="0">
                <a:solidFill>
                  <a:schemeClr val="tx2"/>
                </a:solidFill>
                <a:latin typeface="+mn-lt"/>
                <a:cs typeface="B Nazanin" pitchFamily="2" charset="-78"/>
              </a:rPr>
              <a:t> مرزهاي لايه بايد براي كم كردن جريان اطلاعات از طريق رابط لايه‌ها انتخاب شوند.</a:t>
            </a:r>
            <a:endParaRPr lang="en-US" altLang="zh-CN" sz="2000" b="1" dirty="0" smtClean="0">
              <a:solidFill>
                <a:schemeClr val="tx2"/>
              </a:solidFill>
              <a:latin typeface="+mn-lt"/>
              <a:cs typeface="B Nazanin" pitchFamily="2" charset="-78"/>
            </a:endParaRPr>
          </a:p>
          <a:p>
            <a:pPr algn="r" rtl="1">
              <a:lnSpc>
                <a:spcPct val="150000"/>
              </a:lnSpc>
              <a:buFontTx/>
              <a:buChar char="•"/>
            </a:pPr>
            <a:endParaRPr lang="fa-IR" altLang="zh-CN" sz="2000" b="1" dirty="0" smtClean="0">
              <a:solidFill>
                <a:schemeClr val="tx2"/>
              </a:solidFill>
              <a:latin typeface="+mn-lt"/>
              <a:cs typeface="B Nazanin" pitchFamily="2" charset="-78"/>
            </a:endParaRPr>
          </a:p>
          <a:p>
            <a:pPr algn="r" rtl="1">
              <a:lnSpc>
                <a:spcPct val="150000"/>
              </a:lnSpc>
              <a:buFontTx/>
              <a:buChar char="•"/>
            </a:pPr>
            <a:r>
              <a:rPr lang="fa-IR" altLang="zh-CN" sz="2000" b="1" dirty="0" smtClean="0">
                <a:solidFill>
                  <a:schemeClr val="tx2"/>
                </a:solidFill>
                <a:latin typeface="+mn-lt"/>
                <a:cs typeface="B Nazanin" pitchFamily="2" charset="-78"/>
              </a:rPr>
              <a:t> تعداد لايه‌ها بايد به اندازه‌اي زياد باشد كه وظايف متمايز در يك لايه مشترك نباشد و به اندازه‌اي كم باشد كه معماري آنها نامناسب نگردد.</a:t>
            </a:r>
            <a:endParaRPr lang="en-US" altLang="zh-CN" sz="2000" b="1" dirty="0" smtClean="0">
              <a:solidFill>
                <a:schemeClr val="tx2"/>
              </a:solidFill>
              <a:latin typeface="+mn-lt"/>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لایه های مدل مرجع</a:t>
            </a:r>
            <a:r>
              <a:rPr lang="en-US" altLang="zh-CN"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 </a:t>
            </a:r>
            <a:r>
              <a:rPr lang="en-US" sz="2400" b="1" spc="-100" dirty="0" smtClean="0">
                <a:solidFill>
                  <a:schemeClr val="tx2"/>
                </a:solidFill>
                <a:ea typeface="IranNastaliq" pitchFamily="18" charset="0"/>
                <a:cs typeface="B Titr" pitchFamily="2" charset="-78"/>
              </a:rPr>
              <a:t>OSI( Open System  Interconnection)</a:t>
            </a:r>
            <a:r>
              <a:rPr lang="fa-IR" sz="2400" b="1" spc="-100" dirty="0" smtClean="0">
                <a:solidFill>
                  <a:schemeClr val="tx2"/>
                </a:solidFill>
                <a:ea typeface="IranNastaliq" pitchFamily="18" charset="0"/>
                <a:cs typeface="B Titr" pitchFamily="2" charset="-78"/>
              </a:rPr>
              <a:t> </a:t>
            </a:r>
            <a:endParaRPr lang="en-US" sz="2400" b="1" spc="-100" dirty="0" smtClean="0">
              <a:solidFill>
                <a:schemeClr val="tx2"/>
              </a:solidFill>
              <a:ea typeface="IranNastaliq" pitchFamily="18" charset="0"/>
              <a:cs typeface="B Titr"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لايه‌هاي مدل مرجع  </a:t>
            </a:r>
            <a:r>
              <a:rPr lang="en-US" altLang="zh-CN" sz="2400" b="1" spc="-100" dirty="0" smtClean="0">
                <a:solidFill>
                  <a:schemeClr val="tx2"/>
                </a:solidFill>
                <a:ea typeface="IranNastaliq" pitchFamily="18" charset="0"/>
                <a:cs typeface="B Titr" pitchFamily="2" charset="-78"/>
              </a:rPr>
              <a:t>  </a:t>
            </a:r>
            <a:r>
              <a:rPr lang="en-US" sz="2400" b="1" spc="-100" dirty="0" smtClean="0">
                <a:solidFill>
                  <a:schemeClr val="tx2"/>
                </a:solidFill>
                <a:ea typeface="IranNastaliq" pitchFamily="18" charset="0"/>
                <a:cs typeface="B Titr" pitchFamily="2" charset="-78"/>
              </a:rPr>
              <a:t>OSI   </a:t>
            </a:r>
            <a:r>
              <a:rPr lang="fa-IR" sz="2400" b="1" spc="-100" dirty="0" smtClean="0">
                <a:solidFill>
                  <a:schemeClr val="tx2"/>
                </a:solidFill>
                <a:ea typeface="IranNastaliq" pitchFamily="18" charset="0"/>
                <a:cs typeface="B Titr" pitchFamily="2" charset="-78"/>
              </a:rPr>
              <a:t>	</a:t>
            </a:r>
            <a:endParaRPr lang="en-US" sz="2400" b="1" spc="-100" dirty="0" smtClean="0">
              <a:solidFill>
                <a:schemeClr val="tx2"/>
              </a:solidFill>
              <a:ea typeface="IranNastaliq" pitchFamily="18" charset="0"/>
              <a:cs typeface="B Titr" pitchFamily="2" charset="-78"/>
            </a:endParaRPr>
          </a:p>
        </p:txBody>
      </p:sp>
      <p:pic>
        <p:nvPicPr>
          <p:cNvPr id="4098" name="Picture 2" descr="\\vmware-host\Shared Folders\Desktop\DSC_0022.JPG"/>
          <p:cNvPicPr>
            <a:picLocks noChangeAspect="1" noChangeArrowheads="1"/>
          </p:cNvPicPr>
          <p:nvPr/>
        </p:nvPicPr>
        <p:blipFill>
          <a:blip r:embed="rId3" cstate="print">
            <a:grayscl/>
            <a:lum bright="-20000" contrast="10000"/>
          </a:blip>
          <a:srcRect/>
          <a:stretch>
            <a:fillRect/>
          </a:stretch>
        </p:blipFill>
        <p:spPr bwMode="auto">
          <a:xfrm>
            <a:off x="1905000" y="1447800"/>
            <a:ext cx="5334000" cy="487495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جابجا کردن داده با استفاده از </a:t>
            </a:r>
            <a:r>
              <a:rPr lang="en-US" altLang="zh-CN" sz="2400" b="1" spc="-100" dirty="0" smtClean="0">
                <a:solidFill>
                  <a:schemeClr val="tx2"/>
                </a:solidFill>
                <a:ea typeface="IranNastaliq" pitchFamily="18" charset="0"/>
                <a:cs typeface="B Titr" pitchFamily="2" charset="-78"/>
              </a:rPr>
              <a:t>OSI</a:t>
            </a:r>
            <a:endParaRPr lang="en-US" sz="2400" b="1" spc="-100" dirty="0" smtClean="0">
              <a:solidFill>
                <a:schemeClr val="tx2"/>
              </a:solidFill>
              <a:ea typeface="IranNastaliq" pitchFamily="18" charset="0"/>
              <a:cs typeface="B Titr" pitchFamily="2" charset="-78"/>
            </a:endParaRPr>
          </a:p>
        </p:txBody>
      </p:sp>
      <p:pic>
        <p:nvPicPr>
          <p:cNvPr id="10243" name="Picture 3"/>
          <p:cNvPicPr>
            <a:picLocks noChangeAspect="1" noChangeArrowheads="1"/>
          </p:cNvPicPr>
          <p:nvPr/>
        </p:nvPicPr>
        <p:blipFill>
          <a:blip r:embed="rId3" cstate="print"/>
          <a:srcRect l="1843" r="7624"/>
          <a:stretch>
            <a:fillRect/>
          </a:stretch>
        </p:blipFill>
        <p:spPr bwMode="auto">
          <a:xfrm>
            <a:off x="762000" y="1295400"/>
            <a:ext cx="7239000" cy="4895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مدل ساده جابجا کردن داده با استفاده از </a:t>
            </a:r>
            <a:r>
              <a:rPr lang="en-US" altLang="zh-CN" sz="2400" b="1" spc="-100" dirty="0" smtClean="0">
                <a:solidFill>
                  <a:schemeClr val="tx2"/>
                </a:solidFill>
                <a:ea typeface="IranNastaliq" pitchFamily="18" charset="0"/>
                <a:cs typeface="B Titr" pitchFamily="2" charset="-78"/>
              </a:rPr>
              <a:t>OSI</a:t>
            </a:r>
            <a:endParaRPr lang="en-US" sz="2400" b="1" spc="-100" dirty="0" smtClean="0">
              <a:solidFill>
                <a:schemeClr val="tx2"/>
              </a:solidFill>
              <a:ea typeface="IranNastaliq" pitchFamily="18" charset="0"/>
              <a:cs typeface="B Titr" pitchFamily="2" charset="-78"/>
            </a:endParaRPr>
          </a:p>
        </p:txBody>
      </p:sp>
      <p:pic>
        <p:nvPicPr>
          <p:cNvPr id="11267" name="Picture 3"/>
          <p:cNvPicPr>
            <a:picLocks noChangeAspect="1" noChangeArrowheads="1"/>
          </p:cNvPicPr>
          <p:nvPr/>
        </p:nvPicPr>
        <p:blipFill>
          <a:blip r:embed="rId3" cstate="print"/>
          <a:srcRect/>
          <a:stretch>
            <a:fillRect/>
          </a:stretch>
        </p:blipFill>
        <p:spPr bwMode="auto">
          <a:xfrm>
            <a:off x="152400" y="1752600"/>
            <a:ext cx="8191500" cy="425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نقطه دسترسي به سرويس </a:t>
            </a:r>
            <a:r>
              <a:rPr lang="en-US" altLang="zh-CN" sz="2400" b="1" spc="-100" dirty="0" smtClean="0">
                <a:solidFill>
                  <a:schemeClr val="tx2"/>
                </a:solidFill>
                <a:ea typeface="IranNastaliq" pitchFamily="18" charset="0"/>
                <a:cs typeface="B Titr" pitchFamily="2" charset="-78"/>
              </a:rPr>
              <a:t>(SAP ) </a:t>
            </a:r>
          </a:p>
        </p:txBody>
      </p:sp>
      <p:sp>
        <p:nvSpPr>
          <p:cNvPr id="9" name="Rectangle 8"/>
          <p:cNvSpPr/>
          <p:nvPr/>
        </p:nvSpPr>
        <p:spPr>
          <a:xfrm>
            <a:off x="1143000" y="1472148"/>
            <a:ext cx="6858000" cy="4708981"/>
          </a:xfrm>
          <a:prstGeom prst="rect">
            <a:avLst/>
          </a:prstGeom>
        </p:spPr>
        <p:txBody>
          <a:bodyPr wrap="square">
            <a:spAutoFit/>
          </a:bodyPr>
          <a:lstStyle/>
          <a:p>
            <a:pPr algn="r" rtl="1">
              <a:lnSpc>
                <a:spcPct val="150000"/>
              </a:lnSpc>
              <a:buFont typeface="Wingdings" pitchFamily="2" charset="2"/>
              <a:buChar char="v"/>
            </a:pPr>
            <a:r>
              <a:rPr lang="fa-IR" altLang="zh-CN" sz="2000" b="1" dirty="0" smtClean="0">
                <a:solidFill>
                  <a:schemeClr val="tx2"/>
                </a:solidFill>
                <a:latin typeface="+mn-lt"/>
                <a:cs typeface="B Nazanin" pitchFamily="2" charset="-78"/>
              </a:rPr>
              <a:t>سرويس ارائه شده لايه از طريق نقاط دسترسي به سرويس(</a:t>
            </a:r>
            <a:r>
              <a:rPr lang="en-US" altLang="zh-CN" sz="2000" b="1" dirty="0" smtClean="0">
                <a:solidFill>
                  <a:schemeClr val="tx2"/>
                </a:solidFill>
                <a:latin typeface="+mn-lt"/>
                <a:cs typeface="B Nazanin" pitchFamily="2" charset="-78"/>
              </a:rPr>
              <a:t>SAP</a:t>
            </a:r>
            <a:r>
              <a:rPr lang="fa-IR" altLang="zh-CN" sz="2000" b="1" dirty="0" smtClean="0">
                <a:solidFill>
                  <a:schemeClr val="tx2"/>
                </a:solidFill>
                <a:latin typeface="+mn-lt"/>
                <a:cs typeface="B Nazanin" pitchFamily="2" charset="-78"/>
              </a:rPr>
              <a:t>)، در اختیار لایه  بالاتر قرار مي گيرد .</a:t>
            </a:r>
          </a:p>
          <a:p>
            <a:pPr algn="r" rtl="1">
              <a:lnSpc>
                <a:spcPct val="150000"/>
              </a:lnSpc>
              <a:buFont typeface="Wingdings" pitchFamily="2" charset="2"/>
              <a:buChar char="v"/>
            </a:pPr>
            <a:r>
              <a:rPr lang="fa-IR" altLang="zh-CN" sz="2000" b="1" dirty="0" smtClean="0">
                <a:solidFill>
                  <a:schemeClr val="tx2"/>
                </a:solidFill>
                <a:latin typeface="+mn-lt"/>
                <a:cs typeface="B Nazanin" pitchFamily="2" charset="-78"/>
              </a:rPr>
              <a:t>هر نقطه دسترسي به سرويس در مدل لايه اي داراي آدرس مشخص و معيني مي باشد. </a:t>
            </a:r>
          </a:p>
          <a:p>
            <a:pPr algn="r" rtl="1">
              <a:lnSpc>
                <a:spcPct val="150000"/>
              </a:lnSpc>
            </a:pPr>
            <a:r>
              <a:rPr lang="fa-IR" altLang="zh-CN" sz="2000" b="1" dirty="0" smtClean="0">
                <a:solidFill>
                  <a:schemeClr val="tx2"/>
                </a:solidFill>
                <a:latin typeface="+mn-lt"/>
                <a:cs typeface="B Nazanin" pitchFamily="2" charset="-78"/>
              </a:rPr>
              <a:t>– مثال ١: شبكه تلفن</a:t>
            </a:r>
          </a:p>
          <a:p>
            <a:pPr lvl="1" algn="r" rtl="1">
              <a:lnSpc>
                <a:spcPct val="150000"/>
              </a:lnSpc>
              <a:buFont typeface="Arial" pitchFamily="34" charset="0"/>
              <a:buChar char="•"/>
            </a:pPr>
            <a:r>
              <a:rPr lang="fa-IR" altLang="zh-CN" sz="2000" b="1" dirty="0" smtClean="0">
                <a:solidFill>
                  <a:schemeClr val="tx2"/>
                </a:solidFill>
                <a:latin typeface="+mn-lt"/>
                <a:cs typeface="B Nazanin" pitchFamily="2" charset="-78"/>
              </a:rPr>
              <a:t> نقاط دسترسي به سرويس همان پريز هاي تلفن است</a:t>
            </a:r>
          </a:p>
          <a:p>
            <a:pPr lvl="1" algn="r" rtl="1">
              <a:lnSpc>
                <a:spcPct val="150000"/>
              </a:lnSpc>
              <a:buFont typeface="Arial" pitchFamily="34" charset="0"/>
              <a:buChar char="•"/>
            </a:pPr>
            <a:r>
              <a:rPr lang="fa-IR" altLang="zh-CN" sz="2000" b="1" dirty="0" smtClean="0">
                <a:solidFill>
                  <a:schemeClr val="tx2"/>
                </a:solidFill>
                <a:latin typeface="+mn-lt"/>
                <a:cs typeface="B Nazanin" pitchFamily="2" charset="-78"/>
              </a:rPr>
              <a:t> شماره تلفن نيز آدرس نقطه دسترسي به سرويس تلفن مي باشد</a:t>
            </a:r>
          </a:p>
          <a:p>
            <a:pPr algn="r" rtl="1">
              <a:lnSpc>
                <a:spcPct val="150000"/>
              </a:lnSpc>
            </a:pPr>
            <a:r>
              <a:rPr lang="fa-IR" altLang="zh-CN" sz="2000" b="1" dirty="0" smtClean="0">
                <a:solidFill>
                  <a:schemeClr val="tx2"/>
                </a:solidFill>
                <a:latin typeface="+mn-lt"/>
                <a:cs typeface="B Nazanin" pitchFamily="2" charset="-78"/>
              </a:rPr>
              <a:t>– مثال ٢: در سيستم عامل يونيكس</a:t>
            </a:r>
          </a:p>
          <a:p>
            <a:pPr lvl="1" algn="r" rtl="1">
              <a:lnSpc>
                <a:spcPct val="150000"/>
              </a:lnSpc>
              <a:buFont typeface="Arial" pitchFamily="34" charset="0"/>
              <a:buChar char="•"/>
            </a:pPr>
            <a:r>
              <a:rPr lang="fa-IR" altLang="zh-CN" sz="2000" b="1" dirty="0" smtClean="0">
                <a:solidFill>
                  <a:schemeClr val="tx2"/>
                </a:solidFill>
                <a:latin typeface="+mn-lt"/>
                <a:cs typeface="B Nazanin" pitchFamily="2" charset="-78"/>
              </a:rPr>
              <a:t> نقاط دسترسي به سرويس، سوكت مي باشند</a:t>
            </a:r>
          </a:p>
          <a:p>
            <a:pPr lvl="1" algn="r" rtl="1">
              <a:lnSpc>
                <a:spcPct val="150000"/>
              </a:lnSpc>
              <a:buFont typeface="Arial" pitchFamily="34" charset="0"/>
              <a:buChar char="•"/>
            </a:pPr>
            <a:r>
              <a:rPr lang="fa-IR" altLang="zh-CN" sz="2000" b="1" dirty="0" smtClean="0">
                <a:solidFill>
                  <a:schemeClr val="tx2"/>
                </a:solidFill>
                <a:latin typeface="+mn-lt"/>
                <a:cs typeface="B Nazanin" pitchFamily="2" charset="-78"/>
              </a:rPr>
              <a:t>آدرس نقاط دسترسي به سرويس همان شماره سوكت ها هستند</a:t>
            </a:r>
            <a:r>
              <a:rPr lang="fa-IR" dirty="0" smtClean="0"/>
              <a:t>.</a:t>
            </a:r>
            <a:endParaRPr lang="fa-IR" dirty="0"/>
          </a:p>
        </p:txBody>
      </p:sp>
      <p:sp>
        <p:nvSpPr>
          <p:cNvPr id="10" name="Rectangle 9"/>
          <p:cNvSpPr/>
          <p:nvPr/>
        </p:nvSpPr>
        <p:spPr>
          <a:xfrm>
            <a:off x="2819400" y="6324600"/>
            <a:ext cx="3238835" cy="369332"/>
          </a:xfrm>
          <a:prstGeom prst="rect">
            <a:avLst/>
          </a:prstGeom>
        </p:spPr>
        <p:txBody>
          <a:bodyPr wrap="none">
            <a:spAutoFit/>
          </a:bodyPr>
          <a:lstStyle/>
          <a:p>
            <a:r>
              <a:rPr lang="en-US" altLang="zh-CN" b="1" dirty="0" smtClean="0">
                <a:solidFill>
                  <a:schemeClr val="tx2"/>
                </a:solidFill>
                <a:cs typeface="B Nazanin" pitchFamily="2" charset="-78"/>
              </a:rPr>
              <a:t>SAP = Service Access Point</a:t>
            </a:r>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معماری پروتکل استاندارد شده </a:t>
            </a:r>
            <a:endParaRPr lang="en-US" sz="2400" b="1" spc="-100" dirty="0" smtClean="0">
              <a:solidFill>
                <a:schemeClr val="tx2"/>
              </a:solidFill>
              <a:ea typeface="IranNastaliq" pitchFamily="18" charset="0"/>
              <a:cs typeface="B Titr" pitchFamily="2" charset="-78"/>
            </a:endParaRPr>
          </a:p>
        </p:txBody>
      </p:sp>
      <p:sp>
        <p:nvSpPr>
          <p:cNvPr id="17" name="Rectangle 16"/>
          <p:cNvSpPr/>
          <p:nvPr/>
        </p:nvSpPr>
        <p:spPr>
          <a:xfrm>
            <a:off x="1905000" y="5638800"/>
            <a:ext cx="1295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ectangle 17"/>
          <p:cNvSpPr/>
          <p:nvPr/>
        </p:nvSpPr>
        <p:spPr>
          <a:xfrm>
            <a:off x="3505200" y="5638800"/>
            <a:ext cx="1295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2291" name="Picture 3"/>
          <p:cNvPicPr>
            <a:picLocks noChangeAspect="1" noChangeArrowheads="1"/>
          </p:cNvPicPr>
          <p:nvPr/>
        </p:nvPicPr>
        <p:blipFill>
          <a:blip r:embed="rId3" cstate="print"/>
          <a:srcRect l="978" t="1597"/>
          <a:stretch>
            <a:fillRect/>
          </a:stretch>
        </p:blipFill>
        <p:spPr bwMode="auto">
          <a:xfrm>
            <a:off x="666750" y="1447800"/>
            <a:ext cx="7715250" cy="469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 ئيچينگ مداري و سو ئيچينگ پيام </a:t>
            </a:r>
            <a:endParaRPr lang="en-US" sz="2400" b="1" dirty="0" smtClean="0">
              <a:solidFill>
                <a:schemeClr val="tx2"/>
              </a:solidFill>
              <a:ea typeface="IranNastaliq" pitchFamily="18" charset="0"/>
              <a:cs typeface="B Titr" pitchFamily="2" charset="-78"/>
            </a:endParaRPr>
          </a:p>
        </p:txBody>
      </p:sp>
      <p:pic>
        <p:nvPicPr>
          <p:cNvPr id="11" name="Picture 3" descr="\\vmware-host\Shared Folders\Desktop\Packet-switching-vs.gif"/>
          <p:cNvPicPr>
            <a:picLocks noChangeAspect="1" noChangeArrowheads="1"/>
          </p:cNvPicPr>
          <p:nvPr/>
        </p:nvPicPr>
        <p:blipFill>
          <a:blip r:embed="rId3" cstate="print"/>
          <a:srcRect t="10619"/>
          <a:stretch>
            <a:fillRect/>
          </a:stretch>
        </p:blipFill>
        <p:spPr bwMode="auto">
          <a:xfrm>
            <a:off x="1066800" y="1905000"/>
            <a:ext cx="6096000" cy="3848100"/>
          </a:xfrm>
          <a:prstGeom prst="rect">
            <a:avLst/>
          </a:prstGeom>
          <a:noFill/>
        </p:spPr>
      </p:pic>
      <p:sp>
        <p:nvSpPr>
          <p:cNvPr id="6" name="Rectangle 5"/>
          <p:cNvSpPr/>
          <p:nvPr/>
        </p:nvSpPr>
        <p:spPr>
          <a:xfrm>
            <a:off x="7010400" y="2438400"/>
            <a:ext cx="1229824" cy="577081"/>
          </a:xfrm>
          <a:prstGeom prst="rect">
            <a:avLst/>
          </a:prstGeom>
        </p:spPr>
        <p:txBody>
          <a:bodyPr wrap="none">
            <a:spAutoFit/>
          </a:bodyPr>
          <a:lstStyle/>
          <a:p>
            <a:pPr algn="ctr" rtl="1">
              <a:lnSpc>
                <a:spcPct val="200000"/>
              </a:lnSpc>
            </a:pPr>
            <a:r>
              <a:rPr lang="fa-IR" spc="-100" dirty="0" smtClean="0">
                <a:solidFill>
                  <a:schemeClr val="tx2"/>
                </a:solidFill>
                <a:cs typeface="B Titr" pitchFamily="2" charset="-78"/>
              </a:rPr>
              <a:t>سو ئيچينگ پيام</a:t>
            </a:r>
          </a:p>
        </p:txBody>
      </p:sp>
      <p:sp>
        <p:nvSpPr>
          <p:cNvPr id="14" name="Rectangle 13"/>
          <p:cNvSpPr/>
          <p:nvPr/>
        </p:nvSpPr>
        <p:spPr>
          <a:xfrm>
            <a:off x="4114800" y="4267200"/>
            <a:ext cx="6934200" cy="577081"/>
          </a:xfrm>
          <a:prstGeom prst="rect">
            <a:avLst/>
          </a:prstGeom>
        </p:spPr>
        <p:txBody>
          <a:bodyPr wrap="square">
            <a:spAutoFit/>
          </a:bodyPr>
          <a:lstStyle/>
          <a:p>
            <a:pPr algn="ctr" rtl="1">
              <a:lnSpc>
                <a:spcPct val="200000"/>
              </a:lnSpc>
            </a:pPr>
            <a:r>
              <a:rPr lang="fa-IR" spc="-100" dirty="0" smtClean="0">
                <a:solidFill>
                  <a:schemeClr val="tx2"/>
                </a:solidFill>
                <a:latin typeface="+mj-lt"/>
                <a:cs typeface="B Titr" pitchFamily="2" charset="-78"/>
              </a:rPr>
              <a:t>سو ئيچينگ مداري</a:t>
            </a: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رابطه سرویس و پروتکل</a:t>
            </a:r>
            <a:endParaRPr lang="en-US" altLang="zh-CN" sz="2400" b="1" spc="-100" dirty="0" smtClean="0">
              <a:solidFill>
                <a:schemeClr val="tx2"/>
              </a:solidFill>
              <a:ea typeface="IranNastaliq" pitchFamily="18" charset="0"/>
              <a:cs typeface="B Titr" pitchFamily="2" charset="-78"/>
            </a:endParaRPr>
          </a:p>
        </p:txBody>
      </p:sp>
      <p:sp>
        <p:nvSpPr>
          <p:cNvPr id="9" name="Rectangle 3"/>
          <p:cNvSpPr txBox="1">
            <a:spLocks noChangeArrowheads="1"/>
          </p:cNvSpPr>
          <p:nvPr/>
        </p:nvSpPr>
        <p:spPr bwMode="auto">
          <a:xfrm>
            <a:off x="0" y="16002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228600" algn="r" defTabSz="914400" rtl="1" eaLnBrk="1" fontAlgn="base" latinLnBrk="0" hangingPunct="1">
              <a:lnSpc>
                <a:spcPct val="200000"/>
              </a:lnSpc>
              <a:spcBef>
                <a:spcPct val="20000"/>
              </a:spcBef>
              <a:spcAft>
                <a:spcPct val="0"/>
              </a:spcAft>
              <a:buClr>
                <a:schemeClr val="accent1"/>
              </a:buClr>
              <a:buSzTx/>
              <a:buFont typeface="Arial" pitchFamily="34" charset="0"/>
              <a:buChar char="•"/>
              <a:tabLst/>
              <a:defRPr/>
            </a:pPr>
            <a:r>
              <a:rPr kumimoji="0" lang="fa-IR" altLang="zh-CN" sz="2000" b="1" i="0" u="none" strike="noStrike" kern="1200" cap="none" spc="0" normalizeH="0" baseline="0" noProof="0" smtClean="0">
                <a:ln>
                  <a:noFill/>
                </a:ln>
                <a:solidFill>
                  <a:schemeClr val="tx2"/>
                </a:solidFill>
                <a:effectLst/>
                <a:uLnTx/>
                <a:uFillTx/>
                <a:latin typeface="+mn-lt"/>
                <a:ea typeface="MS PGothic" pitchFamily="34" charset="-128"/>
                <a:cs typeface="B Nazanin" pitchFamily="2" charset="-78"/>
              </a:rPr>
              <a:t>سرویس </a:t>
            </a:r>
          </a:p>
          <a:p>
            <a:pPr marL="1004888" marR="0" lvl="2" indent="-228600" algn="r" defTabSz="914400" rtl="1" eaLnBrk="1" fontAlgn="base" latinLnBrk="0" hangingPunct="1">
              <a:lnSpc>
                <a:spcPct val="200000"/>
              </a:lnSpc>
              <a:spcBef>
                <a:spcPct val="20000"/>
              </a:spcBef>
              <a:spcAft>
                <a:spcPct val="0"/>
              </a:spcAft>
              <a:buClr>
                <a:srgbClr val="2397E2"/>
              </a:buClr>
              <a:buSzTx/>
              <a:buFontTx/>
              <a:buNone/>
              <a:tabLst/>
              <a:defRPr/>
            </a:pPr>
            <a:r>
              <a:rPr kumimoji="0" lang="fa-IR" altLang="zh-CN" sz="2000" b="1" i="0" u="none" strike="noStrike" kern="1200" cap="none" spc="0" normalizeH="0" baseline="0" noProof="0" smtClean="0">
                <a:ln>
                  <a:noFill/>
                </a:ln>
                <a:solidFill>
                  <a:schemeClr val="tx2"/>
                </a:solidFill>
                <a:effectLst/>
                <a:uLnTx/>
                <a:uFillTx/>
                <a:latin typeface="+mn-lt"/>
                <a:ea typeface="MS PGothic" pitchFamily="34" charset="-128"/>
                <a:cs typeface="B Nazanin" pitchFamily="2" charset="-78"/>
              </a:rPr>
              <a:t>مجموعه عملکردهای پایه که یک لایه در اختیار لایه بالاتر از خود قرار می دهد.</a:t>
            </a:r>
          </a:p>
          <a:p>
            <a:pPr marL="342900" marR="0" lvl="0" indent="-228600" algn="r" defTabSz="914400" rtl="1" eaLnBrk="1" fontAlgn="base" latinLnBrk="0" hangingPunct="1">
              <a:lnSpc>
                <a:spcPct val="200000"/>
              </a:lnSpc>
              <a:spcBef>
                <a:spcPct val="20000"/>
              </a:spcBef>
              <a:spcAft>
                <a:spcPct val="0"/>
              </a:spcAft>
              <a:buClr>
                <a:schemeClr val="accent1"/>
              </a:buClr>
              <a:buSzTx/>
              <a:buFont typeface="Arial" pitchFamily="34" charset="0"/>
              <a:buChar char="•"/>
              <a:tabLst/>
              <a:defRPr/>
            </a:pPr>
            <a:r>
              <a:rPr kumimoji="0" lang="fa-IR" altLang="zh-CN" sz="2000" b="1" i="0" u="none" strike="noStrike" kern="1200" cap="none" spc="0" normalizeH="0" baseline="0" noProof="0" smtClean="0">
                <a:ln>
                  <a:noFill/>
                </a:ln>
                <a:solidFill>
                  <a:schemeClr val="tx2"/>
                </a:solidFill>
                <a:effectLst/>
                <a:uLnTx/>
                <a:uFillTx/>
                <a:latin typeface="+mn-lt"/>
                <a:ea typeface="MS PGothic" pitchFamily="34" charset="-128"/>
                <a:cs typeface="B Nazanin" pitchFamily="2" charset="-78"/>
              </a:rPr>
              <a:t>پروتکل</a:t>
            </a:r>
          </a:p>
          <a:p>
            <a:pPr marL="1004888" marR="0" lvl="2" indent="-228600" algn="r" defTabSz="914400" rtl="1" eaLnBrk="1" fontAlgn="base" latinLnBrk="0" hangingPunct="1">
              <a:lnSpc>
                <a:spcPct val="200000"/>
              </a:lnSpc>
              <a:spcBef>
                <a:spcPct val="20000"/>
              </a:spcBef>
              <a:spcAft>
                <a:spcPct val="0"/>
              </a:spcAft>
              <a:buClr>
                <a:srgbClr val="2397E2"/>
              </a:buClr>
              <a:buSzTx/>
              <a:buFontTx/>
              <a:buNone/>
              <a:tabLst/>
              <a:defRPr/>
            </a:pPr>
            <a:r>
              <a:rPr kumimoji="0" lang="fa-IR" altLang="zh-CN" sz="2000" b="1" i="0" u="none" strike="noStrike" kern="1200" cap="none" spc="0" normalizeH="0" baseline="0" noProof="0" smtClean="0">
                <a:ln>
                  <a:noFill/>
                </a:ln>
                <a:solidFill>
                  <a:schemeClr val="tx2"/>
                </a:solidFill>
                <a:effectLst/>
                <a:uLnTx/>
                <a:uFillTx/>
                <a:latin typeface="+mn-lt"/>
                <a:ea typeface="MS PGothic" pitchFamily="34" charset="-128"/>
                <a:cs typeface="B Nazanin" pitchFamily="2" charset="-78"/>
              </a:rPr>
              <a:t>مجموعه قواعد حاکم بر فرمت، مفهوم ونحوه تبادل بسته ها و پیام ها بین دو لایه همتا</a:t>
            </a:r>
          </a:p>
          <a:p>
            <a:pPr marL="342900" marR="0" lvl="0" indent="-228600" algn="l" defTabSz="914400" rtl="0" eaLnBrk="1" fontAlgn="base" latinLnBrk="0" hangingPunct="1">
              <a:lnSpc>
                <a:spcPct val="200000"/>
              </a:lnSpc>
              <a:spcBef>
                <a:spcPct val="20000"/>
              </a:spcBef>
              <a:spcAft>
                <a:spcPct val="0"/>
              </a:spcAft>
              <a:buClr>
                <a:schemeClr val="accent1"/>
              </a:buClr>
              <a:buSzTx/>
              <a:buFont typeface="Arial" pitchFamily="34" charset="0"/>
              <a:buChar char="•"/>
              <a:tabLst/>
              <a:defRPr/>
            </a:pPr>
            <a:endParaRPr kumimoji="0" lang="en-US" sz="3600" b="1" i="0" u="none" strike="noStrike" kern="1200" cap="none" spc="0" normalizeH="0" baseline="0" noProof="0" dirty="0" smtClean="0">
              <a:ln>
                <a:noFill/>
              </a:ln>
              <a:solidFill>
                <a:schemeClr val="accent2"/>
              </a:solidFill>
              <a:effectLst/>
              <a:uLnTx/>
              <a:uFillTx/>
              <a:latin typeface="+mn-lt"/>
              <a:ea typeface="MS PGothic" pitchFamily="34" charset="-128"/>
              <a:cs typeface="B Lotus"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رابطه سرویس و پروتکل </a:t>
            </a:r>
            <a:endParaRPr lang="en-US" sz="2400" b="1" spc="-100" dirty="0" smtClean="0">
              <a:solidFill>
                <a:schemeClr val="tx2"/>
              </a:solidFill>
              <a:ea typeface="IranNastaliq" pitchFamily="18" charset="0"/>
              <a:cs typeface="B Titr" pitchFamily="2" charset="-78"/>
            </a:endParaRPr>
          </a:p>
        </p:txBody>
      </p:sp>
      <p:sp>
        <p:nvSpPr>
          <p:cNvPr id="24" name="Rectangle 23"/>
          <p:cNvSpPr/>
          <p:nvPr/>
        </p:nvSpPr>
        <p:spPr>
          <a:xfrm>
            <a:off x="1371600" y="3200400"/>
            <a:ext cx="1295400" cy="4572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tx1"/>
                </a:solidFill>
                <a:cs typeface="B Titr" pitchFamily="2" charset="-78"/>
              </a:rPr>
              <a:t>لایه  </a:t>
            </a:r>
            <a:r>
              <a:rPr lang="en-US" b="1" dirty="0" smtClean="0">
                <a:solidFill>
                  <a:schemeClr val="tx1"/>
                </a:solidFill>
                <a:cs typeface="B Titr" pitchFamily="2" charset="-78"/>
              </a:rPr>
              <a:t>k</a:t>
            </a:r>
            <a:endParaRPr lang="fa-IR" b="1" dirty="0">
              <a:solidFill>
                <a:schemeClr val="tx1"/>
              </a:solidFill>
              <a:cs typeface="B Titr" pitchFamily="2" charset="-78"/>
            </a:endParaRPr>
          </a:p>
        </p:txBody>
      </p:sp>
      <p:cxnSp>
        <p:nvCxnSpPr>
          <p:cNvPr id="29" name="Straight Arrow Connector 28"/>
          <p:cNvCxnSpPr>
            <a:endCxn id="24" idx="0"/>
          </p:cNvCxnSpPr>
          <p:nvPr/>
        </p:nvCxnSpPr>
        <p:spPr>
          <a:xfrm rot="5400000">
            <a:off x="1504950" y="2647950"/>
            <a:ext cx="1066800" cy="381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1773554" y="1752600"/>
            <a:ext cx="963726" cy="369332"/>
          </a:xfrm>
          <a:prstGeom prst="rect">
            <a:avLst/>
          </a:prstGeom>
        </p:spPr>
        <p:txBody>
          <a:bodyPr wrap="none">
            <a:spAutoFit/>
          </a:bodyPr>
          <a:lstStyle/>
          <a:p>
            <a:pPr algn="ctr" rtl="1"/>
            <a:r>
              <a:rPr lang="fa-IR" b="1" dirty="0" smtClean="0">
                <a:cs typeface="B Titr" pitchFamily="2" charset="-78"/>
              </a:rPr>
              <a:t>لایه  </a:t>
            </a:r>
            <a:r>
              <a:rPr lang="en-US" b="1" dirty="0" smtClean="0">
                <a:cs typeface="B Titr" pitchFamily="2" charset="-78"/>
              </a:rPr>
              <a:t>k+1</a:t>
            </a:r>
            <a:endParaRPr lang="fa-IR" b="1" dirty="0">
              <a:cs typeface="B Titr" pitchFamily="2" charset="-78"/>
            </a:endParaRPr>
          </a:p>
        </p:txBody>
      </p:sp>
      <p:sp>
        <p:nvSpPr>
          <p:cNvPr id="39" name="Rectangle 38"/>
          <p:cNvSpPr/>
          <p:nvPr/>
        </p:nvSpPr>
        <p:spPr>
          <a:xfrm>
            <a:off x="1552854" y="4800600"/>
            <a:ext cx="906017" cy="369332"/>
          </a:xfrm>
          <a:prstGeom prst="rect">
            <a:avLst/>
          </a:prstGeom>
        </p:spPr>
        <p:txBody>
          <a:bodyPr wrap="none">
            <a:spAutoFit/>
          </a:bodyPr>
          <a:lstStyle/>
          <a:p>
            <a:pPr algn="ctr" rtl="1"/>
            <a:r>
              <a:rPr lang="fa-IR" b="1" dirty="0" smtClean="0">
                <a:cs typeface="B Titr" pitchFamily="2" charset="-78"/>
              </a:rPr>
              <a:t>لایه  </a:t>
            </a:r>
            <a:r>
              <a:rPr lang="en-US" b="1" dirty="0" smtClean="0">
                <a:cs typeface="B Titr" pitchFamily="2" charset="-78"/>
              </a:rPr>
              <a:t>k-1</a:t>
            </a:r>
            <a:endParaRPr lang="fa-IR" b="1" dirty="0">
              <a:cs typeface="B Titr" pitchFamily="2" charset="-78"/>
            </a:endParaRPr>
          </a:p>
        </p:txBody>
      </p:sp>
      <p:cxnSp>
        <p:nvCxnSpPr>
          <p:cNvPr id="40" name="Straight Arrow Connector 39"/>
          <p:cNvCxnSpPr/>
          <p:nvPr/>
        </p:nvCxnSpPr>
        <p:spPr>
          <a:xfrm rot="5400000">
            <a:off x="1466850" y="4171950"/>
            <a:ext cx="1066800" cy="381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3" name="Rectangle 42"/>
          <p:cNvSpPr/>
          <p:nvPr/>
        </p:nvSpPr>
        <p:spPr>
          <a:xfrm>
            <a:off x="5562600" y="3200400"/>
            <a:ext cx="1295400" cy="4572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tx1"/>
                </a:solidFill>
                <a:cs typeface="B Titr" pitchFamily="2" charset="-78"/>
              </a:rPr>
              <a:t>لایه  </a:t>
            </a:r>
            <a:r>
              <a:rPr lang="en-US" b="1" dirty="0" smtClean="0">
                <a:solidFill>
                  <a:schemeClr val="tx1"/>
                </a:solidFill>
                <a:cs typeface="B Titr" pitchFamily="2" charset="-78"/>
              </a:rPr>
              <a:t>k</a:t>
            </a:r>
            <a:endParaRPr lang="fa-IR" b="1" dirty="0">
              <a:solidFill>
                <a:schemeClr val="tx1"/>
              </a:solidFill>
              <a:cs typeface="B Titr" pitchFamily="2" charset="-78"/>
            </a:endParaRPr>
          </a:p>
        </p:txBody>
      </p:sp>
      <p:cxnSp>
        <p:nvCxnSpPr>
          <p:cNvPr id="44" name="Straight Arrow Connector 43"/>
          <p:cNvCxnSpPr/>
          <p:nvPr/>
        </p:nvCxnSpPr>
        <p:spPr>
          <a:xfrm rot="5400000">
            <a:off x="5671066" y="2629785"/>
            <a:ext cx="1078468" cy="6276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5728437" y="1752600"/>
            <a:ext cx="963726" cy="369332"/>
          </a:xfrm>
          <a:prstGeom prst="rect">
            <a:avLst/>
          </a:prstGeom>
        </p:spPr>
        <p:txBody>
          <a:bodyPr wrap="none">
            <a:spAutoFit/>
          </a:bodyPr>
          <a:lstStyle/>
          <a:p>
            <a:pPr algn="ctr" rtl="1"/>
            <a:r>
              <a:rPr lang="fa-IR" b="1" dirty="0" smtClean="0">
                <a:cs typeface="B Titr" pitchFamily="2" charset="-78"/>
              </a:rPr>
              <a:t>لایه  </a:t>
            </a:r>
            <a:r>
              <a:rPr lang="en-US" b="1" dirty="0" smtClean="0">
                <a:cs typeface="B Titr" pitchFamily="2" charset="-78"/>
              </a:rPr>
              <a:t>k+1</a:t>
            </a:r>
            <a:endParaRPr lang="fa-IR" b="1" dirty="0">
              <a:cs typeface="B Titr" pitchFamily="2" charset="-78"/>
            </a:endParaRPr>
          </a:p>
        </p:txBody>
      </p:sp>
      <p:sp>
        <p:nvSpPr>
          <p:cNvPr id="46" name="Rectangle 45"/>
          <p:cNvSpPr/>
          <p:nvPr/>
        </p:nvSpPr>
        <p:spPr>
          <a:xfrm>
            <a:off x="5743854" y="4800600"/>
            <a:ext cx="906017" cy="369332"/>
          </a:xfrm>
          <a:prstGeom prst="rect">
            <a:avLst/>
          </a:prstGeom>
        </p:spPr>
        <p:txBody>
          <a:bodyPr wrap="none">
            <a:spAutoFit/>
          </a:bodyPr>
          <a:lstStyle/>
          <a:p>
            <a:pPr algn="ctr" rtl="1"/>
            <a:r>
              <a:rPr lang="fa-IR" b="1" dirty="0" smtClean="0">
                <a:cs typeface="B Titr" pitchFamily="2" charset="-78"/>
              </a:rPr>
              <a:t>لایه  </a:t>
            </a:r>
            <a:r>
              <a:rPr lang="en-US" b="1" dirty="0" smtClean="0">
                <a:cs typeface="B Titr" pitchFamily="2" charset="-78"/>
              </a:rPr>
              <a:t>k-1</a:t>
            </a:r>
            <a:endParaRPr lang="fa-IR" b="1" dirty="0">
              <a:cs typeface="B Titr" pitchFamily="2" charset="-78"/>
            </a:endParaRPr>
          </a:p>
        </p:txBody>
      </p:sp>
      <p:cxnSp>
        <p:nvCxnSpPr>
          <p:cNvPr id="47" name="Straight Arrow Connector 46"/>
          <p:cNvCxnSpPr/>
          <p:nvPr/>
        </p:nvCxnSpPr>
        <p:spPr>
          <a:xfrm rot="5400000">
            <a:off x="5657850" y="4171950"/>
            <a:ext cx="1066800" cy="381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43" idx="1"/>
            <a:endCxn id="24" idx="3"/>
          </p:cNvCxnSpPr>
          <p:nvPr/>
        </p:nvCxnSpPr>
        <p:spPr>
          <a:xfrm rot="10800000">
            <a:off x="2667000" y="3429000"/>
            <a:ext cx="2895600" cy="1588"/>
          </a:xfrm>
          <a:prstGeom prst="straightConnector1">
            <a:avLst/>
          </a:prstGeom>
          <a:ln>
            <a:prstDash val="dashDot"/>
            <a:headEnd type="arrow"/>
            <a:tailEnd type="arrow"/>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1996283" y="2438400"/>
            <a:ext cx="2347117" cy="369332"/>
          </a:xfrm>
          <a:prstGeom prst="rect">
            <a:avLst/>
          </a:prstGeom>
        </p:spPr>
        <p:txBody>
          <a:bodyPr wrap="none">
            <a:spAutoFit/>
          </a:bodyPr>
          <a:lstStyle/>
          <a:p>
            <a:pPr algn="ctr" rtl="1"/>
            <a:r>
              <a:rPr lang="fa-IR" b="1" dirty="0" smtClean="0">
                <a:cs typeface="B Titr" pitchFamily="2" charset="-78"/>
              </a:rPr>
              <a:t>سرویس ارائه شده با لایه </a:t>
            </a:r>
            <a:r>
              <a:rPr lang="en-US" b="1" dirty="0" smtClean="0">
                <a:cs typeface="B Titr" pitchFamily="2" charset="-78"/>
              </a:rPr>
              <a:t>k</a:t>
            </a:r>
            <a:endParaRPr lang="fa-IR" b="1" dirty="0">
              <a:cs typeface="B Titr" pitchFamily="2" charset="-78"/>
            </a:endParaRPr>
          </a:p>
        </p:txBody>
      </p:sp>
      <p:sp>
        <p:nvSpPr>
          <p:cNvPr id="53" name="Rectangle 52"/>
          <p:cNvSpPr/>
          <p:nvPr/>
        </p:nvSpPr>
        <p:spPr>
          <a:xfrm>
            <a:off x="3756986" y="3581400"/>
            <a:ext cx="764953" cy="369332"/>
          </a:xfrm>
          <a:prstGeom prst="rect">
            <a:avLst/>
          </a:prstGeom>
        </p:spPr>
        <p:txBody>
          <a:bodyPr wrap="none">
            <a:spAutoFit/>
          </a:bodyPr>
          <a:lstStyle/>
          <a:p>
            <a:pPr algn="ctr" rtl="1"/>
            <a:r>
              <a:rPr lang="fa-IR" b="1" dirty="0" smtClean="0">
                <a:cs typeface="B Titr" pitchFamily="2" charset="-78"/>
              </a:rPr>
              <a:t>پروتکل</a:t>
            </a:r>
            <a:endParaRPr lang="fa-IR" b="1" dirty="0">
              <a:cs typeface="B Tit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سرویس های اتصال گرا وغیر مبتنی اتصال</a:t>
            </a:r>
            <a:endParaRPr lang="en-US" altLang="zh-CN" sz="2400" b="1" spc="-100" dirty="0" smtClean="0">
              <a:solidFill>
                <a:schemeClr val="tx2"/>
              </a:solidFill>
              <a:ea typeface="IranNastaliq" pitchFamily="18" charset="0"/>
              <a:cs typeface="B Titr" pitchFamily="2" charset="-78"/>
            </a:endParaRPr>
          </a:p>
        </p:txBody>
      </p:sp>
      <p:sp>
        <p:nvSpPr>
          <p:cNvPr id="9" name="Rectangle 3"/>
          <p:cNvSpPr txBox="1">
            <a:spLocks noChangeArrowheads="1"/>
          </p:cNvSpPr>
          <p:nvPr/>
        </p:nvSpPr>
        <p:spPr bwMode="auto">
          <a:xfrm>
            <a:off x="-381000" y="24384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a:lnSpc>
                <a:spcPct val="200000"/>
              </a:lnSpc>
              <a:buFont typeface="Arial" pitchFamily="34" charset="0"/>
              <a:buChar char="•"/>
            </a:pPr>
            <a:r>
              <a:rPr lang="fa-IR" altLang="zh-CN" sz="2400" b="1" dirty="0" smtClean="0">
                <a:solidFill>
                  <a:schemeClr val="tx2"/>
                </a:solidFill>
                <a:latin typeface="+mn-lt"/>
                <a:cs typeface="B Nazanin" pitchFamily="2" charset="-78"/>
              </a:rPr>
              <a:t>مبتنی بر اتصال  مانند خدمات ارائه شده توسط سیستم های تلفن</a:t>
            </a:r>
          </a:p>
          <a:p>
            <a:pPr algn="r" rtl="1">
              <a:lnSpc>
                <a:spcPct val="200000"/>
              </a:lnSpc>
              <a:buFont typeface="Arial" pitchFamily="34" charset="0"/>
              <a:buChar char="•"/>
            </a:pPr>
            <a:r>
              <a:rPr lang="fa-IR" altLang="zh-CN" sz="2400" b="1" dirty="0" smtClean="0">
                <a:solidFill>
                  <a:schemeClr val="tx2"/>
                </a:solidFill>
                <a:latin typeface="+mn-lt"/>
                <a:cs typeface="B Nazanin" pitchFamily="2" charset="-78"/>
              </a:rPr>
              <a:t>غیر مبتنی بر اتصال مانند  خدمات سیستم پستی</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کیفیت سرویس های مبتنی بر اتصال </a:t>
            </a:r>
            <a:endParaRPr lang="en-US" altLang="zh-CN" sz="2400" b="1" spc="-100" dirty="0" smtClean="0">
              <a:solidFill>
                <a:schemeClr val="tx2"/>
              </a:solidFill>
              <a:ea typeface="IranNastaliq" pitchFamily="18" charset="0"/>
              <a:cs typeface="B Titr" pitchFamily="2" charset="-78"/>
            </a:endParaRPr>
          </a:p>
        </p:txBody>
      </p:sp>
      <p:sp>
        <p:nvSpPr>
          <p:cNvPr id="9" name="Rectangle 3"/>
          <p:cNvSpPr txBox="1">
            <a:spLocks noChangeArrowheads="1"/>
          </p:cNvSpPr>
          <p:nvPr/>
        </p:nvSpPr>
        <p:spPr bwMode="auto">
          <a:xfrm>
            <a:off x="0" y="15240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a:lnSpc>
                <a:spcPct val="200000"/>
              </a:lnSpc>
            </a:pPr>
            <a:r>
              <a:rPr lang="fa-IR" altLang="zh-CN" sz="2000" b="1" dirty="0" smtClean="0">
                <a:solidFill>
                  <a:schemeClr val="tx2"/>
                </a:solidFill>
                <a:latin typeface="+mn-lt"/>
                <a:cs typeface="B Nazanin" pitchFamily="2" charset="-78"/>
              </a:rPr>
              <a:t>جریان پیامها</a:t>
            </a:r>
          </a:p>
          <a:p>
            <a:pPr lvl="1" algn="r" rtl="1">
              <a:lnSpc>
                <a:spcPct val="200000"/>
              </a:lnSpc>
            </a:pPr>
            <a:r>
              <a:rPr lang="fa-IR" altLang="zh-CN" sz="2000" b="1" dirty="0" smtClean="0">
                <a:solidFill>
                  <a:schemeClr val="tx2"/>
                </a:solidFill>
                <a:latin typeface="+mn-lt"/>
                <a:cs typeface="B Nazanin" pitchFamily="2" charset="-78"/>
              </a:rPr>
              <a:t>محدوده 2 پیام حفظ می شود (2 پیام ارسال ،2 پیام دریافت می شود و نه 1 پیام که ترکیب 2 تا باشد) مثلا برای ارسال صفحات کتاب برای چابخانه خوبست</a:t>
            </a:r>
          </a:p>
          <a:p>
            <a:pPr lvl="1" algn="r" rtl="1">
              <a:lnSpc>
                <a:spcPct val="200000"/>
              </a:lnSpc>
            </a:pPr>
            <a:endParaRPr lang="fa-IR" altLang="zh-CN" sz="2000" b="1" dirty="0" smtClean="0">
              <a:solidFill>
                <a:schemeClr val="tx2"/>
              </a:solidFill>
              <a:latin typeface="+mn-lt"/>
              <a:cs typeface="B Nazanin" pitchFamily="2" charset="-78"/>
            </a:endParaRPr>
          </a:p>
          <a:p>
            <a:pPr algn="r" rtl="1">
              <a:lnSpc>
                <a:spcPct val="200000"/>
              </a:lnSpc>
            </a:pPr>
            <a:r>
              <a:rPr lang="fa-IR" altLang="zh-CN" sz="2000" b="1" dirty="0" smtClean="0">
                <a:solidFill>
                  <a:schemeClr val="tx2"/>
                </a:solidFill>
                <a:latin typeface="+mn-lt"/>
                <a:cs typeface="B Nazanin" pitchFamily="2" charset="-78"/>
              </a:rPr>
              <a:t>جریان با بیت ها</a:t>
            </a:r>
          </a:p>
          <a:p>
            <a:pPr lvl="1" algn="r" rtl="1">
              <a:lnSpc>
                <a:spcPct val="200000"/>
              </a:lnSpc>
            </a:pPr>
            <a:r>
              <a:rPr lang="fa-IR" altLang="zh-CN" sz="2000" b="1" dirty="0" smtClean="0">
                <a:solidFill>
                  <a:schemeClr val="tx2"/>
                </a:solidFill>
                <a:latin typeface="+mn-lt"/>
                <a:cs typeface="B Nazanin" pitchFamily="2" charset="-78"/>
              </a:rPr>
              <a:t>محدوده ندارد (راه تشخیصی نیست که بایت های دریافتی مربوط به پیامی با چه طولی هست. مثلا برای استفاده از پردازشگر راه دور خوبست.</a:t>
            </a:r>
          </a:p>
          <a:p>
            <a:pPr algn="r" rtl="1">
              <a:lnSpc>
                <a:spcPct val="200000"/>
              </a:lnSpc>
            </a:pPr>
            <a:endParaRPr lang="en-US" sz="2800" b="1" dirty="0" smtClean="0">
              <a:cs typeface="B Lotus" pitchFamily="2" charset="-78"/>
            </a:endParaRPr>
          </a:p>
          <a:p>
            <a:pPr lvl="1" algn="r" rtl="1">
              <a:lnSpc>
                <a:spcPct val="200000"/>
              </a:lnSpc>
              <a:buFont typeface="Arial" pitchFamily="34" charset="0"/>
              <a:buChar char="•"/>
            </a:pPr>
            <a:endParaRPr lang="fa-IR" altLang="zh-CN" sz="2000" b="1" dirty="0" smtClean="0">
              <a:solidFill>
                <a:schemeClr val="tx2"/>
              </a:solidFill>
              <a:latin typeface="+mn-lt"/>
              <a:cs typeface="B Nazanin" pitchFamily="2" charset="-78"/>
            </a:endParaRPr>
          </a:p>
          <a:p>
            <a:pPr marL="1004888" marR="0" lvl="2" indent="-228600" algn="r" defTabSz="914400" rtl="1" eaLnBrk="1" fontAlgn="base" latinLnBrk="0" hangingPunct="1">
              <a:lnSpc>
                <a:spcPct val="200000"/>
              </a:lnSpc>
              <a:spcBef>
                <a:spcPct val="20000"/>
              </a:spcBef>
              <a:spcAft>
                <a:spcPct val="0"/>
              </a:spcAft>
              <a:buClr>
                <a:srgbClr val="2397E2"/>
              </a:buClr>
              <a:buSzTx/>
              <a:buFont typeface="Arial" pitchFamily="34" charset="0"/>
              <a:buChar char="•"/>
              <a:tabLst/>
              <a:defRPr/>
            </a:pPr>
            <a:endParaRPr kumimoji="0" lang="fa-IR" altLang="zh-CN" sz="2000" b="1" i="0" u="none" strike="noStrike" kern="1200" cap="none" spc="0" normalizeH="0" baseline="0" noProof="0" dirty="0" smtClean="0">
              <a:ln>
                <a:noFill/>
              </a:ln>
              <a:solidFill>
                <a:schemeClr val="tx2"/>
              </a:solidFill>
              <a:effectLst/>
              <a:uLnTx/>
              <a:uFillTx/>
              <a:latin typeface="+mn-lt"/>
              <a:ea typeface="MS PGothic" pitchFamily="34" charset="-128"/>
              <a:cs typeface="B Nazanin" pitchFamily="2" charset="-78"/>
            </a:endParaRPr>
          </a:p>
          <a:p>
            <a:pPr marL="342900" marR="0" lvl="0" indent="-228600" algn="l" defTabSz="914400" rtl="0" eaLnBrk="1" fontAlgn="base" latinLnBrk="0" hangingPunct="1">
              <a:lnSpc>
                <a:spcPct val="200000"/>
              </a:lnSpc>
              <a:spcBef>
                <a:spcPct val="20000"/>
              </a:spcBef>
              <a:spcAft>
                <a:spcPct val="0"/>
              </a:spcAft>
              <a:buClr>
                <a:schemeClr val="accent1"/>
              </a:buClr>
              <a:buSzTx/>
              <a:buFont typeface="Arial" pitchFamily="34" charset="0"/>
              <a:buChar char="•"/>
              <a:tabLst/>
              <a:defRPr/>
            </a:pPr>
            <a:endParaRPr kumimoji="0" lang="en-US" sz="3600" b="1" i="0" u="none" strike="noStrike" kern="1200" cap="none" spc="0" normalizeH="0" baseline="0" noProof="0" dirty="0" smtClean="0">
              <a:ln>
                <a:noFill/>
              </a:ln>
              <a:solidFill>
                <a:schemeClr val="accent2"/>
              </a:solidFill>
              <a:effectLst/>
              <a:uLnTx/>
              <a:uFillTx/>
              <a:latin typeface="+mn-lt"/>
              <a:ea typeface="MS PGothic" pitchFamily="34" charset="-128"/>
              <a:cs typeface="B Lotus"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سرویس مبتنی بر اتصال قابل اطمینان</a:t>
            </a:r>
            <a:endParaRPr lang="en-US" altLang="zh-CN" sz="2400" b="1" spc="-100" dirty="0" smtClean="0">
              <a:solidFill>
                <a:schemeClr val="tx2"/>
              </a:solidFill>
              <a:ea typeface="IranNastaliq" pitchFamily="18" charset="0"/>
              <a:cs typeface="B Titr" pitchFamily="2" charset="-78"/>
            </a:endParaRPr>
          </a:p>
        </p:txBody>
      </p:sp>
      <p:sp>
        <p:nvSpPr>
          <p:cNvPr id="9" name="Rectangle 3"/>
          <p:cNvSpPr txBox="1">
            <a:spLocks noChangeArrowheads="1"/>
          </p:cNvSpPr>
          <p:nvPr/>
        </p:nvSpPr>
        <p:spPr bwMode="auto">
          <a:xfrm>
            <a:off x="0" y="16002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228600" algn="r" defTabSz="914400" rtl="1" eaLnBrk="1" fontAlgn="base" latinLnBrk="0" hangingPunct="1">
              <a:lnSpc>
                <a:spcPct val="200000"/>
              </a:lnSpc>
              <a:spcBef>
                <a:spcPct val="20000"/>
              </a:spcBef>
              <a:spcAft>
                <a:spcPct val="0"/>
              </a:spcAft>
              <a:buClr>
                <a:schemeClr val="accent1"/>
              </a:buClr>
              <a:buSzTx/>
              <a:buFont typeface="Arial" pitchFamily="34" charset="0"/>
              <a:buChar char="•"/>
              <a:tabLst/>
              <a:defRPr/>
            </a:pPr>
            <a:r>
              <a:rPr kumimoji="0" lang="fa-IR" altLang="zh-CN" sz="2000" b="1" i="0" u="none" strike="noStrike" kern="1200" cap="none" spc="0" normalizeH="0" baseline="0" noProof="0" smtClean="0">
                <a:ln>
                  <a:noFill/>
                </a:ln>
                <a:solidFill>
                  <a:schemeClr val="tx2"/>
                </a:solidFill>
                <a:effectLst/>
                <a:uLnTx/>
                <a:uFillTx/>
                <a:latin typeface="+mn-lt"/>
                <a:ea typeface="MS PGothic" pitchFamily="34" charset="-128"/>
                <a:cs typeface="B Nazanin" pitchFamily="2" charset="-78"/>
              </a:rPr>
              <a:t>سرویس </a:t>
            </a:r>
          </a:p>
          <a:p>
            <a:pPr marL="1004888" marR="0" lvl="2" indent="-228600" algn="r" defTabSz="914400" rtl="1" eaLnBrk="1" fontAlgn="base" latinLnBrk="0" hangingPunct="1">
              <a:lnSpc>
                <a:spcPct val="200000"/>
              </a:lnSpc>
              <a:spcBef>
                <a:spcPct val="20000"/>
              </a:spcBef>
              <a:spcAft>
                <a:spcPct val="0"/>
              </a:spcAft>
              <a:buClr>
                <a:srgbClr val="2397E2"/>
              </a:buClr>
              <a:buSzTx/>
              <a:buFontTx/>
              <a:buNone/>
              <a:tabLst/>
              <a:defRPr/>
            </a:pPr>
            <a:r>
              <a:rPr kumimoji="0" lang="fa-IR" altLang="zh-CN" sz="2000" b="1" i="0" u="none" strike="noStrike" kern="1200" cap="none" spc="0" normalizeH="0" baseline="0" noProof="0" smtClean="0">
                <a:ln>
                  <a:noFill/>
                </a:ln>
                <a:solidFill>
                  <a:schemeClr val="tx2"/>
                </a:solidFill>
                <a:effectLst/>
                <a:uLnTx/>
                <a:uFillTx/>
                <a:latin typeface="+mn-lt"/>
                <a:ea typeface="MS PGothic" pitchFamily="34" charset="-128"/>
                <a:cs typeface="B Nazanin" pitchFamily="2" charset="-78"/>
              </a:rPr>
              <a:t>مجموعه عملکردهای پایه که یک لایه در اختیار لایه بالاتر از خود قرار می دهد.</a:t>
            </a:r>
          </a:p>
          <a:p>
            <a:pPr marL="342900" marR="0" lvl="0" indent="-228600" algn="r" defTabSz="914400" rtl="1" eaLnBrk="1" fontAlgn="base" latinLnBrk="0" hangingPunct="1">
              <a:lnSpc>
                <a:spcPct val="200000"/>
              </a:lnSpc>
              <a:spcBef>
                <a:spcPct val="20000"/>
              </a:spcBef>
              <a:spcAft>
                <a:spcPct val="0"/>
              </a:spcAft>
              <a:buClr>
                <a:schemeClr val="accent1"/>
              </a:buClr>
              <a:buSzTx/>
              <a:buFont typeface="Arial" pitchFamily="34" charset="0"/>
              <a:buChar char="•"/>
              <a:tabLst/>
              <a:defRPr/>
            </a:pPr>
            <a:r>
              <a:rPr kumimoji="0" lang="fa-IR" altLang="zh-CN" sz="2000" b="1" i="0" u="none" strike="noStrike" kern="1200" cap="none" spc="0" normalizeH="0" baseline="0" noProof="0" smtClean="0">
                <a:ln>
                  <a:noFill/>
                </a:ln>
                <a:solidFill>
                  <a:schemeClr val="tx2"/>
                </a:solidFill>
                <a:effectLst/>
                <a:uLnTx/>
                <a:uFillTx/>
                <a:latin typeface="+mn-lt"/>
                <a:ea typeface="MS PGothic" pitchFamily="34" charset="-128"/>
                <a:cs typeface="B Nazanin" pitchFamily="2" charset="-78"/>
              </a:rPr>
              <a:t>پروتکل</a:t>
            </a:r>
          </a:p>
          <a:p>
            <a:pPr marL="1004888" marR="0" lvl="2" indent="-228600" algn="r" defTabSz="914400" rtl="1" eaLnBrk="1" fontAlgn="base" latinLnBrk="0" hangingPunct="1">
              <a:lnSpc>
                <a:spcPct val="200000"/>
              </a:lnSpc>
              <a:spcBef>
                <a:spcPct val="20000"/>
              </a:spcBef>
              <a:spcAft>
                <a:spcPct val="0"/>
              </a:spcAft>
              <a:buClr>
                <a:srgbClr val="2397E2"/>
              </a:buClr>
              <a:buSzTx/>
              <a:buFontTx/>
              <a:buNone/>
              <a:tabLst/>
              <a:defRPr/>
            </a:pPr>
            <a:r>
              <a:rPr kumimoji="0" lang="fa-IR" altLang="zh-CN" sz="2000" b="1" i="0" u="none" strike="noStrike" kern="1200" cap="none" spc="0" normalizeH="0" baseline="0" noProof="0" smtClean="0">
                <a:ln>
                  <a:noFill/>
                </a:ln>
                <a:solidFill>
                  <a:schemeClr val="tx2"/>
                </a:solidFill>
                <a:effectLst/>
                <a:uLnTx/>
                <a:uFillTx/>
                <a:latin typeface="+mn-lt"/>
                <a:ea typeface="MS PGothic" pitchFamily="34" charset="-128"/>
                <a:cs typeface="B Nazanin" pitchFamily="2" charset="-78"/>
              </a:rPr>
              <a:t>مجموعه قواعد حاکم بر فرمت، مفهوم ونحوه تبادل بسته ها و پیام ها بین دو لایه همتا</a:t>
            </a:r>
          </a:p>
          <a:p>
            <a:pPr marL="342900" marR="0" lvl="0" indent="-228600" algn="l" defTabSz="914400" rtl="0" eaLnBrk="1" fontAlgn="base" latinLnBrk="0" hangingPunct="1">
              <a:lnSpc>
                <a:spcPct val="200000"/>
              </a:lnSpc>
              <a:spcBef>
                <a:spcPct val="20000"/>
              </a:spcBef>
              <a:spcAft>
                <a:spcPct val="0"/>
              </a:spcAft>
              <a:buClr>
                <a:schemeClr val="accent1"/>
              </a:buClr>
              <a:buSzTx/>
              <a:buFont typeface="Arial" pitchFamily="34" charset="0"/>
              <a:buChar char="•"/>
              <a:tabLst/>
              <a:defRPr/>
            </a:pPr>
            <a:endParaRPr kumimoji="0" lang="en-US" sz="3600" b="1" i="0" u="none" strike="noStrike" kern="1200" cap="none" spc="0" normalizeH="0" baseline="0" noProof="0" dirty="0" smtClean="0">
              <a:ln>
                <a:noFill/>
              </a:ln>
              <a:solidFill>
                <a:schemeClr val="accent2"/>
              </a:solidFill>
              <a:effectLst/>
              <a:uLnTx/>
              <a:uFillTx/>
              <a:latin typeface="+mn-lt"/>
              <a:ea typeface="MS PGothic" pitchFamily="34" charset="-128"/>
              <a:cs typeface="B Lotus"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سرویس های غیر مبتنی اتصال</a:t>
            </a:r>
            <a:endParaRPr lang="en-US" altLang="zh-CN" sz="2400" b="1" spc="-100" dirty="0" smtClean="0">
              <a:solidFill>
                <a:schemeClr val="tx2"/>
              </a:solidFill>
              <a:ea typeface="IranNastaliq" pitchFamily="18" charset="0"/>
              <a:cs typeface="B Titr" pitchFamily="2" charset="-78"/>
            </a:endParaRPr>
          </a:p>
        </p:txBody>
      </p:sp>
      <p:sp>
        <p:nvSpPr>
          <p:cNvPr id="9" name="Rectangle 3"/>
          <p:cNvSpPr txBox="1">
            <a:spLocks noChangeArrowheads="1"/>
          </p:cNvSpPr>
          <p:nvPr/>
        </p:nvSpPr>
        <p:spPr bwMode="auto">
          <a:xfrm>
            <a:off x="0" y="16002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a:lnSpc>
                <a:spcPct val="200000"/>
              </a:lnSpc>
              <a:buFont typeface="Arial" pitchFamily="34" charset="0"/>
              <a:buChar char="•"/>
            </a:pPr>
            <a:r>
              <a:rPr lang="fa-IR" altLang="zh-CN" sz="2000" b="1" dirty="0" smtClean="0">
                <a:solidFill>
                  <a:schemeClr val="tx2"/>
                </a:solidFill>
                <a:latin typeface="+mn-lt"/>
                <a:cs typeface="B Nazanin" pitchFamily="2" charset="-78"/>
              </a:rPr>
              <a:t>نیازی به برقراری اتصال از قبل نیست</a:t>
            </a:r>
          </a:p>
          <a:p>
            <a:pPr lvl="1" algn="r" rtl="1">
              <a:lnSpc>
                <a:spcPct val="200000"/>
              </a:lnSpc>
              <a:buFont typeface="Arial" pitchFamily="34" charset="0"/>
              <a:buChar char="•"/>
            </a:pPr>
            <a:r>
              <a:rPr lang="fa-IR" altLang="zh-CN" sz="2000" b="1" dirty="0" smtClean="0">
                <a:solidFill>
                  <a:schemeClr val="tx2"/>
                </a:solidFill>
                <a:latin typeface="+mn-lt"/>
                <a:cs typeface="B Nazanin" pitchFamily="2" charset="-78"/>
              </a:rPr>
              <a:t>غیر قابل اعتماد  مانند سرویس داده گرام</a:t>
            </a:r>
          </a:p>
          <a:p>
            <a:pPr lvl="1" algn="r" rtl="1">
              <a:lnSpc>
                <a:spcPct val="200000"/>
              </a:lnSpc>
              <a:buFont typeface="Arial" pitchFamily="34" charset="0"/>
              <a:buChar char="•"/>
            </a:pPr>
            <a:r>
              <a:rPr lang="fa-IR" altLang="zh-CN" sz="2000" b="1" dirty="0" smtClean="0">
                <a:solidFill>
                  <a:schemeClr val="tx2"/>
                </a:solidFill>
                <a:latin typeface="+mn-lt"/>
                <a:cs typeface="B Nazanin" pitchFamily="2" charset="-78"/>
              </a:rPr>
              <a:t>قابل اعتماد مانند سرویس داده گرام با تصدیق</a:t>
            </a:r>
          </a:p>
          <a:p>
            <a:pPr lvl="2" algn="r" rtl="1">
              <a:lnSpc>
                <a:spcPct val="200000"/>
              </a:lnSpc>
              <a:buFont typeface="Arial" pitchFamily="34" charset="0"/>
              <a:buChar char="•"/>
            </a:pPr>
            <a:r>
              <a:rPr lang="fa-IR" altLang="zh-CN" sz="2000" b="1" dirty="0" smtClean="0">
                <a:solidFill>
                  <a:schemeClr val="tx2"/>
                </a:solidFill>
                <a:latin typeface="+mn-lt"/>
                <a:cs typeface="B Nazanin" pitchFamily="2" charset="-78"/>
              </a:rPr>
              <a:t>مانند بسته پستی سفارشی</a:t>
            </a:r>
          </a:p>
          <a:p>
            <a:pPr lvl="1" algn="r" rtl="1">
              <a:lnSpc>
                <a:spcPct val="200000"/>
              </a:lnSpc>
              <a:buFont typeface="Arial" pitchFamily="34" charset="0"/>
              <a:buChar char="•"/>
            </a:pPr>
            <a:endParaRPr lang="fa-IR" altLang="zh-CN" sz="2000" b="1" dirty="0" smtClean="0">
              <a:solidFill>
                <a:schemeClr val="tx2"/>
              </a:solidFill>
              <a:latin typeface="+mn-lt"/>
              <a:cs typeface="B Nazanin" pitchFamily="2" charset="-78"/>
            </a:endParaRPr>
          </a:p>
          <a:p>
            <a:pPr algn="r" rtl="1">
              <a:lnSpc>
                <a:spcPct val="200000"/>
              </a:lnSpc>
              <a:buFont typeface="Arial" pitchFamily="34" charset="0"/>
              <a:buChar char="•"/>
            </a:pPr>
            <a:r>
              <a:rPr lang="fa-IR" altLang="zh-CN" sz="2000" b="1" dirty="0" smtClean="0">
                <a:solidFill>
                  <a:schemeClr val="tx2"/>
                </a:solidFill>
                <a:latin typeface="+mn-lt"/>
                <a:cs typeface="B Nazanin" pitchFamily="2" charset="-78"/>
              </a:rPr>
              <a:t>خدمات درخواست و پاسخ (یک داده گرام  حاوی درخواست ارسال و پاسخی دریافت می کند) </a:t>
            </a:r>
          </a:p>
          <a:p>
            <a:pPr lvl="2" algn="r" rtl="1">
              <a:lnSpc>
                <a:spcPct val="200000"/>
              </a:lnSpc>
              <a:buFont typeface="Arial" pitchFamily="34" charset="0"/>
              <a:buChar char="•"/>
            </a:pPr>
            <a:r>
              <a:rPr lang="fa-IR" altLang="zh-CN" sz="2000" b="1" dirty="0" smtClean="0">
                <a:solidFill>
                  <a:schemeClr val="tx2"/>
                </a:solidFill>
                <a:latin typeface="+mn-lt"/>
                <a:cs typeface="B Nazanin" pitchFamily="2" charset="-78"/>
              </a:rPr>
              <a:t>کار با بانک های اطلاعاتی</a:t>
            </a:r>
            <a:endParaRPr lang="en-US" altLang="zh-CN" sz="2000" b="1" dirty="0" smtClean="0">
              <a:solidFill>
                <a:schemeClr val="tx2"/>
              </a:solidFill>
              <a:latin typeface="+mn-lt"/>
              <a:cs typeface="B Nazanin" pitchFamily="2" charset="-78"/>
            </a:endParaRPr>
          </a:p>
          <a:p>
            <a:pPr marL="1004888" marR="0" lvl="2" indent="-228600" algn="r" defTabSz="914400" rtl="1" eaLnBrk="1" fontAlgn="base" latinLnBrk="0" hangingPunct="1">
              <a:lnSpc>
                <a:spcPct val="200000"/>
              </a:lnSpc>
              <a:spcBef>
                <a:spcPct val="20000"/>
              </a:spcBef>
              <a:spcAft>
                <a:spcPct val="0"/>
              </a:spcAft>
              <a:buClr>
                <a:srgbClr val="2397E2"/>
              </a:buClr>
              <a:buSzTx/>
              <a:buFont typeface="Arial" pitchFamily="34" charset="0"/>
              <a:buChar char="•"/>
              <a:tabLst/>
              <a:defRPr/>
            </a:pPr>
            <a:endParaRPr kumimoji="0" lang="fa-IR" altLang="zh-CN" sz="2000" b="1" i="0" u="none" strike="noStrike" kern="1200" cap="none" spc="0" normalizeH="0" baseline="0" noProof="0" dirty="0" smtClean="0">
              <a:ln>
                <a:noFill/>
              </a:ln>
              <a:solidFill>
                <a:schemeClr val="tx2"/>
              </a:solidFill>
              <a:effectLst/>
              <a:uLnTx/>
              <a:uFillTx/>
              <a:latin typeface="+mn-lt"/>
              <a:ea typeface="MS PGothic" pitchFamily="34" charset="-128"/>
              <a:cs typeface="B Nazanin" pitchFamily="2" charset="-78"/>
            </a:endParaRPr>
          </a:p>
          <a:p>
            <a:pPr marL="342900" marR="0" lvl="0" indent="-228600" algn="l" defTabSz="914400" rtl="0" eaLnBrk="1" fontAlgn="base" latinLnBrk="0" hangingPunct="1">
              <a:lnSpc>
                <a:spcPct val="200000"/>
              </a:lnSpc>
              <a:spcBef>
                <a:spcPct val="20000"/>
              </a:spcBef>
              <a:spcAft>
                <a:spcPct val="0"/>
              </a:spcAft>
              <a:buClr>
                <a:schemeClr val="accent1"/>
              </a:buClr>
              <a:buSzTx/>
              <a:buFont typeface="Arial" pitchFamily="34" charset="0"/>
              <a:buChar char="•"/>
              <a:tabLst/>
              <a:defRPr/>
            </a:pPr>
            <a:endParaRPr kumimoji="0" lang="en-US" sz="3600" b="1" i="0" u="none" strike="noStrike" kern="1200" cap="none" spc="0" normalizeH="0" baseline="0" noProof="0" dirty="0" smtClean="0">
              <a:ln>
                <a:noFill/>
              </a:ln>
              <a:solidFill>
                <a:schemeClr val="accent2"/>
              </a:solidFill>
              <a:effectLst/>
              <a:uLnTx/>
              <a:uFillTx/>
              <a:latin typeface="+mn-lt"/>
              <a:ea typeface="MS PGothic" pitchFamily="34" charset="-128"/>
              <a:cs typeface="B Lotus"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چند نمونه از انواع خدمات لايه‌ها:</a:t>
            </a:r>
            <a:endParaRPr lang="en-US" altLang="zh-CN" sz="2400" b="1" spc="-100" dirty="0" smtClean="0">
              <a:solidFill>
                <a:schemeClr val="tx2"/>
              </a:solidFill>
              <a:ea typeface="IranNastaliq" pitchFamily="18" charset="0"/>
              <a:cs typeface="B Titr" pitchFamily="2" charset="-78"/>
            </a:endParaRPr>
          </a:p>
        </p:txBody>
      </p:sp>
      <p:graphicFrame>
        <p:nvGraphicFramePr>
          <p:cNvPr id="10" name="Group 37"/>
          <p:cNvGraphicFramePr>
            <a:graphicFrameLocks noGrp="1"/>
          </p:cNvGraphicFramePr>
          <p:nvPr/>
        </p:nvGraphicFramePr>
        <p:xfrm>
          <a:off x="2627435" y="2060576"/>
          <a:ext cx="5257800" cy="3957639"/>
        </p:xfrm>
        <a:graphic>
          <a:graphicData uri="http://schemas.openxmlformats.org/drawingml/2006/table">
            <a:tbl>
              <a:tblPr rtl="1"/>
              <a:tblGrid>
                <a:gridCol w="2869223"/>
                <a:gridCol w="2388577"/>
              </a:tblGrid>
              <a:tr h="590550">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800" b="1" i="0" u="none" strike="noStrike" cap="none" normalizeH="0" baseline="0" smtClean="0">
                          <a:ln>
                            <a:noFill/>
                          </a:ln>
                          <a:solidFill>
                            <a:schemeClr val="accent2"/>
                          </a:solidFill>
                          <a:effectLst/>
                          <a:latin typeface="Times New Roman" pitchFamily="18" charset="0"/>
                          <a:ea typeface="SimSun" pitchFamily="2" charset="-122"/>
                          <a:cs typeface="Titr" pitchFamily="2" charset="-78"/>
                        </a:rPr>
                        <a:t>مثال</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800" b="1" i="0" u="none" strike="noStrike" cap="none" normalizeH="0" baseline="0" smtClean="0">
                          <a:ln>
                            <a:noFill/>
                          </a:ln>
                          <a:solidFill>
                            <a:schemeClr val="accent2"/>
                          </a:solidFill>
                          <a:effectLst/>
                          <a:latin typeface="Times New Roman" pitchFamily="18" charset="0"/>
                          <a:ea typeface="SimSun" pitchFamily="2" charset="-122"/>
                          <a:cs typeface="Titr" pitchFamily="2" charset="-78"/>
                        </a:rPr>
                        <a:t>سرويس</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542925">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چند صفحه متوالي</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استريم پيام قابل اعتماد</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ورود از راه دور به کامپیوتر</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استريم بايت قابل اعتماد</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صداي ديجيتالي</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اتصال غير قابل اعتماد</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زباله</a:t>
                      </a: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Lotus" pitchFamily="2" charset="-78"/>
                        </a:rPr>
                        <a:t>‌</a:t>
                      </a: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هاي پستي الكترونيكي</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sz="1600" b="1" i="0" u="none" strike="noStrike" cap="none" normalizeH="0" baseline="0" smtClean="0">
                          <a:ln>
                            <a:noFill/>
                          </a:ln>
                          <a:solidFill>
                            <a:schemeClr val="tx1"/>
                          </a:solidFill>
                          <a:effectLst/>
                          <a:latin typeface="Times New Roman" pitchFamily="18" charset="0"/>
                          <a:cs typeface="Titr" pitchFamily="2" charset="-78"/>
                        </a:rPr>
                        <a:t>ديتاگرام غير قابل اعتماد</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ايميل ثبت شده</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ديتاگرام تصديق شده</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جستجوي پايگاه داده</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accent1"/>
                        </a:buClr>
                        <a:buSzPct val="88000"/>
                        <a:buFont typeface="Symbol" pitchFamily="18" charset="2"/>
                        <a:buNone/>
                        <a:tabLst/>
                      </a:pPr>
                      <a:r>
                        <a:rPr kumimoji="0" lang="fa-IR" altLang="zh-CN" sz="1600" b="1" i="0" u="none" strike="noStrike" cap="none" normalizeH="0" baseline="0" smtClean="0">
                          <a:ln>
                            <a:noFill/>
                          </a:ln>
                          <a:solidFill>
                            <a:schemeClr val="tx1"/>
                          </a:solidFill>
                          <a:effectLst/>
                          <a:latin typeface="Times New Roman" pitchFamily="18" charset="0"/>
                          <a:ea typeface="SimSun" pitchFamily="2" charset="-122"/>
                          <a:cs typeface="Titr" pitchFamily="2" charset="-78"/>
                        </a:rPr>
                        <a:t>درخواست- پاسخ</a:t>
                      </a:r>
                    </a:p>
                  </a:txBody>
                  <a:tcPr marL="84406" marR="84406"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AutoShape 29"/>
          <p:cNvSpPr>
            <a:spLocks/>
          </p:cNvSpPr>
          <p:nvPr/>
        </p:nvSpPr>
        <p:spPr bwMode="auto">
          <a:xfrm>
            <a:off x="2173166" y="2708275"/>
            <a:ext cx="287215" cy="1631950"/>
          </a:xfrm>
          <a:prstGeom prst="leftBrace">
            <a:avLst>
              <a:gd name="adj1" fmla="val 43707"/>
              <a:gd name="adj2" fmla="val 50000"/>
            </a:avLst>
          </a:prstGeom>
          <a:noFill/>
          <a:ln w="38100">
            <a:solidFill>
              <a:schemeClr val="bg2"/>
            </a:solidFill>
            <a:round/>
            <a:headEnd/>
            <a:tailEnd/>
          </a:ln>
        </p:spPr>
        <p:txBody>
          <a:bodyPr wrap="none" anchor="ctr"/>
          <a:lstStyle/>
          <a:p>
            <a:pPr algn="ctr" rtl="1"/>
            <a:endParaRPr lang="en-US" sz="2000" b="1">
              <a:solidFill>
                <a:srgbClr val="000000"/>
              </a:solidFill>
              <a:latin typeface="Tahoma" pitchFamily="34" charset="0"/>
              <a:cs typeface="B Titr" pitchFamily="2" charset="-78"/>
            </a:endParaRPr>
          </a:p>
        </p:txBody>
      </p:sp>
      <p:grpSp>
        <p:nvGrpSpPr>
          <p:cNvPr id="12" name="Group 38"/>
          <p:cNvGrpSpPr>
            <a:grpSpLocks/>
          </p:cNvGrpSpPr>
          <p:nvPr/>
        </p:nvGrpSpPr>
        <p:grpSpPr bwMode="auto">
          <a:xfrm>
            <a:off x="539262" y="2925764"/>
            <a:ext cx="1921120" cy="3074987"/>
            <a:chOff x="340" y="1843"/>
            <a:chExt cx="1210" cy="1937"/>
          </a:xfrm>
        </p:grpSpPr>
        <p:grpSp>
          <p:nvGrpSpPr>
            <p:cNvPr id="13" name="Group 31"/>
            <p:cNvGrpSpPr>
              <a:grpSpLocks/>
            </p:cNvGrpSpPr>
            <p:nvPr/>
          </p:nvGrpSpPr>
          <p:grpSpPr bwMode="auto">
            <a:xfrm>
              <a:off x="340" y="1846"/>
              <a:ext cx="998" cy="1770"/>
              <a:chOff x="536" y="2795"/>
              <a:chExt cx="998" cy="1093"/>
            </a:xfrm>
          </p:grpSpPr>
          <p:sp>
            <p:nvSpPr>
              <p:cNvPr id="15" name="Rectangle 32"/>
              <p:cNvSpPr>
                <a:spLocks noChangeArrowheads="1"/>
              </p:cNvSpPr>
              <p:nvPr/>
            </p:nvSpPr>
            <p:spPr bwMode="auto">
              <a:xfrm>
                <a:off x="567" y="2795"/>
                <a:ext cx="952" cy="504"/>
              </a:xfrm>
              <a:prstGeom prst="rect">
                <a:avLst/>
              </a:prstGeom>
              <a:noFill/>
              <a:ln w="9525">
                <a:noFill/>
                <a:miter lim="800000"/>
                <a:headEnd/>
                <a:tailEnd/>
              </a:ln>
            </p:spPr>
            <p:txBody>
              <a:bodyPr anchor="ctr"/>
              <a:lstStyle/>
              <a:p>
                <a:pPr algn="ctr" rtl="1"/>
                <a:r>
                  <a:rPr lang="fa-IR" sz="2400" b="1">
                    <a:solidFill>
                      <a:schemeClr val="accent2"/>
                    </a:solidFill>
                    <a:cs typeface="B Titr" pitchFamily="2" charset="-78"/>
                  </a:rPr>
                  <a:t>اتصال‌گرا</a:t>
                </a:r>
                <a:endParaRPr lang="en-US" sz="2400" b="1">
                  <a:solidFill>
                    <a:schemeClr val="accent2"/>
                  </a:solidFill>
                  <a:latin typeface="Arial" pitchFamily="34" charset="0"/>
                  <a:cs typeface="B Titr" pitchFamily="2" charset="-78"/>
                </a:endParaRPr>
              </a:p>
            </p:txBody>
          </p:sp>
          <p:sp>
            <p:nvSpPr>
              <p:cNvPr id="16" name="Rectangle 33"/>
              <p:cNvSpPr>
                <a:spLocks noChangeArrowheads="1"/>
              </p:cNvSpPr>
              <p:nvPr/>
            </p:nvSpPr>
            <p:spPr bwMode="auto">
              <a:xfrm>
                <a:off x="536" y="3480"/>
                <a:ext cx="998" cy="408"/>
              </a:xfrm>
              <a:prstGeom prst="rect">
                <a:avLst/>
              </a:prstGeom>
              <a:noFill/>
              <a:ln w="9525" algn="ctr">
                <a:noFill/>
                <a:miter lim="800000"/>
                <a:headEnd/>
                <a:tailEnd/>
              </a:ln>
            </p:spPr>
            <p:txBody>
              <a:bodyPr anchor="ctr"/>
              <a:lstStyle/>
              <a:p>
                <a:pPr algn="ctr" rtl="1"/>
                <a:r>
                  <a:rPr lang="fa-IR" sz="2400" b="1">
                    <a:solidFill>
                      <a:schemeClr val="accent2"/>
                    </a:solidFill>
                    <a:cs typeface="B Titr" pitchFamily="2" charset="-78"/>
                  </a:rPr>
                  <a:t>غير اتصال‌گرا</a:t>
                </a:r>
                <a:endParaRPr lang="en-US" sz="2400" b="1">
                  <a:solidFill>
                    <a:schemeClr val="accent2"/>
                  </a:solidFill>
                  <a:cs typeface="B Titr" pitchFamily="2" charset="-78"/>
                </a:endParaRPr>
              </a:p>
            </p:txBody>
          </p:sp>
        </p:grpSp>
        <p:sp>
          <p:nvSpPr>
            <p:cNvPr id="14" name="AutoShape 34"/>
            <p:cNvSpPr>
              <a:spLocks/>
            </p:cNvSpPr>
            <p:nvPr/>
          </p:nvSpPr>
          <p:spPr bwMode="auto">
            <a:xfrm>
              <a:off x="1369" y="2752"/>
              <a:ext cx="181" cy="1028"/>
            </a:xfrm>
            <a:prstGeom prst="leftBrace">
              <a:avLst>
                <a:gd name="adj1" fmla="val 47330"/>
                <a:gd name="adj2" fmla="val 50000"/>
              </a:avLst>
            </a:prstGeom>
            <a:noFill/>
            <a:ln w="38100">
              <a:solidFill>
                <a:schemeClr val="bg2"/>
              </a:solidFill>
              <a:round/>
              <a:headEnd/>
              <a:tailEnd/>
            </a:ln>
          </p:spPr>
          <p:txBody>
            <a:bodyPr wrap="none" anchor="ctr"/>
            <a:lstStyle/>
            <a:p>
              <a:pPr algn="ctr" rtl="1"/>
              <a:endParaRPr lang="en-US" sz="2000" b="1">
                <a:solidFill>
                  <a:srgbClr val="000000"/>
                </a:solidFill>
                <a:latin typeface="Tahoma" pitchFamily="34" charset="0"/>
                <a:cs typeface="B Titr" pitchFamily="2" charset="-78"/>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پنج عملکرد پایه برای سرویس اتصال گرا</a:t>
            </a:r>
            <a:endParaRPr lang="en-US" altLang="zh-CN" sz="2400" b="1" spc="-100" dirty="0" smtClean="0">
              <a:solidFill>
                <a:schemeClr val="tx2"/>
              </a:solidFill>
              <a:ea typeface="IranNastaliq" pitchFamily="18" charset="0"/>
              <a:cs typeface="B Titr" pitchFamily="2" charset="-78"/>
            </a:endParaRPr>
          </a:p>
        </p:txBody>
      </p:sp>
      <p:sp>
        <p:nvSpPr>
          <p:cNvPr id="9" name="Rectangle 3"/>
          <p:cNvSpPr txBox="1">
            <a:spLocks noChangeArrowheads="1"/>
          </p:cNvSpPr>
          <p:nvPr/>
        </p:nvSpPr>
        <p:spPr bwMode="auto">
          <a:xfrm>
            <a:off x="-304800" y="20574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371600" lvl="2" indent="-457200" algn="r" rtl="1">
              <a:lnSpc>
                <a:spcPct val="200000"/>
              </a:lnSpc>
            </a:pPr>
            <a:r>
              <a:rPr lang="fa-IR" altLang="zh-CN" sz="2000" b="1" dirty="0" smtClean="0">
                <a:solidFill>
                  <a:schemeClr val="tx2"/>
                </a:solidFill>
                <a:latin typeface="+mn-lt"/>
                <a:cs typeface="B Nazanin" pitchFamily="2" charset="-78"/>
              </a:rPr>
              <a:t>انتظار برای دریافت اتصال</a:t>
            </a:r>
          </a:p>
          <a:p>
            <a:pPr marL="1371600" lvl="2" indent="-457200" algn="r" rtl="1">
              <a:lnSpc>
                <a:spcPct val="200000"/>
              </a:lnSpc>
            </a:pPr>
            <a:r>
              <a:rPr lang="fa-IR" altLang="zh-CN" sz="2000" b="1" dirty="0" smtClean="0">
                <a:solidFill>
                  <a:schemeClr val="tx2"/>
                </a:solidFill>
                <a:latin typeface="+mn-lt"/>
                <a:cs typeface="B Nazanin" pitchFamily="2" charset="-78"/>
              </a:rPr>
              <a:t>برقراری ارتباط با همتای متناظر</a:t>
            </a:r>
          </a:p>
          <a:p>
            <a:pPr marL="1371600" lvl="2" indent="-457200" algn="r" rtl="1">
              <a:lnSpc>
                <a:spcPct val="200000"/>
              </a:lnSpc>
            </a:pPr>
            <a:r>
              <a:rPr lang="fa-IR" altLang="zh-CN" sz="2000" b="1" dirty="0" smtClean="0">
                <a:solidFill>
                  <a:schemeClr val="tx2"/>
                </a:solidFill>
                <a:latin typeface="+mn-lt"/>
                <a:cs typeface="B Nazanin" pitchFamily="2" charset="-78"/>
              </a:rPr>
              <a:t>انتظار برای دریافت اتصال</a:t>
            </a:r>
          </a:p>
          <a:p>
            <a:pPr marL="1371600" lvl="2" indent="-457200" algn="r" rtl="1">
              <a:lnSpc>
                <a:spcPct val="200000"/>
              </a:lnSpc>
            </a:pPr>
            <a:r>
              <a:rPr lang="fa-IR" altLang="zh-CN" sz="2000" b="1" dirty="0" smtClean="0">
                <a:solidFill>
                  <a:schemeClr val="tx2"/>
                </a:solidFill>
                <a:latin typeface="+mn-lt"/>
                <a:cs typeface="B Nazanin" pitchFamily="2" charset="-78"/>
              </a:rPr>
              <a:t>ارسال پیام به همتا</a:t>
            </a:r>
          </a:p>
          <a:p>
            <a:pPr marL="1371600" lvl="2" indent="-457200" algn="r" rtl="1">
              <a:lnSpc>
                <a:spcPct val="200000"/>
              </a:lnSpc>
            </a:pPr>
            <a:r>
              <a:rPr lang="fa-IR" altLang="zh-CN" sz="2000" b="1" dirty="0" smtClean="0">
                <a:solidFill>
                  <a:schemeClr val="tx2"/>
                </a:solidFill>
                <a:latin typeface="+mn-lt"/>
                <a:cs typeface="B Nazanin" pitchFamily="2" charset="-78"/>
              </a:rPr>
              <a:t>پایان اتصال</a:t>
            </a:r>
            <a:endParaRPr lang="en-US" altLang="zh-CN" sz="2000" b="1" dirty="0" smtClean="0">
              <a:solidFill>
                <a:schemeClr val="tx2"/>
              </a:solidFill>
              <a:latin typeface="+mn-lt"/>
              <a:cs typeface="B Nazanin" pitchFamily="2" charset="-78"/>
            </a:endParaRPr>
          </a:p>
          <a:p>
            <a:pPr marL="342900" marR="0" lvl="0" indent="-228600" algn="l" defTabSz="914400" rtl="0" eaLnBrk="1" fontAlgn="base" latinLnBrk="0" hangingPunct="1">
              <a:lnSpc>
                <a:spcPct val="200000"/>
              </a:lnSpc>
              <a:spcBef>
                <a:spcPct val="20000"/>
              </a:spcBef>
              <a:spcAft>
                <a:spcPct val="0"/>
              </a:spcAft>
              <a:buClr>
                <a:schemeClr val="accent1"/>
              </a:buClr>
              <a:buSzTx/>
              <a:buFont typeface="Arial" pitchFamily="34" charset="0"/>
              <a:buChar char="•"/>
              <a:tabLst/>
              <a:defRPr/>
            </a:pPr>
            <a:endParaRPr kumimoji="0" lang="en-US" sz="3600" b="1" i="0" u="none" strike="noStrike" kern="1200" cap="none" spc="0" normalizeH="0" baseline="0" noProof="0" dirty="0" smtClean="0">
              <a:ln>
                <a:noFill/>
              </a:ln>
              <a:solidFill>
                <a:schemeClr val="accent2"/>
              </a:solidFill>
              <a:effectLst/>
              <a:uLnTx/>
              <a:uFillTx/>
              <a:latin typeface="+mn-lt"/>
              <a:ea typeface="MS PGothic" pitchFamily="34" charset="-128"/>
              <a:cs typeface="B Lotus"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اجزاء سرويس </a:t>
            </a:r>
            <a:endParaRPr lang="en-US" altLang="zh-CN" sz="2400" b="1" spc="-100" dirty="0" smtClean="0">
              <a:solidFill>
                <a:schemeClr val="tx2"/>
              </a:solidFill>
              <a:ea typeface="IranNastaliq" pitchFamily="18" charset="0"/>
              <a:cs typeface="B Titr" pitchFamily="2" charset="-78"/>
            </a:endParaRPr>
          </a:p>
        </p:txBody>
      </p:sp>
      <p:sp>
        <p:nvSpPr>
          <p:cNvPr id="9" name="Rectangle 3"/>
          <p:cNvSpPr txBox="1">
            <a:spLocks noChangeArrowheads="1"/>
          </p:cNvSpPr>
          <p:nvPr/>
        </p:nvSpPr>
        <p:spPr bwMode="auto">
          <a:xfrm>
            <a:off x="-457200" y="51054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228600" algn="r" rtl="1">
              <a:lnSpc>
                <a:spcPct val="200000"/>
              </a:lnSpc>
              <a:spcBef>
                <a:spcPct val="20000"/>
              </a:spcBef>
              <a:buClr>
                <a:schemeClr val="accent1"/>
              </a:buClr>
            </a:pPr>
            <a:r>
              <a:rPr lang="fa-IR" altLang="zh-CN" sz="2000" b="1" dirty="0" smtClean="0">
                <a:solidFill>
                  <a:schemeClr val="tx2"/>
                </a:solidFill>
                <a:latin typeface="+mn-lt"/>
                <a:cs typeface="B Nazanin" pitchFamily="2" charset="-78"/>
              </a:rPr>
              <a:t>پنج جزء براي فراهم كردن يك سرويس ساده اتصال‌گرا</a:t>
            </a:r>
            <a:endParaRPr lang="en-US" altLang="zh-CN" sz="2000" b="1" dirty="0" smtClean="0">
              <a:solidFill>
                <a:schemeClr val="tx2"/>
              </a:solidFill>
              <a:latin typeface="+mn-lt"/>
              <a:cs typeface="B Nazanin" pitchFamily="2" charset="-78"/>
            </a:endParaRPr>
          </a:p>
          <a:p>
            <a:pPr marL="342900" marR="0" lvl="0" indent="-228600" algn="r" defTabSz="914400" rtl="1" eaLnBrk="1" fontAlgn="base" latinLnBrk="0" hangingPunct="1">
              <a:lnSpc>
                <a:spcPct val="200000"/>
              </a:lnSpc>
              <a:spcBef>
                <a:spcPct val="20000"/>
              </a:spcBef>
              <a:spcAft>
                <a:spcPct val="0"/>
              </a:spcAft>
              <a:buClr>
                <a:schemeClr val="accent1"/>
              </a:buClr>
              <a:buSzTx/>
              <a:buFont typeface="Arial" pitchFamily="34" charset="0"/>
              <a:buChar char="•"/>
              <a:tabLst/>
              <a:defRPr/>
            </a:pPr>
            <a:endParaRPr lang="en-US" altLang="zh-CN" sz="2000" b="1" dirty="0" smtClean="0">
              <a:solidFill>
                <a:schemeClr val="tx2"/>
              </a:solidFill>
              <a:latin typeface="+mn-lt"/>
              <a:cs typeface="B Nazanin" pitchFamily="2" charset="-78"/>
            </a:endParaRPr>
          </a:p>
          <a:p>
            <a:pPr marL="1004888" marR="0" lvl="2" indent="-228600" algn="r" defTabSz="914400" rtl="1" eaLnBrk="1" fontAlgn="base" latinLnBrk="0" hangingPunct="1">
              <a:lnSpc>
                <a:spcPct val="200000"/>
              </a:lnSpc>
              <a:spcBef>
                <a:spcPct val="20000"/>
              </a:spcBef>
              <a:spcAft>
                <a:spcPct val="0"/>
              </a:spcAft>
              <a:buClr>
                <a:srgbClr val="2397E2"/>
              </a:buClr>
              <a:buSzTx/>
              <a:buFontTx/>
              <a:buNone/>
              <a:tabLst/>
              <a:defRPr/>
            </a:pPr>
            <a:endParaRPr kumimoji="0" lang="fa-IR" altLang="zh-CN" sz="2000" b="1" i="0" u="none" strike="noStrike" kern="1200" cap="none" spc="0" normalizeH="0" baseline="0" noProof="0" dirty="0" smtClean="0">
              <a:ln>
                <a:noFill/>
              </a:ln>
              <a:solidFill>
                <a:schemeClr val="tx2"/>
              </a:solidFill>
              <a:effectLst/>
              <a:uLnTx/>
              <a:uFillTx/>
              <a:latin typeface="+mn-lt"/>
              <a:ea typeface="MS PGothic" pitchFamily="34" charset="-128"/>
              <a:cs typeface="B Nazanin" pitchFamily="2" charset="-78"/>
            </a:endParaRPr>
          </a:p>
          <a:p>
            <a:pPr marL="342900" marR="0" lvl="0" indent="-228600" algn="l" defTabSz="914400" rtl="0" eaLnBrk="1" fontAlgn="base" latinLnBrk="0" hangingPunct="1">
              <a:lnSpc>
                <a:spcPct val="200000"/>
              </a:lnSpc>
              <a:spcBef>
                <a:spcPct val="20000"/>
              </a:spcBef>
              <a:spcAft>
                <a:spcPct val="0"/>
              </a:spcAft>
              <a:buClr>
                <a:schemeClr val="accent1"/>
              </a:buClr>
              <a:buSzTx/>
              <a:buFont typeface="Arial" pitchFamily="34" charset="0"/>
              <a:buChar char="•"/>
              <a:tabLst/>
              <a:defRPr/>
            </a:pPr>
            <a:endParaRPr kumimoji="0" lang="en-US" sz="3600" b="1" i="0" u="none" strike="noStrike" kern="1200" cap="none" spc="0" normalizeH="0" baseline="0" noProof="0" dirty="0" smtClean="0">
              <a:ln>
                <a:noFill/>
              </a:ln>
              <a:solidFill>
                <a:schemeClr val="accent2"/>
              </a:solidFill>
              <a:effectLst/>
              <a:uLnTx/>
              <a:uFillTx/>
              <a:latin typeface="+mn-lt"/>
              <a:ea typeface="MS PGothic" pitchFamily="34" charset="-128"/>
              <a:cs typeface="B Lotus" pitchFamily="2" charset="-78"/>
            </a:endParaRPr>
          </a:p>
        </p:txBody>
      </p:sp>
      <p:pic>
        <p:nvPicPr>
          <p:cNvPr id="11" name="Picture 4" descr="1-17"/>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81000" y="2133600"/>
            <a:ext cx="7845669"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اجزاء سرويس </a:t>
            </a:r>
            <a:endParaRPr lang="en-US" altLang="zh-CN" sz="2400" b="1" spc="-100" dirty="0" smtClean="0">
              <a:solidFill>
                <a:schemeClr val="tx2"/>
              </a:solidFill>
              <a:ea typeface="IranNastaliq" pitchFamily="18" charset="0"/>
              <a:cs typeface="B Titr" pitchFamily="2" charset="-78"/>
            </a:endParaRPr>
          </a:p>
        </p:txBody>
      </p:sp>
      <p:sp>
        <p:nvSpPr>
          <p:cNvPr id="9" name="Rectangle 3"/>
          <p:cNvSpPr txBox="1">
            <a:spLocks noChangeArrowheads="1"/>
          </p:cNvSpPr>
          <p:nvPr/>
        </p:nvSpPr>
        <p:spPr bwMode="auto">
          <a:xfrm>
            <a:off x="-457200" y="51054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228600" algn="r" defTabSz="914400" rtl="1" eaLnBrk="1" fontAlgn="base" latinLnBrk="0" hangingPunct="1">
              <a:lnSpc>
                <a:spcPct val="200000"/>
              </a:lnSpc>
              <a:spcBef>
                <a:spcPct val="20000"/>
              </a:spcBef>
              <a:spcAft>
                <a:spcPct val="0"/>
              </a:spcAft>
              <a:buClr>
                <a:schemeClr val="accent1"/>
              </a:buClr>
              <a:buSzTx/>
              <a:buFont typeface="Arial" pitchFamily="34" charset="0"/>
              <a:buChar char="•"/>
              <a:tabLst/>
              <a:defRPr/>
            </a:pPr>
            <a:r>
              <a:rPr lang="fa-IR" altLang="zh-CN" sz="2000" b="1" dirty="0" smtClean="0">
                <a:solidFill>
                  <a:schemeClr val="tx2"/>
                </a:solidFill>
                <a:latin typeface="+mn-lt"/>
                <a:cs typeface="B Nazanin" pitchFamily="2" charset="-78"/>
              </a:rPr>
              <a:t>ارسالي در يك تعامل ساده كلاينت-سرور در شبكه اتصال‌گرا</a:t>
            </a:r>
            <a:endParaRPr lang="en-US" altLang="zh-CN" sz="2000" b="1" dirty="0" smtClean="0">
              <a:solidFill>
                <a:schemeClr val="tx2"/>
              </a:solidFill>
              <a:latin typeface="+mn-lt"/>
              <a:cs typeface="B Nazanin" pitchFamily="2" charset="-78"/>
            </a:endParaRPr>
          </a:p>
          <a:p>
            <a:pPr marL="1004888" marR="0" lvl="2" indent="-228600" algn="r" defTabSz="914400" rtl="1" eaLnBrk="1" fontAlgn="base" latinLnBrk="0" hangingPunct="1">
              <a:lnSpc>
                <a:spcPct val="200000"/>
              </a:lnSpc>
              <a:spcBef>
                <a:spcPct val="20000"/>
              </a:spcBef>
              <a:spcAft>
                <a:spcPct val="0"/>
              </a:spcAft>
              <a:buClr>
                <a:srgbClr val="2397E2"/>
              </a:buClr>
              <a:buSzTx/>
              <a:buFontTx/>
              <a:buNone/>
              <a:tabLst/>
              <a:defRPr/>
            </a:pPr>
            <a:endParaRPr kumimoji="0" lang="fa-IR" altLang="zh-CN" sz="2000" b="1" i="0" u="none" strike="noStrike" kern="1200" cap="none" spc="0" normalizeH="0" baseline="0" noProof="0" dirty="0" smtClean="0">
              <a:ln>
                <a:noFill/>
              </a:ln>
              <a:solidFill>
                <a:schemeClr val="tx2"/>
              </a:solidFill>
              <a:effectLst/>
              <a:uLnTx/>
              <a:uFillTx/>
              <a:latin typeface="+mn-lt"/>
              <a:ea typeface="MS PGothic" pitchFamily="34" charset="-128"/>
              <a:cs typeface="B Nazanin" pitchFamily="2" charset="-78"/>
            </a:endParaRPr>
          </a:p>
          <a:p>
            <a:pPr marL="342900" marR="0" lvl="0" indent="-228600" algn="l" defTabSz="914400" rtl="0" eaLnBrk="1" fontAlgn="base" latinLnBrk="0" hangingPunct="1">
              <a:lnSpc>
                <a:spcPct val="200000"/>
              </a:lnSpc>
              <a:spcBef>
                <a:spcPct val="20000"/>
              </a:spcBef>
              <a:spcAft>
                <a:spcPct val="0"/>
              </a:spcAft>
              <a:buClr>
                <a:schemeClr val="accent1"/>
              </a:buClr>
              <a:buSzTx/>
              <a:buFont typeface="Arial" pitchFamily="34" charset="0"/>
              <a:buChar char="•"/>
              <a:tabLst/>
              <a:defRPr/>
            </a:pPr>
            <a:endParaRPr kumimoji="0" lang="en-US" sz="3600" b="1" i="0" u="none" strike="noStrike" kern="1200" cap="none" spc="0" normalizeH="0" baseline="0" noProof="0" dirty="0" smtClean="0">
              <a:ln>
                <a:noFill/>
              </a:ln>
              <a:solidFill>
                <a:schemeClr val="accent2"/>
              </a:solidFill>
              <a:effectLst/>
              <a:uLnTx/>
              <a:uFillTx/>
              <a:latin typeface="+mn-lt"/>
              <a:ea typeface="MS PGothic" pitchFamily="34" charset="-128"/>
              <a:cs typeface="B Lotus" pitchFamily="2" charset="-78"/>
            </a:endParaRPr>
          </a:p>
        </p:txBody>
      </p:sp>
      <p:pic>
        <p:nvPicPr>
          <p:cNvPr id="5122" name="Picture 2" descr="\\vmware-host\Shared Folders\Desktop\DSC_0023.JPG"/>
          <p:cNvPicPr>
            <a:picLocks noChangeAspect="1" noChangeArrowheads="1"/>
          </p:cNvPicPr>
          <p:nvPr/>
        </p:nvPicPr>
        <p:blipFill>
          <a:blip r:embed="rId3" cstate="print">
            <a:grayscl/>
            <a:lum bright="10000"/>
          </a:blip>
          <a:srcRect/>
          <a:stretch>
            <a:fillRect/>
          </a:stretch>
        </p:blipFill>
        <p:spPr bwMode="auto">
          <a:xfrm>
            <a:off x="375456" y="2438400"/>
            <a:ext cx="7854144" cy="2209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pPr>
            <a:r>
              <a:rPr lang="fa-IR" sz="2400" b="1" dirty="0" smtClean="0">
                <a:solidFill>
                  <a:schemeClr val="tx2"/>
                </a:solidFill>
                <a:ea typeface="IranNastaliq" pitchFamily="18" charset="0"/>
                <a:cs typeface="B Titr" pitchFamily="2" charset="-78"/>
              </a:rPr>
              <a:t>	مدل عمومی سو ئيچينگ مداري</a:t>
            </a:r>
          </a:p>
        </p:txBody>
      </p:sp>
      <p:pic>
        <p:nvPicPr>
          <p:cNvPr id="2052" name="Picture 4"/>
          <p:cNvPicPr>
            <a:picLocks noChangeAspect="1" noChangeArrowheads="1"/>
          </p:cNvPicPr>
          <p:nvPr/>
        </p:nvPicPr>
        <p:blipFill>
          <a:blip r:embed="rId3" cstate="print">
            <a:lum contrast="20000"/>
          </a:blip>
          <a:srcRect/>
          <a:stretch>
            <a:fillRect/>
          </a:stretch>
        </p:blipFill>
        <p:spPr bwMode="auto">
          <a:xfrm>
            <a:off x="228600" y="1752600"/>
            <a:ext cx="8096250" cy="4191000"/>
          </a:xfrm>
          <a:prstGeom prst="rect">
            <a:avLst/>
          </a:prstGeom>
          <a:noFill/>
          <a:ln w="9525">
            <a:noFill/>
            <a:miter lim="800000"/>
            <a:headEnd/>
            <a:tailEnd/>
          </a:ln>
          <a:effectLst/>
        </p:spPr>
      </p:pic>
      <p:sp>
        <p:nvSpPr>
          <p:cNvPr id="11" name="Rectangle 10"/>
          <p:cNvSpPr/>
          <p:nvPr/>
        </p:nvSpPr>
        <p:spPr>
          <a:xfrm>
            <a:off x="572584" y="3962400"/>
            <a:ext cx="1332416" cy="369332"/>
          </a:xfrm>
          <a:prstGeom prst="rect">
            <a:avLst/>
          </a:prstGeom>
        </p:spPr>
        <p:txBody>
          <a:bodyPr wrap="none">
            <a:spAutoFit/>
          </a:bodyPr>
          <a:lstStyle/>
          <a:p>
            <a:r>
              <a:rPr lang="fa-IR" spc="-100" dirty="0" smtClean="0">
                <a:solidFill>
                  <a:schemeClr val="tx2"/>
                </a:solidFill>
                <a:cs typeface="B Titr" pitchFamily="2" charset="-78"/>
              </a:rPr>
              <a:t>جریان مشترکان </a:t>
            </a:r>
          </a:p>
        </p:txBody>
      </p:sp>
      <p:sp>
        <p:nvSpPr>
          <p:cNvPr id="12" name="Rectangle 11"/>
          <p:cNvSpPr/>
          <p:nvPr/>
        </p:nvSpPr>
        <p:spPr>
          <a:xfrm>
            <a:off x="1600200" y="5029200"/>
            <a:ext cx="1058303" cy="369332"/>
          </a:xfrm>
          <a:prstGeom prst="rect">
            <a:avLst/>
          </a:prstGeom>
        </p:spPr>
        <p:txBody>
          <a:bodyPr wrap="none">
            <a:spAutoFit/>
          </a:bodyPr>
          <a:lstStyle/>
          <a:p>
            <a:r>
              <a:rPr lang="fa-IR" spc="-100" dirty="0" smtClean="0">
                <a:solidFill>
                  <a:schemeClr val="tx2"/>
                </a:solidFill>
                <a:cs typeface="B Titr" pitchFamily="2" charset="-78"/>
              </a:rPr>
              <a:t>سیم ارتباطی</a:t>
            </a:r>
          </a:p>
        </p:txBody>
      </p:sp>
      <p:sp>
        <p:nvSpPr>
          <p:cNvPr id="13" name="Rectangle 12"/>
          <p:cNvSpPr/>
          <p:nvPr/>
        </p:nvSpPr>
        <p:spPr>
          <a:xfrm>
            <a:off x="5867400" y="5105400"/>
            <a:ext cx="1058303" cy="369332"/>
          </a:xfrm>
          <a:prstGeom prst="rect">
            <a:avLst/>
          </a:prstGeom>
        </p:spPr>
        <p:txBody>
          <a:bodyPr wrap="none">
            <a:spAutoFit/>
          </a:bodyPr>
          <a:lstStyle/>
          <a:p>
            <a:r>
              <a:rPr lang="fa-IR" spc="-100" dirty="0" smtClean="0">
                <a:solidFill>
                  <a:schemeClr val="tx2"/>
                </a:solidFill>
                <a:cs typeface="B Titr" pitchFamily="2" charset="-78"/>
              </a:rPr>
              <a:t>سیم ارتباطی</a:t>
            </a:r>
          </a:p>
        </p:txBody>
      </p:sp>
      <p:sp>
        <p:nvSpPr>
          <p:cNvPr id="15" name="Rectangle 14"/>
          <p:cNvSpPr/>
          <p:nvPr/>
        </p:nvSpPr>
        <p:spPr>
          <a:xfrm>
            <a:off x="4114800" y="4953000"/>
            <a:ext cx="891591" cy="369332"/>
          </a:xfrm>
          <a:prstGeom prst="rect">
            <a:avLst/>
          </a:prstGeom>
        </p:spPr>
        <p:txBody>
          <a:bodyPr wrap="none">
            <a:spAutoFit/>
          </a:bodyPr>
          <a:lstStyle/>
          <a:p>
            <a:r>
              <a:rPr lang="fa-IR" spc="-100" dirty="0" smtClean="0">
                <a:solidFill>
                  <a:schemeClr val="tx2"/>
                </a:solidFill>
                <a:cs typeface="B Titr" pitchFamily="2" charset="-78"/>
              </a:rPr>
              <a:t>سیم واسط</a:t>
            </a:r>
          </a:p>
        </p:txBody>
      </p:sp>
      <p:sp>
        <p:nvSpPr>
          <p:cNvPr id="16" name="Rectangle 15"/>
          <p:cNvSpPr/>
          <p:nvPr/>
        </p:nvSpPr>
        <p:spPr>
          <a:xfrm>
            <a:off x="1659764" y="1905000"/>
            <a:ext cx="702436" cy="369332"/>
          </a:xfrm>
          <a:prstGeom prst="rect">
            <a:avLst/>
          </a:prstGeom>
        </p:spPr>
        <p:txBody>
          <a:bodyPr wrap="none">
            <a:spAutoFit/>
          </a:bodyPr>
          <a:lstStyle/>
          <a:p>
            <a:r>
              <a:rPr lang="fa-IR" spc="-100" dirty="0" smtClean="0">
                <a:solidFill>
                  <a:schemeClr val="tx2"/>
                </a:solidFill>
                <a:cs typeface="B Titr" pitchFamily="2" charset="-78"/>
              </a:rPr>
              <a:t>سازمان</a:t>
            </a:r>
          </a:p>
        </p:txBody>
      </p:sp>
      <p:sp>
        <p:nvSpPr>
          <p:cNvPr id="17" name="Rectangle 16"/>
          <p:cNvSpPr/>
          <p:nvPr/>
        </p:nvSpPr>
        <p:spPr>
          <a:xfrm>
            <a:off x="2971800" y="1905000"/>
            <a:ext cx="1271502" cy="307777"/>
          </a:xfrm>
          <a:prstGeom prst="rect">
            <a:avLst/>
          </a:prstGeom>
        </p:spPr>
        <p:txBody>
          <a:bodyPr wrap="none">
            <a:spAutoFit/>
          </a:bodyPr>
          <a:lstStyle/>
          <a:p>
            <a:r>
              <a:rPr lang="fa-IR" sz="1400" spc="-100" dirty="0" smtClean="0">
                <a:solidFill>
                  <a:schemeClr val="tx2"/>
                </a:solidFill>
                <a:cs typeface="B Titr" pitchFamily="2" charset="-78"/>
              </a:rPr>
              <a:t>سازمان در فاصله دور</a:t>
            </a:r>
          </a:p>
        </p:txBody>
      </p:sp>
      <p:sp>
        <p:nvSpPr>
          <p:cNvPr id="18" name="Rectangle 17"/>
          <p:cNvSpPr/>
          <p:nvPr/>
        </p:nvSpPr>
        <p:spPr>
          <a:xfrm>
            <a:off x="4800600" y="1981200"/>
            <a:ext cx="1271502" cy="307777"/>
          </a:xfrm>
          <a:prstGeom prst="rect">
            <a:avLst/>
          </a:prstGeom>
        </p:spPr>
        <p:txBody>
          <a:bodyPr wrap="none">
            <a:spAutoFit/>
          </a:bodyPr>
          <a:lstStyle/>
          <a:p>
            <a:r>
              <a:rPr lang="fa-IR" sz="1400" spc="-100" dirty="0" smtClean="0">
                <a:solidFill>
                  <a:schemeClr val="tx2"/>
                </a:solidFill>
                <a:cs typeface="B Titr" pitchFamily="2" charset="-78"/>
              </a:rPr>
              <a:t>سازمان در فاصله دور</a:t>
            </a:r>
          </a:p>
        </p:txBody>
      </p:sp>
      <p:sp>
        <p:nvSpPr>
          <p:cNvPr id="19" name="Rectangle 18"/>
          <p:cNvSpPr/>
          <p:nvPr/>
        </p:nvSpPr>
        <p:spPr>
          <a:xfrm>
            <a:off x="6934200" y="2895600"/>
            <a:ext cx="702436" cy="369332"/>
          </a:xfrm>
          <a:prstGeom prst="rect">
            <a:avLst/>
          </a:prstGeom>
        </p:spPr>
        <p:txBody>
          <a:bodyPr wrap="none">
            <a:spAutoFit/>
          </a:bodyPr>
          <a:lstStyle/>
          <a:p>
            <a:r>
              <a:rPr lang="fa-IR" spc="-100" dirty="0" smtClean="0">
                <a:solidFill>
                  <a:schemeClr val="tx2"/>
                </a:solidFill>
                <a:cs typeface="B Titr" pitchFamily="2" charset="-78"/>
              </a:rPr>
              <a:t>سازمان</a:t>
            </a:r>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لایه استاندارد شده </a:t>
            </a:r>
            <a:endParaRPr lang="en-US" sz="2400" b="1" spc="-100" dirty="0" smtClean="0">
              <a:solidFill>
                <a:schemeClr val="tx2"/>
              </a:solidFill>
              <a:ea typeface="IranNastaliq" pitchFamily="18" charset="0"/>
              <a:cs typeface="B Titr" pitchFamily="2" charset="-78"/>
            </a:endParaRPr>
          </a:p>
        </p:txBody>
      </p:sp>
      <p:sp>
        <p:nvSpPr>
          <p:cNvPr id="17" name="Rectangle 16"/>
          <p:cNvSpPr/>
          <p:nvPr/>
        </p:nvSpPr>
        <p:spPr>
          <a:xfrm>
            <a:off x="1905000" y="5638800"/>
            <a:ext cx="1295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ectangle 17"/>
          <p:cNvSpPr/>
          <p:nvPr/>
        </p:nvSpPr>
        <p:spPr>
          <a:xfrm>
            <a:off x="3505200" y="5638800"/>
            <a:ext cx="1295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3315" name="Picture 3"/>
          <p:cNvPicPr>
            <a:picLocks noChangeAspect="1" noChangeArrowheads="1"/>
          </p:cNvPicPr>
          <p:nvPr/>
        </p:nvPicPr>
        <p:blipFill>
          <a:blip r:embed="rId3" cstate="print"/>
          <a:srcRect/>
          <a:stretch>
            <a:fillRect/>
          </a:stretch>
        </p:blipFill>
        <p:spPr bwMode="auto">
          <a:xfrm>
            <a:off x="609600" y="1257300"/>
            <a:ext cx="7467600" cy="491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مرز مشترک لایه ها </a:t>
            </a:r>
            <a:endParaRPr lang="en-US" sz="2400" b="1" spc="-100" dirty="0" smtClean="0">
              <a:solidFill>
                <a:schemeClr val="tx2"/>
              </a:solidFill>
              <a:ea typeface="IranNastaliq" pitchFamily="18" charset="0"/>
              <a:cs typeface="B Titr" pitchFamily="2" charset="-78"/>
            </a:endParaRPr>
          </a:p>
        </p:txBody>
      </p:sp>
      <p:sp>
        <p:nvSpPr>
          <p:cNvPr id="18" name="Rectangle 17"/>
          <p:cNvSpPr/>
          <p:nvPr/>
        </p:nvSpPr>
        <p:spPr>
          <a:xfrm>
            <a:off x="3505200" y="5638800"/>
            <a:ext cx="1295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3886200" y="2667000"/>
            <a:ext cx="2743200" cy="3200400"/>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0" name="Rectangle 9"/>
          <p:cNvSpPr/>
          <p:nvPr/>
        </p:nvSpPr>
        <p:spPr>
          <a:xfrm>
            <a:off x="3962400" y="2743200"/>
            <a:ext cx="2514600" cy="15240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11" name="Rectangle 10"/>
          <p:cNvSpPr/>
          <p:nvPr/>
        </p:nvSpPr>
        <p:spPr>
          <a:xfrm>
            <a:off x="3962400" y="4267200"/>
            <a:ext cx="2514600" cy="15240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12" name="Rectangle 11"/>
          <p:cNvSpPr/>
          <p:nvPr/>
        </p:nvSpPr>
        <p:spPr>
          <a:xfrm>
            <a:off x="4343400" y="3581400"/>
            <a:ext cx="533400" cy="228600"/>
          </a:xfrm>
          <a:prstGeom prst="rect">
            <a:avLst/>
          </a:prstGeom>
          <a:solidFill>
            <a:schemeClr val="bg1"/>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r>
              <a:rPr lang="en-US" sz="1600" dirty="0" smtClean="0">
                <a:solidFill>
                  <a:schemeClr val="tx1"/>
                </a:solidFill>
                <a:latin typeface="+mj-lt"/>
                <a:cs typeface="+mj-cs"/>
              </a:rPr>
              <a:t>ICI</a:t>
            </a:r>
            <a:endParaRPr lang="fa-IR" dirty="0">
              <a:solidFill>
                <a:schemeClr val="tx1"/>
              </a:solidFill>
              <a:latin typeface="+mj-lt"/>
              <a:cs typeface="+mj-cs"/>
            </a:endParaRPr>
          </a:p>
        </p:txBody>
      </p:sp>
      <p:sp>
        <p:nvSpPr>
          <p:cNvPr id="14" name="Rectangle 13"/>
          <p:cNvSpPr/>
          <p:nvPr/>
        </p:nvSpPr>
        <p:spPr>
          <a:xfrm>
            <a:off x="5257800" y="3581400"/>
            <a:ext cx="762000" cy="228600"/>
          </a:xfrm>
          <a:prstGeom prst="rect">
            <a:avLst/>
          </a:prstGeom>
          <a:solidFill>
            <a:schemeClr val="bg1"/>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r>
              <a:rPr lang="en-US" sz="1600" dirty="0" smtClean="0">
                <a:solidFill>
                  <a:schemeClr val="tx1"/>
                </a:solidFill>
                <a:latin typeface="+mj-lt"/>
                <a:cs typeface="+mj-cs"/>
              </a:rPr>
              <a:t>SDU</a:t>
            </a:r>
            <a:endParaRPr lang="fa-IR" dirty="0">
              <a:solidFill>
                <a:schemeClr val="tx1"/>
              </a:solidFill>
              <a:latin typeface="+mj-lt"/>
              <a:cs typeface="+mj-cs"/>
            </a:endParaRPr>
          </a:p>
        </p:txBody>
      </p:sp>
      <p:cxnSp>
        <p:nvCxnSpPr>
          <p:cNvPr id="21" name="Straight Arrow Connector 20"/>
          <p:cNvCxnSpPr>
            <a:endCxn id="11" idx="0"/>
          </p:cNvCxnSpPr>
          <p:nvPr/>
        </p:nvCxnSpPr>
        <p:spPr>
          <a:xfrm rot="5400000" flipH="1" flipV="1">
            <a:off x="4933950" y="4514850"/>
            <a:ext cx="533400" cy="38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Oval 25"/>
          <p:cNvSpPr/>
          <p:nvPr/>
        </p:nvSpPr>
        <p:spPr>
          <a:xfrm>
            <a:off x="5181600" y="4191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cxnSp>
        <p:nvCxnSpPr>
          <p:cNvPr id="27" name="Straight Arrow Connector 26"/>
          <p:cNvCxnSpPr>
            <a:stCxn id="26" idx="7"/>
          </p:cNvCxnSpPr>
          <p:nvPr/>
        </p:nvCxnSpPr>
        <p:spPr>
          <a:xfrm rot="5400000" flipH="1" flipV="1">
            <a:off x="5246641" y="3810001"/>
            <a:ext cx="392159" cy="3921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6" idx="2"/>
            <a:endCxn id="12" idx="2"/>
          </p:cNvCxnSpPr>
          <p:nvPr/>
        </p:nvCxnSpPr>
        <p:spPr>
          <a:xfrm rot="10800000">
            <a:off x="4610100" y="3810000"/>
            <a:ext cx="571500" cy="419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4495800" y="4724400"/>
            <a:ext cx="1600200" cy="609600"/>
          </a:xfrm>
          <a:prstGeom prst="rect">
            <a:avLst/>
          </a:prstGeom>
          <a:ln w="3175"/>
        </p:spPr>
        <p:style>
          <a:lnRef idx="2">
            <a:schemeClr val="accent4"/>
          </a:lnRef>
          <a:fillRef idx="1">
            <a:schemeClr val="lt1"/>
          </a:fillRef>
          <a:effectRef idx="0">
            <a:schemeClr val="accent4"/>
          </a:effectRef>
          <a:fontRef idx="minor">
            <a:schemeClr val="dk1"/>
          </a:fontRef>
        </p:style>
        <p:txBody>
          <a:bodyPr rtlCol="1" anchor="ctr"/>
          <a:lstStyle/>
          <a:p>
            <a:pPr algn="ctr"/>
            <a:endParaRPr lang="en-US" dirty="0" smtClean="0"/>
          </a:p>
          <a:p>
            <a:pPr algn="ctr"/>
            <a:r>
              <a:rPr lang="en-US" sz="1600" dirty="0" smtClean="0">
                <a:solidFill>
                  <a:schemeClr val="tx1"/>
                </a:solidFill>
                <a:latin typeface="+mj-lt"/>
                <a:cs typeface="+mj-cs"/>
              </a:rPr>
              <a:t>ICU</a:t>
            </a:r>
            <a:endParaRPr lang="fa-IR" sz="1600" dirty="0" smtClean="0">
              <a:solidFill>
                <a:schemeClr val="tx1"/>
              </a:solidFill>
              <a:latin typeface="+mj-lt"/>
              <a:cs typeface="+mj-cs"/>
            </a:endParaRPr>
          </a:p>
        </p:txBody>
      </p:sp>
      <p:sp>
        <p:nvSpPr>
          <p:cNvPr id="19" name="Rectangle 18"/>
          <p:cNvSpPr/>
          <p:nvPr/>
        </p:nvSpPr>
        <p:spPr>
          <a:xfrm>
            <a:off x="4724400" y="4800600"/>
            <a:ext cx="533400" cy="228600"/>
          </a:xfrm>
          <a:prstGeom prst="rect">
            <a:avLst/>
          </a:prstGeom>
          <a:solidFill>
            <a:schemeClr val="bg1"/>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r>
              <a:rPr lang="en-US" sz="1600" dirty="0" smtClean="0">
                <a:solidFill>
                  <a:schemeClr val="tx1"/>
                </a:solidFill>
                <a:latin typeface="+mj-lt"/>
                <a:cs typeface="+mj-cs"/>
              </a:rPr>
              <a:t>ICI</a:t>
            </a:r>
            <a:endParaRPr lang="fa-IR" dirty="0">
              <a:solidFill>
                <a:schemeClr val="tx1"/>
              </a:solidFill>
              <a:latin typeface="+mj-lt"/>
              <a:cs typeface="+mj-cs"/>
            </a:endParaRPr>
          </a:p>
        </p:txBody>
      </p:sp>
      <p:sp>
        <p:nvSpPr>
          <p:cNvPr id="15" name="Rectangle 14"/>
          <p:cNvSpPr/>
          <p:nvPr/>
        </p:nvSpPr>
        <p:spPr>
          <a:xfrm>
            <a:off x="5257800" y="4800600"/>
            <a:ext cx="762000" cy="228600"/>
          </a:xfrm>
          <a:prstGeom prst="rect">
            <a:avLst/>
          </a:prstGeom>
          <a:solidFill>
            <a:schemeClr val="bg1"/>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rtl="1"/>
            <a:r>
              <a:rPr lang="en-US" sz="1600" dirty="0" smtClean="0">
                <a:solidFill>
                  <a:schemeClr val="tx1"/>
                </a:solidFill>
                <a:latin typeface="+mj-lt"/>
                <a:cs typeface="+mj-cs"/>
              </a:rPr>
              <a:t>SDU</a:t>
            </a:r>
            <a:endParaRPr lang="fa-IR" dirty="0">
              <a:solidFill>
                <a:schemeClr val="tx1"/>
              </a:solidFill>
              <a:latin typeface="+mj-lt"/>
              <a:cs typeface="+mj-cs"/>
            </a:endParaRPr>
          </a:p>
        </p:txBody>
      </p:sp>
      <p:sp>
        <p:nvSpPr>
          <p:cNvPr id="36" name="TextBox 35"/>
          <p:cNvSpPr txBox="1"/>
          <p:nvPr/>
        </p:nvSpPr>
        <p:spPr>
          <a:xfrm>
            <a:off x="6934200" y="4876800"/>
            <a:ext cx="631904" cy="307777"/>
          </a:xfrm>
          <a:prstGeom prst="rect">
            <a:avLst/>
          </a:prstGeom>
          <a:noFill/>
        </p:spPr>
        <p:txBody>
          <a:bodyPr wrap="none" rtlCol="1">
            <a:spAutoFit/>
          </a:bodyPr>
          <a:lstStyle/>
          <a:p>
            <a:pPr algn="r" rtl="1"/>
            <a:r>
              <a:rPr lang="fa-IR" sz="1400" b="1" dirty="0" smtClean="0">
                <a:cs typeface="B Titr" pitchFamily="2" charset="-78"/>
              </a:rPr>
              <a:t>لایه </a:t>
            </a:r>
            <a:r>
              <a:rPr lang="en-US" sz="1400" b="1" dirty="0" smtClean="0">
                <a:cs typeface="B Titr" pitchFamily="2" charset="-78"/>
              </a:rPr>
              <a:t>N </a:t>
            </a:r>
            <a:endParaRPr lang="fa-IR" sz="1400" b="1" dirty="0">
              <a:cs typeface="B Titr" pitchFamily="2" charset="-78"/>
            </a:endParaRPr>
          </a:p>
        </p:txBody>
      </p:sp>
      <p:sp>
        <p:nvSpPr>
          <p:cNvPr id="37" name="TextBox 36"/>
          <p:cNvSpPr txBox="1"/>
          <p:nvPr/>
        </p:nvSpPr>
        <p:spPr>
          <a:xfrm>
            <a:off x="6704111" y="3352800"/>
            <a:ext cx="785793" cy="307777"/>
          </a:xfrm>
          <a:prstGeom prst="rect">
            <a:avLst/>
          </a:prstGeom>
          <a:noFill/>
        </p:spPr>
        <p:txBody>
          <a:bodyPr wrap="none" rtlCol="1">
            <a:spAutoFit/>
          </a:bodyPr>
          <a:lstStyle/>
          <a:p>
            <a:pPr algn="r" rtl="1"/>
            <a:r>
              <a:rPr lang="fa-IR" sz="1400" b="1" dirty="0" smtClean="0">
                <a:cs typeface="B Titr" pitchFamily="2" charset="-78"/>
              </a:rPr>
              <a:t>لایه </a:t>
            </a:r>
            <a:r>
              <a:rPr lang="en-US" sz="1400" b="1" dirty="0" smtClean="0">
                <a:cs typeface="B Titr" pitchFamily="2" charset="-78"/>
              </a:rPr>
              <a:t>N+1</a:t>
            </a:r>
            <a:endParaRPr lang="fa-IR" sz="1400" b="1" dirty="0">
              <a:cs typeface="B Titr" pitchFamily="2" charset="-78"/>
            </a:endParaRPr>
          </a:p>
        </p:txBody>
      </p:sp>
      <p:cxnSp>
        <p:nvCxnSpPr>
          <p:cNvPr id="38" name="Straight Arrow Connector 37"/>
          <p:cNvCxnSpPr>
            <a:endCxn id="11" idx="0"/>
          </p:cNvCxnSpPr>
          <p:nvPr/>
        </p:nvCxnSpPr>
        <p:spPr>
          <a:xfrm flipV="1">
            <a:off x="2971800" y="4267200"/>
            <a:ext cx="2247900" cy="609600"/>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362944" y="4953000"/>
            <a:ext cx="554960" cy="307777"/>
          </a:xfrm>
          <a:prstGeom prst="rect">
            <a:avLst/>
          </a:prstGeom>
          <a:noFill/>
        </p:spPr>
        <p:txBody>
          <a:bodyPr wrap="none" rtlCol="1">
            <a:spAutoFit/>
          </a:bodyPr>
          <a:lstStyle/>
          <a:p>
            <a:pPr algn="r" rtl="1"/>
            <a:r>
              <a:rPr lang="en-US" sz="1400" b="1" dirty="0" smtClean="0">
                <a:cs typeface="B Titr" pitchFamily="2" charset="-78"/>
              </a:rPr>
              <a:t>SAP</a:t>
            </a:r>
            <a:endParaRPr lang="fa-IR" sz="1400" b="1" dirty="0">
              <a:cs typeface="B Titr" pitchFamily="2" charset="-78"/>
            </a:endParaRPr>
          </a:p>
        </p:txBody>
      </p:sp>
      <p:sp>
        <p:nvSpPr>
          <p:cNvPr id="42" name="Rectangle 41"/>
          <p:cNvSpPr/>
          <p:nvPr/>
        </p:nvSpPr>
        <p:spPr>
          <a:xfrm>
            <a:off x="1447800" y="6019800"/>
            <a:ext cx="6361037" cy="276999"/>
          </a:xfrm>
          <a:prstGeom prst="rect">
            <a:avLst/>
          </a:prstGeom>
        </p:spPr>
        <p:txBody>
          <a:bodyPr wrap="none">
            <a:spAutoFit/>
          </a:bodyPr>
          <a:lstStyle/>
          <a:p>
            <a:r>
              <a:rPr lang="en-US" sz="1200" b="1" dirty="0" smtClean="0"/>
              <a:t>IDU (Interface Data Unit)=ICI (Interface Control Information)+SDU (Service Data Unit)</a:t>
            </a:r>
            <a:endParaRPr lang="fa-IR" sz="12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لایه های پردازش بین شبکه ایی</a:t>
            </a:r>
            <a:endParaRPr lang="en-US" sz="2400" b="1" spc="-100" dirty="0" smtClean="0">
              <a:solidFill>
                <a:schemeClr val="tx2"/>
              </a:solidFill>
              <a:ea typeface="IranNastaliq" pitchFamily="18" charset="0"/>
              <a:cs typeface="B Titr" pitchFamily="2" charset="-78"/>
            </a:endParaRPr>
          </a:p>
        </p:txBody>
      </p:sp>
      <p:pic>
        <p:nvPicPr>
          <p:cNvPr id="14338" name="Picture 2"/>
          <p:cNvPicPr>
            <a:picLocks noChangeAspect="1" noChangeArrowheads="1"/>
          </p:cNvPicPr>
          <p:nvPr/>
        </p:nvPicPr>
        <p:blipFill>
          <a:blip r:embed="rId3" cstate="print"/>
          <a:srcRect/>
          <a:stretch>
            <a:fillRect/>
          </a:stretch>
        </p:blipFill>
        <p:spPr bwMode="auto">
          <a:xfrm>
            <a:off x="990600" y="1371600"/>
            <a:ext cx="70485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3" descr="graphics/01fig20.gif"/>
          <p:cNvSpPr>
            <a:spLocks noChangeAspect="1" noChangeArrowheads="1"/>
          </p:cNvSpPr>
          <p:nvPr/>
        </p:nvSpPr>
        <p:spPr bwMode="auto">
          <a:xfrm>
            <a:off x="2026628" y="1295400"/>
            <a:ext cx="4860680" cy="4267200"/>
          </a:xfrm>
          <a:prstGeom prst="rect">
            <a:avLst/>
          </a:prstGeom>
          <a:noFill/>
          <a:ln w="9525">
            <a:noFill/>
            <a:miter lim="800000"/>
            <a:headEnd/>
            <a:tailEnd/>
          </a:ln>
        </p:spPr>
        <p:txBody>
          <a:bodyPr/>
          <a:lstStyle/>
          <a:p>
            <a:endParaRPr lang="en-US" sz="2400"/>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مدل مرجع </a:t>
            </a:r>
            <a:r>
              <a:rPr lang="en-US" altLang="zh-CN" sz="2400" b="1" spc="-100" dirty="0" smtClean="0">
                <a:solidFill>
                  <a:schemeClr val="tx2"/>
                </a:solidFill>
                <a:ea typeface="IranNastaliq" pitchFamily="18" charset="0"/>
                <a:cs typeface="B Titr" pitchFamily="2" charset="-78"/>
              </a:rPr>
              <a:t>OSI</a:t>
            </a:r>
            <a:endParaRPr lang="en-US" sz="2400" b="1" spc="-100" dirty="0" smtClean="0">
              <a:solidFill>
                <a:schemeClr val="tx2"/>
              </a:solidFill>
              <a:ea typeface="IranNastaliq" pitchFamily="18" charset="0"/>
              <a:cs typeface="B Titr" pitchFamily="2" charset="-78"/>
            </a:endParaRPr>
          </a:p>
        </p:txBody>
      </p:sp>
      <p:sp>
        <p:nvSpPr>
          <p:cNvPr id="9" name="Rectangle 8"/>
          <p:cNvSpPr/>
          <p:nvPr/>
        </p:nvSpPr>
        <p:spPr>
          <a:xfrm>
            <a:off x="1295400" y="1524000"/>
            <a:ext cx="6553200" cy="4324261"/>
          </a:xfrm>
          <a:prstGeom prst="rect">
            <a:avLst/>
          </a:prstGeom>
        </p:spPr>
        <p:txBody>
          <a:bodyPr wrap="square">
            <a:spAutoFit/>
          </a:bodyPr>
          <a:lstStyle/>
          <a:p>
            <a:pPr algn="r" rtl="1">
              <a:lnSpc>
                <a:spcPct val="200000"/>
              </a:lnSpc>
              <a:buFont typeface="Wingdings" pitchFamily="2" charset="2"/>
              <a:buChar char="v"/>
            </a:pPr>
            <a:r>
              <a:rPr lang="fa-IR" altLang="zh-CN" sz="2000" b="1" dirty="0" smtClean="0">
                <a:solidFill>
                  <a:schemeClr val="tx2"/>
                </a:solidFill>
                <a:latin typeface="+mn-lt"/>
                <a:cs typeface="B Nazanin" pitchFamily="2" charset="-78"/>
              </a:rPr>
              <a:t>براي آنكه طراحي شبكه سليقه اي نشود موسسه استاندارد </a:t>
            </a:r>
            <a:r>
              <a:rPr lang="en-US" altLang="zh-CN" sz="2000" b="1" dirty="0" smtClean="0">
                <a:solidFill>
                  <a:schemeClr val="tx2"/>
                </a:solidFill>
                <a:latin typeface="+mn-lt"/>
                <a:cs typeface="B Nazanin" pitchFamily="2" charset="-78"/>
              </a:rPr>
              <a:t>OSI</a:t>
            </a:r>
            <a:r>
              <a:rPr lang="fa-IR" altLang="zh-CN" sz="2000" b="1" dirty="0" smtClean="0">
                <a:solidFill>
                  <a:schemeClr val="tx2"/>
                </a:solidFill>
                <a:latin typeface="+mn-lt"/>
                <a:cs typeface="B Nazanin" pitchFamily="2" charset="-78"/>
              </a:rPr>
              <a:t> مدل 7 لایه</a:t>
            </a:r>
            <a:r>
              <a:rPr lang="en-US" altLang="zh-CN" sz="2000" b="1" dirty="0" smtClean="0">
                <a:solidFill>
                  <a:schemeClr val="tx2"/>
                </a:solidFill>
                <a:latin typeface="+mn-lt"/>
                <a:cs typeface="B Nazanin" pitchFamily="2" charset="-78"/>
              </a:rPr>
              <a:t> </a:t>
            </a:r>
            <a:r>
              <a:rPr lang="fa-IR" altLang="zh-CN" sz="2000" b="1" dirty="0" smtClean="0">
                <a:solidFill>
                  <a:schemeClr val="tx2"/>
                </a:solidFill>
                <a:latin typeface="+mn-lt"/>
                <a:cs typeface="B Nazanin" pitchFamily="2" charset="-78"/>
              </a:rPr>
              <a:t>پيشنهاد كرد كه مدل مرجع </a:t>
            </a:r>
            <a:r>
              <a:rPr lang="en-US" altLang="zh-CN" sz="2000" b="1" dirty="0" smtClean="0">
                <a:solidFill>
                  <a:schemeClr val="tx2"/>
                </a:solidFill>
                <a:latin typeface="+mn-lt"/>
                <a:cs typeface="B Nazanin" pitchFamily="2" charset="-78"/>
              </a:rPr>
              <a:t>OSI</a:t>
            </a:r>
            <a:r>
              <a:rPr lang="fa-IR" altLang="zh-CN" sz="2000" b="1" dirty="0" smtClean="0">
                <a:solidFill>
                  <a:schemeClr val="tx2"/>
                </a:solidFill>
                <a:latin typeface="+mn-lt"/>
                <a:cs typeface="B Nazanin" pitchFamily="2" charset="-78"/>
              </a:rPr>
              <a:t> نامیده شد</a:t>
            </a:r>
          </a:p>
          <a:p>
            <a:pPr algn="r" rtl="1">
              <a:lnSpc>
                <a:spcPct val="200000"/>
              </a:lnSpc>
              <a:buFont typeface="Wingdings" pitchFamily="2" charset="2"/>
              <a:buChar char="v"/>
            </a:pPr>
            <a:r>
              <a:rPr lang="fa-IR" altLang="zh-CN" sz="2000" b="1" dirty="0" smtClean="0">
                <a:solidFill>
                  <a:schemeClr val="tx2"/>
                </a:solidFill>
                <a:latin typeface="+mn-lt"/>
                <a:cs typeface="B Nazanin" pitchFamily="2" charset="-78"/>
              </a:rPr>
              <a:t>در ابتداي دهه ٨٠ معرفي شد. </a:t>
            </a:r>
          </a:p>
          <a:p>
            <a:pPr algn="r" rtl="1">
              <a:lnSpc>
                <a:spcPct val="200000"/>
              </a:lnSpc>
              <a:buFont typeface="Wingdings" pitchFamily="2" charset="2"/>
              <a:buChar char="v"/>
            </a:pPr>
            <a:r>
              <a:rPr lang="fa-IR" altLang="zh-CN" sz="2000" b="1" dirty="0" smtClean="0">
                <a:solidFill>
                  <a:schemeClr val="tx2"/>
                </a:solidFill>
                <a:latin typeface="+mn-lt"/>
                <a:cs typeface="B Nazanin" pitchFamily="2" charset="-78"/>
              </a:rPr>
              <a:t>در سال ١٩٩٥ تجديد نظر شد.</a:t>
            </a:r>
          </a:p>
          <a:p>
            <a:pPr algn="r" rtl="1">
              <a:lnSpc>
                <a:spcPct val="200000"/>
              </a:lnSpc>
              <a:buFont typeface="Wingdings" pitchFamily="2" charset="2"/>
              <a:buChar char="v"/>
            </a:pPr>
            <a:r>
              <a:rPr lang="fa-IR" altLang="zh-CN" sz="2000" b="1" dirty="0" smtClean="0">
                <a:solidFill>
                  <a:schemeClr val="tx2"/>
                </a:solidFill>
                <a:latin typeface="+mn-lt"/>
                <a:cs typeface="B Nazanin" pitchFamily="2" charset="-78"/>
              </a:rPr>
              <a:t>سيستم باز : در يك شبكه باز تمام ماشينها فارغ از تضادهاي سخت افزاري و نرم افزاري با پايبندي به يك مدل مرجع و توافق بر سر مجموعه اي از استانداردهاي مستقل با يكديگر تبادل اطلاعات داشته باشد.</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1749513"/>
            <a:ext cx="7773865" cy="3785652"/>
          </a:xfrm>
          <a:prstGeom prst="rect">
            <a:avLst/>
          </a:prstGeom>
          <a:noFill/>
          <a:ln w="9525">
            <a:noFill/>
            <a:miter lim="800000"/>
            <a:headEnd/>
            <a:tailEnd/>
          </a:ln>
        </p:spPr>
        <p:txBody>
          <a:bodyPr wrap="square" anchor="ctr">
            <a:spAutoFit/>
          </a:bodyPr>
          <a:lstStyle/>
          <a:p>
            <a:pPr algn="just" rtl="1">
              <a:lnSpc>
                <a:spcPct val="150000"/>
              </a:lnSpc>
              <a:spcBef>
                <a:spcPct val="50000"/>
              </a:spcBef>
              <a:buFont typeface="Wingdings" pitchFamily="2" charset="2"/>
              <a:buChar char="v"/>
            </a:pPr>
            <a:r>
              <a:rPr lang="fa-IR" altLang="zh-CN" sz="1600" b="1" dirty="0" smtClean="0">
                <a:solidFill>
                  <a:schemeClr val="tx2"/>
                </a:solidFill>
                <a:latin typeface="+mn-lt"/>
                <a:cs typeface="B Nazanin" pitchFamily="2" charset="-78"/>
              </a:rPr>
              <a:t>اولین لایه مدل </a:t>
            </a:r>
            <a:r>
              <a:rPr lang="en-US" altLang="zh-CN" sz="1600" b="1" dirty="0" smtClean="0">
                <a:solidFill>
                  <a:schemeClr val="tx2"/>
                </a:solidFill>
                <a:latin typeface="+mn-lt"/>
                <a:cs typeface="B Nazanin" pitchFamily="2" charset="-78"/>
              </a:rPr>
              <a:t>OSI </a:t>
            </a:r>
            <a:r>
              <a:rPr lang="fa-IR" altLang="zh-CN" sz="1600" b="1" dirty="0" smtClean="0">
                <a:solidFill>
                  <a:schemeClr val="tx2"/>
                </a:solidFill>
                <a:latin typeface="+mn-lt"/>
                <a:cs typeface="B Nazanin" pitchFamily="2" charset="-78"/>
              </a:rPr>
              <a:t>بوده و در پایین ترین سطح قرار گرفته است. </a:t>
            </a:r>
          </a:p>
          <a:p>
            <a:pPr algn="just" rtl="1">
              <a:lnSpc>
                <a:spcPct val="150000"/>
              </a:lnSpc>
              <a:spcBef>
                <a:spcPct val="50000"/>
              </a:spcBef>
              <a:buFont typeface="Wingdings" pitchFamily="2" charset="2"/>
              <a:buChar char="v"/>
            </a:pPr>
            <a:r>
              <a:rPr lang="fa-IR" altLang="zh-CN" sz="1600" b="1" dirty="0" smtClean="0">
                <a:solidFill>
                  <a:schemeClr val="tx2"/>
                </a:solidFill>
                <a:latin typeface="+mn-lt"/>
                <a:cs typeface="B Nazanin" pitchFamily="2" charset="-78"/>
              </a:rPr>
              <a:t>این لایه در ارتباط مستقیم با سخت افزار بوده و ویژگیهاى فیزیکى شبکه نظیر:</a:t>
            </a:r>
          </a:p>
          <a:p>
            <a:pPr lvl="1" algn="just" rtl="1">
              <a:lnSpc>
                <a:spcPct val="150000"/>
              </a:lnSpc>
              <a:spcBef>
                <a:spcPct val="50000"/>
              </a:spcBef>
              <a:buFont typeface="Arial" pitchFamily="34" charset="0"/>
              <a:buChar char="•"/>
            </a:pPr>
            <a:r>
              <a:rPr lang="fa-IR" altLang="zh-CN" sz="1600" b="1" dirty="0" smtClean="0">
                <a:solidFill>
                  <a:schemeClr val="tx2"/>
                </a:solidFill>
                <a:latin typeface="+mn-lt"/>
                <a:cs typeface="B Nazanin" pitchFamily="2" charset="-78"/>
              </a:rPr>
              <a:t> اتصالات، ولتاژ و زمان را مشخص می نماید. </a:t>
            </a:r>
          </a:p>
          <a:p>
            <a:pPr lvl="1" algn="just" rtl="1">
              <a:lnSpc>
                <a:spcPct val="150000"/>
              </a:lnSpc>
              <a:spcBef>
                <a:spcPct val="50000"/>
              </a:spcBef>
              <a:buFont typeface="Arial" pitchFamily="34" charset="0"/>
              <a:buChar char="•"/>
            </a:pPr>
            <a:r>
              <a:rPr lang="fa-IR" altLang="zh-CN" sz="1600" b="1" dirty="0" smtClean="0">
                <a:solidFill>
                  <a:schemeClr val="tx2"/>
                </a:solidFill>
                <a:latin typeface="+mn-lt"/>
                <a:cs typeface="B Nazanin" pitchFamily="2" charset="-78"/>
              </a:rPr>
              <a:t>نحوه اتصال دو رایانه به یکدیگر از طریق کابلهاى شبکه، نحوه اتصال کابل شبکه به رایانه، همبندی هاى شبکه و سرعتهاى انها را مشخص می کند. </a:t>
            </a:r>
          </a:p>
          <a:p>
            <a:pPr algn="just" rtl="1">
              <a:lnSpc>
                <a:spcPct val="150000"/>
              </a:lnSpc>
              <a:spcBef>
                <a:spcPct val="50000"/>
              </a:spcBef>
              <a:buFont typeface="Wingdings" pitchFamily="2" charset="2"/>
              <a:buChar char="v"/>
            </a:pPr>
            <a:r>
              <a:rPr lang="fa-IR" altLang="zh-CN" sz="1600" b="1" dirty="0" smtClean="0">
                <a:solidFill>
                  <a:schemeClr val="tx2"/>
                </a:solidFill>
                <a:latin typeface="+mn-lt"/>
                <a:cs typeface="B Nazanin" pitchFamily="2" charset="-78"/>
              </a:rPr>
              <a:t>این لایه مسئول تبدیل اطلاعات از بیتها (صفر و یک دیجیتال)  به سیگنالهاى </a:t>
            </a:r>
          </a:p>
          <a:p>
            <a:pPr algn="just" rtl="1">
              <a:lnSpc>
                <a:spcPct val="150000"/>
              </a:lnSpc>
              <a:spcBef>
                <a:spcPct val="50000"/>
              </a:spcBef>
            </a:pPr>
            <a:r>
              <a:rPr lang="fa-IR" altLang="zh-CN" sz="1600" b="1" dirty="0" smtClean="0">
                <a:solidFill>
                  <a:schemeClr val="tx2"/>
                </a:solidFill>
                <a:latin typeface="+mn-lt"/>
                <a:cs typeface="B Nazanin" pitchFamily="2" charset="-78"/>
              </a:rPr>
              <a:t>      الکتریکى و ارسال آنها به صورت مجموعه هاى از سیگنالها در فرستنده </a:t>
            </a:r>
          </a:p>
          <a:p>
            <a:pPr algn="just" rtl="1">
              <a:lnSpc>
                <a:spcPct val="150000"/>
              </a:lnSpc>
              <a:spcBef>
                <a:spcPct val="50000"/>
              </a:spcBef>
            </a:pPr>
            <a:r>
              <a:rPr lang="fa-IR" altLang="zh-CN" sz="1600" b="1" dirty="0" smtClean="0">
                <a:solidFill>
                  <a:schemeClr val="tx2"/>
                </a:solidFill>
                <a:latin typeface="+mn-lt"/>
                <a:cs typeface="B Nazanin" pitchFamily="2" charset="-78"/>
              </a:rPr>
              <a:t>       و دریافت سیگنالها از شبکه و تبدیل انها به بیت است. (در گیرنده)</a:t>
            </a:r>
          </a:p>
        </p:txBody>
      </p:sp>
      <p:pic>
        <p:nvPicPr>
          <p:cNvPr id="13315" name="Picture 5" descr="7pysicalcolors"/>
          <p:cNvPicPr>
            <a:picLocks noChangeAspect="1" noChangeArrowheads="1"/>
          </p:cNvPicPr>
          <p:nvPr/>
        </p:nvPicPr>
        <p:blipFill>
          <a:blip r:embed="rId3" cstate="print"/>
          <a:srcRect/>
          <a:stretch>
            <a:fillRect/>
          </a:stretch>
        </p:blipFill>
        <p:spPr bwMode="auto">
          <a:xfrm>
            <a:off x="762000" y="4010025"/>
            <a:ext cx="1428750" cy="2390775"/>
          </a:xfrm>
          <a:prstGeom prst="rect">
            <a:avLst/>
          </a:prstGeom>
          <a:noFill/>
          <a:ln w="9525">
            <a:noFill/>
            <a:miter lim="800000"/>
            <a:headEnd/>
            <a:tailEnd/>
          </a:ln>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فيزيکي  </a:t>
            </a:r>
            <a:r>
              <a:rPr lang="en-US" sz="2400" b="1" spc="-100" dirty="0" smtClean="0">
                <a:solidFill>
                  <a:schemeClr val="tx2"/>
                </a:solidFill>
                <a:ea typeface="IranNastaliq" pitchFamily="18" charset="0"/>
                <a:cs typeface="B Titr" pitchFamily="2" charset="-78"/>
              </a:rPr>
              <a:t>Physical layer</a:t>
            </a:r>
            <a:endParaRPr lang="fa-IR" sz="2400" b="1" spc="-100" dirty="0" smtClean="0">
              <a:solidFill>
                <a:schemeClr val="tx2"/>
              </a:solidFill>
              <a:ea typeface="IranNastaliq" pitchFamily="18" charset="0"/>
              <a:cs typeface="B Titr"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1676400"/>
            <a:ext cx="7773865" cy="2477601"/>
          </a:xfrm>
          <a:prstGeom prst="rect">
            <a:avLst/>
          </a:prstGeom>
          <a:noFill/>
          <a:ln w="9525">
            <a:noFill/>
            <a:miter lim="800000"/>
            <a:headEnd/>
            <a:tailEnd/>
          </a:ln>
        </p:spPr>
        <p:txBody>
          <a:bodyPr wrap="square" anchor="ctr">
            <a:spAutoFit/>
          </a:bodyPr>
          <a:lstStyle/>
          <a:p>
            <a:pPr algn="just" rtl="1">
              <a:lnSpc>
                <a:spcPct val="150000"/>
              </a:lnSpc>
              <a:spcBef>
                <a:spcPct val="50000"/>
              </a:spcBef>
              <a:buFont typeface="Wingdings" pitchFamily="2" charset="2"/>
              <a:buNone/>
            </a:pPr>
            <a:r>
              <a:rPr lang="fa-IR" altLang="zh-CN" b="1" dirty="0" smtClean="0">
                <a:solidFill>
                  <a:schemeClr val="tx2"/>
                </a:solidFill>
                <a:latin typeface="+mn-lt"/>
                <a:cs typeface="B Nazanin" pitchFamily="2" charset="-78"/>
              </a:rPr>
              <a:t>سوالات مطرح</a:t>
            </a:r>
          </a:p>
          <a:p>
            <a:pPr algn="just" rtl="1">
              <a:lnSpc>
                <a:spcPct val="150000"/>
              </a:lnSpc>
              <a:spcBef>
                <a:spcPct val="50000"/>
              </a:spcBef>
              <a:buFontTx/>
              <a:buChar char="•"/>
            </a:pPr>
            <a:r>
              <a:rPr lang="fa-IR" altLang="zh-CN" sz="1600" b="1" dirty="0" smtClean="0">
                <a:solidFill>
                  <a:schemeClr val="tx2"/>
                </a:solidFill>
                <a:latin typeface="+mn-lt"/>
                <a:cs typeface="B Nazanin" pitchFamily="2" charset="-78"/>
              </a:rPr>
              <a:t> چند ولت نشانگر 1 و یا 0 هست؟</a:t>
            </a:r>
          </a:p>
          <a:p>
            <a:pPr algn="just" rtl="1">
              <a:lnSpc>
                <a:spcPct val="150000"/>
              </a:lnSpc>
              <a:spcBef>
                <a:spcPct val="50000"/>
              </a:spcBef>
              <a:buFontTx/>
              <a:buChar char="•"/>
            </a:pPr>
            <a:r>
              <a:rPr lang="fa-IR" altLang="zh-CN" sz="1600" b="1" dirty="0" smtClean="0">
                <a:solidFill>
                  <a:schemeClr val="tx2"/>
                </a:solidFill>
                <a:latin typeface="+mn-lt"/>
                <a:cs typeface="B Nazanin" pitchFamily="2" charset="-78"/>
              </a:rPr>
              <a:t> تعداد پایه های اتصال دهنده؟</a:t>
            </a:r>
          </a:p>
          <a:p>
            <a:pPr algn="just" rtl="1">
              <a:lnSpc>
                <a:spcPct val="150000"/>
              </a:lnSpc>
              <a:spcBef>
                <a:spcPct val="50000"/>
              </a:spcBef>
              <a:buFontTx/>
              <a:buChar char="•"/>
            </a:pPr>
            <a:r>
              <a:rPr lang="fa-IR" altLang="zh-CN" sz="1600" b="1" dirty="0" smtClean="0">
                <a:solidFill>
                  <a:schemeClr val="tx2"/>
                </a:solidFill>
                <a:latin typeface="+mn-lt"/>
                <a:cs typeface="B Nazanin" pitchFamily="2" charset="-78"/>
              </a:rPr>
              <a:t> خط یک طرفه هست یا 2 طرفه؟</a:t>
            </a:r>
          </a:p>
          <a:p>
            <a:pPr algn="just" rtl="1">
              <a:lnSpc>
                <a:spcPct val="150000"/>
              </a:lnSpc>
              <a:spcBef>
                <a:spcPct val="50000"/>
              </a:spcBef>
              <a:buFontTx/>
              <a:buChar char="•"/>
            </a:pPr>
            <a:r>
              <a:rPr lang="fa-IR" altLang="zh-CN" sz="1600" b="1" dirty="0" smtClean="0">
                <a:solidFill>
                  <a:schemeClr val="tx2"/>
                </a:solidFill>
                <a:latin typeface="+mn-lt"/>
                <a:cs typeface="B Nazanin" pitchFamily="2" charset="-78"/>
              </a:rPr>
              <a:t> چگونه ارتباط بر قرار و قطع می شود؟ </a:t>
            </a:r>
            <a:endParaRPr lang="en-US" altLang="zh-CN" sz="1600" b="1" dirty="0" smtClean="0">
              <a:solidFill>
                <a:schemeClr val="tx2"/>
              </a:solidFill>
              <a:latin typeface="+mn-lt"/>
              <a:cs typeface="B Nazanin" pitchFamily="2" charset="-78"/>
            </a:endParaRPr>
          </a:p>
        </p:txBody>
      </p:sp>
      <p:pic>
        <p:nvPicPr>
          <p:cNvPr id="13315" name="Picture 5" descr="7pysicalcolors"/>
          <p:cNvPicPr>
            <a:picLocks noChangeAspect="1" noChangeArrowheads="1"/>
          </p:cNvPicPr>
          <p:nvPr/>
        </p:nvPicPr>
        <p:blipFill>
          <a:blip r:embed="rId3" cstate="print"/>
          <a:srcRect/>
          <a:stretch>
            <a:fillRect/>
          </a:stretch>
        </p:blipFill>
        <p:spPr bwMode="auto">
          <a:xfrm>
            <a:off x="1143000" y="3505200"/>
            <a:ext cx="1428750" cy="2390775"/>
          </a:xfrm>
          <a:prstGeom prst="rect">
            <a:avLst/>
          </a:prstGeom>
          <a:noFill/>
          <a:ln w="9525">
            <a:noFill/>
            <a:miter lim="800000"/>
            <a:headEnd/>
            <a:tailEnd/>
          </a:ln>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فيزيکي  </a:t>
            </a:r>
            <a:r>
              <a:rPr lang="en-US" sz="2400" b="1" spc="-100" dirty="0" smtClean="0">
                <a:solidFill>
                  <a:schemeClr val="tx2"/>
                </a:solidFill>
                <a:ea typeface="IranNastaliq" pitchFamily="18" charset="0"/>
                <a:cs typeface="B Titr" pitchFamily="2" charset="-78"/>
              </a:rPr>
              <a:t>Physical layer</a:t>
            </a:r>
            <a:endParaRPr lang="fa-IR" sz="2400" b="1" spc="-100" dirty="0" smtClean="0">
              <a:solidFill>
                <a:schemeClr val="tx2"/>
              </a:solidFill>
              <a:ea typeface="IranNastaliq" pitchFamily="18" charset="0"/>
              <a:cs typeface="B Titr"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فيزيکي  </a:t>
            </a:r>
            <a:r>
              <a:rPr lang="en-US" sz="2400" b="1" spc="-100" dirty="0" smtClean="0">
                <a:solidFill>
                  <a:schemeClr val="tx2"/>
                </a:solidFill>
                <a:ea typeface="IranNastaliq" pitchFamily="18" charset="0"/>
                <a:cs typeface="B Titr" pitchFamily="2" charset="-78"/>
              </a:rPr>
              <a:t>Physical layer</a:t>
            </a:r>
            <a:endParaRPr lang="fa-IR" sz="2400" b="1" spc="-100" dirty="0" smtClean="0">
              <a:solidFill>
                <a:schemeClr val="tx2"/>
              </a:solidFill>
              <a:ea typeface="IranNastaliq" pitchFamily="18" charset="0"/>
              <a:cs typeface="B Titr" pitchFamily="2" charset="-78"/>
            </a:endParaRPr>
          </a:p>
        </p:txBody>
      </p:sp>
      <p:pic>
        <p:nvPicPr>
          <p:cNvPr id="15362" name="Picture 2"/>
          <p:cNvPicPr>
            <a:picLocks noChangeAspect="1" noChangeArrowheads="1"/>
          </p:cNvPicPr>
          <p:nvPr/>
        </p:nvPicPr>
        <p:blipFill>
          <a:blip r:embed="rId3" cstate="print"/>
          <a:srcRect/>
          <a:stretch>
            <a:fillRect/>
          </a:stretch>
        </p:blipFill>
        <p:spPr bwMode="auto">
          <a:xfrm>
            <a:off x="1371600" y="2667000"/>
            <a:ext cx="5762625" cy="2981325"/>
          </a:xfrm>
          <a:prstGeom prst="rect">
            <a:avLst/>
          </a:prstGeom>
          <a:noFill/>
          <a:ln w="9525">
            <a:noFill/>
            <a:miter lim="800000"/>
            <a:headEnd/>
            <a:tailEnd/>
          </a:ln>
          <a:effectLst/>
        </p:spPr>
      </p:pic>
      <p:sp>
        <p:nvSpPr>
          <p:cNvPr id="8" name="Rectangle 7"/>
          <p:cNvSpPr/>
          <p:nvPr/>
        </p:nvSpPr>
        <p:spPr>
          <a:xfrm>
            <a:off x="1676400" y="2590800"/>
            <a:ext cx="2362200" cy="304800"/>
          </a:xfrm>
          <a:prstGeom prst="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600" dirty="0" smtClean="0">
                <a:cs typeface="B Titr" pitchFamily="2" charset="-78"/>
              </a:rPr>
              <a:t>اطلاعات رسیده از لایه دوم</a:t>
            </a:r>
            <a:endParaRPr lang="fa-IR" sz="1600" dirty="0">
              <a:cs typeface="B Titr" pitchFamily="2" charset="-78"/>
            </a:endParaRPr>
          </a:p>
        </p:txBody>
      </p:sp>
      <p:sp>
        <p:nvSpPr>
          <p:cNvPr id="9" name="Rectangle 8"/>
          <p:cNvSpPr/>
          <p:nvPr/>
        </p:nvSpPr>
        <p:spPr>
          <a:xfrm>
            <a:off x="4495800" y="2590800"/>
            <a:ext cx="2362200" cy="304800"/>
          </a:xfrm>
          <a:prstGeom prst="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600" dirty="0" smtClean="0">
                <a:cs typeface="B Titr" pitchFamily="2" charset="-78"/>
              </a:rPr>
              <a:t>اطلاعات رسیده به لایه دوم</a:t>
            </a:r>
            <a:endParaRPr lang="fa-IR" sz="1600" dirty="0">
              <a:cs typeface="B Titr" pitchFamily="2" charset="-78"/>
            </a:endParaRPr>
          </a:p>
        </p:txBody>
      </p:sp>
      <p:sp>
        <p:nvSpPr>
          <p:cNvPr id="10" name="Rectangle 9"/>
          <p:cNvSpPr/>
          <p:nvPr/>
        </p:nvSpPr>
        <p:spPr>
          <a:xfrm>
            <a:off x="3124200" y="5638800"/>
            <a:ext cx="2362200" cy="304800"/>
          </a:xfrm>
          <a:prstGeom prst="rect">
            <a:avLst/>
          </a:prstGeom>
          <a:ln w="6350">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600" dirty="0" smtClean="0">
                <a:cs typeface="B Titr" pitchFamily="2" charset="-78"/>
              </a:rPr>
              <a:t>خط انتقال اطلاعات</a:t>
            </a:r>
            <a:endParaRPr lang="fa-IR" sz="1600" dirty="0">
              <a:cs typeface="B Titr"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فيزيکي  </a:t>
            </a:r>
            <a:r>
              <a:rPr lang="en-US" sz="2400" b="1" spc="-100" dirty="0" smtClean="0">
                <a:solidFill>
                  <a:schemeClr val="tx2"/>
                </a:solidFill>
                <a:ea typeface="IranNastaliq" pitchFamily="18" charset="0"/>
                <a:cs typeface="B Titr" pitchFamily="2" charset="-78"/>
              </a:rPr>
              <a:t>Physical layer</a:t>
            </a:r>
            <a:endParaRPr lang="fa-IR" sz="2400" b="1" spc="-100" dirty="0" smtClean="0">
              <a:solidFill>
                <a:schemeClr val="tx2"/>
              </a:solidFill>
              <a:ea typeface="IranNastaliq" pitchFamily="18" charset="0"/>
              <a:cs typeface="B Titr" pitchFamily="2" charset="-78"/>
            </a:endParaRPr>
          </a:p>
        </p:txBody>
      </p:sp>
      <p:pic>
        <p:nvPicPr>
          <p:cNvPr id="16386" name="Picture 2"/>
          <p:cNvPicPr>
            <a:picLocks noChangeAspect="1" noChangeArrowheads="1"/>
          </p:cNvPicPr>
          <p:nvPr/>
        </p:nvPicPr>
        <p:blipFill>
          <a:blip r:embed="rId3" cstate="print"/>
          <a:srcRect/>
          <a:stretch>
            <a:fillRect/>
          </a:stretch>
        </p:blipFill>
        <p:spPr bwMode="auto">
          <a:xfrm>
            <a:off x="1143000" y="2362200"/>
            <a:ext cx="6285224" cy="32840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 هاب </a:t>
            </a:r>
            <a:r>
              <a:rPr lang="en-US" sz="2400" b="1" spc="-100" dirty="0" smtClean="0">
                <a:solidFill>
                  <a:schemeClr val="tx2"/>
                </a:solidFill>
                <a:ea typeface="IranNastaliq" pitchFamily="18" charset="0"/>
                <a:cs typeface="B Titr" pitchFamily="2" charset="-78"/>
              </a:rPr>
              <a:t>(HUB)</a:t>
            </a:r>
            <a:endParaRPr lang="fa-IR" sz="2400" b="1" spc="-100" dirty="0" smtClean="0">
              <a:solidFill>
                <a:schemeClr val="tx2"/>
              </a:solidFill>
              <a:ea typeface="IranNastaliq" pitchFamily="18" charset="0"/>
              <a:cs typeface="B Titr" pitchFamily="2" charset="-78"/>
            </a:endParaRPr>
          </a:p>
        </p:txBody>
      </p:sp>
      <p:pic>
        <p:nvPicPr>
          <p:cNvPr id="20482" name="Picture 2" descr="\\vmware-host\Shared Folders\Desktop\4_port_netgear_ethernet_hub.jpg"/>
          <p:cNvPicPr>
            <a:picLocks noChangeAspect="1" noChangeArrowheads="1"/>
          </p:cNvPicPr>
          <p:nvPr/>
        </p:nvPicPr>
        <p:blipFill>
          <a:blip r:embed="rId3" cstate="print"/>
          <a:srcRect/>
          <a:stretch>
            <a:fillRect/>
          </a:stretch>
        </p:blipFill>
        <p:spPr bwMode="auto">
          <a:xfrm>
            <a:off x="457200" y="2590800"/>
            <a:ext cx="2188535" cy="1447800"/>
          </a:xfrm>
          <a:prstGeom prst="rect">
            <a:avLst/>
          </a:prstGeom>
          <a:noFill/>
        </p:spPr>
      </p:pic>
      <p:sp>
        <p:nvSpPr>
          <p:cNvPr id="8" name="Rectangle 7"/>
          <p:cNvSpPr/>
          <p:nvPr/>
        </p:nvSpPr>
        <p:spPr>
          <a:xfrm>
            <a:off x="1143000" y="1752600"/>
            <a:ext cx="6934200" cy="4955203"/>
          </a:xfrm>
          <a:prstGeom prst="rect">
            <a:avLst/>
          </a:prstGeom>
        </p:spPr>
        <p:txBody>
          <a:bodyPr wrap="square">
            <a:spAutoFit/>
          </a:bodyPr>
          <a:lstStyle/>
          <a:p>
            <a:pPr algn="r" rtl="1">
              <a:lnSpc>
                <a:spcPct val="200000"/>
              </a:lnSpc>
            </a:pPr>
            <a:r>
              <a:rPr lang="fa-IR" altLang="zh-CN" sz="1400" b="1" dirty="0" smtClean="0">
                <a:solidFill>
                  <a:schemeClr val="tx2"/>
                </a:solidFill>
                <a:latin typeface="+mn-lt"/>
                <a:cs typeface="B Nazanin" pitchFamily="2" charset="-78"/>
              </a:rPr>
              <a:t>هاب از جمله تجهیزات سخت افزاری است که در لایه اول کار می کند</a:t>
            </a:r>
          </a:p>
          <a:p>
            <a:pPr algn="r" rtl="1">
              <a:lnSpc>
                <a:spcPct val="200000"/>
              </a:lnSpc>
            </a:pPr>
            <a:r>
              <a:rPr lang="fa-IR" altLang="zh-CN" sz="1400" b="1" dirty="0" smtClean="0">
                <a:solidFill>
                  <a:schemeClr val="tx2"/>
                </a:solidFill>
                <a:latin typeface="+mn-lt"/>
                <a:cs typeface="B Nazanin" pitchFamily="2" charset="-78"/>
              </a:rPr>
              <a:t>دامنه  : تمامي کامپيوترهاي عضوء يک دامنه هر اتفاق و يا رويدادي را که اتفاق مي افتد، مشاهده و يا خواهند شنيد. </a:t>
            </a:r>
          </a:p>
          <a:p>
            <a:pPr algn="r" rtl="1">
              <a:lnSpc>
                <a:spcPct val="200000"/>
              </a:lnSpc>
            </a:pPr>
            <a:endParaRPr lang="fa-IR" altLang="zh-CN" sz="1400" b="1" dirty="0" smtClean="0">
              <a:solidFill>
                <a:schemeClr val="tx2"/>
              </a:solidFill>
              <a:latin typeface="+mn-lt"/>
              <a:cs typeface="B Nazanin" pitchFamily="2" charset="-78"/>
            </a:endParaRPr>
          </a:p>
          <a:p>
            <a:pPr algn="r" rtl="1">
              <a:lnSpc>
                <a:spcPct val="200000"/>
              </a:lnSpc>
            </a:pPr>
            <a:endParaRPr lang="fa-IR" altLang="zh-CN" sz="1400" b="1" dirty="0" smtClean="0">
              <a:solidFill>
                <a:schemeClr val="tx2"/>
              </a:solidFill>
              <a:latin typeface="+mn-lt"/>
              <a:cs typeface="B Nazanin" pitchFamily="2" charset="-78"/>
            </a:endParaRPr>
          </a:p>
          <a:p>
            <a:pPr algn="r" rtl="1">
              <a:lnSpc>
                <a:spcPct val="200000"/>
              </a:lnSpc>
            </a:pPr>
            <a:endParaRPr lang="fa-IR" altLang="zh-CN" sz="1400" b="1" dirty="0" smtClean="0">
              <a:solidFill>
                <a:schemeClr val="tx2"/>
              </a:solidFill>
              <a:latin typeface="+mn-lt"/>
              <a:cs typeface="B Nazanin" pitchFamily="2" charset="-78"/>
            </a:endParaRPr>
          </a:p>
          <a:p>
            <a:pPr algn="r" rtl="1">
              <a:lnSpc>
                <a:spcPct val="200000"/>
              </a:lnSpc>
            </a:pPr>
            <a:r>
              <a:rPr lang="fa-IR" altLang="zh-CN" sz="1400" b="1" dirty="0" smtClean="0">
                <a:solidFill>
                  <a:schemeClr val="tx2"/>
                </a:solidFill>
                <a:latin typeface="+mn-lt"/>
                <a:cs typeface="B Nazanin" pitchFamily="2" charset="-78"/>
              </a:rPr>
              <a:t>تصادم در دامنه: </a:t>
            </a:r>
            <a:r>
              <a:rPr lang="en-US" altLang="zh-CN" sz="1400" b="1" dirty="0" smtClean="0">
                <a:solidFill>
                  <a:schemeClr val="tx2"/>
                </a:solidFill>
                <a:latin typeface="+mn-lt"/>
                <a:cs typeface="B Nazanin" pitchFamily="2" charset="-78"/>
              </a:rPr>
              <a:t> </a:t>
            </a:r>
            <a:r>
              <a:rPr lang="fa-IR" altLang="zh-CN" sz="1400" b="1" dirty="0" smtClean="0">
                <a:solidFill>
                  <a:schemeClr val="tx2"/>
                </a:solidFill>
                <a:latin typeface="+mn-lt"/>
                <a:cs typeface="B Nazanin" pitchFamily="2" charset="-78"/>
              </a:rPr>
              <a:t>در صورت بروز يک تصادم(</a:t>
            </a:r>
            <a:r>
              <a:rPr lang="en-US" altLang="zh-CN" sz="1400" b="1" dirty="0" smtClean="0">
                <a:solidFill>
                  <a:schemeClr val="tx2"/>
                </a:solidFill>
                <a:latin typeface="+mn-lt"/>
                <a:cs typeface="B Nazanin" pitchFamily="2" charset="-78"/>
              </a:rPr>
              <a:t>Collision</a:t>
            </a:r>
            <a:r>
              <a:rPr lang="fa-IR" altLang="zh-CN" sz="1400" b="1" dirty="0" smtClean="0">
                <a:solidFill>
                  <a:schemeClr val="tx2"/>
                </a:solidFill>
                <a:latin typeface="+mn-lt"/>
                <a:cs typeface="B Nazanin" pitchFamily="2" charset="-78"/>
              </a:rPr>
              <a:t> )</a:t>
            </a:r>
            <a:r>
              <a:rPr lang="en-US" altLang="zh-CN" sz="1400" b="1" dirty="0" smtClean="0">
                <a:solidFill>
                  <a:schemeClr val="tx2"/>
                </a:solidFill>
                <a:latin typeface="+mn-lt"/>
                <a:cs typeface="B Nazanin" pitchFamily="2" charset="-78"/>
              </a:rPr>
              <a:t> </a:t>
            </a:r>
            <a:r>
              <a:rPr lang="fa-IR" altLang="zh-CN" sz="1400" b="1" dirty="0" smtClean="0">
                <a:solidFill>
                  <a:schemeClr val="tx2"/>
                </a:solidFill>
                <a:latin typeface="+mn-lt"/>
                <a:cs typeface="B Nazanin" pitchFamily="2" charset="-78"/>
              </a:rPr>
              <a:t>بين دو کامپيوتر، ساير کامپيوترهاي موجود در دامنه آن را شنيده و آگاهي لازم را پيدا خواهند کرد . کامپيوترهاي فوق عضوء يک </a:t>
            </a:r>
            <a:r>
              <a:rPr lang="en-US" altLang="zh-CN" sz="1400" b="1" dirty="0" smtClean="0">
                <a:solidFill>
                  <a:schemeClr val="tx2"/>
                </a:solidFill>
                <a:latin typeface="+mn-lt"/>
                <a:cs typeface="B Nazanin" pitchFamily="2" charset="-78"/>
              </a:rPr>
              <a:t>Collision Domain </a:t>
            </a:r>
            <a:r>
              <a:rPr lang="fa-IR" altLang="zh-CN" sz="1400" b="1" dirty="0" smtClean="0">
                <a:solidFill>
                  <a:schemeClr val="tx2"/>
                </a:solidFill>
                <a:latin typeface="+mn-lt"/>
                <a:cs typeface="B Nazanin" pitchFamily="2" charset="-78"/>
              </a:rPr>
              <a:t>يکسان مي باشند. تمامي کامپيوترهائي که با استفاده از هاب به يکديگر متصل مي شوند، عضوء يک </a:t>
            </a:r>
            <a:r>
              <a:rPr lang="en-US" altLang="zh-CN" sz="1400" b="1" dirty="0" smtClean="0">
                <a:solidFill>
                  <a:schemeClr val="tx2"/>
                </a:solidFill>
                <a:latin typeface="+mn-lt"/>
                <a:cs typeface="B Nazanin" pitchFamily="2" charset="-78"/>
              </a:rPr>
              <a:t>Collision Domain </a:t>
            </a:r>
            <a:r>
              <a:rPr lang="fa-IR" altLang="zh-CN" sz="1400" b="1" dirty="0" smtClean="0">
                <a:solidFill>
                  <a:schemeClr val="tx2"/>
                </a:solidFill>
                <a:latin typeface="+mn-lt"/>
                <a:cs typeface="B Nazanin" pitchFamily="2" charset="-78"/>
              </a:rPr>
              <a:t>يکسان خواهند بود </a:t>
            </a:r>
          </a:p>
          <a:p>
            <a:pPr algn="r" rtl="1">
              <a:lnSpc>
                <a:spcPct val="200000"/>
              </a:lnSpc>
            </a:pP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 هاب </a:t>
            </a:r>
            <a:r>
              <a:rPr lang="en-US" sz="2400" b="1" spc="-100" dirty="0" smtClean="0">
                <a:solidFill>
                  <a:schemeClr val="tx2"/>
                </a:solidFill>
                <a:ea typeface="IranNastaliq" pitchFamily="18" charset="0"/>
                <a:cs typeface="B Titr" pitchFamily="2" charset="-78"/>
              </a:rPr>
              <a:t>(HUB)</a:t>
            </a:r>
            <a:endParaRPr lang="fa-IR" sz="2400" b="1" spc="-100" dirty="0" smtClean="0">
              <a:solidFill>
                <a:schemeClr val="tx2"/>
              </a:solidFill>
              <a:ea typeface="IranNastaliq" pitchFamily="18" charset="0"/>
              <a:cs typeface="B Titr" pitchFamily="2" charset="-78"/>
            </a:endParaRPr>
          </a:p>
        </p:txBody>
      </p:sp>
      <p:sp>
        <p:nvSpPr>
          <p:cNvPr id="8" name="Rectangle 7"/>
          <p:cNvSpPr/>
          <p:nvPr/>
        </p:nvSpPr>
        <p:spPr>
          <a:xfrm>
            <a:off x="1143000" y="1752600"/>
            <a:ext cx="6934200" cy="3170099"/>
          </a:xfrm>
          <a:prstGeom prst="rect">
            <a:avLst/>
          </a:prstGeom>
        </p:spPr>
        <p:txBody>
          <a:bodyPr wrap="square">
            <a:spAutoFit/>
          </a:bodyPr>
          <a:lstStyle/>
          <a:p>
            <a:pPr algn="r" rtl="1">
              <a:lnSpc>
                <a:spcPct val="250000"/>
              </a:lnSpc>
            </a:pPr>
            <a:r>
              <a:rPr lang="fa-IR" altLang="zh-CN" sz="1600" b="1" dirty="0" smtClean="0">
                <a:solidFill>
                  <a:schemeClr val="tx2"/>
                </a:solidFill>
                <a:latin typeface="+mn-lt"/>
                <a:cs typeface="B Nazanin" pitchFamily="2" charset="-78"/>
              </a:rPr>
              <a:t>فريم هاي داده را نمي خوانند و صرفا اين اطمينان را ايجاد مي نمايند که فريم هاي داده بر روي هر يک از پورت ها، تکرار خواهد شد.</a:t>
            </a:r>
          </a:p>
          <a:p>
            <a:pPr algn="r" rtl="1">
              <a:lnSpc>
                <a:spcPct val="250000"/>
              </a:lnSpc>
            </a:pPr>
            <a:r>
              <a:rPr lang="fa-IR" altLang="zh-CN" sz="1600" b="1" dirty="0" smtClean="0">
                <a:solidFill>
                  <a:schemeClr val="tx2"/>
                </a:solidFill>
                <a:latin typeface="+mn-lt"/>
                <a:cs typeface="B Nazanin" pitchFamily="2" charset="-78"/>
              </a:rPr>
              <a:t>تمامي گره هاي متصل شده به هاب بخشي از </a:t>
            </a:r>
            <a:r>
              <a:rPr lang="en-US" altLang="zh-CN" sz="1600" b="1" dirty="0" smtClean="0">
                <a:solidFill>
                  <a:schemeClr val="tx2"/>
                </a:solidFill>
                <a:latin typeface="+mn-lt"/>
                <a:cs typeface="B Nazanin" pitchFamily="2" charset="-78"/>
              </a:rPr>
              <a:t>Collision domain</a:t>
            </a:r>
            <a:r>
              <a:rPr lang="fa-IR" altLang="zh-CN" sz="1600" b="1" dirty="0" smtClean="0">
                <a:solidFill>
                  <a:schemeClr val="tx2"/>
                </a:solidFill>
                <a:latin typeface="+mn-lt"/>
                <a:cs typeface="B Nazanin" pitchFamily="2" charset="-78"/>
              </a:rPr>
              <a:t>مشابه بوده و زماني که يک </a:t>
            </a:r>
            <a:r>
              <a:rPr lang="en-US" altLang="zh-CN" sz="1600" b="1" dirty="0" smtClean="0">
                <a:solidFill>
                  <a:schemeClr val="tx2"/>
                </a:solidFill>
                <a:latin typeface="+mn-lt"/>
                <a:cs typeface="B Nazanin" pitchFamily="2" charset="-78"/>
              </a:rPr>
              <a:t>collision </a:t>
            </a:r>
            <a:r>
              <a:rPr lang="fa-IR" altLang="zh-CN" sz="1600" b="1" dirty="0" smtClean="0">
                <a:solidFill>
                  <a:schemeClr val="tx2"/>
                </a:solidFill>
                <a:latin typeface="+mn-lt"/>
                <a:cs typeface="B Nazanin" pitchFamily="2" charset="-78"/>
              </a:rPr>
              <a:t> اتفاق مي افتد، ساير گره هاي موجود در </a:t>
            </a:r>
            <a:r>
              <a:rPr lang="en-US" altLang="zh-CN" sz="1600" b="1" dirty="0" smtClean="0">
                <a:solidFill>
                  <a:schemeClr val="tx2"/>
                </a:solidFill>
                <a:latin typeface="+mn-lt"/>
                <a:cs typeface="B Nazanin" pitchFamily="2" charset="-78"/>
              </a:rPr>
              <a:t>domain </a:t>
            </a:r>
            <a:r>
              <a:rPr lang="fa-IR" altLang="zh-CN" sz="1600" b="1" dirty="0" smtClean="0">
                <a:solidFill>
                  <a:schemeClr val="tx2"/>
                </a:solidFill>
                <a:latin typeface="+mn-lt"/>
                <a:cs typeface="B Nazanin" pitchFamily="2" charset="-78"/>
              </a:rPr>
              <a:t>نيز آن را شنيده و از آن متاثر خواهند شد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en-US" sz="2400" b="1" dirty="0" smtClean="0">
                <a:solidFill>
                  <a:schemeClr val="tx2"/>
                </a:solidFill>
                <a:ea typeface="IranNastaliq" pitchFamily="18" charset="0"/>
                <a:cs typeface="B Titr" pitchFamily="2" charset="-78"/>
              </a:rPr>
              <a:t>	</a:t>
            </a:r>
            <a:r>
              <a:rPr lang="fa-IR" sz="2400" b="1" dirty="0" smtClean="0">
                <a:solidFill>
                  <a:schemeClr val="tx2"/>
                </a:solidFill>
                <a:ea typeface="IranNastaliq" pitchFamily="18" charset="0"/>
                <a:cs typeface="B Titr" pitchFamily="2" charset="-78"/>
              </a:rPr>
              <a:t>مدل برقراری ارتباط مداری</a:t>
            </a:r>
            <a:endParaRPr lang="en-US" sz="2400" b="1" dirty="0" smtClean="0">
              <a:solidFill>
                <a:schemeClr val="tx2"/>
              </a:solidFill>
              <a:ea typeface="IranNastaliq" pitchFamily="18" charset="0"/>
              <a:cs typeface="B Titr" pitchFamily="2" charset="-78"/>
            </a:endParaRPr>
          </a:p>
        </p:txBody>
      </p:sp>
      <p:pic>
        <p:nvPicPr>
          <p:cNvPr id="3074" name="Picture 2"/>
          <p:cNvPicPr>
            <a:picLocks noChangeAspect="1" noChangeArrowheads="1"/>
          </p:cNvPicPr>
          <p:nvPr/>
        </p:nvPicPr>
        <p:blipFill>
          <a:blip r:embed="rId3" cstate="print"/>
          <a:srcRect/>
          <a:stretch>
            <a:fillRect/>
          </a:stretch>
        </p:blipFill>
        <p:spPr bwMode="auto">
          <a:xfrm>
            <a:off x="1195388" y="1490663"/>
            <a:ext cx="6753225" cy="3876675"/>
          </a:xfrm>
          <a:prstGeom prst="rect">
            <a:avLst/>
          </a:prstGeom>
          <a:noFill/>
          <a:ln w="9525">
            <a:noFill/>
            <a:miter lim="800000"/>
            <a:headEnd/>
            <a:tailEnd/>
          </a:ln>
          <a:effectLst/>
        </p:spPr>
      </p:pic>
      <p:sp>
        <p:nvSpPr>
          <p:cNvPr id="7" name="Rectangle 6"/>
          <p:cNvSpPr/>
          <p:nvPr/>
        </p:nvSpPr>
        <p:spPr>
          <a:xfrm>
            <a:off x="5181600" y="2895600"/>
            <a:ext cx="449162" cy="369332"/>
          </a:xfrm>
          <a:prstGeom prst="rect">
            <a:avLst/>
          </a:prstGeom>
        </p:spPr>
        <p:txBody>
          <a:bodyPr wrap="none">
            <a:spAutoFit/>
          </a:bodyPr>
          <a:lstStyle/>
          <a:p>
            <a:r>
              <a:rPr lang="fa-IR" spc="-100" dirty="0" smtClean="0">
                <a:solidFill>
                  <a:schemeClr val="tx2"/>
                </a:solidFill>
                <a:cs typeface="B Titr" pitchFamily="2" charset="-78"/>
              </a:rPr>
              <a:t>سیم</a:t>
            </a:r>
            <a:endParaRPr lang="fa-IR" dirty="0"/>
          </a:p>
        </p:txBody>
      </p:sp>
      <p:sp>
        <p:nvSpPr>
          <p:cNvPr id="11" name="Rectangle 10"/>
          <p:cNvSpPr/>
          <p:nvPr/>
        </p:nvSpPr>
        <p:spPr>
          <a:xfrm>
            <a:off x="5181600" y="4114800"/>
            <a:ext cx="449162" cy="369332"/>
          </a:xfrm>
          <a:prstGeom prst="rect">
            <a:avLst/>
          </a:prstGeom>
        </p:spPr>
        <p:txBody>
          <a:bodyPr wrap="none">
            <a:spAutoFit/>
          </a:bodyPr>
          <a:lstStyle/>
          <a:p>
            <a:r>
              <a:rPr lang="fa-IR" spc="-100" dirty="0" smtClean="0">
                <a:solidFill>
                  <a:schemeClr val="tx2"/>
                </a:solidFill>
                <a:cs typeface="B Titr" pitchFamily="2" charset="-78"/>
              </a:rPr>
              <a:t>سیم</a:t>
            </a:r>
            <a:endParaRPr lang="fa-IR" dirty="0"/>
          </a:p>
        </p:txBody>
      </p:sp>
      <p:sp>
        <p:nvSpPr>
          <p:cNvPr id="12" name="Rectangle 11"/>
          <p:cNvSpPr/>
          <p:nvPr/>
        </p:nvSpPr>
        <p:spPr>
          <a:xfrm>
            <a:off x="5562600" y="4572000"/>
            <a:ext cx="2416046" cy="369332"/>
          </a:xfrm>
          <a:prstGeom prst="rect">
            <a:avLst/>
          </a:prstGeom>
        </p:spPr>
        <p:txBody>
          <a:bodyPr wrap="none">
            <a:spAutoFit/>
          </a:bodyPr>
          <a:lstStyle/>
          <a:p>
            <a:r>
              <a:rPr lang="fa-IR" spc="-100" dirty="0" smtClean="0">
                <a:solidFill>
                  <a:schemeClr val="tx2"/>
                </a:solidFill>
                <a:cs typeface="B Titr" pitchFamily="2" charset="-78"/>
              </a:rPr>
              <a:t>واسط رد و بدل کننده  اطلاعات  </a:t>
            </a:r>
          </a:p>
        </p:txBody>
      </p:sp>
      <p:sp>
        <p:nvSpPr>
          <p:cNvPr id="13" name="Rectangle 12"/>
          <p:cNvSpPr/>
          <p:nvPr/>
        </p:nvSpPr>
        <p:spPr>
          <a:xfrm>
            <a:off x="2895600" y="5410200"/>
            <a:ext cx="734496" cy="369332"/>
          </a:xfrm>
          <a:prstGeom prst="rect">
            <a:avLst/>
          </a:prstGeom>
        </p:spPr>
        <p:txBody>
          <a:bodyPr wrap="none">
            <a:spAutoFit/>
          </a:bodyPr>
          <a:lstStyle/>
          <a:p>
            <a:r>
              <a:rPr lang="fa-IR" spc="-100" dirty="0" smtClean="0">
                <a:solidFill>
                  <a:schemeClr val="tx2"/>
                </a:solidFill>
                <a:cs typeface="B Titr" pitchFamily="2" charset="-78"/>
              </a:rPr>
              <a:t>سازمان </a:t>
            </a:r>
          </a:p>
        </p:txBody>
      </p:sp>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5" descr="6datalinkcolors"/>
          <p:cNvPicPr>
            <a:picLocks noChangeAspect="1" noChangeArrowheads="1"/>
          </p:cNvPicPr>
          <p:nvPr/>
        </p:nvPicPr>
        <p:blipFill>
          <a:blip r:embed="rId3" cstate="print"/>
          <a:srcRect/>
          <a:stretch>
            <a:fillRect/>
          </a:stretch>
        </p:blipFill>
        <p:spPr bwMode="auto">
          <a:xfrm>
            <a:off x="457200" y="3810000"/>
            <a:ext cx="1428750" cy="2390775"/>
          </a:xfrm>
          <a:prstGeom prst="rect">
            <a:avLst/>
          </a:prstGeom>
          <a:noFill/>
          <a:ln w="9525">
            <a:noFill/>
            <a:miter lim="800000"/>
            <a:headEnd/>
            <a:tailEnd/>
          </a:ln>
        </p:spPr>
      </p:pic>
      <p:sp>
        <p:nvSpPr>
          <p:cNvPr id="14341" name="Text Box 3"/>
          <p:cNvSpPr txBox="1">
            <a:spLocks noChangeArrowheads="1"/>
          </p:cNvSpPr>
          <p:nvPr/>
        </p:nvSpPr>
        <p:spPr bwMode="auto">
          <a:xfrm>
            <a:off x="2057400" y="1435797"/>
            <a:ext cx="5915757" cy="5147563"/>
          </a:xfrm>
          <a:prstGeom prst="rect">
            <a:avLst/>
          </a:prstGeom>
          <a:noFill/>
          <a:ln w="9525">
            <a:noFill/>
            <a:miter lim="800000"/>
            <a:headEnd/>
            <a:tailEnd/>
          </a:ln>
        </p:spPr>
        <p:txBody>
          <a:bodyPr anchor="ctr">
            <a:spAutoFit/>
          </a:bodyPr>
          <a:lstStyle/>
          <a:p>
            <a:pPr algn="r" rtl="1">
              <a:lnSpc>
                <a:spcPct val="200000"/>
              </a:lnSpc>
              <a:spcBef>
                <a:spcPct val="50000"/>
              </a:spcBef>
              <a:buFont typeface="Wingdings" pitchFamily="2" charset="2"/>
              <a:buChar char="v"/>
            </a:pPr>
            <a:r>
              <a:rPr lang="fa-IR" altLang="zh-CN" b="1" dirty="0" smtClean="0">
                <a:solidFill>
                  <a:schemeClr val="tx2"/>
                </a:solidFill>
                <a:latin typeface="+mn-lt"/>
                <a:cs typeface="B Nazanin" pitchFamily="2" charset="-78"/>
              </a:rPr>
              <a:t>خط فیزیکی پر از خطا است،</a:t>
            </a:r>
          </a:p>
          <a:p>
            <a:pPr lvl="1" algn="r" rtl="1">
              <a:lnSpc>
                <a:spcPct val="200000"/>
              </a:lnSpc>
              <a:spcBef>
                <a:spcPct val="50000"/>
              </a:spcBef>
              <a:buFont typeface="Wingdings" pitchFamily="2" charset="2"/>
              <a:buChar char="v"/>
            </a:pPr>
            <a:r>
              <a:rPr lang="fa-IR" altLang="zh-CN" b="1" dirty="0" smtClean="0">
                <a:solidFill>
                  <a:schemeClr val="tx2"/>
                </a:solidFill>
                <a:latin typeface="+mn-lt"/>
                <a:cs typeface="B Nazanin" pitchFamily="2" charset="-78"/>
              </a:rPr>
              <a:t> وظیفه تبدیل اطلاعات خام بدست آمده از لایه فیزیکی به لایه </a:t>
            </a:r>
            <a:r>
              <a:rPr lang="fa-IR" altLang="zh-CN" b="1" dirty="0" smtClean="0">
                <a:solidFill>
                  <a:schemeClr val="tx2"/>
                </a:solidFill>
                <a:cs typeface="B Nazanin" pitchFamily="2" charset="-78"/>
              </a:rPr>
              <a:t>شبكه </a:t>
            </a:r>
            <a:r>
              <a:rPr lang="fa-IR" altLang="zh-CN" b="1" dirty="0" smtClean="0">
                <a:solidFill>
                  <a:schemeClr val="tx2"/>
                </a:solidFill>
                <a:latin typeface="+mn-lt"/>
                <a:cs typeface="B Nazanin" pitchFamily="2" charset="-78"/>
              </a:rPr>
              <a:t>بدون موجود بودن خطا از ديد لايه شبکه</a:t>
            </a:r>
          </a:p>
          <a:p>
            <a:pPr lvl="1" algn="r" rtl="1">
              <a:lnSpc>
                <a:spcPct val="200000"/>
              </a:lnSpc>
              <a:spcBef>
                <a:spcPct val="50000"/>
              </a:spcBef>
              <a:buFont typeface="Wingdings" pitchFamily="2" charset="2"/>
              <a:buChar char="v"/>
            </a:pPr>
            <a:r>
              <a:rPr lang="fa-IR" altLang="zh-CN" b="1" dirty="0" smtClean="0">
                <a:solidFill>
                  <a:schemeClr val="tx2"/>
                </a:solidFill>
                <a:latin typeface="+mn-lt"/>
                <a:cs typeface="B Nazanin" pitchFamily="2" charset="-78"/>
              </a:rPr>
              <a:t>هر زمان گیرنده بسته ای دریافت کرد یک فریم تصدیق به فرستنده ارسال می کند.</a:t>
            </a:r>
          </a:p>
          <a:p>
            <a:pPr algn="r" rtl="1">
              <a:lnSpc>
                <a:spcPct val="200000"/>
              </a:lnSpc>
              <a:spcBef>
                <a:spcPct val="50000"/>
              </a:spcBef>
              <a:buFont typeface="Wingdings" pitchFamily="2" charset="2"/>
              <a:buChar char="v"/>
            </a:pPr>
            <a:r>
              <a:rPr lang="fa-IR" altLang="zh-CN" b="1" dirty="0" smtClean="0">
                <a:solidFill>
                  <a:schemeClr val="tx2"/>
                </a:solidFill>
                <a:latin typeface="+mn-lt"/>
                <a:cs typeface="B Nazanin" pitchFamily="2" charset="-78"/>
              </a:rPr>
              <a:t>شامل زير لايه  </a:t>
            </a:r>
            <a:r>
              <a:rPr lang="en-US" altLang="zh-CN" b="1" dirty="0" smtClean="0">
                <a:solidFill>
                  <a:schemeClr val="tx2"/>
                </a:solidFill>
                <a:latin typeface="+mn-lt"/>
                <a:cs typeface="B Nazanin" pitchFamily="2" charset="-78"/>
              </a:rPr>
              <a:t>MAC </a:t>
            </a:r>
            <a:r>
              <a:rPr lang="fa-IR" altLang="zh-CN" b="1" dirty="0" smtClean="0">
                <a:solidFill>
                  <a:schemeClr val="tx2"/>
                </a:solidFill>
                <a:latin typeface="+mn-lt"/>
                <a:cs typeface="B Nazanin" pitchFamily="2" charset="-78"/>
              </a:rPr>
              <a:t>و </a:t>
            </a:r>
            <a:r>
              <a:rPr lang="en-US" altLang="zh-CN" b="1" dirty="0" smtClean="0">
                <a:solidFill>
                  <a:schemeClr val="tx2"/>
                </a:solidFill>
                <a:latin typeface="+mn-lt"/>
                <a:cs typeface="B Nazanin" pitchFamily="2" charset="-78"/>
              </a:rPr>
              <a:t> LLC</a:t>
            </a:r>
            <a:r>
              <a:rPr lang="fa-IR" altLang="zh-CN" b="1" dirty="0" smtClean="0">
                <a:solidFill>
                  <a:schemeClr val="tx2"/>
                </a:solidFill>
                <a:latin typeface="+mn-lt"/>
                <a:cs typeface="B Nazanin" pitchFamily="2" charset="-78"/>
              </a:rPr>
              <a:t>.</a:t>
            </a:r>
            <a:endParaRPr lang="en-US" altLang="zh-CN" b="1" dirty="0" smtClean="0">
              <a:solidFill>
                <a:schemeClr val="tx2"/>
              </a:solidFill>
              <a:latin typeface="+mn-lt"/>
              <a:cs typeface="B Nazanin" pitchFamily="2" charset="-78"/>
            </a:endParaRPr>
          </a:p>
          <a:p>
            <a:pPr algn="r" rtl="1">
              <a:lnSpc>
                <a:spcPct val="200000"/>
              </a:lnSpc>
              <a:spcBef>
                <a:spcPct val="50000"/>
              </a:spcBef>
              <a:buFont typeface="Wingdings" pitchFamily="2" charset="2"/>
              <a:buChar char="v"/>
            </a:pPr>
            <a:r>
              <a:rPr lang="en-US" altLang="zh-CN" b="1" dirty="0" smtClean="0">
                <a:solidFill>
                  <a:schemeClr val="tx2"/>
                </a:solidFill>
                <a:latin typeface="+mn-lt"/>
                <a:cs typeface="B Nazanin" pitchFamily="2" charset="-78"/>
              </a:rPr>
              <a:t>   </a:t>
            </a:r>
            <a:r>
              <a:rPr lang="fa-IR" altLang="zh-CN" b="1" dirty="0" smtClean="0">
                <a:solidFill>
                  <a:schemeClr val="tx2"/>
                </a:solidFill>
                <a:latin typeface="+mn-lt"/>
                <a:cs typeface="B Nazanin" pitchFamily="2" charset="-78"/>
              </a:rPr>
              <a:t>قالب بندی داده ها </a:t>
            </a:r>
          </a:p>
          <a:p>
            <a:pPr lvl="1" algn="r" rtl="1">
              <a:lnSpc>
                <a:spcPct val="200000"/>
              </a:lnSpc>
              <a:spcBef>
                <a:spcPct val="50000"/>
              </a:spcBef>
              <a:buFont typeface="Wingdings" pitchFamily="2" charset="2"/>
              <a:buChar char="v"/>
            </a:pPr>
            <a:r>
              <a:rPr lang="fa-IR" altLang="zh-CN" b="1" dirty="0" smtClean="0">
                <a:solidFill>
                  <a:schemeClr val="tx2"/>
                </a:solidFill>
                <a:latin typeface="+mn-lt"/>
                <a:cs typeface="B Nazanin" pitchFamily="2" charset="-78"/>
              </a:rPr>
              <a:t>فریم بندی</a:t>
            </a:r>
          </a:p>
        </p:txBody>
      </p:sp>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2286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buFont typeface="Wingdings" pitchFamily="2" charset="2"/>
              <a:buNone/>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پيوند داده‌ها </a:t>
            </a:r>
            <a:r>
              <a:rPr lang="en-US" sz="2400" b="1" spc="-100" dirty="0" smtClean="0">
                <a:solidFill>
                  <a:schemeClr val="tx2"/>
                </a:solidFill>
                <a:ea typeface="IranNastaliq" pitchFamily="18" charset="0"/>
                <a:cs typeface="B Titr" pitchFamily="2" charset="-78"/>
              </a:rPr>
              <a:t>Data link layer   </a:t>
            </a:r>
            <a:endParaRPr lang="fa-IR" sz="2400" b="1" spc="-100" dirty="0" smtClean="0">
              <a:solidFill>
                <a:schemeClr val="tx2"/>
              </a:solidFill>
              <a:ea typeface="IranNastaliq" pitchFamily="18" charset="0"/>
              <a:cs typeface="B Titr"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5" descr="6datalinkcolors"/>
          <p:cNvPicPr>
            <a:picLocks noChangeAspect="1" noChangeArrowheads="1"/>
          </p:cNvPicPr>
          <p:nvPr/>
        </p:nvPicPr>
        <p:blipFill>
          <a:blip r:embed="rId3" cstate="print"/>
          <a:srcRect/>
          <a:stretch>
            <a:fillRect/>
          </a:stretch>
        </p:blipFill>
        <p:spPr bwMode="auto">
          <a:xfrm>
            <a:off x="1182566" y="2565401"/>
            <a:ext cx="1428750" cy="2390775"/>
          </a:xfrm>
          <a:prstGeom prst="rect">
            <a:avLst/>
          </a:prstGeom>
          <a:noFill/>
          <a:ln w="9525">
            <a:noFill/>
            <a:miter lim="800000"/>
            <a:headEnd/>
            <a:tailEnd/>
          </a:ln>
        </p:spPr>
      </p:pic>
      <p:sp>
        <p:nvSpPr>
          <p:cNvPr id="14341" name="Text Box 3"/>
          <p:cNvSpPr txBox="1">
            <a:spLocks noChangeArrowheads="1"/>
          </p:cNvSpPr>
          <p:nvPr/>
        </p:nvSpPr>
        <p:spPr bwMode="auto">
          <a:xfrm>
            <a:off x="2286000" y="2365920"/>
            <a:ext cx="5915757" cy="2862322"/>
          </a:xfrm>
          <a:prstGeom prst="rect">
            <a:avLst/>
          </a:prstGeom>
          <a:noFill/>
          <a:ln w="9525">
            <a:noFill/>
            <a:miter lim="800000"/>
            <a:headEnd/>
            <a:tailEnd/>
          </a:ln>
        </p:spPr>
        <p:txBody>
          <a:bodyPr anchor="ctr">
            <a:spAutoFit/>
          </a:bodyPr>
          <a:lstStyle/>
          <a:p>
            <a:pPr algn="r" rtl="1">
              <a:lnSpc>
                <a:spcPct val="150000"/>
              </a:lnSpc>
              <a:spcBef>
                <a:spcPct val="50000"/>
              </a:spcBef>
              <a:buFont typeface="Wingdings" pitchFamily="2" charset="2"/>
              <a:buChar char="v"/>
            </a:pPr>
            <a:r>
              <a:rPr lang="en-US" altLang="zh-CN" sz="2400" b="1" dirty="0" smtClean="0">
                <a:solidFill>
                  <a:schemeClr val="tx2"/>
                </a:solidFill>
                <a:latin typeface="+mn-lt"/>
                <a:cs typeface="B Nazanin" pitchFamily="2" charset="-78"/>
              </a:rPr>
              <a:t>Check sum</a:t>
            </a:r>
            <a:endParaRPr lang="fa-IR" altLang="zh-CN" sz="2400" b="1" dirty="0" smtClean="0">
              <a:solidFill>
                <a:schemeClr val="tx2"/>
              </a:solidFill>
              <a:latin typeface="+mn-lt"/>
              <a:cs typeface="B Nazanin" pitchFamily="2" charset="-78"/>
            </a:endParaRPr>
          </a:p>
          <a:p>
            <a:pPr algn="r" rtl="1">
              <a:lnSpc>
                <a:spcPct val="150000"/>
              </a:lnSpc>
              <a:spcBef>
                <a:spcPct val="50000"/>
              </a:spcBef>
              <a:buFont typeface="Wingdings" pitchFamily="2" charset="2"/>
              <a:buChar char="v"/>
            </a:pPr>
            <a:r>
              <a:rPr lang="en-GB" altLang="zh-CN" sz="2400" b="1" dirty="0" smtClean="0">
                <a:solidFill>
                  <a:schemeClr val="tx2"/>
                </a:solidFill>
                <a:latin typeface="+mn-lt"/>
                <a:cs typeface="B Nazanin" pitchFamily="2" charset="-78"/>
              </a:rPr>
              <a:t>Flow Control</a:t>
            </a:r>
            <a:endParaRPr lang="fa-IR" altLang="zh-CN" sz="2400" b="1" dirty="0" smtClean="0">
              <a:solidFill>
                <a:schemeClr val="tx2"/>
              </a:solidFill>
              <a:latin typeface="+mn-lt"/>
              <a:cs typeface="B Nazanin" pitchFamily="2" charset="-78"/>
            </a:endParaRPr>
          </a:p>
          <a:p>
            <a:pPr algn="r" rtl="1">
              <a:lnSpc>
                <a:spcPct val="150000"/>
              </a:lnSpc>
              <a:spcBef>
                <a:spcPct val="50000"/>
              </a:spcBef>
              <a:buFont typeface="Wingdings" pitchFamily="2" charset="2"/>
              <a:buChar char="v"/>
            </a:pPr>
            <a:r>
              <a:rPr lang="fa-IR" altLang="zh-CN" sz="2400" b="1" dirty="0" smtClean="0">
                <a:solidFill>
                  <a:schemeClr val="tx2"/>
                </a:solidFill>
                <a:latin typeface="+mn-lt"/>
                <a:cs typeface="B Nazanin" pitchFamily="2" charset="-78"/>
              </a:rPr>
              <a:t>آدرس دهي فيزيکي و يا سخت افزاري </a:t>
            </a:r>
          </a:p>
          <a:p>
            <a:pPr algn="r" rtl="1">
              <a:lnSpc>
                <a:spcPct val="150000"/>
              </a:lnSpc>
              <a:spcBef>
                <a:spcPct val="50000"/>
              </a:spcBef>
              <a:buFont typeface="Wingdings" pitchFamily="2" charset="2"/>
              <a:buChar char="v"/>
            </a:pPr>
            <a:r>
              <a:rPr lang="fa-IR" altLang="zh-CN" sz="2400" b="1" dirty="0" smtClean="0">
                <a:solidFill>
                  <a:schemeClr val="tx2"/>
                </a:solidFill>
                <a:latin typeface="+mn-lt"/>
                <a:cs typeface="B Nazanin" pitchFamily="2" charset="-78"/>
              </a:rPr>
              <a:t>توپولوژي شبکه </a:t>
            </a:r>
          </a:p>
        </p:txBody>
      </p:sp>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2286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buFont typeface="Wingdings" pitchFamily="2" charset="2"/>
              <a:buNone/>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پيوند داده‌ها </a:t>
            </a:r>
            <a:r>
              <a:rPr lang="en-US" sz="2400" b="1" spc="-100" dirty="0" smtClean="0">
                <a:solidFill>
                  <a:schemeClr val="tx2"/>
                </a:solidFill>
                <a:ea typeface="IranNastaliq" pitchFamily="18" charset="0"/>
                <a:cs typeface="B Titr" pitchFamily="2" charset="-78"/>
              </a:rPr>
              <a:t>Data link layer   </a:t>
            </a:r>
            <a:endParaRPr lang="fa-IR" sz="2400" b="1" spc="-100" dirty="0" smtClean="0">
              <a:solidFill>
                <a:schemeClr val="tx2"/>
              </a:solidFill>
              <a:ea typeface="IranNastaliq" pitchFamily="18" charset="0"/>
              <a:cs typeface="B Titr"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buFont typeface="Wingdings" pitchFamily="2" charset="2"/>
              <a:buNone/>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پيوند داده‌ها </a:t>
            </a:r>
            <a:r>
              <a:rPr lang="en-US" sz="2400" b="1" spc="-100" dirty="0" smtClean="0">
                <a:solidFill>
                  <a:schemeClr val="tx2"/>
                </a:solidFill>
                <a:ea typeface="IranNastaliq" pitchFamily="18" charset="0"/>
                <a:cs typeface="B Titr" pitchFamily="2" charset="-78"/>
              </a:rPr>
              <a:t>Data link layer   </a:t>
            </a:r>
            <a:endParaRPr lang="fa-IR" sz="2400" b="1" spc="-100" dirty="0" smtClean="0">
              <a:solidFill>
                <a:schemeClr val="tx2"/>
              </a:solidFill>
              <a:ea typeface="IranNastaliq" pitchFamily="18" charset="0"/>
              <a:cs typeface="B Titr" pitchFamily="2" charset="-78"/>
            </a:endParaRPr>
          </a:p>
        </p:txBody>
      </p:sp>
      <p:pic>
        <p:nvPicPr>
          <p:cNvPr id="17410" name="Picture 2"/>
          <p:cNvPicPr>
            <a:picLocks noChangeAspect="1" noChangeArrowheads="1"/>
          </p:cNvPicPr>
          <p:nvPr/>
        </p:nvPicPr>
        <p:blipFill>
          <a:blip r:embed="rId3" cstate="print"/>
          <a:srcRect/>
          <a:stretch>
            <a:fillRect/>
          </a:stretch>
        </p:blipFill>
        <p:spPr bwMode="auto">
          <a:xfrm>
            <a:off x="1981200" y="2438400"/>
            <a:ext cx="5157788" cy="2622817"/>
          </a:xfrm>
          <a:prstGeom prst="rect">
            <a:avLst/>
          </a:prstGeom>
          <a:noFill/>
          <a:ln w="9525">
            <a:noFill/>
            <a:miter lim="800000"/>
            <a:headEnd/>
            <a:tailEnd/>
          </a:ln>
          <a:effectLst/>
        </p:spPr>
      </p:pic>
      <p:sp>
        <p:nvSpPr>
          <p:cNvPr id="9" name="Rectangle 8"/>
          <p:cNvSpPr/>
          <p:nvPr/>
        </p:nvSpPr>
        <p:spPr>
          <a:xfrm>
            <a:off x="1981200" y="2286000"/>
            <a:ext cx="2362200" cy="304800"/>
          </a:xfrm>
          <a:prstGeom prst="rect">
            <a:avLst/>
          </a:prstGeom>
          <a:ln w="6350">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600" dirty="0" smtClean="0">
                <a:cs typeface="B Titr" pitchFamily="2" charset="-78"/>
              </a:rPr>
              <a:t>داده رسیده از لایه سوم</a:t>
            </a:r>
            <a:endParaRPr lang="fa-IR" sz="1600" dirty="0">
              <a:cs typeface="B Titr" pitchFamily="2" charset="-78"/>
            </a:endParaRPr>
          </a:p>
        </p:txBody>
      </p:sp>
      <p:sp>
        <p:nvSpPr>
          <p:cNvPr id="10" name="Rectangle 9"/>
          <p:cNvSpPr/>
          <p:nvPr/>
        </p:nvSpPr>
        <p:spPr>
          <a:xfrm>
            <a:off x="4648200" y="2286000"/>
            <a:ext cx="2362200" cy="304800"/>
          </a:xfrm>
          <a:prstGeom prst="rect">
            <a:avLst/>
          </a:prstGeom>
          <a:ln w="6350">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600" dirty="0" smtClean="0">
                <a:cs typeface="B Titr" pitchFamily="2" charset="-78"/>
              </a:rPr>
              <a:t>داده ارسالی به لایه شبکه</a:t>
            </a:r>
            <a:endParaRPr lang="fa-IR" sz="1600" dirty="0">
              <a:cs typeface="B Titr" pitchFamily="2" charset="-78"/>
            </a:endParaRPr>
          </a:p>
        </p:txBody>
      </p:sp>
      <p:sp>
        <p:nvSpPr>
          <p:cNvPr id="11" name="Rectangle 10"/>
          <p:cNvSpPr/>
          <p:nvPr/>
        </p:nvSpPr>
        <p:spPr>
          <a:xfrm>
            <a:off x="2057400" y="4876800"/>
            <a:ext cx="2362200" cy="304800"/>
          </a:xfrm>
          <a:prstGeom prst="rect">
            <a:avLst/>
          </a:prstGeom>
          <a:ln w="6350">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600" dirty="0" smtClean="0">
                <a:cs typeface="B Titr" pitchFamily="2" charset="-78"/>
              </a:rPr>
              <a:t>داده رسیده به لایه اول</a:t>
            </a:r>
            <a:endParaRPr lang="fa-IR" sz="1600" dirty="0">
              <a:cs typeface="B Titr" pitchFamily="2" charset="-78"/>
            </a:endParaRPr>
          </a:p>
        </p:txBody>
      </p:sp>
      <p:sp>
        <p:nvSpPr>
          <p:cNvPr id="12" name="Rectangle 11"/>
          <p:cNvSpPr/>
          <p:nvPr/>
        </p:nvSpPr>
        <p:spPr>
          <a:xfrm>
            <a:off x="4724400" y="4953000"/>
            <a:ext cx="2362200" cy="304800"/>
          </a:xfrm>
          <a:prstGeom prst="rect">
            <a:avLst/>
          </a:prstGeom>
          <a:ln w="6350">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600" dirty="0" smtClean="0">
                <a:cs typeface="B Titr" pitchFamily="2" charset="-78"/>
              </a:rPr>
              <a:t>داده ارسالی به لایه پیوند داده</a:t>
            </a:r>
            <a:endParaRPr lang="fa-IR" sz="1600" dirty="0">
              <a:cs typeface="B Titr" pitchFamily="2"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buFont typeface="Wingdings" pitchFamily="2" charset="2"/>
              <a:buNone/>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پيوند داده‌ها </a:t>
            </a:r>
            <a:r>
              <a:rPr lang="en-US" sz="2400" b="1" spc="-100" dirty="0" smtClean="0">
                <a:solidFill>
                  <a:schemeClr val="tx2"/>
                </a:solidFill>
                <a:ea typeface="IranNastaliq" pitchFamily="18" charset="0"/>
                <a:cs typeface="B Titr" pitchFamily="2" charset="-78"/>
              </a:rPr>
              <a:t>Data link layer   </a:t>
            </a:r>
            <a:endParaRPr lang="fa-IR" sz="2400" b="1" spc="-100" dirty="0" smtClean="0">
              <a:solidFill>
                <a:schemeClr val="tx2"/>
              </a:solidFill>
              <a:ea typeface="IranNastaliq" pitchFamily="18" charset="0"/>
              <a:cs typeface="B Titr" pitchFamily="2" charset="-78"/>
            </a:endParaRPr>
          </a:p>
        </p:txBody>
      </p:sp>
      <p:pic>
        <p:nvPicPr>
          <p:cNvPr id="18434" name="Picture 2"/>
          <p:cNvPicPr>
            <a:picLocks noChangeAspect="1" noChangeArrowheads="1"/>
          </p:cNvPicPr>
          <p:nvPr/>
        </p:nvPicPr>
        <p:blipFill>
          <a:blip r:embed="rId3" cstate="print"/>
          <a:srcRect/>
          <a:stretch>
            <a:fillRect/>
          </a:stretch>
        </p:blipFill>
        <p:spPr bwMode="auto">
          <a:xfrm>
            <a:off x="990600" y="1828800"/>
            <a:ext cx="6553200" cy="38081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buFont typeface="Wingdings" pitchFamily="2" charset="2"/>
              <a:buNone/>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پيوند داده‌ها </a:t>
            </a:r>
            <a:r>
              <a:rPr lang="en-US" sz="2400" b="1" spc="-100" dirty="0" smtClean="0">
                <a:solidFill>
                  <a:schemeClr val="tx2"/>
                </a:solidFill>
                <a:ea typeface="IranNastaliq" pitchFamily="18" charset="0"/>
                <a:cs typeface="B Titr" pitchFamily="2" charset="-78"/>
              </a:rPr>
              <a:t>Data link layer   </a:t>
            </a:r>
            <a:endParaRPr lang="fa-IR" sz="2400" b="1" spc="-100" dirty="0" smtClean="0">
              <a:solidFill>
                <a:schemeClr val="tx2"/>
              </a:solidFill>
              <a:ea typeface="IranNastaliq" pitchFamily="18" charset="0"/>
              <a:cs typeface="B Titr" pitchFamily="2" charset="-78"/>
            </a:endParaRPr>
          </a:p>
        </p:txBody>
      </p:sp>
      <p:pic>
        <p:nvPicPr>
          <p:cNvPr id="19458" name="Picture 2"/>
          <p:cNvPicPr>
            <a:picLocks noChangeAspect="1" noChangeArrowheads="1"/>
          </p:cNvPicPr>
          <p:nvPr/>
        </p:nvPicPr>
        <p:blipFill>
          <a:blip r:embed="rId3" cstate="print"/>
          <a:srcRect/>
          <a:stretch>
            <a:fillRect/>
          </a:stretch>
        </p:blipFill>
        <p:spPr bwMode="auto">
          <a:xfrm>
            <a:off x="1066799" y="1524000"/>
            <a:ext cx="6627479" cy="3810000"/>
          </a:xfrm>
          <a:prstGeom prst="rect">
            <a:avLst/>
          </a:prstGeom>
          <a:noFill/>
          <a:ln w="9525">
            <a:noFill/>
            <a:miter lim="800000"/>
            <a:headEnd/>
            <a:tailEnd/>
          </a:ln>
          <a:effectLst/>
        </p:spPr>
      </p:pic>
      <p:sp>
        <p:nvSpPr>
          <p:cNvPr id="2" name="Rectangle 1"/>
          <p:cNvSpPr/>
          <p:nvPr/>
        </p:nvSpPr>
        <p:spPr>
          <a:xfrm>
            <a:off x="0" y="5811011"/>
            <a:ext cx="7694278" cy="400110"/>
          </a:xfrm>
          <a:prstGeom prst="rect">
            <a:avLst/>
          </a:prstGeom>
        </p:spPr>
        <p:txBody>
          <a:bodyPr wrap="square">
            <a:spAutoFit/>
          </a:bodyPr>
          <a:lstStyle/>
          <a:p>
            <a:pPr algn="r" rtl="1"/>
            <a:r>
              <a:rPr lang="en-US" sz="2000" b="1" dirty="0" err="1">
                <a:solidFill>
                  <a:schemeClr val="tx2"/>
                </a:solidFill>
                <a:latin typeface="+mn-lt"/>
                <a:cs typeface="B Nazanin" pitchFamily="2" charset="-78"/>
              </a:rPr>
              <a:t>تحویل</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هاپ</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به</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ها</a:t>
            </a:r>
            <a:r>
              <a:rPr lang="fa-IR" sz="2000" b="1" dirty="0" smtClean="0">
                <a:solidFill>
                  <a:schemeClr val="tx2"/>
                </a:solidFill>
                <a:latin typeface="+mn-lt"/>
                <a:cs typeface="B Nazanin" pitchFamily="2" charset="-78"/>
              </a:rPr>
              <a:t>پ یا </a:t>
            </a:r>
            <a:r>
              <a:rPr lang="en-US" sz="2000" b="1" dirty="0" err="1" smtClean="0">
                <a:solidFill>
                  <a:schemeClr val="tx2"/>
                </a:solidFill>
                <a:latin typeface="+mn-lt"/>
                <a:cs typeface="B Nazanin" pitchFamily="2" charset="-78"/>
              </a:rPr>
              <a:t>تحویل</a:t>
            </a:r>
            <a:r>
              <a:rPr lang="en-US" sz="2000" b="1" dirty="0" smtClean="0">
                <a:solidFill>
                  <a:schemeClr val="tx2"/>
                </a:solidFill>
                <a:latin typeface="+mn-lt"/>
                <a:cs typeface="B Nazanin" pitchFamily="2" charset="-78"/>
              </a:rPr>
              <a:t> </a:t>
            </a:r>
            <a:r>
              <a:rPr lang="en-US" sz="2000" b="1" dirty="0" err="1">
                <a:solidFill>
                  <a:schemeClr val="tx2"/>
                </a:solidFill>
                <a:latin typeface="+mn-lt"/>
                <a:cs typeface="B Nazanin" pitchFamily="2" charset="-78"/>
              </a:rPr>
              <a:t>گره</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به</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گره</a:t>
            </a:r>
            <a:r>
              <a:rPr lang="fa-IR" sz="2000" b="1" dirty="0">
                <a:solidFill>
                  <a:schemeClr val="tx2"/>
                </a:solidFill>
                <a:latin typeface="+mn-lt"/>
                <a:cs typeface="B Nazanin" pitchFamily="2" charset="-78"/>
              </a:rPr>
              <a:t>،</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تحویل</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بین</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دو</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گره</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با</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یک</a:t>
            </a:r>
            <a:r>
              <a:rPr lang="en-US" sz="2000" b="1" dirty="0">
                <a:solidFill>
                  <a:schemeClr val="tx2"/>
                </a:solidFill>
                <a:latin typeface="+mn-lt"/>
                <a:cs typeface="B Nazanin" pitchFamily="2" charset="-78"/>
              </a:rPr>
              <a:t> </a:t>
            </a:r>
            <a:r>
              <a:rPr lang="en-US" sz="2000" b="1" dirty="0" err="1">
                <a:solidFill>
                  <a:schemeClr val="tx2"/>
                </a:solidFill>
                <a:latin typeface="+mn-lt"/>
                <a:cs typeface="B Nazanin" pitchFamily="2" charset="-78"/>
              </a:rPr>
              <a:t>لینک</a:t>
            </a:r>
            <a:endParaRPr lang="en-US" sz="2000" b="1" dirty="0">
              <a:solidFill>
                <a:schemeClr val="tx2"/>
              </a:solidFill>
              <a:latin typeface="+mn-lt"/>
              <a:cs typeface="B Nazanin"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590800" y="1421994"/>
            <a:ext cx="5760426" cy="5139869"/>
          </a:xfrm>
          <a:prstGeom prst="rect">
            <a:avLst/>
          </a:prstGeom>
          <a:noFill/>
          <a:ln w="9525">
            <a:noFill/>
            <a:miter lim="800000"/>
            <a:headEnd/>
            <a:tailEnd/>
          </a:ln>
        </p:spPr>
        <p:txBody>
          <a:bodyPr anchor="ctr">
            <a:spAutoFit/>
          </a:bodyPr>
          <a:lstStyle/>
          <a:p>
            <a:pPr algn="r" rtl="1">
              <a:lnSpc>
                <a:spcPct val="150000"/>
              </a:lnSpc>
              <a:spcBef>
                <a:spcPct val="50000"/>
              </a:spcBef>
              <a:buFont typeface="Wingdings" pitchFamily="2" charset="2"/>
              <a:buNone/>
            </a:pPr>
            <a:r>
              <a:rPr lang="fa-IR" altLang="zh-CN" sz="2000" b="1" dirty="0" smtClean="0">
                <a:solidFill>
                  <a:schemeClr val="tx2"/>
                </a:solidFill>
                <a:latin typeface="+mn-lt"/>
                <a:cs typeface="B Nazanin" pitchFamily="2" charset="-78"/>
              </a:rPr>
              <a:t>اين لايه وظيفه کنترل زير شبکه و همچنين چگونگي هدايت بسته‌هاي اطلاعاتي را از مبدأ به مقصد بر عهده دارد.</a:t>
            </a:r>
          </a:p>
          <a:p>
            <a:pPr algn="r" rtl="1">
              <a:lnSpc>
                <a:spcPct val="150000"/>
              </a:lnSpc>
              <a:spcBef>
                <a:spcPct val="50000"/>
              </a:spcBef>
              <a:buFont typeface="Wingdings" pitchFamily="2" charset="2"/>
              <a:buChar char="ü"/>
            </a:pPr>
            <a:r>
              <a:rPr lang="fa-IR" altLang="zh-CN" sz="2400" dirty="0">
                <a:latin typeface="Tahoma" pitchFamily="34" charset="0"/>
                <a:cs typeface="Tahoma" pitchFamily="34" charset="0"/>
              </a:rPr>
              <a:t> </a:t>
            </a:r>
            <a:r>
              <a:rPr lang="fa-IR" altLang="zh-CN" sz="2000" b="1" dirty="0" smtClean="0">
                <a:solidFill>
                  <a:schemeClr val="tx2"/>
                </a:solidFill>
                <a:latin typeface="+mn-lt"/>
                <a:cs typeface="B Nazanin" pitchFamily="2" charset="-78"/>
              </a:rPr>
              <a:t>مسیر یابی ایستا</a:t>
            </a:r>
          </a:p>
          <a:p>
            <a:pPr algn="r" rtl="1">
              <a:lnSpc>
                <a:spcPct val="150000"/>
              </a:lnSpc>
              <a:spcBef>
                <a:spcPct val="50000"/>
              </a:spcBef>
              <a:buFont typeface="Wingdings" pitchFamily="2" charset="2"/>
              <a:buChar char="ü"/>
            </a:pPr>
            <a:r>
              <a:rPr lang="fa-IR" altLang="zh-CN" sz="2000" b="1" dirty="0" smtClean="0">
                <a:solidFill>
                  <a:schemeClr val="tx2"/>
                </a:solidFill>
                <a:latin typeface="+mn-lt"/>
                <a:cs typeface="B Nazanin" pitchFamily="2" charset="-78"/>
              </a:rPr>
              <a:t> مسیر یابی پویا</a:t>
            </a:r>
          </a:p>
          <a:p>
            <a:pPr algn="r" rtl="1">
              <a:lnSpc>
                <a:spcPct val="150000"/>
              </a:lnSpc>
              <a:spcBef>
                <a:spcPct val="50000"/>
              </a:spcBef>
              <a:buFont typeface="Wingdings" pitchFamily="2" charset="2"/>
              <a:buChar char="ü"/>
            </a:pPr>
            <a:r>
              <a:rPr lang="fa-IR" altLang="zh-CN" sz="2000" b="1" dirty="0" smtClean="0">
                <a:solidFill>
                  <a:schemeClr val="tx2"/>
                </a:solidFill>
                <a:latin typeface="+mn-lt"/>
                <a:cs typeface="B Nazanin" pitchFamily="2" charset="-78"/>
              </a:rPr>
              <a:t> کنترل ازدحام (</a:t>
            </a:r>
            <a:r>
              <a:rPr lang="en-GB" altLang="zh-CN" sz="2000" b="1" dirty="0" smtClean="0">
                <a:solidFill>
                  <a:schemeClr val="tx2"/>
                </a:solidFill>
                <a:latin typeface="+mn-lt"/>
                <a:cs typeface="B Nazanin" pitchFamily="2" charset="-78"/>
              </a:rPr>
              <a:t>congestion</a:t>
            </a:r>
            <a:r>
              <a:rPr lang="fa-IR" altLang="zh-CN" sz="2000" b="1" dirty="0" smtClean="0">
                <a:solidFill>
                  <a:schemeClr val="tx2"/>
                </a:solidFill>
                <a:latin typeface="+mn-lt"/>
                <a:cs typeface="B Nazanin" pitchFamily="2" charset="-78"/>
              </a:rPr>
              <a:t>)</a:t>
            </a:r>
          </a:p>
          <a:p>
            <a:pPr lvl="1" algn="r" rtl="1">
              <a:lnSpc>
                <a:spcPct val="150000"/>
              </a:lnSpc>
              <a:spcBef>
                <a:spcPct val="50000"/>
              </a:spcBef>
              <a:buFont typeface="Wingdings" pitchFamily="2" charset="2"/>
              <a:buChar char="ü"/>
            </a:pPr>
            <a:r>
              <a:rPr lang="fa-IR" altLang="zh-CN" sz="2000" b="1" dirty="0" smtClean="0">
                <a:solidFill>
                  <a:schemeClr val="tx2"/>
                </a:solidFill>
                <a:latin typeface="+mn-lt"/>
                <a:cs typeface="B Nazanin" pitchFamily="2" charset="-78"/>
              </a:rPr>
              <a:t>اگر تعداد بسته های در حال حرکت در یک زیر شبکه بیش از یک حد باشد، آن ها </a:t>
            </a:r>
            <a:r>
              <a:rPr lang="fa-IR" altLang="zh-CN" sz="2000" b="1" dirty="0" smtClean="0">
                <a:solidFill>
                  <a:schemeClr val="tx2"/>
                </a:solidFill>
                <a:latin typeface="+mn-lt"/>
                <a:cs typeface="B Nazanin" pitchFamily="2" charset="-78"/>
              </a:rPr>
              <a:t>مانع ارسال </a:t>
            </a:r>
            <a:r>
              <a:rPr lang="fa-IR" altLang="zh-CN" sz="2000" b="1" dirty="0" smtClean="0">
                <a:solidFill>
                  <a:schemeClr val="tx2"/>
                </a:solidFill>
                <a:latin typeface="+mn-lt"/>
                <a:cs typeface="B Nazanin" pitchFamily="2" charset="-78"/>
              </a:rPr>
              <a:t>یکدیگر </a:t>
            </a:r>
            <a:r>
              <a:rPr lang="fa-IR" altLang="zh-CN" sz="2000" b="1" dirty="0" smtClean="0">
                <a:solidFill>
                  <a:schemeClr val="tx2"/>
                </a:solidFill>
                <a:latin typeface="+mn-lt"/>
                <a:cs typeface="B Nazanin" pitchFamily="2" charset="-78"/>
              </a:rPr>
              <a:t>می شوند</a:t>
            </a:r>
            <a:endParaRPr lang="en-GB" altLang="zh-CN" sz="2000" b="1" dirty="0" smtClean="0">
              <a:solidFill>
                <a:schemeClr val="tx2"/>
              </a:solidFill>
              <a:latin typeface="+mn-lt"/>
              <a:cs typeface="B Nazanin" pitchFamily="2" charset="-78"/>
            </a:endParaRPr>
          </a:p>
          <a:p>
            <a:pPr algn="r" rtl="1">
              <a:lnSpc>
                <a:spcPct val="150000"/>
              </a:lnSpc>
              <a:spcBef>
                <a:spcPct val="50000"/>
              </a:spcBef>
              <a:buFont typeface="Wingdings" pitchFamily="2" charset="2"/>
              <a:buChar char="ü"/>
            </a:pPr>
            <a:r>
              <a:rPr lang="fa-IR" altLang="zh-CN" sz="2000" b="1" dirty="0" smtClean="0">
                <a:solidFill>
                  <a:schemeClr val="tx2"/>
                </a:solidFill>
                <a:latin typeface="+mn-lt"/>
                <a:cs typeface="B Nazanin" pitchFamily="2" charset="-78"/>
              </a:rPr>
              <a:t> امکان اتصال شبکه های ناهمگن (متفاوت در طول بسته ها ، آدرس دهی ، پروتکل)</a:t>
            </a:r>
            <a:endParaRPr lang="en-US" altLang="zh-CN" sz="2000" b="1" dirty="0" smtClean="0">
              <a:solidFill>
                <a:schemeClr val="tx2"/>
              </a:solidFill>
              <a:latin typeface="+mn-lt"/>
              <a:cs typeface="B Nazanin" pitchFamily="2" charset="-78"/>
            </a:endParaRPr>
          </a:p>
        </p:txBody>
      </p:sp>
      <p:pic>
        <p:nvPicPr>
          <p:cNvPr id="15363" name="Picture 5" descr="5networkcolors"/>
          <p:cNvPicPr>
            <a:picLocks noChangeAspect="1" noChangeArrowheads="1"/>
          </p:cNvPicPr>
          <p:nvPr/>
        </p:nvPicPr>
        <p:blipFill>
          <a:blip r:embed="rId3" cstate="print"/>
          <a:srcRect/>
          <a:stretch>
            <a:fillRect/>
          </a:stretch>
        </p:blipFill>
        <p:spPr bwMode="auto">
          <a:xfrm>
            <a:off x="1068266" y="2636839"/>
            <a:ext cx="1428750" cy="2390775"/>
          </a:xfrm>
          <a:prstGeom prst="rect">
            <a:avLst/>
          </a:prstGeom>
          <a:noFill/>
          <a:ln w="9525">
            <a:noFill/>
            <a:miter lim="800000"/>
            <a:headEnd/>
            <a:tailEnd/>
          </a:ln>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buFont typeface="Wingdings" pitchFamily="2" charset="2"/>
              <a:buNone/>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شبکه </a:t>
            </a:r>
            <a:r>
              <a:rPr lang="en-US" sz="2400" b="1" spc="-100" dirty="0" smtClean="0">
                <a:solidFill>
                  <a:schemeClr val="tx2"/>
                </a:solidFill>
                <a:ea typeface="IranNastaliq" pitchFamily="18" charset="0"/>
                <a:cs typeface="B Titr" pitchFamily="2" charset="-78"/>
              </a:rPr>
              <a:t>Network layer   </a:t>
            </a:r>
            <a:endParaRPr lang="fa-IR" sz="2400" b="1" spc="-100" dirty="0" smtClean="0">
              <a:solidFill>
                <a:schemeClr val="tx2"/>
              </a:solidFill>
              <a:ea typeface="IranNastaliq" pitchFamily="18" charset="0"/>
              <a:cs typeface="B Titr"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buFont typeface="Wingdings" pitchFamily="2" charset="2"/>
              <a:buNone/>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شبکه </a:t>
            </a:r>
            <a:r>
              <a:rPr lang="en-US" sz="2400" b="1" spc="-100" dirty="0" smtClean="0">
                <a:solidFill>
                  <a:schemeClr val="tx2"/>
                </a:solidFill>
                <a:ea typeface="IranNastaliq" pitchFamily="18" charset="0"/>
                <a:cs typeface="B Titr" pitchFamily="2" charset="-78"/>
              </a:rPr>
              <a:t>Network layer   </a:t>
            </a:r>
            <a:endParaRPr lang="fa-IR" sz="2400" b="1" spc="-100" dirty="0" smtClean="0">
              <a:solidFill>
                <a:schemeClr val="tx2"/>
              </a:solidFill>
              <a:ea typeface="IranNastaliq" pitchFamily="18" charset="0"/>
              <a:cs typeface="B Titr" pitchFamily="2" charset="-78"/>
            </a:endParaRPr>
          </a:p>
        </p:txBody>
      </p:sp>
      <p:pic>
        <p:nvPicPr>
          <p:cNvPr id="1026" name="Picture 2" descr="\\vmware-host\Shared Folders\Desktop\Screen Shot ۱۳۹۳-۰۸-۰۷ at ۱۲.۳۶.۱۵.png"/>
          <p:cNvPicPr>
            <a:picLocks noChangeAspect="1" noChangeArrowheads="1"/>
          </p:cNvPicPr>
          <p:nvPr/>
        </p:nvPicPr>
        <p:blipFill>
          <a:blip r:embed="rId3" cstate="print"/>
          <a:srcRect/>
          <a:stretch>
            <a:fillRect/>
          </a:stretch>
        </p:blipFill>
        <p:spPr bwMode="auto">
          <a:xfrm>
            <a:off x="485775" y="2314575"/>
            <a:ext cx="7820025" cy="355282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buFont typeface="Wingdings" pitchFamily="2" charset="2"/>
              <a:buNone/>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شبکه </a:t>
            </a:r>
            <a:r>
              <a:rPr lang="en-US" sz="2400" b="1" spc="-100" dirty="0" smtClean="0">
                <a:solidFill>
                  <a:schemeClr val="tx2"/>
                </a:solidFill>
                <a:ea typeface="IranNastaliq" pitchFamily="18" charset="0"/>
                <a:cs typeface="B Titr" pitchFamily="2" charset="-78"/>
              </a:rPr>
              <a:t>Network layer   </a:t>
            </a:r>
            <a:endParaRPr lang="fa-IR" sz="2400" b="1" spc="-100" dirty="0" smtClean="0">
              <a:solidFill>
                <a:schemeClr val="tx2"/>
              </a:solidFill>
              <a:ea typeface="IranNastaliq" pitchFamily="18" charset="0"/>
              <a:cs typeface="B Titr" pitchFamily="2" charset="-78"/>
            </a:endParaRPr>
          </a:p>
        </p:txBody>
      </p:sp>
      <p:pic>
        <p:nvPicPr>
          <p:cNvPr id="2050" name="Picture 2" descr="\\vmware-host\Shared Folders\Desktop\Screen Shot ۱۳۹۳-۰۸-۰۷ at ۱۲.۳۶.۳۳.png"/>
          <p:cNvPicPr>
            <a:picLocks noChangeAspect="1" noChangeArrowheads="1"/>
          </p:cNvPicPr>
          <p:nvPr/>
        </p:nvPicPr>
        <p:blipFill>
          <a:blip r:embed="rId3" cstate="print"/>
          <a:srcRect/>
          <a:stretch>
            <a:fillRect/>
          </a:stretch>
        </p:blipFill>
        <p:spPr bwMode="auto">
          <a:xfrm>
            <a:off x="285750" y="2057400"/>
            <a:ext cx="8020050" cy="45339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buFont typeface="Wingdings" pitchFamily="2" charset="2"/>
              <a:buNone/>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شبکه </a:t>
            </a:r>
            <a:r>
              <a:rPr lang="en-US" sz="2400" b="1" spc="-100" dirty="0" smtClean="0">
                <a:solidFill>
                  <a:schemeClr val="tx2"/>
                </a:solidFill>
                <a:ea typeface="IranNastaliq" pitchFamily="18" charset="0"/>
                <a:cs typeface="B Titr" pitchFamily="2" charset="-78"/>
              </a:rPr>
              <a:t>Network layer   </a:t>
            </a:r>
            <a:endParaRPr lang="fa-IR" sz="2400" b="1" spc="-100" dirty="0" smtClean="0">
              <a:solidFill>
                <a:schemeClr val="tx2"/>
              </a:solidFill>
              <a:ea typeface="IranNastaliq" pitchFamily="18" charset="0"/>
              <a:cs typeface="B Titr" pitchFamily="2" charset="-78"/>
            </a:endParaRPr>
          </a:p>
        </p:txBody>
      </p:sp>
      <p:pic>
        <p:nvPicPr>
          <p:cNvPr id="3074" name="Picture 2" descr="\\vmware-host\Shared Folders\Desktop\Screen Shot ۱۳۹۳-۰۸-۰۷ at ۱۲.۳۶.۵۰.png"/>
          <p:cNvPicPr>
            <a:picLocks noChangeAspect="1" noChangeArrowheads="1"/>
          </p:cNvPicPr>
          <p:nvPr/>
        </p:nvPicPr>
        <p:blipFill>
          <a:blip r:embed="rId3" cstate="print"/>
          <a:srcRect/>
          <a:stretch>
            <a:fillRect/>
          </a:stretch>
        </p:blipFill>
        <p:spPr bwMode="auto">
          <a:xfrm>
            <a:off x="1066800" y="1981200"/>
            <a:ext cx="6723063" cy="3918447"/>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09750" y="1399401"/>
            <a:ext cx="6468207" cy="4801314"/>
          </a:xfrm>
          <a:prstGeom prst="rect">
            <a:avLst/>
          </a:prstGeom>
          <a:noFill/>
          <a:ln w="9525">
            <a:noFill/>
            <a:miter lim="800000"/>
            <a:headEnd/>
            <a:tailEnd/>
          </a:ln>
        </p:spPr>
        <p:txBody>
          <a:bodyPr wrap="square" anchor="ctr">
            <a:spAutoFit/>
          </a:bodyPr>
          <a:lstStyle/>
          <a:p>
            <a:pPr algn="r" rtl="1">
              <a:lnSpc>
                <a:spcPct val="150000"/>
              </a:lnSpc>
              <a:spcBef>
                <a:spcPct val="50000"/>
              </a:spcBef>
              <a:buFont typeface="Wingdings" pitchFamily="2" charset="2"/>
              <a:buChar char="ü"/>
            </a:pPr>
            <a:r>
              <a:rPr lang="fa-IR" altLang="zh-CN" b="1" dirty="0" smtClean="0">
                <a:solidFill>
                  <a:schemeClr val="tx2"/>
                </a:solidFill>
                <a:latin typeface="+mn-lt"/>
                <a:cs typeface="B Nazanin" pitchFamily="2" charset="-78"/>
              </a:rPr>
              <a:t>وظيفه اصلي اين لايه دريافت داده از لايه بالاتر، شكستن آن به اندازه‌هاي كوچكتر، فرستادن آنها به لايه شبكه و اطمينان حاصل كردن از اينكه داده‌ها بطور صحيح به طرف مقابل </a:t>
            </a:r>
            <a:r>
              <a:rPr lang="fa-IR" altLang="zh-CN" b="1" dirty="0" smtClean="0">
                <a:solidFill>
                  <a:schemeClr val="tx2"/>
                </a:solidFill>
                <a:latin typeface="+mn-lt"/>
                <a:cs typeface="B Nazanin" pitchFamily="2" charset="-78"/>
              </a:rPr>
              <a:t>رسیده است.</a:t>
            </a:r>
            <a:r>
              <a:rPr lang="en-US" altLang="zh-CN" b="1" dirty="0" smtClean="0">
                <a:solidFill>
                  <a:schemeClr val="tx2"/>
                </a:solidFill>
                <a:latin typeface="+mn-lt"/>
                <a:cs typeface="B Nazanin" pitchFamily="2" charset="-78"/>
              </a:rPr>
              <a:t> </a:t>
            </a:r>
            <a:endParaRPr lang="en-US" altLang="zh-CN" b="1" dirty="0" smtClean="0">
              <a:solidFill>
                <a:schemeClr val="tx2"/>
              </a:solidFill>
              <a:latin typeface="+mn-lt"/>
              <a:cs typeface="B Nazanin" pitchFamily="2" charset="-78"/>
            </a:endParaRPr>
          </a:p>
          <a:p>
            <a:pPr algn="r" rtl="1">
              <a:lnSpc>
                <a:spcPct val="150000"/>
              </a:lnSpc>
              <a:spcBef>
                <a:spcPct val="50000"/>
              </a:spcBef>
              <a:buFont typeface="Wingdings" pitchFamily="2" charset="2"/>
              <a:buChar char="ü"/>
            </a:pPr>
            <a:r>
              <a:rPr lang="fa-IR" altLang="zh-CN" b="1" dirty="0" smtClean="0">
                <a:solidFill>
                  <a:schemeClr val="tx2"/>
                </a:solidFill>
                <a:latin typeface="+mn-lt"/>
                <a:cs typeface="B Nazanin" pitchFamily="2" charset="-78"/>
              </a:rPr>
              <a:t> اتصال مستقل بین پردازشهای متناظر میزبان مبدا و مقصد</a:t>
            </a:r>
          </a:p>
          <a:p>
            <a:pPr algn="r" rtl="1">
              <a:lnSpc>
                <a:spcPct val="150000"/>
              </a:lnSpc>
              <a:spcBef>
                <a:spcPct val="50000"/>
              </a:spcBef>
              <a:buFont typeface="Wingdings" pitchFamily="2" charset="2"/>
              <a:buChar char="ü"/>
            </a:pPr>
            <a:r>
              <a:rPr lang="fa-IR" altLang="zh-CN" b="1" dirty="0" smtClean="0">
                <a:solidFill>
                  <a:schemeClr val="tx2"/>
                </a:solidFill>
                <a:latin typeface="+mn-lt"/>
                <a:cs typeface="B Nazanin" pitchFamily="2" charset="-78"/>
              </a:rPr>
              <a:t> اگر ایجاد ونگهداری اتصالات در </a:t>
            </a:r>
            <a:r>
              <a:rPr lang="fa-IR" altLang="zh-CN" b="1" dirty="0" smtClean="0">
                <a:solidFill>
                  <a:schemeClr val="tx2"/>
                </a:solidFill>
                <a:latin typeface="+mn-lt"/>
                <a:cs typeface="B Nazanin" pitchFamily="2" charset="-78"/>
              </a:rPr>
              <a:t>سطح «لایه شبکه» </a:t>
            </a:r>
            <a:r>
              <a:rPr lang="fa-IR" altLang="zh-CN" b="1" dirty="0" smtClean="0">
                <a:solidFill>
                  <a:schemeClr val="tx2"/>
                </a:solidFill>
                <a:latin typeface="+mn-lt"/>
                <a:cs typeface="B Nazanin" pitchFamily="2" charset="-78"/>
              </a:rPr>
              <a:t>گران باشد </a:t>
            </a:r>
            <a:r>
              <a:rPr lang="fa-IR" altLang="zh-CN" b="1" dirty="0" smtClean="0">
                <a:solidFill>
                  <a:schemeClr val="tx2"/>
                </a:solidFill>
                <a:latin typeface="+mn-lt"/>
                <a:cs typeface="B Nazanin" pitchFamily="2" charset="-78"/>
              </a:rPr>
              <a:t>«ل</a:t>
            </a:r>
            <a:r>
              <a:rPr lang="fa-IR" altLang="zh-CN" b="1" dirty="0" smtClean="0">
                <a:solidFill>
                  <a:schemeClr val="tx2"/>
                </a:solidFill>
                <a:latin typeface="+mn-lt"/>
                <a:cs typeface="B Nazanin" pitchFamily="2" charset="-78"/>
              </a:rPr>
              <a:t>ایه انتقال» </a:t>
            </a:r>
            <a:r>
              <a:rPr lang="fa-IR" altLang="zh-CN" b="1" dirty="0" smtClean="0">
                <a:solidFill>
                  <a:schemeClr val="tx2"/>
                </a:solidFill>
                <a:latin typeface="+mn-lt"/>
                <a:cs typeface="B Nazanin" pitchFamily="2" charset="-78"/>
              </a:rPr>
              <a:t>چند </a:t>
            </a:r>
            <a:r>
              <a:rPr lang="fa-IR" altLang="zh-CN" b="1" dirty="0" smtClean="0">
                <a:solidFill>
                  <a:schemeClr val="tx2"/>
                </a:solidFill>
                <a:latin typeface="+mn-lt"/>
                <a:cs typeface="B Nazanin" pitchFamily="2" charset="-78"/>
              </a:rPr>
              <a:t>نوع ارتباط را </a:t>
            </a:r>
            <a:r>
              <a:rPr lang="fa-IR" altLang="zh-CN" b="1" dirty="0" smtClean="0">
                <a:solidFill>
                  <a:schemeClr val="tx2"/>
                </a:solidFill>
                <a:latin typeface="+mn-lt"/>
                <a:cs typeface="B Nazanin" pitchFamily="2" charset="-78"/>
              </a:rPr>
              <a:t>از یک </a:t>
            </a:r>
            <a:r>
              <a:rPr lang="fa-IR" altLang="zh-CN" b="1" dirty="0" smtClean="0">
                <a:solidFill>
                  <a:schemeClr val="tx2"/>
                </a:solidFill>
                <a:latin typeface="+mn-lt"/>
                <a:cs typeface="B Nazanin" pitchFamily="2" charset="-78"/>
              </a:rPr>
              <a:t>راه حل کلی تردر «لابه شبکه» </a:t>
            </a:r>
            <a:r>
              <a:rPr lang="fa-IR" altLang="zh-CN" b="1" dirty="0" smtClean="0">
                <a:solidFill>
                  <a:schemeClr val="tx2"/>
                </a:solidFill>
                <a:latin typeface="+mn-lt"/>
                <a:cs typeface="B Nazanin" pitchFamily="2" charset="-78"/>
              </a:rPr>
              <a:t>عبور می </a:t>
            </a:r>
            <a:r>
              <a:rPr lang="fa-IR" altLang="zh-CN" b="1" dirty="0" smtClean="0">
                <a:solidFill>
                  <a:schemeClr val="tx2"/>
                </a:solidFill>
                <a:latin typeface="+mn-lt"/>
                <a:cs typeface="B Nazanin" pitchFamily="2" charset="-78"/>
              </a:rPr>
              <a:t>دهد به عبارت دیگرااگر </a:t>
            </a:r>
            <a:r>
              <a:rPr lang="fa-IR" altLang="zh-CN" b="1" dirty="0" smtClean="0">
                <a:solidFill>
                  <a:schemeClr val="tx2"/>
                </a:solidFill>
                <a:latin typeface="+mn-lt"/>
                <a:cs typeface="B Nazanin" pitchFamily="2" charset="-78"/>
              </a:rPr>
              <a:t>نیاز به بالا بردن توان عملیاتی باشد این لایه چند اتصال را در لایه شبکه ایجاد می کند</a:t>
            </a:r>
            <a:endParaRPr lang="en-US" altLang="zh-CN" b="1" dirty="0" smtClean="0">
              <a:solidFill>
                <a:schemeClr val="tx2"/>
              </a:solidFill>
              <a:latin typeface="+mn-lt"/>
              <a:cs typeface="B Nazanin" pitchFamily="2" charset="-78"/>
            </a:endParaRPr>
          </a:p>
          <a:p>
            <a:pPr algn="r" rtl="1">
              <a:lnSpc>
                <a:spcPct val="150000"/>
              </a:lnSpc>
              <a:spcBef>
                <a:spcPct val="50000"/>
              </a:spcBef>
              <a:buFont typeface="Wingdings" pitchFamily="2" charset="2"/>
              <a:buChar char="ü"/>
            </a:pPr>
            <a:r>
              <a:rPr lang="fa-IR" altLang="zh-CN" b="1" dirty="0" smtClean="0">
                <a:solidFill>
                  <a:schemeClr val="tx2"/>
                </a:solidFill>
                <a:latin typeface="+mn-lt"/>
                <a:cs typeface="B Nazanin" pitchFamily="2" charset="-78"/>
              </a:rPr>
              <a:t> تعیین نوع خدمات  (اتصال گرا ، بدون اتصال)</a:t>
            </a:r>
          </a:p>
          <a:p>
            <a:pPr algn="r" rtl="1">
              <a:lnSpc>
                <a:spcPct val="150000"/>
              </a:lnSpc>
              <a:spcBef>
                <a:spcPct val="50000"/>
              </a:spcBef>
              <a:buFont typeface="Wingdings" pitchFamily="2" charset="2"/>
              <a:buChar char="ü"/>
            </a:pPr>
            <a:r>
              <a:rPr lang="fa-IR" altLang="zh-CN" b="1" dirty="0" smtClean="0">
                <a:solidFill>
                  <a:schemeClr val="tx2"/>
                </a:solidFill>
                <a:latin typeface="+mn-lt"/>
                <a:cs typeface="B Nazanin" pitchFamily="2" charset="-78"/>
              </a:rPr>
              <a:t> کنترل جریان بین میزبانها</a:t>
            </a:r>
            <a:endParaRPr lang="en-US" altLang="zh-CN" b="1" dirty="0" smtClean="0">
              <a:solidFill>
                <a:schemeClr val="tx2"/>
              </a:solidFill>
              <a:latin typeface="+mn-lt"/>
              <a:cs typeface="B Nazanin" pitchFamily="2" charset="-78"/>
            </a:endParaRPr>
          </a:p>
        </p:txBody>
      </p:sp>
      <p:pic>
        <p:nvPicPr>
          <p:cNvPr id="16387" name="Picture 4" descr="4transportcolors"/>
          <p:cNvPicPr>
            <a:picLocks noChangeAspect="1" noChangeArrowheads="1"/>
          </p:cNvPicPr>
          <p:nvPr/>
        </p:nvPicPr>
        <p:blipFill>
          <a:blip r:embed="rId3" cstate="print"/>
          <a:srcRect/>
          <a:stretch>
            <a:fillRect/>
          </a:stretch>
        </p:blipFill>
        <p:spPr bwMode="auto">
          <a:xfrm>
            <a:off x="381000" y="2565401"/>
            <a:ext cx="1428750" cy="2390775"/>
          </a:xfrm>
          <a:prstGeom prst="rect">
            <a:avLst/>
          </a:prstGeom>
          <a:noFill/>
          <a:ln w="9525">
            <a:noFill/>
            <a:miter lim="800000"/>
            <a:headEnd/>
            <a:tailEnd/>
          </a:ln>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انتقال </a:t>
            </a:r>
            <a:r>
              <a:rPr lang="en-US" sz="2400" b="1" spc="-100" dirty="0" smtClean="0">
                <a:solidFill>
                  <a:schemeClr val="tx2"/>
                </a:solidFill>
                <a:ea typeface="IranNastaliq" pitchFamily="18" charset="0"/>
                <a:cs typeface="B Titr" pitchFamily="2" charset="-78"/>
              </a:rPr>
              <a:t>Transport layer     </a:t>
            </a:r>
            <a:r>
              <a:rPr lang="fa-IR" sz="2400" b="1" spc="-100" dirty="0" smtClean="0">
                <a:solidFill>
                  <a:schemeClr val="tx2"/>
                </a:solidFill>
                <a:ea typeface="IranNastaliq" pitchFamily="18" charset="0"/>
                <a:cs typeface="B Titr" pitchFamily="2" charset="-78"/>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pPr>
            <a:r>
              <a:rPr lang="fa-IR" sz="2400" b="1" dirty="0" smtClean="0">
                <a:solidFill>
                  <a:schemeClr val="tx2"/>
                </a:solidFill>
                <a:ea typeface="IranNastaliq" pitchFamily="18" charset="0"/>
                <a:cs typeface="B Titr" pitchFamily="2" charset="-78"/>
              </a:rPr>
              <a:t>زیر ساخت ارتباط مداری </a:t>
            </a:r>
            <a:endParaRPr lang="en-US" sz="2400" b="1" dirty="0">
              <a:solidFill>
                <a:schemeClr val="tx2"/>
              </a:solidFill>
              <a:ea typeface="IranNastaliq" pitchFamily="18" charset="0"/>
              <a:cs typeface="B Titr" pitchFamily="2" charset="-78"/>
            </a:endParaRPr>
          </a:p>
        </p:txBody>
      </p:sp>
      <p:pic>
        <p:nvPicPr>
          <p:cNvPr id="4098" name="Picture 2"/>
          <p:cNvPicPr>
            <a:picLocks noChangeAspect="1" noChangeArrowheads="1"/>
          </p:cNvPicPr>
          <p:nvPr/>
        </p:nvPicPr>
        <p:blipFill>
          <a:blip r:embed="rId3" cstate="print"/>
          <a:srcRect/>
          <a:stretch>
            <a:fillRect/>
          </a:stretch>
        </p:blipFill>
        <p:spPr bwMode="auto">
          <a:xfrm>
            <a:off x="2195513" y="2066925"/>
            <a:ext cx="4752975" cy="2724150"/>
          </a:xfrm>
          <a:prstGeom prst="rect">
            <a:avLst/>
          </a:prstGeom>
          <a:noFill/>
          <a:ln w="9525">
            <a:noFill/>
            <a:miter lim="800000"/>
            <a:headEnd/>
            <a:tailEnd/>
          </a:ln>
          <a:effectLst/>
        </p:spPr>
      </p:pic>
      <p:sp>
        <p:nvSpPr>
          <p:cNvPr id="7" name="Rectangle 6"/>
          <p:cNvSpPr/>
          <p:nvPr/>
        </p:nvSpPr>
        <p:spPr>
          <a:xfrm>
            <a:off x="533400" y="3124200"/>
            <a:ext cx="2087431" cy="646331"/>
          </a:xfrm>
          <a:prstGeom prst="rect">
            <a:avLst/>
          </a:prstGeom>
        </p:spPr>
        <p:txBody>
          <a:bodyPr wrap="none">
            <a:spAutoFit/>
          </a:bodyPr>
          <a:lstStyle/>
          <a:p>
            <a:r>
              <a:rPr lang="fa-IR" spc="-100" dirty="0" smtClean="0">
                <a:solidFill>
                  <a:schemeClr val="tx2"/>
                </a:solidFill>
                <a:cs typeface="B Titr" pitchFamily="2" charset="-78"/>
              </a:rPr>
              <a:t>ارتباط دوتایی کامل برای بر</a:t>
            </a:r>
          </a:p>
          <a:p>
            <a:r>
              <a:rPr lang="fa-IR" spc="-100" dirty="0" smtClean="0">
                <a:solidFill>
                  <a:schemeClr val="tx2"/>
                </a:solidFill>
                <a:cs typeface="B Titr" pitchFamily="2" charset="-78"/>
              </a:rPr>
              <a:t>قراری رابطه بین دستگاه ها</a:t>
            </a:r>
          </a:p>
        </p:txBody>
      </p:sp>
      <p:sp>
        <p:nvSpPr>
          <p:cNvPr id="11" name="Rectangle 10"/>
          <p:cNvSpPr/>
          <p:nvPr/>
        </p:nvSpPr>
        <p:spPr>
          <a:xfrm>
            <a:off x="4876800" y="1752600"/>
            <a:ext cx="990977" cy="369332"/>
          </a:xfrm>
          <a:prstGeom prst="rect">
            <a:avLst/>
          </a:prstGeom>
        </p:spPr>
        <p:txBody>
          <a:bodyPr wrap="none">
            <a:spAutoFit/>
          </a:bodyPr>
          <a:lstStyle/>
          <a:p>
            <a:r>
              <a:rPr lang="fa-IR" spc="-100" dirty="0" smtClean="0">
                <a:solidFill>
                  <a:schemeClr val="tx2"/>
                </a:solidFill>
                <a:cs typeface="B Titr" pitchFamily="2" charset="-78"/>
              </a:rPr>
              <a:t>مرکز کنترل</a:t>
            </a:r>
          </a:p>
        </p:txBody>
      </p:sp>
      <p:sp>
        <p:nvSpPr>
          <p:cNvPr id="12" name="Rectangle 11"/>
          <p:cNvSpPr/>
          <p:nvPr/>
        </p:nvSpPr>
        <p:spPr>
          <a:xfrm>
            <a:off x="4953000" y="3581400"/>
            <a:ext cx="1218603" cy="369332"/>
          </a:xfrm>
          <a:prstGeom prst="rect">
            <a:avLst/>
          </a:prstGeom>
        </p:spPr>
        <p:txBody>
          <a:bodyPr wrap="none">
            <a:spAutoFit/>
          </a:bodyPr>
          <a:lstStyle/>
          <a:p>
            <a:r>
              <a:rPr lang="fa-IR" spc="-100" dirty="0" smtClean="0">
                <a:solidFill>
                  <a:schemeClr val="tx2"/>
                </a:solidFill>
                <a:cs typeface="B Titr" pitchFamily="2" charset="-78"/>
              </a:rPr>
              <a:t>سوییج دیجیتال</a:t>
            </a:r>
          </a:p>
        </p:txBody>
      </p:sp>
      <p:sp>
        <p:nvSpPr>
          <p:cNvPr id="13" name="Rectangle 12"/>
          <p:cNvSpPr/>
          <p:nvPr/>
        </p:nvSpPr>
        <p:spPr>
          <a:xfrm>
            <a:off x="3810000" y="4800600"/>
            <a:ext cx="545342" cy="369332"/>
          </a:xfrm>
          <a:prstGeom prst="rect">
            <a:avLst/>
          </a:prstGeom>
        </p:spPr>
        <p:txBody>
          <a:bodyPr wrap="none">
            <a:spAutoFit/>
          </a:bodyPr>
          <a:lstStyle/>
          <a:p>
            <a:r>
              <a:rPr lang="fa-IR" spc="-100" dirty="0" smtClean="0">
                <a:solidFill>
                  <a:schemeClr val="tx2"/>
                </a:solidFill>
                <a:cs typeface="B Titr" pitchFamily="2" charset="-78"/>
              </a:rPr>
              <a:t>شبکه</a:t>
            </a:r>
          </a:p>
        </p:txBody>
      </p:sp>
    </p:spTree>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انتقال </a:t>
            </a:r>
            <a:r>
              <a:rPr lang="en-US" sz="2400" b="1" spc="-100" dirty="0" smtClean="0">
                <a:solidFill>
                  <a:schemeClr val="tx2"/>
                </a:solidFill>
                <a:ea typeface="IranNastaliq" pitchFamily="18" charset="0"/>
                <a:cs typeface="B Titr" pitchFamily="2" charset="-78"/>
              </a:rPr>
              <a:t>Transport layer     </a:t>
            </a:r>
            <a:r>
              <a:rPr lang="fa-IR" sz="2400" b="1" spc="-100" dirty="0" smtClean="0">
                <a:solidFill>
                  <a:schemeClr val="tx2"/>
                </a:solidFill>
                <a:ea typeface="IranNastaliq" pitchFamily="18" charset="0"/>
                <a:cs typeface="B Titr" pitchFamily="2" charset="-78"/>
              </a:rPr>
              <a:t>	</a:t>
            </a:r>
          </a:p>
        </p:txBody>
      </p:sp>
      <p:sp>
        <p:nvSpPr>
          <p:cNvPr id="10" name="Rectangle 9"/>
          <p:cNvSpPr/>
          <p:nvPr/>
        </p:nvSpPr>
        <p:spPr>
          <a:xfrm>
            <a:off x="2286000" y="1905000"/>
            <a:ext cx="5715000" cy="3170099"/>
          </a:xfrm>
          <a:prstGeom prst="rect">
            <a:avLst/>
          </a:prstGeom>
        </p:spPr>
        <p:txBody>
          <a:bodyPr wrap="square">
            <a:spAutoFit/>
          </a:bodyPr>
          <a:lstStyle/>
          <a:p>
            <a:pPr algn="r" rtl="1">
              <a:lnSpc>
                <a:spcPct val="200000"/>
              </a:lnSpc>
              <a:buFont typeface="Wingdings" pitchFamily="2" charset="2"/>
              <a:buChar char="Ø"/>
            </a:pPr>
            <a:r>
              <a:rPr lang="fa-IR" altLang="zh-CN" sz="2000" b="1" dirty="0" smtClean="0">
                <a:solidFill>
                  <a:schemeClr val="tx2"/>
                </a:solidFill>
                <a:latin typeface="+mn-lt"/>
                <a:cs typeface="B Nazanin" pitchFamily="2" charset="-78"/>
              </a:rPr>
              <a:t>تعيين نوع خدمات (اتصال گرا ، بدون اتصال)</a:t>
            </a:r>
          </a:p>
          <a:p>
            <a:pPr algn="r" rtl="1">
              <a:lnSpc>
                <a:spcPct val="200000"/>
              </a:lnSpc>
              <a:buFont typeface="Wingdings" pitchFamily="2" charset="2"/>
              <a:buChar char="Ø"/>
            </a:pPr>
            <a:r>
              <a:rPr lang="fa-IR" altLang="zh-CN" sz="2000" b="1" dirty="0" smtClean="0">
                <a:solidFill>
                  <a:schemeClr val="tx2"/>
                </a:solidFill>
                <a:latin typeface="+mn-lt"/>
                <a:cs typeface="B Nazanin" pitchFamily="2" charset="-78"/>
              </a:rPr>
              <a:t> كنترل جريان بين ميزبانها ، كنترل ازدحام </a:t>
            </a:r>
          </a:p>
          <a:p>
            <a:pPr algn="r" rtl="1">
              <a:lnSpc>
                <a:spcPct val="200000"/>
              </a:lnSpc>
              <a:buFont typeface="Wingdings" pitchFamily="2" charset="2"/>
              <a:buChar char="Ø"/>
            </a:pPr>
            <a:r>
              <a:rPr lang="fa-IR" altLang="zh-CN" sz="2000" b="1" dirty="0" smtClean="0">
                <a:solidFill>
                  <a:schemeClr val="tx2"/>
                </a:solidFill>
                <a:latin typeface="+mn-lt"/>
                <a:cs typeface="B Nazanin" pitchFamily="2" charset="-78"/>
              </a:rPr>
              <a:t>كنترل مجدد خطا </a:t>
            </a:r>
          </a:p>
          <a:p>
            <a:pPr algn="r" rtl="1">
              <a:lnSpc>
                <a:spcPct val="200000"/>
              </a:lnSpc>
              <a:buFont typeface="Wingdings" pitchFamily="2" charset="2"/>
              <a:buChar char="Ø"/>
            </a:pPr>
            <a:r>
              <a:rPr lang="fa-IR" altLang="zh-CN" sz="2000" b="1" dirty="0" smtClean="0">
                <a:solidFill>
                  <a:schemeClr val="tx2"/>
                </a:solidFill>
                <a:latin typeface="+mn-lt"/>
                <a:cs typeface="B Nazanin" pitchFamily="2" charset="-78"/>
              </a:rPr>
              <a:t>شماره گذاري بسته هاي تيكه تيكه شده و باز سازي انها </a:t>
            </a:r>
          </a:p>
          <a:p>
            <a:pPr algn="r" rtl="1">
              <a:lnSpc>
                <a:spcPct val="200000"/>
              </a:lnSpc>
              <a:buFont typeface="Wingdings" pitchFamily="2" charset="2"/>
              <a:buChar char="Ø"/>
            </a:pPr>
            <a:r>
              <a:rPr lang="fa-IR" altLang="zh-CN" sz="2000" b="1" dirty="0" smtClean="0">
                <a:solidFill>
                  <a:schemeClr val="tx2"/>
                </a:solidFill>
                <a:latin typeface="+mn-lt"/>
                <a:cs typeface="B Nazanin" pitchFamily="2" charset="-78"/>
              </a:rPr>
              <a:t>حفظ ترتيب بسته ها بر اساس شماره ان</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انتقال </a:t>
            </a:r>
            <a:r>
              <a:rPr lang="en-US" sz="2400" b="1" spc="-100" dirty="0" smtClean="0">
                <a:solidFill>
                  <a:schemeClr val="tx2"/>
                </a:solidFill>
                <a:ea typeface="IranNastaliq" pitchFamily="18" charset="0"/>
                <a:cs typeface="B Titr" pitchFamily="2" charset="-78"/>
              </a:rPr>
              <a:t>Transport layer     </a:t>
            </a:r>
            <a:r>
              <a:rPr lang="fa-IR" sz="2400" b="1" spc="-100" dirty="0" smtClean="0">
                <a:solidFill>
                  <a:schemeClr val="tx2"/>
                </a:solidFill>
                <a:ea typeface="IranNastaliq" pitchFamily="18" charset="0"/>
                <a:cs typeface="B Titr" pitchFamily="2" charset="-78"/>
              </a:rPr>
              <a:t>	</a:t>
            </a:r>
          </a:p>
        </p:txBody>
      </p:sp>
      <p:pic>
        <p:nvPicPr>
          <p:cNvPr id="6147" name="Picture 3" descr="\\vmware-host\Shared Folders\Desktop\Screen Shot ۱۳۹۳-۰۸-۰۷ at ۱۳.۳۱.۴۵ ۱.png"/>
          <p:cNvPicPr>
            <a:picLocks noChangeAspect="1" noChangeArrowheads="1"/>
          </p:cNvPicPr>
          <p:nvPr/>
        </p:nvPicPr>
        <p:blipFill>
          <a:blip r:embed="rId3" cstate="print"/>
          <a:srcRect/>
          <a:stretch>
            <a:fillRect/>
          </a:stretch>
        </p:blipFill>
        <p:spPr bwMode="auto">
          <a:xfrm>
            <a:off x="838200" y="2438400"/>
            <a:ext cx="6591301" cy="325755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انتقال </a:t>
            </a:r>
            <a:r>
              <a:rPr lang="en-US" sz="2400" b="1" spc="-100" dirty="0" smtClean="0">
                <a:solidFill>
                  <a:schemeClr val="tx2"/>
                </a:solidFill>
                <a:ea typeface="IranNastaliq" pitchFamily="18" charset="0"/>
                <a:cs typeface="B Titr" pitchFamily="2" charset="-78"/>
              </a:rPr>
              <a:t>Transport layer     </a:t>
            </a:r>
            <a:r>
              <a:rPr lang="fa-IR" sz="2400" b="1" spc="-100" dirty="0" smtClean="0">
                <a:solidFill>
                  <a:schemeClr val="tx2"/>
                </a:solidFill>
                <a:ea typeface="IranNastaliq" pitchFamily="18" charset="0"/>
                <a:cs typeface="B Titr" pitchFamily="2" charset="-78"/>
              </a:rPr>
              <a:t>	</a:t>
            </a:r>
          </a:p>
        </p:txBody>
      </p:sp>
      <p:pic>
        <p:nvPicPr>
          <p:cNvPr id="7170" name="Picture 2" descr="\\vmware-host\Shared Folders\Desktop\Screen Shot ۱۳۹۳-۰۸-۰۷ at ۱۳.۳۲.۰۲.png"/>
          <p:cNvPicPr>
            <a:picLocks noChangeAspect="1" noChangeArrowheads="1"/>
          </p:cNvPicPr>
          <p:nvPr/>
        </p:nvPicPr>
        <p:blipFill>
          <a:blip r:embed="rId3" cstate="print">
            <a:grayscl/>
          </a:blip>
          <a:srcRect/>
          <a:stretch>
            <a:fillRect/>
          </a:stretch>
        </p:blipFill>
        <p:spPr bwMode="auto">
          <a:xfrm>
            <a:off x="990600" y="2438400"/>
            <a:ext cx="6524626" cy="2695575"/>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انتقال </a:t>
            </a:r>
            <a:r>
              <a:rPr lang="en-US" sz="2400" b="1" spc="-100" dirty="0" smtClean="0">
                <a:solidFill>
                  <a:schemeClr val="tx2"/>
                </a:solidFill>
                <a:ea typeface="IranNastaliq" pitchFamily="18" charset="0"/>
                <a:cs typeface="B Titr" pitchFamily="2" charset="-78"/>
              </a:rPr>
              <a:t>Transport layer     </a:t>
            </a:r>
            <a:r>
              <a:rPr lang="fa-IR" sz="2400" b="1" spc="-100" dirty="0" smtClean="0">
                <a:solidFill>
                  <a:schemeClr val="tx2"/>
                </a:solidFill>
                <a:ea typeface="IranNastaliq" pitchFamily="18" charset="0"/>
                <a:cs typeface="B Titr" pitchFamily="2" charset="-78"/>
              </a:rPr>
              <a:t>	</a:t>
            </a:r>
          </a:p>
        </p:txBody>
      </p:sp>
      <p:pic>
        <p:nvPicPr>
          <p:cNvPr id="8194" name="Picture 2" descr="\\vmware-host\Shared Folders\Desktop\Screen Shot ۱۳۹۳-۰۸-۰۷ at ۱۳.۳۲.۱۶.png"/>
          <p:cNvPicPr>
            <a:picLocks noChangeAspect="1" noChangeArrowheads="1"/>
          </p:cNvPicPr>
          <p:nvPr/>
        </p:nvPicPr>
        <p:blipFill>
          <a:blip r:embed="rId3" cstate="print">
            <a:grayscl/>
          </a:blip>
          <a:srcRect/>
          <a:stretch>
            <a:fillRect/>
          </a:stretch>
        </p:blipFill>
        <p:spPr bwMode="auto">
          <a:xfrm>
            <a:off x="1143000" y="1981200"/>
            <a:ext cx="6448425" cy="380047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جلسه </a:t>
            </a:r>
            <a:r>
              <a:rPr lang="en-US" sz="2400" b="1" spc="-100" dirty="0" smtClean="0">
                <a:solidFill>
                  <a:schemeClr val="tx2"/>
                </a:solidFill>
                <a:ea typeface="IranNastaliq" pitchFamily="18" charset="0"/>
                <a:cs typeface="B Titr" pitchFamily="2" charset="-78"/>
              </a:rPr>
              <a:t>Session layer  </a:t>
            </a:r>
          </a:p>
        </p:txBody>
      </p:sp>
      <p:sp>
        <p:nvSpPr>
          <p:cNvPr id="8" name="Text Box 3"/>
          <p:cNvSpPr txBox="1">
            <a:spLocks noChangeArrowheads="1"/>
          </p:cNvSpPr>
          <p:nvPr/>
        </p:nvSpPr>
        <p:spPr bwMode="auto">
          <a:xfrm>
            <a:off x="2362200" y="1391736"/>
            <a:ext cx="5981700" cy="4801314"/>
          </a:xfrm>
          <a:prstGeom prst="rect">
            <a:avLst/>
          </a:prstGeom>
          <a:noFill/>
          <a:ln w="9525">
            <a:noFill/>
            <a:miter lim="800000"/>
            <a:headEnd/>
            <a:tailEnd/>
          </a:ln>
        </p:spPr>
        <p:txBody>
          <a:bodyPr anchor="ctr">
            <a:spAutoFit/>
          </a:bodyPr>
          <a:lstStyle/>
          <a:p>
            <a:pPr marL="342900" indent="-342900" algn="just" rtl="1">
              <a:lnSpc>
                <a:spcPct val="150000"/>
              </a:lnSpc>
              <a:spcBef>
                <a:spcPct val="50000"/>
              </a:spcBef>
              <a:buFont typeface="Wingdings" panose="05000000000000000000" pitchFamily="2" charset="2"/>
              <a:buChar char="v"/>
            </a:pPr>
            <a:r>
              <a:rPr lang="fa-IR" altLang="zh-CN" b="1" dirty="0" smtClean="0">
                <a:solidFill>
                  <a:schemeClr val="tx2"/>
                </a:solidFill>
                <a:latin typeface="+mn-lt"/>
                <a:cs typeface="B Nazanin" pitchFamily="2" charset="-78"/>
              </a:rPr>
              <a:t>اين لايه به كاربران در ماشينهاي مختلف اجازه مي‌دهد كه جلساتي را بين خودشان برقرار كنند </a:t>
            </a:r>
            <a:endParaRPr lang="fa-IR" altLang="zh-CN" b="1" dirty="0" smtClean="0">
              <a:solidFill>
                <a:schemeClr val="tx2"/>
              </a:solidFill>
              <a:latin typeface="+mn-lt"/>
              <a:cs typeface="B Nazanin" pitchFamily="2" charset="-78"/>
            </a:endParaRPr>
          </a:p>
          <a:p>
            <a:pPr marL="342900" indent="-342900" algn="just" rtl="1">
              <a:lnSpc>
                <a:spcPct val="150000"/>
              </a:lnSpc>
              <a:spcBef>
                <a:spcPct val="50000"/>
              </a:spcBef>
              <a:buFont typeface="Wingdings" panose="05000000000000000000" pitchFamily="2" charset="2"/>
              <a:buChar char="v"/>
            </a:pPr>
            <a:r>
              <a:rPr lang="fa-IR" altLang="zh-CN" b="1" dirty="0" smtClean="0">
                <a:solidFill>
                  <a:schemeClr val="tx2"/>
                </a:solidFill>
                <a:latin typeface="+mn-lt"/>
                <a:cs typeface="B Nazanin" pitchFamily="2" charset="-78"/>
              </a:rPr>
              <a:t>خدمات </a:t>
            </a:r>
            <a:r>
              <a:rPr lang="fa-IR" altLang="zh-CN" b="1" dirty="0" smtClean="0">
                <a:solidFill>
                  <a:schemeClr val="tx2"/>
                </a:solidFill>
                <a:latin typeface="+mn-lt"/>
                <a:cs typeface="B Nazanin" pitchFamily="2" charset="-78"/>
              </a:rPr>
              <a:t>گوناگوني مانند کنترل گفتگو و مديريت نشانه و همگام‌سازي</a:t>
            </a:r>
            <a:r>
              <a:rPr lang="en-US" altLang="zh-CN" b="1" dirty="0" smtClean="0">
                <a:solidFill>
                  <a:schemeClr val="tx2"/>
                </a:solidFill>
                <a:latin typeface="+mn-lt"/>
                <a:cs typeface="B Nazanin" pitchFamily="2" charset="-78"/>
              </a:rPr>
              <a:t> </a:t>
            </a:r>
            <a:r>
              <a:rPr lang="fa-IR" altLang="zh-CN" b="1" dirty="0" smtClean="0">
                <a:solidFill>
                  <a:schemeClr val="tx2"/>
                </a:solidFill>
                <a:latin typeface="+mn-lt"/>
                <a:cs typeface="B Nazanin" pitchFamily="2" charset="-78"/>
              </a:rPr>
              <a:t>را </a:t>
            </a:r>
            <a:r>
              <a:rPr lang="fa-IR" altLang="zh-CN" b="1" dirty="0" smtClean="0">
                <a:solidFill>
                  <a:schemeClr val="tx2"/>
                </a:solidFill>
                <a:latin typeface="+mn-lt"/>
                <a:cs typeface="B Nazanin" pitchFamily="2" charset="-78"/>
              </a:rPr>
              <a:t>ارائه </a:t>
            </a:r>
            <a:r>
              <a:rPr lang="fa-IR" altLang="zh-CN" b="1" dirty="0" smtClean="0">
                <a:solidFill>
                  <a:schemeClr val="tx2"/>
                </a:solidFill>
                <a:latin typeface="+mn-lt"/>
                <a:cs typeface="B Nazanin" pitchFamily="2" charset="-78"/>
              </a:rPr>
              <a:t>مي‌دهد.</a:t>
            </a:r>
          </a:p>
          <a:p>
            <a:pPr marL="342900" indent="-342900" algn="r" rtl="1">
              <a:lnSpc>
                <a:spcPct val="150000"/>
              </a:lnSpc>
              <a:buFont typeface="Wingdings" panose="05000000000000000000" pitchFamily="2" charset="2"/>
              <a:buChar char="v"/>
            </a:pPr>
            <a:r>
              <a:rPr lang="fa-IR" altLang="zh-CN" b="1" dirty="0" smtClean="0">
                <a:solidFill>
                  <a:schemeClr val="tx2"/>
                </a:solidFill>
                <a:latin typeface="+mn-lt"/>
                <a:cs typeface="B Nazanin" pitchFamily="2" charset="-78"/>
              </a:rPr>
              <a:t> </a:t>
            </a:r>
            <a:r>
              <a:rPr lang="fa-IR" altLang="zh-CN" b="1" dirty="0" smtClean="0">
                <a:solidFill>
                  <a:schemeClr val="tx2"/>
                </a:solidFill>
                <a:latin typeface="+mn-lt"/>
                <a:cs typeface="B Nazanin" pitchFamily="2" charset="-78"/>
              </a:rPr>
              <a:t>مديريت کنترل گفتگو: چون امکان انتقال یک طرفه و یا 2 طرفه وجود دارد در صورتی که ترافیک فقط در یک جهت در هر زمان ممکن </a:t>
            </a:r>
            <a:r>
              <a:rPr lang="fa-IR" altLang="zh-CN" b="1" dirty="0" smtClean="0">
                <a:solidFill>
                  <a:schemeClr val="tx2"/>
                </a:solidFill>
                <a:latin typeface="+mn-lt"/>
                <a:cs typeface="B Nazanin" pitchFamily="2" charset="-78"/>
              </a:rPr>
              <a:t>است، این </a:t>
            </a:r>
            <a:r>
              <a:rPr lang="fa-IR" altLang="zh-CN" b="1" dirty="0" smtClean="0">
                <a:solidFill>
                  <a:schemeClr val="tx2"/>
                </a:solidFill>
                <a:latin typeface="+mn-lt"/>
                <a:cs typeface="B Nazanin" pitchFamily="2" charset="-78"/>
              </a:rPr>
              <a:t>لایه جواب </a:t>
            </a:r>
            <a:r>
              <a:rPr lang="fa-IR" altLang="zh-CN" b="1" dirty="0" smtClean="0">
                <a:solidFill>
                  <a:schemeClr val="tx2"/>
                </a:solidFill>
                <a:latin typeface="+mn-lt"/>
                <a:cs typeface="B Nazanin" pitchFamily="2" charset="-78"/>
              </a:rPr>
              <a:t>را در نوبت نگه </a:t>
            </a:r>
            <a:r>
              <a:rPr lang="fa-IR" altLang="zh-CN" b="1" dirty="0" smtClean="0">
                <a:solidFill>
                  <a:schemeClr val="tx2"/>
                </a:solidFill>
                <a:latin typeface="+mn-lt"/>
                <a:cs typeface="B Nazanin" pitchFamily="2" charset="-78"/>
              </a:rPr>
              <a:t>می دارد.</a:t>
            </a:r>
          </a:p>
          <a:p>
            <a:pPr marL="342900" indent="-342900" algn="r" rtl="1">
              <a:lnSpc>
                <a:spcPct val="150000"/>
              </a:lnSpc>
              <a:buFont typeface="Wingdings" panose="05000000000000000000" pitchFamily="2" charset="2"/>
              <a:buChar char="v"/>
            </a:pPr>
            <a:r>
              <a:rPr lang="fa-IR" altLang="zh-CN" b="1" dirty="0" smtClean="0">
                <a:solidFill>
                  <a:schemeClr val="tx2"/>
                </a:solidFill>
                <a:latin typeface="+mn-lt"/>
                <a:cs typeface="B Nazanin" pitchFamily="2" charset="-78"/>
              </a:rPr>
              <a:t> </a:t>
            </a:r>
            <a:r>
              <a:rPr lang="fa-IR" altLang="zh-CN" b="1" dirty="0" smtClean="0">
                <a:solidFill>
                  <a:schemeClr val="tx2"/>
                </a:solidFill>
                <a:latin typeface="+mn-lt"/>
                <a:cs typeface="B Nazanin" pitchFamily="2" charset="-78"/>
              </a:rPr>
              <a:t>مديريت نشانه: به اين معناست كه دو طرف يك عمل بحراني را در آن واحد انجام </a:t>
            </a:r>
            <a:r>
              <a:rPr lang="fa-IR" altLang="zh-CN" b="1" dirty="0" smtClean="0">
                <a:solidFill>
                  <a:schemeClr val="tx2"/>
                </a:solidFill>
                <a:latin typeface="+mn-lt"/>
                <a:cs typeface="B Nazanin" pitchFamily="2" charset="-78"/>
              </a:rPr>
              <a:t>نمی دهند</a:t>
            </a:r>
            <a:r>
              <a:rPr lang="fa-IR" altLang="zh-CN" b="1" dirty="0" smtClean="0">
                <a:solidFill>
                  <a:schemeClr val="tx2"/>
                </a:solidFill>
                <a:latin typeface="+mn-lt"/>
                <a:cs typeface="B Nazanin" pitchFamily="2" charset="-78"/>
              </a:rPr>
              <a:t>.</a:t>
            </a:r>
          </a:p>
          <a:p>
            <a:pPr marL="342900" indent="-342900" algn="r" rtl="1">
              <a:lnSpc>
                <a:spcPct val="150000"/>
              </a:lnSpc>
              <a:buFont typeface="Wingdings" panose="05000000000000000000" pitchFamily="2" charset="2"/>
              <a:buChar char="v"/>
            </a:pPr>
            <a:r>
              <a:rPr lang="fa-IR" altLang="zh-CN" b="1" dirty="0" smtClean="0">
                <a:solidFill>
                  <a:schemeClr val="tx2"/>
                </a:solidFill>
                <a:latin typeface="+mn-lt"/>
                <a:cs typeface="B Nazanin" pitchFamily="2" charset="-78"/>
              </a:rPr>
              <a:t> همگام سازي: </a:t>
            </a:r>
            <a:r>
              <a:rPr lang="fa-IR" altLang="zh-CN" b="1" dirty="0" smtClean="0">
                <a:solidFill>
                  <a:schemeClr val="tx2"/>
                </a:solidFill>
                <a:latin typeface="+mn-lt"/>
                <a:cs typeface="B Nazanin" pitchFamily="2" charset="-78"/>
              </a:rPr>
              <a:t>در </a:t>
            </a:r>
            <a:r>
              <a:rPr lang="fa-IR" altLang="zh-CN" b="1" dirty="0" smtClean="0">
                <a:solidFill>
                  <a:schemeClr val="tx2"/>
                </a:solidFill>
                <a:latin typeface="+mn-lt"/>
                <a:cs typeface="B Nazanin" pitchFamily="2" charset="-78"/>
              </a:rPr>
              <a:t>هنگام ارسال يک فايل بزرگ، پس از ازكار افتادن و بروز مشکل، انتقال دوباره از آخرين نقطه كنترلي، تكرار گردد.</a:t>
            </a:r>
            <a:r>
              <a:rPr lang="en-US" altLang="zh-CN" b="1" dirty="0" smtClean="0">
                <a:solidFill>
                  <a:schemeClr val="tx2"/>
                </a:solidFill>
                <a:latin typeface="+mn-lt"/>
                <a:cs typeface="B Nazanin" pitchFamily="2" charset="-78"/>
              </a:rPr>
              <a:t> </a:t>
            </a:r>
          </a:p>
        </p:txBody>
      </p:sp>
      <p:pic>
        <p:nvPicPr>
          <p:cNvPr id="9" name="Picture 4" descr="3sessioncolors"/>
          <p:cNvPicPr>
            <a:picLocks noChangeAspect="1" noChangeArrowheads="1"/>
          </p:cNvPicPr>
          <p:nvPr/>
        </p:nvPicPr>
        <p:blipFill>
          <a:blip r:embed="rId3" cstate="print"/>
          <a:srcRect/>
          <a:stretch>
            <a:fillRect/>
          </a:stretch>
        </p:blipFill>
        <p:spPr bwMode="auto">
          <a:xfrm>
            <a:off x="838200" y="3352800"/>
            <a:ext cx="1428750"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جلسه </a:t>
            </a:r>
            <a:r>
              <a:rPr lang="en-US" sz="2400" b="1" spc="-100" dirty="0" smtClean="0">
                <a:solidFill>
                  <a:schemeClr val="tx2"/>
                </a:solidFill>
                <a:ea typeface="IranNastaliq" pitchFamily="18" charset="0"/>
                <a:cs typeface="B Titr" pitchFamily="2" charset="-78"/>
              </a:rPr>
              <a:t>Session layer  </a:t>
            </a:r>
          </a:p>
        </p:txBody>
      </p:sp>
      <p:pic>
        <p:nvPicPr>
          <p:cNvPr id="9218" name="Picture 2" descr="\\vmware-host\Shared Folders\Desktop\Screen Shot ۱۳۹۳-۰۸-۰۷ at ۱۳.۳۵.۵۲.png"/>
          <p:cNvPicPr>
            <a:picLocks noChangeAspect="1" noChangeArrowheads="1"/>
          </p:cNvPicPr>
          <p:nvPr/>
        </p:nvPicPr>
        <p:blipFill>
          <a:blip r:embed="rId3" cstate="print"/>
          <a:srcRect/>
          <a:stretch>
            <a:fillRect/>
          </a:stretch>
        </p:blipFill>
        <p:spPr bwMode="auto">
          <a:xfrm>
            <a:off x="1279525" y="1897063"/>
            <a:ext cx="6448425" cy="302895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جلسه </a:t>
            </a:r>
            <a:r>
              <a:rPr lang="en-US" sz="2400" b="1" spc="-100" dirty="0" smtClean="0">
                <a:solidFill>
                  <a:schemeClr val="tx2"/>
                </a:solidFill>
                <a:ea typeface="IranNastaliq" pitchFamily="18" charset="0"/>
                <a:cs typeface="B Titr" pitchFamily="2" charset="-78"/>
              </a:rPr>
              <a:t>Session layer  </a:t>
            </a:r>
          </a:p>
        </p:txBody>
      </p:sp>
      <p:pic>
        <p:nvPicPr>
          <p:cNvPr id="10242" name="Picture 2" descr="\\vmware-host\Shared Folders\Desktop\Screen Shot ۱۳۹۳-۰۸-۰۷ at ۱۳.۳۶.۰۶.png"/>
          <p:cNvPicPr>
            <a:picLocks noChangeAspect="1" noChangeArrowheads="1"/>
          </p:cNvPicPr>
          <p:nvPr/>
        </p:nvPicPr>
        <p:blipFill>
          <a:blip r:embed="rId3" cstate="print"/>
          <a:srcRect/>
          <a:stretch>
            <a:fillRect/>
          </a:stretch>
        </p:blipFill>
        <p:spPr bwMode="auto">
          <a:xfrm>
            <a:off x="990600" y="2057400"/>
            <a:ext cx="5607992" cy="3259137"/>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نمايش                 </a:t>
            </a:r>
            <a:r>
              <a:rPr lang="en-US" sz="2400" b="1" spc="-100" dirty="0" smtClean="0">
                <a:solidFill>
                  <a:schemeClr val="tx2"/>
                </a:solidFill>
                <a:ea typeface="IranNastaliq" pitchFamily="18" charset="0"/>
                <a:cs typeface="B Titr" pitchFamily="2" charset="-78"/>
              </a:rPr>
              <a:t>Presentation layer</a:t>
            </a:r>
          </a:p>
        </p:txBody>
      </p:sp>
      <p:pic>
        <p:nvPicPr>
          <p:cNvPr id="10" name="Picture 4" descr="2presentationcolors"/>
          <p:cNvPicPr>
            <a:picLocks noChangeAspect="1" noChangeArrowheads="1"/>
          </p:cNvPicPr>
          <p:nvPr/>
        </p:nvPicPr>
        <p:blipFill>
          <a:blip r:embed="rId3" cstate="print"/>
          <a:srcRect/>
          <a:stretch>
            <a:fillRect/>
          </a:stretch>
        </p:blipFill>
        <p:spPr bwMode="auto">
          <a:xfrm>
            <a:off x="381000" y="3810000"/>
            <a:ext cx="1428750" cy="2390775"/>
          </a:xfrm>
          <a:prstGeom prst="rect">
            <a:avLst/>
          </a:prstGeom>
          <a:noFill/>
          <a:ln w="9525">
            <a:noFill/>
            <a:miter lim="800000"/>
            <a:headEnd/>
            <a:tailEnd/>
          </a:ln>
        </p:spPr>
      </p:pic>
      <p:sp>
        <p:nvSpPr>
          <p:cNvPr id="11" name="Text Box 2"/>
          <p:cNvSpPr txBox="1">
            <a:spLocks noChangeArrowheads="1"/>
          </p:cNvSpPr>
          <p:nvPr/>
        </p:nvSpPr>
        <p:spPr bwMode="auto">
          <a:xfrm>
            <a:off x="1752600" y="1704454"/>
            <a:ext cx="6246935" cy="4478149"/>
          </a:xfrm>
          <a:prstGeom prst="rect">
            <a:avLst/>
          </a:prstGeom>
          <a:noFill/>
          <a:ln w="9525">
            <a:noFill/>
            <a:miter lim="800000"/>
            <a:headEnd/>
            <a:tailEnd/>
          </a:ln>
        </p:spPr>
        <p:txBody>
          <a:bodyPr anchor="ctr">
            <a:spAutoFit/>
          </a:bodyPr>
          <a:lstStyle/>
          <a:p>
            <a:pPr marL="342900" indent="-342900" algn="r" rtl="1">
              <a:lnSpc>
                <a:spcPct val="200000"/>
              </a:lnSpc>
              <a:spcBef>
                <a:spcPct val="50000"/>
              </a:spcBef>
              <a:buFont typeface="Wingdings" panose="05000000000000000000" pitchFamily="2" charset="2"/>
              <a:buChar char="v"/>
            </a:pPr>
            <a:r>
              <a:rPr lang="fa-IR" altLang="zh-CN" sz="2000" b="1" dirty="0" smtClean="0">
                <a:solidFill>
                  <a:schemeClr val="tx2"/>
                </a:solidFill>
                <a:latin typeface="+mn-lt"/>
                <a:cs typeface="B Nazanin" pitchFamily="2" charset="-78"/>
              </a:rPr>
              <a:t>اين لايه به قواعد و معناي اطلاعات فرستاده شده مربوط مي‌شود.</a:t>
            </a:r>
            <a:r>
              <a:rPr lang="en-US" altLang="zh-CN" sz="2000" b="1" dirty="0" smtClean="0">
                <a:solidFill>
                  <a:schemeClr val="tx2"/>
                </a:solidFill>
                <a:latin typeface="+mn-lt"/>
                <a:cs typeface="B Nazanin" pitchFamily="2" charset="-78"/>
              </a:rPr>
              <a:t> </a:t>
            </a:r>
          </a:p>
          <a:p>
            <a:pPr marL="342900" indent="-342900" algn="r" rtl="1">
              <a:lnSpc>
                <a:spcPct val="200000"/>
              </a:lnSpc>
              <a:spcBef>
                <a:spcPct val="50000"/>
              </a:spcBef>
              <a:buFont typeface="Wingdings" panose="05000000000000000000" pitchFamily="2" charset="2"/>
              <a:buChar char="v"/>
            </a:pPr>
            <a:r>
              <a:rPr lang="fa-IR" altLang="zh-CN" sz="2000" b="1" dirty="0" smtClean="0">
                <a:solidFill>
                  <a:schemeClr val="tx2"/>
                </a:solidFill>
                <a:latin typeface="+mn-lt"/>
                <a:cs typeface="B Nazanin" pitchFamily="2" charset="-78"/>
              </a:rPr>
              <a:t>اطلاعاتی که در کامپیوترهای مختلف هست به شکل های مختلف </a:t>
            </a:r>
            <a:r>
              <a:rPr lang="fa-IR" altLang="zh-CN" sz="2000" b="1" dirty="0" smtClean="0">
                <a:solidFill>
                  <a:schemeClr val="tx2"/>
                </a:solidFill>
                <a:latin typeface="+mn-lt"/>
                <a:cs typeface="B Nazanin" pitchFamily="2" charset="-78"/>
              </a:rPr>
              <a:t>است (اسکی)، </a:t>
            </a:r>
            <a:r>
              <a:rPr lang="fa-IR" altLang="zh-CN" sz="2000" b="1" dirty="0" smtClean="0">
                <a:solidFill>
                  <a:schemeClr val="tx2"/>
                </a:solidFill>
                <a:latin typeface="+mn-lt"/>
                <a:cs typeface="B Nazanin" pitchFamily="2" charset="-78"/>
              </a:rPr>
              <a:t>برای </a:t>
            </a:r>
            <a:r>
              <a:rPr lang="fa-IR" altLang="zh-CN" sz="2000" b="1" dirty="0" smtClean="0">
                <a:solidFill>
                  <a:schemeClr val="tx2"/>
                </a:solidFill>
                <a:latin typeface="+mn-lt"/>
                <a:cs typeface="B Nazanin" pitchFamily="2" charset="-78"/>
              </a:rPr>
              <a:t>ارتباط </a:t>
            </a:r>
            <a:r>
              <a:rPr lang="fa-IR" altLang="zh-CN" sz="2000" b="1" dirty="0" smtClean="0">
                <a:solidFill>
                  <a:schemeClr val="tx2"/>
                </a:solidFill>
                <a:latin typeface="+mn-lt"/>
                <a:cs typeface="B Nazanin" pitchFamily="2" charset="-78"/>
              </a:rPr>
              <a:t>بین آنها بایستی ساختار دادهای به شکل مجرد تعریف و براساس یک استاندارد کد گذاری </a:t>
            </a:r>
            <a:r>
              <a:rPr lang="fa-IR" altLang="zh-CN" sz="2000" b="1" dirty="0" smtClean="0">
                <a:solidFill>
                  <a:schemeClr val="tx2"/>
                </a:solidFill>
                <a:latin typeface="+mn-lt"/>
                <a:cs typeface="B Nazanin" pitchFamily="2" charset="-78"/>
              </a:rPr>
              <a:t>بروی </a:t>
            </a:r>
            <a:r>
              <a:rPr lang="fa-IR" altLang="zh-CN" sz="2000" b="1" dirty="0" smtClean="0">
                <a:solidFill>
                  <a:schemeClr val="tx2"/>
                </a:solidFill>
                <a:latin typeface="+mn-lt"/>
                <a:cs typeface="B Nazanin" pitchFamily="2" charset="-78"/>
              </a:rPr>
              <a:t>خط ارسال </a:t>
            </a:r>
            <a:r>
              <a:rPr lang="fa-IR" altLang="zh-CN" sz="2000" b="1" dirty="0" smtClean="0">
                <a:solidFill>
                  <a:schemeClr val="tx2"/>
                </a:solidFill>
                <a:latin typeface="+mn-lt"/>
                <a:cs typeface="B Nazanin" pitchFamily="2" charset="-78"/>
              </a:rPr>
              <a:t>گردد. </a:t>
            </a:r>
            <a:r>
              <a:rPr lang="fa-IR" altLang="zh-CN" sz="2000" b="1" dirty="0" smtClean="0">
                <a:solidFill>
                  <a:schemeClr val="tx2"/>
                </a:solidFill>
                <a:latin typeface="+mn-lt"/>
                <a:cs typeface="B Nazanin" pitchFamily="2" charset="-78"/>
              </a:rPr>
              <a:t>مدیریت تجرید ساختار داده های و تبدیل نمادهای مورد استفاده یک کامپیوتر به نمادهای مورد </a:t>
            </a:r>
            <a:r>
              <a:rPr lang="fa-IR" altLang="zh-CN" sz="2000" b="1" dirty="0" smtClean="0">
                <a:solidFill>
                  <a:schemeClr val="tx2"/>
                </a:solidFill>
                <a:latin typeface="+mn-lt"/>
                <a:cs typeface="B Nazanin" pitchFamily="2" charset="-78"/>
              </a:rPr>
              <a:t>استفاده در کل </a:t>
            </a:r>
            <a:r>
              <a:rPr lang="fa-IR" altLang="zh-CN" sz="2000" b="1" dirty="0" smtClean="0">
                <a:solidFill>
                  <a:schemeClr val="tx2"/>
                </a:solidFill>
                <a:latin typeface="+mn-lt"/>
                <a:cs typeface="B Nazanin" pitchFamily="2" charset="-78"/>
              </a:rPr>
              <a:t>شبکه بوسیله این لایه انجام می شود</a:t>
            </a:r>
            <a:endParaRPr lang="en-US" altLang="zh-CN" sz="2000" b="1" dirty="0" smtClean="0">
              <a:solidFill>
                <a:schemeClr val="tx2"/>
              </a:solidFill>
              <a:latin typeface="+mn-lt"/>
              <a:cs typeface="B Nazanin" pitchFamily="2" charset="-7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جلسه </a:t>
            </a:r>
            <a:r>
              <a:rPr lang="en-US" sz="2400" b="1" spc="-100" dirty="0" smtClean="0">
                <a:solidFill>
                  <a:schemeClr val="tx2"/>
                </a:solidFill>
                <a:ea typeface="IranNastaliq" pitchFamily="18" charset="0"/>
                <a:cs typeface="B Titr" pitchFamily="2" charset="-78"/>
              </a:rPr>
              <a:t>Session layer  </a:t>
            </a:r>
          </a:p>
        </p:txBody>
      </p:sp>
      <p:pic>
        <p:nvPicPr>
          <p:cNvPr id="11266" name="Picture 2" descr="\\vmware-host\Shared Folders\Desktop\Screen Shot ۱۳۹۳-۰۸-۰۷ at ۱۳.۴۰.۱۸.png"/>
          <p:cNvPicPr>
            <a:picLocks noChangeAspect="1" noChangeArrowheads="1"/>
          </p:cNvPicPr>
          <p:nvPr/>
        </p:nvPicPr>
        <p:blipFill>
          <a:blip r:embed="rId3" cstate="print"/>
          <a:srcRect/>
          <a:stretch>
            <a:fillRect/>
          </a:stretch>
        </p:blipFill>
        <p:spPr bwMode="auto">
          <a:xfrm>
            <a:off x="1066800" y="1981200"/>
            <a:ext cx="7034645" cy="34290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کاربرد         </a:t>
            </a:r>
            <a:r>
              <a:rPr lang="en-US" sz="2400" b="1" spc="-100" dirty="0" smtClean="0">
                <a:solidFill>
                  <a:schemeClr val="tx2"/>
                </a:solidFill>
                <a:ea typeface="IranNastaliq" pitchFamily="18" charset="0"/>
                <a:cs typeface="B Titr" pitchFamily="2" charset="-78"/>
              </a:rPr>
              <a:t>Application layer</a:t>
            </a:r>
          </a:p>
        </p:txBody>
      </p:sp>
      <p:sp>
        <p:nvSpPr>
          <p:cNvPr id="8" name="Text Box 3"/>
          <p:cNvSpPr txBox="1">
            <a:spLocks noChangeArrowheads="1"/>
          </p:cNvSpPr>
          <p:nvPr/>
        </p:nvSpPr>
        <p:spPr bwMode="auto">
          <a:xfrm>
            <a:off x="1981200" y="1960350"/>
            <a:ext cx="6304085" cy="4524315"/>
          </a:xfrm>
          <a:prstGeom prst="rect">
            <a:avLst/>
          </a:prstGeom>
          <a:noFill/>
          <a:ln w="9525">
            <a:noFill/>
            <a:miter lim="800000"/>
            <a:headEnd/>
            <a:tailEnd/>
          </a:ln>
        </p:spPr>
        <p:txBody>
          <a:bodyPr anchor="ctr">
            <a:spAutoFit/>
          </a:bodyPr>
          <a:lstStyle/>
          <a:p>
            <a:pPr algn="just" rtl="1">
              <a:lnSpc>
                <a:spcPct val="150000"/>
              </a:lnSpc>
              <a:spcBef>
                <a:spcPct val="50000"/>
              </a:spcBef>
              <a:buFont typeface="Wingdings" pitchFamily="2" charset="2"/>
              <a:buChar char="ü"/>
            </a:pPr>
            <a:r>
              <a:rPr lang="fa-IR" altLang="zh-CN" b="1" dirty="0" smtClean="0">
                <a:solidFill>
                  <a:schemeClr val="tx2"/>
                </a:solidFill>
                <a:latin typeface="+mn-lt"/>
                <a:cs typeface="B Nazanin" pitchFamily="2" charset="-78"/>
              </a:rPr>
              <a:t>از </a:t>
            </a:r>
            <a:r>
              <a:rPr lang="fa-IR" altLang="zh-CN" b="1" dirty="0" smtClean="0">
                <a:solidFill>
                  <a:schemeClr val="tx2"/>
                </a:solidFill>
                <a:latin typeface="+mn-lt"/>
                <a:cs typeface="B Nazanin" pitchFamily="2" charset="-78"/>
              </a:rPr>
              <a:t>آنجا که در کل شبکه پایانه های ناسازگار زیادی وجود دارند و از طرفی اگر همه آنها با یک نرم افزار مثلا یک ویراستار کار کنند ناسازگاری های عمیقی بوجود خواهد آمد. برای رفع این ناسازگاری پایانه مجازی شبکه تعریف می شود که همه کاربران شبکه با آن پایانه مجازی کار می کنند. نرم افزارهای لازم برای کار با این پایانه های مجازی در این لایه می باشد.</a:t>
            </a:r>
          </a:p>
          <a:p>
            <a:pPr algn="just" rtl="1">
              <a:lnSpc>
                <a:spcPct val="150000"/>
              </a:lnSpc>
              <a:spcBef>
                <a:spcPct val="50000"/>
              </a:spcBef>
              <a:buFont typeface="Wingdings" pitchFamily="2" charset="2"/>
              <a:buChar char="ü"/>
            </a:pPr>
            <a:r>
              <a:rPr lang="fa-IR" altLang="zh-CN" b="1" dirty="0" smtClean="0">
                <a:solidFill>
                  <a:schemeClr val="tx2"/>
                </a:solidFill>
                <a:latin typeface="+mn-lt"/>
                <a:cs typeface="B Nazanin" pitchFamily="2" charset="-78"/>
              </a:rPr>
              <a:t> از دیگر اعمال این لایه انتقال پرونده هاست. از آنجا که </a:t>
            </a:r>
            <a:r>
              <a:rPr lang="fa-IR" altLang="zh-CN" b="1" dirty="0" smtClean="0">
                <a:solidFill>
                  <a:schemeClr val="tx2"/>
                </a:solidFill>
                <a:latin typeface="+mn-lt"/>
                <a:cs typeface="B Nazanin" pitchFamily="2" charset="-78"/>
              </a:rPr>
              <a:t>قراردادهای </a:t>
            </a:r>
            <a:r>
              <a:rPr lang="fa-IR" altLang="zh-CN" b="1" dirty="0" smtClean="0">
                <a:solidFill>
                  <a:schemeClr val="tx2"/>
                </a:solidFill>
                <a:latin typeface="+mn-lt"/>
                <a:cs typeface="B Nazanin" pitchFamily="2" charset="-78"/>
              </a:rPr>
              <a:t>مختلف نام گذاری در سیستمهای مختلف وجود دارد، انتقال پرونده نیازمند </a:t>
            </a:r>
            <a:r>
              <a:rPr lang="fa-IR" altLang="zh-CN" b="1" dirty="0" smtClean="0">
                <a:solidFill>
                  <a:schemeClr val="tx2"/>
                </a:solidFill>
                <a:latin typeface="+mn-lt"/>
                <a:cs typeface="B Nazanin" pitchFamily="2" charset="-78"/>
              </a:rPr>
              <a:t>بررسی </a:t>
            </a:r>
            <a:r>
              <a:rPr lang="fa-IR" altLang="zh-CN" b="1" dirty="0" smtClean="0">
                <a:solidFill>
                  <a:schemeClr val="tx2"/>
                </a:solidFill>
                <a:latin typeface="+mn-lt"/>
                <a:cs typeface="B Nazanin" pitchFamily="2" charset="-78"/>
              </a:rPr>
              <a:t>اولیه سیستم های مبدا و مقصد </a:t>
            </a:r>
            <a:r>
              <a:rPr lang="fa-IR" altLang="zh-CN" b="1" dirty="0" smtClean="0">
                <a:solidFill>
                  <a:schemeClr val="tx2"/>
                </a:solidFill>
                <a:latin typeface="+mn-lt"/>
                <a:cs typeface="B Nazanin" pitchFamily="2" charset="-78"/>
              </a:rPr>
              <a:t>است، </a:t>
            </a:r>
            <a:r>
              <a:rPr lang="fa-IR" altLang="zh-CN" b="1" dirty="0" smtClean="0">
                <a:solidFill>
                  <a:schemeClr val="tx2"/>
                </a:solidFill>
                <a:latin typeface="+mn-lt"/>
                <a:cs typeface="B Nazanin" pitchFamily="2" charset="-78"/>
              </a:rPr>
              <a:t>که در این لایه انجام می شود</a:t>
            </a:r>
          </a:p>
          <a:p>
            <a:pPr algn="just" rtl="1">
              <a:lnSpc>
                <a:spcPct val="150000"/>
              </a:lnSpc>
              <a:spcBef>
                <a:spcPct val="50000"/>
              </a:spcBef>
              <a:buFont typeface="Wingdings" pitchFamily="2" charset="2"/>
              <a:buChar char="ü"/>
            </a:pPr>
            <a:r>
              <a:rPr lang="fa-IR" altLang="zh-CN" b="1" dirty="0" smtClean="0">
                <a:solidFill>
                  <a:schemeClr val="tx2"/>
                </a:solidFill>
                <a:latin typeface="+mn-lt"/>
                <a:cs typeface="B Nazanin" pitchFamily="2" charset="-78"/>
              </a:rPr>
              <a:t> از ديگر قراردادهاي اين لايه، مي‌توان از پست الكترونيكي و اخبار شبكه و... نام برد. </a:t>
            </a:r>
            <a:endParaRPr lang="en-US" altLang="zh-CN" b="1" dirty="0" smtClean="0">
              <a:solidFill>
                <a:schemeClr val="tx2"/>
              </a:solidFill>
              <a:latin typeface="+mn-lt"/>
              <a:cs typeface="B Nazanin" pitchFamily="2" charset="-78"/>
            </a:endParaRPr>
          </a:p>
        </p:txBody>
      </p:sp>
      <p:pic>
        <p:nvPicPr>
          <p:cNvPr id="9" name="Picture 4" descr="1applicationcolors"/>
          <p:cNvPicPr>
            <a:picLocks noChangeAspect="1" noChangeArrowheads="1"/>
          </p:cNvPicPr>
          <p:nvPr/>
        </p:nvPicPr>
        <p:blipFill>
          <a:blip r:embed="rId3" cstate="print"/>
          <a:srcRect/>
          <a:stretch>
            <a:fillRect/>
          </a:stretch>
        </p:blipFill>
        <p:spPr bwMode="auto">
          <a:xfrm>
            <a:off x="381000" y="3810000"/>
            <a:ext cx="1428750"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مداري </a:t>
            </a:r>
            <a:endParaRPr lang="en-US" sz="2400" b="1" dirty="0">
              <a:solidFill>
                <a:schemeClr val="tx2"/>
              </a:solidFill>
              <a:ea typeface="IranNastaliq" pitchFamily="18" charset="0"/>
              <a:cs typeface="B Titr" pitchFamily="2" charset="-78"/>
            </a:endParaRPr>
          </a:p>
        </p:txBody>
      </p:sp>
      <p:sp>
        <p:nvSpPr>
          <p:cNvPr id="14" name="Rectangle 13"/>
          <p:cNvSpPr/>
          <p:nvPr/>
        </p:nvSpPr>
        <p:spPr>
          <a:xfrm>
            <a:off x="457200" y="1905000"/>
            <a:ext cx="7391400" cy="3046988"/>
          </a:xfrm>
          <a:prstGeom prst="rect">
            <a:avLst/>
          </a:prstGeom>
        </p:spPr>
        <p:txBody>
          <a:bodyPr wrap="square">
            <a:spAutoFit/>
          </a:bodyPr>
          <a:lstStyle/>
          <a:p>
            <a:pPr algn="r" rtl="1">
              <a:lnSpc>
                <a:spcPct val="200000"/>
              </a:lnSpc>
              <a:buFont typeface="Wingdings" pitchFamily="2" charset="2"/>
              <a:buChar char="§"/>
            </a:pPr>
            <a:r>
              <a:rPr lang="fa-IR" sz="2400" b="1" dirty="0" smtClean="0">
                <a:solidFill>
                  <a:schemeClr val="tx2"/>
                </a:solidFill>
                <a:cs typeface="B Nazanin" pitchFamily="2" charset="-78"/>
              </a:rPr>
              <a:t>لزوم برقراري اتصال فيزيكي بين مبدأ و مقصد جهت انتقال اطلاعات </a:t>
            </a:r>
          </a:p>
          <a:p>
            <a:pPr algn="r" rtl="1">
              <a:lnSpc>
                <a:spcPct val="200000"/>
              </a:lnSpc>
              <a:buFont typeface="Wingdings" pitchFamily="2" charset="2"/>
              <a:buChar char="§"/>
            </a:pPr>
            <a:r>
              <a:rPr lang="fa-IR" sz="2400" b="1" dirty="0" smtClean="0">
                <a:solidFill>
                  <a:schemeClr val="tx2"/>
                </a:solidFill>
                <a:cs typeface="B Nazanin" pitchFamily="2" charset="-78"/>
              </a:rPr>
              <a:t>نياز به زمان قابل توجهي براي برقراري ارتباط بين فرستنده و گيرنده </a:t>
            </a:r>
          </a:p>
          <a:p>
            <a:pPr marL="187325" indent="-187325" algn="r" rtl="1">
              <a:lnSpc>
                <a:spcPct val="200000"/>
              </a:lnSpc>
              <a:buFont typeface="Wingdings" pitchFamily="2" charset="2"/>
              <a:buChar char="§"/>
            </a:pPr>
            <a:r>
              <a:rPr lang="fa-IR" sz="2400" b="1" dirty="0" smtClean="0">
                <a:solidFill>
                  <a:schemeClr val="tx2"/>
                </a:solidFill>
                <a:cs typeface="B Nazanin" pitchFamily="2" charset="-78"/>
              </a:rPr>
              <a:t>عدم امكان برقراري ارتباط توسط ماشينهاي ديگر با دو ماشين فرستنده و گيرنده هنگام اشغال بودن كانال توسط دو ماشين</a:t>
            </a:r>
            <a:endParaRPr lang="fa-IR" sz="2400" b="1" dirty="0">
              <a:solidFill>
                <a:schemeClr val="tx2"/>
              </a:solidFill>
              <a:cs typeface="B Nazanin" pitchFamily="2" charset="-78"/>
            </a:endParaRPr>
          </a:p>
        </p:txBody>
      </p:sp>
    </p:spTree>
  </p:cSld>
  <p:clrMapOvr>
    <a:masterClrMapping/>
  </p:clrMapOvr>
  <p:transition>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a:t>
            </a:r>
            <a:r>
              <a:rPr lang="en-US" altLang="zh-CN"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 در </a:t>
            </a:r>
            <a:r>
              <a:rPr lang="en-US" altLang="zh-CN" sz="2400" b="1" spc="-100" dirty="0" smtClean="0">
                <a:solidFill>
                  <a:schemeClr val="tx2"/>
                </a:solidFill>
                <a:ea typeface="IranNastaliq" pitchFamily="18" charset="0"/>
                <a:cs typeface="B Titr" pitchFamily="2" charset="-78"/>
              </a:rPr>
              <a:t>OSI</a:t>
            </a:r>
            <a:endParaRPr lang="en-US" sz="2400" b="1" spc="-100" dirty="0" smtClean="0">
              <a:solidFill>
                <a:schemeClr val="tx2"/>
              </a:solidFill>
              <a:ea typeface="IranNastaliq" pitchFamily="18" charset="0"/>
              <a:cs typeface="B Titr" pitchFamily="2" charset="-78"/>
            </a:endParaRPr>
          </a:p>
        </p:txBody>
      </p:sp>
      <p:pic>
        <p:nvPicPr>
          <p:cNvPr id="10" name="Picture 2" descr="\\vmware-host\Shared Folders\Desktop\Screen Shot ۱۳۹۳-۰۸-۰۷ at ۱۴.۰۴.۰۹.png"/>
          <p:cNvPicPr>
            <a:picLocks noChangeAspect="1" noChangeArrowheads="1"/>
          </p:cNvPicPr>
          <p:nvPr/>
        </p:nvPicPr>
        <p:blipFill>
          <a:blip r:embed="rId3" cstate="print">
            <a:grayscl/>
          </a:blip>
          <a:srcRect/>
          <a:stretch>
            <a:fillRect/>
          </a:stretch>
        </p:blipFill>
        <p:spPr bwMode="auto">
          <a:xfrm>
            <a:off x="533400" y="2209800"/>
            <a:ext cx="7612685" cy="32004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نگاهی انتقادی به مدل </a:t>
            </a:r>
            <a:r>
              <a:rPr lang="en-US" altLang="zh-CN" sz="2400" b="1" spc="-100" dirty="0" smtClean="0">
                <a:solidFill>
                  <a:schemeClr val="tx2"/>
                </a:solidFill>
                <a:ea typeface="IranNastaliq" pitchFamily="18" charset="0"/>
                <a:cs typeface="B Titr" pitchFamily="2" charset="-78"/>
              </a:rPr>
              <a:t>OSI</a:t>
            </a:r>
            <a:endParaRPr lang="en-US" sz="2400" b="1" spc="-100" dirty="0" smtClean="0">
              <a:solidFill>
                <a:schemeClr val="tx2"/>
              </a:solidFill>
              <a:ea typeface="IranNastaliq" pitchFamily="18" charset="0"/>
              <a:cs typeface="B Titr" pitchFamily="2" charset="-78"/>
            </a:endParaRPr>
          </a:p>
        </p:txBody>
      </p:sp>
      <p:sp>
        <p:nvSpPr>
          <p:cNvPr id="8" name="Text Box 3"/>
          <p:cNvSpPr txBox="1">
            <a:spLocks noChangeArrowheads="1"/>
          </p:cNvSpPr>
          <p:nvPr/>
        </p:nvSpPr>
        <p:spPr bwMode="auto">
          <a:xfrm>
            <a:off x="762000" y="1905000"/>
            <a:ext cx="7633188" cy="4139595"/>
          </a:xfrm>
          <a:prstGeom prst="rect">
            <a:avLst/>
          </a:prstGeom>
          <a:noFill/>
          <a:ln w="9525">
            <a:noFill/>
            <a:miter lim="800000"/>
            <a:headEnd/>
            <a:tailEnd/>
          </a:ln>
        </p:spPr>
        <p:txBody>
          <a:bodyPr anchor="ctr">
            <a:spAutoFit/>
          </a:bodyPr>
          <a:lstStyle/>
          <a:p>
            <a:pPr algn="just" rtl="1">
              <a:lnSpc>
                <a:spcPct val="200000"/>
              </a:lnSpc>
              <a:spcBef>
                <a:spcPct val="50000"/>
              </a:spcBef>
              <a:buFont typeface="Wingdings" pitchFamily="2" charset="2"/>
              <a:buChar char="ü"/>
            </a:pPr>
            <a:r>
              <a:rPr lang="fa-IR" altLang="zh-CN" sz="2000" b="1" dirty="0" smtClean="0">
                <a:solidFill>
                  <a:schemeClr val="tx2"/>
                </a:solidFill>
                <a:latin typeface="+mn-lt"/>
                <a:cs typeface="B Nazanin" pitchFamily="2" charset="-78"/>
              </a:rPr>
              <a:t> لایه ها با هم یکسان نیستند. لایه 5 و6  خالی ولی لایه های 3و4 شامل چند زیر لایه.</a:t>
            </a:r>
          </a:p>
          <a:p>
            <a:pPr algn="just" rtl="1">
              <a:lnSpc>
                <a:spcPct val="200000"/>
              </a:lnSpc>
              <a:spcBef>
                <a:spcPct val="50000"/>
              </a:spcBef>
              <a:buFont typeface="Wingdings" pitchFamily="2" charset="2"/>
              <a:buChar char="ü"/>
            </a:pPr>
            <a:r>
              <a:rPr lang="fa-IR" altLang="zh-CN" sz="2000" b="1" dirty="0" smtClean="0">
                <a:solidFill>
                  <a:schemeClr val="tx2"/>
                </a:solidFill>
                <a:latin typeface="+mn-lt"/>
                <a:cs typeface="B Nazanin" pitchFamily="2" charset="-78"/>
              </a:rPr>
              <a:t>  مدل 7 لایه ای با خدمات و پروتکلهای آن خیلی پیچیده است و پیاده سازی آن خیلی مشکل.</a:t>
            </a:r>
          </a:p>
          <a:p>
            <a:pPr algn="just" rtl="1">
              <a:lnSpc>
                <a:spcPct val="200000"/>
              </a:lnSpc>
              <a:spcBef>
                <a:spcPct val="50000"/>
              </a:spcBef>
              <a:buFont typeface="Wingdings" pitchFamily="2" charset="2"/>
              <a:buChar char="ü"/>
            </a:pPr>
            <a:r>
              <a:rPr lang="fa-IR" altLang="zh-CN" sz="2000" b="1" dirty="0" smtClean="0">
                <a:solidFill>
                  <a:schemeClr val="tx2"/>
                </a:solidFill>
                <a:latin typeface="+mn-lt"/>
                <a:cs typeface="B Nazanin" pitchFamily="2" charset="-78"/>
              </a:rPr>
              <a:t> آدرس دهی، کنترل جریان، کنترل خطا بارها در لایه ها تکرار می شود.</a:t>
            </a:r>
          </a:p>
          <a:p>
            <a:pPr algn="just" rtl="1">
              <a:lnSpc>
                <a:spcPct val="200000"/>
              </a:lnSpc>
              <a:spcBef>
                <a:spcPct val="50000"/>
              </a:spcBef>
              <a:buFont typeface="Wingdings" pitchFamily="2" charset="2"/>
              <a:buChar char="ü"/>
            </a:pPr>
            <a:r>
              <a:rPr lang="fa-IR" altLang="zh-CN" sz="2000" b="1" dirty="0" smtClean="0">
                <a:solidFill>
                  <a:schemeClr val="tx2"/>
                </a:solidFill>
                <a:latin typeface="+mn-lt"/>
                <a:cs typeface="B Nazanin" pitchFamily="2" charset="-78"/>
              </a:rPr>
              <a:t>در نسخه های اولیه  پروتکل غیر مبتنی بر اتصال نادیده گرفته شده بود</a:t>
            </a:r>
          </a:p>
          <a:p>
            <a:pPr algn="just" rtl="1">
              <a:spcBef>
                <a:spcPct val="50000"/>
              </a:spcBef>
              <a:buFont typeface="Wingdings" pitchFamily="2" charset="2"/>
              <a:buNone/>
            </a:pPr>
            <a:endParaRPr lang="en-US" sz="2200" dirty="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پروتكلها   در مدل اوليه </a:t>
            </a:r>
            <a:r>
              <a:rPr lang="en-US" altLang="zh-CN" sz="2400" b="1" spc="-100" dirty="0" smtClean="0">
                <a:solidFill>
                  <a:schemeClr val="tx2"/>
                </a:solidFill>
                <a:ea typeface="IranNastaliq" pitchFamily="18" charset="0"/>
                <a:cs typeface="B Titr" pitchFamily="2" charset="-78"/>
              </a:rPr>
              <a:t>TCP/IP </a:t>
            </a:r>
            <a:endParaRPr lang="en-US" sz="2400" b="1" spc="-100" dirty="0" smtClean="0">
              <a:solidFill>
                <a:schemeClr val="tx2"/>
              </a:solidFill>
              <a:ea typeface="IranNastaliq" pitchFamily="18" charset="0"/>
              <a:cs typeface="B Titr" pitchFamily="2" charset="-78"/>
            </a:endParaRPr>
          </a:p>
        </p:txBody>
      </p:sp>
      <p:pic>
        <p:nvPicPr>
          <p:cNvPr id="8" name="Picture 3"/>
          <p:cNvPicPr>
            <a:picLocks noChangeAspect="1" noChangeArrowheads="1"/>
          </p:cNvPicPr>
          <p:nvPr/>
        </p:nvPicPr>
        <p:blipFill>
          <a:blip r:embed="rId3" cstate="print"/>
          <a:srcRect/>
          <a:stretch>
            <a:fillRect/>
          </a:stretch>
        </p:blipFill>
        <p:spPr bwMode="auto">
          <a:xfrm>
            <a:off x="304800" y="1562100"/>
            <a:ext cx="7800975" cy="37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لايه‌هاي مدل مرجع </a:t>
            </a:r>
            <a:r>
              <a:rPr lang="en-US" altLang="zh-CN" sz="2400" b="1" spc="-100" dirty="0" smtClean="0">
                <a:solidFill>
                  <a:schemeClr val="tx2"/>
                </a:solidFill>
                <a:ea typeface="IranNastaliq" pitchFamily="18" charset="0"/>
                <a:cs typeface="B Titr" pitchFamily="2" charset="-78"/>
              </a:rPr>
              <a:t>TCP/IP </a:t>
            </a:r>
            <a:endParaRPr lang="en-US" sz="2400" b="1" spc="-100" dirty="0" smtClean="0">
              <a:solidFill>
                <a:schemeClr val="tx2"/>
              </a:solidFill>
              <a:ea typeface="IranNastaliq" pitchFamily="18" charset="0"/>
              <a:cs typeface="B Titr" pitchFamily="2" charset="-78"/>
            </a:endParaRPr>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1219200"/>
            <a:ext cx="7225811" cy="498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کاربرد </a:t>
            </a:r>
            <a:r>
              <a:rPr lang="en-US" altLang="zh-CN" sz="2400" b="1" spc="-100" dirty="0" smtClean="0">
                <a:solidFill>
                  <a:schemeClr val="tx2"/>
                </a:solidFill>
                <a:ea typeface="IranNastaliq" pitchFamily="18" charset="0"/>
                <a:cs typeface="B Titr" pitchFamily="2" charset="-78"/>
              </a:rPr>
              <a:t> </a:t>
            </a:r>
            <a:r>
              <a:rPr lang="en-US" sz="2400" b="1" spc="-100" dirty="0" smtClean="0">
                <a:solidFill>
                  <a:schemeClr val="tx2"/>
                </a:solidFill>
                <a:ea typeface="IranNastaliq" pitchFamily="18" charset="0"/>
                <a:cs typeface="B Titr" pitchFamily="2" charset="-78"/>
              </a:rPr>
              <a:t>Application layer   </a:t>
            </a:r>
            <a:r>
              <a:rPr lang="en-US" altLang="zh-CN" sz="2400" b="1" spc="-100" dirty="0" smtClean="0">
                <a:solidFill>
                  <a:schemeClr val="tx2"/>
                </a:solidFill>
                <a:ea typeface="IranNastaliq" pitchFamily="18" charset="0"/>
                <a:cs typeface="B Titr" pitchFamily="2" charset="-78"/>
              </a:rPr>
              <a:t> </a:t>
            </a:r>
            <a:endParaRPr lang="en-US" sz="2400" b="1" spc="-100" dirty="0" smtClean="0">
              <a:solidFill>
                <a:schemeClr val="tx2"/>
              </a:solidFill>
              <a:ea typeface="IranNastaliq" pitchFamily="18" charset="0"/>
              <a:cs typeface="B Titr" pitchFamily="2" charset="-78"/>
            </a:endParaRPr>
          </a:p>
        </p:txBody>
      </p:sp>
      <p:sp>
        <p:nvSpPr>
          <p:cNvPr id="9" name="Rectangle 8"/>
          <p:cNvSpPr/>
          <p:nvPr/>
        </p:nvSpPr>
        <p:spPr>
          <a:xfrm>
            <a:off x="762000" y="2133600"/>
            <a:ext cx="7543800" cy="2092881"/>
          </a:xfrm>
          <a:prstGeom prst="rect">
            <a:avLst/>
          </a:prstGeom>
        </p:spPr>
        <p:txBody>
          <a:bodyPr wrap="square">
            <a:spAutoFit/>
          </a:bodyPr>
          <a:lstStyle/>
          <a:p>
            <a:pPr algn="r" rtl="1">
              <a:lnSpc>
                <a:spcPct val="200000"/>
              </a:lnSpc>
              <a:spcBef>
                <a:spcPct val="50000"/>
              </a:spcBef>
              <a:buFont typeface="Arial" pitchFamily="34" charset="0"/>
              <a:buChar char="•"/>
            </a:pPr>
            <a:r>
              <a:rPr lang="ar-SA" altLang="zh-CN" sz="2000" b="1" dirty="0" smtClean="0">
                <a:solidFill>
                  <a:schemeClr val="tx2"/>
                </a:solidFill>
                <a:latin typeface="+mn-lt"/>
                <a:cs typeface="B Nazanin" pitchFamily="2" charset="-78"/>
              </a:rPr>
              <a:t>لايه كاربرد در بالاي لايه انتقال قرار دارد و شامل تمام </a:t>
            </a:r>
            <a:r>
              <a:rPr lang="fa-IR" altLang="zh-CN" sz="2000" b="1" dirty="0" smtClean="0">
                <a:solidFill>
                  <a:schemeClr val="tx2"/>
                </a:solidFill>
                <a:latin typeface="+mn-lt"/>
                <a:cs typeface="B Nazanin" pitchFamily="2" charset="-78"/>
              </a:rPr>
              <a:t>پروتکل های سطح </a:t>
            </a:r>
            <a:r>
              <a:rPr lang="ar-SA" altLang="zh-CN" sz="2000" b="1" dirty="0" smtClean="0">
                <a:solidFill>
                  <a:schemeClr val="tx2"/>
                </a:solidFill>
                <a:latin typeface="+mn-lt"/>
                <a:cs typeface="B Nazanin" pitchFamily="2" charset="-78"/>
              </a:rPr>
              <a:t>بالا مي‌باشد. </a:t>
            </a:r>
            <a:endParaRPr lang="fa-IR" altLang="zh-CN" sz="2000" b="1" dirty="0" smtClean="0">
              <a:solidFill>
                <a:schemeClr val="tx2"/>
              </a:solidFill>
              <a:latin typeface="+mn-lt"/>
              <a:cs typeface="B Nazanin" pitchFamily="2" charset="-78"/>
            </a:endParaRPr>
          </a:p>
          <a:p>
            <a:pPr algn="r" rtl="1">
              <a:lnSpc>
                <a:spcPct val="200000"/>
              </a:lnSpc>
              <a:spcBef>
                <a:spcPct val="50000"/>
              </a:spcBef>
              <a:buFont typeface="Arial" pitchFamily="34" charset="0"/>
              <a:buChar char="•"/>
            </a:pPr>
            <a:r>
              <a:rPr lang="fa-IR" altLang="zh-CN" sz="2000" b="1" dirty="0" smtClean="0">
                <a:solidFill>
                  <a:schemeClr val="tx2"/>
                </a:solidFill>
                <a:latin typeface="+mn-lt"/>
                <a:cs typeface="B Nazanin" pitchFamily="2" charset="-78"/>
              </a:rPr>
              <a:t>پروتکل های </a:t>
            </a:r>
            <a:r>
              <a:rPr lang="ar-SA" altLang="zh-CN" sz="2000" b="1" dirty="0" smtClean="0">
                <a:solidFill>
                  <a:schemeClr val="tx2"/>
                </a:solidFill>
                <a:latin typeface="+mn-lt"/>
                <a:cs typeface="B Nazanin" pitchFamily="2" charset="-78"/>
              </a:rPr>
              <a:t>پايانه مجازي (</a:t>
            </a:r>
            <a:r>
              <a:rPr lang="en-US" altLang="zh-CN" sz="2000" b="1" dirty="0" smtClean="0">
                <a:solidFill>
                  <a:schemeClr val="tx2"/>
                </a:solidFill>
                <a:latin typeface="+mn-lt"/>
                <a:cs typeface="B Nazanin" pitchFamily="2" charset="-78"/>
              </a:rPr>
              <a:t>telnet</a:t>
            </a:r>
            <a:r>
              <a:rPr lang="ar-SA" altLang="zh-CN" sz="2000" b="1" dirty="0" smtClean="0">
                <a:solidFill>
                  <a:schemeClr val="tx2"/>
                </a:solidFill>
                <a:latin typeface="+mn-lt"/>
                <a:cs typeface="B Nazanin" pitchFamily="2" charset="-78"/>
              </a:rPr>
              <a:t>) و انتقال فايل (</a:t>
            </a:r>
            <a:r>
              <a:rPr lang="en-US" altLang="zh-CN" sz="2000" b="1" dirty="0" smtClean="0">
                <a:solidFill>
                  <a:schemeClr val="tx2"/>
                </a:solidFill>
                <a:latin typeface="+mn-lt"/>
                <a:cs typeface="B Nazanin" pitchFamily="2" charset="-78"/>
              </a:rPr>
              <a:t>ftp</a:t>
            </a:r>
            <a:r>
              <a:rPr lang="ar-SA" altLang="zh-CN" sz="2000" b="1" dirty="0" smtClean="0">
                <a:solidFill>
                  <a:schemeClr val="tx2"/>
                </a:solidFill>
                <a:latin typeface="+mn-lt"/>
                <a:cs typeface="B Nazanin" pitchFamily="2" charset="-78"/>
              </a:rPr>
              <a:t>) و پست الكترونيكي (</a:t>
            </a:r>
            <a:r>
              <a:rPr lang="en-US" altLang="zh-CN" sz="2000" b="1" dirty="0" smtClean="0">
                <a:solidFill>
                  <a:schemeClr val="tx2"/>
                </a:solidFill>
                <a:latin typeface="+mn-lt"/>
                <a:cs typeface="B Nazanin" pitchFamily="2" charset="-78"/>
              </a:rPr>
              <a:t>SMTP</a:t>
            </a:r>
            <a:r>
              <a:rPr lang="ar-SA" altLang="zh-CN" sz="2000" b="1" dirty="0" smtClean="0">
                <a:solidFill>
                  <a:schemeClr val="tx2"/>
                </a:solidFill>
                <a:latin typeface="+mn-lt"/>
                <a:cs typeface="B Nazanin" pitchFamily="2" charset="-78"/>
              </a:rPr>
              <a:t>) بوده‌اند.</a:t>
            </a:r>
            <a:r>
              <a:rPr lang="en-US" altLang="zh-CN" sz="2000" b="1" dirty="0" smtClean="0">
                <a:solidFill>
                  <a:schemeClr val="tx2"/>
                </a:solidFill>
                <a:latin typeface="+mn-lt"/>
                <a:cs typeface="B Nazanin" pitchFamily="2" charset="-78"/>
              </a:rPr>
              <a:t> </a:t>
            </a:r>
            <a:endParaRPr lang="fa-IR" altLang="zh-CN" sz="2000" b="1" dirty="0" smtClean="0">
              <a:solidFill>
                <a:schemeClr val="tx2"/>
              </a:solidFill>
              <a:latin typeface="+mn-lt"/>
              <a:cs typeface="B Nazanin" pitchFamily="2" charset="-7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لايه انتقال </a:t>
            </a:r>
            <a:r>
              <a:rPr lang="en-US" altLang="zh-CN" sz="2400" b="1" spc="-100" dirty="0" smtClean="0">
                <a:solidFill>
                  <a:schemeClr val="tx2"/>
                </a:solidFill>
                <a:ea typeface="IranNastaliq" pitchFamily="18" charset="0"/>
                <a:cs typeface="B Titr" pitchFamily="2" charset="-78"/>
              </a:rPr>
              <a:t> </a:t>
            </a:r>
            <a:r>
              <a:rPr lang="en-US" sz="2400" b="1" spc="-100" dirty="0" smtClean="0">
                <a:solidFill>
                  <a:schemeClr val="tx2"/>
                </a:solidFill>
                <a:ea typeface="IranNastaliq" pitchFamily="18" charset="0"/>
                <a:cs typeface="B Titr" pitchFamily="2" charset="-78"/>
              </a:rPr>
              <a:t>Transport layer    </a:t>
            </a:r>
            <a:endParaRPr lang="fa-IR" sz="2400" b="1" spc="-100" dirty="0" smtClean="0">
              <a:solidFill>
                <a:schemeClr val="tx2"/>
              </a:solidFill>
              <a:ea typeface="IranNastaliq" pitchFamily="18" charset="0"/>
              <a:cs typeface="B Titr" pitchFamily="2" charset="-78"/>
            </a:endParaRPr>
          </a:p>
        </p:txBody>
      </p:sp>
      <p:sp>
        <p:nvSpPr>
          <p:cNvPr id="9" name="Rectangle 8"/>
          <p:cNvSpPr/>
          <p:nvPr/>
        </p:nvSpPr>
        <p:spPr>
          <a:xfrm>
            <a:off x="609600" y="1143000"/>
            <a:ext cx="7239000" cy="5770811"/>
          </a:xfrm>
          <a:prstGeom prst="rect">
            <a:avLst/>
          </a:prstGeom>
        </p:spPr>
        <p:txBody>
          <a:bodyPr wrap="square">
            <a:spAutoFit/>
          </a:bodyPr>
          <a:lstStyle/>
          <a:p>
            <a:pPr marL="342900" indent="-342900" algn="r" rtl="1">
              <a:lnSpc>
                <a:spcPct val="150000"/>
              </a:lnSpc>
              <a:spcBef>
                <a:spcPct val="50000"/>
              </a:spcBef>
              <a:buFont typeface="Wingdings" panose="05000000000000000000" pitchFamily="2" charset="2"/>
              <a:buChar char="v"/>
            </a:pPr>
            <a:r>
              <a:rPr lang="fa-IR" altLang="zh-CN" b="1" dirty="0" smtClean="0">
                <a:solidFill>
                  <a:schemeClr val="tx2"/>
                </a:solidFill>
                <a:latin typeface="+mn-lt"/>
                <a:cs typeface="B Nazanin" pitchFamily="2" charset="-78"/>
              </a:rPr>
              <a:t>اين لايه شامل دو پروتکل </a:t>
            </a:r>
            <a:r>
              <a:rPr lang="fa-IR" altLang="zh-CN" b="1" dirty="0" smtClean="0">
                <a:solidFill>
                  <a:schemeClr val="tx2"/>
                </a:solidFill>
                <a:latin typeface="+mn-lt"/>
                <a:cs typeface="B Nazanin" pitchFamily="2" charset="-78"/>
              </a:rPr>
              <a:t>اصلی به </a:t>
            </a:r>
            <a:r>
              <a:rPr lang="fa-IR" altLang="zh-CN" b="1" dirty="0" smtClean="0">
                <a:solidFill>
                  <a:schemeClr val="tx2"/>
                </a:solidFill>
                <a:latin typeface="+mn-lt"/>
                <a:cs typeface="B Nazanin" pitchFamily="2" charset="-78"/>
              </a:rPr>
              <a:t>شرح زير مي‌باشد:</a:t>
            </a:r>
          </a:p>
          <a:p>
            <a:pPr marL="800100" lvl="1" indent="-342900" algn="r" rtl="1">
              <a:lnSpc>
                <a:spcPct val="150000"/>
              </a:lnSpc>
              <a:spcBef>
                <a:spcPct val="50000"/>
              </a:spcBef>
              <a:buFont typeface="Wingdings" panose="05000000000000000000" pitchFamily="2" charset="2"/>
              <a:buChar char="v"/>
            </a:pPr>
            <a:r>
              <a:rPr lang="en-US" altLang="zh-CN" b="1" dirty="0" smtClean="0">
                <a:solidFill>
                  <a:schemeClr val="tx2"/>
                </a:solidFill>
                <a:latin typeface="+mn-lt"/>
                <a:cs typeface="B Nazanin" pitchFamily="2" charset="-78"/>
              </a:rPr>
              <a:t>TCP</a:t>
            </a:r>
            <a:r>
              <a:rPr lang="fa-IR" altLang="zh-CN" b="1" dirty="0" smtClean="0">
                <a:solidFill>
                  <a:schemeClr val="tx2"/>
                </a:solidFill>
                <a:latin typeface="+mn-lt"/>
                <a:cs typeface="B Nazanin" pitchFamily="2" charset="-78"/>
              </a:rPr>
              <a:t> (پروتکل كنترل انتقال</a:t>
            </a:r>
            <a:r>
              <a:rPr lang="fa-IR" altLang="zh-CN" b="1" dirty="0" smtClean="0">
                <a:solidFill>
                  <a:schemeClr val="tx2"/>
                </a:solidFill>
                <a:latin typeface="+mn-lt"/>
                <a:cs typeface="B Nazanin" pitchFamily="2" charset="-78"/>
              </a:rPr>
              <a:t>)</a:t>
            </a:r>
          </a:p>
          <a:p>
            <a:pPr marL="1257300" lvl="2" indent="-342900" algn="r" rtl="1">
              <a:lnSpc>
                <a:spcPct val="150000"/>
              </a:lnSpc>
              <a:spcBef>
                <a:spcPct val="50000"/>
              </a:spcBef>
              <a:buFont typeface="Wingdings" panose="05000000000000000000" pitchFamily="2" charset="2"/>
              <a:buChar char="v"/>
            </a:pPr>
            <a:r>
              <a:rPr lang="fa-IR" altLang="zh-CN" b="1" dirty="0" smtClean="0">
                <a:solidFill>
                  <a:schemeClr val="tx2"/>
                </a:solidFill>
                <a:latin typeface="+mn-lt"/>
                <a:cs typeface="B Nazanin" pitchFamily="2" charset="-78"/>
              </a:rPr>
              <a:t> </a:t>
            </a:r>
            <a:r>
              <a:rPr lang="fa-IR" altLang="zh-CN" b="1" dirty="0" smtClean="0">
                <a:solidFill>
                  <a:schemeClr val="tx2"/>
                </a:solidFill>
                <a:latin typeface="+mn-lt"/>
                <a:cs typeface="B Nazanin" pitchFamily="2" charset="-78"/>
              </a:rPr>
              <a:t>پروتکل قابل اعتماد و </a:t>
            </a:r>
            <a:r>
              <a:rPr lang="fa-IR" altLang="zh-CN" b="1" dirty="0" smtClean="0">
                <a:solidFill>
                  <a:schemeClr val="tx2"/>
                </a:solidFill>
                <a:latin typeface="+mn-lt"/>
                <a:cs typeface="B Nazanin" pitchFamily="2" charset="-78"/>
              </a:rPr>
              <a:t>اتصالگرا</a:t>
            </a:r>
          </a:p>
          <a:p>
            <a:pPr marL="1257300" lvl="2" indent="-342900" algn="r" rtl="1">
              <a:lnSpc>
                <a:spcPct val="150000"/>
              </a:lnSpc>
              <a:spcBef>
                <a:spcPct val="50000"/>
              </a:spcBef>
              <a:buFont typeface="Wingdings" panose="05000000000000000000" pitchFamily="2" charset="2"/>
              <a:buChar char="v"/>
            </a:pPr>
            <a:r>
              <a:rPr lang="fa-IR" altLang="zh-CN" b="1" dirty="0" smtClean="0">
                <a:solidFill>
                  <a:schemeClr val="tx2"/>
                </a:solidFill>
                <a:latin typeface="+mn-lt"/>
                <a:cs typeface="B Nazanin" pitchFamily="2" charset="-78"/>
              </a:rPr>
              <a:t>رشته‌اي </a:t>
            </a:r>
            <a:r>
              <a:rPr lang="fa-IR" altLang="zh-CN" b="1" dirty="0" smtClean="0">
                <a:solidFill>
                  <a:schemeClr val="tx2"/>
                </a:solidFill>
                <a:latin typeface="+mn-lt"/>
                <a:cs typeface="B Nazanin" pitchFamily="2" charset="-78"/>
              </a:rPr>
              <a:t>از بايتهايي که از يک ماشين شروع به حرکت </a:t>
            </a:r>
            <a:r>
              <a:rPr lang="fa-IR" altLang="zh-CN" b="1" dirty="0" smtClean="0">
                <a:solidFill>
                  <a:schemeClr val="tx2"/>
                </a:solidFill>
                <a:latin typeface="+mn-lt"/>
                <a:cs typeface="B Nazanin" pitchFamily="2" charset="-78"/>
              </a:rPr>
              <a:t>و </a:t>
            </a:r>
            <a:r>
              <a:rPr lang="fa-IR" altLang="zh-CN" b="1" dirty="0" smtClean="0">
                <a:solidFill>
                  <a:schemeClr val="tx2"/>
                </a:solidFill>
                <a:latin typeface="+mn-lt"/>
                <a:cs typeface="B Nazanin" pitchFamily="2" charset="-78"/>
              </a:rPr>
              <a:t>بدون خطا به ماشين ديگري در لايه اينترنت تحويل </a:t>
            </a:r>
            <a:r>
              <a:rPr lang="fa-IR" altLang="zh-CN" b="1" dirty="0" smtClean="0">
                <a:solidFill>
                  <a:schemeClr val="tx2"/>
                </a:solidFill>
                <a:latin typeface="+mn-lt"/>
                <a:cs typeface="B Nazanin" pitchFamily="2" charset="-78"/>
              </a:rPr>
              <a:t>داده می شوند</a:t>
            </a:r>
            <a:r>
              <a:rPr lang="fa-IR" altLang="zh-CN" b="1" dirty="0" smtClean="0">
                <a:solidFill>
                  <a:schemeClr val="tx2"/>
                </a:solidFill>
                <a:latin typeface="+mn-lt"/>
                <a:cs typeface="B Nazanin" pitchFamily="2" charset="-78"/>
              </a:rPr>
              <a:t>.</a:t>
            </a:r>
            <a:r>
              <a:rPr lang="en-US" altLang="zh-CN" b="1" dirty="0" smtClean="0">
                <a:solidFill>
                  <a:schemeClr val="tx2"/>
                </a:solidFill>
                <a:latin typeface="+mn-lt"/>
                <a:cs typeface="B Nazanin" pitchFamily="2" charset="-78"/>
              </a:rPr>
              <a:t> </a:t>
            </a:r>
            <a:endParaRPr lang="fa-IR" altLang="zh-CN" b="1" dirty="0" smtClean="0">
              <a:solidFill>
                <a:schemeClr val="tx2"/>
              </a:solidFill>
              <a:latin typeface="+mn-lt"/>
              <a:cs typeface="B Nazanin" pitchFamily="2" charset="-78"/>
            </a:endParaRPr>
          </a:p>
          <a:p>
            <a:pPr marL="800100" lvl="1" indent="-342900" algn="r" rtl="1">
              <a:lnSpc>
                <a:spcPct val="150000"/>
              </a:lnSpc>
              <a:spcBef>
                <a:spcPct val="50000"/>
              </a:spcBef>
              <a:buFont typeface="Wingdings" panose="05000000000000000000" pitchFamily="2" charset="2"/>
              <a:buChar char="v"/>
            </a:pPr>
            <a:r>
              <a:rPr lang="en-US" altLang="zh-CN" b="1" dirty="0" smtClean="0">
                <a:solidFill>
                  <a:schemeClr val="tx2"/>
                </a:solidFill>
                <a:latin typeface="+mn-lt"/>
                <a:cs typeface="B Nazanin" pitchFamily="2" charset="-78"/>
              </a:rPr>
              <a:t>UDP </a:t>
            </a:r>
            <a:r>
              <a:rPr lang="fa-IR" altLang="zh-CN" b="1" dirty="0" smtClean="0">
                <a:solidFill>
                  <a:schemeClr val="tx2"/>
                </a:solidFill>
                <a:latin typeface="+mn-lt"/>
                <a:cs typeface="B Nazanin" pitchFamily="2" charset="-78"/>
              </a:rPr>
              <a:t> </a:t>
            </a:r>
            <a:r>
              <a:rPr lang="ar-SA" altLang="zh-CN" b="1" dirty="0" smtClean="0">
                <a:solidFill>
                  <a:schemeClr val="tx2"/>
                </a:solidFill>
                <a:latin typeface="+mn-lt"/>
                <a:cs typeface="B Nazanin" pitchFamily="2" charset="-78"/>
              </a:rPr>
              <a:t>(</a:t>
            </a:r>
            <a:r>
              <a:rPr lang="fa-IR" altLang="zh-CN" b="1" dirty="0" smtClean="0">
                <a:solidFill>
                  <a:schemeClr val="tx2"/>
                </a:solidFill>
                <a:latin typeface="+mn-lt"/>
                <a:cs typeface="B Nazanin" pitchFamily="2" charset="-78"/>
              </a:rPr>
              <a:t>پروتکل</a:t>
            </a:r>
            <a:r>
              <a:rPr lang="ar-SA" altLang="zh-CN" b="1" dirty="0" smtClean="0">
                <a:solidFill>
                  <a:schemeClr val="tx2"/>
                </a:solidFill>
                <a:latin typeface="+mn-lt"/>
                <a:cs typeface="B Nazanin" pitchFamily="2" charset="-78"/>
              </a:rPr>
              <a:t> داده گرام كاربر</a:t>
            </a:r>
            <a:r>
              <a:rPr lang="ar-SA" altLang="zh-CN" b="1" dirty="0" smtClean="0">
                <a:solidFill>
                  <a:schemeClr val="tx2"/>
                </a:solidFill>
                <a:latin typeface="+mn-lt"/>
                <a:cs typeface="B Nazanin" pitchFamily="2" charset="-78"/>
              </a:rPr>
              <a:t>)</a:t>
            </a:r>
            <a:endParaRPr lang="fa-IR" altLang="zh-CN" b="1" dirty="0" smtClean="0">
              <a:solidFill>
                <a:schemeClr val="tx2"/>
              </a:solidFill>
              <a:latin typeface="+mn-lt"/>
              <a:cs typeface="B Nazanin" pitchFamily="2" charset="-78"/>
            </a:endParaRPr>
          </a:p>
          <a:p>
            <a:pPr marL="800100" lvl="1" indent="-342900" algn="r" rtl="1">
              <a:lnSpc>
                <a:spcPct val="150000"/>
              </a:lnSpc>
              <a:spcBef>
                <a:spcPct val="50000"/>
              </a:spcBef>
              <a:buFont typeface="Wingdings" panose="05000000000000000000" pitchFamily="2" charset="2"/>
              <a:buChar char="v"/>
            </a:pPr>
            <a:r>
              <a:rPr lang="fa-IR" altLang="zh-CN" b="1" dirty="0" smtClean="0">
                <a:solidFill>
                  <a:schemeClr val="tx2"/>
                </a:solidFill>
                <a:latin typeface="+mn-lt"/>
                <a:cs typeface="B Nazanin" pitchFamily="2" charset="-78"/>
              </a:rPr>
              <a:t>پروتکل</a:t>
            </a:r>
            <a:r>
              <a:rPr lang="ar-SA" altLang="zh-CN" b="1" dirty="0" smtClean="0">
                <a:solidFill>
                  <a:schemeClr val="tx2"/>
                </a:solidFill>
                <a:latin typeface="+mn-lt"/>
                <a:cs typeface="B Nazanin" pitchFamily="2" charset="-78"/>
              </a:rPr>
              <a:t> </a:t>
            </a:r>
            <a:r>
              <a:rPr lang="ar-SA" altLang="zh-CN" b="1" dirty="0" smtClean="0">
                <a:solidFill>
                  <a:schemeClr val="tx2"/>
                </a:solidFill>
                <a:latin typeface="+mn-lt"/>
                <a:cs typeface="B Nazanin" pitchFamily="2" charset="-78"/>
              </a:rPr>
              <a:t>غير قابل اعتماد و بي اتصال </a:t>
            </a:r>
            <a:endParaRPr lang="fa-IR" altLang="zh-CN" b="1" dirty="0" smtClean="0">
              <a:solidFill>
                <a:schemeClr val="tx2"/>
              </a:solidFill>
              <a:latin typeface="+mn-lt"/>
              <a:cs typeface="B Nazanin" pitchFamily="2" charset="-78"/>
            </a:endParaRPr>
          </a:p>
          <a:p>
            <a:pPr marL="800100" lvl="1" indent="-342900" algn="r" rtl="1">
              <a:lnSpc>
                <a:spcPct val="150000"/>
              </a:lnSpc>
              <a:spcBef>
                <a:spcPct val="50000"/>
              </a:spcBef>
              <a:buFont typeface="Wingdings" panose="05000000000000000000" pitchFamily="2" charset="2"/>
              <a:buChar char="v"/>
            </a:pPr>
            <a:r>
              <a:rPr lang="ar-SA" altLang="zh-CN" b="1" dirty="0" smtClean="0">
                <a:solidFill>
                  <a:schemeClr val="tx2"/>
                </a:solidFill>
                <a:latin typeface="+mn-lt"/>
                <a:cs typeface="B Nazanin" pitchFamily="2" charset="-78"/>
              </a:rPr>
              <a:t>براي </a:t>
            </a:r>
            <a:r>
              <a:rPr lang="ar-SA" altLang="zh-CN" b="1" dirty="0" smtClean="0">
                <a:solidFill>
                  <a:schemeClr val="tx2"/>
                </a:solidFill>
                <a:latin typeface="+mn-lt"/>
                <a:cs typeface="B Nazanin" pitchFamily="2" charset="-78"/>
              </a:rPr>
              <a:t>كاربردهايي كه در آن تحويل </a:t>
            </a:r>
            <a:r>
              <a:rPr lang="fa-IR" altLang="zh-CN" b="1" dirty="0" smtClean="0">
                <a:solidFill>
                  <a:schemeClr val="tx2"/>
                </a:solidFill>
                <a:latin typeface="+mn-lt"/>
                <a:cs typeface="B Nazanin" pitchFamily="2" charset="-78"/>
              </a:rPr>
              <a:t>سريع مهمتر از تحويل </a:t>
            </a:r>
            <a:r>
              <a:rPr lang="ar-SA" altLang="zh-CN" b="1" dirty="0" smtClean="0">
                <a:solidFill>
                  <a:schemeClr val="tx2"/>
                </a:solidFill>
                <a:latin typeface="+mn-lt"/>
                <a:cs typeface="B Nazanin" pitchFamily="2" charset="-78"/>
              </a:rPr>
              <a:t>صحيح مي‌باشد بطور گسترده مورد استفاده قرار مي‌گيرد</a:t>
            </a:r>
            <a:r>
              <a:rPr lang="fa-IR" altLang="zh-CN" b="1" dirty="0" smtClean="0">
                <a:solidFill>
                  <a:schemeClr val="tx2"/>
                </a:solidFill>
                <a:latin typeface="+mn-lt"/>
                <a:cs typeface="B Nazanin" pitchFamily="2" charset="-78"/>
              </a:rPr>
              <a:t>. </a:t>
            </a:r>
            <a:endParaRPr lang="fa-IR" altLang="zh-CN" b="1" dirty="0" smtClean="0">
              <a:solidFill>
                <a:schemeClr val="tx2"/>
              </a:solidFill>
              <a:latin typeface="+mn-lt"/>
              <a:cs typeface="B Nazanin" pitchFamily="2" charset="-78"/>
            </a:endParaRPr>
          </a:p>
          <a:p>
            <a:pPr marL="800100" lvl="1" indent="-342900" algn="r" rtl="1">
              <a:lnSpc>
                <a:spcPct val="150000"/>
              </a:lnSpc>
              <a:spcBef>
                <a:spcPct val="50000"/>
              </a:spcBef>
              <a:buFont typeface="Wingdings" panose="05000000000000000000" pitchFamily="2" charset="2"/>
              <a:buChar char="v"/>
            </a:pPr>
            <a:r>
              <a:rPr lang="fa-IR" altLang="zh-CN" b="1" dirty="0" smtClean="0">
                <a:solidFill>
                  <a:schemeClr val="tx2"/>
                </a:solidFill>
                <a:latin typeface="+mn-lt"/>
                <a:cs typeface="B Nazanin" pitchFamily="2" charset="-78"/>
              </a:rPr>
              <a:t>اين </a:t>
            </a:r>
            <a:r>
              <a:rPr lang="fa-IR" altLang="zh-CN" b="1" dirty="0" smtClean="0">
                <a:solidFill>
                  <a:schemeClr val="tx2"/>
                </a:solidFill>
                <a:latin typeface="+mn-lt"/>
                <a:cs typeface="B Nazanin" pitchFamily="2" charset="-78"/>
              </a:rPr>
              <a:t>پروتکل </a:t>
            </a:r>
            <a:r>
              <a:rPr lang="fa-IR" altLang="zh-CN" b="1" dirty="0" smtClean="0">
                <a:solidFill>
                  <a:schemeClr val="tx2"/>
                </a:solidFill>
                <a:latin typeface="+mn-lt"/>
                <a:cs typeface="B Nazanin" pitchFamily="2" charset="-78"/>
              </a:rPr>
              <a:t>موارد زیر را </a:t>
            </a:r>
            <a:r>
              <a:rPr lang="fa-IR" altLang="zh-CN" b="1" dirty="0" smtClean="0">
                <a:solidFill>
                  <a:schemeClr val="tx2"/>
                </a:solidFill>
                <a:latin typeface="+mn-lt"/>
                <a:cs typeface="B Nazanin" pitchFamily="2" charset="-78"/>
              </a:rPr>
              <a:t>تضمین نمی </a:t>
            </a:r>
            <a:r>
              <a:rPr lang="fa-IR" altLang="zh-CN" b="1" dirty="0" smtClean="0">
                <a:solidFill>
                  <a:schemeClr val="tx2"/>
                </a:solidFill>
                <a:latin typeface="+mn-lt"/>
                <a:cs typeface="B Nazanin" pitchFamily="2" charset="-78"/>
              </a:rPr>
              <a:t>کند</a:t>
            </a:r>
          </a:p>
          <a:p>
            <a:pPr marL="1257300" lvl="2" indent="-342900" algn="r" rtl="1">
              <a:lnSpc>
                <a:spcPct val="150000"/>
              </a:lnSpc>
              <a:spcBef>
                <a:spcPct val="50000"/>
              </a:spcBef>
              <a:buFont typeface="Wingdings" panose="05000000000000000000" pitchFamily="2" charset="2"/>
              <a:buChar char="v"/>
            </a:pPr>
            <a:r>
              <a:rPr lang="fa-IR" altLang="zh-CN" b="1" dirty="0" smtClean="0">
                <a:solidFill>
                  <a:schemeClr val="tx2"/>
                </a:solidFill>
                <a:latin typeface="+mn-lt"/>
                <a:cs typeface="B Nazanin" pitchFamily="2" charset="-78"/>
              </a:rPr>
              <a:t>تحویل </a:t>
            </a:r>
            <a:r>
              <a:rPr lang="fa-IR" altLang="zh-CN" b="1" dirty="0" smtClean="0">
                <a:solidFill>
                  <a:schemeClr val="tx2"/>
                </a:solidFill>
                <a:latin typeface="+mn-lt"/>
                <a:cs typeface="B Nazanin" pitchFamily="2" charset="-78"/>
              </a:rPr>
              <a:t>دادن، نگهداری ترتیب، حفاظت در مقابل تکرار</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لا يه  اينترنت </a:t>
            </a:r>
            <a:r>
              <a:rPr lang="en-US" sz="2400" b="1" spc="-100" dirty="0" smtClean="0">
                <a:solidFill>
                  <a:schemeClr val="tx2"/>
                </a:solidFill>
                <a:ea typeface="IranNastaliq" pitchFamily="18" charset="0"/>
                <a:cs typeface="B Titr" pitchFamily="2" charset="-78"/>
              </a:rPr>
              <a:t>Internet layer </a:t>
            </a:r>
          </a:p>
        </p:txBody>
      </p:sp>
      <p:sp>
        <p:nvSpPr>
          <p:cNvPr id="9" name="Rectangle 8"/>
          <p:cNvSpPr/>
          <p:nvPr/>
        </p:nvSpPr>
        <p:spPr>
          <a:xfrm>
            <a:off x="914400" y="2209800"/>
            <a:ext cx="7086600" cy="1938992"/>
          </a:xfrm>
          <a:prstGeom prst="rect">
            <a:avLst/>
          </a:prstGeom>
        </p:spPr>
        <p:txBody>
          <a:bodyPr wrap="square">
            <a:spAutoFit/>
          </a:bodyPr>
          <a:lstStyle/>
          <a:p>
            <a:pPr algn="r" rtl="1">
              <a:lnSpc>
                <a:spcPct val="200000"/>
              </a:lnSpc>
              <a:spcBef>
                <a:spcPct val="50000"/>
              </a:spcBef>
              <a:buFont typeface="Arial" pitchFamily="34" charset="0"/>
              <a:buChar char="•"/>
            </a:pPr>
            <a:r>
              <a:rPr lang="fa-IR" altLang="zh-CN" sz="2000" b="1" dirty="0" smtClean="0">
                <a:solidFill>
                  <a:schemeClr val="tx2"/>
                </a:solidFill>
                <a:latin typeface="+mn-lt"/>
                <a:cs typeface="B Nazanin" pitchFamily="2" charset="-78"/>
              </a:rPr>
              <a:t>وظيفه اصلي اين لايه دريافت داده از لايه بالاتر و در صورت نياز شكستن آن به اندازه‌هاي كوچكتر، فرستادن آنها به لايه شبكه و اطمينان حاصل كردن از اينكه داده‌ها بطور صحيح به طرف مقابل مي‌رسد. (سوئیچینگ بسته، مسیریابی )</a:t>
            </a:r>
            <a:endParaRPr lang="en-US" altLang="zh-CN" sz="2000" b="1" dirty="0" smtClean="0">
              <a:solidFill>
                <a:schemeClr val="tx2"/>
              </a:solidFill>
              <a:latin typeface="+mn-lt"/>
              <a:cs typeface="B Nazanin"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 لايه ميزبان به شبکه         </a:t>
            </a:r>
            <a:r>
              <a:rPr lang="en-US" altLang="zh-CN" sz="2400" b="1" spc="-100" dirty="0" smtClean="0">
                <a:solidFill>
                  <a:schemeClr val="tx2"/>
                </a:solidFill>
                <a:ea typeface="IranNastaliq" pitchFamily="18" charset="0"/>
                <a:cs typeface="B Titr" pitchFamily="2" charset="-78"/>
              </a:rPr>
              <a:t>(Network Interface)</a:t>
            </a:r>
            <a:endParaRPr lang="en-US" sz="2400" b="1" spc="-100" dirty="0" smtClean="0">
              <a:solidFill>
                <a:schemeClr val="tx2"/>
              </a:solidFill>
              <a:ea typeface="IranNastaliq" pitchFamily="18" charset="0"/>
              <a:cs typeface="B Titr" pitchFamily="2" charset="-78"/>
            </a:endParaRPr>
          </a:p>
        </p:txBody>
      </p:sp>
      <p:sp>
        <p:nvSpPr>
          <p:cNvPr id="9" name="Rectangle 8"/>
          <p:cNvSpPr/>
          <p:nvPr/>
        </p:nvSpPr>
        <p:spPr>
          <a:xfrm>
            <a:off x="1143000" y="2286000"/>
            <a:ext cx="6858000" cy="1938992"/>
          </a:xfrm>
          <a:prstGeom prst="rect">
            <a:avLst/>
          </a:prstGeom>
        </p:spPr>
        <p:txBody>
          <a:bodyPr wrap="square">
            <a:spAutoFit/>
          </a:bodyPr>
          <a:lstStyle/>
          <a:p>
            <a:pPr marL="179388" lvl="1" algn="r" rtl="1">
              <a:lnSpc>
                <a:spcPct val="200000"/>
              </a:lnSpc>
              <a:spcBef>
                <a:spcPct val="50000"/>
              </a:spcBef>
              <a:buFont typeface="Arial" pitchFamily="34" charset="0"/>
              <a:buChar char="•"/>
            </a:pPr>
            <a:r>
              <a:rPr lang="ar-SA" altLang="zh-CN" sz="2000" b="1" dirty="0" smtClean="0">
                <a:solidFill>
                  <a:schemeClr val="tx2"/>
                </a:solidFill>
                <a:latin typeface="+mn-lt"/>
                <a:cs typeface="B Nazanin" pitchFamily="2" charset="-78"/>
              </a:rPr>
              <a:t>فقط بيان مي‌كند كه ميزبان با استفاده از بعضي از قراردادها به شبكه متصل شود. بنابراين مي‌تواند بسته‌هاي </a:t>
            </a:r>
            <a:r>
              <a:rPr lang="en-US" altLang="zh-CN" sz="2000" b="1" dirty="0" smtClean="0">
                <a:solidFill>
                  <a:schemeClr val="tx2"/>
                </a:solidFill>
                <a:latin typeface="+mn-lt"/>
                <a:cs typeface="B Nazanin" pitchFamily="2" charset="-78"/>
              </a:rPr>
              <a:t>IP</a:t>
            </a:r>
            <a:r>
              <a:rPr lang="ar-SA" altLang="zh-CN" sz="2000" b="1" dirty="0" smtClean="0">
                <a:solidFill>
                  <a:schemeClr val="tx2"/>
                </a:solidFill>
                <a:latin typeface="+mn-lt"/>
                <a:cs typeface="B Nazanin" pitchFamily="2" charset="-78"/>
              </a:rPr>
              <a:t> را از طريق آن ارسال كند. اين قرارداد از ميزبان به ميزبان تعريف شده است.</a:t>
            </a:r>
            <a:r>
              <a:rPr lang="en-US" altLang="zh-CN" sz="2000" b="1" dirty="0" smtClean="0">
                <a:solidFill>
                  <a:schemeClr val="tx2"/>
                </a:solidFill>
                <a:latin typeface="+mn-lt"/>
                <a:cs typeface="B Nazanin" pitchFamily="2" charset="-78"/>
              </a:rPr>
              <a: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 مقايسه مدلهاي مرجع </a:t>
            </a:r>
            <a:r>
              <a:rPr lang="en-US" altLang="zh-CN" sz="2400" b="1" spc="-100" dirty="0" smtClean="0">
                <a:solidFill>
                  <a:schemeClr val="tx2"/>
                </a:solidFill>
                <a:ea typeface="IranNastaliq" pitchFamily="18" charset="0"/>
                <a:cs typeface="B Titr" pitchFamily="2" charset="-78"/>
              </a:rPr>
              <a:t>OSI   </a:t>
            </a:r>
            <a:r>
              <a:rPr lang="fa-IR" altLang="zh-CN" sz="2400" b="1" spc="-100" dirty="0" smtClean="0">
                <a:solidFill>
                  <a:schemeClr val="tx2"/>
                </a:solidFill>
                <a:ea typeface="IranNastaliq" pitchFamily="18" charset="0"/>
                <a:cs typeface="B Titr" pitchFamily="2" charset="-78"/>
              </a:rPr>
              <a:t> و </a:t>
            </a:r>
            <a:r>
              <a:rPr lang="en-US" altLang="zh-CN" sz="2400" b="1" spc="-100" dirty="0" smtClean="0">
                <a:solidFill>
                  <a:schemeClr val="tx2"/>
                </a:solidFill>
                <a:ea typeface="IranNastaliq" pitchFamily="18" charset="0"/>
                <a:cs typeface="B Titr" pitchFamily="2" charset="-78"/>
              </a:rPr>
              <a:t>TCP/IP</a:t>
            </a:r>
          </a:p>
        </p:txBody>
      </p:sp>
      <p:sp>
        <p:nvSpPr>
          <p:cNvPr id="8" name="Rectangle 7"/>
          <p:cNvSpPr/>
          <p:nvPr/>
        </p:nvSpPr>
        <p:spPr>
          <a:xfrm>
            <a:off x="533400" y="1225689"/>
            <a:ext cx="7086600" cy="4939814"/>
          </a:xfrm>
          <a:prstGeom prst="rect">
            <a:avLst/>
          </a:prstGeom>
        </p:spPr>
        <p:txBody>
          <a:bodyPr wrap="square">
            <a:spAutoFit/>
          </a:bodyPr>
          <a:lstStyle/>
          <a:p>
            <a:pPr algn="just" rtl="1">
              <a:lnSpc>
                <a:spcPct val="150000"/>
              </a:lnSpc>
              <a:spcBef>
                <a:spcPct val="50000"/>
              </a:spcBef>
              <a:buFont typeface="Wingdings" pitchFamily="2" charset="2"/>
              <a:buChar char="v"/>
            </a:pPr>
            <a:r>
              <a:rPr lang="fa-IR" altLang="zh-CN" b="1" dirty="0" smtClean="0">
                <a:solidFill>
                  <a:schemeClr val="tx2"/>
                </a:solidFill>
                <a:latin typeface="+mn-lt"/>
                <a:cs typeface="B Nazanin" pitchFamily="2" charset="-78"/>
              </a:rPr>
              <a:t>هر دو بر اساس مفهوم پشته‌اي از پروتکل های مستقل پايه‌گذاري شده‌اند.</a:t>
            </a:r>
          </a:p>
          <a:p>
            <a:pPr algn="just" rtl="1">
              <a:lnSpc>
                <a:spcPct val="150000"/>
              </a:lnSpc>
              <a:spcBef>
                <a:spcPct val="50000"/>
              </a:spcBef>
              <a:buFont typeface="Wingdings" pitchFamily="2" charset="2"/>
              <a:buChar char="v"/>
            </a:pPr>
            <a:r>
              <a:rPr lang="fa-IR" altLang="zh-CN" b="1" dirty="0" smtClean="0">
                <a:solidFill>
                  <a:schemeClr val="tx2"/>
                </a:solidFill>
                <a:latin typeface="+mn-lt"/>
                <a:cs typeface="B Nazanin" pitchFamily="2" charset="-78"/>
              </a:rPr>
              <a:t> عملکرد لايه‌ها تا حد زیادی مشابه به هم مي‌باشد.</a:t>
            </a:r>
          </a:p>
          <a:p>
            <a:pPr algn="just" rtl="1">
              <a:lnSpc>
                <a:spcPct val="150000"/>
              </a:lnSpc>
              <a:spcBef>
                <a:spcPct val="50000"/>
              </a:spcBef>
              <a:buFont typeface="Wingdings" pitchFamily="2" charset="2"/>
              <a:buChar char="v"/>
            </a:pPr>
            <a:r>
              <a:rPr lang="fa-IR" altLang="zh-CN" b="1" dirty="0" smtClean="0">
                <a:solidFill>
                  <a:schemeClr val="tx2"/>
                </a:solidFill>
                <a:latin typeface="+mn-lt"/>
                <a:cs typeface="B Nazanin" pitchFamily="2" charset="-78"/>
              </a:rPr>
              <a:t> در هر دو مدل </a:t>
            </a:r>
            <a:r>
              <a:rPr lang="fa-IR" altLang="zh-CN" b="1" dirty="0" smtClean="0">
                <a:solidFill>
                  <a:schemeClr val="tx2"/>
                </a:solidFill>
                <a:latin typeface="+mn-lt"/>
                <a:cs typeface="B Nazanin" pitchFamily="2" charset="-78"/>
              </a:rPr>
              <a:t>لايه ی </a:t>
            </a:r>
            <a:r>
              <a:rPr lang="fa-IR" altLang="zh-CN" b="1" dirty="0" smtClean="0">
                <a:solidFill>
                  <a:schemeClr val="tx2"/>
                </a:solidFill>
                <a:latin typeface="+mn-lt"/>
                <a:cs typeface="B Nazanin" pitchFamily="2" charset="-78"/>
              </a:rPr>
              <a:t>بالاي لايه انتقال ( و خود آن</a:t>
            </a:r>
            <a:r>
              <a:rPr lang="fa-IR" altLang="zh-CN" b="1" dirty="0" smtClean="0">
                <a:solidFill>
                  <a:schemeClr val="tx2"/>
                </a:solidFill>
                <a:latin typeface="+mn-lt"/>
                <a:cs typeface="B Nazanin" pitchFamily="2" charset="-78"/>
              </a:rPr>
              <a:t>) بصورت </a:t>
            </a:r>
            <a:r>
              <a:rPr lang="fa-IR" altLang="zh-CN" b="1" dirty="0" smtClean="0">
                <a:solidFill>
                  <a:schemeClr val="tx2"/>
                </a:solidFill>
                <a:latin typeface="+mn-lt"/>
                <a:cs typeface="B Nazanin" pitchFamily="2" charset="-78"/>
              </a:rPr>
              <a:t>نقطه به نقطه عمل می کنند. </a:t>
            </a:r>
          </a:p>
          <a:p>
            <a:pPr algn="just" rtl="1">
              <a:lnSpc>
                <a:spcPct val="150000"/>
              </a:lnSpc>
              <a:spcBef>
                <a:spcPct val="50000"/>
              </a:spcBef>
              <a:buFont typeface="Wingdings" pitchFamily="2" charset="2"/>
              <a:buChar char="v"/>
            </a:pPr>
            <a:r>
              <a:rPr lang="fa-IR" altLang="zh-CN" b="1" dirty="0" smtClean="0">
                <a:solidFill>
                  <a:schemeClr val="tx2"/>
                </a:solidFill>
                <a:latin typeface="+mn-lt"/>
                <a:cs typeface="B Nazanin" pitchFamily="2" charset="-78"/>
              </a:rPr>
              <a:t> مدل </a:t>
            </a:r>
            <a:r>
              <a:rPr lang="en-US" altLang="zh-CN" b="1" dirty="0" smtClean="0">
                <a:solidFill>
                  <a:schemeClr val="tx2"/>
                </a:solidFill>
                <a:latin typeface="+mn-lt"/>
                <a:cs typeface="B Nazanin" pitchFamily="2" charset="-78"/>
              </a:rPr>
              <a:t>OSI</a:t>
            </a:r>
            <a:r>
              <a:rPr lang="fa-IR" altLang="zh-CN" b="1" dirty="0" smtClean="0">
                <a:solidFill>
                  <a:schemeClr val="tx2"/>
                </a:solidFill>
                <a:latin typeface="+mn-lt"/>
                <a:cs typeface="B Nazanin" pitchFamily="2" charset="-78"/>
              </a:rPr>
              <a:t> </a:t>
            </a:r>
          </a:p>
          <a:p>
            <a:pPr lvl="1" algn="just" rtl="1">
              <a:lnSpc>
                <a:spcPct val="150000"/>
              </a:lnSpc>
              <a:spcBef>
                <a:spcPct val="50000"/>
              </a:spcBef>
              <a:buFont typeface="Wingdings" pitchFamily="2" charset="2"/>
              <a:buChar char="v"/>
            </a:pPr>
            <a:r>
              <a:rPr lang="fa-IR" altLang="zh-CN" b="1" dirty="0" smtClean="0">
                <a:solidFill>
                  <a:schemeClr val="tx2"/>
                </a:solidFill>
                <a:latin typeface="+mn-lt"/>
                <a:cs typeface="B Nazanin" pitchFamily="2" charset="-78"/>
              </a:rPr>
              <a:t>دو </a:t>
            </a:r>
            <a:r>
              <a:rPr lang="fa-IR" altLang="zh-CN" b="1" dirty="0" smtClean="0">
                <a:solidFill>
                  <a:schemeClr val="tx2"/>
                </a:solidFill>
                <a:latin typeface="+mn-lt"/>
                <a:cs typeface="B Nazanin" pitchFamily="2" charset="-78"/>
              </a:rPr>
              <a:t>نوع ارتباط </a:t>
            </a:r>
            <a:r>
              <a:rPr lang="fa-IR" altLang="zh-CN" b="1" dirty="0" smtClean="0">
                <a:solidFill>
                  <a:schemeClr val="tx2"/>
                </a:solidFill>
                <a:latin typeface="+mn-lt"/>
                <a:cs typeface="B Nazanin" pitchFamily="2" charset="-78"/>
              </a:rPr>
              <a:t>اتصالگرا و بي‌اتصال را در لايه شبكه </a:t>
            </a:r>
            <a:r>
              <a:rPr lang="fa-IR" altLang="zh-CN" b="1" dirty="0" smtClean="0">
                <a:solidFill>
                  <a:schemeClr val="tx2"/>
                </a:solidFill>
                <a:latin typeface="+mn-lt"/>
                <a:cs typeface="B Nazanin" pitchFamily="2" charset="-78"/>
              </a:rPr>
              <a:t>دارد</a:t>
            </a:r>
            <a:endParaRPr lang="fa-IR" altLang="zh-CN" b="1" dirty="0" smtClean="0">
              <a:solidFill>
                <a:schemeClr val="tx2"/>
              </a:solidFill>
              <a:latin typeface="+mn-lt"/>
              <a:cs typeface="B Nazanin" pitchFamily="2" charset="-78"/>
            </a:endParaRPr>
          </a:p>
          <a:p>
            <a:pPr lvl="1" algn="just" rtl="1">
              <a:lnSpc>
                <a:spcPct val="150000"/>
              </a:lnSpc>
              <a:spcBef>
                <a:spcPct val="50000"/>
              </a:spcBef>
              <a:buFont typeface="Wingdings" pitchFamily="2" charset="2"/>
              <a:buChar char="v"/>
            </a:pPr>
            <a:r>
              <a:rPr lang="fa-IR" altLang="zh-CN" b="1" dirty="0" smtClean="0">
                <a:solidFill>
                  <a:schemeClr val="tx2"/>
                </a:solidFill>
                <a:latin typeface="+mn-lt"/>
                <a:cs typeface="B Nazanin" pitchFamily="2" charset="-78"/>
              </a:rPr>
              <a:t>ارتباط اتصالگرا را در لايه انتقال پشتيباني مي‌كند.</a:t>
            </a:r>
          </a:p>
          <a:p>
            <a:pPr algn="r" rtl="1">
              <a:lnSpc>
                <a:spcPct val="150000"/>
              </a:lnSpc>
              <a:spcBef>
                <a:spcPct val="50000"/>
              </a:spcBef>
              <a:buFont typeface="Wingdings" pitchFamily="2" charset="2"/>
              <a:buChar char="v"/>
            </a:pPr>
            <a:r>
              <a:rPr lang="fa-IR" altLang="zh-CN" b="1" dirty="0" smtClean="0">
                <a:solidFill>
                  <a:schemeClr val="tx2"/>
                </a:solidFill>
                <a:latin typeface="+mn-lt"/>
                <a:cs typeface="B Nazanin" pitchFamily="2" charset="-78"/>
              </a:rPr>
              <a:t>    مدل </a:t>
            </a:r>
            <a:r>
              <a:rPr lang="en-US" altLang="zh-CN" b="1" dirty="0" smtClean="0">
                <a:solidFill>
                  <a:schemeClr val="tx2"/>
                </a:solidFill>
                <a:latin typeface="+mn-lt"/>
                <a:cs typeface="B Nazanin" pitchFamily="2" charset="-78"/>
              </a:rPr>
              <a:t>TCP/IP</a:t>
            </a:r>
            <a:endParaRPr lang="fa-IR" altLang="zh-CN" b="1" dirty="0" smtClean="0">
              <a:solidFill>
                <a:schemeClr val="tx2"/>
              </a:solidFill>
              <a:latin typeface="+mn-lt"/>
              <a:cs typeface="B Nazanin" pitchFamily="2" charset="-78"/>
            </a:endParaRPr>
          </a:p>
          <a:p>
            <a:pPr lvl="1" algn="r" rtl="1">
              <a:lnSpc>
                <a:spcPct val="150000"/>
              </a:lnSpc>
              <a:spcBef>
                <a:spcPct val="50000"/>
              </a:spcBef>
              <a:buFont typeface="Wingdings" pitchFamily="2" charset="2"/>
              <a:buChar char="v"/>
            </a:pPr>
            <a:r>
              <a:rPr lang="fa-IR" altLang="zh-CN" b="1" dirty="0" smtClean="0">
                <a:solidFill>
                  <a:schemeClr val="tx2"/>
                </a:solidFill>
                <a:latin typeface="+mn-lt"/>
                <a:cs typeface="B Nazanin" pitchFamily="2" charset="-78"/>
              </a:rPr>
              <a:t> در لايه شبكه فقط از ارتباط بي اتصال </a:t>
            </a:r>
            <a:r>
              <a:rPr lang="fa-IR" altLang="zh-CN" b="1" dirty="0" smtClean="0">
                <a:solidFill>
                  <a:schemeClr val="tx2"/>
                </a:solidFill>
                <a:latin typeface="+mn-lt"/>
                <a:cs typeface="B Nazanin" pitchFamily="2" charset="-78"/>
              </a:rPr>
              <a:t>دارد</a:t>
            </a:r>
            <a:endParaRPr lang="fa-IR" altLang="zh-CN" b="1" dirty="0" smtClean="0">
              <a:solidFill>
                <a:schemeClr val="tx2"/>
              </a:solidFill>
              <a:latin typeface="+mn-lt"/>
              <a:cs typeface="B Nazanin" pitchFamily="2" charset="-78"/>
            </a:endParaRPr>
          </a:p>
          <a:p>
            <a:pPr lvl="1" algn="r" rtl="1">
              <a:lnSpc>
                <a:spcPct val="150000"/>
              </a:lnSpc>
              <a:spcBef>
                <a:spcPct val="50000"/>
              </a:spcBef>
              <a:buFont typeface="Wingdings" pitchFamily="2" charset="2"/>
              <a:buChar char="v"/>
            </a:pPr>
            <a:r>
              <a:rPr lang="fa-IR" altLang="zh-CN" b="1" dirty="0" smtClean="0">
                <a:solidFill>
                  <a:schemeClr val="tx2"/>
                </a:solidFill>
                <a:latin typeface="+mn-lt"/>
                <a:cs typeface="B Nazanin" pitchFamily="2" charset="-78"/>
              </a:rPr>
              <a:t>هردو ارتباط در لايه انتقال پشتيباني مي‌كند.</a:t>
            </a:r>
            <a:r>
              <a:rPr lang="en-US" altLang="zh-CN" b="1" dirty="0" smtClean="0">
                <a:solidFill>
                  <a:schemeClr val="tx2"/>
                </a:solidFill>
                <a:latin typeface="+mn-lt"/>
                <a:cs typeface="B Nazanin" pitchFamily="2" charset="-78"/>
              </a:rPr>
              <a: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 مقايسه مدلهاي مرجع </a:t>
            </a:r>
            <a:r>
              <a:rPr lang="en-US" altLang="zh-CN" sz="2400" b="1" spc="-100" dirty="0" smtClean="0">
                <a:solidFill>
                  <a:schemeClr val="tx2"/>
                </a:solidFill>
                <a:ea typeface="IranNastaliq" pitchFamily="18" charset="0"/>
                <a:cs typeface="B Titr" pitchFamily="2" charset="-78"/>
              </a:rPr>
              <a:t>OSI   </a:t>
            </a:r>
            <a:r>
              <a:rPr lang="fa-IR" altLang="zh-CN" sz="2400" b="1" spc="-100" dirty="0" smtClean="0">
                <a:solidFill>
                  <a:schemeClr val="tx2"/>
                </a:solidFill>
                <a:ea typeface="IranNastaliq" pitchFamily="18" charset="0"/>
                <a:cs typeface="B Titr" pitchFamily="2" charset="-78"/>
              </a:rPr>
              <a:t> و </a:t>
            </a:r>
            <a:r>
              <a:rPr lang="en-US" altLang="zh-CN" sz="2400" b="1" spc="-100" dirty="0" smtClean="0">
                <a:solidFill>
                  <a:schemeClr val="tx2"/>
                </a:solidFill>
                <a:ea typeface="IranNastaliq" pitchFamily="18" charset="0"/>
                <a:cs typeface="B Titr" pitchFamily="2" charset="-78"/>
              </a:rPr>
              <a:t>TCP/IP</a:t>
            </a:r>
          </a:p>
        </p:txBody>
      </p:sp>
      <p:sp>
        <p:nvSpPr>
          <p:cNvPr id="8" name="Rectangle 7"/>
          <p:cNvSpPr/>
          <p:nvPr/>
        </p:nvSpPr>
        <p:spPr>
          <a:xfrm>
            <a:off x="838200" y="1981200"/>
            <a:ext cx="6858000" cy="3070071"/>
          </a:xfrm>
          <a:prstGeom prst="rect">
            <a:avLst/>
          </a:prstGeom>
        </p:spPr>
        <p:txBody>
          <a:bodyPr wrap="square">
            <a:spAutoFit/>
          </a:bodyPr>
          <a:lstStyle/>
          <a:p>
            <a:pPr algn="just" rtl="1">
              <a:lnSpc>
                <a:spcPct val="200000"/>
              </a:lnSpc>
              <a:spcBef>
                <a:spcPct val="50000"/>
              </a:spcBef>
              <a:buFont typeface="Wingdings" pitchFamily="2" charset="2"/>
              <a:buChar char="v"/>
            </a:pPr>
            <a:r>
              <a:rPr lang="fa-IR" altLang="zh-CN" b="1" dirty="0" smtClean="0">
                <a:solidFill>
                  <a:schemeClr val="tx2"/>
                </a:solidFill>
                <a:latin typeface="+mn-lt"/>
                <a:cs typeface="B Nazanin" pitchFamily="2" charset="-78"/>
              </a:rPr>
              <a:t>مدل </a:t>
            </a:r>
            <a:r>
              <a:rPr lang="en-US" altLang="zh-CN" b="1" dirty="0" smtClean="0">
                <a:solidFill>
                  <a:schemeClr val="tx2"/>
                </a:solidFill>
                <a:latin typeface="+mn-lt"/>
                <a:cs typeface="B Nazanin" pitchFamily="2" charset="-78"/>
              </a:rPr>
              <a:t>OSI</a:t>
            </a:r>
            <a:r>
              <a:rPr lang="fa-IR" altLang="zh-CN" b="1" dirty="0" smtClean="0">
                <a:solidFill>
                  <a:schemeClr val="tx2"/>
                </a:solidFill>
                <a:latin typeface="+mn-lt"/>
                <a:cs typeface="B Nazanin" pitchFamily="2" charset="-78"/>
              </a:rPr>
              <a:t> قبل از اختراع پروتکلهای آن طراحی و ابداع شد این بدان معناست که مدل </a:t>
            </a:r>
            <a:r>
              <a:rPr lang="en-US" altLang="zh-CN" b="1" dirty="0" smtClean="0">
                <a:solidFill>
                  <a:schemeClr val="tx2"/>
                </a:solidFill>
                <a:latin typeface="+mn-lt"/>
                <a:cs typeface="B Nazanin" pitchFamily="2" charset="-78"/>
              </a:rPr>
              <a:t>OSI</a:t>
            </a:r>
            <a:r>
              <a:rPr lang="fa-IR" altLang="zh-CN" b="1" dirty="0" smtClean="0">
                <a:solidFill>
                  <a:schemeClr val="tx2"/>
                </a:solidFill>
                <a:latin typeface="+mn-lt"/>
                <a:cs typeface="B Nazanin" pitchFamily="2" charset="-78"/>
              </a:rPr>
              <a:t> وابستگی و تمایل خاصی به هیچ پروتکلی ندارد.</a:t>
            </a:r>
          </a:p>
          <a:p>
            <a:pPr algn="just" rtl="1">
              <a:lnSpc>
                <a:spcPct val="200000"/>
              </a:lnSpc>
              <a:spcBef>
                <a:spcPct val="50000"/>
              </a:spcBef>
              <a:buFont typeface="Wingdings" pitchFamily="2" charset="2"/>
              <a:buChar char="v"/>
            </a:pPr>
            <a:r>
              <a:rPr lang="fa-IR" altLang="zh-CN" b="1" dirty="0" smtClean="0">
                <a:solidFill>
                  <a:schemeClr val="tx2"/>
                </a:solidFill>
                <a:latin typeface="+mn-lt"/>
                <a:cs typeface="B Nazanin" pitchFamily="2" charset="-78"/>
              </a:rPr>
              <a:t> در مورد </a:t>
            </a:r>
            <a:r>
              <a:rPr lang="en-US" altLang="zh-CN" b="1" dirty="0" smtClean="0">
                <a:solidFill>
                  <a:schemeClr val="tx2"/>
                </a:solidFill>
                <a:latin typeface="+mn-lt"/>
                <a:cs typeface="B Nazanin" pitchFamily="2" charset="-78"/>
              </a:rPr>
              <a:t>TCP/IP</a:t>
            </a:r>
            <a:r>
              <a:rPr lang="fa-IR" altLang="zh-CN" b="1" dirty="0" smtClean="0">
                <a:solidFill>
                  <a:schemeClr val="tx2"/>
                </a:solidFill>
                <a:latin typeface="+mn-lt"/>
                <a:cs typeface="B Nazanin" pitchFamily="2" charset="-78"/>
              </a:rPr>
              <a:t> وضع برعکس بود اول پروتکلها اختراع و توسعه داده شدند سپس مدلی برای توصیف آنها ساخته شد.</a:t>
            </a:r>
          </a:p>
          <a:p>
            <a:pPr algn="just" rtl="1">
              <a:lnSpc>
                <a:spcPct val="200000"/>
              </a:lnSpc>
              <a:spcBef>
                <a:spcPct val="50000"/>
              </a:spcBef>
              <a:buFont typeface="Wingdings" pitchFamily="2" charset="2"/>
              <a:buChar char="v"/>
            </a:pPr>
            <a:r>
              <a:rPr lang="fa-IR" altLang="zh-CN" b="1" dirty="0" smtClean="0">
                <a:solidFill>
                  <a:schemeClr val="tx2"/>
                </a:solidFill>
                <a:latin typeface="+mn-lt"/>
                <a:cs typeface="B Nazanin" pitchFamily="2" charset="-78"/>
              </a:rPr>
              <a:t>مدل </a:t>
            </a:r>
            <a:r>
              <a:rPr lang="en-US" altLang="zh-CN" b="1" dirty="0" smtClean="0">
                <a:solidFill>
                  <a:schemeClr val="tx2"/>
                </a:solidFill>
                <a:latin typeface="+mn-lt"/>
                <a:cs typeface="B Nazanin" pitchFamily="2" charset="-78"/>
              </a:rPr>
              <a:t>OSI</a:t>
            </a:r>
            <a:r>
              <a:rPr lang="fa-IR" altLang="zh-CN" b="1" dirty="0" smtClean="0">
                <a:solidFill>
                  <a:schemeClr val="tx2"/>
                </a:solidFill>
                <a:latin typeface="+mn-lt"/>
                <a:cs typeface="B Nazanin" pitchFamily="2" charset="-78"/>
              </a:rPr>
              <a:t> هفت لایه دارد و مدل </a:t>
            </a:r>
            <a:r>
              <a:rPr lang="en-US" altLang="zh-CN" b="1" dirty="0" smtClean="0">
                <a:solidFill>
                  <a:schemeClr val="tx2"/>
                </a:solidFill>
                <a:latin typeface="+mn-lt"/>
                <a:cs typeface="B Nazanin" pitchFamily="2" charset="-78"/>
              </a:rPr>
              <a:t>TCP/IP</a:t>
            </a:r>
            <a:r>
              <a:rPr lang="fa-IR" altLang="zh-CN" b="1" dirty="0" smtClean="0">
                <a:solidFill>
                  <a:schemeClr val="tx2"/>
                </a:solidFill>
                <a:latin typeface="+mn-lt"/>
                <a:cs typeface="B Nazanin" pitchFamily="2" charset="-78"/>
              </a:rPr>
              <a:t> چهار لایه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سوئيچينگ پيام </a:t>
            </a:r>
            <a:endParaRPr lang="en-US" sz="2400" b="1" dirty="0" smtClean="0">
              <a:solidFill>
                <a:schemeClr val="tx2"/>
              </a:solidFill>
              <a:ea typeface="IranNastaliq" pitchFamily="18" charset="0"/>
              <a:cs typeface="B Titr" pitchFamily="2" charset="-78"/>
            </a:endParaRPr>
          </a:p>
        </p:txBody>
      </p:sp>
      <p:sp>
        <p:nvSpPr>
          <p:cNvPr id="14" name="Rectangle 13"/>
          <p:cNvSpPr/>
          <p:nvPr/>
        </p:nvSpPr>
        <p:spPr>
          <a:xfrm>
            <a:off x="457200" y="1905000"/>
            <a:ext cx="7391400" cy="4478149"/>
          </a:xfrm>
          <a:prstGeom prst="rect">
            <a:avLst/>
          </a:prstGeom>
        </p:spPr>
        <p:txBody>
          <a:bodyPr wrap="square">
            <a:spAutoFit/>
          </a:bodyPr>
          <a:lstStyle/>
          <a:p>
            <a:pPr algn="r" rtl="1">
              <a:lnSpc>
                <a:spcPct val="150000"/>
              </a:lnSpc>
              <a:buFont typeface="Arial" pitchFamily="34" charset="0"/>
              <a:buChar char="•"/>
            </a:pPr>
            <a:r>
              <a:rPr lang="fa-IR" sz="2400" b="1" dirty="0" smtClean="0">
                <a:solidFill>
                  <a:schemeClr val="tx2"/>
                </a:solidFill>
                <a:cs typeface="B Nazanin" pitchFamily="2" charset="-78"/>
              </a:rPr>
              <a:t>صرفاً مختص انتقال دادههاي ديجيتال است ، </a:t>
            </a:r>
          </a:p>
          <a:p>
            <a:pPr algn="r" rtl="1">
              <a:lnSpc>
                <a:spcPct val="150000"/>
              </a:lnSpc>
              <a:buFont typeface="Arial" pitchFamily="34" charset="0"/>
              <a:buChar char="•"/>
            </a:pPr>
            <a:r>
              <a:rPr lang="fa-IR" sz="2400" b="1" dirty="0" smtClean="0">
                <a:solidFill>
                  <a:schemeClr val="tx2"/>
                </a:solidFill>
                <a:cs typeface="B Nazanin" pitchFamily="2" charset="-78"/>
              </a:rPr>
              <a:t>هر ايستگاه يك اتصال دائمي و “هميشه وصل” با مركز سوئيچ خود دارد. مركز سوئيچ يك كامپيوتر با تعداد زيادي پورت ديجيتال ورودي/خروجي است كه داراي حافظة اصلي و حافظة جانبي ميباشد.</a:t>
            </a:r>
          </a:p>
          <a:p>
            <a:pPr algn="r" rtl="1">
              <a:lnSpc>
                <a:spcPct val="150000"/>
              </a:lnSpc>
              <a:buFont typeface="Arial" pitchFamily="34" charset="0"/>
              <a:buChar char="•"/>
            </a:pPr>
            <a:r>
              <a:rPr lang="fa-IR" sz="2400" b="1" dirty="0" smtClean="0">
                <a:solidFill>
                  <a:schemeClr val="tx2"/>
                </a:solidFill>
                <a:cs typeface="B Nazanin" pitchFamily="2" charset="-78"/>
              </a:rPr>
              <a:t>هر ايستگاه به محض آنكه تمايل به ارسال داشته باشد با اضافه كردن اطلاعات لازم به ابتداي دادهها ، آنرا در قالب يك “پيام” تحويل مركز سوئيچي كه به آن متصل است مي دهد؛ (خواه گيرندة پيام آماده و آزاد باشد و خواه مشغول).</a:t>
            </a:r>
          </a:p>
        </p:txBody>
      </p:sp>
    </p:spTree>
  </p:cSld>
  <p:clrMapOvr>
    <a:masterClrMapping/>
  </p:clrMapOvr>
  <p:transition>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a:t>
            </a:r>
            <a:r>
              <a:rPr lang="fa-IR" sz="2400" b="1" spc="-100" dirty="0" smtClean="0">
                <a:solidFill>
                  <a:schemeClr val="tx2"/>
                </a:solidFill>
                <a:ea typeface="IranNastaliq" pitchFamily="18" charset="0"/>
                <a:cs typeface="B Titr" pitchFamily="2" charset="-78"/>
              </a:rPr>
              <a:t>	</a:t>
            </a:r>
            <a:r>
              <a:rPr lang="fa-IR" altLang="zh-CN" sz="2400" b="1" spc="-100" dirty="0" smtClean="0">
                <a:solidFill>
                  <a:schemeClr val="tx2"/>
                </a:solidFill>
                <a:ea typeface="IranNastaliq" pitchFamily="18" charset="0"/>
                <a:cs typeface="B Titr" pitchFamily="2" charset="-78"/>
              </a:rPr>
              <a:t> سه مفهوم اساسي در مدل مرجع </a:t>
            </a:r>
            <a:r>
              <a:rPr lang="en-US" altLang="zh-CN" sz="2400" b="1" spc="-100" dirty="0" smtClean="0">
                <a:solidFill>
                  <a:schemeClr val="tx2"/>
                </a:solidFill>
                <a:ea typeface="IranNastaliq" pitchFamily="18" charset="0"/>
                <a:cs typeface="B Titr" pitchFamily="2" charset="-78"/>
              </a:rPr>
              <a:t>OSI      </a:t>
            </a:r>
          </a:p>
        </p:txBody>
      </p:sp>
      <p:sp>
        <p:nvSpPr>
          <p:cNvPr id="8" name="Rectangle 7"/>
          <p:cNvSpPr/>
          <p:nvPr/>
        </p:nvSpPr>
        <p:spPr>
          <a:xfrm>
            <a:off x="609600" y="1600200"/>
            <a:ext cx="7162800" cy="4385816"/>
          </a:xfrm>
          <a:prstGeom prst="rect">
            <a:avLst/>
          </a:prstGeom>
        </p:spPr>
        <p:txBody>
          <a:bodyPr wrap="square">
            <a:spAutoFit/>
          </a:bodyPr>
          <a:lstStyle/>
          <a:p>
            <a:pPr algn="r" rtl="1">
              <a:lnSpc>
                <a:spcPct val="200000"/>
              </a:lnSpc>
              <a:spcBef>
                <a:spcPct val="50000"/>
              </a:spcBef>
              <a:buFont typeface="Arial" pitchFamily="34" charset="0"/>
              <a:buChar char="•"/>
            </a:pPr>
            <a:r>
              <a:rPr lang="fa-IR" altLang="zh-CN" b="1" dirty="0" smtClean="0">
                <a:solidFill>
                  <a:schemeClr val="tx2"/>
                </a:solidFill>
                <a:latin typeface="+mn-lt"/>
                <a:cs typeface="B Nazanin" pitchFamily="2" charset="-78"/>
              </a:rPr>
              <a:t> در مدل</a:t>
            </a:r>
            <a:r>
              <a:rPr lang="en-US" altLang="zh-CN" b="1" dirty="0" smtClean="0">
                <a:solidFill>
                  <a:schemeClr val="tx2"/>
                </a:solidFill>
                <a:latin typeface="+mn-lt"/>
                <a:cs typeface="B Nazanin" pitchFamily="2" charset="-78"/>
              </a:rPr>
              <a:t> OSI </a:t>
            </a:r>
            <a:r>
              <a:rPr lang="fa-IR" altLang="zh-CN" b="1" dirty="0" smtClean="0">
                <a:solidFill>
                  <a:schemeClr val="tx2"/>
                </a:solidFill>
                <a:latin typeface="+mn-lt"/>
                <a:cs typeface="B Nazanin" pitchFamily="2" charset="-78"/>
              </a:rPr>
              <a:t>سه مفهوم محوری وجود دارد</a:t>
            </a:r>
          </a:p>
          <a:p>
            <a:pPr lvl="1" algn="r" rtl="1">
              <a:lnSpc>
                <a:spcPct val="200000"/>
              </a:lnSpc>
              <a:spcBef>
                <a:spcPct val="50000"/>
              </a:spcBef>
              <a:buFont typeface="Arial" pitchFamily="34" charset="0"/>
              <a:buChar char="•"/>
            </a:pPr>
            <a:r>
              <a:rPr lang="en-US" altLang="zh-CN" b="1" dirty="0" smtClean="0">
                <a:solidFill>
                  <a:schemeClr val="tx2"/>
                </a:solidFill>
                <a:latin typeface="+mn-lt"/>
                <a:cs typeface="B Nazanin" pitchFamily="2" charset="-78"/>
              </a:rPr>
              <a:t> </a:t>
            </a:r>
            <a:r>
              <a:rPr lang="ar-SA" altLang="zh-CN" b="1" dirty="0" smtClean="0">
                <a:solidFill>
                  <a:schemeClr val="tx2"/>
                </a:solidFill>
                <a:latin typeface="+mn-lt"/>
                <a:cs typeface="B Nazanin" pitchFamily="2" charset="-78"/>
              </a:rPr>
              <a:t>سرویس</a:t>
            </a:r>
            <a:r>
              <a:rPr lang="en-US" altLang="zh-CN" b="1" dirty="0" smtClean="0">
                <a:solidFill>
                  <a:schemeClr val="tx2"/>
                </a:solidFill>
                <a:latin typeface="+mn-lt"/>
                <a:cs typeface="B Nazanin" pitchFamily="2" charset="-78"/>
              </a:rPr>
              <a:t>(service )</a:t>
            </a:r>
          </a:p>
          <a:p>
            <a:pPr lvl="1" algn="r" rtl="1">
              <a:lnSpc>
                <a:spcPct val="200000"/>
              </a:lnSpc>
              <a:spcBef>
                <a:spcPct val="50000"/>
              </a:spcBef>
              <a:buFont typeface="Arial" pitchFamily="34" charset="0"/>
              <a:buChar char="•"/>
            </a:pPr>
            <a:r>
              <a:rPr lang="en-US" altLang="zh-CN" b="1" dirty="0" smtClean="0">
                <a:solidFill>
                  <a:schemeClr val="tx2"/>
                </a:solidFill>
                <a:latin typeface="+mn-lt"/>
                <a:cs typeface="B Nazanin" pitchFamily="2" charset="-78"/>
              </a:rPr>
              <a:t> </a:t>
            </a:r>
            <a:r>
              <a:rPr lang="ar-SA" altLang="zh-CN" b="1" dirty="0" smtClean="0">
                <a:solidFill>
                  <a:schemeClr val="tx2"/>
                </a:solidFill>
                <a:latin typeface="+mn-lt"/>
                <a:cs typeface="B Nazanin" pitchFamily="2" charset="-78"/>
              </a:rPr>
              <a:t>واسط</a:t>
            </a:r>
            <a:r>
              <a:rPr lang="en-US" altLang="zh-CN" b="1" dirty="0" smtClean="0">
                <a:solidFill>
                  <a:schemeClr val="tx2"/>
                </a:solidFill>
                <a:latin typeface="+mn-lt"/>
                <a:cs typeface="B Nazanin" pitchFamily="2" charset="-78"/>
              </a:rPr>
              <a:t> (interface )</a:t>
            </a:r>
            <a:endParaRPr lang="fa-IR" altLang="zh-CN" b="1" dirty="0" smtClean="0">
              <a:solidFill>
                <a:schemeClr val="tx2"/>
              </a:solidFill>
              <a:latin typeface="+mn-lt"/>
              <a:cs typeface="B Nazanin" pitchFamily="2" charset="-78"/>
            </a:endParaRPr>
          </a:p>
          <a:p>
            <a:pPr lvl="1" algn="r" rtl="1">
              <a:lnSpc>
                <a:spcPct val="200000"/>
              </a:lnSpc>
              <a:spcBef>
                <a:spcPct val="50000"/>
              </a:spcBef>
              <a:buFont typeface="Arial" pitchFamily="34" charset="0"/>
              <a:buChar char="•"/>
            </a:pPr>
            <a:r>
              <a:rPr lang="en-US" altLang="zh-CN" b="1" dirty="0" smtClean="0">
                <a:solidFill>
                  <a:schemeClr val="tx2"/>
                </a:solidFill>
                <a:latin typeface="+mn-lt"/>
                <a:cs typeface="B Nazanin" pitchFamily="2" charset="-78"/>
              </a:rPr>
              <a:t> </a:t>
            </a:r>
            <a:r>
              <a:rPr lang="ar-SA" altLang="zh-CN" b="1" dirty="0" smtClean="0">
                <a:solidFill>
                  <a:schemeClr val="tx2"/>
                </a:solidFill>
                <a:latin typeface="+mn-lt"/>
                <a:cs typeface="B Nazanin" pitchFamily="2" charset="-78"/>
              </a:rPr>
              <a:t>پروتکل</a:t>
            </a:r>
            <a:r>
              <a:rPr lang="en-US" altLang="zh-CN" b="1" dirty="0" smtClean="0">
                <a:solidFill>
                  <a:schemeClr val="tx2"/>
                </a:solidFill>
                <a:latin typeface="+mn-lt"/>
                <a:cs typeface="B Nazanin" pitchFamily="2" charset="-78"/>
              </a:rPr>
              <a:t>(protocol )</a:t>
            </a:r>
            <a:br>
              <a:rPr lang="en-US" altLang="zh-CN" b="1" dirty="0" smtClean="0">
                <a:solidFill>
                  <a:schemeClr val="tx2"/>
                </a:solidFill>
                <a:latin typeface="+mn-lt"/>
                <a:cs typeface="B Nazanin" pitchFamily="2" charset="-78"/>
              </a:rPr>
            </a:br>
            <a:r>
              <a:rPr lang="en-US" altLang="zh-CN" b="1" dirty="0" smtClean="0">
                <a:solidFill>
                  <a:schemeClr val="tx2"/>
                </a:solidFill>
                <a:latin typeface="+mn-lt"/>
                <a:cs typeface="B Nazanin" pitchFamily="2" charset="-78"/>
              </a:rPr>
              <a:t/>
            </a:r>
            <a:br>
              <a:rPr lang="en-US" altLang="zh-CN" b="1" dirty="0" smtClean="0">
                <a:solidFill>
                  <a:schemeClr val="tx2"/>
                </a:solidFill>
                <a:latin typeface="+mn-lt"/>
                <a:cs typeface="B Nazanin" pitchFamily="2" charset="-78"/>
              </a:rPr>
            </a:br>
            <a:r>
              <a:rPr lang="ar-SA" altLang="zh-CN" b="1" dirty="0" smtClean="0">
                <a:solidFill>
                  <a:schemeClr val="tx2"/>
                </a:solidFill>
                <a:latin typeface="+mn-lt"/>
                <a:cs typeface="B Nazanin" pitchFamily="2" charset="-78"/>
              </a:rPr>
              <a:t>شاید بزرگترین دستاورد مدل</a:t>
            </a:r>
            <a:r>
              <a:rPr lang="en-US" altLang="zh-CN" b="1" dirty="0" smtClean="0">
                <a:solidFill>
                  <a:schemeClr val="tx2"/>
                </a:solidFill>
                <a:latin typeface="+mn-lt"/>
                <a:cs typeface="B Nazanin" pitchFamily="2" charset="-78"/>
              </a:rPr>
              <a:t> OSI </a:t>
            </a:r>
            <a:r>
              <a:rPr lang="ar-SA" altLang="zh-CN" b="1" dirty="0" smtClean="0">
                <a:solidFill>
                  <a:schemeClr val="tx2"/>
                </a:solidFill>
                <a:latin typeface="+mn-lt"/>
                <a:cs typeface="B Nazanin" pitchFamily="2" charset="-78"/>
              </a:rPr>
              <a:t>روشن ساختن مفاهیم فوق </a:t>
            </a:r>
            <a:r>
              <a:rPr lang="fa-IR" altLang="zh-CN" b="1" dirty="0" smtClean="0">
                <a:solidFill>
                  <a:schemeClr val="tx2"/>
                </a:solidFill>
                <a:latin typeface="+mn-lt"/>
                <a:cs typeface="B Nazanin" pitchFamily="2" charset="-78"/>
              </a:rPr>
              <a:t>(</a:t>
            </a:r>
            <a:r>
              <a:rPr lang="ar-SA" altLang="zh-CN" b="1" dirty="0" smtClean="0">
                <a:solidFill>
                  <a:schemeClr val="tx2"/>
                </a:solidFill>
                <a:latin typeface="+mn-lt"/>
                <a:cs typeface="B Nazanin" pitchFamily="2" charset="-78"/>
              </a:rPr>
              <a:t>و تفکیک آنها</a:t>
            </a:r>
            <a:r>
              <a:rPr lang="fa-IR" altLang="zh-CN" b="1" dirty="0" smtClean="0">
                <a:solidFill>
                  <a:schemeClr val="tx2"/>
                </a:solidFill>
                <a:latin typeface="+mn-lt"/>
                <a:cs typeface="B Nazanin" pitchFamily="2" charset="-78"/>
              </a:rPr>
              <a:t>) </a:t>
            </a:r>
            <a:r>
              <a:rPr lang="ar-SA" altLang="zh-CN" b="1" dirty="0" smtClean="0">
                <a:solidFill>
                  <a:schemeClr val="tx2"/>
                </a:solidFill>
                <a:latin typeface="+mn-lt"/>
                <a:cs typeface="B Nazanin" pitchFamily="2" charset="-78"/>
              </a:rPr>
              <a:t>باشد</a:t>
            </a:r>
            <a:r>
              <a:rPr lang="en-US" altLang="zh-CN" b="1" dirty="0" smtClean="0">
                <a:solidFill>
                  <a:schemeClr val="tx2"/>
                </a:solidFill>
                <a:latin typeface="+mn-lt"/>
                <a:cs typeface="B Nazanin" pitchFamily="2" charset="-78"/>
              </a:rPr>
              <a:t> </a:t>
            </a:r>
            <a:r>
              <a:rPr lang="en-US" dirty="0" smtClean="0">
                <a:cs typeface="Times New Roman" pitchFamily="18" charset="0"/>
              </a:rPr>
              <a:t>.</a:t>
            </a:r>
            <a:br>
              <a:rPr lang="en-US" dirty="0" smtClean="0">
                <a:cs typeface="Times New Roman" pitchFamily="18" charset="0"/>
              </a:rPr>
            </a:b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چرا مدل </a:t>
            </a:r>
            <a:r>
              <a:rPr lang="en-US" altLang="zh-CN" sz="2400" b="1" spc="-100" dirty="0" smtClean="0">
                <a:solidFill>
                  <a:schemeClr val="tx2"/>
                </a:solidFill>
                <a:ea typeface="IranNastaliq" pitchFamily="18" charset="0"/>
                <a:cs typeface="B Titr" pitchFamily="2" charset="-78"/>
              </a:rPr>
              <a:t>OSI</a:t>
            </a:r>
            <a:r>
              <a:rPr lang="fa-IR" altLang="zh-CN" sz="2400" b="1" spc="-100" dirty="0" smtClean="0">
                <a:solidFill>
                  <a:schemeClr val="tx2"/>
                </a:solidFill>
                <a:ea typeface="IranNastaliq" pitchFamily="18" charset="0"/>
                <a:cs typeface="B Titr" pitchFamily="2" charset="-78"/>
              </a:rPr>
              <a:t> محبوبیت جهانی نیافت</a:t>
            </a:r>
            <a:endParaRPr lang="en-US" altLang="zh-CN" sz="2400" b="1" spc="-100" dirty="0" smtClean="0">
              <a:solidFill>
                <a:schemeClr val="tx2"/>
              </a:solidFill>
              <a:ea typeface="IranNastaliq" pitchFamily="18" charset="0"/>
              <a:cs typeface="B Titr" pitchFamily="2" charset="-78"/>
            </a:endParaRPr>
          </a:p>
        </p:txBody>
      </p:sp>
      <p:sp>
        <p:nvSpPr>
          <p:cNvPr id="8" name="Rectangle 7"/>
          <p:cNvSpPr/>
          <p:nvPr/>
        </p:nvSpPr>
        <p:spPr>
          <a:xfrm>
            <a:off x="1219200" y="346293"/>
            <a:ext cx="7772400" cy="6155531"/>
          </a:xfrm>
          <a:prstGeom prst="rect">
            <a:avLst/>
          </a:prstGeom>
        </p:spPr>
        <p:txBody>
          <a:bodyPr wrap="square">
            <a:spAutoFit/>
          </a:bodyPr>
          <a:lstStyle/>
          <a:p>
            <a:pPr marL="609600" indent="-609600" algn="r" rtl="1">
              <a:lnSpc>
                <a:spcPct val="150000"/>
              </a:lnSpc>
            </a:pPr>
            <a:endParaRPr lang="fa-IR" b="1" dirty="0" smtClean="0">
              <a:cs typeface="B Lotus" pitchFamily="2" charset="-78"/>
            </a:endParaRPr>
          </a:p>
          <a:p>
            <a:pPr marL="1371600" lvl="2" indent="-457200" algn="just" rtl="1">
              <a:lnSpc>
                <a:spcPct val="150000"/>
              </a:lnSpc>
              <a:spcBef>
                <a:spcPct val="50000"/>
              </a:spcBef>
              <a:buFont typeface="Wingdings" pitchFamily="2" charset="2"/>
              <a:buChar char="v"/>
            </a:pPr>
            <a:r>
              <a:rPr lang="fa-IR" altLang="zh-CN" sz="1600" b="1" dirty="0" smtClean="0">
                <a:solidFill>
                  <a:schemeClr val="tx2"/>
                </a:solidFill>
                <a:latin typeface="+mn-lt"/>
                <a:cs typeface="B Nazanin" pitchFamily="2" charset="-78"/>
              </a:rPr>
              <a:t>زمان نامناسب  </a:t>
            </a:r>
          </a:p>
          <a:p>
            <a:pPr marL="1828800" lvl="3" indent="-457200" algn="just" rtl="1">
              <a:lnSpc>
                <a:spcPct val="150000"/>
              </a:lnSpc>
              <a:spcBef>
                <a:spcPct val="50000"/>
              </a:spcBef>
              <a:buFont typeface="Wingdings" pitchFamily="2" charset="2"/>
              <a:buChar char="v"/>
            </a:pPr>
            <a:r>
              <a:rPr lang="fa-IR" altLang="zh-CN" sz="1400" b="1" dirty="0" smtClean="0">
                <a:solidFill>
                  <a:schemeClr val="tx2"/>
                </a:solidFill>
                <a:latin typeface="+mn-lt"/>
                <a:cs typeface="B Nazanin" pitchFamily="2" charset="-78"/>
              </a:rPr>
              <a:t>زمانی که یک استاندارد وضع می شد مناسب بودن زمان اهمیت حیاتی در موفقیت یا عدم موفقیت آن دارد. (استاندارد گذاری در زمان مناسبی انجام نشد))</a:t>
            </a:r>
          </a:p>
          <a:p>
            <a:pPr marL="1371600" lvl="2" indent="-457200" algn="just" rtl="1">
              <a:lnSpc>
                <a:spcPct val="150000"/>
              </a:lnSpc>
              <a:spcBef>
                <a:spcPct val="50000"/>
              </a:spcBef>
              <a:buFont typeface="Wingdings" pitchFamily="2" charset="2"/>
              <a:buChar char="v"/>
            </a:pPr>
            <a:r>
              <a:rPr lang="fa-IR" altLang="zh-CN" sz="1600" b="1" dirty="0" smtClean="0">
                <a:solidFill>
                  <a:schemeClr val="tx2"/>
                </a:solidFill>
                <a:latin typeface="+mn-lt"/>
                <a:cs typeface="B Nazanin" pitchFamily="2" charset="-78"/>
              </a:rPr>
              <a:t>تکنولوژی نامناسب </a:t>
            </a:r>
          </a:p>
          <a:p>
            <a:pPr marL="1828800" lvl="3" indent="-457200" algn="just" rtl="1">
              <a:lnSpc>
                <a:spcPct val="150000"/>
              </a:lnSpc>
              <a:spcBef>
                <a:spcPct val="50000"/>
              </a:spcBef>
              <a:buFont typeface="Wingdings" pitchFamily="2" charset="2"/>
              <a:buChar char="v"/>
            </a:pPr>
            <a:r>
              <a:rPr lang="fa-IR" altLang="zh-CN" sz="1400" b="1" dirty="0" smtClean="0">
                <a:solidFill>
                  <a:schemeClr val="tx2"/>
                </a:solidFill>
                <a:latin typeface="+mn-lt"/>
                <a:cs typeface="B Nazanin" pitchFamily="2" charset="-78"/>
              </a:rPr>
              <a:t>مدل ها و پروتکل های آن ناقص و معیوب است، پیاده سازی آن دشوار و غیر قابل فهم است و عملکرد ها در لایه های مختلف تکرار شده .  </a:t>
            </a:r>
          </a:p>
          <a:p>
            <a:pPr marL="1371600" lvl="2" indent="-457200" algn="just" rtl="1">
              <a:lnSpc>
                <a:spcPct val="150000"/>
              </a:lnSpc>
              <a:spcBef>
                <a:spcPct val="50000"/>
              </a:spcBef>
              <a:buFont typeface="Wingdings" pitchFamily="2" charset="2"/>
              <a:buChar char="v"/>
            </a:pPr>
            <a:r>
              <a:rPr lang="fa-IR" altLang="zh-CN" sz="1600" b="1" dirty="0" smtClean="0">
                <a:solidFill>
                  <a:schemeClr val="tx2"/>
                </a:solidFill>
                <a:latin typeface="+mn-lt"/>
                <a:cs typeface="B Nazanin" pitchFamily="2" charset="-78"/>
              </a:rPr>
              <a:t>پیاده سازی نامناسب</a:t>
            </a:r>
          </a:p>
          <a:p>
            <a:pPr marL="1828800" lvl="3" indent="-457200" algn="r" rtl="1">
              <a:lnSpc>
                <a:spcPct val="150000"/>
              </a:lnSpc>
              <a:spcBef>
                <a:spcPct val="50000"/>
              </a:spcBef>
              <a:buFont typeface="Wingdings" pitchFamily="2" charset="2"/>
              <a:buChar char="v"/>
            </a:pPr>
            <a:r>
              <a:rPr lang="fa-IR" altLang="zh-CN" sz="1400" b="1" dirty="0" smtClean="0">
                <a:solidFill>
                  <a:schemeClr val="tx2"/>
                </a:solidFill>
                <a:latin typeface="+mn-lt"/>
                <a:cs typeface="B Nazanin" pitchFamily="2" charset="-78"/>
              </a:rPr>
              <a:t>با توجه به پیچیدگی بیش از حد مدل </a:t>
            </a:r>
            <a:r>
              <a:rPr lang="en-US" altLang="zh-CN" sz="1400" b="1" dirty="0" smtClean="0">
                <a:solidFill>
                  <a:schemeClr val="tx2"/>
                </a:solidFill>
                <a:latin typeface="+mn-lt"/>
                <a:cs typeface="B Nazanin" pitchFamily="2" charset="-78"/>
              </a:rPr>
              <a:t>OSI</a:t>
            </a:r>
            <a:r>
              <a:rPr lang="fa-IR" altLang="zh-CN" sz="1400" b="1" dirty="0" smtClean="0">
                <a:solidFill>
                  <a:schemeClr val="tx2"/>
                </a:solidFill>
                <a:latin typeface="+mn-lt"/>
                <a:cs typeface="B Nazanin" pitchFamily="2" charset="-78"/>
              </a:rPr>
              <a:t> و پروتکلهای آن، اولین پیاده سازی آن حجیم ،سنگین و کند </a:t>
            </a:r>
            <a:r>
              <a:rPr lang="fa-IR" altLang="zh-CN" sz="1400" b="1" dirty="0" smtClean="0">
                <a:solidFill>
                  <a:schemeClr val="tx2"/>
                </a:solidFill>
                <a:latin typeface="+mn-lt"/>
                <a:cs typeface="B Nazanin" pitchFamily="2" charset="-78"/>
              </a:rPr>
              <a:t>بود</a:t>
            </a:r>
            <a:endParaRPr lang="fa-IR" altLang="zh-CN" sz="1400" b="1" dirty="0" smtClean="0">
              <a:solidFill>
                <a:schemeClr val="tx2"/>
              </a:solidFill>
              <a:latin typeface="+mn-lt"/>
              <a:cs typeface="B Nazanin" pitchFamily="2" charset="-78"/>
            </a:endParaRPr>
          </a:p>
          <a:p>
            <a:pPr marL="1371600" lvl="2" indent="-457200" algn="just" rtl="1">
              <a:lnSpc>
                <a:spcPct val="150000"/>
              </a:lnSpc>
              <a:spcBef>
                <a:spcPct val="50000"/>
              </a:spcBef>
              <a:buFont typeface="Wingdings" pitchFamily="2" charset="2"/>
              <a:buChar char="v"/>
            </a:pPr>
            <a:r>
              <a:rPr lang="fa-IR" altLang="zh-CN" sz="1600" b="1" dirty="0" smtClean="0">
                <a:solidFill>
                  <a:schemeClr val="tx2"/>
                </a:solidFill>
                <a:latin typeface="+mn-lt"/>
                <a:cs typeface="B Nazanin" pitchFamily="2" charset="-78"/>
              </a:rPr>
              <a:t>سیاست های نامناسب </a:t>
            </a:r>
          </a:p>
          <a:p>
            <a:pPr marL="1828800" lvl="3" indent="-457200" algn="just" rtl="1">
              <a:lnSpc>
                <a:spcPct val="150000"/>
              </a:lnSpc>
              <a:spcBef>
                <a:spcPct val="50000"/>
              </a:spcBef>
              <a:buFont typeface="Wingdings" pitchFamily="2" charset="2"/>
              <a:buChar char="v"/>
            </a:pPr>
            <a:r>
              <a:rPr lang="fa-IR" altLang="zh-CN" sz="1400" b="1" dirty="0" smtClean="0">
                <a:solidFill>
                  <a:schemeClr val="tx2"/>
                </a:solidFill>
                <a:latin typeface="+mn-lt"/>
                <a:cs typeface="B Nazanin" pitchFamily="2" charset="-78"/>
              </a:rPr>
              <a:t>این </a:t>
            </a:r>
            <a:r>
              <a:rPr lang="fa-IR" altLang="zh-CN" sz="1400" b="1" dirty="0" smtClean="0">
                <a:solidFill>
                  <a:schemeClr val="tx2"/>
                </a:solidFill>
                <a:latin typeface="+mn-lt"/>
                <a:cs typeface="B Nazanin" pitchFamily="2" charset="-78"/>
              </a:rPr>
              <a:t>پیش فکر وجود داشت که </a:t>
            </a:r>
            <a:r>
              <a:rPr lang="en-US" altLang="zh-CN" sz="1400" b="1" dirty="0" smtClean="0">
                <a:solidFill>
                  <a:schemeClr val="tx2"/>
                </a:solidFill>
                <a:latin typeface="+mn-lt"/>
                <a:cs typeface="B Nazanin" pitchFamily="2" charset="-78"/>
              </a:rPr>
              <a:t>OSI</a:t>
            </a:r>
            <a:r>
              <a:rPr lang="fa-IR" altLang="zh-CN" sz="1400" b="1" dirty="0" smtClean="0">
                <a:solidFill>
                  <a:schemeClr val="tx2"/>
                </a:solidFill>
                <a:latin typeface="+mn-lt"/>
                <a:cs typeface="B Nazanin" pitchFamily="2" charset="-78"/>
              </a:rPr>
              <a:t> استانداردی دولتی است. </a:t>
            </a:r>
            <a:endParaRPr lang="fa-IR" altLang="zh-CN" sz="1400" b="1" dirty="0" smtClean="0">
              <a:solidFill>
                <a:schemeClr val="tx2"/>
              </a:solidFill>
              <a:latin typeface="+mn-lt"/>
              <a:cs typeface="B Nazanin" pitchFamily="2" charset="-78"/>
            </a:endParaRPr>
          </a:p>
          <a:p>
            <a:pPr marL="1828800" lvl="3" indent="-457200" algn="just" rtl="1">
              <a:lnSpc>
                <a:spcPct val="150000"/>
              </a:lnSpc>
              <a:spcBef>
                <a:spcPct val="50000"/>
              </a:spcBef>
              <a:buFont typeface="Wingdings" pitchFamily="2" charset="2"/>
              <a:buChar char="v"/>
            </a:pPr>
            <a:r>
              <a:rPr lang="fa-IR" altLang="zh-CN" sz="1400" b="1" dirty="0" smtClean="0">
                <a:solidFill>
                  <a:schemeClr val="tx2"/>
                </a:solidFill>
                <a:latin typeface="+mn-lt"/>
                <a:cs typeface="B Nazanin" pitchFamily="2" charset="-78"/>
              </a:rPr>
              <a:t>بسیاری </a:t>
            </a:r>
            <a:r>
              <a:rPr lang="fa-IR" altLang="zh-CN" sz="1400" b="1" dirty="0" smtClean="0">
                <a:solidFill>
                  <a:schemeClr val="tx2"/>
                </a:solidFill>
                <a:latin typeface="+mn-lt"/>
                <a:cs typeface="B Nazanin" pitchFamily="2" charset="-78"/>
              </a:rPr>
              <a:t>از افراد (بویژه در محیط های دانشگاهی ) تصور می کردند که </a:t>
            </a:r>
            <a:r>
              <a:rPr lang="en-US" altLang="zh-CN" sz="1400" b="1" dirty="0" smtClean="0">
                <a:solidFill>
                  <a:schemeClr val="tx2"/>
                </a:solidFill>
                <a:latin typeface="+mn-lt"/>
                <a:cs typeface="B Nazanin" pitchFamily="2" charset="-78"/>
              </a:rPr>
              <a:t>TCP/IP</a:t>
            </a:r>
            <a:r>
              <a:rPr lang="fa-IR" altLang="zh-CN" sz="1400" b="1" dirty="0" smtClean="0">
                <a:solidFill>
                  <a:schemeClr val="tx2"/>
                </a:solidFill>
                <a:latin typeface="+mn-lt"/>
                <a:cs typeface="B Nazanin" pitchFamily="2" charset="-78"/>
              </a:rPr>
              <a:t>جزئی از یونیکس است که در آن دوران محبوبیتی فوق العاده داشت  </a:t>
            </a:r>
            <a:endParaRPr lang="en-US" altLang="zh-CN" sz="1400" b="1" dirty="0" smtClean="0">
              <a:solidFill>
                <a:schemeClr val="tx2"/>
              </a:solidFill>
              <a:latin typeface="+mn-lt"/>
              <a:cs typeface="B Nazanin"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spc="-100" dirty="0" smtClean="0">
                <a:solidFill>
                  <a:schemeClr val="tx2"/>
                </a:solidFill>
                <a:ea typeface="IranNastaliq" pitchFamily="18" charset="0"/>
                <a:cs typeface="B Titr" pitchFamily="2" charset="-78"/>
              </a:rPr>
              <a:t> 	 نگاهی   انتقادی   به   مدل </a:t>
            </a:r>
            <a:r>
              <a:rPr lang="en-US" altLang="zh-CN" sz="2400" b="1" spc="-100" dirty="0" smtClean="0">
                <a:solidFill>
                  <a:schemeClr val="tx2"/>
                </a:solidFill>
                <a:ea typeface="IranNastaliq" pitchFamily="18" charset="0"/>
                <a:cs typeface="B Titr" pitchFamily="2" charset="-78"/>
              </a:rPr>
              <a:t>OSI</a:t>
            </a:r>
            <a:r>
              <a:rPr lang="fa-IR" altLang="zh-CN" sz="2400" b="1" spc="-100" dirty="0" smtClean="0">
                <a:solidFill>
                  <a:schemeClr val="tx2"/>
                </a:solidFill>
                <a:ea typeface="IranNastaliq" pitchFamily="18" charset="0"/>
                <a:cs typeface="B Titr" pitchFamily="2" charset="-78"/>
              </a:rPr>
              <a:t>   و  پروتکل های آن    (زمان نامناسب)</a:t>
            </a:r>
            <a:endParaRPr lang="en-US" altLang="zh-CN" sz="2400" b="1" spc="-100" dirty="0" smtClean="0">
              <a:solidFill>
                <a:schemeClr val="tx2"/>
              </a:solidFill>
              <a:ea typeface="IranNastaliq" pitchFamily="18" charset="0"/>
              <a:cs typeface="B Titr" pitchFamily="2" charset="-78"/>
            </a:endParaRPr>
          </a:p>
        </p:txBody>
      </p:sp>
      <p:pic>
        <p:nvPicPr>
          <p:cNvPr id="8" name="Picture 3" descr="1-23"/>
          <p:cNvPicPr>
            <a:picLocks noChangeAspect="1" noChangeArrowheads="1"/>
          </p:cNvPicPr>
          <p:nvPr/>
        </p:nvPicPr>
        <p:blipFill>
          <a:blip r:embed="rId3" cstate="print"/>
          <a:srcRect/>
          <a:stretch>
            <a:fillRect/>
          </a:stretch>
        </p:blipFill>
        <p:spPr bwMode="auto">
          <a:xfrm>
            <a:off x="457200" y="2492375"/>
            <a:ext cx="7847135" cy="327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5606</TotalTime>
  <Words>3742</Words>
  <Application>Microsoft Office PowerPoint</Application>
  <PresentationFormat>On-screen Show (4:3)</PresentationFormat>
  <Paragraphs>431</Paragraphs>
  <Slides>92</Slides>
  <Notes>92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92</vt:i4>
      </vt:variant>
    </vt:vector>
  </HeadingPairs>
  <TitlesOfParts>
    <vt:vector size="110" baseType="lpstr">
      <vt:lpstr>SimSun</vt:lpstr>
      <vt:lpstr>Times New Roman</vt:lpstr>
      <vt:lpstr>MS PGothic</vt:lpstr>
      <vt:lpstr>B Lotus</vt:lpstr>
      <vt:lpstr>MS PGothic</vt:lpstr>
      <vt:lpstr>Lotus</vt:lpstr>
      <vt:lpstr>Titr</vt:lpstr>
      <vt:lpstr>Cambria</vt:lpstr>
      <vt:lpstr>Arial</vt:lpstr>
      <vt:lpstr>Garamond</vt:lpstr>
      <vt:lpstr>IranNastaliq</vt:lpstr>
      <vt:lpstr>Wingdings</vt:lpstr>
      <vt:lpstr>B Titr</vt:lpstr>
      <vt:lpstr>Tahoma</vt:lpstr>
      <vt:lpstr>Calibri</vt:lpstr>
      <vt:lpstr>Symbol</vt:lpstr>
      <vt:lpstr>B Nazanin</vt:lpstr>
      <vt:lpstr>Adjacency</vt:lpstr>
      <vt:lpstr>جلسه دوم   اصول و مبانی شبکه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arrum_inc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use UPPAAL</dc:title>
  <dc:creator>arrum</dc:creator>
  <cp:lastModifiedBy>Ghasemi</cp:lastModifiedBy>
  <cp:revision>266</cp:revision>
  <dcterms:created xsi:type="dcterms:W3CDTF">2007-07-18T05:06:42Z</dcterms:created>
  <dcterms:modified xsi:type="dcterms:W3CDTF">2014-11-08T16:20:32Z</dcterms:modified>
</cp:coreProperties>
</file>