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8" r:id="rId2"/>
    <p:sldId id="259" r:id="rId3"/>
    <p:sldId id="305" r:id="rId4"/>
    <p:sldId id="306"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307"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86355" autoAdjust="0"/>
  </p:normalViewPr>
  <p:slideViewPr>
    <p:cSldViewPr>
      <p:cViewPr varScale="1">
        <p:scale>
          <a:sx n="64" d="100"/>
          <a:sy n="64" d="100"/>
        </p:scale>
        <p:origin x="120" y="72"/>
      </p:cViewPr>
      <p:guideLst>
        <p:guide orient="horz" pos="2160"/>
        <p:guide pos="2880"/>
      </p:guideLst>
    </p:cSldViewPr>
  </p:slideViewPr>
  <p:outlineViewPr>
    <p:cViewPr>
      <p:scale>
        <a:sx n="33" d="100"/>
        <a:sy n="33" d="100"/>
      </p:scale>
      <p:origin x="0" y="-20478"/>
    </p:cViewPr>
    <p:sldLst>
      <p:sld r:id="rId1"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_rels/viewProps.xml.rels><?xml version="1.0" encoding="UTF-8" standalone="yes"?>
<Relationships xmlns="http://schemas.openxmlformats.org/package/2006/relationships"><Relationship Id="rId1"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2E15392-5C46-43F8-A20B-FB59F3BA5604}" type="datetimeFigureOut">
              <a:rPr lang="fa-IR" smtClean="0"/>
              <a:t>04/19/1435</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7DE59F7-A475-4505-9998-300EF51479E7}" type="slidenum">
              <a:rPr lang="fa-IR" smtClean="0"/>
              <a:t>‹#›</a:t>
            </a:fld>
            <a:endParaRPr lang="fa-IR"/>
          </a:p>
        </p:txBody>
      </p:sp>
    </p:spTree>
    <p:extLst>
      <p:ext uri="{BB962C8B-B14F-4D97-AF65-F5344CB8AC3E}">
        <p14:creationId xmlns:p14="http://schemas.microsoft.com/office/powerpoint/2010/main" val="229714529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C7DE59F7-A475-4505-9998-300EF51479E7}" type="slidenum">
              <a:rPr lang="fa-IR" smtClean="0"/>
              <a:t>9</a:t>
            </a:fld>
            <a:endParaRPr lang="fa-IR"/>
          </a:p>
        </p:txBody>
      </p:sp>
    </p:spTree>
    <p:extLst>
      <p:ext uri="{BB962C8B-B14F-4D97-AF65-F5344CB8AC3E}">
        <p14:creationId xmlns:p14="http://schemas.microsoft.com/office/powerpoint/2010/main" val="2671146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C7DE59F7-A475-4505-9998-300EF51479E7}" type="slidenum">
              <a:rPr lang="fa-IR" smtClean="0"/>
              <a:t>49</a:t>
            </a:fld>
            <a:endParaRPr lang="fa-IR"/>
          </a:p>
        </p:txBody>
      </p:sp>
    </p:spTree>
    <p:extLst>
      <p:ext uri="{BB962C8B-B14F-4D97-AF65-F5344CB8AC3E}">
        <p14:creationId xmlns:p14="http://schemas.microsoft.com/office/powerpoint/2010/main" val="213512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descr="D:\WORK\WORK BAHMAN\Eghtedare\power\7.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915352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195736" y="1988841"/>
            <a:ext cx="4680520" cy="1296143"/>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2195736" y="3429000"/>
            <a:ext cx="4752528" cy="136815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A73504-9461-440A-9755-8127EC0F9AAD}" type="datetimeFigureOut">
              <a:rPr lang="en-US" smtClean="0"/>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221F7E-0F3B-4B0A-905A-77E3F884F0ED}" type="slidenum">
              <a:rPr lang="en-US" smtClean="0"/>
              <a:t>‹#›</a:t>
            </a:fld>
            <a:endParaRPr lang="en-US"/>
          </a:p>
        </p:txBody>
      </p:sp>
      <p:pic>
        <p:nvPicPr>
          <p:cNvPr id="8" name="Picture 7" descr="C:\Users\Acer\Desktop\Noorang 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16416" y="6185827"/>
            <a:ext cx="751926" cy="195501"/>
          </a:xfrm>
          <a:prstGeom prst="rect">
            <a:avLst/>
          </a:prstGeom>
          <a:noFill/>
          <a:effectLst>
            <a:glow rad="127000">
              <a:schemeClr val="bg1">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91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074" name="Picture 2" descr="D:\WORK\WORK BAHMAN\Eghtedare\power\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915352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123728" y="620688"/>
            <a:ext cx="6408712" cy="108012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55576" y="1988840"/>
            <a:ext cx="7776864" cy="432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A73504-9461-440A-9755-8127EC0F9AAD}" type="datetimeFigureOut">
              <a:rPr lang="en-US" smtClean="0"/>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221F7E-0F3B-4B0A-905A-77E3F884F0ED}" type="slidenum">
              <a:rPr lang="en-US" smtClean="0"/>
              <a:t>‹#›</a:t>
            </a:fld>
            <a:endParaRPr lang="en-US"/>
          </a:p>
        </p:txBody>
      </p:sp>
    </p:spTree>
    <p:extLst>
      <p:ext uri="{BB962C8B-B14F-4D97-AF65-F5344CB8AC3E}">
        <p14:creationId xmlns:p14="http://schemas.microsoft.com/office/powerpoint/2010/main" val="187436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098" name="Picture 2" descr="D:\WORK\WORK BAHMAN\Eghtedare\power\6.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915352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79711" y="4406900"/>
            <a:ext cx="5112569"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979711" y="2060849"/>
            <a:ext cx="5112569" cy="234605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A73504-9461-440A-9755-8127EC0F9AAD}" type="datetimeFigureOut">
              <a:rPr lang="en-US" smtClean="0"/>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221F7E-0F3B-4B0A-905A-77E3F884F0ED}" type="slidenum">
              <a:rPr lang="en-US" smtClean="0"/>
              <a:t>‹#›</a:t>
            </a:fld>
            <a:endParaRPr lang="en-US"/>
          </a:p>
        </p:txBody>
      </p:sp>
    </p:spTree>
    <p:extLst>
      <p:ext uri="{BB962C8B-B14F-4D97-AF65-F5344CB8AC3E}">
        <p14:creationId xmlns:p14="http://schemas.microsoft.com/office/powerpoint/2010/main" val="627631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123" name="Picture 3" descr="D:\WORK\WORK BAHMAN\Eghtedare\power\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3648"/>
            <a:ext cx="9153526" cy="20574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D:\WORK\WORK BAHMAN\Eghtedare\pow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9978" y="1839887"/>
            <a:ext cx="4404030" cy="50454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WORK\WORK BAHMAN\Eghtedare\pow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7984" y="1839886"/>
            <a:ext cx="4404030" cy="50454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79712" y="620688"/>
            <a:ext cx="5256584" cy="648072"/>
          </a:xfrm>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p:nvPr>
        </p:nvSpPr>
        <p:spPr>
          <a:xfrm>
            <a:off x="611560" y="3284984"/>
            <a:ext cx="3672408" cy="35730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88024" y="3284984"/>
            <a:ext cx="3744416" cy="35730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A73504-9461-440A-9755-8127EC0F9AAD}" type="datetimeFigureOut">
              <a:rPr lang="en-US" smtClean="0"/>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221F7E-0F3B-4B0A-905A-77E3F884F0ED}" type="slidenum">
              <a:rPr lang="en-US" smtClean="0"/>
              <a:t>‹#›</a:t>
            </a:fld>
            <a:endParaRPr lang="en-US"/>
          </a:p>
        </p:txBody>
      </p:sp>
    </p:spTree>
    <p:extLst>
      <p:ext uri="{BB962C8B-B14F-4D97-AF65-F5344CB8AC3E}">
        <p14:creationId xmlns:p14="http://schemas.microsoft.com/office/powerpoint/2010/main" val="4057343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146" name="Picture 2" descr="D:\WORK\WORK BAHMAN\Eghtedare\power\5.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915352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555776" y="2060848"/>
            <a:ext cx="4032448" cy="2736304"/>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A73504-9461-440A-9755-8127EC0F9AAD}" type="datetimeFigureOut">
              <a:rPr lang="en-US" smtClean="0"/>
              <a:t>2/19/2014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221F7E-0F3B-4B0A-905A-77E3F884F0ED}" type="slidenum">
              <a:rPr lang="en-US" smtClean="0"/>
              <a:t>‹#›</a:t>
            </a:fld>
            <a:endParaRPr lang="en-US"/>
          </a:p>
        </p:txBody>
      </p:sp>
    </p:spTree>
    <p:extLst>
      <p:ext uri="{BB962C8B-B14F-4D97-AF65-F5344CB8AC3E}">
        <p14:creationId xmlns:p14="http://schemas.microsoft.com/office/powerpoint/2010/main" val="252430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170" name="Picture 2" descr="D:\WORK\WORK BAHMAN\Eghtedare\power\4.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915352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F8A73504-9461-440A-9755-8127EC0F9AAD}" type="datetimeFigureOut">
              <a:rPr lang="en-US" smtClean="0"/>
              <a:t>2/19/2014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221F7E-0F3B-4B0A-905A-77E3F884F0ED}" type="slidenum">
              <a:rPr lang="en-US" smtClean="0"/>
              <a:t>‹#›</a:t>
            </a:fld>
            <a:endParaRPr lang="en-US"/>
          </a:p>
        </p:txBody>
      </p:sp>
    </p:spTree>
    <p:extLst>
      <p:ext uri="{BB962C8B-B14F-4D97-AF65-F5344CB8AC3E}">
        <p14:creationId xmlns:p14="http://schemas.microsoft.com/office/powerpoint/2010/main" val="912488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A73504-9461-440A-9755-8127EC0F9AAD}" type="datetimeFigureOut">
              <a:rPr lang="en-US" smtClean="0"/>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221F7E-0F3B-4B0A-905A-77E3F884F0ED}" type="slidenum">
              <a:rPr lang="en-US" smtClean="0"/>
              <a:t>‹#›</a:t>
            </a:fld>
            <a:endParaRPr lang="en-US"/>
          </a:p>
        </p:txBody>
      </p:sp>
    </p:spTree>
    <p:extLst>
      <p:ext uri="{BB962C8B-B14F-4D97-AF65-F5344CB8AC3E}">
        <p14:creationId xmlns:p14="http://schemas.microsoft.com/office/powerpoint/2010/main" val="2535642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535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A73504-9461-440A-9755-8127EC0F9AAD}" type="datetimeFigureOut">
              <a:rPr lang="en-US" smtClean="0"/>
              <a:t>2/19/2014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21F7E-0F3B-4B0A-905A-77E3F884F0ED}" type="slidenum">
              <a:rPr lang="en-US" smtClean="0"/>
              <a:t>‹#›</a:t>
            </a:fld>
            <a:endParaRPr lang="en-US"/>
          </a:p>
        </p:txBody>
      </p:sp>
    </p:spTree>
    <p:extLst>
      <p:ext uri="{BB962C8B-B14F-4D97-AF65-F5344CB8AC3E}">
        <p14:creationId xmlns:p14="http://schemas.microsoft.com/office/powerpoint/2010/main" val="3793812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543050"/>
            <a:ext cx="7421750" cy="3543300"/>
          </a:xfrm>
        </p:spPr>
        <p:txBody>
          <a:bodyPr/>
          <a:lstStyle/>
          <a:p>
            <a:pPr algn="ctr"/>
            <a:endParaRPr lang="fa-IR" sz="6600" dirty="0"/>
          </a:p>
        </p:txBody>
      </p:sp>
      <p:sp>
        <p:nvSpPr>
          <p:cNvPr id="3" name="Subtitle 2"/>
          <p:cNvSpPr>
            <a:spLocks noGrp="1"/>
          </p:cNvSpPr>
          <p:nvPr>
            <p:ph type="subTitle" idx="1"/>
          </p:nvPr>
        </p:nvSpPr>
        <p:spPr>
          <a:xfrm>
            <a:off x="2123727" y="1761922"/>
            <a:ext cx="4968553" cy="3324428"/>
          </a:xfrm>
        </p:spPr>
        <p:txBody>
          <a:bodyPr>
            <a:normAutofit/>
          </a:bodyPr>
          <a:lstStyle/>
          <a:p>
            <a:pPr algn="ctr"/>
            <a:r>
              <a:rPr lang="fa-IR" sz="4950" dirty="0">
                <a:solidFill>
                  <a:srgbClr val="00B050"/>
                </a:solidFill>
              </a:rPr>
              <a:t>بسم الله الرحمن الرحیم</a:t>
            </a:r>
          </a:p>
          <a:p>
            <a:pPr algn="ctr"/>
            <a:r>
              <a:rPr lang="fa-IR" sz="4950" dirty="0">
                <a:solidFill>
                  <a:srgbClr val="FF0000"/>
                </a:solidFill>
              </a:rPr>
              <a:t>چرایی تدوین و ابلاغ سیاست‌های كلی اقتصاد مقاومتی</a:t>
            </a:r>
          </a:p>
          <a:p>
            <a:endParaRPr lang="fa-IR" dirty="0">
              <a:solidFill>
                <a:srgbClr val="FF0000"/>
              </a:solidFill>
            </a:endParaRPr>
          </a:p>
        </p:txBody>
      </p:sp>
    </p:spTree>
    <p:extLst>
      <p:ext uri="{BB962C8B-B14F-4D97-AF65-F5344CB8AC3E}">
        <p14:creationId xmlns:p14="http://schemas.microsoft.com/office/powerpoint/2010/main" val="2389321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7920880" cy="5328592"/>
          </a:xfrm>
        </p:spPr>
        <p:txBody>
          <a:bodyPr>
            <a:normAutofit fontScale="90000"/>
          </a:bodyPr>
          <a:lstStyle/>
          <a:p>
            <a:endParaRPr lang="fa-IR" dirty="0" smtClean="0"/>
          </a:p>
          <a:p>
            <a:r>
              <a:rPr lang="fa-IR" dirty="0" smtClean="0"/>
              <a:t>در عین حال ما برای دستیابی به </a:t>
            </a:r>
            <a:r>
              <a:rPr lang="fa-IR" dirty="0" smtClean="0"/>
              <a:t/>
            </a:r>
            <a:br>
              <a:rPr lang="fa-IR" dirty="0" smtClean="0"/>
            </a:br>
            <a:r>
              <a:rPr lang="fa-IR" dirty="0" smtClean="0"/>
              <a:t>افق‌های </a:t>
            </a:r>
            <a:r>
              <a:rPr lang="fa-IR" dirty="0" smtClean="0"/>
              <a:t>خود در حوزه‌ی اقتصادی، می‌بایست برنامه و سیاست‌های دقیق و مدونی داشته باشیم تا دقیقاً بدانیم كه چه باید بكنیم. این سیاست‌ها در موضوعات مختلف از سوی </a:t>
            </a:r>
            <a:r>
              <a:rPr lang="fa-IR" dirty="0"/>
              <a:t>امام خامنه ای روحی فداه ابلاغ </a:t>
            </a:r>
            <a:r>
              <a:rPr lang="fa-IR" dirty="0" smtClean="0"/>
              <a:t>شده است تا به وسیله‌ی آن گفتمان دولت و جامعه به سمت این مسأله نیل پیدا كند.</a:t>
            </a:r>
            <a:endParaRPr lang="fa-IR" dirty="0"/>
          </a:p>
        </p:txBody>
      </p:sp>
      <p:sp>
        <p:nvSpPr>
          <p:cNvPr id="3" name="Content Placeholder 2"/>
          <p:cNvSpPr>
            <a:spLocks noGrp="1"/>
          </p:cNvSpPr>
          <p:nvPr>
            <p:ph idx="1"/>
          </p:nvPr>
        </p:nvSpPr>
        <p:spPr>
          <a:xfrm flipV="1">
            <a:off x="755576" y="6309320"/>
            <a:ext cx="7776864" cy="72008"/>
          </a:xfrm>
        </p:spPr>
        <p:txBody>
          <a:bodyPr>
            <a:normAutofit fontScale="25000" lnSpcReduction="20000"/>
          </a:bodyPr>
          <a:lstStyle/>
          <a:p>
            <a:endParaRPr lang="fa-IR" dirty="0"/>
          </a:p>
        </p:txBody>
      </p:sp>
    </p:spTree>
    <p:extLst>
      <p:ext uri="{BB962C8B-B14F-4D97-AF65-F5344CB8AC3E}">
        <p14:creationId xmlns:p14="http://schemas.microsoft.com/office/powerpoint/2010/main" val="1305531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772816"/>
            <a:ext cx="7776864" cy="2952328"/>
          </a:xfrm>
        </p:spPr>
        <p:txBody>
          <a:bodyPr>
            <a:noAutofit/>
          </a:bodyPr>
          <a:lstStyle/>
          <a:p>
            <a:endParaRPr lang="fa-IR" sz="4800" dirty="0" smtClean="0"/>
          </a:p>
          <a:p>
            <a:r>
              <a:rPr lang="fa-IR" sz="4800" dirty="0" smtClean="0"/>
              <a:t>سوال: </a:t>
            </a:r>
            <a:r>
              <a:rPr lang="fa-IR" sz="4800" dirty="0" smtClean="0">
                <a:solidFill>
                  <a:srgbClr val="FF0000"/>
                </a:solidFill>
              </a:rPr>
              <a:t>سازوكار تهیه و </a:t>
            </a:r>
            <a:r>
              <a:rPr lang="fa-IR" sz="4800" dirty="0" smtClean="0">
                <a:solidFill>
                  <a:srgbClr val="FF0000"/>
                </a:solidFill>
              </a:rPr>
              <a:t/>
            </a:r>
            <a:br>
              <a:rPr lang="fa-IR" sz="4800" dirty="0" smtClean="0">
                <a:solidFill>
                  <a:srgbClr val="FF0000"/>
                </a:solidFill>
              </a:rPr>
            </a:br>
            <a:r>
              <a:rPr lang="fa-IR" sz="4800" dirty="0" smtClean="0">
                <a:solidFill>
                  <a:srgbClr val="FF0000"/>
                </a:solidFill>
              </a:rPr>
              <a:t>تدوین </a:t>
            </a:r>
            <a:r>
              <a:rPr lang="fa-IR" sz="4800" dirty="0" smtClean="0">
                <a:solidFill>
                  <a:srgbClr val="FF0000"/>
                </a:solidFill>
              </a:rPr>
              <a:t>این سندها از زمانی كه </a:t>
            </a:r>
            <a:r>
              <a:rPr lang="fa-IR" sz="4800" dirty="0">
                <a:solidFill>
                  <a:srgbClr val="FF0000"/>
                </a:solidFill>
              </a:rPr>
              <a:t>امام خامنه ای روحی فداه آن </a:t>
            </a:r>
            <a:r>
              <a:rPr lang="fa-IR" sz="4800" dirty="0" smtClean="0">
                <a:solidFill>
                  <a:srgbClr val="FF0000"/>
                </a:solidFill>
              </a:rPr>
              <a:t>را به مجمع تشخیص مصلحت نظام ارسال می‌كنند تا زمانی كه در مجمع مورد بحث قرار می‌گیرد و تبدیل به یك سند شده و ابلاغ می‌شود، چگونه است؟</a:t>
            </a:r>
            <a:endParaRPr lang="fa-IR" sz="4800" dirty="0">
              <a:solidFill>
                <a:srgbClr val="FF0000"/>
              </a:solidFill>
            </a:endParaRPr>
          </a:p>
        </p:txBody>
      </p:sp>
      <p:sp>
        <p:nvSpPr>
          <p:cNvPr id="3" name="Content Placeholder 2"/>
          <p:cNvSpPr>
            <a:spLocks noGrp="1"/>
          </p:cNvSpPr>
          <p:nvPr>
            <p:ph idx="1"/>
          </p:nvPr>
        </p:nvSpPr>
        <p:spPr/>
        <p:txBody>
          <a:bodyPr/>
          <a:lstStyle/>
          <a:p>
            <a:endParaRPr lang="fa-IR" dirty="0"/>
          </a:p>
        </p:txBody>
      </p:sp>
    </p:spTree>
    <p:extLst>
      <p:ext uri="{BB962C8B-B14F-4D97-AF65-F5344CB8AC3E}">
        <p14:creationId xmlns:p14="http://schemas.microsoft.com/office/powerpoint/2010/main" val="4276134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7920880" cy="5328592"/>
          </a:xfrm>
        </p:spPr>
        <p:txBody>
          <a:bodyPr>
            <a:normAutofit fontScale="90000"/>
          </a:bodyPr>
          <a:lstStyle/>
          <a:p>
            <a:endParaRPr lang="fa-IR" dirty="0" smtClean="0"/>
          </a:p>
          <a:p>
            <a:r>
              <a:rPr lang="fa-IR" dirty="0" smtClean="0"/>
              <a:t>معمولاً نظرات و ایده‌های جامع </a:t>
            </a:r>
            <a:r>
              <a:rPr lang="fa-IR" dirty="0" smtClean="0"/>
              <a:t>از</a:t>
            </a:r>
            <a:br>
              <a:rPr lang="fa-IR" dirty="0" smtClean="0"/>
            </a:br>
            <a:r>
              <a:rPr lang="fa-IR" dirty="0" smtClean="0"/>
              <a:t> </a:t>
            </a:r>
            <a:r>
              <a:rPr lang="fa-IR" dirty="0" smtClean="0"/>
              <a:t>سوی مسئولین و نخبگان علمی، فرهنگی، سیاسی و اقتصادی جهت تبیین سیاست‌گذاری مطلوب در كشور به سوی ایشان فرستاده می‌شود. خود ایشان نیز در حوزه‌های گوناگون از اشراف مطلوبی برخوردارند، آن نظرات را مورد مطالعه و ارزیابی قرار می‌دهند. </a:t>
            </a:r>
            <a:endParaRPr lang="fa-IR" dirty="0"/>
          </a:p>
        </p:txBody>
      </p:sp>
      <p:sp>
        <p:nvSpPr>
          <p:cNvPr id="3" name="Content Placeholder 2"/>
          <p:cNvSpPr>
            <a:spLocks noGrp="1"/>
          </p:cNvSpPr>
          <p:nvPr>
            <p:ph idx="1"/>
          </p:nvPr>
        </p:nvSpPr>
        <p:spPr>
          <a:xfrm flipV="1">
            <a:off x="755576" y="6309320"/>
            <a:ext cx="7776864" cy="144016"/>
          </a:xfrm>
        </p:spPr>
        <p:txBody>
          <a:bodyPr>
            <a:normAutofit fontScale="25000" lnSpcReduction="20000"/>
          </a:bodyPr>
          <a:lstStyle/>
          <a:p>
            <a:endParaRPr lang="fa-IR" dirty="0"/>
          </a:p>
        </p:txBody>
      </p:sp>
    </p:spTree>
    <p:extLst>
      <p:ext uri="{BB962C8B-B14F-4D97-AF65-F5344CB8AC3E}">
        <p14:creationId xmlns:p14="http://schemas.microsoft.com/office/powerpoint/2010/main" val="226091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7920880" cy="5184576"/>
          </a:xfrm>
        </p:spPr>
        <p:txBody>
          <a:bodyPr>
            <a:normAutofit/>
          </a:bodyPr>
          <a:lstStyle/>
          <a:p>
            <a:r>
              <a:rPr lang="fa-IR" dirty="0" smtClean="0"/>
              <a:t>سپس با مشاوران و برخی نخبگان به مشورت می‌پردازند و به یك مسأله و ایده‌ی خاص می‌رسند كه آن مسأله، نیاز و دغدغه‌ی روز جامعه و مردم است. </a:t>
            </a:r>
            <a:endParaRPr lang="fa-IR" dirty="0"/>
          </a:p>
        </p:txBody>
      </p:sp>
      <p:sp>
        <p:nvSpPr>
          <p:cNvPr id="3" name="Content Placeholder 2"/>
          <p:cNvSpPr>
            <a:spLocks noGrp="1"/>
          </p:cNvSpPr>
          <p:nvPr>
            <p:ph idx="1"/>
          </p:nvPr>
        </p:nvSpPr>
        <p:spPr/>
        <p:txBody>
          <a:bodyPr/>
          <a:lstStyle/>
          <a:p>
            <a:endParaRPr lang="fa-IR" dirty="0"/>
          </a:p>
        </p:txBody>
      </p:sp>
    </p:spTree>
    <p:extLst>
      <p:ext uri="{BB962C8B-B14F-4D97-AF65-F5344CB8AC3E}">
        <p14:creationId xmlns:p14="http://schemas.microsoft.com/office/powerpoint/2010/main" val="1259002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776864" cy="5544616"/>
          </a:xfrm>
        </p:spPr>
        <p:txBody>
          <a:bodyPr>
            <a:normAutofit fontScale="90000"/>
          </a:bodyPr>
          <a:lstStyle/>
          <a:p>
            <a:r>
              <a:rPr lang="fa-IR" dirty="0" smtClean="0"/>
              <a:t>این ایده از سوی </a:t>
            </a:r>
            <a:r>
              <a:rPr lang="fa-IR" dirty="0"/>
              <a:t>امام خامنه ای </a:t>
            </a:r>
            <a:r>
              <a:rPr lang="fa-IR" dirty="0" smtClean="0"/>
              <a:t/>
            </a:r>
            <a:br>
              <a:rPr lang="fa-IR" dirty="0" smtClean="0"/>
            </a:br>
            <a:r>
              <a:rPr lang="fa-IR" dirty="0" smtClean="0"/>
              <a:t>روحی </a:t>
            </a:r>
            <a:r>
              <a:rPr lang="fa-IR" dirty="0"/>
              <a:t>فداه با </a:t>
            </a:r>
            <a:r>
              <a:rPr lang="fa-IR" dirty="0" smtClean="0"/>
              <a:t>حفظ چارچوب و شاخص‌هایی برای مجمع تشخیص مصلحت نظام ارسال می‌شود. مجمع هم با استفاده از نظرات بسیاری از كارشناسان و نخبگان كشور اعم از دولت و مجلس و همین‌طور دلسوزان نظام به یك پیش‌نویس اولیه از سیاست‌ها می‌رسد و مجدداً آن پیش‌نویس را برای رهبری می‌فرستد.</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533471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8136904" cy="5040560"/>
          </a:xfrm>
        </p:spPr>
        <p:txBody>
          <a:bodyPr>
            <a:normAutofit fontScale="90000"/>
          </a:bodyPr>
          <a:lstStyle/>
          <a:p>
            <a:endParaRPr lang="fa-IR" dirty="0" smtClean="0"/>
          </a:p>
          <a:p>
            <a:r>
              <a:rPr lang="fa-IR" dirty="0" smtClean="0"/>
              <a:t> لازم است قوای كشور بی‌درنگ </a:t>
            </a:r>
            <a:br>
              <a:rPr lang="fa-IR" dirty="0" smtClean="0"/>
            </a:br>
            <a:r>
              <a:rPr lang="fa-IR" dirty="0" smtClean="0"/>
              <a:t>و با زمان‌بندی مشخص، اقدام به اجرای آن كنند و با تهیه قوانین و مقررات لازم و تدوین نقشه راه برای عرصه‌های مختلف، زمینه و فرصت مناسب برای نقش‌آفرینی مردم و همه فعالان اقتصادی را در این جهاد مقدس فراهم آورند تا به فضل الهی حماسه‌ اقتصادی ملت بزرگ ایران نیز همچون حماسه سیاسی در برابر چشم جهانیان رخ نماید. </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066845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776864" cy="5544616"/>
          </a:xfrm>
        </p:spPr>
        <p:txBody>
          <a:bodyPr>
            <a:normAutofit/>
          </a:bodyPr>
          <a:lstStyle/>
          <a:p>
            <a:endParaRPr lang="fa-IR" dirty="0" smtClean="0"/>
          </a:p>
          <a:p>
            <a:r>
              <a:rPr lang="fa-IR" dirty="0" smtClean="0"/>
              <a:t>لذا می‌توانیم بگوییم كه تهیه و تدوین این سیاست‌ها در حقیقت برخاسته از یك خرد جمعی و تفكر نخبگانی است كه توسط همه‌ی دلسوزان انقلاب اسلامی تهیه شده و در نهایت </a:t>
            </a:r>
            <a:r>
              <a:rPr lang="fa-IR" dirty="0"/>
              <a:t>امام خامنه ای روحی فداه با </a:t>
            </a:r>
            <a:r>
              <a:rPr lang="fa-IR" dirty="0" smtClean="0"/>
              <a:t>توجه به مبادی دینی و انقلابی، آن را تكمیل كرده و ابلاغ می‌كنند.</a:t>
            </a:r>
            <a:endParaRPr lang="fa-IR" dirty="0"/>
          </a:p>
        </p:txBody>
      </p:sp>
      <p:sp>
        <p:nvSpPr>
          <p:cNvPr id="3" name="Content Placeholder 2"/>
          <p:cNvSpPr>
            <a:spLocks noGrp="1"/>
          </p:cNvSpPr>
          <p:nvPr>
            <p:ph idx="1"/>
          </p:nvPr>
        </p:nvSpPr>
        <p:spPr>
          <a:xfrm flipV="1">
            <a:off x="755576" y="6309320"/>
            <a:ext cx="7776864" cy="72008"/>
          </a:xfrm>
        </p:spPr>
        <p:txBody>
          <a:bodyPr>
            <a:normAutofit fontScale="25000" lnSpcReduction="20000"/>
          </a:bodyPr>
          <a:lstStyle/>
          <a:p>
            <a:endParaRPr lang="fa-IR" dirty="0"/>
          </a:p>
        </p:txBody>
      </p:sp>
    </p:spTree>
    <p:extLst>
      <p:ext uri="{BB962C8B-B14F-4D97-AF65-F5344CB8AC3E}">
        <p14:creationId xmlns:p14="http://schemas.microsoft.com/office/powerpoint/2010/main" val="4214024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776864" cy="5688632"/>
          </a:xfrm>
        </p:spPr>
        <p:txBody>
          <a:bodyPr>
            <a:normAutofit/>
          </a:bodyPr>
          <a:lstStyle/>
          <a:p>
            <a:endParaRPr lang="fa-IR" dirty="0" smtClean="0"/>
          </a:p>
          <a:p>
            <a:r>
              <a:rPr lang="fa-IR" dirty="0" smtClean="0"/>
              <a:t> </a:t>
            </a:r>
            <a:r>
              <a:rPr lang="fa-IR" dirty="0" smtClean="0">
                <a:solidFill>
                  <a:srgbClr val="FF0000"/>
                </a:solidFill>
              </a:rPr>
              <a:t>یكی از نكاتی كه موجب شده تا سیاست‌های كلی و بالادستی نظام در چشم برخی مردم و برخی نخبگان به عنوان یك سند فرمایشی جلوه كند، سرانجام این اسناد است؛ یعنی این ابهام وجود دارد كه این اسناد به چه نتیجه‌ای می‌رسند؟</a:t>
            </a:r>
            <a:endParaRPr lang="fa-IR" dirty="0">
              <a:solidFill>
                <a:srgbClr val="FF0000"/>
              </a:solidFill>
            </a:endParaRPr>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707510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776864" cy="5688632"/>
          </a:xfrm>
        </p:spPr>
        <p:txBody>
          <a:bodyPr>
            <a:normAutofit/>
          </a:bodyPr>
          <a:lstStyle/>
          <a:p>
            <a:endParaRPr lang="fa-IR" dirty="0" smtClean="0"/>
          </a:p>
          <a:p>
            <a:r>
              <a:rPr lang="fa-IR" dirty="0" smtClean="0"/>
              <a:t>ببینید سیاست‌های عمومی قاعدتاً یك سری «اقدامات پیشینی» دارند كه در سؤال قبل به برخی از آن‌ها اشاره كردم. یك سری «اقدامات پسینی» هم دارند. یعنی این سیاست‌ها بعد از این‌كه ابلاغ شد باید انجام شوند. </a:t>
            </a:r>
            <a:endParaRPr lang="fa-IR" dirty="0"/>
          </a:p>
        </p:txBody>
      </p:sp>
      <p:sp>
        <p:nvSpPr>
          <p:cNvPr id="3" name="Content Placeholder 2"/>
          <p:cNvSpPr>
            <a:spLocks noGrp="1"/>
          </p:cNvSpPr>
          <p:nvPr>
            <p:ph idx="1"/>
          </p:nvPr>
        </p:nvSpPr>
        <p:spPr/>
        <p:txBody>
          <a:bodyPr/>
          <a:lstStyle/>
          <a:p>
            <a:endParaRPr lang="fa-IR" dirty="0"/>
          </a:p>
        </p:txBody>
      </p:sp>
    </p:spTree>
    <p:extLst>
      <p:ext uri="{BB962C8B-B14F-4D97-AF65-F5344CB8AC3E}">
        <p14:creationId xmlns:p14="http://schemas.microsoft.com/office/powerpoint/2010/main" val="4121006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http://farsi.khamenei.ir/ndata/news/25338/H/139211301602100657_25338.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8064896" cy="4824535"/>
          </a:xfrm>
          <a:prstGeom prst="rect">
            <a:avLst/>
          </a:prstGeom>
          <a:noFill/>
          <a:ln>
            <a:noFill/>
          </a:ln>
        </p:spPr>
      </p:pic>
    </p:spTree>
    <p:extLst>
      <p:ext uri="{BB962C8B-B14F-4D97-AF65-F5344CB8AC3E}">
        <p14:creationId xmlns:p14="http://schemas.microsoft.com/office/powerpoint/2010/main" val="3190600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15" y="2623498"/>
            <a:ext cx="6619244" cy="530223"/>
          </a:xfrm>
        </p:spPr>
        <p:txBody>
          <a:bodyPr>
            <a:normAutofit fontScale="90000"/>
          </a:bodyPr>
          <a:lstStyle/>
          <a:p>
            <a:endParaRPr lang="fa-IR" dirty="0"/>
          </a:p>
        </p:txBody>
      </p:sp>
      <p:sp>
        <p:nvSpPr>
          <p:cNvPr id="3" name="Content Placeholder 2"/>
          <p:cNvSpPr>
            <a:spLocks noGrp="1"/>
          </p:cNvSpPr>
          <p:nvPr>
            <p:ph idx="1"/>
          </p:nvPr>
        </p:nvSpPr>
        <p:spPr>
          <a:xfrm>
            <a:off x="539552" y="2060848"/>
            <a:ext cx="8064896" cy="4392488"/>
          </a:xfrm>
        </p:spPr>
        <p:txBody>
          <a:bodyPr>
            <a:noAutofit/>
          </a:bodyPr>
          <a:lstStyle/>
          <a:p>
            <a:pPr algn="ctr"/>
            <a:r>
              <a:rPr lang="fa-IR" sz="7200" dirty="0">
                <a:solidFill>
                  <a:srgbClr val="0070C0"/>
                </a:solidFill>
              </a:rPr>
              <a:t>ضرورت و اهمیت تدوین و ابلاغ این سیاست‌ها </a:t>
            </a:r>
            <a:r>
              <a:rPr lang="fa-IR" sz="7200" dirty="0" smtClean="0">
                <a:solidFill>
                  <a:srgbClr val="0070C0"/>
                </a:solidFill>
              </a:rPr>
              <a:t>:</a:t>
            </a:r>
            <a:endParaRPr lang="fa-IR" sz="7200" dirty="0">
              <a:solidFill>
                <a:srgbClr val="0070C0"/>
              </a:solidFill>
            </a:endParaRPr>
          </a:p>
        </p:txBody>
      </p:sp>
    </p:spTree>
    <p:extLst>
      <p:ext uri="{BB962C8B-B14F-4D97-AF65-F5344CB8AC3E}">
        <p14:creationId xmlns:p14="http://schemas.microsoft.com/office/powerpoint/2010/main" val="2056388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620688"/>
            <a:ext cx="7416824" cy="5472608"/>
          </a:xfrm>
        </p:spPr>
        <p:txBody>
          <a:bodyPr>
            <a:normAutofit/>
          </a:bodyPr>
          <a:lstStyle/>
          <a:p>
            <a:r>
              <a:rPr lang="fa-IR" dirty="0" smtClean="0"/>
              <a:t>همه‌جای دنیا هم این‌گونه است. باید قوانین موجود بر اساس این سیاست‌ها پالایش شوند. بعضی‌شان باید حذف شوند، بعضی‌ها اصلاح، در بعضی جاها نیز نیازمند تدوین قانون جدید هستیم. </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204776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620688"/>
            <a:ext cx="7056784" cy="5400600"/>
          </a:xfrm>
        </p:spPr>
        <p:txBody>
          <a:bodyPr>
            <a:normAutofit/>
          </a:bodyPr>
          <a:lstStyle/>
          <a:p>
            <a:r>
              <a:rPr lang="fa-IR" dirty="0" smtClean="0"/>
              <a:t>این كارها باید توأمان با هم انجام شوند تا آن سیاست‌ها تبدیل به «گفتمان» شود. گفتمان یعنی یك خواسته و مطالبه‌ی عمومی كه تمام فضای جامعه آن را دنبال می‌كند. بنابراین باید كار جدی رسانه‌ای پیرامون آن انجام شود. </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535710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8064896" cy="5976664"/>
          </a:xfrm>
        </p:spPr>
        <p:txBody>
          <a:bodyPr>
            <a:normAutofit/>
          </a:bodyPr>
          <a:lstStyle/>
          <a:p>
            <a:r>
              <a:rPr lang="fa-IR" dirty="0" smtClean="0"/>
              <a:t>مثلاً رسانه‌ی ملی باید افراد</a:t>
            </a:r>
            <a:br>
              <a:rPr lang="fa-IR" dirty="0" smtClean="0"/>
            </a:br>
            <a:r>
              <a:rPr lang="fa-IR" dirty="0" smtClean="0"/>
              <a:t> صاحب‌نظر و نخبه را دعوت كند تا به صورت دقیق این سیاست‌ها را تبیین و تشریح شود و ضرورت آن برای همه‌ی مردم مشخص شود. وقتی این اتفاق افتاد، دیگر خود مردم دنبال تحقق آن می‌روند و حتی از مسئولین نیز آن را بازخواست می‌كنند.</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550559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8136904" cy="5112568"/>
          </a:xfrm>
        </p:spPr>
        <p:txBody>
          <a:bodyPr>
            <a:normAutofit fontScale="90000"/>
          </a:bodyPr>
          <a:lstStyle/>
          <a:p>
            <a:endParaRPr lang="fa-IR" dirty="0" smtClean="0"/>
          </a:p>
          <a:p>
            <a:r>
              <a:rPr lang="fa-IR" dirty="0" smtClean="0"/>
              <a:t>مسأله‌ی بعدی این است كه در تبدیل </a:t>
            </a:r>
            <a:br>
              <a:rPr lang="fa-IR" dirty="0" smtClean="0"/>
            </a:br>
            <a:r>
              <a:rPr lang="fa-IR" dirty="0" smtClean="0"/>
              <a:t>این سیاست‌ها به گفتمان این‌گونه نیست كه دولت كار خودش را بكند و مجلس هم كار خودش را. مجلس هم می‌بایست بداند نقش او در این حوزه چیست و برای عملیاتی كردن سیاست‌های مقاومتی، چه قوانینی را باید تصویب یا اصلاح كند. مثلاً باید قانون مالیاتی كشور متناسب با این سیاست‌ها بازنگری شود، همین‌طور قوانین بانكی، گمركی و امثالهم.</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261772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776864" cy="5688632"/>
          </a:xfrm>
        </p:spPr>
        <p:txBody>
          <a:bodyPr>
            <a:normAutofit/>
          </a:bodyPr>
          <a:lstStyle/>
          <a:p>
            <a:endParaRPr lang="fa-IR" dirty="0" smtClean="0"/>
          </a:p>
          <a:p>
            <a:r>
              <a:rPr lang="fa-IR" dirty="0" smtClean="0"/>
              <a:t>مسأله‌ی بعدی آن است كه نیروی انسانی دخیل در موضوع نیز باید به این «باور» برسد كه اجرای این سیاست‌ها ضرورت دارد؛ وگرنه اگر به صرف تدوین این اسناد بسنده كنیم بدون آن‌كه نیروی انسانی دخیل در كار را «اقناع» كنیم، به نتیجه‌ی مورد نظر نخواهیم رسید. </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501597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776864" cy="5688632"/>
          </a:xfrm>
        </p:spPr>
        <p:txBody>
          <a:bodyPr>
            <a:normAutofit fontScale="90000"/>
          </a:bodyPr>
          <a:lstStyle/>
          <a:p>
            <a:endParaRPr lang="fa-IR" dirty="0" smtClean="0"/>
          </a:p>
          <a:p>
            <a:r>
              <a:rPr lang="fa-IR" dirty="0" smtClean="0"/>
              <a:t>در این بین نهادهای نظارتی چون </a:t>
            </a:r>
            <a:br>
              <a:rPr lang="fa-IR" dirty="0" smtClean="0"/>
            </a:br>
            <a:r>
              <a:rPr lang="fa-IR" dirty="0" smtClean="0"/>
              <a:t>دیوان محاسبات و سازمان بازرسی نیز نقش بسیار مهمی دارند. این نهادها باید به صورت دقیق اوضاع را رصد و آسیب‌های موجود را شناسایی و گوشزد كنند كه آیا این سیاست‌ها تبدیل به قانون شده‌اند یا خیر؟ اگر شده‌اند آیا اجرا می‌شوند؟ و اگر اجرا می‌شوند، چه اشكالات و آسیب‌هایی وجود دارد؟</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4043474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776864" cy="5688632"/>
          </a:xfrm>
        </p:spPr>
        <p:txBody>
          <a:bodyPr>
            <a:normAutofit/>
          </a:bodyPr>
          <a:lstStyle/>
          <a:p>
            <a:endParaRPr lang="fa-IR" dirty="0" smtClean="0"/>
          </a:p>
          <a:p>
            <a:r>
              <a:rPr lang="fa-IR" dirty="0" smtClean="0"/>
              <a:t>موضوع بعدی نیز این است كه این سیاست‌ها باید جایگاه خود را در نظام بودجه‌ی كشور مشخص كند. یعنی در برنامه‌ی بودجه‌ای كه دولت هر ساله تدوین و برای تصویب به مجلس می‌فرستد، باید روح این سیاست‌ها دیده شود. </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597225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7920880" cy="5688632"/>
          </a:xfrm>
        </p:spPr>
        <p:txBody>
          <a:bodyPr>
            <a:normAutofit/>
          </a:bodyPr>
          <a:lstStyle/>
          <a:p>
            <a:r>
              <a:rPr lang="fa-IR" dirty="0" smtClean="0"/>
              <a:t>نباید این‌گونه باشد كه بودجه‌ی اقتصادی كشور تناسبی با سیاست‌های اقتصاد مقاومتی نداشته باشد و حتی بدتر از آن، در بخش‌هایی در تناقض با اهداف سیاست‌های اقتصاد مقاومتی باشد!</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94755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620688"/>
            <a:ext cx="7056784" cy="5688632"/>
          </a:xfrm>
        </p:spPr>
        <p:txBody>
          <a:bodyPr>
            <a:normAutofit/>
          </a:bodyPr>
          <a:lstStyle/>
          <a:p>
            <a:endParaRPr lang="fa-IR" dirty="0" smtClean="0"/>
          </a:p>
          <a:p>
            <a:r>
              <a:rPr lang="fa-IR" dirty="0" smtClean="0"/>
              <a:t>همین‌طور از این‌ها بالاتر، نظام دانشگاهی ما و سرفصل‌های دروس دانشگاهی نیز باید متناسب با این رویكرد جدید، اصلاح شود. </a:t>
            </a:r>
            <a:endParaRPr lang="fa-IR" dirty="0"/>
          </a:p>
        </p:txBody>
      </p:sp>
      <p:sp>
        <p:nvSpPr>
          <p:cNvPr id="3" name="Content Placeholder 2"/>
          <p:cNvSpPr>
            <a:spLocks noGrp="1"/>
          </p:cNvSpPr>
          <p:nvPr>
            <p:ph idx="1"/>
          </p:nvPr>
        </p:nvSpPr>
        <p:spPr/>
        <p:txBody>
          <a:bodyPr/>
          <a:lstStyle/>
          <a:p>
            <a:endParaRPr lang="fa-IR" dirty="0"/>
          </a:p>
        </p:txBody>
      </p:sp>
    </p:spTree>
    <p:extLst>
      <p:ext uri="{BB962C8B-B14F-4D97-AF65-F5344CB8AC3E}">
        <p14:creationId xmlns:p14="http://schemas.microsoft.com/office/powerpoint/2010/main" val="605286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8136904" cy="5688632"/>
          </a:xfrm>
        </p:spPr>
        <p:txBody>
          <a:bodyPr>
            <a:normAutofit fontScale="90000"/>
          </a:bodyPr>
          <a:lstStyle/>
          <a:p>
            <a:r>
              <a:rPr lang="fa-IR" dirty="0" smtClean="0"/>
              <a:t>این‌طور نیست كه مثلاً دانشجوی</a:t>
            </a:r>
            <a:br>
              <a:rPr lang="fa-IR" dirty="0" smtClean="0"/>
            </a:br>
            <a:r>
              <a:rPr lang="fa-IR" dirty="0" smtClean="0"/>
              <a:t> اقتصادی، سر كلاس خود با مبانی اقتصاد لیبرالی آشنا شود و آن را غایت خود بداند، آن‌گاه از او بخواهیم كه معتقد به اقتصاد مقاومتی هم باشد! این دو با هم جور در نمی‌آید. به طور خلاصه ما وقتی می‌توانیم به نتیجه‌ی درست در اجرای این سیاست‌ها برسیم كه دارای «نگرش سیستمی» باشیم؛ نه آن‌كه در جزیره‌هایی دور از هم كه هر كدام ساز خود را می‌زنند عمل كنیم.</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646976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755576" y="1988840"/>
            <a:ext cx="7776864" cy="4320480"/>
          </a:xfrm>
        </p:spPr>
        <p:txBody>
          <a:bodyPr>
            <a:normAutofit/>
          </a:bodyPr>
          <a:lstStyle/>
          <a:p>
            <a:r>
              <a:rPr lang="fa-IR" dirty="0" smtClean="0"/>
              <a:t>امام خامنه ای روحی فداه با </a:t>
            </a:r>
            <a:r>
              <a:rPr lang="fa-IR" dirty="0"/>
              <a:t>توجه به </a:t>
            </a:r>
            <a:endParaRPr lang="fa-IR" dirty="0" smtClean="0"/>
          </a:p>
          <a:p>
            <a:r>
              <a:rPr lang="fa-IR" dirty="0" smtClean="0">
                <a:solidFill>
                  <a:srgbClr val="FF0000"/>
                </a:solidFill>
              </a:rPr>
              <a:t>مبانی </a:t>
            </a:r>
            <a:r>
              <a:rPr lang="fa-IR" dirty="0">
                <a:solidFill>
                  <a:srgbClr val="FF0000"/>
                </a:solidFill>
              </a:rPr>
              <a:t>ارزشی، </a:t>
            </a:r>
            <a:endParaRPr lang="fa-IR" dirty="0" smtClean="0">
              <a:solidFill>
                <a:srgbClr val="FF0000"/>
              </a:solidFill>
            </a:endParaRPr>
          </a:p>
          <a:p>
            <a:r>
              <a:rPr lang="fa-IR" dirty="0" smtClean="0">
                <a:solidFill>
                  <a:srgbClr val="FF0000"/>
                </a:solidFill>
              </a:rPr>
              <a:t>نگاه </a:t>
            </a:r>
            <a:r>
              <a:rPr lang="fa-IR" dirty="0">
                <a:solidFill>
                  <a:srgbClr val="FF0000"/>
                </a:solidFill>
              </a:rPr>
              <a:t>سیستمی </a:t>
            </a:r>
            <a:endParaRPr lang="fa-IR" dirty="0" smtClean="0">
              <a:solidFill>
                <a:srgbClr val="FF0000"/>
              </a:solidFill>
            </a:endParaRPr>
          </a:p>
          <a:p>
            <a:r>
              <a:rPr lang="fa-IR" dirty="0" smtClean="0">
                <a:solidFill>
                  <a:srgbClr val="FF0000"/>
                </a:solidFill>
              </a:rPr>
              <a:t>و </a:t>
            </a:r>
            <a:r>
              <a:rPr lang="fa-IR" dirty="0">
                <a:solidFill>
                  <a:srgbClr val="FF0000"/>
                </a:solidFill>
              </a:rPr>
              <a:t>اقتضائات كشور، </a:t>
            </a:r>
            <a:endParaRPr lang="fa-IR" dirty="0" smtClean="0">
              <a:solidFill>
                <a:srgbClr val="FF0000"/>
              </a:solidFill>
            </a:endParaRPr>
          </a:p>
          <a:p>
            <a:r>
              <a:rPr lang="fa-IR" dirty="0" smtClean="0"/>
              <a:t>راهبری </a:t>
            </a:r>
            <a:r>
              <a:rPr lang="fa-IR" dirty="0"/>
              <a:t>امور را با یك </a:t>
            </a:r>
            <a:r>
              <a:rPr lang="fa-IR" dirty="0">
                <a:solidFill>
                  <a:srgbClr val="FF0000"/>
                </a:solidFill>
              </a:rPr>
              <a:t>نگاه راهبردی و ناظر به افق پیش روی كشور</a:t>
            </a:r>
            <a:r>
              <a:rPr lang="fa-IR" dirty="0"/>
              <a:t> انجام می‌دهند. </a:t>
            </a:r>
          </a:p>
        </p:txBody>
      </p:sp>
    </p:spTree>
    <p:extLst>
      <p:ext uri="{BB962C8B-B14F-4D97-AF65-F5344CB8AC3E}">
        <p14:creationId xmlns:p14="http://schemas.microsoft.com/office/powerpoint/2010/main" val="29637219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776864" cy="5688632"/>
          </a:xfrm>
        </p:spPr>
        <p:txBody>
          <a:bodyPr>
            <a:normAutofit/>
          </a:bodyPr>
          <a:lstStyle/>
          <a:p>
            <a:endParaRPr lang="fa-IR" dirty="0" smtClean="0"/>
          </a:p>
          <a:p>
            <a:r>
              <a:rPr lang="fa-IR" dirty="0" smtClean="0"/>
              <a:t> </a:t>
            </a:r>
            <a:r>
              <a:rPr lang="fa-IR" dirty="0" smtClean="0">
                <a:solidFill>
                  <a:srgbClr val="FF0000"/>
                </a:solidFill>
              </a:rPr>
              <a:t>به نظر شما نظام دیوان‌سالاری و سیستم دولتی ما چه مشكلاتی دارد كه این سیاست‌ها در عرصه‌ی اجرا با مشكلاتی روبرو می‌شوند؟</a:t>
            </a:r>
            <a:endParaRPr lang="fa-IR" dirty="0">
              <a:solidFill>
                <a:srgbClr val="FF0000"/>
              </a:solidFill>
            </a:endParaRPr>
          </a:p>
        </p:txBody>
      </p:sp>
      <p:sp>
        <p:nvSpPr>
          <p:cNvPr id="3" name="Content Placeholder 2"/>
          <p:cNvSpPr>
            <a:spLocks noGrp="1"/>
          </p:cNvSpPr>
          <p:nvPr>
            <p:ph idx="1"/>
          </p:nvPr>
        </p:nvSpPr>
        <p:spPr>
          <a:xfrm flipV="1">
            <a:off x="755576" y="6309319"/>
            <a:ext cx="7776864" cy="45719"/>
          </a:xfrm>
        </p:spPr>
        <p:txBody>
          <a:bodyPr>
            <a:normAutofit fontScale="25000" lnSpcReduction="20000"/>
          </a:bodyPr>
          <a:lstStyle/>
          <a:p>
            <a:endParaRPr lang="fa-IR" dirty="0"/>
          </a:p>
        </p:txBody>
      </p:sp>
    </p:spTree>
    <p:extLst>
      <p:ext uri="{BB962C8B-B14F-4D97-AF65-F5344CB8AC3E}">
        <p14:creationId xmlns:p14="http://schemas.microsoft.com/office/powerpoint/2010/main" val="244384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776864" cy="5688632"/>
          </a:xfrm>
        </p:spPr>
        <p:txBody>
          <a:bodyPr>
            <a:normAutofit/>
          </a:bodyPr>
          <a:lstStyle/>
          <a:p>
            <a:endParaRPr lang="fa-IR" dirty="0" smtClean="0"/>
          </a:p>
          <a:p>
            <a:r>
              <a:rPr lang="fa-IR" dirty="0" smtClean="0"/>
              <a:t>من معتقدم هر مسئولی اگر عزم جدی بر اجرای این سیاست‌ها داشته باشد، این سیاست‌ها انجام خواهد شد؛ چراكه این سیاست‌ها دارای منطق و عقلانیت لازم است و ذهن نیروی انسانی ما نیز این منطق را خوب می‌فهمد. </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428561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8064896" cy="5544616"/>
          </a:xfrm>
        </p:spPr>
        <p:txBody>
          <a:bodyPr>
            <a:normAutofit/>
          </a:bodyPr>
          <a:lstStyle/>
          <a:p>
            <a:r>
              <a:rPr lang="fa-IR" dirty="0" smtClean="0"/>
              <a:t>بنابراین در ابتدا مدیران و </a:t>
            </a:r>
            <a:br>
              <a:rPr lang="fa-IR" dirty="0" smtClean="0"/>
            </a:br>
            <a:r>
              <a:rPr lang="fa-IR" dirty="0" smtClean="0"/>
              <a:t>مسئولین باید </a:t>
            </a:r>
            <a:br>
              <a:rPr lang="fa-IR" dirty="0" smtClean="0"/>
            </a:br>
            <a:r>
              <a:rPr lang="fa-IR" dirty="0" smtClean="0"/>
              <a:t>عزم جدی و لازم برای اجرای آن را داشته باشند. همین الان اگر دولت برنامه‌ای را تبیین و بخواهد اجرا كند، به راحتی می‌تواند اجرا كند. بگذارید مثال بزنم؛ آیا انجام سفرهای استانی كار سختی بود یا نه؟ </a:t>
            </a:r>
            <a:endParaRPr lang="fa-IR" dirty="0"/>
          </a:p>
        </p:txBody>
      </p:sp>
      <p:sp>
        <p:nvSpPr>
          <p:cNvPr id="3" name="Content Placeholder 2"/>
          <p:cNvSpPr>
            <a:spLocks noGrp="1"/>
          </p:cNvSpPr>
          <p:nvPr>
            <p:ph idx="1"/>
          </p:nvPr>
        </p:nvSpPr>
        <p:spPr>
          <a:xfrm>
            <a:off x="755576" y="1988840"/>
            <a:ext cx="7776864" cy="4464496"/>
          </a:xfrm>
        </p:spPr>
        <p:txBody>
          <a:bodyPr/>
          <a:lstStyle/>
          <a:p>
            <a:endParaRPr lang="fa-IR" dirty="0"/>
          </a:p>
        </p:txBody>
      </p:sp>
    </p:spTree>
    <p:extLst>
      <p:ext uri="{BB962C8B-B14F-4D97-AF65-F5344CB8AC3E}">
        <p14:creationId xmlns:p14="http://schemas.microsoft.com/office/powerpoint/2010/main" val="4101987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776864" cy="5544616"/>
          </a:xfrm>
        </p:spPr>
        <p:txBody>
          <a:bodyPr>
            <a:normAutofit/>
          </a:bodyPr>
          <a:lstStyle/>
          <a:p>
            <a:r>
              <a:rPr lang="fa-IR" dirty="0" smtClean="0"/>
              <a:t>آیا كاری بود كه اصلاً با نظام بروكراسی كشور جور در می‌آمد؟ ولی همین كار سخت و غیرممكن را وقتی رئیس‌جمهور و اعضای هیأت دولت به جدیت خواستند كه بكنند، انجام شد.</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5819711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776864" cy="5688632"/>
          </a:xfrm>
        </p:spPr>
        <p:txBody>
          <a:bodyPr>
            <a:normAutofit/>
          </a:bodyPr>
          <a:lstStyle/>
          <a:p>
            <a:endParaRPr lang="fa-IR" dirty="0" smtClean="0"/>
          </a:p>
          <a:p>
            <a:r>
              <a:rPr lang="fa-IR" dirty="0" smtClean="0"/>
              <a:t> نظرات مسئولین و نخبگان جهت تبیین سیاست‌گذاری مطلوب در كشور به ایشان فرستاده می‌شود. خود ایشان نیز در حوزه‌های گوناگون از اشراف مطلوبی برخوردار است، آن نظرات را مورد ارزیابی قرار می‌دهند. </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4001244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776864" cy="5688632"/>
          </a:xfrm>
        </p:spPr>
        <p:txBody>
          <a:bodyPr>
            <a:normAutofit/>
          </a:bodyPr>
          <a:lstStyle/>
          <a:p>
            <a:r>
              <a:rPr lang="fa-IR" dirty="0" smtClean="0"/>
              <a:t>سپس به مشورت می‌پردازند و به یك ایده‌ی خاص می‌رسند كه آن مسأله، نیاز و دغدغه‌ی روز جامعه و مردم است. این ایده با حفظ چارچوب و شاخص‌هایی برای مجمع تشخیص مصلحت نظام ارسال می‌شود.</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699683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776864" cy="5688632"/>
          </a:xfrm>
        </p:spPr>
        <p:txBody>
          <a:bodyPr>
            <a:normAutofit/>
          </a:bodyPr>
          <a:lstStyle/>
          <a:p>
            <a:endParaRPr lang="fa-IR" dirty="0" smtClean="0"/>
          </a:p>
          <a:p>
            <a:r>
              <a:rPr lang="fa-IR" dirty="0" smtClean="0"/>
              <a:t>شرط دوم آن است كه ساختارهای موجود نظام بروكراتیك را متناسب با شرایط جدید و منطبق با سیاست‌های اقتصاد مقاومتی اصلاح كنیم. مثلاً باید ساختار تمركز را از بین ببریم، یا باید فرآیندهای دولتی را الكترونیك كنیم. </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54493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776864" cy="5688632"/>
          </a:xfrm>
        </p:spPr>
        <p:txBody>
          <a:bodyPr>
            <a:normAutofit/>
          </a:bodyPr>
          <a:lstStyle/>
          <a:p>
            <a:r>
              <a:rPr lang="fa-IR" dirty="0" smtClean="0"/>
              <a:t>از سویی دیگر باید نیروی</a:t>
            </a:r>
            <a:br>
              <a:rPr lang="fa-IR" dirty="0" smtClean="0"/>
            </a:br>
            <a:r>
              <a:rPr lang="fa-IR" dirty="0" smtClean="0"/>
              <a:t> انسانی </a:t>
            </a:r>
            <a:br>
              <a:rPr lang="fa-IR" dirty="0" smtClean="0"/>
            </a:br>
            <a:r>
              <a:rPr lang="fa-IR" dirty="0" smtClean="0"/>
              <a:t>دولتی را نیز آموزش دهیم و انگیزه‌ی لازم برای آن‌ها را به وجود بیاوریم. بنده به عنوان كسی كه از نزدیك در مباحث سیاست‌گذاری دخیل بوده‌ام عرض می‌كنم كه قدم اول برای اجرای سیاست‌ها، تغییر و تحول در نظام اداری است. </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566573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776864" cy="5832648"/>
          </a:xfrm>
        </p:spPr>
        <p:txBody>
          <a:bodyPr>
            <a:normAutofit/>
          </a:bodyPr>
          <a:lstStyle/>
          <a:p>
            <a:r>
              <a:rPr lang="fa-IR" dirty="0" smtClean="0"/>
              <a:t>تحول در نظام اداری هم</a:t>
            </a:r>
            <a:br>
              <a:rPr lang="fa-IR" dirty="0" smtClean="0"/>
            </a:br>
            <a:r>
              <a:rPr lang="fa-IR" dirty="0" smtClean="0"/>
              <a:t> به این معنی </a:t>
            </a:r>
            <a:br>
              <a:rPr lang="fa-IR" dirty="0" smtClean="0"/>
            </a:br>
            <a:r>
              <a:rPr lang="fa-IR" dirty="0" smtClean="0"/>
              <a:t>نیست كه كارمندهایی را اخراج كنیم و نیروهای جدیدی بیاوریم؛ بلكه باید همین نیروها را توانمند كنیم، باید ساختارها را كمتر كنیم، فرایندهای پیچیده را ساده‌تر كنیم و نظام پرداختی را بر اساس عملكردها اصلاح كنیم.</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7652999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776864" cy="5688632"/>
          </a:xfrm>
        </p:spPr>
        <p:txBody>
          <a:bodyPr>
            <a:normAutofit/>
          </a:bodyPr>
          <a:lstStyle/>
          <a:p>
            <a:endParaRPr lang="fa-IR" dirty="0" smtClean="0">
              <a:solidFill>
                <a:srgbClr val="FF0000"/>
              </a:solidFill>
            </a:endParaRPr>
          </a:p>
          <a:p>
            <a:r>
              <a:rPr lang="fa-IR" dirty="0" smtClean="0">
                <a:solidFill>
                  <a:srgbClr val="FF0000"/>
                </a:solidFill>
              </a:rPr>
              <a:t> چگونه می‌شود ملاكی دقیق برای ارزیابی دستگاه‌ها جهت التزام آن‌ها به این‌گونه سیاست‌های كلی تعیین كرد؟</a:t>
            </a:r>
            <a:endParaRPr lang="fa-IR" dirty="0">
              <a:solidFill>
                <a:srgbClr val="FF0000"/>
              </a:solidFill>
            </a:endParaRPr>
          </a:p>
        </p:txBody>
      </p:sp>
      <p:sp>
        <p:nvSpPr>
          <p:cNvPr id="3" name="Content Placeholder 2"/>
          <p:cNvSpPr>
            <a:spLocks noGrp="1"/>
          </p:cNvSpPr>
          <p:nvPr>
            <p:ph idx="1"/>
          </p:nvPr>
        </p:nvSpPr>
        <p:spPr>
          <a:xfrm flipV="1">
            <a:off x="755576" y="6309319"/>
            <a:ext cx="7776864" cy="45719"/>
          </a:xfrm>
        </p:spPr>
        <p:txBody>
          <a:bodyPr>
            <a:normAutofit fontScale="25000" lnSpcReduction="20000"/>
          </a:bodyPr>
          <a:lstStyle/>
          <a:p>
            <a:endParaRPr lang="fa-IR" dirty="0"/>
          </a:p>
        </p:txBody>
      </p:sp>
    </p:spTree>
    <p:extLst>
      <p:ext uri="{BB962C8B-B14F-4D97-AF65-F5344CB8AC3E}">
        <p14:creationId xmlns:p14="http://schemas.microsoft.com/office/powerpoint/2010/main" val="3693314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a:t>باتوجه به این چهار موضوع، امام خامنه ای روحی فداه </a:t>
            </a:r>
            <a:r>
              <a:rPr lang="fa-IR" dirty="0" smtClean="0"/>
              <a:t>، </a:t>
            </a:r>
            <a:r>
              <a:rPr lang="fa-IR" dirty="0"/>
              <a:t>معماری گفتمان انقلاب اسلامی را انجام می‌دهند. </a:t>
            </a:r>
            <a:r>
              <a:rPr lang="fa-IR" dirty="0">
                <a:solidFill>
                  <a:srgbClr val="FF0000"/>
                </a:solidFill>
              </a:rPr>
              <a:t>گفتمان انقلاب اسلامی </a:t>
            </a:r>
            <a:r>
              <a:rPr lang="fa-IR" dirty="0"/>
              <a:t>نیز در حقیقت هم تبیین‌كننده‌ی </a:t>
            </a:r>
            <a:r>
              <a:rPr lang="fa-IR" dirty="0">
                <a:solidFill>
                  <a:srgbClr val="00B050"/>
                </a:solidFill>
              </a:rPr>
              <a:t>«وضع موجود» </a:t>
            </a:r>
            <a:r>
              <a:rPr lang="fa-IR" dirty="0"/>
              <a:t>كشور است و هم ترسیم‌كننده‌ی </a:t>
            </a:r>
            <a:r>
              <a:rPr lang="fa-IR" dirty="0">
                <a:solidFill>
                  <a:srgbClr val="00B050"/>
                </a:solidFill>
              </a:rPr>
              <a:t>«وضع مطلوب» </a:t>
            </a:r>
            <a:r>
              <a:rPr lang="fa-IR" dirty="0"/>
              <a:t>و هم نشان‌دهنده‌ی </a:t>
            </a:r>
            <a:r>
              <a:rPr lang="fa-IR" dirty="0">
                <a:solidFill>
                  <a:srgbClr val="00B050"/>
                </a:solidFill>
              </a:rPr>
              <a:t>«مسیر»</a:t>
            </a:r>
            <a:r>
              <a:rPr lang="fa-IR" dirty="0"/>
              <a:t>ی</a:t>
            </a:r>
            <a:r>
              <a:rPr lang="fa-IR" dirty="0">
                <a:solidFill>
                  <a:srgbClr val="00B050"/>
                </a:solidFill>
              </a:rPr>
              <a:t> </a:t>
            </a:r>
            <a:r>
              <a:rPr lang="fa-IR" dirty="0"/>
              <a:t>كه می‌بایست از وضع موجود به وضع مطلوب رسید.</a:t>
            </a:r>
          </a:p>
          <a:p>
            <a:endParaRPr lang="fa-IR" dirty="0"/>
          </a:p>
        </p:txBody>
      </p:sp>
    </p:spTree>
    <p:extLst>
      <p:ext uri="{BB962C8B-B14F-4D97-AF65-F5344CB8AC3E}">
        <p14:creationId xmlns:p14="http://schemas.microsoft.com/office/powerpoint/2010/main" val="2136969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7920880" cy="5688632"/>
          </a:xfrm>
        </p:spPr>
        <p:txBody>
          <a:bodyPr>
            <a:normAutofit/>
          </a:bodyPr>
          <a:lstStyle/>
          <a:p>
            <a:endParaRPr lang="fa-IR" dirty="0" smtClean="0"/>
          </a:p>
          <a:p>
            <a:r>
              <a:rPr lang="fa-IR" dirty="0" smtClean="0"/>
              <a:t>بهترین ارزیاب برای عملكرد </a:t>
            </a:r>
            <a:br>
              <a:rPr lang="fa-IR" dirty="0" smtClean="0"/>
            </a:br>
            <a:r>
              <a:rPr lang="fa-IR" dirty="0" smtClean="0"/>
              <a:t>دستگاه‌ها مردم هستند. هم مردم به صورت مستقیم و هم به صورت غیرمستقیم توسط نمایندگان خود در مجلس. بنابراین ما با استفاده از ظرفیت مردم، ظرفیت نهادها و همچنین ظرفیت رسانه‌ای باید در این زمینه گفتمان‌سازی كنیم.</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41888353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776864" cy="5904656"/>
          </a:xfrm>
        </p:spPr>
        <p:txBody>
          <a:bodyPr>
            <a:normAutofit fontScale="90000"/>
          </a:bodyPr>
          <a:lstStyle/>
          <a:p>
            <a:r>
              <a:rPr lang="fa-IR" dirty="0" smtClean="0"/>
              <a:t>«گفتمان» مثل یك فضا است،</a:t>
            </a:r>
            <a:br>
              <a:rPr lang="fa-IR" dirty="0" smtClean="0"/>
            </a:br>
            <a:r>
              <a:rPr lang="fa-IR" dirty="0" smtClean="0"/>
              <a:t> فضایی </a:t>
            </a:r>
            <a:br>
              <a:rPr lang="fa-IR" dirty="0" smtClean="0"/>
            </a:br>
            <a:r>
              <a:rPr lang="fa-IR" dirty="0" smtClean="0"/>
              <a:t>است كه خارج از آن نمی‌توان تنفس كرد. مثلاً مطالبه‌ی حقوق هسته‌ای در كشور ما به یك گفتمان تبدیل شده است. همان‌گونه كه مردم انرژی هسته‌ای را حق مسلم خود می‌دانند، اقتصاد مقاومتی هم باید بشود حق مسلم مردم؛ یعنی بشود یك مطالبه‌ی عمومی. </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523025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7920880" cy="5688632"/>
          </a:xfrm>
        </p:spPr>
        <p:txBody>
          <a:bodyPr>
            <a:normAutofit/>
          </a:bodyPr>
          <a:lstStyle/>
          <a:p>
            <a:r>
              <a:rPr lang="fa-IR" dirty="0" smtClean="0"/>
              <a:t>این بزرگترین كار است. بدون </a:t>
            </a:r>
            <a:br>
              <a:rPr lang="fa-IR" dirty="0" smtClean="0"/>
            </a:br>
            <a:r>
              <a:rPr lang="fa-IR" dirty="0" smtClean="0"/>
              <a:t>گفتمان‌سازی هیچ كاری نمی‌توان انجام داد. در این میان البته مجلس محترم هم نقش پر رنگی دارد. مجلس باید هم نظارت دقیق بر عملكرد دستگاه‌های دولتی داشته باشد و هم قوانین كشور را با نگاه به سیاست‌های اقتصاد مقاومتی تهیه و تدوین كند</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5729408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7992888" cy="5832648"/>
          </a:xfrm>
        </p:spPr>
        <p:txBody>
          <a:bodyPr>
            <a:normAutofit/>
          </a:bodyPr>
          <a:lstStyle/>
          <a:p>
            <a:endParaRPr lang="fa-IR" dirty="0" smtClean="0">
              <a:solidFill>
                <a:srgbClr val="FF0000"/>
              </a:solidFill>
            </a:endParaRPr>
          </a:p>
          <a:p>
            <a:r>
              <a:rPr lang="fa-IR" dirty="0" smtClean="0">
                <a:solidFill>
                  <a:srgbClr val="FF0000"/>
                </a:solidFill>
              </a:rPr>
              <a:t>  سؤال آخر این‌كه ما یك سند راهبردی داریم به نام سند چشم‌انداز ۲۰ساله كه افق كشور را در سال‌های پیش رو ترسیم می‌كند؛ سند سیاست‌های اقتصاد مقاومتی در چه نسبتی با سند چشم‌انداز ۲۰ ساله قرار می‌گیرد؟</a:t>
            </a:r>
            <a:endParaRPr lang="fa-IR" dirty="0">
              <a:solidFill>
                <a:srgbClr val="FF0000"/>
              </a:solidFill>
            </a:endParaRPr>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1616170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7920880" cy="5832648"/>
          </a:xfrm>
        </p:spPr>
        <p:txBody>
          <a:bodyPr>
            <a:normAutofit/>
          </a:bodyPr>
          <a:lstStyle/>
          <a:p>
            <a:r>
              <a:rPr lang="fa-IR" dirty="0">
                <a:solidFill>
                  <a:srgbClr val="FF0000"/>
                </a:solidFill>
              </a:rPr>
              <a:t>د</a:t>
            </a:r>
            <a:r>
              <a:rPr lang="fa-IR" dirty="0" smtClean="0">
                <a:solidFill>
                  <a:srgbClr val="FF0000"/>
                </a:solidFill>
              </a:rPr>
              <a:t>ر سند چشم‌انداز سه هدف روشن</a:t>
            </a:r>
            <a:br>
              <a:rPr lang="fa-IR" dirty="0" smtClean="0">
                <a:solidFill>
                  <a:srgbClr val="FF0000"/>
                </a:solidFill>
              </a:rPr>
            </a:br>
            <a:r>
              <a:rPr lang="fa-IR" dirty="0" smtClean="0">
                <a:solidFill>
                  <a:srgbClr val="FF0000"/>
                </a:solidFill>
              </a:rPr>
              <a:t> وجود دارد: </a:t>
            </a:r>
            <a:r>
              <a:rPr lang="fa-IR" dirty="0" smtClean="0"/>
              <a:t/>
            </a:r>
            <a:br>
              <a:rPr lang="fa-IR" dirty="0" smtClean="0"/>
            </a:br>
            <a:r>
              <a:rPr lang="fa-IR" dirty="0" smtClean="0">
                <a:solidFill>
                  <a:srgbClr val="92D050"/>
                </a:solidFill>
              </a:rPr>
              <a:t>یك این‌كه از نظر تولید علم و فناوری در منطقه اول شویم. </a:t>
            </a:r>
            <a:r>
              <a:rPr lang="fa-IR" dirty="0" smtClean="0"/>
              <a:t/>
            </a:r>
            <a:br>
              <a:rPr lang="fa-IR" dirty="0" smtClean="0"/>
            </a:br>
            <a:r>
              <a:rPr lang="fa-IR" dirty="0" smtClean="0">
                <a:solidFill>
                  <a:srgbClr val="00B050"/>
                </a:solidFill>
              </a:rPr>
              <a:t>دوم، هویت اسلامی- ایرانی ما الهام‌بخش شود.</a:t>
            </a:r>
            <a:r>
              <a:rPr lang="fa-IR" dirty="0" smtClean="0"/>
              <a:t/>
            </a:r>
            <a:br>
              <a:rPr lang="fa-IR" dirty="0" smtClean="0"/>
            </a:br>
            <a:r>
              <a:rPr lang="fa-IR" dirty="0" smtClean="0">
                <a:solidFill>
                  <a:srgbClr val="00B0F0"/>
                </a:solidFill>
              </a:rPr>
              <a:t>سوم این‌كه از نظر اقتصادی در منطقه‌ی غرب آسیا كشور اول شویم. </a:t>
            </a:r>
            <a:endParaRPr lang="fa-IR" dirty="0">
              <a:solidFill>
                <a:srgbClr val="00B0F0"/>
              </a:solidFill>
            </a:endParaRPr>
          </a:p>
        </p:txBody>
      </p:sp>
      <p:sp>
        <p:nvSpPr>
          <p:cNvPr id="3" name="Content Placeholder 2"/>
          <p:cNvSpPr>
            <a:spLocks noGrp="1"/>
          </p:cNvSpPr>
          <p:nvPr>
            <p:ph idx="1"/>
          </p:nvPr>
        </p:nvSpPr>
        <p:spPr>
          <a:xfrm>
            <a:off x="755576" y="620688"/>
            <a:ext cx="7776864" cy="45719"/>
          </a:xfrm>
        </p:spPr>
        <p:txBody>
          <a:bodyPr>
            <a:normAutofit fontScale="25000" lnSpcReduction="20000"/>
          </a:bodyPr>
          <a:lstStyle/>
          <a:p>
            <a:pPr marL="0" indent="0">
              <a:buNone/>
            </a:pPr>
            <a:endParaRPr lang="fa-IR" dirty="0"/>
          </a:p>
        </p:txBody>
      </p:sp>
    </p:spTree>
    <p:extLst>
      <p:ext uri="{BB962C8B-B14F-4D97-AF65-F5344CB8AC3E}">
        <p14:creationId xmlns:p14="http://schemas.microsoft.com/office/powerpoint/2010/main" val="15598114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7992888" cy="5688632"/>
          </a:xfrm>
        </p:spPr>
        <p:txBody>
          <a:bodyPr>
            <a:normAutofit/>
          </a:bodyPr>
          <a:lstStyle/>
          <a:p>
            <a:r>
              <a:rPr lang="fa-IR" dirty="0" smtClean="0"/>
              <a:t>در بحث تولید علم و فناوری </a:t>
            </a:r>
            <a:br>
              <a:rPr lang="fa-IR" dirty="0" smtClean="0"/>
            </a:br>
            <a:r>
              <a:rPr lang="fa-IR" dirty="0" smtClean="0"/>
              <a:t>كه </a:t>
            </a:r>
            <a:br>
              <a:rPr lang="fa-IR" dirty="0" smtClean="0"/>
            </a:br>
            <a:r>
              <a:rPr lang="fa-IR" dirty="0" smtClean="0"/>
              <a:t>در حال حاضر شتاب خوبی گرفته‌ایم و حتی برخی می‌گویند فراتر از افق سند چشم‌انداز حركت كردیم. در بحث تبلیغ هویت اسلامی- ایرانی هم با وقایعی كه در سال‌های اخیر در منطقه و جهان رخ داده، پیشرفت خوبی داشته‌ایم. </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4730358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7920880" cy="5832648"/>
          </a:xfrm>
        </p:spPr>
        <p:txBody>
          <a:bodyPr>
            <a:normAutofit/>
          </a:bodyPr>
          <a:lstStyle/>
          <a:p>
            <a:r>
              <a:rPr lang="fa-IR" dirty="0" smtClean="0"/>
              <a:t>اما در حوزه‌ی اقتصاد نیاز به تأمل و</a:t>
            </a:r>
            <a:br>
              <a:rPr lang="fa-IR" dirty="0" smtClean="0"/>
            </a:br>
            <a:r>
              <a:rPr lang="fa-IR" dirty="0" smtClean="0"/>
              <a:t> تلاش بیشتری داریم تا بتوانیم برسیم به آن رتبه‌ی نخست اقتصاد غرب آسیا. سیاست‌های اقتصاد مقاومتی در حقیقت كمك می‌كند برای رسیدن به آن هدف سند چشم‌انداز ۲۰ساله.</a:t>
            </a:r>
            <a:endParaRPr lang="fa-IR" dirty="0"/>
          </a:p>
        </p:txBody>
      </p:sp>
      <p:sp>
        <p:nvSpPr>
          <p:cNvPr id="3" name="Content Placeholder 2"/>
          <p:cNvSpPr>
            <a:spLocks noGrp="1"/>
          </p:cNvSpPr>
          <p:nvPr>
            <p:ph idx="1"/>
          </p:nvPr>
        </p:nvSpPr>
        <p:spPr/>
        <p:txBody>
          <a:bodyPr/>
          <a:lstStyle/>
          <a:p>
            <a:endParaRPr lang="fa-IR" dirty="0"/>
          </a:p>
        </p:txBody>
      </p:sp>
    </p:spTree>
    <p:extLst>
      <p:ext uri="{BB962C8B-B14F-4D97-AF65-F5344CB8AC3E}">
        <p14:creationId xmlns:p14="http://schemas.microsoft.com/office/powerpoint/2010/main" val="2319557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776864" cy="5040560"/>
          </a:xfrm>
        </p:spPr>
        <p:txBody>
          <a:bodyPr>
            <a:normAutofit fontScale="90000"/>
          </a:bodyPr>
          <a:lstStyle/>
          <a:p>
            <a:endParaRPr lang="fa-IR" dirty="0" smtClean="0"/>
          </a:p>
          <a:p>
            <a:r>
              <a:rPr lang="fa-IR" dirty="0" smtClean="0"/>
              <a:t>البته سیاست‌های كلی </a:t>
            </a:r>
            <a:br>
              <a:rPr lang="fa-IR" dirty="0" smtClean="0"/>
            </a:br>
            <a:r>
              <a:rPr lang="fa-IR" dirty="0" smtClean="0"/>
              <a:t>اقتصاد مقاومتی،</a:t>
            </a:r>
            <a:br>
              <a:rPr lang="fa-IR" dirty="0" smtClean="0"/>
            </a:br>
            <a:r>
              <a:rPr lang="fa-IR" dirty="0" smtClean="0"/>
              <a:t> سیاست دائمی ما است؛ یك افق بلند است، نه فقط یك افق ۲۰ساله، ولی خیلی كمك می‌كند برای این‌كه ما برسیم به آن جایگاه اقتصادی موجود در سند. شما سیاست‌های كلی اقتصاد مقاومتی را كه نگاه كنید می‌بینید كه در آن بسیار تأكید شده بر استفاده از منابع و ظرفیت‌های داخلی، تولید ملی، بهره‌وری و تولید دانش. </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786881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7920880" cy="5688632"/>
          </a:xfrm>
        </p:spPr>
        <p:txBody>
          <a:bodyPr>
            <a:normAutofit/>
          </a:bodyPr>
          <a:lstStyle/>
          <a:p>
            <a:r>
              <a:rPr lang="fa-IR" dirty="0" smtClean="0"/>
              <a:t>همه‌ی این‌ها اجزا و شاخص‌هایی</a:t>
            </a:r>
            <a:br>
              <a:rPr lang="fa-IR" dirty="0" smtClean="0"/>
            </a:br>
            <a:r>
              <a:rPr lang="fa-IR" dirty="0" smtClean="0"/>
              <a:t> هستند كه با همدیگر باید جمع شوند و بروند جلو تا به نقطه‌ی مطلوب برسیم. در حقیقت سیاست‌های اقتصاد مقاومتی مسیر رسیدن به آن اهداف عالی اقتصادی است كه ما در نظر داریم.</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795036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776864" cy="5688632"/>
          </a:xfrm>
        </p:spPr>
        <p:txBody>
          <a:bodyPr>
            <a:normAutofit/>
          </a:bodyPr>
          <a:lstStyle/>
          <a:p>
            <a:r>
              <a:rPr lang="en-US" dirty="0">
                <a:solidFill>
                  <a:srgbClr val="00B050"/>
                </a:solidFill>
              </a:rPr>
              <a:t>http://farsi.khamenei.ir/others-</a:t>
            </a:r>
            <a:endParaRPr lang="fa-IR" dirty="0">
              <a:solidFill>
                <a:srgbClr val="00B050"/>
              </a:solidFill>
            </a:endParaRPr>
          </a:p>
        </p:txBody>
      </p:sp>
      <p:sp>
        <p:nvSpPr>
          <p:cNvPr id="3" name="Content Placeholder 2"/>
          <p:cNvSpPr>
            <a:spLocks noGrp="1"/>
          </p:cNvSpPr>
          <p:nvPr>
            <p:ph idx="1"/>
          </p:nvPr>
        </p:nvSpPr>
        <p:spPr>
          <a:xfrm>
            <a:off x="755576" y="1988840"/>
            <a:ext cx="7776864" cy="1008112"/>
          </a:xfrm>
        </p:spPr>
        <p:txBody>
          <a:bodyPr>
            <a:normAutofit lnSpcReduction="10000"/>
          </a:bodyPr>
          <a:lstStyle/>
          <a:p>
            <a:pPr algn="ctr"/>
            <a:r>
              <a:rPr lang="fa-IR" dirty="0" smtClean="0">
                <a:solidFill>
                  <a:srgbClr val="FF0000"/>
                </a:solidFill>
              </a:rPr>
              <a:t>برگرفته ازکفتگو با </a:t>
            </a:r>
            <a:r>
              <a:rPr lang="fa-IR" dirty="0">
                <a:solidFill>
                  <a:srgbClr val="FF0000"/>
                </a:solidFill>
              </a:rPr>
              <a:t>دكتر لطف‌الله فروزنده، استاد دانشگاه</a:t>
            </a:r>
          </a:p>
        </p:txBody>
      </p:sp>
    </p:spTree>
    <p:extLst>
      <p:ext uri="{BB962C8B-B14F-4D97-AF65-F5344CB8AC3E}">
        <p14:creationId xmlns:p14="http://schemas.microsoft.com/office/powerpoint/2010/main" val="2899576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620688"/>
            <a:ext cx="6984776" cy="4392488"/>
          </a:xfrm>
        </p:spPr>
        <p:txBody>
          <a:bodyPr>
            <a:normAutofit fontScale="90000"/>
          </a:bodyPr>
          <a:lstStyle/>
          <a:p>
            <a:endParaRPr lang="fa-IR" dirty="0" smtClean="0"/>
          </a:p>
          <a:p>
            <a:endParaRPr lang="fa-IR" dirty="0" smtClean="0"/>
          </a:p>
          <a:p>
            <a:r>
              <a:rPr lang="fa-IR" dirty="0" smtClean="0"/>
              <a:t>ما در طول این مدت در بسیاری از عرصه‌ها توانستیم موفق باشیم. در حوزه‌ی سیاست خارجی، انقلاب اسلامی توانسته در سطح منطقه‌ای و حتی بین‌المللی توسعه‌ی گفتمانی داشته باشد. در حوزه‌ی فناوری، علم و فرهنگ به موفقیت‌های بی‌نظیری دست پیدا كرده‌ایم. در حوزه‌ی سیاسی نیز مهم‌ترین دستاورد، ایجاد ثبات و امنیت در كشور بوده است.</a:t>
            </a:r>
            <a:endParaRPr lang="fa-IR" dirty="0"/>
          </a:p>
        </p:txBody>
      </p:sp>
      <p:sp>
        <p:nvSpPr>
          <p:cNvPr id="3" name="Content Placeholder 2"/>
          <p:cNvSpPr>
            <a:spLocks noGrp="1"/>
          </p:cNvSpPr>
          <p:nvPr>
            <p:ph idx="1"/>
          </p:nvPr>
        </p:nvSpPr>
        <p:spPr/>
        <p:txBody>
          <a:bodyPr/>
          <a:lstStyle/>
          <a:p>
            <a:endParaRPr lang="fa-IR" dirty="0"/>
          </a:p>
        </p:txBody>
      </p:sp>
    </p:spTree>
    <p:extLst>
      <p:ext uri="{BB962C8B-B14F-4D97-AF65-F5344CB8AC3E}">
        <p14:creationId xmlns:p14="http://schemas.microsoft.com/office/powerpoint/2010/main" val="18230605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dialog?id</a:t>
            </a:r>
            <a:r>
              <a:rPr lang="en-US" dirty="0" smtClean="0"/>
              <a:t>=25338</a:t>
            </a:r>
          </a:p>
          <a:p>
            <a:endParaRPr lang="en-US" dirty="0" smtClean="0"/>
          </a:p>
          <a:p>
            <a:endParaRPr lang="fa-IR" dirty="0"/>
          </a:p>
        </p:txBody>
      </p:sp>
      <p:pic>
        <p:nvPicPr>
          <p:cNvPr id="4" name="Content Placeholder 3"/>
          <p:cNvPicPr>
            <a:picLocks noGrp="1" noChangeAspect="1"/>
          </p:cNvPicPr>
          <p:nvPr>
            <p:ph idx="1"/>
          </p:nvPr>
        </p:nvPicPr>
        <p:blipFill>
          <a:blip r:embed="rId2"/>
          <a:stretch>
            <a:fillRect/>
          </a:stretch>
        </p:blipFill>
        <p:spPr>
          <a:xfrm>
            <a:off x="683568" y="620688"/>
            <a:ext cx="7992888" cy="5832648"/>
          </a:xfrm>
          <a:prstGeom prst="rect">
            <a:avLst/>
          </a:prstGeom>
        </p:spPr>
      </p:pic>
    </p:spTree>
    <p:extLst>
      <p:ext uri="{BB962C8B-B14F-4D97-AF65-F5344CB8AC3E}">
        <p14:creationId xmlns:p14="http://schemas.microsoft.com/office/powerpoint/2010/main" val="3185381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16" y="692696"/>
            <a:ext cx="7666224" cy="4679404"/>
          </a:xfrm>
        </p:spPr>
        <p:txBody>
          <a:bodyPr>
            <a:normAutofit/>
          </a:bodyPr>
          <a:lstStyle/>
          <a:p>
            <a:endParaRPr lang="fa-IR" dirty="0" smtClean="0"/>
          </a:p>
          <a:p>
            <a:r>
              <a:rPr lang="fa-IR" dirty="0" smtClean="0"/>
              <a:t>اما در حوزه‌ی اقتصادی علی‌رغم گسترش عمران و آبادانی ملی كه داشته‌ایم، هنوز نتوانسته‌ایم به اهداف مورد نظر كه مهم‌ترین آن </a:t>
            </a:r>
            <a:r>
              <a:rPr lang="fa-IR" dirty="0" smtClean="0">
                <a:solidFill>
                  <a:srgbClr val="FF0000"/>
                </a:solidFill>
              </a:rPr>
              <a:t>پیشرفت و عدالت اقتصادی همه‌جانبه </a:t>
            </a:r>
            <a:r>
              <a:rPr lang="fa-IR" dirty="0" smtClean="0"/>
              <a:t>است برسیم. </a:t>
            </a:r>
            <a:endParaRPr lang="fa-IR" dirty="0"/>
          </a:p>
        </p:txBody>
      </p:sp>
      <p:sp>
        <p:nvSpPr>
          <p:cNvPr id="3" name="Content Placeholder 2"/>
          <p:cNvSpPr>
            <a:spLocks noGrp="1"/>
          </p:cNvSpPr>
          <p:nvPr>
            <p:ph idx="1"/>
          </p:nvPr>
        </p:nvSpPr>
        <p:spPr>
          <a:xfrm>
            <a:off x="755576" y="6237312"/>
            <a:ext cx="7776864" cy="72008"/>
          </a:xfrm>
        </p:spPr>
        <p:txBody>
          <a:bodyPr>
            <a:normAutofit fontScale="25000" lnSpcReduction="20000"/>
          </a:bodyPr>
          <a:lstStyle/>
          <a:p>
            <a:endParaRPr lang="fa-IR" dirty="0"/>
          </a:p>
        </p:txBody>
      </p:sp>
    </p:spTree>
    <p:extLst>
      <p:ext uri="{BB962C8B-B14F-4D97-AF65-F5344CB8AC3E}">
        <p14:creationId xmlns:p14="http://schemas.microsoft.com/office/powerpoint/2010/main" val="2588705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620688"/>
            <a:ext cx="6696744" cy="5688632"/>
          </a:xfrm>
        </p:spPr>
        <p:txBody>
          <a:bodyPr>
            <a:normAutofit/>
          </a:bodyPr>
          <a:lstStyle/>
          <a:p>
            <a:r>
              <a:rPr lang="fa-IR" dirty="0" smtClean="0"/>
              <a:t>این یك نقطه‌ی آسیب برای ما شده و متأسفانه دشمن هم با فهم این مسأله، از همین دریچه به انقلاب اسلامی در حال وارد آوردن فشار است. اعمال تحریم‌های گسترده‌ی اقتصادی علیه ایران به این دلیل است كه آن‌ها می‌دانند ما در زمینه‌ی اقتصادی ضعف داریم. </a:t>
            </a:r>
            <a:endParaRPr lang="fa-IR" dirty="0"/>
          </a:p>
        </p:txBody>
      </p:sp>
      <p:sp>
        <p:nvSpPr>
          <p:cNvPr id="3" name="Content Placeholder 2"/>
          <p:cNvSpPr>
            <a:spLocks noGrp="1"/>
          </p:cNvSpPr>
          <p:nvPr>
            <p:ph idx="1"/>
          </p:nvPr>
        </p:nvSpPr>
        <p:spPr>
          <a:xfrm flipV="1">
            <a:off x="755576" y="6309319"/>
            <a:ext cx="7776864" cy="45719"/>
          </a:xfrm>
        </p:spPr>
        <p:txBody>
          <a:bodyPr>
            <a:normAutofit fontScale="25000" lnSpcReduction="20000"/>
          </a:bodyPr>
          <a:lstStyle/>
          <a:p>
            <a:endParaRPr lang="fa-IR" dirty="0"/>
          </a:p>
        </p:txBody>
      </p:sp>
    </p:spTree>
    <p:extLst>
      <p:ext uri="{BB962C8B-B14F-4D97-AF65-F5344CB8AC3E}">
        <p14:creationId xmlns:p14="http://schemas.microsoft.com/office/powerpoint/2010/main" val="2715804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620688"/>
            <a:ext cx="7416824" cy="5112568"/>
          </a:xfrm>
        </p:spPr>
        <p:txBody>
          <a:bodyPr>
            <a:normAutofit fontScale="90000"/>
          </a:bodyPr>
          <a:lstStyle/>
          <a:p>
            <a:r>
              <a:rPr lang="fa-IR" dirty="0" smtClean="0"/>
              <a:t>تحلیل ابتدایی آن‌ها هم این بود كه اكثر درآمدهای ما حاصل از فروش نفت است و بنابراین اگر جلوی فروش نفت ایران را بگیرند، می‌توانند آسیب‌های جدی به اقتصاد ما وارد كنند. هر چند تحریم‌ها آن‌گونه كه غربی‌ها در نظر گرفته بودند اثر نكرد، اما حقیقتاً این به عنوان یك آسیب جدی برای ما مطرح است كه باید نسبت به توانمندسازی اقتصاد كشور در مواجهه با آن‌ها اقدام كنیم. </a:t>
            </a:r>
            <a:endParaRPr lang="fa-IR" dirty="0"/>
          </a:p>
        </p:txBody>
      </p:sp>
      <p:sp>
        <p:nvSpPr>
          <p:cNvPr id="3" name="Content Placeholder 2"/>
          <p:cNvSpPr>
            <a:spLocks noGrp="1"/>
          </p:cNvSpPr>
          <p:nvPr>
            <p:ph idx="1"/>
          </p:nvPr>
        </p:nvSpPr>
        <p:spPr>
          <a:xfrm>
            <a:off x="755576" y="1988840"/>
            <a:ext cx="7776864" cy="4869160"/>
          </a:xfrm>
        </p:spPr>
        <p:txBody>
          <a:bodyPr/>
          <a:lstStyle/>
          <a:p>
            <a:endParaRPr lang="fa-IR" dirty="0"/>
          </a:p>
        </p:txBody>
      </p:sp>
    </p:spTree>
    <p:extLst>
      <p:ext uri="{BB962C8B-B14F-4D97-AF65-F5344CB8AC3E}">
        <p14:creationId xmlns:p14="http://schemas.microsoft.com/office/powerpoint/2010/main" val="2436519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776864" cy="5832648"/>
          </a:xfrm>
        </p:spPr>
        <p:txBody>
          <a:bodyPr>
            <a:normAutofit/>
          </a:bodyPr>
          <a:lstStyle/>
          <a:p>
            <a:endParaRPr lang="fa-IR" dirty="0" smtClean="0"/>
          </a:p>
          <a:p>
            <a:r>
              <a:rPr lang="fa-IR" dirty="0" smtClean="0"/>
              <a:t>از همین زاویه، </a:t>
            </a:r>
            <a:r>
              <a:rPr lang="fa-IR" dirty="0"/>
              <a:t>امام خامنه ای روحی فداه با </a:t>
            </a:r>
            <a:r>
              <a:rPr lang="fa-IR" dirty="0" smtClean="0"/>
              <a:t>پیش‌بینی راهبردهای دشمن در برابر انقلاب اسلامی، از حدود شش سال پیش شعارهای اقتصادی را به عنوان نام سال‌ در دستور كار قرار دادند تا فضای عمومی كشور برای این شرایط ویژه فراهم شود.</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42902948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26</Template>
  <TotalTime>38</TotalTime>
  <Words>1172</Words>
  <Application>Microsoft Office PowerPoint</Application>
  <PresentationFormat>On-screen Show (4:3)</PresentationFormat>
  <Paragraphs>81</Paragraphs>
  <Slides>50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Times New Roman</vt:lpstr>
      <vt:lpstr>Office Theme</vt:lpstr>
      <vt:lpstr>PowerPoint Presentation</vt:lpstr>
      <vt:lpstr>PowerPoint Presentation</vt:lpstr>
      <vt:lpstr>PowerPoint Presentation</vt:lpstr>
      <vt:lpstr>PowerPoint Presentation</vt:lpstr>
      <vt:lpstr>  ما در طول این مدت در بسیاری از عرصه‌ها توانستیم موفق باشیم. در حوزه‌ی سیاست خارجی، انقلاب اسلامی توانسته در سطح منطقه‌ای و حتی بین‌المللی توسعه‌ی گفتمانی داشته باشد. در حوزه‌ی فناوری، علم و فرهنگ به موفقیت‌های بی‌نظیری دست پیدا كرده‌ایم. در حوزه‌ی سیاسی نیز مهم‌ترین دستاورد، ایجاد ثبات و امنیت در كشور بوده است.</vt:lpstr>
      <vt:lpstr> اما در حوزه‌ی اقتصادی علی‌رغم گسترش عمران و آبادانی ملی كه داشته‌ایم، هنوز نتوانسته‌ایم به اهداف مورد نظر كه مهم‌ترین آن پیشرفت و عدالت اقتصادی همه‌جانبه است برسیم. </vt:lpstr>
      <vt:lpstr>این یك نقطه‌ی آسیب برای ما شده و متأسفانه دشمن هم با فهم این مسأله، از همین دریچه به انقلاب اسلامی در حال وارد آوردن فشار است. اعمال تحریم‌های گسترده‌ی اقتصادی علیه ایران به این دلیل است كه آن‌ها می‌دانند ما در زمینه‌ی اقتصادی ضعف داریم. </vt:lpstr>
      <vt:lpstr>تحلیل ابتدایی آن‌ها هم این بود كه اكثر درآمدهای ما حاصل از فروش نفت است و بنابراین اگر جلوی فروش نفت ایران را بگیرند، می‌توانند آسیب‌های جدی به اقتصاد ما وارد كنند. هر چند تحریم‌ها آن‌گونه كه غربی‌ها در نظر گرفته بودند اثر نكرد، اما حقیقتاً این به عنوان یك آسیب جدی برای ما مطرح است كه باید نسبت به توانمندسازی اقتصاد كشور در مواجهه با آن‌ها اقدام كنیم. </vt:lpstr>
      <vt:lpstr> از همین زاویه، امام خامنه ای روحی فداه با پیش‌بینی راهبردهای دشمن در برابر انقلاب اسلامی، از حدود شش سال پیش شعارهای اقتصادی را به عنوان نام سال‌ در دستور كار قرار دادند تا فضای عمومی كشور برای این شرایط ویژه فراهم شود.</vt:lpstr>
      <vt:lpstr> در عین حال ما برای دستیابی به  افق‌های خود در حوزه‌ی اقتصادی، می‌بایست برنامه و سیاست‌های دقیق و مدونی داشته باشیم تا دقیقاً بدانیم كه چه باید بكنیم. این سیاست‌ها در موضوعات مختلف از سوی امام خامنه ای روحی فداه ابلاغ شده است تا به وسیله‌ی آن گفتمان دولت و جامعه به سمت این مسأله نیل پیدا كند.</vt:lpstr>
      <vt:lpstr> سوال: سازوكار تهیه و  تدوین این سندها از زمانی كه امام خامنه ای روحی فداه آن را به مجمع تشخیص مصلحت نظام ارسال می‌كنند تا زمانی كه در مجمع مورد بحث قرار می‌گیرد و تبدیل به یك سند شده و ابلاغ می‌شود، چگونه است؟</vt:lpstr>
      <vt:lpstr> معمولاً نظرات و ایده‌های جامع از  سوی مسئولین و نخبگان علمی، فرهنگی، سیاسی و اقتصادی جهت تبیین سیاست‌گذاری مطلوب در كشور به سوی ایشان فرستاده می‌شود. خود ایشان نیز در حوزه‌های گوناگون از اشراف مطلوبی برخوردارند، آن نظرات را مورد مطالعه و ارزیابی قرار می‌دهند. </vt:lpstr>
      <vt:lpstr>سپس با مشاوران و برخی نخبگان به مشورت می‌پردازند و به یك مسأله و ایده‌ی خاص می‌رسند كه آن مسأله، نیاز و دغدغه‌ی روز جامعه و مردم است. </vt:lpstr>
      <vt:lpstr>این ایده از سوی امام خامنه ای  روحی فداه با حفظ چارچوب و شاخص‌هایی برای مجمع تشخیص مصلحت نظام ارسال می‌شود. مجمع هم با استفاده از نظرات بسیاری از كارشناسان و نخبگان كشور اعم از دولت و مجلس و همین‌طور دلسوزان نظام به یك پیش‌نویس اولیه از سیاست‌ها می‌رسد و مجدداً آن پیش‌نویس را برای رهبری می‌فرستد.</vt:lpstr>
      <vt:lpstr>  لازم است قوای كشور بی‌درنگ  و با زمان‌بندی مشخص، اقدام به اجرای آن كنند و با تهیه قوانین و مقررات لازم و تدوین نقشه راه برای عرصه‌های مختلف، زمینه و فرصت مناسب برای نقش‌آفرینی مردم و همه فعالان اقتصادی را در این جهاد مقدس فراهم آورند تا به فضل الهی حماسه‌ اقتصادی ملت بزرگ ایران نیز همچون حماسه سیاسی در برابر چشم جهانیان رخ نماید. </vt:lpstr>
      <vt:lpstr> لذا می‌توانیم بگوییم كه تهیه و تدوین این سیاست‌ها در حقیقت برخاسته از یك خرد جمعی و تفكر نخبگانی است كه توسط همه‌ی دلسوزان انقلاب اسلامی تهیه شده و در نهایت امام خامنه ای روحی فداه با توجه به مبادی دینی و انقلابی، آن را تكمیل كرده و ابلاغ می‌كنند.</vt:lpstr>
      <vt:lpstr>  یكی از نكاتی كه موجب شده تا سیاست‌های كلی و بالادستی نظام در چشم برخی مردم و برخی نخبگان به عنوان یك سند فرمایشی جلوه كند، سرانجام این اسناد است؛ یعنی این ابهام وجود دارد كه این اسناد به چه نتیجه‌ای می‌رسند؟</vt:lpstr>
      <vt:lpstr> ببینید سیاست‌های عمومی قاعدتاً یك سری «اقدامات پیشینی» دارند كه در سؤال قبل به برخی از آن‌ها اشاره كردم. یك سری «اقدامات پسینی» هم دارند. یعنی این سیاست‌ها بعد از این‌كه ابلاغ شد باید انجام شوند. </vt:lpstr>
      <vt:lpstr>PowerPoint Presentation</vt:lpstr>
      <vt:lpstr>همه‌جای دنیا هم این‌گونه است. باید قوانین موجود بر اساس این سیاست‌ها پالایش شوند. بعضی‌شان باید حذف شوند، بعضی‌ها اصلاح، در بعضی جاها نیز نیازمند تدوین قانون جدید هستیم. </vt:lpstr>
      <vt:lpstr>این كارها باید توأمان با هم انجام شوند تا آن سیاست‌ها تبدیل به «گفتمان» شود. گفتمان یعنی یك خواسته و مطالبه‌ی عمومی كه تمام فضای جامعه آن را دنبال می‌كند. بنابراین باید كار جدی رسانه‌ای پیرامون آن انجام شود. </vt:lpstr>
      <vt:lpstr>مثلاً رسانه‌ی ملی باید افراد  صاحب‌نظر و نخبه را دعوت كند تا به صورت دقیق این سیاست‌ها را تبیین و تشریح شود و ضرورت آن برای همه‌ی مردم مشخص شود. وقتی این اتفاق افتاد، دیگر خود مردم دنبال تحقق آن می‌روند و حتی از مسئولین نیز آن را بازخواست می‌كنند.</vt:lpstr>
      <vt:lpstr> مسأله‌ی بعدی این است كه در تبدیل  این سیاست‌ها به گفتمان این‌گونه نیست كه دولت كار خودش را بكند و مجلس هم كار خودش را. مجلس هم می‌بایست بداند نقش او در این حوزه چیست و برای عملیاتی كردن سیاست‌های مقاومتی، چه قوانینی را باید تصویب یا اصلاح كند. مثلاً باید قانون مالیاتی كشور متناسب با این سیاست‌ها بازنگری شود، همین‌طور قوانین بانكی، گمركی و امثالهم.</vt:lpstr>
      <vt:lpstr> مسأله‌ی بعدی آن است كه نیروی انسانی دخیل در موضوع نیز باید به این «باور» برسد كه اجرای این سیاست‌ها ضرورت دارد؛ وگرنه اگر به صرف تدوین این اسناد بسنده كنیم بدون آن‌كه نیروی انسانی دخیل در كار را «اقناع» كنیم، به نتیجه‌ی مورد نظر نخواهیم رسید. </vt:lpstr>
      <vt:lpstr> در این بین نهادهای نظارتی چون  دیوان محاسبات و سازمان بازرسی نیز نقش بسیار مهمی دارند. این نهادها باید به صورت دقیق اوضاع را رصد و آسیب‌های موجود را شناسایی و گوشزد كنند كه آیا این سیاست‌ها تبدیل به قانون شده‌اند یا خیر؟ اگر شده‌اند آیا اجرا می‌شوند؟ و اگر اجرا می‌شوند، چه اشكالات و آسیب‌هایی وجود دارد؟</vt:lpstr>
      <vt:lpstr> موضوع بعدی نیز این است كه این سیاست‌ها باید جایگاه خود را در نظام بودجه‌ی كشور مشخص كند. یعنی در برنامه‌ی بودجه‌ای كه دولت هر ساله تدوین و برای تصویب به مجلس می‌فرستد، باید روح این سیاست‌ها دیده شود. </vt:lpstr>
      <vt:lpstr>نباید این‌گونه باشد كه بودجه‌ی اقتصادی كشور تناسبی با سیاست‌های اقتصاد مقاومتی نداشته باشد و حتی بدتر از آن، در بخش‌هایی در تناقض با اهداف سیاست‌های اقتصاد مقاومتی باشد!</vt:lpstr>
      <vt:lpstr> همین‌طور از این‌ها بالاتر، نظام دانشگاهی ما و سرفصل‌های دروس دانشگاهی نیز باید متناسب با این رویكرد جدید، اصلاح شود. </vt:lpstr>
      <vt:lpstr>این‌طور نیست كه مثلاً دانشجوی  اقتصادی، سر كلاس خود با مبانی اقتصاد لیبرالی آشنا شود و آن را غایت خود بداند، آن‌گاه از او بخواهیم كه معتقد به اقتصاد مقاومتی هم باشد! این دو با هم جور در نمی‌آید. به طور خلاصه ما وقتی می‌توانیم به نتیجه‌ی درست در اجرای این سیاست‌ها برسیم كه دارای «نگرش سیستمی» باشیم؛ نه آن‌كه در جزیره‌هایی دور از هم كه هر كدام ساز خود را می‌زنند عمل كنیم.</vt:lpstr>
      <vt:lpstr>  به نظر شما نظام دیوان‌سالاری و سیستم دولتی ما چه مشكلاتی دارد كه این سیاست‌ها در عرصه‌ی اجرا با مشكلاتی روبرو می‌شوند؟</vt:lpstr>
      <vt:lpstr> من معتقدم هر مسئولی اگر عزم جدی بر اجرای این سیاست‌ها داشته باشد، این سیاست‌ها انجام خواهد شد؛ چراكه این سیاست‌ها دارای منطق و عقلانیت لازم است و ذهن نیروی انسانی ما نیز این منطق را خوب می‌فهمد. </vt:lpstr>
      <vt:lpstr>بنابراین در ابتدا مدیران و  مسئولین باید  عزم جدی و لازم برای اجرای آن را داشته باشند. همین الان اگر دولت برنامه‌ای را تبیین و بخواهد اجرا كند، به راحتی می‌تواند اجرا كند. بگذارید مثال بزنم؛ آیا انجام سفرهای استانی كار سختی بود یا نه؟ </vt:lpstr>
      <vt:lpstr>آیا كاری بود كه اصلاً با نظام بروكراسی كشور جور در می‌آمد؟ ولی همین كار سخت و غیرممكن را وقتی رئیس‌جمهور و اعضای هیأت دولت به جدیت خواستند كه بكنند، انجام شد.</vt:lpstr>
      <vt:lpstr>  نظرات مسئولین و نخبگان جهت تبیین سیاست‌گذاری مطلوب در كشور به ایشان فرستاده می‌شود. خود ایشان نیز در حوزه‌های گوناگون از اشراف مطلوبی برخوردار است، آن نظرات را مورد ارزیابی قرار می‌دهند. </vt:lpstr>
      <vt:lpstr>سپس به مشورت می‌پردازند و به یك ایده‌ی خاص می‌رسند كه آن مسأله، نیاز و دغدغه‌ی روز جامعه و مردم است. این ایده با حفظ چارچوب و شاخص‌هایی برای مجمع تشخیص مصلحت نظام ارسال می‌شود.</vt:lpstr>
      <vt:lpstr> شرط دوم آن است كه ساختارهای موجود نظام بروكراتیك را متناسب با شرایط جدید و منطبق با سیاست‌های اقتصاد مقاومتی اصلاح كنیم. مثلاً باید ساختار تمركز را از بین ببریم، یا باید فرآیندهای دولتی را الكترونیك كنیم. </vt:lpstr>
      <vt:lpstr>از سویی دیگر باید نیروی  انسانی  دولتی را نیز آموزش دهیم و انگیزه‌ی لازم برای آن‌ها را به وجود بیاوریم. بنده به عنوان كسی كه از نزدیك در مباحث سیاست‌گذاری دخیل بوده‌ام عرض می‌كنم كه قدم اول برای اجرای سیاست‌ها، تغییر و تحول در نظام اداری است. </vt:lpstr>
      <vt:lpstr>تحول در نظام اداری هم  به این معنی  نیست كه كارمندهایی را اخراج كنیم و نیروهای جدیدی بیاوریم؛ بلكه باید همین نیروها را توانمند كنیم، باید ساختارها را كمتر كنیم، فرایندهای پیچیده را ساده‌تر كنیم و نظام پرداختی را بر اساس عملكردها اصلاح كنیم.</vt:lpstr>
      <vt:lpstr>  چگونه می‌شود ملاكی دقیق برای ارزیابی دستگاه‌ها جهت التزام آن‌ها به این‌گونه سیاست‌های كلی تعیین كرد؟</vt:lpstr>
      <vt:lpstr> بهترین ارزیاب برای عملكرد  دستگاه‌ها مردم هستند. هم مردم به صورت مستقیم و هم به صورت غیرمستقیم توسط نمایندگان خود در مجلس. بنابراین ما با استفاده از ظرفیت مردم، ظرفیت نهادها و همچنین ظرفیت رسانه‌ای باید در این زمینه گفتمان‌سازی كنیم.</vt:lpstr>
      <vt:lpstr>«گفتمان» مثل یك فضا است،  فضایی  است كه خارج از آن نمی‌توان تنفس كرد. مثلاً مطالبه‌ی حقوق هسته‌ای در كشور ما به یك گفتمان تبدیل شده است. همان‌گونه كه مردم انرژی هسته‌ای را حق مسلم خود می‌دانند، اقتصاد مقاومتی هم باید بشود حق مسلم مردم؛ یعنی بشود یك مطالبه‌ی عمومی. </vt:lpstr>
      <vt:lpstr>این بزرگترین كار است. بدون  گفتمان‌سازی هیچ كاری نمی‌توان انجام داد. در این میان البته مجلس محترم هم نقش پر رنگی دارد. مجلس باید هم نظارت دقیق بر عملكرد دستگاه‌های دولتی داشته باشد و هم قوانین كشور را با نگاه به سیاست‌های اقتصاد مقاومتی تهیه و تدوین كند</vt:lpstr>
      <vt:lpstr>   سؤال آخر این‌كه ما یك سند راهبردی داریم به نام سند چشم‌انداز ۲۰ساله كه افق كشور را در سال‌های پیش رو ترسیم می‌كند؛ سند سیاست‌های اقتصاد مقاومتی در چه نسبتی با سند چشم‌انداز ۲۰ ساله قرار می‌گیرد؟</vt:lpstr>
      <vt:lpstr>در سند چشم‌انداز سه هدف روشن  وجود دارد:  یك این‌كه از نظر تولید علم و فناوری در منطقه اول شویم.  دوم، هویت اسلامی- ایرانی ما الهام‌بخش شود. سوم این‌كه از نظر اقتصادی در منطقه‌ی غرب آسیا كشور اول شویم. </vt:lpstr>
      <vt:lpstr>در بحث تولید علم و فناوری  كه  در حال حاضر شتاب خوبی گرفته‌ایم و حتی برخی می‌گویند فراتر از افق سند چشم‌انداز حركت كردیم. در بحث تبلیغ هویت اسلامی- ایرانی هم با وقایعی كه در سال‌های اخیر در منطقه و جهان رخ داده، پیشرفت خوبی داشته‌ایم. </vt:lpstr>
      <vt:lpstr>اما در حوزه‌ی اقتصاد نیاز به تأمل و  تلاش بیشتری داریم تا بتوانیم برسیم به آن رتبه‌ی نخست اقتصاد غرب آسیا. سیاست‌های اقتصاد مقاومتی در حقیقت كمك می‌كند برای رسیدن به آن هدف سند چشم‌انداز ۲۰ساله.</vt:lpstr>
      <vt:lpstr> البته سیاست‌های كلی  اقتصاد مقاومتی،  سیاست دائمی ما است؛ یك افق بلند است، نه فقط یك افق ۲۰ساله، ولی خیلی كمك می‌كند برای این‌كه ما برسیم به آن جایگاه اقتصادی موجود در سند. شما سیاست‌های كلی اقتصاد مقاومتی را كه نگاه كنید می‌بینید كه در آن بسیار تأكید شده بر استفاده از منابع و ظرفیت‌های داخلی، تولید ملی، بهره‌وری و تولید دانش. </vt:lpstr>
      <vt:lpstr>همه‌ی این‌ها اجزا و شاخص‌هایی  هستند كه با همدیگر باید جمع شوند و بروند جلو تا به نقطه‌ی مطلوب برسیم. در حقیقت سیاست‌های اقتصاد مقاومتی مسیر رسیدن به آن اهداف عالی اقتصادی است كه ما در نظر داریم.</vt:lpstr>
      <vt:lpstr>http://farsi.khamenei.ir/others-</vt:lpstr>
      <vt:lpstr>dialog?id=25338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fatemeh</dc:creator>
  <cp:lastModifiedBy>fatemeh</cp:lastModifiedBy>
  <cp:revision>9</cp:revision>
  <dcterms:created xsi:type="dcterms:W3CDTF">2014-02-19T17:58:01Z</dcterms:created>
  <dcterms:modified xsi:type="dcterms:W3CDTF">2014-02-19T18:39:38Z</dcterms:modified>
</cp:coreProperties>
</file>