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56" r:id="rId2"/>
    <p:sldId id="327" r:id="rId3"/>
    <p:sldId id="258" r:id="rId4"/>
    <p:sldId id="308" r:id="rId5"/>
    <p:sldId id="355" r:id="rId6"/>
    <p:sldId id="286" r:id="rId7"/>
    <p:sldId id="352" r:id="rId8"/>
    <p:sldId id="260" r:id="rId9"/>
    <p:sldId id="261" r:id="rId10"/>
    <p:sldId id="384" r:id="rId11"/>
    <p:sldId id="287" r:id="rId12"/>
    <p:sldId id="282" r:id="rId13"/>
    <p:sldId id="281" r:id="rId14"/>
    <p:sldId id="278" r:id="rId15"/>
    <p:sldId id="289" r:id="rId16"/>
    <p:sldId id="288" r:id="rId17"/>
    <p:sldId id="290" r:id="rId18"/>
    <p:sldId id="263" r:id="rId19"/>
    <p:sldId id="388" r:id="rId20"/>
    <p:sldId id="266" r:id="rId21"/>
    <p:sldId id="267" r:id="rId22"/>
    <p:sldId id="268" r:id="rId23"/>
    <p:sldId id="269" r:id="rId24"/>
    <p:sldId id="270" r:id="rId25"/>
    <p:sldId id="365" r:id="rId26"/>
    <p:sldId id="368" r:id="rId27"/>
    <p:sldId id="366" r:id="rId28"/>
    <p:sldId id="358" r:id="rId29"/>
    <p:sldId id="301" r:id="rId30"/>
    <p:sldId id="357" r:id="rId31"/>
    <p:sldId id="386" r:id="rId32"/>
    <p:sldId id="387" r:id="rId33"/>
    <p:sldId id="359" r:id="rId34"/>
    <p:sldId id="370" r:id="rId35"/>
    <p:sldId id="326" r:id="rId36"/>
    <p:sldId id="389" r:id="rId37"/>
    <p:sldId id="385" r:id="rId38"/>
    <p:sldId id="372" r:id="rId39"/>
    <p:sldId id="331" r:id="rId40"/>
    <p:sldId id="380" r:id="rId41"/>
    <p:sldId id="382" r:id="rId42"/>
    <p:sldId id="378" r:id="rId43"/>
    <p:sldId id="379" r:id="rId44"/>
    <p:sldId id="381" r:id="rId45"/>
    <p:sldId id="374" r:id="rId46"/>
    <p:sldId id="383" r:id="rId47"/>
  </p:sldIdLst>
  <p:sldSz cx="9144000" cy="6858000" type="screen4x3"/>
  <p:notesSz cx="6858000" cy="9144000"/>
  <p:defaultTextStyle>
    <a:defPPr>
      <a:defRPr lang="en-US"/>
    </a:defPPr>
    <a:lvl1pPr algn="r" rtl="1" fontAlgn="base">
      <a:spcBef>
        <a:spcPct val="0"/>
      </a:spcBef>
      <a:spcAft>
        <a:spcPct val="0"/>
      </a:spcAft>
      <a:defRPr kern="1200">
        <a:solidFill>
          <a:schemeClr val="tx1"/>
        </a:solidFill>
        <a:latin typeface="Arial" charset="0"/>
        <a:ea typeface="+mn-ea"/>
        <a:cs typeface="Arial" charset="0"/>
      </a:defRPr>
    </a:lvl1pPr>
    <a:lvl2pPr marL="457200" algn="r" rtl="1" fontAlgn="base">
      <a:spcBef>
        <a:spcPct val="0"/>
      </a:spcBef>
      <a:spcAft>
        <a:spcPct val="0"/>
      </a:spcAft>
      <a:defRPr kern="1200">
        <a:solidFill>
          <a:schemeClr val="tx1"/>
        </a:solidFill>
        <a:latin typeface="Arial" charset="0"/>
        <a:ea typeface="+mn-ea"/>
        <a:cs typeface="Arial" charset="0"/>
      </a:defRPr>
    </a:lvl2pPr>
    <a:lvl3pPr marL="914400" algn="r" rtl="1" fontAlgn="base">
      <a:spcBef>
        <a:spcPct val="0"/>
      </a:spcBef>
      <a:spcAft>
        <a:spcPct val="0"/>
      </a:spcAft>
      <a:defRPr kern="1200">
        <a:solidFill>
          <a:schemeClr val="tx1"/>
        </a:solidFill>
        <a:latin typeface="Arial" charset="0"/>
        <a:ea typeface="+mn-ea"/>
        <a:cs typeface="Arial" charset="0"/>
      </a:defRPr>
    </a:lvl3pPr>
    <a:lvl4pPr marL="1371600" algn="r" rtl="1" fontAlgn="base">
      <a:spcBef>
        <a:spcPct val="0"/>
      </a:spcBef>
      <a:spcAft>
        <a:spcPct val="0"/>
      </a:spcAft>
      <a:defRPr kern="1200">
        <a:solidFill>
          <a:schemeClr val="tx1"/>
        </a:solidFill>
        <a:latin typeface="Arial" charset="0"/>
        <a:ea typeface="+mn-ea"/>
        <a:cs typeface="Arial" charset="0"/>
      </a:defRPr>
    </a:lvl4pPr>
    <a:lvl5pPr marL="1828800" algn="r" rtl="1"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620" autoAdjust="0"/>
  </p:normalViewPr>
  <p:slideViewPr>
    <p:cSldViewPr>
      <p:cViewPr varScale="1">
        <p:scale>
          <a:sx n="59" d="100"/>
          <a:sy n="59" d="100"/>
        </p:scale>
        <p:origin x="-1140"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2215EBDB-CEAE-4BD1-A7AC-55EEB2C12818}" type="datetimeFigureOut">
              <a:rPr lang="fa-IR" smtClean="0"/>
              <a:pPr/>
              <a:t>1436/08/22</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578C2587-B738-4894-9098-4C9BE09A0465}" type="slidenum">
              <a:rPr lang="fa-IR" smtClean="0"/>
              <a:pPr/>
              <a:t>‹#›</a:t>
            </a:fld>
            <a:endParaRPr lang="fa-IR"/>
          </a:p>
        </p:txBody>
      </p:sp>
    </p:spTree>
    <p:extLst>
      <p:ext uri="{BB962C8B-B14F-4D97-AF65-F5344CB8AC3E}">
        <p14:creationId xmlns:p14="http://schemas.microsoft.com/office/powerpoint/2010/main" val="254050365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200" b="0" i="0" kern="1200" dirty="0" smtClean="0">
                <a:solidFill>
                  <a:schemeClr val="tx1"/>
                </a:solidFill>
                <a:effectLst/>
                <a:latin typeface="+mn-lt"/>
                <a:ea typeface="+mn-ea"/>
                <a:cs typeface="+mn-cs"/>
              </a:rPr>
              <a:t>There are three distinct pathways of complement activation, all of which converge on the complement component C3 that is cleaved to generate C3a and C3b. C3b can act to opsonize material for ingestion by phagocytic cells and to enhance clearance of immune complexes. C3b can also form part of C5 </a:t>
            </a:r>
            <a:r>
              <a:rPr lang="en-US" sz="1200" b="0" i="0" kern="1200" dirty="0" err="1" smtClean="0">
                <a:solidFill>
                  <a:schemeClr val="tx1"/>
                </a:solidFill>
                <a:effectLst/>
                <a:latin typeface="+mn-lt"/>
                <a:ea typeface="+mn-ea"/>
                <a:cs typeface="+mn-cs"/>
              </a:rPr>
              <a:t>convertase</a:t>
            </a:r>
            <a:r>
              <a:rPr lang="en-US" sz="1200" b="0" i="0" kern="1200" dirty="0" smtClean="0">
                <a:solidFill>
                  <a:schemeClr val="tx1"/>
                </a:solidFill>
                <a:effectLst/>
                <a:latin typeface="+mn-lt"/>
                <a:ea typeface="+mn-ea"/>
                <a:cs typeface="+mn-cs"/>
              </a:rPr>
              <a:t>, which cleaves C5 to generate the chemotactic fragment C5a. This cleavage results in assembly of the membrane attack complex (C5b-9), which can insert into cell membranes and cause </a:t>
            </a:r>
            <a:r>
              <a:rPr lang="en-US" sz="1200" b="0" i="0" kern="1200" dirty="0" err="1" smtClean="0">
                <a:solidFill>
                  <a:schemeClr val="tx1"/>
                </a:solidFill>
                <a:effectLst/>
                <a:latin typeface="+mn-lt"/>
                <a:ea typeface="+mn-ea"/>
                <a:cs typeface="+mn-cs"/>
              </a:rPr>
              <a:t>lysis</a:t>
            </a:r>
            <a:r>
              <a:rPr lang="en-US" sz="1200" b="0" i="0" kern="1200" dirty="0" smtClean="0">
                <a:solidFill>
                  <a:schemeClr val="tx1"/>
                </a:solidFill>
                <a:effectLst/>
                <a:latin typeface="+mn-lt"/>
                <a:ea typeface="+mn-ea"/>
                <a:cs typeface="+mn-cs"/>
              </a:rPr>
              <a:t> of bacteria and damage to nucleated cells. The classical pathway is activated following binding of </a:t>
            </a:r>
            <a:r>
              <a:rPr lang="en-US" sz="1200" b="0" i="0" kern="1200" dirty="0" err="1" smtClean="0">
                <a:solidFill>
                  <a:schemeClr val="tx1"/>
                </a:solidFill>
                <a:effectLst/>
                <a:latin typeface="+mn-lt"/>
                <a:ea typeface="+mn-ea"/>
                <a:cs typeface="+mn-cs"/>
              </a:rPr>
              <a:t>IgM</a:t>
            </a:r>
            <a:r>
              <a:rPr lang="en-US" sz="1200" b="0" i="0" kern="1200" dirty="0" smtClean="0">
                <a:solidFill>
                  <a:schemeClr val="tx1"/>
                </a:solidFill>
                <a:effectLst/>
                <a:latin typeface="+mn-lt"/>
                <a:ea typeface="+mn-ea"/>
                <a:cs typeface="+mn-cs"/>
              </a:rPr>
              <a:t> or complement-fixing </a:t>
            </a:r>
            <a:r>
              <a:rPr lang="en-US" sz="1200" b="0" i="0" kern="1200" dirty="0" err="1" smtClean="0">
                <a:solidFill>
                  <a:schemeClr val="tx1"/>
                </a:solidFill>
                <a:effectLst/>
                <a:latin typeface="+mn-lt"/>
                <a:ea typeface="+mn-ea"/>
                <a:cs typeface="+mn-cs"/>
              </a:rPr>
              <a:t>isotypes</a:t>
            </a:r>
            <a:r>
              <a:rPr lang="en-US" sz="1200" b="0" i="0" kern="1200" dirty="0" smtClean="0">
                <a:solidFill>
                  <a:schemeClr val="tx1"/>
                </a:solidFill>
                <a:effectLst/>
                <a:latin typeface="+mn-lt"/>
                <a:ea typeface="+mn-ea"/>
                <a:cs typeface="+mn-cs"/>
              </a:rPr>
              <a:t> of </a:t>
            </a:r>
            <a:r>
              <a:rPr lang="en-US" sz="1200" b="0" i="0" kern="1200" dirty="0" err="1" smtClean="0">
                <a:solidFill>
                  <a:schemeClr val="tx1"/>
                </a:solidFill>
                <a:effectLst/>
                <a:latin typeface="+mn-lt"/>
                <a:ea typeface="+mn-ea"/>
                <a:cs typeface="+mn-cs"/>
              </a:rPr>
              <a:t>IgG</a:t>
            </a:r>
            <a:r>
              <a:rPr lang="en-US" sz="1200" b="0" i="0" kern="1200" dirty="0" smtClean="0">
                <a:solidFill>
                  <a:schemeClr val="tx1"/>
                </a:solidFill>
                <a:effectLst/>
                <a:latin typeface="+mn-lt"/>
                <a:ea typeface="+mn-ea"/>
                <a:cs typeface="+mn-cs"/>
              </a:rPr>
              <a:t> on cell surfaces or in immune complexes. The first complement component, C1, binds to the antibody via its component C1q, and this binding initiates a cascade of protein cleavage that proceeds via C4 and C2. C1q can also be activated by binding to C-reactive protein that is bound to microbial constituents or material such as chromatin released from dead or dying cells. C1q can also be activated by binding directly to apoptotic cells. The </a:t>
            </a:r>
            <a:r>
              <a:rPr lang="en-US" sz="1200" b="0" i="0" kern="1200" dirty="0" err="1" smtClean="0">
                <a:solidFill>
                  <a:schemeClr val="tx1"/>
                </a:solidFill>
                <a:effectLst/>
                <a:latin typeface="+mn-lt"/>
                <a:ea typeface="+mn-ea"/>
                <a:cs typeface="+mn-cs"/>
              </a:rPr>
              <a:t>lectin</a:t>
            </a:r>
            <a:r>
              <a:rPr lang="en-US" sz="1200" b="0" i="0" kern="1200" dirty="0" smtClean="0">
                <a:solidFill>
                  <a:schemeClr val="tx1"/>
                </a:solidFill>
                <a:effectLst/>
                <a:latin typeface="+mn-lt"/>
                <a:ea typeface="+mn-ea"/>
                <a:cs typeface="+mn-cs"/>
              </a:rPr>
              <a:t> pathway is initiated by the binding of mannose-binding </a:t>
            </a:r>
            <a:r>
              <a:rPr lang="en-US" sz="1200" b="0" i="0" kern="1200" dirty="0" err="1" smtClean="0">
                <a:solidFill>
                  <a:schemeClr val="tx1"/>
                </a:solidFill>
                <a:effectLst/>
                <a:latin typeface="+mn-lt"/>
                <a:ea typeface="+mn-ea"/>
                <a:cs typeface="+mn-cs"/>
              </a:rPr>
              <a:t>lectin</a:t>
            </a:r>
            <a:r>
              <a:rPr lang="en-US" sz="1200" b="0" i="0" kern="1200" dirty="0" smtClean="0">
                <a:solidFill>
                  <a:schemeClr val="tx1"/>
                </a:solidFill>
                <a:effectLst/>
                <a:latin typeface="+mn-lt"/>
                <a:ea typeface="+mn-ea"/>
                <a:cs typeface="+mn-cs"/>
              </a:rPr>
              <a:t> to carbohydrates found on bacterial cell surfaces, and also proceeds via C2 and C4. The alternative pathway is activated by pathogens or by other entities such as damaged cells that do not express complement-inhibitory proteins or are unable to bind those in the circulation. The alternative pathway also acts as an amplification system once C3 is activated by the other pathways. C1-9, components of the complement pathway; MAC, membrane attack complex; MASPs, mannose-binding-</a:t>
            </a:r>
            <a:r>
              <a:rPr lang="en-US" sz="1200" b="0" i="0" kern="1200" dirty="0" err="1" smtClean="0">
                <a:solidFill>
                  <a:schemeClr val="tx1"/>
                </a:solidFill>
                <a:effectLst/>
                <a:latin typeface="+mn-lt"/>
                <a:ea typeface="+mn-ea"/>
                <a:cs typeface="+mn-cs"/>
              </a:rPr>
              <a:t>lectin</a:t>
            </a:r>
            <a:r>
              <a:rPr lang="en-US" sz="1200" b="0" i="0" kern="1200" dirty="0" smtClean="0">
                <a:solidFill>
                  <a:schemeClr val="tx1"/>
                </a:solidFill>
                <a:effectLst/>
                <a:latin typeface="+mn-lt"/>
                <a:ea typeface="+mn-ea"/>
                <a:cs typeface="+mn-cs"/>
              </a:rPr>
              <a:t>-associated serine proteases; MBL, mannose-binding </a:t>
            </a:r>
            <a:r>
              <a:rPr lang="en-US" sz="1200" b="0" i="0" kern="1200" dirty="0" err="1" smtClean="0">
                <a:solidFill>
                  <a:schemeClr val="tx1"/>
                </a:solidFill>
                <a:effectLst/>
                <a:latin typeface="+mn-lt"/>
                <a:ea typeface="+mn-ea"/>
                <a:cs typeface="+mn-cs"/>
              </a:rPr>
              <a:t>lectin</a:t>
            </a:r>
            <a:r>
              <a:rPr lang="en-US" sz="1200" b="0" i="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578C2587-B738-4894-9098-4C9BE09A0465}" type="slidenum">
              <a:rPr lang="fa-IR" smtClean="0"/>
              <a:pPr/>
              <a:t>19</a:t>
            </a:fld>
            <a:endParaRPr lang="fa-IR"/>
          </a:p>
        </p:txBody>
      </p:sp>
    </p:spTree>
    <p:extLst>
      <p:ext uri="{BB962C8B-B14F-4D97-AF65-F5344CB8AC3E}">
        <p14:creationId xmlns:p14="http://schemas.microsoft.com/office/powerpoint/2010/main" val="2072540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200" b="0" i="0" kern="1200" dirty="0" smtClean="0">
                <a:solidFill>
                  <a:schemeClr val="tx1"/>
                </a:solidFill>
                <a:effectLst/>
                <a:latin typeface="+mn-lt"/>
                <a:ea typeface="+mn-ea"/>
                <a:cs typeface="+mn-cs"/>
              </a:rPr>
              <a:t>Although the complement system has traditionally been considered part of the innate immune system, research in recent decades has revealed that complement is able to activate cells involved in both the adaptive and innate immune response. Complement triggers and modulates a variety of immune activities and acts as a linker between the two branches of the immune response. In addition, the complement system maintains cell homeostasis by </a:t>
            </a:r>
            <a:r>
              <a:rPr lang="en-US" sz="1200" b="0" i="0" kern="1200" dirty="0" err="1" smtClean="0">
                <a:solidFill>
                  <a:schemeClr val="tx1"/>
                </a:solidFill>
                <a:effectLst/>
                <a:latin typeface="+mn-lt"/>
                <a:ea typeface="+mn-ea"/>
                <a:cs typeface="+mn-cs"/>
              </a:rPr>
              <a:t>eliminatiing</a:t>
            </a:r>
            <a:r>
              <a:rPr lang="en-US" sz="1200" b="0" i="0" kern="1200" dirty="0" smtClean="0">
                <a:solidFill>
                  <a:schemeClr val="tx1"/>
                </a:solidFill>
                <a:effectLst/>
                <a:latin typeface="+mn-lt"/>
                <a:ea typeface="+mn-ea"/>
                <a:cs typeface="+mn-cs"/>
              </a:rPr>
              <a:t> cellular debris and immune complexes.</a:t>
            </a:r>
            <a:endParaRPr lang="fa-IR" dirty="0"/>
          </a:p>
        </p:txBody>
      </p:sp>
      <p:sp>
        <p:nvSpPr>
          <p:cNvPr id="4" name="Slide Number Placeholder 3"/>
          <p:cNvSpPr>
            <a:spLocks noGrp="1"/>
          </p:cNvSpPr>
          <p:nvPr>
            <p:ph type="sldNum" sz="quarter" idx="10"/>
          </p:nvPr>
        </p:nvSpPr>
        <p:spPr/>
        <p:txBody>
          <a:bodyPr/>
          <a:lstStyle/>
          <a:p>
            <a:fld id="{578C2587-B738-4894-9098-4C9BE09A0465}" type="slidenum">
              <a:rPr lang="fa-IR" smtClean="0"/>
              <a:pPr/>
              <a:t>30</a:t>
            </a:fld>
            <a:endParaRPr lang="fa-IR"/>
          </a:p>
        </p:txBody>
      </p:sp>
    </p:spTree>
    <p:extLst>
      <p:ext uri="{BB962C8B-B14F-4D97-AF65-F5344CB8AC3E}">
        <p14:creationId xmlns:p14="http://schemas.microsoft.com/office/powerpoint/2010/main" val="2607027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200" b="0" i="0" kern="1200" dirty="0" err="1" smtClean="0">
                <a:solidFill>
                  <a:schemeClr val="tx1"/>
                </a:solidFill>
                <a:effectLst/>
                <a:latin typeface="+mn-lt"/>
                <a:ea typeface="+mn-ea"/>
                <a:cs typeface="+mn-cs"/>
              </a:rPr>
              <a:t>Antiphospholipid</a:t>
            </a:r>
            <a:r>
              <a:rPr lang="en-US" sz="1200" b="0" i="0" kern="1200" dirty="0" smtClean="0">
                <a:solidFill>
                  <a:schemeClr val="tx1"/>
                </a:solidFill>
                <a:effectLst/>
                <a:latin typeface="+mn-lt"/>
                <a:ea typeface="+mn-ea"/>
                <a:cs typeface="+mn-cs"/>
              </a:rPr>
              <a:t> antibodies bind to the placenta and activate the classical complement pathway. This leads to deposition of C3b on the decidua and to the generation of </a:t>
            </a:r>
            <a:r>
              <a:rPr lang="en-US" sz="1200" b="0" i="0" kern="1200" dirty="0" err="1" smtClean="0">
                <a:solidFill>
                  <a:schemeClr val="tx1"/>
                </a:solidFill>
                <a:effectLst/>
                <a:latin typeface="+mn-lt"/>
                <a:ea typeface="+mn-ea"/>
                <a:cs typeface="+mn-cs"/>
              </a:rPr>
              <a:t>anaphylatoxins</a:t>
            </a:r>
            <a:r>
              <a:rPr lang="en-US" sz="1200" b="0" i="0" kern="1200" dirty="0" smtClean="0">
                <a:solidFill>
                  <a:schemeClr val="tx1"/>
                </a:solidFill>
                <a:effectLst/>
                <a:latin typeface="+mn-lt"/>
                <a:ea typeface="+mn-ea"/>
                <a:cs typeface="+mn-cs"/>
              </a:rPr>
              <a:t> and activators of inflammatory cells, particularly C5a. C5a attracts neutrophils and stimulates the release of inflammatory mediators including reactive oxygen species and </a:t>
            </a:r>
            <a:r>
              <a:rPr lang="en-US" sz="1200" b="0" i="0" kern="1200" dirty="0" err="1" smtClean="0">
                <a:solidFill>
                  <a:schemeClr val="tx1"/>
                </a:solidFill>
                <a:effectLst/>
                <a:latin typeface="+mn-lt"/>
                <a:ea typeface="+mn-ea"/>
                <a:cs typeface="+mn-cs"/>
              </a:rPr>
              <a:t>proteolytic</a:t>
            </a:r>
            <a:r>
              <a:rPr lang="en-US" sz="1200" b="0" i="0" kern="1200" dirty="0" smtClean="0">
                <a:solidFill>
                  <a:schemeClr val="tx1"/>
                </a:solidFill>
                <a:effectLst/>
                <a:latin typeface="+mn-lt"/>
                <a:ea typeface="+mn-ea"/>
                <a:cs typeface="+mn-cs"/>
              </a:rPr>
              <a:t> enzymes. Neutrophils accelerate the activation of the alternative pathway and </a:t>
            </a:r>
            <a:r>
              <a:rPr lang="en-US" sz="1200" b="0" i="0" kern="1200" dirty="0" err="1" smtClean="0">
                <a:solidFill>
                  <a:schemeClr val="tx1"/>
                </a:solidFill>
                <a:effectLst/>
                <a:latin typeface="+mn-lt"/>
                <a:ea typeface="+mn-ea"/>
                <a:cs typeface="+mn-cs"/>
              </a:rPr>
              <a:t>synthesise</a:t>
            </a:r>
            <a:r>
              <a:rPr lang="en-US" sz="1200" b="0" i="0" kern="1200" dirty="0" smtClean="0">
                <a:solidFill>
                  <a:schemeClr val="tx1"/>
                </a:solidFill>
                <a:effectLst/>
                <a:latin typeface="+mn-lt"/>
                <a:ea typeface="+mn-ea"/>
                <a:cs typeface="+mn-cs"/>
              </a:rPr>
              <a:t> C3 and </a:t>
            </a:r>
            <a:r>
              <a:rPr lang="en-US" sz="1200" b="0" i="0" kern="1200" dirty="0" err="1" smtClean="0">
                <a:solidFill>
                  <a:schemeClr val="tx1"/>
                </a:solidFill>
                <a:effectLst/>
                <a:latin typeface="+mn-lt"/>
                <a:ea typeface="+mn-ea"/>
                <a:cs typeface="+mn-cs"/>
              </a:rPr>
              <a:t>properdin</a:t>
            </a:r>
            <a:r>
              <a:rPr lang="en-US" sz="1200" b="0" i="0" kern="1200" dirty="0" smtClean="0">
                <a:solidFill>
                  <a:schemeClr val="tx1"/>
                </a:solidFill>
                <a:effectLst/>
                <a:latin typeface="+mn-lt"/>
                <a:ea typeface="+mn-ea"/>
                <a:cs typeface="+mn-cs"/>
              </a:rPr>
              <a:t>. C5 activation also leads to the formation of the membrane attack complex which might produce tissue damage. Tumor necrosis factor synthesis is stimulated, and this enhances tissue injury through tumor necrosis factor receptors.</a:t>
            </a:r>
            <a:endParaRPr lang="fa-IR" dirty="0"/>
          </a:p>
        </p:txBody>
      </p:sp>
      <p:sp>
        <p:nvSpPr>
          <p:cNvPr id="4" name="Slide Number Placeholder 3"/>
          <p:cNvSpPr>
            <a:spLocks noGrp="1"/>
          </p:cNvSpPr>
          <p:nvPr>
            <p:ph type="sldNum" sz="quarter" idx="10"/>
          </p:nvPr>
        </p:nvSpPr>
        <p:spPr/>
        <p:txBody>
          <a:bodyPr/>
          <a:lstStyle/>
          <a:p>
            <a:fld id="{578C2587-B738-4894-9098-4C9BE09A0465}" type="slidenum">
              <a:rPr lang="fa-IR" smtClean="0"/>
              <a:pPr/>
              <a:t>42</a:t>
            </a:fld>
            <a:endParaRPr lang="fa-IR"/>
          </a:p>
        </p:txBody>
      </p:sp>
    </p:spTree>
    <p:extLst>
      <p:ext uri="{BB962C8B-B14F-4D97-AF65-F5344CB8AC3E}">
        <p14:creationId xmlns:p14="http://schemas.microsoft.com/office/powerpoint/2010/main" val="2953721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200" b="0" i="0" kern="1200" dirty="0" smtClean="0">
                <a:solidFill>
                  <a:schemeClr val="tx1"/>
                </a:solidFill>
                <a:effectLst/>
                <a:latin typeface="+mn-lt"/>
                <a:ea typeface="+mn-ea"/>
                <a:cs typeface="+mn-cs"/>
              </a:rPr>
              <a:t>Erroneous activation or insufficient regulation of the complement cascade may lead to an attack by the immune system against self-tissue. Many autoimmune, inflammatory and ischemia/reperfusion (I/R) injury-related diseases are therefore connected with complement. Whereas some of these pathological conditions are localized to specific organs and tissues, many of them are systemic. In addition, some pathogens have found ways to evade or even misuse the complement system, thereby contributing to infectious diseases and their consequences.</a:t>
            </a:r>
            <a:endParaRPr lang="fa-IR" dirty="0"/>
          </a:p>
        </p:txBody>
      </p:sp>
      <p:sp>
        <p:nvSpPr>
          <p:cNvPr id="4" name="Slide Number Placeholder 3"/>
          <p:cNvSpPr>
            <a:spLocks noGrp="1"/>
          </p:cNvSpPr>
          <p:nvPr>
            <p:ph type="sldNum" sz="quarter" idx="10"/>
          </p:nvPr>
        </p:nvSpPr>
        <p:spPr/>
        <p:txBody>
          <a:bodyPr/>
          <a:lstStyle/>
          <a:p>
            <a:fld id="{578C2587-B738-4894-9098-4C9BE09A0465}" type="slidenum">
              <a:rPr lang="fa-IR" smtClean="0"/>
              <a:pPr/>
              <a:t>43</a:t>
            </a:fld>
            <a:endParaRPr lang="fa-IR"/>
          </a:p>
        </p:txBody>
      </p:sp>
    </p:spTree>
    <p:extLst>
      <p:ext uri="{BB962C8B-B14F-4D97-AF65-F5344CB8AC3E}">
        <p14:creationId xmlns:p14="http://schemas.microsoft.com/office/powerpoint/2010/main" val="3705322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auto">
              <a:spcBef>
                <a:spcPts val="0"/>
              </a:spcBef>
              <a:spcAft>
                <a:spcPts val="0"/>
              </a:spcAft>
              <a:defRPr/>
            </a:pPr>
            <a:endParaRPr lang="en-US"/>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auto">
              <a:spcBef>
                <a:spcPts val="0"/>
              </a:spcBef>
              <a:spcAft>
                <a:spcPts val="0"/>
              </a:spcAft>
              <a:defRPr/>
            </a:pPr>
            <a:endParaRPr lang="en-US"/>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fld id="{59C9909E-5275-4F93-BE51-5FCF6698ADD3}" type="datetimeFigureOut">
              <a:rPr lang="en-US"/>
              <a:pPr>
                <a:defRPr/>
              </a:pPr>
              <a:t>6/9/2015</a:t>
            </a:fld>
            <a:endParaRPr lang="en-US"/>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endParaRPr lang="en-US"/>
          </a:p>
        </p:txBody>
      </p:sp>
      <p:sp>
        <p:nvSpPr>
          <p:cNvPr id="19" name="Slide Number Placeholder 28"/>
          <p:cNvSpPr>
            <a:spLocks noGrp="1"/>
          </p:cNvSpPr>
          <p:nvPr>
            <p:ph type="sldNum" sz="quarter" idx="12"/>
          </p:nvPr>
        </p:nvSpPr>
        <p:spPr>
          <a:xfrm>
            <a:off x="8320088" y="1588"/>
            <a:ext cx="747712" cy="365125"/>
          </a:xfrm>
        </p:spPr>
        <p:txBody>
          <a:bodyPr/>
          <a:lstStyle>
            <a:lvl1pPr algn="r">
              <a:defRPr sz="1800" smtClean="0">
                <a:solidFill>
                  <a:schemeClr val="bg1"/>
                </a:solidFill>
              </a:defRPr>
            </a:lvl1pPr>
          </a:lstStyle>
          <a:p>
            <a:pPr>
              <a:defRPr/>
            </a:pPr>
            <a:fld id="{64F6D207-DADE-4C19-838D-491468BB098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EC2A4A4C-B291-4E5D-A6C3-7CD4A36592D7}" type="datetimeFigureOut">
              <a:rPr lang="en-US"/>
              <a:pPr>
                <a:defRPr/>
              </a:pPr>
              <a:t>6/9/2015</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46838579-0E40-4FD9-A1EF-AED86227003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8C76C060-58BF-4FAE-A86F-65B6ADAB97B7}" type="datetimeFigureOut">
              <a:rPr lang="en-US"/>
              <a:pPr>
                <a:defRPr/>
              </a:pPr>
              <a:t>6/9/2015</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0312EC9B-6943-469E-AD2E-A96A0A74055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293D152F-16D3-4D63-AF52-01EA2E294970}" type="datetimeFigureOut">
              <a:rPr lang="en-US"/>
              <a:pPr>
                <a:defRPr/>
              </a:pPr>
              <a:t>6/9/2015</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D63C0475-BB5C-4558-9FCB-1AA1267EFD7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13"/>
          <p:cNvSpPr>
            <a:spLocks noGrp="1"/>
          </p:cNvSpPr>
          <p:nvPr>
            <p:ph type="dt" sz="half" idx="10"/>
          </p:nvPr>
        </p:nvSpPr>
        <p:spPr/>
        <p:txBody>
          <a:bodyPr/>
          <a:lstStyle>
            <a:lvl1pPr>
              <a:defRPr/>
            </a:lvl1pPr>
          </a:lstStyle>
          <a:p>
            <a:pPr>
              <a:defRPr/>
            </a:pPr>
            <a:fld id="{1607C3D7-2EAA-4472-8C23-CBDB2291E8E0}" type="datetimeFigureOut">
              <a:rPr lang="en-US"/>
              <a:pPr>
                <a:defRPr/>
              </a:pPr>
              <a:t>6/9/2015</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13E9ED28-CC8A-4DAD-AC80-DC6589A3C64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AD0E9B81-4EB4-4BEE-922F-68D69DC113AB}" type="datetimeFigureOut">
              <a:rPr lang="en-US"/>
              <a:pPr>
                <a:defRPr/>
              </a:pPr>
              <a:t>6/9/2015</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478E8308-42A6-4347-835C-E3DCD689D25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5"/>
          <p:cNvSpPr>
            <a:spLocks noGrp="1"/>
          </p:cNvSpPr>
          <p:nvPr>
            <p:ph type="dt" sz="half" idx="10"/>
          </p:nvPr>
        </p:nvSpPr>
        <p:spPr/>
        <p:txBody>
          <a:bodyPr rtlCol="0"/>
          <a:lstStyle>
            <a:lvl1pPr>
              <a:defRPr/>
            </a:lvl1pPr>
          </a:lstStyle>
          <a:p>
            <a:pPr>
              <a:defRPr/>
            </a:pPr>
            <a:fld id="{D2AD2BBF-F069-404F-B04B-656A05920F79}" type="datetimeFigureOut">
              <a:rPr lang="en-US"/>
              <a:pPr>
                <a:defRPr/>
              </a:pPr>
              <a:t>6/9/2015</a:t>
            </a:fld>
            <a:endParaRPr lang="en-US"/>
          </a:p>
        </p:txBody>
      </p:sp>
      <p:sp>
        <p:nvSpPr>
          <p:cNvPr id="8" name="Slide Number Placeholder 26"/>
          <p:cNvSpPr>
            <a:spLocks noGrp="1"/>
          </p:cNvSpPr>
          <p:nvPr>
            <p:ph type="sldNum" sz="quarter" idx="11"/>
          </p:nvPr>
        </p:nvSpPr>
        <p:spPr/>
        <p:txBody>
          <a:bodyPr rtlCol="0"/>
          <a:lstStyle>
            <a:lvl1pPr>
              <a:defRPr/>
            </a:lvl1pPr>
          </a:lstStyle>
          <a:p>
            <a:pPr>
              <a:defRPr/>
            </a:pPr>
            <a:fld id="{49E30463-4BC2-4B2C-8C94-DAAAA9953A3B}" type="slidenum">
              <a:rPr lang="en-US"/>
              <a:pPr>
                <a:defRPr/>
              </a:pPr>
              <a:t>‹#›</a:t>
            </a:fld>
            <a:endParaRPr lang="en-US"/>
          </a:p>
        </p:txBody>
      </p:sp>
      <p:sp>
        <p:nvSpPr>
          <p:cNvPr id="9" name="Footer Placeholder 27"/>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smtClean="0"/>
              <a:t>Click to edit Master title style</a:t>
            </a:r>
            <a:endParaRPr lang="en-US"/>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fld id="{708FD588-380F-4F0C-8DA2-E76F89DD84BA}" type="datetimeFigureOut">
              <a:rPr lang="en-US"/>
              <a:pPr>
                <a:defRPr/>
              </a:pPr>
              <a:t>6/9/2015</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F615395E-A717-4000-8869-8F4CE894DE5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21245A59-3CC5-46D3-BABC-8AAD257B5FBF}" type="datetimeFigureOut">
              <a:rPr lang="en-US"/>
              <a:pPr>
                <a:defRPr/>
              </a:pPr>
              <a:t>6/9/2015</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17A2CC1B-62C3-4A8E-AEDD-A0BA50418E0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lang="en-US" smtClean="0"/>
              <a:t>Click to edit Master title style</a:t>
            </a:r>
            <a:endParaRPr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ECD87B5E-7CA7-44AB-91C9-185B5246A826}" type="datetimeFigureOut">
              <a:rPr lang="en-US"/>
              <a:pPr>
                <a:defRPr/>
              </a:pPr>
              <a:t>6/9/2015</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C971219E-E156-4A03-8F66-88F11912D43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fld id="{A8601D30-24C0-418A-ACE9-B0D15CAA324E}" type="datetimeFigureOut">
              <a:rPr lang="en-US"/>
              <a:pPr>
                <a:defRPr/>
              </a:pPr>
              <a:t>6/9/2015</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F986A6F5-C1F4-4977-B908-DDD7E8F67DA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29" name="Rectangle 28"/>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31" name="Rectangle 30"/>
          <p:cNvSpPr/>
          <p:nvPr/>
        </p:nvSpPr>
        <p:spPr>
          <a:xfrm flipV="1">
            <a:off x="5410200" y="360363"/>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32" name="Rectangle 31"/>
          <p:cNvSpPr/>
          <p:nvPr/>
        </p:nvSpPr>
        <p:spPr>
          <a:xfrm flipV="1">
            <a:off x="5410200" y="439738"/>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auto">
              <a:spcBef>
                <a:spcPts val="0"/>
              </a:spcBef>
              <a:spcAft>
                <a:spcPts val="0"/>
              </a:spcAft>
              <a:defRPr/>
            </a:pPr>
            <a:endParaRPr lang="en-US"/>
          </a:p>
        </p:txBody>
      </p:sp>
      <p:sp useBgFill="1">
        <p:nvSpPr>
          <p:cNvPr id="33" name="Rounded Rectangle 32"/>
          <p:cNvSpPr/>
          <p:nvPr/>
        </p:nvSpPr>
        <p:spPr bwMode="white">
          <a:xfrm>
            <a:off x="5407025" y="496888"/>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auto">
              <a:spcBef>
                <a:spcPts val="0"/>
              </a:spcBef>
              <a:spcAft>
                <a:spcPts val="0"/>
              </a:spcAft>
              <a:defRPr/>
            </a:pPr>
            <a:endParaRPr lang="en-US"/>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1039" name="Title Placeholder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40" name="Text Placeholder 12"/>
          <p:cNvSpPr>
            <a:spLocks noGrp="1"/>
          </p:cNvSpPr>
          <p:nvPr>
            <p:ph type="body" idx="1"/>
          </p:nvPr>
        </p:nvSpPr>
        <p:spPr bwMode="auto">
          <a:xfrm>
            <a:off x="457200" y="2249488"/>
            <a:ext cx="82296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rtl="0" eaLnBrk="1" fontAlgn="auto" latinLnBrk="0" hangingPunct="1">
              <a:spcBef>
                <a:spcPts val="0"/>
              </a:spcBef>
              <a:spcAft>
                <a:spcPts val="0"/>
              </a:spcAft>
              <a:defRPr kumimoji="0" sz="800" smtClean="0">
                <a:solidFill>
                  <a:schemeClr val="accent2"/>
                </a:solidFill>
                <a:latin typeface="+mn-lt"/>
                <a:cs typeface="+mn-cs"/>
              </a:defRPr>
            </a:lvl1pPr>
          </a:lstStyle>
          <a:p>
            <a:pPr>
              <a:defRPr/>
            </a:pPr>
            <a:fld id="{D4CC04A6-F907-487E-9302-F9DDA14B7B6F}" type="datetimeFigureOut">
              <a:rPr lang="en-US"/>
              <a:pPr>
                <a:defRPr/>
              </a:pPr>
              <a:t>6/9/2015</a:t>
            </a:fld>
            <a:endParaRPr lang="en-US"/>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rtl="0" eaLnBrk="1" fontAlgn="auto" latinLnBrk="0" hangingPunct="1">
              <a:spcBef>
                <a:spcPts val="0"/>
              </a:spcBef>
              <a:spcAft>
                <a:spcPts val="0"/>
              </a:spcAft>
              <a:defRPr kumimoji="0" sz="800">
                <a:solidFill>
                  <a:schemeClr val="accent2"/>
                </a:solidFill>
                <a:latin typeface="+mn-lt"/>
                <a:cs typeface="+mn-cs"/>
              </a:defRPr>
            </a:lvl1pPr>
          </a:lstStyle>
          <a:p>
            <a:pPr>
              <a:defRPr/>
            </a:pPr>
            <a:endParaRPr lang="en-US"/>
          </a:p>
        </p:txBody>
      </p:sp>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rtl="0" eaLnBrk="1" fontAlgn="auto" latinLnBrk="0" hangingPunct="1">
              <a:spcBef>
                <a:spcPts val="0"/>
              </a:spcBef>
              <a:spcAft>
                <a:spcPts val="0"/>
              </a:spcAft>
              <a:defRPr kumimoji="0" sz="1800" smtClean="0">
                <a:solidFill>
                  <a:srgbClr val="FFFFFF"/>
                </a:solidFill>
                <a:latin typeface="+mn-lt"/>
                <a:cs typeface="+mn-cs"/>
              </a:defRPr>
            </a:lvl1pPr>
          </a:lstStyle>
          <a:p>
            <a:pPr>
              <a:defRPr/>
            </a:pPr>
            <a:fld id="{786304C0-8274-4A9D-A318-62A81191654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3" r:id="rId1"/>
    <p:sldLayoutId id="2147483675" r:id="rId2"/>
    <p:sldLayoutId id="2147483676" r:id="rId3"/>
    <p:sldLayoutId id="2147483677" r:id="rId4"/>
    <p:sldLayoutId id="2147483684" r:id="rId5"/>
    <p:sldLayoutId id="2147483685" r:id="rId6"/>
    <p:sldLayoutId id="2147483678" r:id="rId7"/>
    <p:sldLayoutId id="2147483679" r:id="rId8"/>
    <p:sldLayoutId id="2147483680" r:id="rId9"/>
    <p:sldLayoutId id="2147483681" r:id="rId10"/>
    <p:sldLayoutId id="2147483682" r:id="rId11"/>
  </p:sldLayoutIdLst>
  <p:txStyles>
    <p:titleStyle>
      <a:lvl1pPr algn="l" rtl="0" fontAlgn="base">
        <a:spcBef>
          <a:spcPct val="0"/>
        </a:spcBef>
        <a:spcAft>
          <a:spcPct val="0"/>
        </a:spcAft>
        <a:defRPr sz="4000" kern="1200">
          <a:solidFill>
            <a:schemeClr val="tx2"/>
          </a:solidFill>
          <a:latin typeface="+mj-lt"/>
          <a:ea typeface="+mj-ea"/>
          <a:cs typeface="+mj-cs"/>
        </a:defRPr>
      </a:lvl1pPr>
      <a:lvl2pPr algn="l" rtl="0" fontAlgn="base">
        <a:spcBef>
          <a:spcPct val="0"/>
        </a:spcBef>
        <a:spcAft>
          <a:spcPct val="0"/>
        </a:spcAft>
        <a:defRPr sz="4000">
          <a:solidFill>
            <a:schemeClr val="tx2"/>
          </a:solidFill>
          <a:latin typeface="Trebuchet MS" pitchFamily="34" charset="0"/>
        </a:defRPr>
      </a:lvl2pPr>
      <a:lvl3pPr algn="l" rtl="0" fontAlgn="base">
        <a:spcBef>
          <a:spcPct val="0"/>
        </a:spcBef>
        <a:spcAft>
          <a:spcPct val="0"/>
        </a:spcAft>
        <a:defRPr sz="4000">
          <a:solidFill>
            <a:schemeClr val="tx2"/>
          </a:solidFill>
          <a:latin typeface="Trebuchet MS" pitchFamily="34" charset="0"/>
        </a:defRPr>
      </a:lvl3pPr>
      <a:lvl4pPr algn="l" rtl="0" fontAlgn="base">
        <a:spcBef>
          <a:spcPct val="0"/>
        </a:spcBef>
        <a:spcAft>
          <a:spcPct val="0"/>
        </a:spcAft>
        <a:defRPr sz="4000">
          <a:solidFill>
            <a:schemeClr val="tx2"/>
          </a:solidFill>
          <a:latin typeface="Trebuchet MS" pitchFamily="34" charset="0"/>
        </a:defRPr>
      </a:lvl4pPr>
      <a:lvl5pPr algn="l" rtl="0" fontAlgn="base">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fontAlgn="base">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fontAlgn="base">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fontAlgn="base">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fontAlgn="base">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fontAlgn="base">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71625"/>
            <a:ext cx="8458200" cy="942975"/>
          </a:xfrm>
        </p:spPr>
        <p:txBody>
          <a:bodyPr>
            <a:normAutofit/>
          </a:bodyPr>
          <a:lstStyle/>
          <a:p>
            <a:pPr algn="ctr" fontAlgn="auto">
              <a:spcAft>
                <a:spcPts val="0"/>
              </a:spcAft>
              <a:defRPr/>
            </a:pPr>
            <a:r>
              <a:rPr lang="en-US" b="1" dirty="0" smtClean="0">
                <a:effectLst>
                  <a:outerShdw blurRad="38100" dist="38100" dir="2700000" algn="tl">
                    <a:srgbClr val="000000">
                      <a:alpha val="43137"/>
                    </a:srgbClr>
                  </a:outerShdw>
                </a:effectLst>
              </a:rPr>
              <a:t>Complement</a:t>
            </a:r>
            <a:endParaRPr lang="en-US" b="1" dirty="0">
              <a:effectLst>
                <a:outerShdw blurRad="38100" dist="38100" dir="2700000" algn="tl">
                  <a:srgbClr val="000000">
                    <a:alpha val="43137"/>
                  </a:srgbClr>
                </a:outerShdw>
              </a:effectLst>
            </a:endParaRPr>
          </a:p>
        </p:txBody>
      </p:sp>
      <p:pic>
        <p:nvPicPr>
          <p:cNvPr id="5123" name="Picture 2"/>
          <p:cNvPicPr>
            <a:picLocks noChangeAspect="1" noChangeArrowheads="1"/>
          </p:cNvPicPr>
          <p:nvPr/>
        </p:nvPicPr>
        <p:blipFill>
          <a:blip r:embed="rId2" cstate="print"/>
          <a:srcRect/>
          <a:stretch>
            <a:fillRect/>
          </a:stretch>
        </p:blipFill>
        <p:spPr bwMode="auto">
          <a:xfrm>
            <a:off x="500063" y="4000500"/>
            <a:ext cx="3781425" cy="2214563"/>
          </a:xfrm>
          <a:prstGeom prst="rect">
            <a:avLst/>
          </a:prstGeom>
          <a:noFill/>
          <a:ln w="9525">
            <a:noFill/>
            <a:miter lim="800000"/>
            <a:headEnd/>
            <a:tailEnd/>
          </a:ln>
        </p:spPr>
      </p:pic>
      <p:sp>
        <p:nvSpPr>
          <p:cNvPr id="5124" name="Subtitle 4"/>
          <p:cNvSpPr>
            <a:spLocks noGrp="1"/>
          </p:cNvSpPr>
          <p:nvPr>
            <p:ph type="subTitle" idx="1"/>
          </p:nvPr>
        </p:nvSpPr>
        <p:spPr>
          <a:xfrm>
            <a:off x="457200" y="3900488"/>
            <a:ext cx="4953000" cy="1752600"/>
          </a:xfrm>
        </p:spPr>
        <p:txBody>
          <a:bodyPr/>
          <a:lstStyle/>
          <a:p>
            <a:pPr marL="63500"/>
            <a:endParaRPr lang="fa-IR"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0528" y="285750"/>
            <a:ext cx="1780728" cy="3143250"/>
          </a:xfrm>
        </p:spPr>
        <p:txBody>
          <a:bodyPr/>
          <a:lstStyle/>
          <a:p>
            <a:pPr algn="ctr"/>
            <a:r>
              <a:rPr lang="en-US" sz="2400" b="1" dirty="0" smtClean="0">
                <a:effectLst>
                  <a:outerShdw blurRad="38100" dist="38100" dir="2700000" algn="tl">
                    <a:srgbClr val="000000">
                      <a:alpha val="43137"/>
                    </a:srgbClr>
                  </a:outerShdw>
                </a:effectLst>
              </a:rPr>
              <a:t>The classical pathway of complement activation</a:t>
            </a:r>
          </a:p>
        </p:txBody>
      </p:sp>
      <p:sp>
        <p:nvSpPr>
          <p:cNvPr id="14339" name="Content Placeholder 2"/>
          <p:cNvSpPr>
            <a:spLocks noGrp="1"/>
          </p:cNvSpPr>
          <p:nvPr>
            <p:ph idx="1"/>
          </p:nvPr>
        </p:nvSpPr>
        <p:spPr/>
        <p:txBody>
          <a:bodyPr/>
          <a:lstStyle/>
          <a:p>
            <a:endParaRPr lang="en-US" dirty="0" smtClean="0"/>
          </a:p>
        </p:txBody>
      </p:sp>
      <p:pic>
        <p:nvPicPr>
          <p:cNvPr id="14340" name="Picture 2"/>
          <p:cNvPicPr>
            <a:picLocks noChangeAspect="1" noChangeArrowheads="1"/>
          </p:cNvPicPr>
          <p:nvPr/>
        </p:nvPicPr>
        <p:blipFill>
          <a:blip r:embed="rId2" cstate="print"/>
          <a:srcRect t="46043" r="5934"/>
          <a:stretch>
            <a:fillRect/>
          </a:stretch>
        </p:blipFill>
        <p:spPr bwMode="auto">
          <a:xfrm>
            <a:off x="1752600" y="381000"/>
            <a:ext cx="7162800" cy="647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endParaRPr lang="fa-IR" smtClean="0"/>
          </a:p>
        </p:txBody>
      </p:sp>
      <p:sp>
        <p:nvSpPr>
          <p:cNvPr id="3" name="Content Placeholder 2"/>
          <p:cNvSpPr>
            <a:spLocks noGrp="1"/>
          </p:cNvSpPr>
          <p:nvPr>
            <p:ph idx="1"/>
          </p:nvPr>
        </p:nvSpPr>
        <p:spPr>
          <a:xfrm>
            <a:off x="1143000" y="2209800"/>
            <a:ext cx="6856804" cy="1220146"/>
          </a:xfrm>
          <a:ln/>
        </p:spPr>
        <p:style>
          <a:lnRef idx="1">
            <a:schemeClr val="accent4"/>
          </a:lnRef>
          <a:fillRef idx="2">
            <a:schemeClr val="accent4"/>
          </a:fillRef>
          <a:effectRef idx="1">
            <a:schemeClr val="accent4"/>
          </a:effectRef>
          <a:fontRef idx="minor">
            <a:schemeClr val="dk1"/>
          </a:fontRef>
        </p:style>
        <p:txBody>
          <a:bodyPr>
            <a:normAutofit/>
          </a:bodyPr>
          <a:lstStyle/>
          <a:p>
            <a:pPr marL="365760" indent="-256032" algn="ctr" fontAlgn="auto">
              <a:spcAft>
                <a:spcPts val="0"/>
              </a:spcAft>
              <a:buClr>
                <a:schemeClr val="accent3"/>
              </a:buClr>
              <a:buFont typeface="Georgia"/>
              <a:buNone/>
              <a:defRPr/>
            </a:pPr>
            <a:r>
              <a:rPr lang="en-US" sz="3600" b="1" dirty="0" smtClean="0">
                <a:effectLst>
                  <a:outerShdw blurRad="38100" dist="38100" dir="2700000" algn="tl">
                    <a:srgbClr val="000000">
                      <a:alpha val="43137"/>
                    </a:srgbClr>
                  </a:outerShdw>
                </a:effectLst>
              </a:rPr>
              <a:t>The alternative pathway</a:t>
            </a:r>
            <a:endParaRPr lang="fa-IR" sz="36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2"/>
          <p:cNvPicPr>
            <a:picLocks noChangeAspect="1" noChangeArrowheads="1"/>
          </p:cNvPicPr>
          <p:nvPr/>
        </p:nvPicPr>
        <p:blipFill rotWithShape="1">
          <a:blip r:embed="rId2" cstate="print"/>
          <a:srcRect t="1373" r="2303"/>
          <a:stretch/>
        </p:blipFill>
        <p:spPr bwMode="auto">
          <a:xfrm>
            <a:off x="2007211" y="381000"/>
            <a:ext cx="7136789" cy="6165304"/>
          </a:xfrm>
          <a:prstGeom prst="rect">
            <a:avLst/>
          </a:prstGeom>
          <a:noFill/>
          <a:ln w="9525">
            <a:noFill/>
            <a:miter lim="800000"/>
            <a:headEnd/>
            <a:tailEnd/>
          </a:ln>
        </p:spPr>
      </p:pic>
      <p:sp>
        <p:nvSpPr>
          <p:cNvPr id="4" name="Title 3"/>
          <p:cNvSpPr>
            <a:spLocks noGrp="1"/>
          </p:cNvSpPr>
          <p:nvPr>
            <p:ph type="title"/>
          </p:nvPr>
        </p:nvSpPr>
        <p:spPr/>
        <p:txBody>
          <a:bodyPr/>
          <a:lstStyle/>
          <a:p>
            <a:endParaRPr lang="en-US"/>
          </a:p>
        </p:txBody>
      </p:sp>
      <p:sp>
        <p:nvSpPr>
          <p:cNvPr id="5" name="Title 1"/>
          <p:cNvSpPr txBox="1">
            <a:spLocks/>
          </p:cNvSpPr>
          <p:nvPr/>
        </p:nvSpPr>
        <p:spPr bwMode="auto">
          <a:xfrm>
            <a:off x="0" y="3962400"/>
            <a:ext cx="2952328" cy="1642864"/>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err="1" smtClean="0">
                <a:ln>
                  <a:noFill/>
                </a:ln>
                <a:solidFill>
                  <a:schemeClr val="tx1">
                    <a:lumMod val="95000"/>
                    <a:lumOff val="5000"/>
                  </a:schemeClr>
                </a:solidFill>
                <a:effectLst>
                  <a:outerShdw blurRad="38100" dist="38100" dir="2700000" algn="tl">
                    <a:srgbClr val="000000">
                      <a:alpha val="43137"/>
                    </a:srgbClr>
                  </a:outerShdw>
                </a:effectLst>
                <a:uLnTx/>
                <a:uFillTx/>
                <a:latin typeface="+mj-lt"/>
                <a:ea typeface="+mj-ea"/>
                <a:cs typeface="+mj-cs"/>
              </a:rPr>
              <a:t>Tickover</a:t>
            </a:r>
            <a:endParaRPr kumimoji="0" lang="en-US" sz="4400" b="1" i="0" u="none" strike="noStrike" kern="1200" cap="none" spc="0" normalizeH="0" baseline="0" noProof="0" dirty="0" smtClean="0">
              <a:ln>
                <a:noFill/>
              </a:ln>
              <a:solidFill>
                <a:schemeClr val="tx1">
                  <a:lumMod val="95000"/>
                  <a:lumOff val="5000"/>
                </a:schemeClr>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28625" y="642938"/>
            <a:ext cx="3357563" cy="1066800"/>
          </a:xfrm>
        </p:spPr>
        <p:txBody>
          <a:bodyPr/>
          <a:lstStyle/>
          <a:p>
            <a:pPr algn="ctr"/>
            <a:r>
              <a:rPr lang="en-US" sz="3200" b="1" smtClean="0"/>
              <a:t>The alternative pathway</a:t>
            </a:r>
          </a:p>
        </p:txBody>
      </p:sp>
      <p:sp>
        <p:nvSpPr>
          <p:cNvPr id="17411" name="Content Placeholder 2"/>
          <p:cNvSpPr>
            <a:spLocks noGrp="1"/>
          </p:cNvSpPr>
          <p:nvPr>
            <p:ph idx="1"/>
          </p:nvPr>
        </p:nvSpPr>
        <p:spPr>
          <a:xfrm>
            <a:off x="0" y="2667000"/>
            <a:ext cx="3757613" cy="1833041"/>
          </a:xfrm>
        </p:spPr>
        <p:txBody>
          <a:bodyPr/>
          <a:lstStyle/>
          <a:p>
            <a:pPr>
              <a:lnSpc>
                <a:spcPct val="150000"/>
              </a:lnSpc>
            </a:pPr>
            <a:r>
              <a:rPr lang="en-US" sz="2200" dirty="0"/>
              <a:t>The alternative-pathway C3 and C5 </a:t>
            </a:r>
            <a:r>
              <a:rPr lang="en-US" sz="2200" dirty="0" err="1"/>
              <a:t>convertases</a:t>
            </a:r>
            <a:r>
              <a:rPr lang="en-US" sz="2200" dirty="0"/>
              <a:t> </a:t>
            </a:r>
            <a:r>
              <a:rPr lang="en-US" sz="2200" dirty="0" smtClean="0"/>
              <a:t>are both </a:t>
            </a:r>
            <a:r>
              <a:rPr lang="en-US" sz="2200" dirty="0"/>
              <a:t>stabilized by </a:t>
            </a:r>
            <a:r>
              <a:rPr lang="en-US" sz="2200" dirty="0" err="1"/>
              <a:t>properdin</a:t>
            </a:r>
            <a:r>
              <a:rPr lang="en-US" sz="2200" dirty="0"/>
              <a:t> (factor P)</a:t>
            </a:r>
            <a:endParaRPr lang="en-US" sz="2200" dirty="0" smtClean="0"/>
          </a:p>
        </p:txBody>
      </p:sp>
      <p:pic>
        <p:nvPicPr>
          <p:cNvPr id="17412" name="Picture 2"/>
          <p:cNvPicPr>
            <a:picLocks noChangeAspect="1" noChangeArrowheads="1"/>
          </p:cNvPicPr>
          <p:nvPr/>
        </p:nvPicPr>
        <p:blipFill>
          <a:blip r:embed="rId2" cstate="print"/>
          <a:srcRect/>
          <a:stretch>
            <a:fillRect/>
          </a:stretch>
        </p:blipFill>
        <p:spPr bwMode="auto">
          <a:xfrm>
            <a:off x="4214813" y="188640"/>
            <a:ext cx="4749742" cy="66677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endParaRPr lang="en-US" smtClean="0"/>
          </a:p>
        </p:txBody>
      </p:sp>
      <p:sp>
        <p:nvSpPr>
          <p:cNvPr id="18435" name="Content Placeholder 2"/>
          <p:cNvSpPr>
            <a:spLocks noGrp="1"/>
          </p:cNvSpPr>
          <p:nvPr>
            <p:ph idx="1"/>
          </p:nvPr>
        </p:nvSpPr>
        <p:spPr/>
        <p:txBody>
          <a:bodyPr/>
          <a:lstStyle/>
          <a:p>
            <a:endParaRPr lang="en-US" dirty="0" smtClean="0"/>
          </a:p>
        </p:txBody>
      </p:sp>
      <p:pic>
        <p:nvPicPr>
          <p:cNvPr id="18436" name="Picture 2"/>
          <p:cNvPicPr>
            <a:picLocks noChangeAspect="1" noChangeArrowheads="1"/>
          </p:cNvPicPr>
          <p:nvPr/>
        </p:nvPicPr>
        <p:blipFill>
          <a:blip r:embed="rId2" cstate="print"/>
          <a:srcRect/>
          <a:stretch>
            <a:fillRect/>
          </a:stretch>
        </p:blipFill>
        <p:spPr bwMode="auto">
          <a:xfrm>
            <a:off x="381000" y="477238"/>
            <a:ext cx="5102492" cy="6380762"/>
          </a:xfrm>
          <a:prstGeom prst="rect">
            <a:avLst/>
          </a:prstGeom>
          <a:noFill/>
          <a:ln w="9525">
            <a:noFill/>
            <a:miter lim="800000"/>
            <a:headEnd/>
            <a:tailEnd/>
          </a:ln>
        </p:spPr>
      </p:pic>
      <p:pic>
        <p:nvPicPr>
          <p:cNvPr id="286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4997" r="22175"/>
          <a:stretch>
            <a:fillRect/>
          </a:stretch>
        </p:blipFill>
        <p:spPr bwMode="auto">
          <a:xfrm>
            <a:off x="5257800" y="1524000"/>
            <a:ext cx="3501081"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endParaRPr lang="fa-IR" smtClean="0"/>
          </a:p>
        </p:txBody>
      </p:sp>
      <p:sp>
        <p:nvSpPr>
          <p:cNvPr id="3" name="Content Placeholder 2"/>
          <p:cNvSpPr>
            <a:spLocks noGrp="1"/>
          </p:cNvSpPr>
          <p:nvPr>
            <p:ph idx="1"/>
          </p:nvPr>
        </p:nvSpPr>
        <p:spPr>
          <a:xfrm>
            <a:off x="1524000" y="2438400"/>
            <a:ext cx="6257940" cy="1465328"/>
          </a:xfrm>
          <a:ln/>
        </p:spPr>
        <p:style>
          <a:lnRef idx="1">
            <a:schemeClr val="accent5"/>
          </a:lnRef>
          <a:fillRef idx="2">
            <a:schemeClr val="accent5"/>
          </a:fillRef>
          <a:effectRef idx="1">
            <a:schemeClr val="accent5"/>
          </a:effectRef>
          <a:fontRef idx="minor">
            <a:schemeClr val="dk1"/>
          </a:fontRef>
        </p:style>
        <p:txBody>
          <a:bodyPr>
            <a:normAutofit/>
          </a:bodyPr>
          <a:lstStyle/>
          <a:p>
            <a:pPr marL="365760" indent="-256032" algn="ctr" fontAlgn="auto">
              <a:spcAft>
                <a:spcPts val="0"/>
              </a:spcAft>
              <a:buClr>
                <a:schemeClr val="accent3"/>
              </a:buClr>
              <a:buFont typeface="Georgia"/>
              <a:buNone/>
              <a:defRPr/>
            </a:pPr>
            <a:r>
              <a:rPr lang="en-US" sz="3600" b="1" dirty="0" err="1" smtClean="0">
                <a:effectLst>
                  <a:outerShdw blurRad="38100" dist="38100" dir="2700000" algn="tl">
                    <a:srgbClr val="000000">
                      <a:alpha val="43137"/>
                    </a:srgbClr>
                  </a:outerShdw>
                </a:effectLst>
              </a:rPr>
              <a:t>Lectin</a:t>
            </a:r>
            <a:r>
              <a:rPr lang="en-US" sz="3600" b="1" dirty="0" smtClean="0">
                <a:effectLst>
                  <a:outerShdw blurRad="38100" dist="38100" dir="2700000" algn="tl">
                    <a:srgbClr val="000000">
                      <a:alpha val="43137"/>
                    </a:srgbClr>
                  </a:outerShdw>
                </a:effectLst>
              </a:rPr>
              <a:t> Pathway</a:t>
            </a:r>
            <a:endParaRPr lang="fa-IR" sz="3600" b="1" dirty="0">
              <a:effectLst>
                <a:outerShdw blurRad="38100" dist="38100" dir="2700000" algn="tl">
                  <a:srgbClr val="000000">
                    <a:alpha val="43137"/>
                  </a:srgbClr>
                </a:outerShdw>
              </a:effectLst>
            </a:endParaRPr>
          </a:p>
        </p:txBody>
      </p:sp>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4191000"/>
            <a:ext cx="2295525"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04800" y="1295400"/>
            <a:ext cx="4681537" cy="4248473"/>
          </a:xfrm>
        </p:spPr>
        <p:txBody>
          <a:bodyPr/>
          <a:lstStyle/>
          <a:p>
            <a:pPr>
              <a:lnSpc>
                <a:spcPct val="150000"/>
              </a:lnSpc>
            </a:pPr>
            <a:r>
              <a:rPr lang="en-US" sz="3200" dirty="0" err="1" smtClean="0"/>
              <a:t>Lectin</a:t>
            </a:r>
            <a:r>
              <a:rPr lang="en-US" sz="3200" dirty="0" smtClean="0"/>
              <a:t> Pathway of Complement Activation</a:t>
            </a:r>
          </a:p>
        </p:txBody>
      </p:sp>
      <p:pic>
        <p:nvPicPr>
          <p:cNvPr id="20484" name="Picture 2"/>
          <p:cNvPicPr>
            <a:picLocks noChangeAspect="1" noChangeArrowheads="1"/>
          </p:cNvPicPr>
          <p:nvPr/>
        </p:nvPicPr>
        <p:blipFill>
          <a:blip r:embed="rId2" cstate="print"/>
          <a:srcRect r="82605"/>
          <a:stretch>
            <a:fillRect/>
          </a:stretch>
        </p:blipFill>
        <p:spPr bwMode="auto">
          <a:xfrm>
            <a:off x="5580112" y="-27384"/>
            <a:ext cx="1082699" cy="6080915"/>
          </a:xfrm>
          <a:prstGeom prst="rect">
            <a:avLst/>
          </a:prstGeom>
          <a:noFill/>
          <a:ln w="9525">
            <a:noFill/>
            <a:miter lim="800000"/>
            <a:headEnd/>
            <a:tailEnd/>
          </a:ln>
        </p:spPr>
      </p:pic>
      <p:pic>
        <p:nvPicPr>
          <p:cNvPr id="20485" name="Picture 2"/>
          <p:cNvPicPr>
            <a:picLocks noChangeAspect="1" noChangeArrowheads="1"/>
          </p:cNvPicPr>
          <p:nvPr/>
        </p:nvPicPr>
        <p:blipFill>
          <a:blip r:embed="rId2" cstate="print"/>
          <a:srcRect l="69582" r="-8386"/>
          <a:stretch>
            <a:fillRect/>
          </a:stretch>
        </p:blipFill>
        <p:spPr bwMode="auto">
          <a:xfrm>
            <a:off x="6660232" y="0"/>
            <a:ext cx="2679821" cy="6746404"/>
          </a:xfrm>
          <a:prstGeom prst="rect">
            <a:avLst/>
          </a:prstGeom>
          <a:noFill/>
          <a:ln w="9525">
            <a:noFill/>
            <a:miter lim="800000"/>
            <a:headEnd/>
            <a:tailEnd/>
          </a:ln>
        </p:spPr>
      </p:pic>
      <p:sp>
        <p:nvSpPr>
          <p:cNvPr id="20486" name="TextBox 5"/>
          <p:cNvSpPr txBox="1">
            <a:spLocks noChangeArrowheads="1"/>
          </p:cNvSpPr>
          <p:nvPr/>
        </p:nvSpPr>
        <p:spPr bwMode="auto">
          <a:xfrm>
            <a:off x="6665696" y="692696"/>
            <a:ext cx="669925" cy="276225"/>
          </a:xfrm>
          <a:prstGeom prst="rect">
            <a:avLst/>
          </a:prstGeom>
          <a:noFill/>
          <a:ln w="9525">
            <a:noFill/>
            <a:miter lim="800000"/>
            <a:headEnd/>
            <a:tailEnd/>
          </a:ln>
        </p:spPr>
        <p:txBody>
          <a:bodyPr wrap="none">
            <a:spAutoFit/>
          </a:bodyPr>
          <a:lstStyle/>
          <a:p>
            <a:pPr algn="l" rtl="0"/>
            <a:r>
              <a:rPr lang="en-US" sz="1200">
                <a:latin typeface="Georgia" pitchFamily="18" charset="0"/>
              </a:rPr>
              <a:t>Ficolin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endParaRPr lang="fa-IR" smtClean="0"/>
          </a:p>
        </p:txBody>
      </p:sp>
      <p:sp>
        <p:nvSpPr>
          <p:cNvPr id="3" name="Content Placeholder 2"/>
          <p:cNvSpPr>
            <a:spLocks noGrp="1"/>
          </p:cNvSpPr>
          <p:nvPr>
            <p:ph idx="1"/>
          </p:nvPr>
        </p:nvSpPr>
        <p:spPr>
          <a:xfrm>
            <a:off x="1676400" y="2514600"/>
            <a:ext cx="5686436" cy="1179576"/>
          </a:xfrm>
          <a:ln/>
        </p:spPr>
        <p:style>
          <a:lnRef idx="1">
            <a:schemeClr val="accent3"/>
          </a:lnRef>
          <a:fillRef idx="2">
            <a:schemeClr val="accent3"/>
          </a:fillRef>
          <a:effectRef idx="1">
            <a:schemeClr val="accent3"/>
          </a:effectRef>
          <a:fontRef idx="minor">
            <a:schemeClr val="dk1"/>
          </a:fontRef>
        </p:style>
        <p:txBody>
          <a:bodyPr>
            <a:normAutofit/>
          </a:bodyPr>
          <a:lstStyle/>
          <a:p>
            <a:pPr marL="365760" indent="-256032" algn="ctr" fontAlgn="auto">
              <a:spcAft>
                <a:spcPts val="0"/>
              </a:spcAft>
              <a:buClr>
                <a:schemeClr val="accent3"/>
              </a:buClr>
              <a:buFont typeface="Georgia"/>
              <a:buNone/>
              <a:defRPr/>
            </a:pPr>
            <a:r>
              <a:rPr lang="en-US" sz="3600" b="1" dirty="0" smtClean="0">
                <a:effectLst>
                  <a:outerShdw blurRad="38100" dist="38100" dir="2700000" algn="tl">
                    <a:srgbClr val="000000">
                      <a:alpha val="43137"/>
                    </a:srgbClr>
                  </a:outerShdw>
                </a:effectLst>
              </a:rPr>
              <a:t>MAC formation</a:t>
            </a:r>
            <a:endParaRPr lang="fa-IR" sz="3600" b="1" dirty="0">
              <a:effectLst>
                <a:outerShdw blurRad="38100" dist="38100" dir="2700000" algn="tl">
                  <a:srgbClr val="000000">
                    <a:alpha val="43137"/>
                  </a:srgbClr>
                </a:outerShdw>
              </a:effectLst>
            </a:endParaRPr>
          </a:p>
        </p:txBody>
      </p:sp>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4055001"/>
            <a:ext cx="5334000" cy="2802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67544" y="228600"/>
            <a:ext cx="8229600" cy="1066800"/>
          </a:xfrm>
        </p:spPr>
        <p:txBody>
          <a:bodyPr/>
          <a:lstStyle/>
          <a:p>
            <a:pPr algn="ctr"/>
            <a:r>
              <a:rPr lang="en-US" sz="3600" b="1" dirty="0" smtClean="0">
                <a:effectLst>
                  <a:outerShdw blurRad="38100" dist="38100" dir="2700000" algn="tl">
                    <a:srgbClr val="000000">
                      <a:alpha val="43137"/>
                    </a:srgbClr>
                  </a:outerShdw>
                </a:effectLst>
              </a:rPr>
              <a:t>MAC formation</a:t>
            </a:r>
          </a:p>
        </p:txBody>
      </p:sp>
      <p:sp>
        <p:nvSpPr>
          <p:cNvPr id="22531" name="Content Placeholder 2"/>
          <p:cNvSpPr>
            <a:spLocks noGrp="1"/>
          </p:cNvSpPr>
          <p:nvPr>
            <p:ph idx="1"/>
          </p:nvPr>
        </p:nvSpPr>
        <p:spPr/>
        <p:txBody>
          <a:bodyPr/>
          <a:lstStyle/>
          <a:p>
            <a:endParaRPr lang="en-US" dirty="0" smtClean="0"/>
          </a:p>
        </p:txBody>
      </p:sp>
      <p:pic>
        <p:nvPicPr>
          <p:cNvPr id="22532" name="Picture 2"/>
          <p:cNvPicPr>
            <a:picLocks noChangeAspect="1" noChangeArrowheads="1"/>
          </p:cNvPicPr>
          <p:nvPr/>
        </p:nvPicPr>
        <p:blipFill rotWithShape="1">
          <a:blip r:embed="rId2" cstate="print"/>
          <a:srcRect l="3334"/>
          <a:stretch/>
        </p:blipFill>
        <p:spPr bwMode="auto">
          <a:xfrm>
            <a:off x="0" y="1143000"/>
            <a:ext cx="8640526" cy="4865720"/>
          </a:xfrm>
          <a:prstGeom prst="rect">
            <a:avLst/>
          </a:prstGeom>
          <a:noFill/>
          <a:ln w="9525">
            <a:noFill/>
            <a:miter lim="800000"/>
            <a:headEnd/>
            <a:tailEnd/>
          </a:ln>
        </p:spPr>
      </p:pic>
      <p:sp>
        <p:nvSpPr>
          <p:cNvPr id="22533" name="Rectangle 4"/>
          <p:cNvSpPr>
            <a:spLocks noChangeArrowheads="1"/>
          </p:cNvSpPr>
          <p:nvPr/>
        </p:nvSpPr>
        <p:spPr bwMode="auto">
          <a:xfrm>
            <a:off x="388700" y="6082135"/>
            <a:ext cx="8145700" cy="369332"/>
          </a:xfrm>
          <a:prstGeom prst="rect">
            <a:avLst/>
          </a:prstGeom>
          <a:noFill/>
          <a:ln w="9525">
            <a:noFill/>
            <a:miter lim="800000"/>
            <a:headEnd/>
            <a:tailEnd/>
          </a:ln>
        </p:spPr>
        <p:txBody>
          <a:bodyPr wrap="square">
            <a:spAutoFit/>
          </a:bodyPr>
          <a:lstStyle/>
          <a:p>
            <a:pPr algn="ctr" rtl="0"/>
            <a:r>
              <a:rPr lang="en-US" b="1" dirty="0">
                <a:latin typeface="Georgia" pitchFamily="18" charset="0"/>
              </a:rPr>
              <a:t>late steps of complement activation and formation of the MAC</a:t>
            </a:r>
          </a:p>
        </p:txBody>
      </p:sp>
      <p:pic>
        <p:nvPicPr>
          <p:cNvPr id="22534" name="Picture 2"/>
          <p:cNvPicPr>
            <a:picLocks noChangeAspect="1" noChangeArrowheads="1"/>
          </p:cNvPicPr>
          <p:nvPr/>
        </p:nvPicPr>
        <p:blipFill rotWithShape="1">
          <a:blip r:embed="rId3" cstate="print"/>
          <a:srcRect l="8151" t="12173" r="9128" b="-495"/>
          <a:stretch/>
        </p:blipFill>
        <p:spPr bwMode="auto">
          <a:xfrm>
            <a:off x="6876256" y="1196752"/>
            <a:ext cx="2064328" cy="22698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535306"/>
            <a:ext cx="5330990" cy="624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01329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3124200"/>
            <a:ext cx="1890713" cy="165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533400"/>
            <a:ext cx="1676400" cy="2238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8075" y="903548"/>
            <a:ext cx="1847850" cy="193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1766787"/>
            <a:ext cx="2390644" cy="1636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2200" y="5257800"/>
            <a:ext cx="1901825" cy="133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7"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05600" y="4800600"/>
            <a:ext cx="2143125"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8"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2895600"/>
            <a:ext cx="2667000"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9"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86200" y="4890520"/>
            <a:ext cx="2626687" cy="1967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0"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151984"/>
            <a:ext cx="2265122" cy="1706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1"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52120" y="188640"/>
            <a:ext cx="3352800"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2"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48000" y="2971800"/>
            <a:ext cx="295275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020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p:cTn id="7" dur="1000" fill="hold"/>
                                        <p:tgtEl>
                                          <p:spTgt spid="15363"/>
                                        </p:tgtEl>
                                        <p:attrNameLst>
                                          <p:attrName>ppt_w</p:attrName>
                                        </p:attrNameLst>
                                      </p:cBhvr>
                                      <p:tavLst>
                                        <p:tav tm="0">
                                          <p:val>
                                            <p:strVal val="#ppt_w*0.70"/>
                                          </p:val>
                                        </p:tav>
                                        <p:tav tm="100000">
                                          <p:val>
                                            <p:strVal val="#ppt_w"/>
                                          </p:val>
                                        </p:tav>
                                      </p:tavLst>
                                    </p:anim>
                                    <p:anim calcmode="lin" valueType="num">
                                      <p:cBhvr>
                                        <p:cTn id="8" dur="1000" fill="hold"/>
                                        <p:tgtEl>
                                          <p:spTgt spid="15363"/>
                                        </p:tgtEl>
                                        <p:attrNameLst>
                                          <p:attrName>ppt_h</p:attrName>
                                        </p:attrNameLst>
                                      </p:cBhvr>
                                      <p:tavLst>
                                        <p:tav tm="0">
                                          <p:val>
                                            <p:strVal val="#ppt_h"/>
                                          </p:val>
                                        </p:tav>
                                        <p:tav tm="100000">
                                          <p:val>
                                            <p:strVal val="#ppt_h"/>
                                          </p:val>
                                        </p:tav>
                                      </p:tavLst>
                                    </p:anim>
                                    <p:animEffect transition="in" filter="fade">
                                      <p:cBhvr>
                                        <p:cTn id="9" dur="1000"/>
                                        <p:tgtEl>
                                          <p:spTgt spid="15363"/>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5364"/>
                                        </p:tgtEl>
                                        <p:attrNameLst>
                                          <p:attrName>style.visibility</p:attrName>
                                        </p:attrNameLst>
                                      </p:cBhvr>
                                      <p:to>
                                        <p:strVal val="visible"/>
                                      </p:to>
                                    </p:set>
                                    <p:animEffect transition="in" filter="fade">
                                      <p:cBhvr>
                                        <p:cTn id="13" dur="1000"/>
                                        <p:tgtEl>
                                          <p:spTgt spid="15364"/>
                                        </p:tgtEl>
                                      </p:cBhvr>
                                    </p:animEffect>
                                    <p:anim calcmode="lin" valueType="num">
                                      <p:cBhvr>
                                        <p:cTn id="14" dur="1000" fill="hold"/>
                                        <p:tgtEl>
                                          <p:spTgt spid="15364"/>
                                        </p:tgtEl>
                                        <p:attrNameLst>
                                          <p:attrName>ppt_x</p:attrName>
                                        </p:attrNameLst>
                                      </p:cBhvr>
                                      <p:tavLst>
                                        <p:tav tm="0">
                                          <p:val>
                                            <p:strVal val="#ppt_x"/>
                                          </p:val>
                                        </p:tav>
                                        <p:tav tm="100000">
                                          <p:val>
                                            <p:strVal val="#ppt_x"/>
                                          </p:val>
                                        </p:tav>
                                      </p:tavLst>
                                    </p:anim>
                                    <p:anim calcmode="lin" valueType="num">
                                      <p:cBhvr>
                                        <p:cTn id="15" dur="1000" fill="hold"/>
                                        <p:tgtEl>
                                          <p:spTgt spid="1536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5368"/>
                                        </p:tgtEl>
                                        <p:attrNameLst>
                                          <p:attrName>style.visibility</p:attrName>
                                        </p:attrNameLst>
                                      </p:cBhvr>
                                      <p:to>
                                        <p:strVal val="visible"/>
                                      </p:to>
                                    </p:set>
                                    <p:animEffect transition="in" filter="fade">
                                      <p:cBhvr>
                                        <p:cTn id="19" dur="1000"/>
                                        <p:tgtEl>
                                          <p:spTgt spid="15368"/>
                                        </p:tgtEl>
                                      </p:cBhvr>
                                    </p:animEffect>
                                    <p:anim calcmode="lin" valueType="num">
                                      <p:cBhvr>
                                        <p:cTn id="20" dur="1000" fill="hold"/>
                                        <p:tgtEl>
                                          <p:spTgt spid="15368"/>
                                        </p:tgtEl>
                                        <p:attrNameLst>
                                          <p:attrName>ppt_x</p:attrName>
                                        </p:attrNameLst>
                                      </p:cBhvr>
                                      <p:tavLst>
                                        <p:tav tm="0">
                                          <p:val>
                                            <p:strVal val="#ppt_x"/>
                                          </p:val>
                                        </p:tav>
                                        <p:tav tm="100000">
                                          <p:val>
                                            <p:strVal val="#ppt_x"/>
                                          </p:val>
                                        </p:tav>
                                      </p:tavLst>
                                    </p:anim>
                                    <p:anim calcmode="lin" valueType="num">
                                      <p:cBhvr>
                                        <p:cTn id="21" dur="1000" fill="hold"/>
                                        <p:tgtEl>
                                          <p:spTgt spid="1536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5362"/>
                                        </p:tgtEl>
                                        <p:attrNameLst>
                                          <p:attrName>style.visibility</p:attrName>
                                        </p:attrNameLst>
                                      </p:cBhvr>
                                      <p:to>
                                        <p:strVal val="visible"/>
                                      </p:to>
                                    </p:set>
                                    <p:animEffect transition="in" filter="fade">
                                      <p:cBhvr>
                                        <p:cTn id="25" dur="1000"/>
                                        <p:tgtEl>
                                          <p:spTgt spid="15362"/>
                                        </p:tgtEl>
                                      </p:cBhvr>
                                    </p:animEffect>
                                    <p:anim calcmode="lin" valueType="num">
                                      <p:cBhvr>
                                        <p:cTn id="26" dur="1000" fill="hold"/>
                                        <p:tgtEl>
                                          <p:spTgt spid="15362"/>
                                        </p:tgtEl>
                                        <p:attrNameLst>
                                          <p:attrName>ppt_x</p:attrName>
                                        </p:attrNameLst>
                                      </p:cBhvr>
                                      <p:tavLst>
                                        <p:tav tm="0">
                                          <p:val>
                                            <p:strVal val="#ppt_x"/>
                                          </p:val>
                                        </p:tav>
                                        <p:tav tm="100000">
                                          <p:val>
                                            <p:strVal val="#ppt_x"/>
                                          </p:val>
                                        </p:tav>
                                      </p:tavLst>
                                    </p:anim>
                                    <p:anim calcmode="lin" valueType="num">
                                      <p:cBhvr>
                                        <p:cTn id="27" dur="1000" fill="hold"/>
                                        <p:tgtEl>
                                          <p:spTgt spid="1536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5367"/>
                                        </p:tgtEl>
                                        <p:attrNameLst>
                                          <p:attrName>style.visibility</p:attrName>
                                        </p:attrNameLst>
                                      </p:cBhvr>
                                      <p:to>
                                        <p:strVal val="visible"/>
                                      </p:to>
                                    </p:set>
                                    <p:animEffect transition="in" filter="fade">
                                      <p:cBhvr>
                                        <p:cTn id="31" dur="1000"/>
                                        <p:tgtEl>
                                          <p:spTgt spid="15367"/>
                                        </p:tgtEl>
                                      </p:cBhvr>
                                    </p:animEffect>
                                    <p:anim calcmode="lin" valueType="num">
                                      <p:cBhvr>
                                        <p:cTn id="32" dur="1000" fill="hold"/>
                                        <p:tgtEl>
                                          <p:spTgt spid="15367"/>
                                        </p:tgtEl>
                                        <p:attrNameLst>
                                          <p:attrName>ppt_x</p:attrName>
                                        </p:attrNameLst>
                                      </p:cBhvr>
                                      <p:tavLst>
                                        <p:tav tm="0">
                                          <p:val>
                                            <p:strVal val="#ppt_x"/>
                                          </p:val>
                                        </p:tav>
                                        <p:tav tm="100000">
                                          <p:val>
                                            <p:strVal val="#ppt_x"/>
                                          </p:val>
                                        </p:tav>
                                      </p:tavLst>
                                    </p:anim>
                                    <p:anim calcmode="lin" valueType="num">
                                      <p:cBhvr>
                                        <p:cTn id="33" dur="1000" fill="hold"/>
                                        <p:tgtEl>
                                          <p:spTgt spid="15367"/>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15366"/>
                                        </p:tgtEl>
                                        <p:attrNameLst>
                                          <p:attrName>style.visibility</p:attrName>
                                        </p:attrNameLst>
                                      </p:cBhvr>
                                      <p:to>
                                        <p:strVal val="visible"/>
                                      </p:to>
                                    </p:set>
                                    <p:animEffect transition="in" filter="fade">
                                      <p:cBhvr>
                                        <p:cTn id="37" dur="1000"/>
                                        <p:tgtEl>
                                          <p:spTgt spid="15366"/>
                                        </p:tgtEl>
                                      </p:cBhvr>
                                    </p:animEffect>
                                    <p:anim calcmode="lin" valueType="num">
                                      <p:cBhvr>
                                        <p:cTn id="38" dur="1000" fill="hold"/>
                                        <p:tgtEl>
                                          <p:spTgt spid="15366"/>
                                        </p:tgtEl>
                                        <p:attrNameLst>
                                          <p:attrName>ppt_x</p:attrName>
                                        </p:attrNameLst>
                                      </p:cBhvr>
                                      <p:tavLst>
                                        <p:tav tm="0">
                                          <p:val>
                                            <p:strVal val="#ppt_x"/>
                                          </p:val>
                                        </p:tav>
                                        <p:tav tm="100000">
                                          <p:val>
                                            <p:strVal val="#ppt_x"/>
                                          </p:val>
                                        </p:tav>
                                      </p:tavLst>
                                    </p:anim>
                                    <p:anim calcmode="lin" valueType="num">
                                      <p:cBhvr>
                                        <p:cTn id="39" dur="1000" fill="hold"/>
                                        <p:tgtEl>
                                          <p:spTgt spid="15366"/>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2" presetClass="entr" presetSubtype="4" fill="hold" nodeType="afterEffect">
                                  <p:stCondLst>
                                    <p:cond delay="0"/>
                                  </p:stCondLst>
                                  <p:childTnLst>
                                    <p:set>
                                      <p:cBhvr>
                                        <p:cTn id="42" dur="1" fill="hold">
                                          <p:stCondLst>
                                            <p:cond delay="0"/>
                                          </p:stCondLst>
                                        </p:cTn>
                                        <p:tgtEl>
                                          <p:spTgt spid="15369"/>
                                        </p:tgtEl>
                                        <p:attrNameLst>
                                          <p:attrName>style.visibility</p:attrName>
                                        </p:attrNameLst>
                                      </p:cBhvr>
                                      <p:to>
                                        <p:strVal val="visible"/>
                                      </p:to>
                                    </p:set>
                                    <p:anim calcmode="lin" valueType="num">
                                      <p:cBhvr additive="base">
                                        <p:cTn id="43" dur="500" fill="hold"/>
                                        <p:tgtEl>
                                          <p:spTgt spid="15369"/>
                                        </p:tgtEl>
                                        <p:attrNameLst>
                                          <p:attrName>ppt_x</p:attrName>
                                        </p:attrNameLst>
                                      </p:cBhvr>
                                      <p:tavLst>
                                        <p:tav tm="0">
                                          <p:val>
                                            <p:strVal val="#ppt_x"/>
                                          </p:val>
                                        </p:tav>
                                        <p:tav tm="100000">
                                          <p:val>
                                            <p:strVal val="#ppt_x"/>
                                          </p:val>
                                        </p:tav>
                                      </p:tavLst>
                                    </p:anim>
                                    <p:anim calcmode="lin" valueType="num">
                                      <p:cBhvr additive="base">
                                        <p:cTn id="44" dur="500" fill="hold"/>
                                        <p:tgtEl>
                                          <p:spTgt spid="15369"/>
                                        </p:tgtEl>
                                        <p:attrNameLst>
                                          <p:attrName>ppt_y</p:attrName>
                                        </p:attrNameLst>
                                      </p:cBhvr>
                                      <p:tavLst>
                                        <p:tav tm="0">
                                          <p:val>
                                            <p:strVal val="1+#ppt_h/2"/>
                                          </p:val>
                                        </p:tav>
                                        <p:tav tm="100000">
                                          <p:val>
                                            <p:strVal val="#ppt_y"/>
                                          </p:val>
                                        </p:tav>
                                      </p:tavLst>
                                    </p:anim>
                                  </p:childTnLst>
                                </p:cTn>
                              </p:par>
                            </p:childTnLst>
                          </p:cTn>
                        </p:par>
                        <p:par>
                          <p:cTn id="45" fill="hold">
                            <p:stCondLst>
                              <p:cond delay="6500"/>
                            </p:stCondLst>
                            <p:childTnLst>
                              <p:par>
                                <p:cTn id="46" presetID="3" presetClass="entr" presetSubtype="10" fill="hold" nodeType="afterEffect">
                                  <p:stCondLst>
                                    <p:cond delay="0"/>
                                  </p:stCondLst>
                                  <p:childTnLst>
                                    <p:set>
                                      <p:cBhvr>
                                        <p:cTn id="47" dur="1" fill="hold">
                                          <p:stCondLst>
                                            <p:cond delay="0"/>
                                          </p:stCondLst>
                                        </p:cTn>
                                        <p:tgtEl>
                                          <p:spTgt spid="15371"/>
                                        </p:tgtEl>
                                        <p:attrNameLst>
                                          <p:attrName>style.visibility</p:attrName>
                                        </p:attrNameLst>
                                      </p:cBhvr>
                                      <p:to>
                                        <p:strVal val="visible"/>
                                      </p:to>
                                    </p:set>
                                    <p:animEffect transition="in" filter="blinds(horizontal)">
                                      <p:cBhvr>
                                        <p:cTn id="48" dur="500"/>
                                        <p:tgtEl>
                                          <p:spTgt spid="15371"/>
                                        </p:tgtEl>
                                      </p:cBhvr>
                                    </p:animEffect>
                                  </p:childTnLst>
                                </p:cTn>
                              </p:par>
                            </p:childTnLst>
                          </p:cTn>
                        </p:par>
                        <p:par>
                          <p:cTn id="49" fill="hold">
                            <p:stCondLst>
                              <p:cond delay="7000"/>
                            </p:stCondLst>
                            <p:childTnLst>
                              <p:par>
                                <p:cTn id="50" presetID="3" presetClass="entr" presetSubtype="10" fill="hold" nodeType="afterEffect">
                                  <p:stCondLst>
                                    <p:cond delay="0"/>
                                  </p:stCondLst>
                                  <p:childTnLst>
                                    <p:set>
                                      <p:cBhvr>
                                        <p:cTn id="51" dur="1" fill="hold">
                                          <p:stCondLst>
                                            <p:cond delay="0"/>
                                          </p:stCondLst>
                                        </p:cTn>
                                        <p:tgtEl>
                                          <p:spTgt spid="15365"/>
                                        </p:tgtEl>
                                        <p:attrNameLst>
                                          <p:attrName>style.visibility</p:attrName>
                                        </p:attrNameLst>
                                      </p:cBhvr>
                                      <p:to>
                                        <p:strVal val="visible"/>
                                      </p:to>
                                    </p:set>
                                    <p:animEffect transition="in" filter="blinds(horizontal)">
                                      <p:cBhvr>
                                        <p:cTn id="52" dur="500"/>
                                        <p:tgtEl>
                                          <p:spTgt spid="15365"/>
                                        </p:tgtEl>
                                      </p:cBhvr>
                                    </p:animEffect>
                                  </p:childTnLst>
                                </p:cTn>
                              </p:par>
                            </p:childTnLst>
                          </p:cTn>
                        </p:par>
                        <p:par>
                          <p:cTn id="53" fill="hold">
                            <p:stCondLst>
                              <p:cond delay="7500"/>
                            </p:stCondLst>
                            <p:childTnLst>
                              <p:par>
                                <p:cTn id="54" presetID="3" presetClass="entr" presetSubtype="10" fill="hold" nodeType="afterEffect">
                                  <p:stCondLst>
                                    <p:cond delay="0"/>
                                  </p:stCondLst>
                                  <p:childTnLst>
                                    <p:set>
                                      <p:cBhvr>
                                        <p:cTn id="55" dur="1" fill="hold">
                                          <p:stCondLst>
                                            <p:cond delay="0"/>
                                          </p:stCondLst>
                                        </p:cTn>
                                        <p:tgtEl>
                                          <p:spTgt spid="15372"/>
                                        </p:tgtEl>
                                        <p:attrNameLst>
                                          <p:attrName>style.visibility</p:attrName>
                                        </p:attrNameLst>
                                      </p:cBhvr>
                                      <p:to>
                                        <p:strVal val="visible"/>
                                      </p:to>
                                    </p:set>
                                    <p:animEffect transition="in" filter="blinds(horizontal)">
                                      <p:cBhvr>
                                        <p:cTn id="56" dur="500"/>
                                        <p:tgtEl>
                                          <p:spTgt spid="15372"/>
                                        </p:tgtEl>
                                      </p:cBhvr>
                                    </p:animEffect>
                                  </p:childTnLst>
                                </p:cTn>
                              </p:par>
                            </p:childTnLst>
                          </p:cTn>
                        </p:par>
                        <p:par>
                          <p:cTn id="57" fill="hold">
                            <p:stCondLst>
                              <p:cond delay="8000"/>
                            </p:stCondLst>
                            <p:childTnLst>
                              <p:par>
                                <p:cTn id="58" presetID="3" presetClass="entr" presetSubtype="10" fill="hold" nodeType="afterEffect">
                                  <p:stCondLst>
                                    <p:cond delay="0"/>
                                  </p:stCondLst>
                                  <p:childTnLst>
                                    <p:set>
                                      <p:cBhvr>
                                        <p:cTn id="59" dur="1" fill="hold">
                                          <p:stCondLst>
                                            <p:cond delay="0"/>
                                          </p:stCondLst>
                                        </p:cTn>
                                        <p:tgtEl>
                                          <p:spTgt spid="15370"/>
                                        </p:tgtEl>
                                        <p:attrNameLst>
                                          <p:attrName>style.visibility</p:attrName>
                                        </p:attrNameLst>
                                      </p:cBhvr>
                                      <p:to>
                                        <p:strVal val="visible"/>
                                      </p:to>
                                    </p:set>
                                    <p:animEffect transition="in" filter="blinds(horizontal)">
                                      <p:cBhvr>
                                        <p:cTn id="60" dur="500"/>
                                        <p:tgtEl>
                                          <p:spTgt spid="15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28625" y="332656"/>
            <a:ext cx="8229600" cy="1066800"/>
          </a:xfrm>
        </p:spPr>
        <p:txBody>
          <a:bodyPr/>
          <a:lstStyle/>
          <a:p>
            <a:pPr algn="ctr"/>
            <a:r>
              <a:rPr lang="en-US" sz="3500" b="1" dirty="0" smtClean="0"/>
              <a:t>Regulator of complement activation </a:t>
            </a:r>
          </a:p>
        </p:txBody>
      </p:sp>
      <p:sp>
        <p:nvSpPr>
          <p:cNvPr id="25603" name="Content Placeholder 2"/>
          <p:cNvSpPr>
            <a:spLocks noGrp="1"/>
          </p:cNvSpPr>
          <p:nvPr>
            <p:ph idx="1"/>
          </p:nvPr>
        </p:nvSpPr>
        <p:spPr/>
        <p:txBody>
          <a:bodyPr/>
          <a:lstStyle/>
          <a:p>
            <a:endParaRPr lang="en-US" dirty="0" smtClean="0"/>
          </a:p>
        </p:txBody>
      </p:sp>
      <p:pic>
        <p:nvPicPr>
          <p:cNvPr id="25604" name="Picture 2"/>
          <p:cNvPicPr>
            <a:picLocks noChangeAspect="1" noChangeArrowheads="1"/>
          </p:cNvPicPr>
          <p:nvPr/>
        </p:nvPicPr>
        <p:blipFill rotWithShape="1">
          <a:blip r:embed="rId2" cstate="print"/>
          <a:srcRect r="44267"/>
          <a:stretch/>
        </p:blipFill>
        <p:spPr bwMode="auto">
          <a:xfrm>
            <a:off x="2195736" y="1196752"/>
            <a:ext cx="4320480" cy="5567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2"/>
          <p:cNvPicPr>
            <a:picLocks noChangeAspect="1" noChangeArrowheads="1"/>
          </p:cNvPicPr>
          <p:nvPr/>
        </p:nvPicPr>
        <p:blipFill>
          <a:blip r:embed="rId2" cstate="print"/>
          <a:srcRect/>
          <a:stretch>
            <a:fillRect/>
          </a:stretch>
        </p:blipFill>
        <p:spPr bwMode="auto">
          <a:xfrm>
            <a:off x="1763688" y="1412776"/>
            <a:ext cx="5807596" cy="3529069"/>
          </a:xfrm>
          <a:prstGeom prst="rect">
            <a:avLst/>
          </a:prstGeom>
          <a:noFill/>
          <a:ln w="9525">
            <a:noFill/>
            <a:miter lim="800000"/>
            <a:headEnd/>
            <a:tailEnd/>
          </a:ln>
        </p:spPr>
      </p:pic>
      <p:sp>
        <p:nvSpPr>
          <p:cNvPr id="6" name="Title 1"/>
          <p:cNvSpPr>
            <a:spLocks noGrp="1"/>
          </p:cNvSpPr>
          <p:nvPr>
            <p:ph type="title"/>
          </p:nvPr>
        </p:nvSpPr>
        <p:spPr>
          <a:xfrm>
            <a:off x="457200" y="345976"/>
            <a:ext cx="8229600" cy="1066800"/>
          </a:xfrm>
        </p:spPr>
        <p:txBody>
          <a:bodyPr/>
          <a:lstStyle/>
          <a:p>
            <a:pPr algn="ctr"/>
            <a:r>
              <a:rPr lang="en-US" sz="3200" b="1" dirty="0" smtClean="0"/>
              <a:t>Regulator of complement activation </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9000"/>
          <a:stretch/>
        </p:blipFill>
        <p:spPr bwMode="auto">
          <a:xfrm>
            <a:off x="1122997" y="5085184"/>
            <a:ext cx="7193419" cy="1525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1957334" y="1124744"/>
            <a:ext cx="4558882" cy="3600400"/>
          </a:xfrm>
          <a:prstGeom prst="rect">
            <a:avLst/>
          </a:prstGeom>
          <a:noFill/>
          <a:ln w="9525">
            <a:noFill/>
            <a:miter lim="800000"/>
            <a:headEnd/>
            <a:tailEnd/>
          </a:ln>
        </p:spPr>
      </p:pic>
      <p:sp>
        <p:nvSpPr>
          <p:cNvPr id="6" name="Title 1"/>
          <p:cNvSpPr txBox="1">
            <a:spLocks/>
          </p:cNvSpPr>
          <p:nvPr/>
        </p:nvSpPr>
        <p:spPr bwMode="auto">
          <a:xfrm>
            <a:off x="428625" y="332656"/>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rtl="0"/>
            <a:r>
              <a:rPr lang="en-US" sz="2400" b="1" dirty="0">
                <a:effectLst>
                  <a:outerShdw blurRad="38100" dist="38100" dir="2700000" algn="tl">
                    <a:srgbClr val="000000">
                      <a:alpha val="43137"/>
                    </a:srgbClr>
                  </a:outerShdw>
                </a:effectLst>
                <a:latin typeface="Georgia" pitchFamily="18" charset="0"/>
              </a:rPr>
              <a:t>Inhibition of the formation of C3 </a:t>
            </a:r>
            <a:r>
              <a:rPr lang="en-US" sz="2400" b="1" dirty="0" err="1">
                <a:effectLst>
                  <a:outerShdw blurRad="38100" dist="38100" dir="2700000" algn="tl">
                    <a:srgbClr val="000000">
                      <a:alpha val="43137"/>
                    </a:srgbClr>
                  </a:outerShdw>
                </a:effectLst>
                <a:latin typeface="Georgia" pitchFamily="18" charset="0"/>
              </a:rPr>
              <a:t>convertases</a:t>
            </a:r>
            <a:endParaRPr lang="en-US" sz="2400" b="1" dirty="0">
              <a:effectLst>
                <a:outerShdw blurRad="38100" dist="38100" dir="2700000" algn="tl">
                  <a:srgbClr val="000000">
                    <a:alpha val="43137"/>
                  </a:srgbClr>
                </a:outerShdw>
              </a:effectLst>
              <a:latin typeface="Georgia" pitchFamily="18" charset="0"/>
            </a:endParaRPr>
          </a:p>
        </p:txBody>
      </p: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3330" b="10284"/>
          <a:stretch/>
        </p:blipFill>
        <p:spPr bwMode="auto">
          <a:xfrm>
            <a:off x="971600" y="4855300"/>
            <a:ext cx="7145481" cy="1814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2"/>
          <p:cNvPicPr>
            <a:picLocks noChangeAspect="1" noChangeArrowheads="1"/>
          </p:cNvPicPr>
          <p:nvPr/>
        </p:nvPicPr>
        <p:blipFill>
          <a:blip r:embed="rId2" cstate="print"/>
          <a:srcRect/>
          <a:stretch>
            <a:fillRect/>
          </a:stretch>
        </p:blipFill>
        <p:spPr bwMode="auto">
          <a:xfrm>
            <a:off x="604117" y="2057400"/>
            <a:ext cx="8539883" cy="2977340"/>
          </a:xfrm>
          <a:prstGeom prst="rect">
            <a:avLst/>
          </a:prstGeom>
          <a:noFill/>
          <a:ln w="9525">
            <a:noFill/>
            <a:miter lim="800000"/>
            <a:headEnd/>
            <a:tailEnd/>
          </a:ln>
        </p:spPr>
      </p:pic>
      <p:sp>
        <p:nvSpPr>
          <p:cNvPr id="28677" name="Rectangle 4"/>
          <p:cNvSpPr>
            <a:spLocks noChangeArrowheads="1"/>
          </p:cNvSpPr>
          <p:nvPr/>
        </p:nvSpPr>
        <p:spPr bwMode="auto">
          <a:xfrm>
            <a:off x="1691680" y="5435377"/>
            <a:ext cx="5328592" cy="477054"/>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square">
            <a:spAutoFit/>
          </a:bodyPr>
          <a:lstStyle/>
          <a:p>
            <a:pPr algn="ctr" rtl="0"/>
            <a:r>
              <a:rPr lang="en-US" sz="2500" dirty="0">
                <a:latin typeface="Georgia" pitchFamily="18" charset="0"/>
              </a:rPr>
              <a:t>Factor I-mediated cleavage of </a:t>
            </a:r>
            <a:r>
              <a:rPr lang="en-US" sz="2500" dirty="0" smtClean="0">
                <a:latin typeface="Georgia" pitchFamily="18" charset="0"/>
              </a:rPr>
              <a:t>C3b</a:t>
            </a:r>
            <a:endParaRPr lang="en-US" sz="2500" dirty="0">
              <a:latin typeface="Georgia" pitchFamily="18" charset="0"/>
            </a:endParaRPr>
          </a:p>
        </p:txBody>
      </p:sp>
      <p:sp>
        <p:nvSpPr>
          <p:cNvPr id="6" name="Title 1"/>
          <p:cNvSpPr txBox="1">
            <a:spLocks/>
          </p:cNvSpPr>
          <p:nvPr/>
        </p:nvSpPr>
        <p:spPr bwMode="auto">
          <a:xfrm>
            <a:off x="428625" y="500063"/>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smtClean="0">
                <a:ln>
                  <a:noFill/>
                </a:ln>
                <a:solidFill>
                  <a:schemeClr val="tx2"/>
                </a:solidFill>
                <a:effectLst/>
                <a:uLnTx/>
                <a:uFillTx/>
                <a:latin typeface="+mj-lt"/>
                <a:ea typeface="+mj-ea"/>
                <a:cs typeface="+mj-cs"/>
              </a:rPr>
              <a:t>Regulator of complement activation </a:t>
            </a:r>
            <a:endParaRPr kumimoji="0" lang="en-US" sz="3200" b="1" i="0" u="none" strike="noStrike" kern="1200" cap="none" spc="0" normalizeH="0" baseline="0" noProof="0" dirty="0" smtClean="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304800"/>
            <a:ext cx="8229600" cy="1066800"/>
          </a:xfrm>
        </p:spPr>
        <p:txBody>
          <a:bodyPr/>
          <a:lstStyle/>
          <a:p>
            <a:pPr algn="ctr"/>
            <a:r>
              <a:rPr lang="en-US" sz="3200" b="1" dirty="0" smtClean="0">
                <a:effectLst>
                  <a:outerShdw blurRad="38100" dist="38100" dir="2700000" algn="tl">
                    <a:srgbClr val="000000">
                      <a:alpha val="43137"/>
                    </a:srgbClr>
                  </a:outerShdw>
                </a:effectLst>
                <a:latin typeface="Georgia" pitchFamily="18" charset="0"/>
              </a:rPr>
              <a:t>Regulation of formation of the MAC</a:t>
            </a:r>
            <a:endParaRPr lang="en-US" sz="3200" b="1" dirty="0" smtClean="0">
              <a:effectLst>
                <a:outerShdw blurRad="38100" dist="38100" dir="2700000" algn="tl">
                  <a:srgbClr val="000000">
                    <a:alpha val="43137"/>
                  </a:srgbClr>
                </a:outerShdw>
              </a:effectLst>
            </a:endParaRPr>
          </a:p>
        </p:txBody>
      </p:sp>
      <p:sp>
        <p:nvSpPr>
          <p:cNvPr id="29699" name="Content Placeholder 2"/>
          <p:cNvSpPr>
            <a:spLocks noGrp="1"/>
          </p:cNvSpPr>
          <p:nvPr>
            <p:ph idx="1"/>
          </p:nvPr>
        </p:nvSpPr>
        <p:spPr/>
        <p:txBody>
          <a:bodyPr/>
          <a:lstStyle/>
          <a:p>
            <a:endParaRPr lang="en-US" smtClean="0"/>
          </a:p>
        </p:txBody>
      </p:sp>
      <p:pic>
        <p:nvPicPr>
          <p:cNvPr id="29700" name="Picture 2"/>
          <p:cNvPicPr>
            <a:picLocks noChangeAspect="1" noChangeArrowheads="1"/>
          </p:cNvPicPr>
          <p:nvPr/>
        </p:nvPicPr>
        <p:blipFill>
          <a:blip r:embed="rId2" cstate="print"/>
          <a:srcRect/>
          <a:stretch>
            <a:fillRect/>
          </a:stretch>
        </p:blipFill>
        <p:spPr bwMode="auto">
          <a:xfrm>
            <a:off x="1219200" y="1361646"/>
            <a:ext cx="6313884" cy="54963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133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0795"/>
          <a:stretch/>
        </p:blipFill>
        <p:spPr bwMode="auto">
          <a:xfrm>
            <a:off x="0" y="0"/>
            <a:ext cx="9156540" cy="688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01996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197"/>
            <a:ext cx="9117105" cy="6774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27857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066800"/>
          </a:xfrm>
        </p:spPr>
        <p:txBody>
          <a:bodyPr/>
          <a:lstStyle/>
          <a:p>
            <a:pPr algn="ctr"/>
            <a:r>
              <a:rPr lang="en-US" sz="5400" b="1" dirty="0" smtClean="0">
                <a:effectLst>
                  <a:outerShdw blurRad="38100" dist="38100" dir="2700000" algn="tl">
                    <a:srgbClr val="000000">
                      <a:alpha val="43137"/>
                    </a:srgbClr>
                  </a:outerShdw>
                </a:effectLst>
              </a:rPr>
              <a:t>The Roles</a:t>
            </a:r>
            <a:endParaRPr lang="en-US" sz="54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dirty="0"/>
          </a:p>
        </p:txBody>
      </p:sp>
      <p:pic>
        <p:nvPicPr>
          <p:cNvPr id="4"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227" y="1676400"/>
            <a:ext cx="7799373"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400" b="1" dirty="0" smtClean="0">
                <a:solidFill>
                  <a:srgbClr val="FF0000"/>
                </a:solidFill>
                <a:effectLst>
                  <a:outerShdw blurRad="38100" dist="38100" dir="2700000" algn="tl">
                    <a:srgbClr val="000000">
                      <a:alpha val="43137"/>
                    </a:srgbClr>
                  </a:outerShdw>
                </a:effectLst>
              </a:rPr>
              <a:t>The Good </a:t>
            </a:r>
            <a:endParaRPr lang="fa-IR" sz="5400" b="1"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fa-IR" dirty="0"/>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2562726"/>
            <a:ext cx="6747116"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37749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642938"/>
            <a:ext cx="8229600" cy="928687"/>
          </a:xfrm>
        </p:spPr>
        <p:txBody>
          <a:bodyPr>
            <a:normAutofit fontScale="90000"/>
          </a:bodyPr>
          <a:lstStyle/>
          <a:p>
            <a:pPr algn="ctr" fontAlgn="auto">
              <a:spcAft>
                <a:spcPts val="0"/>
              </a:spcAft>
              <a:defRPr/>
            </a:pPr>
            <a:r>
              <a:rPr lang="en-US" sz="3600" dirty="0" smtClean="0"/>
              <a:t>Functions of complement</a:t>
            </a:r>
            <a:r>
              <a:rPr lang="en-US" dirty="0" smtClean="0"/>
              <a:t/>
            </a:r>
            <a:br>
              <a:rPr lang="en-US" dirty="0" smtClean="0"/>
            </a:br>
            <a:endParaRPr lang="en-US" dirty="0"/>
          </a:p>
        </p:txBody>
      </p:sp>
      <p:pic>
        <p:nvPicPr>
          <p:cNvPr id="30724" name="Picture 2"/>
          <p:cNvPicPr>
            <a:picLocks noChangeAspect="1" noChangeArrowheads="1"/>
          </p:cNvPicPr>
          <p:nvPr/>
        </p:nvPicPr>
        <p:blipFill>
          <a:blip r:embed="rId2" cstate="print"/>
          <a:srcRect b="67725"/>
          <a:stretch>
            <a:fillRect/>
          </a:stretch>
        </p:blipFill>
        <p:spPr bwMode="auto">
          <a:xfrm>
            <a:off x="112912" y="1000108"/>
            <a:ext cx="5419498" cy="1743092"/>
          </a:xfrm>
          <a:prstGeom prst="rect">
            <a:avLst/>
          </a:prstGeom>
          <a:noFill/>
          <a:ln w="9525">
            <a:noFill/>
            <a:miter lim="800000"/>
            <a:headEnd/>
            <a:tailEnd/>
          </a:ln>
        </p:spPr>
      </p:pic>
      <p:pic>
        <p:nvPicPr>
          <p:cNvPr id="30726" name="Picture 6"/>
          <p:cNvPicPr>
            <a:picLocks noChangeAspect="1" noChangeArrowheads="1"/>
          </p:cNvPicPr>
          <p:nvPr/>
        </p:nvPicPr>
        <p:blipFill>
          <a:blip r:embed="rId3" cstate="print"/>
          <a:srcRect/>
          <a:stretch>
            <a:fillRect/>
          </a:stretch>
        </p:blipFill>
        <p:spPr bwMode="auto">
          <a:xfrm>
            <a:off x="5876536" y="4267200"/>
            <a:ext cx="3267464" cy="2166934"/>
          </a:xfrm>
          <a:prstGeom prst="rect">
            <a:avLst/>
          </a:prstGeom>
          <a:noFill/>
          <a:ln w="9525">
            <a:noFill/>
            <a:miter lim="800000"/>
            <a:headEnd/>
            <a:tailEnd/>
          </a:ln>
          <a:effectLst/>
        </p:spPr>
      </p:pic>
      <p:pic>
        <p:nvPicPr>
          <p:cNvPr id="30727" name="Picture 7"/>
          <p:cNvPicPr>
            <a:picLocks noGrp="1" noChangeAspect="1" noChangeArrowheads="1"/>
          </p:cNvPicPr>
          <p:nvPr>
            <p:ph idx="1"/>
          </p:nvPr>
        </p:nvPicPr>
        <p:blipFill>
          <a:blip r:embed="rId4" cstate="print"/>
          <a:srcRect/>
          <a:stretch>
            <a:fillRect/>
          </a:stretch>
        </p:blipFill>
        <p:spPr bwMode="auto">
          <a:xfrm>
            <a:off x="5715008" y="1357298"/>
            <a:ext cx="3428992" cy="2443970"/>
          </a:xfrm>
          <a:prstGeom prst="rect">
            <a:avLst/>
          </a:prstGeom>
          <a:noFill/>
          <a:ln w="9525">
            <a:noFill/>
            <a:miter lim="800000"/>
            <a:headEnd/>
            <a:tailEnd/>
          </a:ln>
          <a:effectLst/>
        </p:spPr>
      </p:pic>
      <p:pic>
        <p:nvPicPr>
          <p:cNvPr id="6" name="Picture 2"/>
          <p:cNvPicPr>
            <a:picLocks noChangeAspect="1" noChangeArrowheads="1"/>
          </p:cNvPicPr>
          <p:nvPr/>
        </p:nvPicPr>
        <p:blipFill>
          <a:blip r:embed="rId2" cstate="print"/>
          <a:srcRect t="30864" b="33863"/>
          <a:stretch>
            <a:fillRect/>
          </a:stretch>
        </p:blipFill>
        <p:spPr bwMode="auto">
          <a:xfrm>
            <a:off x="112912" y="2667000"/>
            <a:ext cx="5419498" cy="1905000"/>
          </a:xfrm>
          <a:prstGeom prst="rect">
            <a:avLst/>
          </a:prstGeom>
          <a:noFill/>
          <a:ln w="9525">
            <a:noFill/>
            <a:miter lim="800000"/>
            <a:headEnd/>
            <a:tailEnd/>
          </a:ln>
        </p:spPr>
      </p:pic>
      <p:pic>
        <p:nvPicPr>
          <p:cNvPr id="7" name="Picture 2"/>
          <p:cNvPicPr>
            <a:picLocks noChangeAspect="1" noChangeArrowheads="1"/>
          </p:cNvPicPr>
          <p:nvPr/>
        </p:nvPicPr>
        <p:blipFill>
          <a:blip r:embed="rId2" cstate="print"/>
          <a:srcRect t="66138"/>
          <a:stretch>
            <a:fillRect/>
          </a:stretch>
        </p:blipFill>
        <p:spPr bwMode="auto">
          <a:xfrm>
            <a:off x="112912" y="4572000"/>
            <a:ext cx="5419498" cy="1828800"/>
          </a:xfrm>
          <a:prstGeom prst="rect">
            <a:avLst/>
          </a:prstGeom>
          <a:noFill/>
          <a:ln w="9525">
            <a:noFill/>
            <a:miter lim="800000"/>
            <a:headEnd/>
            <a:tailEnd/>
          </a:ln>
        </p:spPr>
      </p:pic>
    </p:spTree>
    <p:extLst>
      <p:ext uri="{BB962C8B-B14F-4D97-AF65-F5344CB8AC3E}">
        <p14:creationId xmlns:p14="http://schemas.microsoft.com/office/powerpoint/2010/main" val="263596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blinds(horizontal)">
                                      <p:cBhvr>
                                        <p:cTn id="7" dur="500"/>
                                        <p:tgtEl>
                                          <p:spTgt spid="3072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0727"/>
                                        </p:tgtEl>
                                        <p:attrNameLst>
                                          <p:attrName>style.visibility</p:attrName>
                                        </p:attrNameLst>
                                      </p:cBhvr>
                                      <p:to>
                                        <p:strVal val="visible"/>
                                      </p:to>
                                    </p:set>
                                    <p:animEffect transition="in" filter="blinds(horizontal)">
                                      <p:cBhvr>
                                        <p:cTn id="22" dur="500"/>
                                        <p:tgtEl>
                                          <p:spTgt spid="3072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0726"/>
                                        </p:tgtEl>
                                        <p:attrNameLst>
                                          <p:attrName>style.visibility</p:attrName>
                                        </p:attrNameLst>
                                      </p:cBhvr>
                                      <p:to>
                                        <p:strVal val="visible"/>
                                      </p:to>
                                    </p:set>
                                    <p:animEffect transition="in" filter="blinds(horizontal)">
                                      <p:cBhvr>
                                        <p:cTn id="27" dur="500"/>
                                        <p:tgtEl>
                                          <p:spTgt spid="30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57188" y="500063"/>
            <a:ext cx="8229600" cy="1066800"/>
          </a:xfrm>
        </p:spPr>
        <p:txBody>
          <a:bodyPr/>
          <a:lstStyle/>
          <a:p>
            <a:pPr algn="ctr"/>
            <a:r>
              <a:rPr lang="en-US" sz="3200" b="1" dirty="0" smtClean="0"/>
              <a:t>Introduction</a:t>
            </a:r>
          </a:p>
        </p:txBody>
      </p:sp>
      <p:sp>
        <p:nvSpPr>
          <p:cNvPr id="7171" name="Content Placeholder 2"/>
          <p:cNvSpPr>
            <a:spLocks noGrp="1"/>
          </p:cNvSpPr>
          <p:nvPr>
            <p:ph idx="1"/>
          </p:nvPr>
        </p:nvSpPr>
        <p:spPr>
          <a:xfrm>
            <a:off x="214313" y="1428750"/>
            <a:ext cx="8443912" cy="5216525"/>
          </a:xfrm>
        </p:spPr>
        <p:txBody>
          <a:bodyPr/>
          <a:lstStyle/>
          <a:p>
            <a:pPr>
              <a:lnSpc>
                <a:spcPct val="200000"/>
              </a:lnSpc>
              <a:spcBef>
                <a:spcPts val="0"/>
              </a:spcBef>
              <a:spcAft>
                <a:spcPts val="1200"/>
              </a:spcAft>
            </a:pPr>
            <a:r>
              <a:rPr lang="en-US" sz="1800" dirty="0" smtClean="0"/>
              <a:t>The complement system is one of the major </a:t>
            </a:r>
            <a:r>
              <a:rPr lang="en-US" sz="1800" dirty="0" err="1" smtClean="0"/>
              <a:t>effector</a:t>
            </a:r>
            <a:r>
              <a:rPr lang="en-US" sz="1800" dirty="0" smtClean="0"/>
              <a:t> mechanisms of </a:t>
            </a:r>
            <a:r>
              <a:rPr lang="en-US" sz="1800" dirty="0" err="1" smtClean="0">
                <a:solidFill>
                  <a:srgbClr val="00B050"/>
                </a:solidFill>
              </a:rPr>
              <a:t>humoral</a:t>
            </a:r>
            <a:r>
              <a:rPr lang="en-US" sz="1800" dirty="0" smtClean="0">
                <a:solidFill>
                  <a:srgbClr val="00B050"/>
                </a:solidFill>
              </a:rPr>
              <a:t> immunity </a:t>
            </a:r>
          </a:p>
          <a:p>
            <a:pPr>
              <a:lnSpc>
                <a:spcPct val="200000"/>
              </a:lnSpc>
              <a:spcBef>
                <a:spcPts val="0"/>
              </a:spcBef>
              <a:spcAft>
                <a:spcPts val="1200"/>
              </a:spcAft>
            </a:pPr>
            <a:r>
              <a:rPr lang="en-US" sz="1800" dirty="0" smtClean="0"/>
              <a:t>Is an important  </a:t>
            </a:r>
            <a:r>
              <a:rPr lang="en-US" sz="1800" dirty="0" err="1" smtClean="0"/>
              <a:t>effector</a:t>
            </a:r>
            <a:r>
              <a:rPr lang="en-US" sz="1800" dirty="0" smtClean="0"/>
              <a:t> mechanism of  </a:t>
            </a:r>
            <a:r>
              <a:rPr lang="en-US" sz="1800" dirty="0" smtClean="0">
                <a:solidFill>
                  <a:srgbClr val="00B050"/>
                </a:solidFill>
              </a:rPr>
              <a:t>innate immunity</a:t>
            </a:r>
            <a:r>
              <a:rPr lang="en-US" sz="1800" dirty="0" smtClean="0"/>
              <a:t>.</a:t>
            </a:r>
          </a:p>
          <a:p>
            <a:pPr>
              <a:lnSpc>
                <a:spcPct val="200000"/>
              </a:lnSpc>
              <a:spcBef>
                <a:spcPts val="0"/>
              </a:spcBef>
              <a:spcAft>
                <a:spcPts val="1200"/>
              </a:spcAft>
            </a:pPr>
            <a:r>
              <a:rPr lang="en-US" sz="1800" b="1" dirty="0" smtClean="0"/>
              <a:t>Jules Bordet 1919</a:t>
            </a:r>
          </a:p>
          <a:p>
            <a:pPr>
              <a:lnSpc>
                <a:spcPct val="200000"/>
              </a:lnSpc>
              <a:spcBef>
                <a:spcPts val="0"/>
              </a:spcBef>
              <a:spcAft>
                <a:spcPts val="1200"/>
              </a:spcAft>
            </a:pPr>
            <a:r>
              <a:rPr lang="en-US" sz="1800" dirty="0" smtClean="0"/>
              <a:t>The complement system consists of </a:t>
            </a:r>
            <a:r>
              <a:rPr lang="en-US" sz="1800" dirty="0" smtClean="0">
                <a:solidFill>
                  <a:srgbClr val="00B050"/>
                </a:solidFill>
              </a:rPr>
              <a:t>serum </a:t>
            </a:r>
            <a:r>
              <a:rPr lang="en-US" sz="1800" dirty="0" smtClean="0"/>
              <a:t>and </a:t>
            </a:r>
            <a:r>
              <a:rPr lang="en-US" sz="1800" dirty="0" smtClean="0">
                <a:solidFill>
                  <a:srgbClr val="00B050"/>
                </a:solidFill>
              </a:rPr>
              <a:t>cell surface </a:t>
            </a:r>
            <a:r>
              <a:rPr lang="en-US" sz="1800" dirty="0" smtClean="0"/>
              <a:t>proteins</a:t>
            </a:r>
          </a:p>
          <a:p>
            <a:pPr>
              <a:lnSpc>
                <a:spcPct val="200000"/>
              </a:lnSpc>
              <a:spcBef>
                <a:spcPts val="0"/>
              </a:spcBef>
              <a:spcAft>
                <a:spcPts val="1200"/>
              </a:spcAft>
            </a:pPr>
            <a:r>
              <a:rPr lang="en-US" sz="1800" dirty="0" smtClean="0"/>
              <a:t>Activation of complement involves the </a:t>
            </a:r>
            <a:r>
              <a:rPr lang="en-US" sz="1800" dirty="0" smtClean="0">
                <a:solidFill>
                  <a:srgbClr val="00B050"/>
                </a:solidFill>
              </a:rPr>
              <a:t>sequential proteolysis </a:t>
            </a:r>
          </a:p>
          <a:p>
            <a:pPr>
              <a:lnSpc>
                <a:spcPct val="200000"/>
              </a:lnSpc>
              <a:spcBef>
                <a:spcPts val="0"/>
              </a:spcBef>
              <a:spcAft>
                <a:spcPts val="1200"/>
              </a:spcAft>
            </a:pPr>
            <a:r>
              <a:rPr lang="en-US" sz="1800" b="1" dirty="0" smtClean="0">
                <a:effectLst>
                  <a:outerShdw blurRad="38100" dist="38100" dir="2700000" algn="tl">
                    <a:srgbClr val="000000">
                      <a:alpha val="43137"/>
                    </a:srgbClr>
                  </a:outerShdw>
                </a:effectLst>
              </a:rPr>
              <a:t>zymogens</a:t>
            </a:r>
            <a:endParaRPr lang="en-US" sz="1800" dirty="0" smtClean="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2514600"/>
            <a:ext cx="1294476"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blinds(horizontal)">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blinds(horizontal)">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blinds(horizontal)">
                                      <p:cBhvr>
                                        <p:cTn id="17" dur="500"/>
                                        <p:tgtEl>
                                          <p:spTgt spid="7171">
                                            <p:txEl>
                                              <p:pRg st="2" end="2"/>
                                            </p:txEl>
                                          </p:spTgt>
                                        </p:tgtEl>
                                      </p:cBhvr>
                                    </p:animEffect>
                                  </p:childTnLst>
                                </p:cTn>
                              </p:par>
                            </p:childTnLst>
                          </p:cTn>
                        </p:par>
                        <p:par>
                          <p:cTn id="18" fill="hold">
                            <p:stCondLst>
                              <p:cond delay="500"/>
                            </p:stCondLst>
                            <p:childTnLst>
                              <p:par>
                                <p:cTn id="19" presetID="3" presetClass="entr" presetSubtype="10" fill="hold" nodeType="afterEffect">
                                  <p:stCondLst>
                                    <p:cond delay="0"/>
                                  </p:stCondLst>
                                  <p:childTnLst>
                                    <p:set>
                                      <p:cBhvr>
                                        <p:cTn id="20" dur="1" fill="hold">
                                          <p:stCondLst>
                                            <p:cond delay="0"/>
                                          </p:stCondLst>
                                        </p:cTn>
                                        <p:tgtEl>
                                          <p:spTgt spid="12290"/>
                                        </p:tgtEl>
                                        <p:attrNameLst>
                                          <p:attrName>style.visibility</p:attrName>
                                        </p:attrNameLst>
                                      </p:cBhvr>
                                      <p:to>
                                        <p:strVal val="visible"/>
                                      </p:to>
                                    </p:set>
                                    <p:animEffect transition="in" filter="blinds(horizontal)">
                                      <p:cBhvr>
                                        <p:cTn id="21" dur="500"/>
                                        <p:tgtEl>
                                          <p:spTgt spid="1229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7171">
                                            <p:txEl>
                                              <p:pRg st="3" end="3"/>
                                            </p:txEl>
                                          </p:spTgt>
                                        </p:tgtEl>
                                        <p:attrNameLst>
                                          <p:attrName>style.visibility</p:attrName>
                                        </p:attrNameLst>
                                      </p:cBhvr>
                                      <p:to>
                                        <p:strVal val="visible"/>
                                      </p:to>
                                    </p:set>
                                    <p:animEffect transition="in" filter="blinds(horizontal)">
                                      <p:cBhvr>
                                        <p:cTn id="26" dur="500"/>
                                        <p:tgtEl>
                                          <p:spTgt spid="7171">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7171">
                                            <p:txEl>
                                              <p:pRg st="4" end="4"/>
                                            </p:txEl>
                                          </p:spTgt>
                                        </p:tgtEl>
                                        <p:attrNameLst>
                                          <p:attrName>style.visibility</p:attrName>
                                        </p:attrNameLst>
                                      </p:cBhvr>
                                      <p:to>
                                        <p:strVal val="visible"/>
                                      </p:to>
                                    </p:set>
                                    <p:animEffect transition="in" filter="blinds(horizontal)">
                                      <p:cBhvr>
                                        <p:cTn id="31" dur="500"/>
                                        <p:tgtEl>
                                          <p:spTgt spid="7171">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7171">
                                            <p:txEl>
                                              <p:pRg st="5" end="5"/>
                                            </p:txEl>
                                          </p:spTgt>
                                        </p:tgtEl>
                                        <p:attrNameLst>
                                          <p:attrName>style.visibility</p:attrName>
                                        </p:attrNameLst>
                                      </p:cBhvr>
                                      <p:to>
                                        <p:strVal val="visible"/>
                                      </p:to>
                                    </p:set>
                                    <p:animEffect transition="in" filter="blinds(horizontal)">
                                      <p:cBhvr>
                                        <p:cTn id="36" dur="500"/>
                                        <p:tgtEl>
                                          <p:spTgt spid="71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504825"/>
            <a:ext cx="7219950" cy="6332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6060281"/>
            <a:ext cx="270033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52860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500063" y="361950"/>
            <a:ext cx="8229600" cy="857250"/>
          </a:xfrm>
        </p:spPr>
        <p:txBody>
          <a:bodyPr/>
          <a:lstStyle/>
          <a:p>
            <a:pPr algn="ctr"/>
            <a:r>
              <a:rPr lang="en-US" sz="3200" dirty="0" smtClean="0"/>
              <a:t>Receptors for Fragments of C3</a:t>
            </a:r>
          </a:p>
        </p:txBody>
      </p:sp>
      <p:sp>
        <p:nvSpPr>
          <p:cNvPr id="24579" name="Content Placeholder 2"/>
          <p:cNvSpPr>
            <a:spLocks noGrp="1"/>
          </p:cNvSpPr>
          <p:nvPr>
            <p:ph idx="1"/>
          </p:nvPr>
        </p:nvSpPr>
        <p:spPr/>
        <p:txBody>
          <a:bodyPr/>
          <a:lstStyle/>
          <a:p>
            <a:endParaRPr lang="en-US" smtClean="0"/>
          </a:p>
        </p:txBody>
      </p:sp>
      <p:pic>
        <p:nvPicPr>
          <p:cNvPr id="24580" name="Picture 2"/>
          <p:cNvPicPr>
            <a:picLocks noChangeAspect="1" noChangeArrowheads="1"/>
          </p:cNvPicPr>
          <p:nvPr/>
        </p:nvPicPr>
        <p:blipFill>
          <a:blip r:embed="rId2" cstate="print"/>
          <a:srcRect/>
          <a:stretch>
            <a:fillRect/>
          </a:stretch>
        </p:blipFill>
        <p:spPr bwMode="auto">
          <a:xfrm>
            <a:off x="-1" y="1143000"/>
            <a:ext cx="9192125" cy="5715000"/>
          </a:xfrm>
          <a:prstGeom prst="rect">
            <a:avLst/>
          </a:prstGeom>
          <a:noFill/>
          <a:ln w="9525">
            <a:noFill/>
            <a:miter lim="800000"/>
            <a:headEnd/>
            <a:tailEnd/>
          </a:ln>
        </p:spPr>
      </p:pic>
    </p:spTree>
    <p:extLst>
      <p:ext uri="{BB962C8B-B14F-4D97-AF65-F5344CB8AC3E}">
        <p14:creationId xmlns:p14="http://schemas.microsoft.com/office/powerpoint/2010/main" val="22172929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2696"/>
            <a:ext cx="8229600" cy="1066800"/>
          </a:xfrm>
        </p:spPr>
        <p:txBody>
          <a:bodyPr/>
          <a:lstStyle/>
          <a:p>
            <a:pPr algn="ctr"/>
            <a:r>
              <a:rPr lang="en-US" sz="3600" b="1" dirty="0" smtClean="0">
                <a:effectLst>
                  <a:outerShdw blurRad="38100" dist="38100" dir="2700000" algn="tl">
                    <a:srgbClr val="000000">
                      <a:alpha val="43137"/>
                    </a:srgbClr>
                  </a:outerShdw>
                </a:effectLst>
              </a:rPr>
              <a:t>Inflammatory effects of complement</a:t>
            </a:r>
            <a:endParaRPr lang="en-US" sz="36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a:p>
        </p:txBody>
      </p:sp>
      <p:pic>
        <p:nvPicPr>
          <p:cNvPr id="48130" name="Picture 2"/>
          <p:cNvPicPr>
            <a:picLocks noChangeAspect="1" noChangeArrowheads="1"/>
          </p:cNvPicPr>
          <p:nvPr/>
        </p:nvPicPr>
        <p:blipFill>
          <a:blip r:embed="rId2" cstate="print"/>
          <a:srcRect/>
          <a:stretch>
            <a:fillRect/>
          </a:stretch>
        </p:blipFill>
        <p:spPr bwMode="auto">
          <a:xfrm>
            <a:off x="402846" y="2133600"/>
            <a:ext cx="8741154" cy="3519473"/>
          </a:xfrm>
          <a:prstGeom prst="rect">
            <a:avLst/>
          </a:prstGeom>
          <a:noFill/>
          <a:ln w="9525">
            <a:noFill/>
            <a:miter lim="800000"/>
            <a:headEnd/>
            <a:tailEnd/>
          </a:ln>
          <a:effectLst/>
        </p:spPr>
      </p:pic>
    </p:spTree>
    <p:extLst>
      <p:ext uri="{BB962C8B-B14F-4D97-AF65-F5344CB8AC3E}">
        <p14:creationId xmlns:p14="http://schemas.microsoft.com/office/powerpoint/2010/main" val="27644776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400" b="1" dirty="0" smtClean="0">
                <a:effectLst>
                  <a:outerShdw blurRad="38100" dist="38100" dir="2700000" algn="tl">
                    <a:srgbClr val="000000">
                      <a:alpha val="43137"/>
                    </a:srgbClr>
                  </a:outerShdw>
                </a:effectLst>
              </a:rPr>
              <a:t>The bad</a:t>
            </a:r>
            <a:endParaRPr lang="fa-IR" sz="54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fa-IR" dirty="0"/>
          </a:p>
        </p:txBody>
      </p:sp>
      <p:pic>
        <p:nvPicPr>
          <p:cNvPr id="1843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5815"/>
          <a:stretch/>
        </p:blipFill>
        <p:spPr bwMode="auto">
          <a:xfrm>
            <a:off x="1699808" y="2514600"/>
            <a:ext cx="5373636"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85205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066800"/>
          </a:xfrm>
        </p:spPr>
        <p:txBody>
          <a:bodyPr/>
          <a:lstStyle/>
          <a:p>
            <a:r>
              <a:rPr lang="en-US" b="1" dirty="0" smtClean="0">
                <a:effectLst>
                  <a:outerShdw blurRad="38100" dist="38100" dir="2700000" algn="tl">
                    <a:srgbClr val="000000">
                      <a:alpha val="43137"/>
                    </a:srgbClr>
                  </a:outerShdw>
                </a:effectLst>
              </a:rPr>
              <a:t>C3 deficiency </a:t>
            </a:r>
            <a:endParaRPr lang="fa-IR"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2249488"/>
            <a:ext cx="9144000" cy="4324350"/>
          </a:xfrm>
        </p:spPr>
        <p:txBody>
          <a:bodyPr/>
          <a:lstStyle/>
          <a:p>
            <a:pPr>
              <a:spcBef>
                <a:spcPts val="0"/>
              </a:spcBef>
              <a:spcAft>
                <a:spcPts val="1800"/>
              </a:spcAft>
            </a:pPr>
            <a:r>
              <a:rPr lang="en-US" dirty="0" smtClean="0"/>
              <a:t>Sever recurrent infection  with encapsulated bacteria</a:t>
            </a:r>
          </a:p>
          <a:p>
            <a:pPr>
              <a:spcBef>
                <a:spcPts val="0"/>
              </a:spcBef>
              <a:spcAft>
                <a:spcPts val="1800"/>
              </a:spcAft>
            </a:pPr>
            <a:r>
              <a:rPr lang="en-US" dirty="0" err="1" smtClean="0"/>
              <a:t>Begain</a:t>
            </a:r>
            <a:r>
              <a:rPr lang="en-US" dirty="0" smtClean="0"/>
              <a:t> shortly after birth </a:t>
            </a:r>
            <a:endParaRPr lang="fa-IR" dirty="0"/>
          </a:p>
        </p:txBody>
      </p:sp>
      <p:pic>
        <p:nvPicPr>
          <p:cNvPr id="2150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3657600"/>
            <a:ext cx="5408615" cy="2835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7192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066800"/>
          </a:xfrm>
        </p:spPr>
        <p:txBody>
          <a:bodyPr/>
          <a:lstStyle/>
          <a:p>
            <a:pPr algn="ctr"/>
            <a:r>
              <a:rPr lang="en-US" b="1" dirty="0" smtClean="0">
                <a:effectLst>
                  <a:outerShdw blurRad="38100" dist="38100" dir="2700000" algn="tl">
                    <a:srgbClr val="000000">
                      <a:alpha val="43137"/>
                    </a:srgbClr>
                  </a:outerShdw>
                </a:effectLst>
              </a:rPr>
              <a:t>MAC (C5-C9) deficiency</a:t>
            </a:r>
            <a:endParaRPr lang="fa-IR"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981200"/>
            <a:ext cx="8229600" cy="4324350"/>
          </a:xfrm>
        </p:spPr>
        <p:txBody>
          <a:bodyPr/>
          <a:lstStyle/>
          <a:p>
            <a:r>
              <a:rPr lang="en-US" dirty="0" smtClean="0"/>
              <a:t>Susceptible </a:t>
            </a:r>
            <a:r>
              <a:rPr lang="en-US" dirty="0"/>
              <a:t>to </a:t>
            </a:r>
            <a:r>
              <a:rPr lang="en-US" i="1" dirty="0"/>
              <a:t>N. </a:t>
            </a:r>
            <a:r>
              <a:rPr lang="en-US" i="1" dirty="0" err="1"/>
              <a:t>meningitidis</a:t>
            </a:r>
            <a:r>
              <a:rPr lang="en-US" i="1" dirty="0"/>
              <a:t> </a:t>
            </a:r>
            <a:r>
              <a:rPr lang="en-US" dirty="0"/>
              <a:t>infection</a:t>
            </a:r>
            <a:endParaRPr lang="fa-IR"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2895600"/>
            <a:ext cx="4680857"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4724400"/>
            <a:ext cx="247650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02510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183" y="838200"/>
            <a:ext cx="8730741" cy="5243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49496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6800"/>
          </a:xfrm>
        </p:spPr>
        <p:txBody>
          <a:bodyPr/>
          <a:lstStyle/>
          <a:p>
            <a:pPr algn="ctr"/>
            <a:r>
              <a:rPr lang="en-US" sz="4400" b="1" dirty="0" smtClean="0">
                <a:effectLst>
                  <a:outerShdw blurRad="38100" dist="38100" dir="2700000" algn="tl">
                    <a:srgbClr val="000000">
                      <a:alpha val="43137"/>
                    </a:srgbClr>
                  </a:outerShdw>
                </a:effectLst>
              </a:rPr>
              <a:t>Complement deficiency</a:t>
            </a:r>
            <a:endParaRPr lang="fa-IR" sz="4400" b="1"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4000" y="1524000"/>
            <a:ext cx="8890000" cy="5334000"/>
          </a:xfrm>
        </p:spPr>
      </p:pic>
    </p:spTree>
    <p:extLst>
      <p:ext uri="{BB962C8B-B14F-4D97-AF65-F5344CB8AC3E}">
        <p14:creationId xmlns:p14="http://schemas.microsoft.com/office/powerpoint/2010/main" val="9725269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b="1" dirty="0" smtClean="0">
                <a:effectLst>
                  <a:outerShdw blurRad="38100" dist="38100" dir="2700000" algn="tl">
                    <a:srgbClr val="000000">
                      <a:alpha val="43137"/>
                    </a:srgbClr>
                  </a:outerShdw>
                </a:effectLst>
              </a:rPr>
              <a:t>The ugly</a:t>
            </a:r>
            <a:endParaRPr lang="fa-IR" sz="48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fa-IR"/>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2286000"/>
            <a:ext cx="4189094" cy="349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04273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066800"/>
          </a:xfrm>
        </p:spPr>
        <p:txBody>
          <a:bodyPr/>
          <a:lstStyle/>
          <a:p>
            <a:r>
              <a:rPr lang="en-US" b="1" dirty="0" smtClean="0"/>
              <a:t>C1q, </a:t>
            </a:r>
            <a:r>
              <a:rPr lang="en-US" dirty="0"/>
              <a:t>C2 and C4 deficiency</a:t>
            </a:r>
            <a:endParaRPr lang="fa-IR" dirty="0"/>
          </a:p>
        </p:txBody>
      </p:sp>
      <p:sp>
        <p:nvSpPr>
          <p:cNvPr id="3" name="Content Placeholder 2"/>
          <p:cNvSpPr>
            <a:spLocks noGrp="1"/>
          </p:cNvSpPr>
          <p:nvPr>
            <p:ph idx="1"/>
          </p:nvPr>
        </p:nvSpPr>
        <p:spPr/>
        <p:txBody>
          <a:bodyPr/>
          <a:lstStyle/>
          <a:p>
            <a:r>
              <a:rPr lang="en-US" dirty="0" smtClean="0"/>
              <a:t>Associated with </a:t>
            </a:r>
            <a:r>
              <a:rPr lang="en-US" dirty="0"/>
              <a:t>the development of SLE.</a:t>
            </a:r>
            <a:endParaRPr lang="fa-I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276600"/>
            <a:ext cx="3219450"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12145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2999" y="0"/>
            <a:ext cx="6982565"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32837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6800"/>
          </a:xfrm>
        </p:spPr>
        <p:txBody>
          <a:bodyPr/>
          <a:lstStyle/>
          <a:p>
            <a:pPr algn="ctr"/>
            <a:r>
              <a:rPr lang="en-US" sz="4400" b="1" dirty="0" smtClean="0">
                <a:effectLst>
                  <a:outerShdw blurRad="38100" dist="38100" dir="2700000" algn="tl">
                    <a:srgbClr val="000000">
                      <a:alpha val="43137"/>
                    </a:srgbClr>
                  </a:outerShdw>
                </a:effectLst>
              </a:rPr>
              <a:t>C1INH Deficiency</a:t>
            </a:r>
            <a:endParaRPr lang="fa-IR" sz="4400" b="1"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0" y="2514600"/>
            <a:ext cx="3358196" cy="3524593"/>
          </a:xfrm>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57200" y="2971800"/>
            <a:ext cx="3050190" cy="2667000"/>
          </a:xfrm>
          <a:prstGeom prst="rect">
            <a:avLst/>
          </a:prstGeom>
          <a:noFill/>
          <a:ln w="9525">
            <a:noFill/>
            <a:miter lim="800000"/>
            <a:headEnd/>
            <a:tailEnd/>
          </a:ln>
        </p:spPr>
      </p:pic>
    </p:spTree>
    <p:extLst>
      <p:ext uri="{BB962C8B-B14F-4D97-AF65-F5344CB8AC3E}">
        <p14:creationId xmlns:p14="http://schemas.microsoft.com/office/powerpoint/2010/main" val="9404014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352800"/>
            <a:ext cx="3048000" cy="1066800"/>
          </a:xfrm>
        </p:spPr>
        <p:txBody>
          <a:bodyPr/>
          <a:lstStyle/>
          <a:p>
            <a:r>
              <a:rPr lang="en-US" sz="3600" b="1" dirty="0" smtClean="0">
                <a:effectLst>
                  <a:outerShdw blurRad="38100" dist="38100" dir="2700000" algn="tl">
                    <a:srgbClr val="000000">
                      <a:alpha val="43137"/>
                    </a:srgbClr>
                  </a:outerShdw>
                </a:effectLst>
              </a:rPr>
              <a:t>PNH</a:t>
            </a:r>
            <a:endParaRPr lang="fa-IR" b="1"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20807" y="375262"/>
            <a:ext cx="5623193" cy="6482738"/>
          </a:xfrm>
        </p:spPr>
      </p:pic>
      <p:sp>
        <p:nvSpPr>
          <p:cNvPr id="5" name="TextBox 4"/>
          <p:cNvSpPr txBox="1"/>
          <p:nvPr/>
        </p:nvSpPr>
        <p:spPr>
          <a:xfrm>
            <a:off x="0" y="457200"/>
            <a:ext cx="3200400" cy="1478418"/>
          </a:xfrm>
          <a:prstGeom prst="rect">
            <a:avLst/>
          </a:prstGeom>
          <a:noFill/>
        </p:spPr>
        <p:txBody>
          <a:bodyPr wrap="square" rtlCol="0">
            <a:spAutoFit/>
          </a:bodyPr>
          <a:lstStyle/>
          <a:p>
            <a:pPr algn="ctr" rtl="0">
              <a:lnSpc>
                <a:spcPct val="150000"/>
              </a:lnSpc>
            </a:pPr>
            <a:r>
              <a:rPr lang="en-US" sz="3200" b="1" dirty="0" smtClean="0">
                <a:effectLst>
                  <a:outerShdw blurRad="38100" dist="38100" dir="2700000" algn="tl">
                    <a:srgbClr val="000000">
                      <a:alpha val="43137"/>
                    </a:srgbClr>
                  </a:outerShdw>
                </a:effectLst>
              </a:rPr>
              <a:t>Deficiency in DAF or CD 59 </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224135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rgbClr val="FF0000"/>
                </a:solidFill>
              </a:rPr>
              <a:t>fetal </a:t>
            </a:r>
            <a:r>
              <a:rPr lang="en-US" sz="2800" b="1" dirty="0">
                <a:solidFill>
                  <a:srgbClr val="FF0000"/>
                </a:solidFill>
              </a:rPr>
              <a:t>loss </a:t>
            </a:r>
            <a:r>
              <a:rPr lang="en-US" sz="2800" dirty="0"/>
              <a:t>in </a:t>
            </a:r>
            <a:r>
              <a:rPr lang="en-US" sz="2800" dirty="0" err="1"/>
              <a:t>antiphospholipid</a:t>
            </a:r>
            <a:r>
              <a:rPr lang="en-US" sz="2800" dirty="0"/>
              <a:t> syndrome.</a:t>
            </a:r>
            <a:endParaRPr lang="fa-IR" sz="2800" dirty="0"/>
          </a:p>
        </p:txBody>
      </p:sp>
      <p:sp>
        <p:nvSpPr>
          <p:cNvPr id="3" name="Content Placeholder 2"/>
          <p:cNvSpPr>
            <a:spLocks noGrp="1"/>
          </p:cNvSpPr>
          <p:nvPr>
            <p:ph idx="1"/>
          </p:nvPr>
        </p:nvSpPr>
        <p:spPr/>
        <p:txBody>
          <a:bodyPr/>
          <a:lstStyle/>
          <a:p>
            <a:endParaRPr lang="fa-I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2314670"/>
            <a:ext cx="7086600" cy="3985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16874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066800"/>
          </a:xfrm>
        </p:spPr>
        <p:txBody>
          <a:bodyPr/>
          <a:lstStyle/>
          <a:p>
            <a:pPr algn="ctr"/>
            <a:r>
              <a:rPr lang="en-US" sz="2800" b="1" dirty="0"/>
              <a:t>Examples of pathological conditions involving the complement system.</a:t>
            </a:r>
            <a:br>
              <a:rPr lang="en-US" sz="2800" b="1" dirty="0"/>
            </a:br>
            <a:endParaRPr lang="fa-IR" sz="2800" b="1" dirty="0"/>
          </a:p>
        </p:txBody>
      </p:sp>
      <p:sp>
        <p:nvSpPr>
          <p:cNvPr id="3" name="Content Placeholder 2"/>
          <p:cNvSpPr>
            <a:spLocks noGrp="1"/>
          </p:cNvSpPr>
          <p:nvPr>
            <p:ph idx="1"/>
          </p:nvPr>
        </p:nvSpPr>
        <p:spPr/>
        <p:txBody>
          <a:bodyPr/>
          <a:lstStyle/>
          <a:p>
            <a:endParaRPr lang="fa-I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676400"/>
            <a:ext cx="8395016" cy="479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6272213"/>
            <a:ext cx="270033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70228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1200" y="0"/>
            <a:ext cx="5429244" cy="6757429"/>
          </a:xfrm>
        </p:spPr>
      </p:pic>
    </p:spTree>
    <p:extLst>
      <p:ext uri="{BB962C8B-B14F-4D97-AF65-F5344CB8AC3E}">
        <p14:creationId xmlns:p14="http://schemas.microsoft.com/office/powerpoint/2010/main" val="5169829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70261"/>
            <a:ext cx="9144000" cy="4795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0122" y="568881"/>
            <a:ext cx="8996374" cy="630942"/>
          </a:xfrm>
          <a:prstGeom prst="rect">
            <a:avLst/>
          </a:prstGeom>
        </p:spPr>
        <p:txBody>
          <a:bodyPr wrap="none">
            <a:spAutoFit/>
          </a:bodyPr>
          <a:lstStyle/>
          <a:p>
            <a:r>
              <a:rPr lang="en-US" sz="3500" b="1" dirty="0">
                <a:effectLst>
                  <a:outerShdw blurRad="38100" dist="38100" dir="2700000" algn="tl">
                    <a:srgbClr val="000000">
                      <a:alpha val="43137"/>
                    </a:srgbClr>
                  </a:outerShdw>
                </a:effectLst>
              </a:rPr>
              <a:t>Clinical effects of complement deficiency</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5029200"/>
            <a:ext cx="3429000" cy="1066800"/>
          </a:xfrm>
        </p:spPr>
        <p:txBody>
          <a:bodyPr/>
          <a:lstStyle/>
          <a:p>
            <a:r>
              <a:rPr lang="en-US" sz="6000" b="1" dirty="0" smtClean="0">
                <a:solidFill>
                  <a:srgbClr val="FF0000"/>
                </a:solidFill>
                <a:effectLst>
                  <a:outerShdw blurRad="38100" dist="38100" dir="2700000" algn="tl">
                    <a:srgbClr val="000000">
                      <a:alpha val="43137"/>
                    </a:srgbClr>
                  </a:outerShdw>
                </a:effectLst>
              </a:rPr>
              <a:t>The End</a:t>
            </a:r>
            <a:endParaRPr lang="en-US" sz="6000" b="1"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effectLst>
                  <a:outerShdw blurRad="38100" dist="38100" dir="2700000" algn="tl">
                    <a:srgbClr val="000000">
                      <a:alpha val="43137"/>
                    </a:srgbClr>
                  </a:outerShdw>
                </a:effectLst>
              </a:rPr>
              <a:t>Complement nomenclature</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0" y="3229630"/>
            <a:ext cx="1295400" cy="1570970"/>
          </a:xfrm>
        </p:spPr>
        <p:txBody>
          <a:bodyPr/>
          <a:lstStyle/>
          <a:p>
            <a:r>
              <a:rPr lang="en-US" sz="3200" b="1" dirty="0" smtClean="0"/>
              <a:t>C</a:t>
            </a:r>
            <a:r>
              <a:rPr lang="en-US" sz="3200" b="1" baseline="-25000" dirty="0" smtClean="0"/>
              <a:t>3</a:t>
            </a:r>
            <a:endParaRPr lang="en-US" baseline="-25000" dirty="0"/>
          </a:p>
        </p:txBody>
      </p:sp>
      <p:cxnSp>
        <p:nvCxnSpPr>
          <p:cNvPr id="5" name="Straight Arrow Connector 4"/>
          <p:cNvCxnSpPr/>
          <p:nvPr/>
        </p:nvCxnSpPr>
        <p:spPr>
          <a:xfrm>
            <a:off x="3200400" y="3494742"/>
            <a:ext cx="213360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7" name="Curved Connector 6"/>
          <p:cNvCxnSpPr/>
          <p:nvPr/>
        </p:nvCxnSpPr>
        <p:spPr>
          <a:xfrm>
            <a:off x="3962400" y="3494742"/>
            <a:ext cx="1447800" cy="914400"/>
          </a:xfrm>
          <a:prstGeom prst="curvedConnector3">
            <a:avLst>
              <a:gd name="adj1" fmla="val 50000"/>
            </a:avLst>
          </a:prstGeom>
          <a:ln>
            <a:tailEnd type="arrow"/>
          </a:ln>
        </p:spPr>
        <p:style>
          <a:lnRef idx="3">
            <a:schemeClr val="dk1"/>
          </a:lnRef>
          <a:fillRef idx="0">
            <a:schemeClr val="dk1"/>
          </a:fillRef>
          <a:effectRef idx="2">
            <a:schemeClr val="dk1"/>
          </a:effectRef>
          <a:fontRef idx="minor">
            <a:schemeClr val="tx1"/>
          </a:fontRef>
        </p:style>
      </p:cxnSp>
      <p:sp>
        <p:nvSpPr>
          <p:cNvPr id="8" name="Rectangle 7"/>
          <p:cNvSpPr/>
          <p:nvPr/>
        </p:nvSpPr>
        <p:spPr>
          <a:xfrm>
            <a:off x="5410200" y="4201180"/>
            <a:ext cx="1447800" cy="523220"/>
          </a:xfrm>
          <a:prstGeom prst="rect">
            <a:avLst/>
          </a:prstGeom>
        </p:spPr>
        <p:txBody>
          <a:bodyPr wrap="square">
            <a:spAutoFit/>
          </a:bodyPr>
          <a:lstStyle/>
          <a:p>
            <a:pPr algn="l" rtl="0"/>
            <a:r>
              <a:rPr lang="en-US" sz="2800" b="1" dirty="0" smtClean="0"/>
              <a:t>C</a:t>
            </a:r>
            <a:r>
              <a:rPr lang="en-US" sz="2800" b="1" baseline="-25000" dirty="0" smtClean="0"/>
              <a:t>3</a:t>
            </a:r>
            <a:r>
              <a:rPr lang="en-US" sz="2800" b="1" dirty="0" smtClean="0"/>
              <a:t>a</a:t>
            </a:r>
            <a:endParaRPr lang="en-US" sz="2800" b="1" dirty="0"/>
          </a:p>
        </p:txBody>
      </p:sp>
      <p:sp>
        <p:nvSpPr>
          <p:cNvPr id="9" name="TextBox 8"/>
          <p:cNvSpPr txBox="1"/>
          <p:nvPr/>
        </p:nvSpPr>
        <p:spPr>
          <a:xfrm>
            <a:off x="3318589" y="2905780"/>
            <a:ext cx="1863011" cy="461665"/>
          </a:xfrm>
          <a:prstGeom prst="rect">
            <a:avLst/>
          </a:prstGeom>
          <a:noFill/>
        </p:spPr>
        <p:txBody>
          <a:bodyPr wrap="none" rtlCol="0">
            <a:spAutoFit/>
          </a:bodyPr>
          <a:lstStyle/>
          <a:p>
            <a:r>
              <a:rPr lang="en-US" sz="2400" b="1" dirty="0" err="1" smtClean="0">
                <a:solidFill>
                  <a:srgbClr val="FF0000"/>
                </a:solidFill>
              </a:rPr>
              <a:t>Convertase</a:t>
            </a:r>
            <a:endParaRPr lang="en-US" sz="2400" b="1" dirty="0">
              <a:solidFill>
                <a:srgbClr val="FF0000"/>
              </a:solidFill>
            </a:endParaRPr>
          </a:p>
        </p:txBody>
      </p:sp>
      <p:sp>
        <p:nvSpPr>
          <p:cNvPr id="10" name="Rectangle 9"/>
          <p:cNvSpPr/>
          <p:nvPr/>
        </p:nvSpPr>
        <p:spPr>
          <a:xfrm>
            <a:off x="5309463" y="3220760"/>
            <a:ext cx="862737" cy="523220"/>
          </a:xfrm>
          <a:prstGeom prst="rect">
            <a:avLst/>
          </a:prstGeom>
        </p:spPr>
        <p:txBody>
          <a:bodyPr wrap="none">
            <a:spAutoFit/>
          </a:bodyPr>
          <a:lstStyle/>
          <a:p>
            <a:r>
              <a:rPr lang="en-US" sz="2800" b="1" dirty="0" smtClean="0"/>
              <a:t>C</a:t>
            </a:r>
            <a:r>
              <a:rPr lang="en-US" sz="2800" b="1" baseline="-25000" dirty="0" smtClean="0"/>
              <a:t>3</a:t>
            </a:r>
            <a:r>
              <a:rPr lang="en-US" sz="2800" b="1" dirty="0" smtClean="0"/>
              <a:t>b</a:t>
            </a:r>
            <a:r>
              <a:rPr lang="en-US" sz="2800" b="1" baseline="-25000" dirty="0" smtClean="0"/>
              <a:t> </a:t>
            </a:r>
            <a:endParaRPr lang="en-US" sz="2800" b="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1000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par>
                          <p:cTn id="12" fill="hold">
                            <p:stCondLst>
                              <p:cond delay="11000"/>
                            </p:stCondLst>
                            <p:childTnLst>
                              <p:par>
                                <p:cTn id="13" presetID="3" presetClass="entr" presetSubtype="1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par>
                          <p:cTn id="16" fill="hold">
                            <p:stCondLst>
                              <p:cond delay="11500"/>
                            </p:stCondLst>
                            <p:childTnLst>
                              <p:par>
                                <p:cTn id="17" presetID="3" presetClass="entr" presetSubtype="10" fill="hold" nodeType="afterEffect">
                                  <p:stCondLst>
                                    <p:cond delay="600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par>
                          <p:cTn id="20" fill="hold">
                            <p:stCondLst>
                              <p:cond delay="18000"/>
                            </p:stCondLst>
                            <p:childTnLst>
                              <p:par>
                                <p:cTn id="21" presetID="3" presetClass="entr" presetSubtype="10" fill="hold" grpId="0" nodeType="afterEffect">
                                  <p:stCondLst>
                                    <p:cond delay="150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childTnLst>
                          </p:cTn>
                        </p:par>
                        <p:par>
                          <p:cTn id="24" fill="hold">
                            <p:stCondLst>
                              <p:cond delay="20000"/>
                            </p:stCondLst>
                            <p:childTnLst>
                              <p:par>
                                <p:cTn id="25" presetID="3" presetClass="entr" presetSubtype="10" fill="hold" grpId="0" nodeType="afterEffect">
                                  <p:stCondLst>
                                    <p:cond delay="500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endParaRPr lang="fa-IR" smtClean="0"/>
          </a:p>
        </p:txBody>
      </p:sp>
      <p:sp>
        <p:nvSpPr>
          <p:cNvPr id="4" name="Title 1"/>
          <p:cNvSpPr>
            <a:spLocks noGrp="1"/>
          </p:cNvSpPr>
          <p:nvPr>
            <p:ph idx="1"/>
          </p:nvPr>
        </p:nvSpPr>
        <p:spPr>
          <a:xfrm>
            <a:off x="500034" y="2786058"/>
            <a:ext cx="8229600" cy="1322452"/>
          </a:xfrm>
          <a:ln/>
        </p:spPr>
        <p:style>
          <a:lnRef idx="1">
            <a:schemeClr val="accent6"/>
          </a:lnRef>
          <a:fillRef idx="2">
            <a:schemeClr val="accent6"/>
          </a:fillRef>
          <a:effectRef idx="1">
            <a:schemeClr val="accent6"/>
          </a:effectRef>
          <a:fontRef idx="minor">
            <a:schemeClr val="dk1"/>
          </a:fontRef>
        </p:style>
        <p:txBody>
          <a:bodyPr>
            <a:normAutofit/>
          </a:bodyPr>
          <a:lstStyle/>
          <a:p>
            <a:pPr marL="365760" indent="-256032" algn="ctr" fontAlgn="auto">
              <a:spcAft>
                <a:spcPts val="0"/>
              </a:spcAft>
              <a:buClr>
                <a:schemeClr val="accent3"/>
              </a:buClr>
              <a:buFont typeface="Georgia"/>
              <a:buNone/>
              <a:defRPr/>
            </a:pPr>
            <a:r>
              <a:rPr lang="en-US" sz="3200" b="1" dirty="0">
                <a:effectLst>
                  <a:outerShdw blurRad="38100" dist="38100" dir="2700000" algn="tl">
                    <a:srgbClr val="000000">
                      <a:alpha val="43137"/>
                    </a:srgbClr>
                  </a:outerShdw>
                </a:effectLst>
              </a:rPr>
              <a:t>The classical pathway of complement </a:t>
            </a:r>
            <a:r>
              <a:rPr lang="en-US" sz="3200" b="1" dirty="0" smtClean="0">
                <a:effectLst>
                  <a:outerShdw blurRad="38100" dist="38100" dir="2700000" algn="tl">
                    <a:srgbClr val="000000">
                      <a:alpha val="43137"/>
                    </a:srgbClr>
                  </a:outerShdw>
                </a:effectLst>
              </a:rPr>
              <a:t>activation</a:t>
            </a:r>
            <a:endParaRPr lang="en-US" sz="3200" b="1" dirty="0">
              <a:effectLst>
                <a:outerShdw blurRad="38100" dist="38100" dir="2700000" algn="tl">
                  <a:srgbClr val="000000">
                    <a:alpha val="43137"/>
                  </a:srgbClr>
                </a:outerShdw>
              </a:effectLst>
            </a:endParaRPr>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738795">
            <a:off x="5861998" y="4362342"/>
            <a:ext cx="28479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fa-IR" dirty="0"/>
          </a:p>
        </p:txBody>
      </p:sp>
      <p:pic>
        <p:nvPicPr>
          <p:cNvPr id="296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63" r="8018" b="55834"/>
          <a:stretch/>
        </p:blipFill>
        <p:spPr bwMode="auto">
          <a:xfrm>
            <a:off x="0" y="1371600"/>
            <a:ext cx="8979149" cy="4656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endParaRPr lang="en-US"/>
          </a:p>
        </p:txBody>
      </p:sp>
      <p:sp>
        <p:nvSpPr>
          <p:cNvPr id="6" name="Title 1"/>
          <p:cNvSpPr txBox="1">
            <a:spLocks/>
          </p:cNvSpPr>
          <p:nvPr/>
        </p:nvSpPr>
        <p:spPr bwMode="auto">
          <a:xfrm>
            <a:off x="457200" y="2286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smtClean="0">
                <a:ln>
                  <a:noFill/>
                </a:ln>
                <a:solidFill>
                  <a:schemeClr val="tx2"/>
                </a:solidFill>
                <a:effectLst>
                  <a:outerShdw blurRad="38100" dist="38100" dir="2700000" algn="tl">
                    <a:srgbClr val="000000">
                      <a:alpha val="43137"/>
                    </a:srgbClr>
                  </a:outerShdw>
                </a:effectLst>
                <a:uLnTx/>
                <a:uFillTx/>
                <a:latin typeface="+mj-lt"/>
                <a:ea typeface="+mj-ea"/>
                <a:cs typeface="+mj-cs"/>
              </a:rPr>
              <a:t>The classical pathway</a:t>
            </a:r>
            <a:endParaRPr kumimoji="0" lang="fa-IR" sz="4000" b="0"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711185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500063" y="1143000"/>
            <a:ext cx="8229600" cy="1066800"/>
          </a:xfrm>
        </p:spPr>
        <p:txBody>
          <a:bodyPr/>
          <a:lstStyle/>
          <a:p>
            <a:pPr algn="ctr"/>
            <a:r>
              <a:rPr lang="en-US" sz="3200" b="1" dirty="0" smtClean="0"/>
              <a:t>C1q molecule</a:t>
            </a:r>
          </a:p>
        </p:txBody>
      </p:sp>
      <p:sp>
        <p:nvSpPr>
          <p:cNvPr id="12291" name="Content Placeholder 2"/>
          <p:cNvSpPr>
            <a:spLocks noGrp="1"/>
          </p:cNvSpPr>
          <p:nvPr>
            <p:ph idx="1"/>
          </p:nvPr>
        </p:nvSpPr>
        <p:spPr/>
        <p:txBody>
          <a:bodyPr/>
          <a:lstStyle/>
          <a:p>
            <a:endParaRPr lang="en-US" dirty="0" smtClean="0"/>
          </a:p>
        </p:txBody>
      </p:sp>
      <p:pic>
        <p:nvPicPr>
          <p:cNvPr id="12292" name="Picture 3"/>
          <p:cNvPicPr>
            <a:picLocks noChangeAspect="1" noChangeArrowheads="1"/>
          </p:cNvPicPr>
          <p:nvPr/>
        </p:nvPicPr>
        <p:blipFill>
          <a:blip r:embed="rId2" cstate="print"/>
          <a:srcRect/>
          <a:stretch>
            <a:fillRect/>
          </a:stretch>
        </p:blipFill>
        <p:spPr bwMode="auto">
          <a:xfrm>
            <a:off x="284034" y="1700808"/>
            <a:ext cx="4111436" cy="3708354"/>
          </a:xfrm>
          <a:prstGeom prst="rect">
            <a:avLst/>
          </a:prstGeom>
          <a:noFill/>
          <a:ln w="9525">
            <a:noFill/>
            <a:miter lim="800000"/>
            <a:headEnd/>
            <a:tailEnd/>
          </a:ln>
        </p:spPr>
      </p:pic>
      <p:pic>
        <p:nvPicPr>
          <p:cNvPr id="5" name="Picture 2"/>
          <p:cNvPicPr>
            <a:picLocks noChangeAspect="1" noChangeArrowheads="1"/>
          </p:cNvPicPr>
          <p:nvPr/>
        </p:nvPicPr>
        <p:blipFill rotWithShape="1">
          <a:blip r:embed="rId3" cstate="print"/>
          <a:srcRect t="2173" b="1568"/>
          <a:stretch/>
        </p:blipFill>
        <p:spPr bwMode="auto">
          <a:xfrm>
            <a:off x="4395470" y="404664"/>
            <a:ext cx="4785042" cy="64075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0" y="1600200"/>
            <a:ext cx="3228528" cy="2514600"/>
          </a:xfrm>
        </p:spPr>
        <p:txBody>
          <a:bodyPr/>
          <a:lstStyle/>
          <a:p>
            <a:pPr algn="ctr"/>
            <a:r>
              <a:rPr lang="en-US" sz="3200" b="1" dirty="0" smtClean="0">
                <a:effectLst>
                  <a:outerShdw blurRad="38100" dist="38100" dir="2700000" algn="tl">
                    <a:srgbClr val="000000">
                      <a:alpha val="43137"/>
                    </a:srgbClr>
                  </a:outerShdw>
                </a:effectLst>
              </a:rPr>
              <a:t>The classical pathway of complement activation</a:t>
            </a:r>
          </a:p>
        </p:txBody>
      </p:sp>
      <p:sp>
        <p:nvSpPr>
          <p:cNvPr id="14339" name="Content Placeholder 2"/>
          <p:cNvSpPr>
            <a:spLocks noGrp="1"/>
          </p:cNvSpPr>
          <p:nvPr>
            <p:ph idx="1"/>
          </p:nvPr>
        </p:nvSpPr>
        <p:spPr/>
        <p:txBody>
          <a:bodyPr/>
          <a:lstStyle/>
          <a:p>
            <a:endParaRPr lang="en-US" dirty="0" smtClean="0"/>
          </a:p>
        </p:txBody>
      </p:sp>
      <p:pic>
        <p:nvPicPr>
          <p:cNvPr id="5" name="Picture 2"/>
          <p:cNvPicPr>
            <a:picLocks noChangeAspect="1" noChangeArrowheads="1"/>
          </p:cNvPicPr>
          <p:nvPr/>
        </p:nvPicPr>
        <p:blipFill>
          <a:blip r:embed="rId2" cstate="print"/>
          <a:srcRect r="21183" b="54491"/>
          <a:stretch>
            <a:fillRect/>
          </a:stretch>
        </p:blipFill>
        <p:spPr bwMode="auto">
          <a:xfrm>
            <a:off x="3200400" y="457200"/>
            <a:ext cx="5943600"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635</TotalTime>
  <Words>798</Words>
  <Application>Microsoft Office PowerPoint</Application>
  <PresentationFormat>On-screen Show (4:3)</PresentationFormat>
  <Paragraphs>64</Paragraphs>
  <Slides>46</Slides>
  <Notes>4</Notes>
  <HiddenSlides>1</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Urban</vt:lpstr>
      <vt:lpstr>Complement</vt:lpstr>
      <vt:lpstr>PowerPoint Presentation</vt:lpstr>
      <vt:lpstr>Introduction</vt:lpstr>
      <vt:lpstr>PowerPoint Presentation</vt:lpstr>
      <vt:lpstr>Complement nomenclature</vt:lpstr>
      <vt:lpstr>PowerPoint Presentation</vt:lpstr>
      <vt:lpstr>PowerPoint Presentation</vt:lpstr>
      <vt:lpstr>C1q molecule</vt:lpstr>
      <vt:lpstr>The classical pathway of complement activation</vt:lpstr>
      <vt:lpstr>The classical pathway of complement activation</vt:lpstr>
      <vt:lpstr>PowerPoint Presentation</vt:lpstr>
      <vt:lpstr>PowerPoint Presentation</vt:lpstr>
      <vt:lpstr>The alternative pathway</vt:lpstr>
      <vt:lpstr>PowerPoint Presentation</vt:lpstr>
      <vt:lpstr>PowerPoint Presentation</vt:lpstr>
      <vt:lpstr>Lectin Pathway of Complement Activation</vt:lpstr>
      <vt:lpstr>PowerPoint Presentation</vt:lpstr>
      <vt:lpstr>MAC formation</vt:lpstr>
      <vt:lpstr>PowerPoint Presentation</vt:lpstr>
      <vt:lpstr>Regulator of complement activation </vt:lpstr>
      <vt:lpstr>Regulator of complement activation </vt:lpstr>
      <vt:lpstr>PowerPoint Presentation</vt:lpstr>
      <vt:lpstr>PowerPoint Presentation</vt:lpstr>
      <vt:lpstr>Regulation of formation of the MAC</vt:lpstr>
      <vt:lpstr>PowerPoint Presentation</vt:lpstr>
      <vt:lpstr>PowerPoint Presentation</vt:lpstr>
      <vt:lpstr>The Roles</vt:lpstr>
      <vt:lpstr>The Good </vt:lpstr>
      <vt:lpstr>Functions of complement </vt:lpstr>
      <vt:lpstr>PowerPoint Presentation</vt:lpstr>
      <vt:lpstr>Receptors for Fragments of C3</vt:lpstr>
      <vt:lpstr>Inflammatory effects of complement</vt:lpstr>
      <vt:lpstr>The bad</vt:lpstr>
      <vt:lpstr>C3 deficiency </vt:lpstr>
      <vt:lpstr>MAC (C5-C9) deficiency</vt:lpstr>
      <vt:lpstr>PowerPoint Presentation</vt:lpstr>
      <vt:lpstr>Complement deficiency</vt:lpstr>
      <vt:lpstr>The ugly</vt:lpstr>
      <vt:lpstr>C1q, C2 and C4 deficiency</vt:lpstr>
      <vt:lpstr>C1INH Deficiency</vt:lpstr>
      <vt:lpstr>PNH</vt:lpstr>
      <vt:lpstr>fetal loss in antiphospholipid syndrome.</vt:lpstr>
      <vt:lpstr>Examples of pathological conditions involving the complement system. </vt:lpstr>
      <vt:lpstr>PowerPoint Presentation</vt:lpstr>
      <vt:lpstr>PowerPoint Presentation</vt:lpstr>
      <vt:lpstr>The End</vt:lpstr>
    </vt:vector>
  </TitlesOfParts>
  <Company>MRT www.Win2Farsi.com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MRT</dc:creator>
  <cp:lastModifiedBy>FreeUser</cp:lastModifiedBy>
  <cp:revision>75</cp:revision>
  <dcterms:created xsi:type="dcterms:W3CDTF">2008-12-23T17:21:41Z</dcterms:created>
  <dcterms:modified xsi:type="dcterms:W3CDTF">2015-06-09T05:36:57Z</dcterms:modified>
</cp:coreProperties>
</file>