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21" r:id="rId2"/>
    <p:sldId id="318" r:id="rId3"/>
    <p:sldId id="320" r:id="rId4"/>
    <p:sldId id="319" r:id="rId5"/>
    <p:sldId id="368" r:id="rId6"/>
    <p:sldId id="369" r:id="rId7"/>
    <p:sldId id="324" r:id="rId8"/>
    <p:sldId id="342" r:id="rId9"/>
    <p:sldId id="325" r:id="rId10"/>
    <p:sldId id="326" r:id="rId11"/>
    <p:sldId id="267" r:id="rId12"/>
    <p:sldId id="279" r:id="rId13"/>
    <p:sldId id="350" r:id="rId14"/>
    <p:sldId id="351" r:id="rId15"/>
    <p:sldId id="366" r:id="rId16"/>
    <p:sldId id="352" r:id="rId17"/>
    <p:sldId id="353" r:id="rId18"/>
    <p:sldId id="354" r:id="rId19"/>
    <p:sldId id="355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56" r:id="rId30"/>
    <p:sldId id="34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98" autoAdjust="0"/>
    <p:restoredTop sz="94761" autoAdjust="0"/>
  </p:normalViewPr>
  <p:slideViewPr>
    <p:cSldViewPr>
      <p:cViewPr varScale="1">
        <p:scale>
          <a:sx n="67" d="100"/>
          <a:sy n="67" d="100"/>
        </p:scale>
        <p:origin x="106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E8AC02B9-BBCF-4633-8471-43BF6DDA30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4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CE9DE7C8-965C-46CD-9B48-7649CA5B7E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40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69FA6-F7D9-4E84-946C-CF85E81E5A61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9482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411CC-7D57-4111-BBA5-32522DB99E0B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30537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250E2-9B1F-4341-AFF3-D354F872A41C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178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30CB2-BF4C-499B-8F01-933C4919A21B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323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E918-BAE4-43C5-A254-BC8259FA2EF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28C9-1433-4B6E-B219-B7EC044526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0"/>
            <a:ext cx="21145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1912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1BFB3-30D4-4438-A7A9-94B9786F4B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4795-66F8-4098-B46D-DB3F57014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9D48-A0D0-4610-BEC7-40B70508EE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F4EDD-9F07-49A1-8E50-8C1E4CCD33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7330-30B4-411F-BFC7-B4452675A7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4EC0-6C9D-4358-9C48-CE733E2DC9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44E8-D605-4590-B713-04A7DA373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4918-3A53-4361-8D94-2546AD7769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EF09-C9B4-4C2D-9D69-11CF0DB1BB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erious_violentTemplate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00050" y="-914400"/>
            <a:ext cx="9945688" cy="868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1362E10B-6618-4056-ACBC-AC92992AE0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Mistral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78EB64-A320-4B7E-B778-E3E7976A4186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396413" cy="990600"/>
          </a:xfrm>
        </p:spPr>
        <p:txBody>
          <a:bodyPr/>
          <a:lstStyle/>
          <a:p>
            <a:endParaRPr lang="fa-IR" smtClean="0">
              <a:solidFill>
                <a:srgbClr val="993300"/>
              </a:solidFill>
              <a:cs typeface="Arial" pitchFamily="34" charset="0"/>
            </a:endParaRPr>
          </a:p>
        </p:txBody>
      </p:sp>
      <p:pic>
        <p:nvPicPr>
          <p:cNvPr id="2052" name="Picture 4" descr="DSC0018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116013" y="-963613"/>
            <a:ext cx="11088688" cy="8929688"/>
          </a:xfrm>
          <a:noFill/>
        </p:spPr>
      </p:pic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1115616" y="-435724"/>
            <a:ext cx="7776864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sz="11500" b="1" u="sng" dirty="0">
                <a:solidFill>
                  <a:schemeClr val="accent2"/>
                </a:solidFill>
                <a:cs typeface="Times New Roman" pitchFamily="18" charset="0"/>
              </a:rPr>
              <a:t>به نام خدا</a:t>
            </a:r>
            <a:endParaRPr lang="en-US" sz="11500" b="1" u="sng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2CC7C0-5114-433B-BE06-886490929EFE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(Addiction) 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وابستگی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52600"/>
            <a:ext cx="7875587" cy="4340225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3. به تدريج نسبت به آداب و مسئوليت هاي خانوادگي</a:t>
            </a:r>
            <a:r>
              <a:rPr lang="en-US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اجتماعي خود بي تفاوت ميشود.</a:t>
            </a:r>
            <a:endParaRPr lang="en-US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buFontTx/>
              <a:buNone/>
            </a:pPr>
            <a:endParaRPr lang="fa-IR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4.فرد وابسته گاهي به ترك ماده تمايل پيدا ميكند ،اما نميتواند آنرا ترك كند.</a:t>
            </a:r>
            <a:endParaRPr lang="en-US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buFontTx/>
              <a:buNone/>
            </a:pPr>
            <a:endParaRPr lang="fa-IR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5. تداوم مصرف ماده علي رغم آگاهي از عوارض آن</a:t>
            </a:r>
            <a:r>
              <a:rPr lang="fa-IR" smtClean="0">
                <a:solidFill>
                  <a:schemeClr val="accent2"/>
                </a:solidFill>
                <a:cs typeface="B Nazanin" pitchFamily="2" charset="-78"/>
              </a:rPr>
              <a:t> .</a:t>
            </a:r>
          </a:p>
          <a:p>
            <a:pPr algn="r" rtl="1">
              <a:buFontTx/>
              <a:buNone/>
            </a:pP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A4BDD1-3F70-4932-8C3B-BB0502F947E0}" type="slidenum">
              <a:rPr lang="ar-SA" smtClean="0"/>
              <a:pPr/>
              <a:t>11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راهبردهاي كاهش عرضه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84313"/>
            <a:ext cx="7772400" cy="4968875"/>
          </a:xfrm>
        </p:spPr>
        <p:txBody>
          <a:bodyPr/>
          <a:lstStyle/>
          <a:p>
            <a:pPr marL="0" indent="0" algn="just" rt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000000"/>
                </a:solidFill>
                <a:latin typeface="Arial" pitchFamily="34" charset="0"/>
                <a:cs typeface="B Nazanin" pitchFamily="2" charset="-78"/>
              </a:rPr>
              <a:t>  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اين راهبردها شامل استفاده از روش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‌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هايي است براي كاهش دسترسي به مواد</a:t>
            </a:r>
            <a:r>
              <a:rPr lang="en-US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. 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مثل انهدام مواد توليد شده،  تعيين مجازات براي قاچاقچيان مواد،  محافظت از مرزها،  مجازات مجرم براي مصرف مواد و خريد و فروش آن </a:t>
            </a:r>
          </a:p>
          <a:p>
            <a:pPr marL="0" indent="0" algn="just" rtl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a-IR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0" indent="0" algn="just" rtl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در مورد مواد قانوني مثل تنباكو و الكل (در كشورهايي كه غير قانوني نيست) راهبرد كاهش شامل افزايش ماليات،  افزايش سن قانوني استفاده از مواد قانوني،  اعمال قوانين محدودكننده بيشتر،  كاهش تبليغات مواد،  كاهش مكان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‌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هاي فروش و افزايش مجازات براي فروشندگان مواد به افراد زير سن قانوني است</a:t>
            </a:r>
            <a:r>
              <a:rPr lang="fa-IR" b="1" smtClean="0">
                <a:latin typeface="Arial" pitchFamily="34" charset="0"/>
                <a:cs typeface="B Nazanin" pitchFamily="2" charset="-78"/>
              </a:rPr>
              <a:t>.</a:t>
            </a:r>
            <a:r>
              <a:rPr lang="fa-IR" smtClean="0">
                <a:latin typeface="Arial" pitchFamily="34" charset="0"/>
                <a:cs typeface="B Nazanin" pitchFamily="2" charset="-78"/>
              </a:rPr>
              <a:t> </a:t>
            </a:r>
            <a:endParaRPr lang="en-US" b="1" smtClean="0">
              <a:solidFill>
                <a:srgbClr val="000000"/>
              </a:solidFill>
              <a:latin typeface="Arial" pitchFamily="34" charset="0"/>
              <a:cs typeface="B Nazanin" pitchFamily="2" charset="-78"/>
            </a:endParaRPr>
          </a:p>
          <a:p>
            <a:pPr marL="0" indent="0">
              <a:lnSpc>
                <a:spcPct val="50000"/>
              </a:lnSpc>
              <a:spcBef>
                <a:spcPct val="0"/>
              </a:spcBef>
              <a:buFontTx/>
              <a:buNone/>
            </a:pPr>
            <a:r>
              <a:rPr lang="en-US" smtClean="0">
                <a:latin typeface="Arial" pitchFamily="34" charset="0"/>
                <a:cs typeface="B Nazanin" pitchFamily="2" charset="-7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35D965C-B13E-46D5-B7A3-C82328794A70}" type="slidenum">
              <a:rPr lang="ar-SA" smtClean="0"/>
              <a:pPr/>
              <a:t>12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راهبردهاي كاهش تقاضا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endParaRPr lang="en-US" sz="1600" smtClean="0">
              <a:solidFill>
                <a:srgbClr val="993300"/>
              </a:solidFill>
              <a:latin typeface="Mistral" pitchFamily="66" charset="0"/>
            </a:endParaRPr>
          </a:p>
          <a:p>
            <a:pPr algn="ctr">
              <a:buFontTx/>
              <a:buNone/>
            </a:pPr>
            <a:endParaRPr lang="en-US" sz="1600" smtClean="0">
              <a:solidFill>
                <a:srgbClr val="993300"/>
              </a:solidFill>
              <a:latin typeface="Mistral" pitchFamily="66" charset="0"/>
            </a:endParaRPr>
          </a:p>
          <a:p>
            <a:pPr algn="ctr">
              <a:buFontTx/>
              <a:buNone/>
            </a:pPr>
            <a:endParaRPr lang="en-US" sz="1600" smtClean="0">
              <a:solidFill>
                <a:srgbClr val="993300"/>
              </a:solidFill>
              <a:latin typeface="Mistral" pitchFamily="66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971550" y="1670050"/>
            <a:ext cx="81724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rtl="1"/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اين راهبردها براي كاهش تقاضاي مواد غير قانوني به کار می رود، پيشگيري و درمان بخشي از كاهش تقاضا محسوب مي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‌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شوند. پيشگيري بوسيله كاهش عوامل خطر و افزايش عوامل محافظ تقاضا ی مواد اعتیاد آور را كاهش مي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‌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دهد.  </a:t>
            </a:r>
          </a:p>
          <a:p>
            <a:pPr algn="just" rtl="1"/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درمان براي كاهش تقاضا با قطع مصرف مواد اعتیاد آور در معتادان طراحي شده است. </a:t>
            </a:r>
            <a:endParaRPr lang="en-US" sz="320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algn="just" rtl="1"/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بطور كلي پيشگيري مي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‌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تواند هر يك از پنج هدف زير را در بر داشته باشد. </a:t>
            </a:r>
            <a:endParaRPr lang="en-US" sz="320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algn="just" rtl="1"/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فرد</a:t>
            </a:r>
            <a:r>
              <a:rPr lang="en-US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،  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گروه همتا</a:t>
            </a:r>
            <a:r>
              <a:rPr lang="en-US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،  </a:t>
            </a:r>
            <a:r>
              <a:rPr lang="fa-IR" sz="320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مدرسه ، خانواده و اجتماع</a:t>
            </a:r>
            <a:r>
              <a:rPr lang="en-US" sz="2400">
                <a:cs typeface="B Nazanin" pitchFamily="2" charset="-78"/>
              </a:rPr>
              <a:t>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645C7D-87F0-4124-9A1E-4B0AD3E43E8B}" type="slidenum">
              <a:rPr lang="ar-SA" smtClean="0"/>
              <a:pPr/>
              <a:t>13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پیشگیری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743200"/>
            <a:ext cx="8101012" cy="4114800"/>
          </a:xfrm>
        </p:spPr>
        <p:txBody>
          <a:bodyPr/>
          <a:lstStyle/>
          <a:p>
            <a:pPr algn="just" rtl="1">
              <a:buFontTx/>
              <a:buNone/>
            </a:pPr>
            <a:r>
              <a:rPr lang="fa-IR" sz="40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	پيشگيري فرصت</a:t>
            </a:r>
            <a:r>
              <a:rPr lang="fa-IR" sz="4000" smtClean="0">
                <a:solidFill>
                  <a:srgbClr val="008000"/>
                </a:solidFill>
                <a:latin typeface="Arial" pitchFamily="34" charset="0"/>
                <a:cs typeface="Times New Roman" pitchFamily="18" charset="0"/>
              </a:rPr>
              <a:t>‌</a:t>
            </a:r>
            <a:r>
              <a:rPr lang="fa-IR" sz="40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هايي را براي توقف مشكلات موادقبل از شروع آن فراهم مي</a:t>
            </a:r>
            <a:r>
              <a:rPr lang="fa-IR" sz="4000" smtClean="0">
                <a:solidFill>
                  <a:srgbClr val="008000"/>
                </a:solidFill>
                <a:latin typeface="Arial" pitchFamily="34" charset="0"/>
                <a:cs typeface="Times New Roman" pitchFamily="18" charset="0"/>
              </a:rPr>
              <a:t>‌</a:t>
            </a:r>
            <a:r>
              <a:rPr lang="fa-IR" sz="40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كند و موجب تغیيرات اجتماعي موثر در جهت حمايت از رفتارهاي سلامتي می گردد.</a:t>
            </a:r>
            <a:endParaRPr lang="en-US" sz="40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algn="r" rtl="1">
              <a:buFontTx/>
              <a:buNone/>
            </a:pPr>
            <a:endParaRPr lang="en-US" sz="4000" smtClean="0"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B68EB9-E841-4623-8737-BEBB5ACFB9C9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رویکرد های پیشگیری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772400" cy="4819650"/>
          </a:xfrm>
        </p:spPr>
        <p:txBody>
          <a:bodyPr/>
          <a:lstStyle/>
          <a:p>
            <a:pPr marL="609600" indent="-609600" algn="r" rtl="1">
              <a:lnSpc>
                <a:spcPct val="90000"/>
              </a:lnSpc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رویکرد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ایجاد ترس و نگرانی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b="1" smtClean="0">
                <a:solidFill>
                  <a:srgbClr val="008000"/>
                </a:solidFill>
                <a:cs typeface="B Nazanin" pitchFamily="2" charset="-78"/>
              </a:rPr>
              <a:t>	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ترساندن از طریق بزرگ کردن جنبه های منفی مصرف مواد</a:t>
            </a:r>
            <a:endParaRPr lang="en-US" b="1" smtClean="0">
              <a:solidFill>
                <a:srgbClr val="0080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90000"/>
              </a:lnSpc>
            </a:pPr>
            <a:r>
              <a:rPr lang="fa-IR" smtClean="0">
                <a:solidFill>
                  <a:srgbClr val="C00000"/>
                </a:solidFill>
                <a:cs typeface="B Nazanin" pitchFamily="2" charset="-78"/>
              </a:rPr>
              <a:t> 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رو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یکرد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 آگاهسازی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8000"/>
                </a:solidFill>
                <a:cs typeface="B Nazanin" pitchFamily="2" charset="-78"/>
              </a:rPr>
              <a:t>	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افزایش آگاهی در باب مواد، اثرات آن ها و پیامد های مصرف مواد، تقویت نگرش ضد مصرف مواد</a:t>
            </a:r>
            <a:endParaRPr lang="en-US" b="1" smtClean="0">
              <a:solidFill>
                <a:srgbClr val="0080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90000"/>
              </a:lnSpc>
            </a:pP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رو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یکرد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 پرورش عاطفی</a:t>
            </a:r>
            <a:endParaRPr lang="fa-IR" b="1" smtClean="0">
              <a:solidFill>
                <a:srgbClr val="9933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b="1" smtClean="0">
                <a:solidFill>
                  <a:srgbClr val="008000"/>
                </a:solidFill>
                <a:cs typeface="B Nazanin" pitchFamily="2" charset="-78"/>
              </a:rPr>
              <a:t>	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افزایش عزت نفس، تصمیم گیری، رشد روابط بین فردی، استفاده کم یا عدم استفاده از اطلاعات در باب مصرف مواد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90000"/>
              </a:lnSpc>
              <a:buFontTx/>
              <a:buAutoNum type="arabicPeriod"/>
            </a:pPr>
            <a:endParaRPr lang="en-US" b="1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9894AE-25FD-46DA-854A-1D6857900198}" type="slidenum">
              <a:rPr lang="ar-SA" smtClean="0"/>
              <a:pPr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رویکرد های پیشگیری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752600"/>
            <a:ext cx="7956550" cy="5391150"/>
          </a:xfrm>
        </p:spPr>
        <p:txBody>
          <a:bodyPr/>
          <a:lstStyle/>
          <a:p>
            <a:pPr marL="609600" indent="-609600" algn="r" rtl="1">
              <a:lnSpc>
                <a:spcPct val="80000"/>
              </a:lnSpc>
            </a:pP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رویکرد جایگزین</a:t>
            </a:r>
            <a:endParaRPr lang="fa-IR" b="1" smtClean="0">
              <a:solidFill>
                <a:srgbClr val="993300"/>
              </a:solidFill>
              <a:cs typeface="B Nazanin" pitchFamily="2" charset="-78"/>
            </a:endParaRPr>
          </a:p>
          <a:p>
            <a:pPr marL="609600" indent="-609600" algn="just" rtl="1">
              <a:lnSpc>
                <a:spcPct val="80000"/>
              </a:lnSpc>
              <a:buFontTx/>
              <a:buNone/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	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افزایش عزت نفس، اتکای به خود،ارایه فعالیت های جایگزین مصرف مواد، کاهش اساس بی حوصلگی یا بیگانگی</a:t>
            </a:r>
            <a:endParaRPr lang="en-US" b="1" smtClean="0">
              <a:solidFill>
                <a:srgbClr val="0080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80000"/>
              </a:lnSpc>
            </a:pP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رو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یکرد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 محيطي ـ اجتماعي</a:t>
            </a:r>
            <a:endParaRPr lang="fa-IR" b="1" smtClean="0">
              <a:solidFill>
                <a:srgbClr val="993300"/>
              </a:solidFill>
              <a:cs typeface="B Nazanin" pitchFamily="2" charset="-78"/>
            </a:endParaRPr>
          </a:p>
          <a:p>
            <a:pPr marL="609600" indent="-609600" algn="just" rtl="1">
              <a:lnSpc>
                <a:spcPct val="80000"/>
              </a:lnSpc>
              <a:buFontTx/>
              <a:buNone/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	</a:t>
            </a:r>
            <a:r>
              <a:rPr lang="fa-IR" smtClean="0">
                <a:solidFill>
                  <a:srgbClr val="993300"/>
                </a:solidFill>
                <a:cs typeface="B Nazanin" pitchFamily="2" charset="-78"/>
              </a:rPr>
              <a:t>افزایش آگاهی از فشار اجتماعی برای مصرف مواد، پایه گذاری هنجارهای عدم مصرف مواد،افزایش توان تصمیم گیری و مهارتهای قاطعیت ورزی اجتماعی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  <a:p>
            <a:pPr marL="609600" indent="-609600" algn="r" rtl="1">
              <a:lnSpc>
                <a:spcPct val="80000"/>
              </a:lnSpc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	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بهترین روش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؟</a:t>
            </a:r>
          </a:p>
          <a:p>
            <a:pPr marL="609600" indent="-609600" algn="just" rtl="1">
              <a:lnSpc>
                <a:spcPct val="80000"/>
              </a:lnSpc>
              <a:buFontTx/>
              <a:buNone/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	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رویکردی جامع که طیف وسیعی از تعیین کننده های سبب   شناختی را هدف قرار دهد</a:t>
            </a:r>
            <a:r>
              <a:rPr lang="fa-IR" sz="2800" smtClean="0">
                <a:solidFill>
                  <a:srgbClr val="993300"/>
                </a:solidFill>
                <a:cs typeface="B Nazanin" pitchFamily="2" charset="-78"/>
              </a:rPr>
              <a:t>.</a:t>
            </a:r>
            <a:endParaRPr lang="en-US" sz="2800" smtClean="0">
              <a:solidFill>
                <a:srgbClr val="993300"/>
              </a:solidFill>
              <a:cs typeface="B Nazanin" pitchFamily="2" charset="-78"/>
            </a:endParaRPr>
          </a:p>
          <a:p>
            <a:pPr marL="609600" indent="-609600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441321-38A1-41F2-951B-0E487A8E5D2B}" type="slidenum">
              <a:rPr lang="ar-SA" smtClean="0"/>
              <a:pPr/>
              <a:t>16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550150" cy="1223962"/>
          </a:xfrm>
        </p:spPr>
        <p:txBody>
          <a:bodyPr/>
          <a:lstStyle/>
          <a:p>
            <a:r>
              <a:rPr lang="fa-IR" sz="4400" b="1" smtClean="0">
                <a:solidFill>
                  <a:srgbClr val="993300"/>
                </a:solidFill>
                <a:cs typeface="B Nazanin" pitchFamily="2" charset="-78"/>
              </a:rPr>
              <a:t>انواع پیشگیری</a:t>
            </a:r>
            <a:r>
              <a:rPr lang="fa-IR" sz="4400" smtClean="0">
                <a:cs typeface="Arial" pitchFamily="34" charset="0"/>
              </a:rPr>
              <a:t> </a:t>
            </a:r>
            <a:r>
              <a:rPr lang="en-US" sz="4400" smtClean="0">
                <a:cs typeface="Arial" pitchFamily="34" charset="0"/>
              </a:rPr>
              <a:t/>
            </a:r>
            <a:br>
              <a:rPr lang="en-US" sz="4400" smtClean="0">
                <a:cs typeface="Arial" pitchFamily="34" charset="0"/>
              </a:rPr>
            </a:br>
            <a:endParaRPr lang="en-US" sz="4400" smtClean="0">
              <a:cs typeface="Arial" pitchFamily="34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52600"/>
            <a:ext cx="8101012" cy="4413250"/>
          </a:xfrm>
        </p:spPr>
        <p:txBody>
          <a:bodyPr/>
          <a:lstStyle/>
          <a:p>
            <a:pPr algn="just" rtl="1">
              <a:lnSpc>
                <a:spcPct val="90000"/>
              </a:lnSpc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همگانی </a:t>
            </a:r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(Universal)</a:t>
            </a:r>
          </a:p>
          <a:p>
            <a:pPr algn="just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	كل جمعيت را(اجتماع محلي ،مدرسه و محله)در نظر ميگيرد.</a:t>
            </a:r>
          </a:p>
          <a:p>
            <a:pPr algn="just" rtl="1">
              <a:lnSpc>
                <a:spcPct val="90000"/>
              </a:lnSpc>
            </a:pPr>
            <a:r>
              <a:rPr lang="fa-IR" b="1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انتخابی</a:t>
            </a:r>
            <a:r>
              <a:rPr lang="en-US" smtClean="0">
                <a:solidFill>
                  <a:srgbClr val="993300"/>
                </a:solidFill>
                <a:cs typeface="B Nazanin" pitchFamily="2" charset="-78"/>
              </a:rPr>
              <a:t>  </a:t>
            </a:r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(Selective)</a:t>
            </a:r>
            <a:r>
              <a:rPr lang="en-US" smtClean="0">
                <a:solidFill>
                  <a:srgbClr val="008000"/>
                </a:solidFill>
                <a:cs typeface="B Nazanin" pitchFamily="2" charset="-78"/>
              </a:rPr>
              <a:t> </a:t>
            </a:r>
          </a:p>
          <a:p>
            <a:pPr algn="just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	مخاطب همه جميتي را شامل ميشود كه در معرض خطر مصرف مواد اعتیاد آورهستند.</a:t>
            </a:r>
          </a:p>
          <a:p>
            <a:pPr algn="just" rtl="1">
              <a:lnSpc>
                <a:spcPct val="90000"/>
              </a:lnSpc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ویژه</a:t>
            </a:r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 (Indicative)</a:t>
            </a:r>
          </a:p>
          <a:p>
            <a:pPr algn="just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	اين برنامه</a:t>
            </a:r>
            <a:r>
              <a:rPr lang="fa-IR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ها براي افرادي كه علائم خطر زودهنگام را از خود بروز مي</a:t>
            </a:r>
            <a:r>
              <a:rPr lang="fa-IR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دهند، ولي هنوز معيارهاي تشخيصي وابستگي به مواد را ندارند، طراحي مي</a:t>
            </a:r>
            <a:r>
              <a:rPr lang="fa-IR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شوند</a:t>
            </a:r>
            <a:r>
              <a:rPr lang="en-US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 smtClean="0"/>
              <a:t> 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A4DC99F-90B4-490B-90EC-032DA5930116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عوامل محافظ و 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عوامل 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خطر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عوامل محافظ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 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	شرایط و وضعیت هایی هستند که احتمال مصرف مواد را 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كاهش خواهندداد </a:t>
            </a: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>
              <a:lnSpc>
                <a:spcPct val="90000"/>
              </a:lnSpc>
            </a:pP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عوامل خطر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	 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شرایط و وضعیت هایی 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هستند كه احتمال مصرف مواد را افزايش 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خواهند داد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.</a:t>
            </a: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FF3DF8-7EFA-4400-8199-9B4ABA4BCEB0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7772400" cy="990600"/>
          </a:xfrm>
        </p:spPr>
        <p:txBody>
          <a:bodyPr/>
          <a:lstStyle/>
          <a:p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عوامل خطر فردي وبین فردی</a:t>
            </a:r>
            <a:r>
              <a:rPr lang="en-US" sz="4400" smtClean="0">
                <a:cs typeface="Arial" pitchFamily="34" charset="0"/>
              </a:rPr>
              <a:t/>
            </a:r>
            <a:br>
              <a:rPr lang="en-US" sz="4400" smtClean="0">
                <a:cs typeface="Arial" pitchFamily="34" charset="0"/>
              </a:rPr>
            </a:br>
            <a:endParaRPr lang="en-US" sz="4400" smtClean="0">
              <a:cs typeface="Arial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52600"/>
            <a:ext cx="7875587" cy="4413250"/>
          </a:xfrm>
        </p:spPr>
        <p:txBody>
          <a:bodyPr/>
          <a:lstStyle/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اطلاعات كم در مورد رفتارهاي سلامت گونه مثبت و خطرات مصرف مواد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روابط منفي با بزرگسالان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سطح پايين پيوند با فرهنگ جامعه پسند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فعاليت هاي جنسي زود هنگام يا حاملگي در سن نوجواني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پرخاشگري يا تهاجم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رغبت به خطر پذيري ( تبعيت از احساسات)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772DD-BE30-4F47-88A6-9D691AFBD317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7772400" cy="990600"/>
          </a:xfrm>
        </p:spPr>
        <p:txBody>
          <a:bodyPr/>
          <a:lstStyle/>
          <a:p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عوامل محافظ فردي و بين فردي</a:t>
            </a:r>
            <a:r>
              <a:rPr lang="en-US" sz="4400" smtClean="0">
                <a:solidFill>
                  <a:srgbClr val="993300"/>
                </a:solidFill>
                <a:cs typeface="B Nazanin" pitchFamily="2" charset="-78"/>
              </a:rPr>
              <a:t/>
            </a:r>
            <a:br>
              <a:rPr lang="en-US" sz="4400" smtClean="0">
                <a:solidFill>
                  <a:srgbClr val="993300"/>
                </a:solidFill>
                <a:cs typeface="B Nazanin" pitchFamily="2" charset="-78"/>
              </a:rPr>
            </a:br>
            <a:endParaRPr lang="en-US" sz="4400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نگرش منفي به مصرف مواد اعتیاد آور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كارآمدي يا صلاحيت اجتماعي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سطح پايين فشار هيجاني و رواني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احساس خوشبختي يا رضايت از زندگي و اعتماد به نفس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 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سطح بالاي عزت نفس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روابط مثبت با بزرگسالان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آگاهي از خطر الكل،  دخانيات يا ساير مواد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611F99-ACC2-469C-93D9-01D3AF75F17E}" type="slidenum">
              <a:rPr lang="ar-SA" smtClean="0"/>
              <a:pPr/>
              <a:t>2</a:t>
            </a:fld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2285992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endParaRPr lang="en-US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B Nazanin" pitchFamily="2" charset="-78"/>
            </a:endParaRPr>
          </a:p>
          <a:p>
            <a:pPr algn="ctr">
              <a:buFontTx/>
              <a:buNone/>
            </a:pPr>
            <a:endParaRPr lang="en-US" sz="1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B Nazanin" pitchFamily="2" charset="-78"/>
            </a:endParaRPr>
          </a:p>
          <a:p>
            <a:pPr algn="ctr">
              <a:buFontTx/>
              <a:buNone/>
            </a:pPr>
            <a:r>
              <a:rPr lang="fa-IR" sz="44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B Nazanin" pitchFamily="2" charset="-78"/>
              </a:rPr>
              <a:t>کلیاتی در مورد پیشگیری از اعتیاد</a:t>
            </a:r>
            <a:endParaRPr lang="fa-IR" sz="54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B Nazanin" pitchFamily="2" charset="-78"/>
            </a:endParaRPr>
          </a:p>
          <a:p>
            <a:pPr algn="ctr">
              <a:buFontTx/>
              <a:buNone/>
            </a:pPr>
            <a:endParaRPr lang="en-US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81B124-E539-45D2-A558-63E7C6DCCD8D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50838"/>
            <a:ext cx="7772400" cy="990600"/>
          </a:xfrm>
        </p:spPr>
        <p:txBody>
          <a:bodyPr/>
          <a:lstStyle/>
          <a:p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عوامل خطر گروه همسال</a:t>
            </a:r>
            <a:r>
              <a:rPr lang="en-US" sz="4400" smtClean="0">
                <a:solidFill>
                  <a:srgbClr val="993300"/>
                </a:solidFill>
                <a:cs typeface="B Nazanin" pitchFamily="2" charset="-78"/>
              </a:rPr>
              <a:t/>
            </a:r>
            <a:br>
              <a:rPr lang="en-US" sz="4400" smtClean="0">
                <a:solidFill>
                  <a:srgbClr val="993300"/>
                </a:solidFill>
                <a:cs typeface="B Nazanin" pitchFamily="2" charset="-78"/>
              </a:rPr>
            </a:br>
            <a:endParaRPr lang="en-US" sz="4400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پيوند با همسالان ضد اجتماعي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تقويت هنجارهاي منفي در مورد سوء مصرف مواد از طريق گروه همسال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الزام و درگيري 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با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گروه  همسالان انحراف پذير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فعاليت های جنسي نامناسب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614EDC6-5C5F-4B85-AB59-A83EAE04CA6F}" type="slidenum">
              <a:rPr lang="ar-SA" smtClean="0"/>
              <a:pPr/>
              <a:t>21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7772400" cy="990600"/>
          </a:xfrm>
        </p:spPr>
        <p:txBody>
          <a:bodyPr/>
          <a:lstStyle/>
          <a:p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عوامل محافظتي گروه همسال</a:t>
            </a:r>
            <a:r>
              <a:rPr lang="en-US" sz="4400" smtClean="0">
                <a:solidFill>
                  <a:srgbClr val="993300"/>
                </a:solidFill>
                <a:cs typeface="B Nazanin" pitchFamily="2" charset="-78"/>
              </a:rPr>
              <a:t/>
            </a:r>
            <a:br>
              <a:rPr lang="en-US" sz="4400" smtClean="0">
                <a:solidFill>
                  <a:srgbClr val="993300"/>
                </a:solidFill>
                <a:cs typeface="B Nazanin" pitchFamily="2" charset="-78"/>
              </a:rPr>
            </a:br>
            <a:endParaRPr lang="en-US" sz="4400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شامل معاشرت با همسالاني می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شود كه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در مدرسه درس می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خوانند،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برنامه های تفريحی دارند،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در جایی به ارائه خدمات مشغول اند، دارای گرایش های معنوی و مذهبی می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باشند يابه ساير فعاليت هاي سازمان یافته مشغول هستند.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6D64EFE-3F4A-49C0-AB7C-E1758B012BDD}" type="slidenum">
              <a:rPr lang="ar-SA" smtClean="0"/>
              <a:pPr/>
              <a:t>22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838"/>
            <a:ext cx="7772400" cy="990600"/>
          </a:xfrm>
        </p:spPr>
        <p:txBody>
          <a:bodyPr/>
          <a:lstStyle/>
          <a:p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عوامل خطر </a:t>
            </a:r>
            <a:r>
              <a:rPr lang="fa-IR" sz="4400" b="1" smtClean="0">
                <a:solidFill>
                  <a:srgbClr val="993300"/>
                </a:solidFill>
                <a:cs typeface="B Nazanin" pitchFamily="2" charset="-78"/>
              </a:rPr>
              <a:t>و محافظ </a:t>
            </a:r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خاص خانواده</a:t>
            </a:r>
            <a:r>
              <a:rPr lang="en-US" sz="4400" smtClean="0">
                <a:solidFill>
                  <a:srgbClr val="008000"/>
                </a:solidFill>
                <a:cs typeface="B Nazanin" pitchFamily="2" charset="-78"/>
              </a:rPr>
              <a:t/>
            </a:r>
            <a:br>
              <a:rPr lang="en-US" sz="4400" smtClean="0">
                <a:solidFill>
                  <a:srgbClr val="008000"/>
                </a:solidFill>
                <a:cs typeface="B Nazanin" pitchFamily="2" charset="-78"/>
              </a:rPr>
            </a:br>
            <a:endParaRPr lang="en-US" sz="4400" smtClean="0">
              <a:solidFill>
                <a:srgbClr val="008000"/>
              </a:solidFill>
              <a:cs typeface="B Nazanin" pitchFamily="2" charset="-78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52600"/>
            <a:ext cx="7875587" cy="4413250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	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عوامل خطر خاص خانواده</a:t>
            </a:r>
            <a:endParaRPr lang="en-US" smtClean="0">
              <a:solidFill>
                <a:srgbClr val="9933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بدرفتاري / كشمكش خانوادگي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والدين يا خواهر وبرادرهاي مصرف كننده مواد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>
              <a:buFontTx/>
              <a:buNone/>
            </a:pP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	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عوامل محافظتي خاص خانواده</a:t>
            </a:r>
            <a:endParaRPr lang="en-US" smtClean="0">
              <a:solidFill>
                <a:srgbClr val="9933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تعامل با دوام و با ثبات خانواد / والدين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پويايي مثبت خانوادگي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پيوند اجتماعي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5D1D80-AFB9-4DA5-BEA1-CB99031B9DBB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838"/>
            <a:ext cx="7772400" cy="990600"/>
          </a:xfrm>
        </p:spPr>
        <p:txBody>
          <a:bodyPr/>
          <a:lstStyle/>
          <a:p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عوامل خطر محیطی / اجتماعی</a:t>
            </a:r>
            <a:r>
              <a:rPr lang="en-US" sz="4400" smtClean="0">
                <a:solidFill>
                  <a:srgbClr val="008000"/>
                </a:solidFill>
                <a:cs typeface="B Nazanin" pitchFamily="2" charset="-78"/>
              </a:rPr>
              <a:t/>
            </a:r>
            <a:br>
              <a:rPr lang="en-US" sz="4400" smtClean="0">
                <a:solidFill>
                  <a:srgbClr val="008000"/>
                </a:solidFill>
                <a:cs typeface="B Nazanin" pitchFamily="2" charset="-78"/>
              </a:rPr>
            </a:br>
            <a:endParaRPr lang="en-US" sz="4400" smtClean="0">
              <a:solidFill>
                <a:srgbClr val="008000"/>
              </a:solidFill>
              <a:cs typeface="B Nazanin" pitchFamily="2" charset="-78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پذيرش سوء مصرف مواد توسط اجتماع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مواجه بودن با پيامهاي رسانه اي موافق مصرف مواد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دستيابي راحت به الكل، مواد يا تنباكو و قيمت خرده فروشی پائين الكل ،  مواد و تنباكو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نبود نظارت بر جوانان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80EA18-B4B0-491D-859B-AC3D357034FB}" type="slidenum">
              <a:rPr lang="ar-SA" smtClean="0"/>
              <a:pPr/>
              <a:t>24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7813"/>
            <a:ext cx="7772400" cy="990600"/>
          </a:xfrm>
        </p:spPr>
        <p:txBody>
          <a:bodyPr/>
          <a:lstStyle/>
          <a:p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عوامل </a:t>
            </a:r>
            <a:r>
              <a:rPr lang="fa-IR" sz="4400" b="1" smtClean="0">
                <a:solidFill>
                  <a:srgbClr val="993300"/>
                </a:solidFill>
                <a:cs typeface="B Nazanin" pitchFamily="2" charset="-78"/>
              </a:rPr>
              <a:t>محافظ</a:t>
            </a:r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 محیطی / اجتماعی</a:t>
            </a:r>
            <a:r>
              <a:rPr lang="en-US" sz="4400" smtClean="0">
                <a:solidFill>
                  <a:srgbClr val="008000"/>
                </a:solidFill>
                <a:cs typeface="B Nazanin" pitchFamily="2" charset="-78"/>
              </a:rPr>
              <a:t/>
            </a:r>
            <a:br>
              <a:rPr lang="en-US" sz="4400" smtClean="0">
                <a:solidFill>
                  <a:srgbClr val="008000"/>
                </a:solidFill>
                <a:cs typeface="B Nazanin" pitchFamily="2" charset="-78"/>
              </a:rPr>
            </a:br>
            <a:endParaRPr lang="en-US" sz="4400" smtClean="0">
              <a:solidFill>
                <a:srgbClr val="008000"/>
              </a:solidFill>
              <a:cs typeface="B Nazanin" pitchFamily="2" charset="-78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در دسترس بودن تفريحات سودمند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برقراری قوانین فروش حداقلی مواد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تبليغات ضد مواد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A9C1B4-48B7-4777-9FB0-62F88B6C2560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0838"/>
            <a:ext cx="7772400" cy="990600"/>
          </a:xfrm>
        </p:spPr>
        <p:txBody>
          <a:bodyPr/>
          <a:lstStyle/>
          <a:p>
            <a:pPr rtl="1"/>
            <a:r>
              <a:rPr lang="ar-SA" sz="4400" b="1" smtClean="0">
                <a:solidFill>
                  <a:srgbClr val="993300"/>
                </a:solidFill>
                <a:cs typeface="B Nazanin" pitchFamily="2" charset="-78"/>
              </a:rPr>
              <a:t>بايد بخاطر داشته باشيم كه</a:t>
            </a:r>
            <a:r>
              <a:rPr lang="en-US" sz="4400" smtClean="0">
                <a:cs typeface="Arial" pitchFamily="34" charset="0"/>
              </a:rPr>
              <a:t/>
            </a:r>
            <a:br>
              <a:rPr lang="en-US" sz="4400" smtClean="0">
                <a:cs typeface="Arial" pitchFamily="34" charset="0"/>
              </a:rPr>
            </a:br>
            <a:endParaRPr lang="en-US" sz="4400" smtClean="0">
              <a:cs typeface="Arial" pitchFamily="3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>
              <a:lnSpc>
                <a:spcPct val="90000"/>
              </a:lnSpc>
            </a:pP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غالبا مداخلة زود هنگام  زمانی که کودک در معرض خطر قرار دارد (مثل رفتارهاي پرخاشجويانه  و خودكنترلي ضعيف ) از طریق ایجاد و افزایش رفتار های مثبت و کاهش رفتار های پر خطر، موثر تراز مداخلات دير هنگام مي باشد.</a:t>
            </a: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>
              <a:lnSpc>
                <a:spcPct val="90000"/>
              </a:lnSpc>
              <a:buFontTx/>
              <a:buNone/>
            </a:pP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>
              <a:lnSpc>
                <a:spcPct val="90000"/>
              </a:lnSpc>
            </a:pP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خطرابتلاء به  سوءمصرف مواد بستگي  به ارتباط بين تعداد و نوع عوامل خطر (مثل نگرش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 مثبت به مواد 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و رفتارهاي انحرافي) و عوامل محافظ (مثل حمايت والدين) دارد.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>
              <a:lnSpc>
                <a:spcPct val="90000"/>
              </a:lnSpc>
            </a:pP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284E88-73E6-4965-B56E-C386BDA3F44F}" type="slidenum">
              <a:rPr lang="ar-SA" smtClean="0"/>
              <a:pPr/>
              <a:t>26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بايد بخاطر داشته باشيم كه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تحقيقات نشان داده است كه بسياري از كودكان و نوجوانان كه در محيط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هاي خانوادگي پرخطر رشد كرده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اند به دليل اينكه در زندگي آنها عامل يا عوامل محافظتي وجود داشته است توانسته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اند اين مشكلات را پشت سرگذاشته و اززندگي سالمي برخوردار شوند.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يك عامل خطر براي يك فرد، ممكن است براي فرد ديگر عامل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خطر نباشد.</a:t>
            </a:r>
            <a:r>
              <a:rPr lang="ar-SA" smtClean="0"/>
              <a:t>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35D462-60E9-4328-967D-FD5645605AC0}" type="slidenum">
              <a:rPr lang="ar-SA" smtClean="0"/>
              <a:pPr/>
              <a:t>27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بايد بخاطر داشته باشيم كه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عوامل محافظتي باعث ايجاد توازن د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ر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 فرد مي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شوند و به عنوان يك فيلتر(صافي) عمل مي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كنند. اين عوامل دره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ر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سطح اززندگي كودكان وجود دارد. به همين جهت مداخلات پيشگيرانه د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ر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هرسطحي مي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ز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ان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  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بروزخطر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ر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ا تغيير مي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دهد. </a:t>
            </a: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>
              <a:buFontTx/>
              <a:buNone/>
            </a:pP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just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تاثير عوامل خاص محافظ و خطر با سن تغييرمي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كند</a:t>
            </a:r>
            <a:r>
              <a:rPr lang="en-US" smtClean="0">
                <a:solidFill>
                  <a:srgbClr val="008000"/>
                </a:solidFill>
                <a:cs typeface="B Nazanin" pitchFamily="2" charset="-78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657370-4571-4B43-B7EA-062FC899E2FB}" type="slidenum">
              <a:rPr lang="ar-SA" smtClean="0"/>
              <a:pPr/>
              <a:t>28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بايد بخاطر داشته باشيم كه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با وجود آنكه عوامل خطر و محافظ ميتوانند بر روي همه گروههاي مردم اثرگذار باشند اين عوامل بر اساس سن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جنس ، قوم ، فرهنگ و محيط فرد اثرات متفاوت  دارند. 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/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عوامل خطر زود هنگام کودکی، مثل رفتارپرخاشگرانه، با مداخله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هاي خانواده، مدرسه و محیطی که در آن زندگی </a:t>
            </a: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>
              <a:buFontTx/>
              <a:buNone/>
            </a:pP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	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می کند قابل پيشگيري و تغيير است.</a:t>
            </a:r>
            <a:endParaRPr lang="fa-IR" smtClean="0">
              <a:solidFill>
                <a:srgbClr val="008000"/>
              </a:solidFill>
              <a:cs typeface="B Nazanin" pitchFamily="2" charset="-78"/>
            </a:endParaRPr>
          </a:p>
          <a:p>
            <a:pPr algn="r" rtl="1">
              <a:buFontTx/>
              <a:buNone/>
            </a:pP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 اگر </a:t>
            </a:r>
            <a:r>
              <a:rPr lang="fa-IR" smtClean="0">
                <a:solidFill>
                  <a:srgbClr val="008000"/>
                </a:solidFill>
                <a:cs typeface="B Nazanin" pitchFamily="2" charset="-78"/>
              </a:rPr>
              <a:t>چنین  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نباشدرفتارهاي منفي مي</a:t>
            </a:r>
            <a:r>
              <a:rPr lang="ar-SA" smtClean="0">
                <a:solidFill>
                  <a:srgbClr val="008000"/>
                </a:solidFill>
                <a:cs typeface="Times New Roman" pitchFamily="18" charset="0"/>
              </a:rPr>
              <a:t>‌</a:t>
            </a:r>
            <a:r>
              <a:rPr lang="ar-SA" smtClean="0">
                <a:solidFill>
                  <a:srgbClr val="008000"/>
                </a:solidFill>
                <a:cs typeface="B Nazanin" pitchFamily="2" charset="-78"/>
              </a:rPr>
              <a:t>تواند به خطرمنتهي شوند</a:t>
            </a:r>
            <a:endParaRPr lang="en-US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5DBFFA-231C-45A9-A0B6-B75513597212}" type="slidenum">
              <a:rPr lang="ar-SA" smtClean="0"/>
              <a:pPr/>
              <a:t>29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عوامل محافظ و 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عوامل 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خطر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1484313"/>
            <a:ext cx="5327650" cy="5616575"/>
          </a:xfrm>
        </p:spPr>
        <p:txBody>
          <a:bodyPr/>
          <a:lstStyle/>
          <a:p>
            <a:endParaRPr lang="fa-IR" smtClean="0"/>
          </a:p>
        </p:txBody>
      </p:sp>
      <p:pic>
        <p:nvPicPr>
          <p:cNvPr id="30725" name="Picture 4" descr="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412875"/>
            <a:ext cx="54006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CC4C08-09E6-468B-98B0-24D65FEC88AD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آشنایی با مفاهیم اولیه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8101012" cy="4465638"/>
          </a:xfrm>
        </p:spPr>
        <p:txBody>
          <a:bodyPr/>
          <a:lstStyle/>
          <a:p>
            <a:pPr marL="609600" indent="-609600" algn="r" rtl="1"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اعتیاد یعنی وابستگی به مواد </a:t>
            </a:r>
          </a:p>
          <a:p>
            <a:pPr marL="609600" indent="-609600" algn="r" rtl="1">
              <a:buFontTx/>
              <a:buNone/>
            </a:pPr>
            <a:r>
              <a:rPr lang="fa-IR" sz="3600" smtClean="0">
                <a:solidFill>
                  <a:srgbClr val="993300"/>
                </a:solidFill>
                <a:latin typeface="Arial" pitchFamily="34" charset="0"/>
                <a:cs typeface="B Nazanin" pitchFamily="2" charset="-78"/>
              </a:rPr>
              <a:t>مواد:  </a:t>
            </a:r>
            <a:r>
              <a:rPr lang="fa-IR" sz="3600" smtClean="0">
                <a:solidFill>
                  <a:srgbClr val="008000"/>
                </a:solidFill>
                <a:cs typeface="B Nazanin" pitchFamily="2" charset="-78"/>
              </a:rPr>
              <a:t>شامل همه ترکیباتی میشود که باعث تغییرکارکرد مغز بشود(مثل افسردگی،هیجان ویا اختلال درقضاوت وشعور)</a:t>
            </a:r>
          </a:p>
          <a:p>
            <a:pPr marL="609600" indent="-609600" algn="r" rtl="1">
              <a:buFontTx/>
              <a:buNone/>
            </a:pPr>
            <a:r>
              <a:rPr lang="fa-IR" sz="3600" smtClean="0">
                <a:solidFill>
                  <a:srgbClr val="993300"/>
                </a:solidFill>
                <a:cs typeface="B Nazanin" pitchFamily="2" charset="-78"/>
              </a:rPr>
              <a:t>    وابستگی :</a:t>
            </a:r>
            <a:r>
              <a:rPr lang="fa-IR" sz="3600" smtClean="0">
                <a:solidFill>
                  <a:srgbClr val="008000"/>
                </a:solidFill>
                <a:cs typeface="B Nazanin" pitchFamily="2" charset="-78"/>
              </a:rPr>
              <a:t>تمایل شدید فرد به ادامه مصرف یک ماده</a:t>
            </a:r>
            <a:endParaRPr lang="en-US" sz="3600" smtClean="0">
              <a:solidFill>
                <a:srgbClr val="008000"/>
              </a:solidFill>
              <a:cs typeface="B Nazanin" pitchFamily="2" charset="-78"/>
            </a:endParaRPr>
          </a:p>
          <a:p>
            <a:pPr marL="609600" indent="-609600" algn="r" rtl="1">
              <a:buFontTx/>
              <a:buNone/>
            </a:pPr>
            <a:endParaRPr lang="fa-IR" sz="28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ctr" rtl="1">
              <a:buFontTx/>
              <a:buNone/>
            </a:pPr>
            <a:endParaRPr lang="en-US" sz="28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r" rtl="1">
              <a:buFontTx/>
              <a:buNone/>
            </a:pPr>
            <a:endParaRPr lang="fa-IR" sz="28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r" rtl="1">
              <a:buFontTx/>
              <a:buNone/>
            </a:pPr>
            <a:endParaRPr lang="en-US" sz="28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9F2563-9088-477F-BB2A-84F34F7B1FE8}" type="slidenum">
              <a:rPr lang="ar-SA" smtClean="0"/>
              <a:pPr/>
              <a:t>30</a:t>
            </a:fld>
            <a:endParaRPr lang="en-US" smtClean="0"/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31748" name="Picture 4" descr="DSC001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41338" y="-892175"/>
            <a:ext cx="10515601" cy="8642350"/>
          </a:xfrm>
          <a:noFill/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484438" y="1628775"/>
            <a:ext cx="424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4400" b="1">
                <a:solidFill>
                  <a:srgbClr val="993300"/>
                </a:solidFill>
                <a:cs typeface="Times New Roman" pitchFamily="18" charset="0"/>
              </a:rPr>
              <a:t>ممنون از حوصله شما</a:t>
            </a:r>
            <a:endParaRPr lang="en-US" sz="4400" b="1">
              <a:solidFill>
                <a:srgbClr val="9933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051A67-9F41-48B4-BADC-EB1ACEE4F471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آشنایی با مفاهیم اولیه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52600"/>
            <a:ext cx="8172450" cy="4268788"/>
          </a:xfrm>
        </p:spPr>
        <p:txBody>
          <a:bodyPr/>
          <a:lstStyle/>
          <a:p>
            <a:pPr marL="609600" indent="-609600" algn="r" rtl="1">
              <a:lnSpc>
                <a:spcPct val="90000"/>
              </a:lnSpc>
              <a:buFontTx/>
              <a:buNone/>
            </a:pPr>
            <a:endParaRPr lang="fa-IR" sz="2400" b="1" smtClean="0">
              <a:solidFill>
                <a:srgbClr val="9933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ct val="90000"/>
              </a:lnSpc>
              <a:buFontTx/>
              <a:buNone/>
            </a:pPr>
            <a:r>
              <a:rPr lang="fa-IR" sz="24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كلمات اعتياد ( </a:t>
            </a:r>
            <a:r>
              <a:rPr lang="en-US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Addiction</a:t>
            </a: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) و معتاد ( </a:t>
            </a:r>
            <a:r>
              <a:rPr lang="en-US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Addict</a:t>
            </a: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)   </a:t>
            </a:r>
            <a:endParaRPr lang="en-US" sz="36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ct val="90000"/>
              </a:lnSpc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اغلب به طور ضمني داراي معاني توهين آميزي هستند </a:t>
            </a:r>
            <a:endParaRPr lang="en-US" sz="36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ct val="90000"/>
              </a:lnSpc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و گاهي كم اهميت جلوه داده ميشود و حتي براي فعاليت</a:t>
            </a:r>
          </a:p>
          <a:p>
            <a:pPr marL="609600" indent="-609600" algn="just" rtl="1">
              <a:lnSpc>
                <a:spcPct val="90000"/>
              </a:lnSpc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هاي معمولي مثل ورزش كردن و حل كردن جدول هم</a:t>
            </a:r>
            <a:r>
              <a:rPr lang="en-US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به</a:t>
            </a:r>
            <a:endParaRPr lang="en-US" sz="36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lnSpc>
                <a:spcPct val="90000"/>
              </a:lnSpc>
              <a:buFontTx/>
              <a:buNone/>
            </a:pPr>
            <a:r>
              <a:rPr lang="en-US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كار ميرود</a:t>
            </a:r>
            <a:endParaRPr lang="en-US" sz="36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772400" cy="990600"/>
          </a:xfrm>
        </p:spPr>
        <p:txBody>
          <a:bodyPr/>
          <a:lstStyle/>
          <a:p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مصرف اتفاقي</a:t>
            </a:r>
            <a:endParaRPr lang="en-US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71563" y="1752600"/>
            <a:ext cx="8286750" cy="4114800"/>
          </a:xfrm>
        </p:spPr>
        <p:txBody>
          <a:bodyPr/>
          <a:lstStyle/>
          <a:p>
            <a:pPr algn="just" rtl="1">
              <a:buFontTx/>
              <a:buNone/>
            </a:pPr>
            <a:r>
              <a:rPr lang="fa-IR" smtClean="0">
                <a:solidFill>
                  <a:srgbClr val="008000"/>
                </a:solidFill>
                <a:cs typeface="B Mitra" pitchFamily="2" charset="-78"/>
              </a:rPr>
              <a:t>	</a:t>
            </a:r>
            <a:r>
              <a:rPr lang="ar-SA" sz="4000" smtClean="0">
                <a:solidFill>
                  <a:srgbClr val="008000"/>
                </a:solidFill>
                <a:cs typeface="B Nazanin" pitchFamily="2" charset="-78"/>
              </a:rPr>
              <a:t>يعني استفاده از يك ماده بدون در پي داشتن مشكلات</a:t>
            </a:r>
            <a:r>
              <a:rPr lang="en-US" sz="4000" smtClean="0">
                <a:solidFill>
                  <a:srgbClr val="008000"/>
                </a:solidFill>
                <a:cs typeface="B Nazanin" pitchFamily="2" charset="-78"/>
              </a:rPr>
              <a:t>. </a:t>
            </a:r>
            <a:r>
              <a:rPr lang="ar-SA" sz="4000" smtClean="0">
                <a:solidFill>
                  <a:srgbClr val="008000"/>
                </a:solidFill>
                <a:cs typeface="B Nazanin" pitchFamily="2" charset="-78"/>
              </a:rPr>
              <a:t>اين مرحله از يك جهت</a:t>
            </a:r>
            <a:r>
              <a:rPr lang="fa-IR" sz="4000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r>
              <a:rPr lang="ar-SA" sz="4000" smtClean="0">
                <a:solidFill>
                  <a:srgbClr val="008000"/>
                </a:solidFill>
                <a:cs typeface="B Nazanin" pitchFamily="2" charset="-78"/>
              </a:rPr>
              <a:t>بسيار خطر ناك است زيرا اگر اطرافيان به فرد اعتراض كنند او نه خودش را معتاد ميداند ونه قبول ميكند كه يك</a:t>
            </a:r>
            <a:r>
              <a:rPr lang="fa-IR" sz="4000" smtClean="0">
                <a:solidFill>
                  <a:srgbClr val="008000"/>
                </a:solidFill>
                <a:cs typeface="B Nazanin" pitchFamily="2" charset="-78"/>
              </a:rPr>
              <a:t> </a:t>
            </a:r>
            <a:r>
              <a:rPr lang="ar-SA" sz="4000" smtClean="0">
                <a:solidFill>
                  <a:srgbClr val="008000"/>
                </a:solidFill>
                <a:cs typeface="B Nazanin" pitchFamily="2" charset="-78"/>
              </a:rPr>
              <a:t>زماني به اين مواد وابسته خواهد شد</a:t>
            </a:r>
            <a:endParaRPr lang="en-US" sz="4000" smtClean="0">
              <a:solidFill>
                <a:srgbClr val="008000"/>
              </a:solidFill>
              <a:cs typeface="B Nazanin" pitchFamily="2" charset="-7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98A121-D471-4CDD-973D-0F2BE8F4FAB2}" type="slidenum">
              <a:rPr lang="ar-SA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(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تفنني</a:t>
            </a:r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)</a:t>
            </a:r>
            <a:r>
              <a:rPr lang="ar-SA" b="1" smtClean="0">
                <a:solidFill>
                  <a:srgbClr val="993300"/>
                </a:solidFill>
                <a:cs typeface="B Nazanin" pitchFamily="2" charset="-78"/>
              </a:rPr>
              <a:t>مصرف گاه به گاه</a:t>
            </a:r>
            <a:endParaRPr lang="en-US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Tx/>
              <a:buNone/>
            </a:pPr>
            <a:r>
              <a:rPr lang="ar-SA" sz="4000" smtClean="0">
                <a:solidFill>
                  <a:srgbClr val="008000"/>
                </a:solidFill>
                <a:cs typeface="B Nazanin" pitchFamily="2" charset="-78"/>
              </a:rPr>
              <a:t>يعني مصرف يك ماده </a:t>
            </a:r>
            <a:r>
              <a:rPr lang="fa-IR" sz="4000" smtClean="0">
                <a:solidFill>
                  <a:srgbClr val="008000"/>
                </a:solidFill>
                <a:cs typeface="B Nazanin" pitchFamily="2" charset="-78"/>
              </a:rPr>
              <a:t>به صورت تفننی که </a:t>
            </a:r>
            <a:r>
              <a:rPr lang="ar-SA" sz="4000" smtClean="0">
                <a:solidFill>
                  <a:srgbClr val="008000"/>
                </a:solidFill>
                <a:cs typeface="B Nazanin" pitchFamily="2" charset="-78"/>
              </a:rPr>
              <a:t>همراه </a:t>
            </a:r>
            <a:r>
              <a:rPr lang="fa-IR" sz="4000" smtClean="0">
                <a:solidFill>
                  <a:srgbClr val="008000"/>
                </a:solidFill>
                <a:cs typeface="B Nazanin" pitchFamily="2" charset="-78"/>
              </a:rPr>
              <a:t>است </a:t>
            </a:r>
            <a:r>
              <a:rPr lang="ar-SA" sz="4000" smtClean="0">
                <a:solidFill>
                  <a:srgbClr val="008000"/>
                </a:solidFill>
                <a:cs typeface="B Nazanin" pitchFamily="2" charset="-78"/>
              </a:rPr>
              <a:t>با شروع مشكلات</a:t>
            </a:r>
            <a:endParaRPr lang="en-US" sz="4000" smtClean="0">
              <a:solidFill>
                <a:srgbClr val="008000"/>
              </a:solidFill>
              <a:cs typeface="B Nazanin" pitchFamily="2" charset="-78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E8E8D9-11E5-4406-B5D1-5B1C06BAF0A1}" type="slidenum">
              <a:rPr lang="ar-SA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98B528-2CD9-4BED-8200-6D728DB2311A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(Abuse) 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سوءمصرف</a:t>
            </a:r>
            <a:r>
              <a:rPr lang="fa-IR" b="1" smtClean="0">
                <a:solidFill>
                  <a:srgbClr val="DC2A65"/>
                </a:solidFill>
                <a:cs typeface="B Nazanin" pitchFamily="2" charset="-78"/>
              </a:rPr>
              <a:t> </a:t>
            </a:r>
            <a:endParaRPr lang="en-US" b="1" smtClean="0">
              <a:solidFill>
                <a:srgbClr val="DC2A65"/>
              </a:solidFill>
              <a:cs typeface="B Nazanin" pitchFamily="2" charset="-78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52600"/>
            <a:ext cx="8101012" cy="4114800"/>
          </a:xfrm>
        </p:spPr>
        <p:txBody>
          <a:bodyPr/>
          <a:lstStyle/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به معنای مصرف مداوم الکل یا مواد به رغم پیامد های منفی</a:t>
            </a: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ان است و حد اقل یکی از ویژگی های زیررا دارا میباشد:</a:t>
            </a: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endParaRPr lang="fa-IR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b="1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1</a:t>
            </a: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. تداوم مصرف مواد كه موجب مختل شدن فعاليتهاي اجتماعي،</a:t>
            </a: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 شغلي و تفريحي مشود . (مثل غيبت ازمدرسه يا نرسيدن به </a:t>
            </a: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  مسئوليت هاي شغلي)</a:t>
            </a:r>
          </a:p>
          <a:p>
            <a:pPr marL="609600" indent="-609600" algn="r" rtl="1">
              <a:lnSpc>
                <a:spcPct val="90000"/>
              </a:lnSpc>
              <a:buFontTx/>
              <a:buNone/>
            </a:pPr>
            <a:r>
              <a:rPr lang="fa-IR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2. تداوم مصرف مواد در موقعيت هاي خطرناك (مثل رانندگي يا كار با وسايل مكانيكي)</a:t>
            </a:r>
            <a:endParaRPr lang="en-US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F778F8-7DFC-46C1-9502-A03187C148C7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(Abuse) 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سوءمصرف</a:t>
            </a:r>
            <a:endParaRPr lang="en-US" b="1" smtClean="0">
              <a:solidFill>
                <a:srgbClr val="993300"/>
              </a:solidFill>
              <a:cs typeface="B Nazanin" pitchFamily="2" charset="-78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85938"/>
            <a:ext cx="7710488" cy="4081462"/>
          </a:xfrm>
        </p:spPr>
        <p:txBody>
          <a:bodyPr/>
          <a:lstStyle/>
          <a:p>
            <a:pPr marL="609600" indent="-609600" algn="r" rtl="1"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3. بروز مكرر تخلفات قانوني</a:t>
            </a:r>
          </a:p>
          <a:p>
            <a:pPr marL="609600" indent="-609600" algn="r" rtl="1"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(مثل جلب شدن به كلانتري)</a:t>
            </a:r>
          </a:p>
          <a:p>
            <a:pPr marL="609600" indent="-609600" algn="r" rtl="1">
              <a:buFontTx/>
              <a:buNone/>
            </a:pPr>
            <a:endParaRPr lang="fa-IR" sz="36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r" rtl="1"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4. تداوم مصرف مواد به رغم بروز مشكلات اجتماعي و بين فردي</a:t>
            </a:r>
          </a:p>
          <a:p>
            <a:pPr marL="609600" indent="-609600" algn="r" rtl="1">
              <a:buFontTx/>
              <a:buNone/>
            </a:pPr>
            <a:r>
              <a:rPr lang="fa-IR" sz="36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(مثل درگيري با همسر)</a:t>
            </a:r>
            <a:endParaRPr lang="en-US" sz="36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>
              <a:buFontTx/>
              <a:buNone/>
            </a:pPr>
            <a:endParaRPr lang="en-US" sz="3600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3EC1C0-D436-40CB-872A-AF35F01286A7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993300"/>
                </a:solidFill>
                <a:cs typeface="B Nazanin" pitchFamily="2" charset="-78"/>
              </a:rPr>
              <a:t>(dependency) </a:t>
            </a:r>
            <a:r>
              <a:rPr lang="fa-IR" b="1" smtClean="0">
                <a:solidFill>
                  <a:srgbClr val="993300"/>
                </a:solidFill>
                <a:cs typeface="B Nazanin" pitchFamily="2" charset="-78"/>
              </a:rPr>
              <a:t>وابستگی</a:t>
            </a:r>
            <a:r>
              <a:rPr lang="fa-IR" smtClean="0">
                <a:cs typeface="B Nazanin" pitchFamily="2" charset="-78"/>
              </a:rPr>
              <a:t> </a:t>
            </a:r>
            <a:endParaRPr lang="en-US" smtClean="0">
              <a:cs typeface="B Nazanin" pitchFamily="2" charset="-78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752600"/>
            <a:ext cx="7732712" cy="4340225"/>
          </a:xfrm>
        </p:spPr>
        <p:txBody>
          <a:bodyPr/>
          <a:lstStyle/>
          <a:p>
            <a:pPr marL="609600" indent="-609600" algn="just" rtl="1">
              <a:buFontTx/>
              <a:buNone/>
            </a:pPr>
            <a:r>
              <a:rPr lang="fa-IR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به معنی مصرف اجباری الکل یا مواد ، صرف نظر ازپیامد های</a:t>
            </a:r>
            <a:r>
              <a:rPr lang="en-US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</a:t>
            </a:r>
            <a:r>
              <a:rPr lang="fa-IR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منفی ان</a:t>
            </a:r>
            <a:endParaRPr lang="en-US" sz="28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just" rtl="1">
              <a:buFontTx/>
              <a:buNone/>
            </a:pPr>
            <a:r>
              <a:rPr lang="fa-IR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است وحداقل باید دارای سه نشانه ازنشانه های زیر باشد:</a:t>
            </a:r>
          </a:p>
          <a:p>
            <a:pPr marL="609600" indent="-609600" algn="r" rtl="1">
              <a:buFontTx/>
              <a:buNone/>
            </a:pPr>
            <a:r>
              <a:rPr lang="fa-IR" sz="2800" b="1" smtClean="0">
                <a:solidFill>
                  <a:srgbClr val="993300"/>
                </a:solidFill>
                <a:latin typeface="Arial" pitchFamily="34" charset="0"/>
                <a:cs typeface="B Nazanin" pitchFamily="2" charset="-78"/>
              </a:rPr>
              <a:t>1.تحمل </a:t>
            </a:r>
          </a:p>
          <a:p>
            <a:pPr marL="609600" indent="-609600" algn="r" rtl="1">
              <a:buFontTx/>
              <a:buNone/>
            </a:pPr>
            <a:r>
              <a:rPr lang="fa-IR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افزايش تدريجي مقدار ماده مصرفي لازم براي دستيابي به علائم مصرف</a:t>
            </a:r>
            <a:endParaRPr lang="en-US" sz="28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r" rtl="1">
              <a:buFontTx/>
              <a:buNone/>
            </a:pPr>
            <a:r>
              <a:rPr lang="fa-IR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آن ماده (حالت نشئه)</a:t>
            </a:r>
          </a:p>
          <a:p>
            <a:pPr marL="609600" indent="-609600" algn="r" rtl="1">
              <a:buFontTx/>
              <a:buNone/>
            </a:pPr>
            <a:r>
              <a:rPr lang="fa-IR" sz="2800" b="1" smtClean="0">
                <a:solidFill>
                  <a:srgbClr val="993300"/>
                </a:solidFill>
                <a:latin typeface="Arial" pitchFamily="34" charset="0"/>
                <a:cs typeface="B Nazanin" pitchFamily="2" charset="-78"/>
              </a:rPr>
              <a:t>2.علائم ترك</a:t>
            </a:r>
          </a:p>
          <a:p>
            <a:pPr marL="609600" indent="-609600" algn="r" rtl="1">
              <a:buFontTx/>
              <a:buNone/>
            </a:pPr>
            <a:r>
              <a:rPr lang="fa-IR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فرد وابسته در صورت عدم مصرف ماده به عوارض ناراحت كننده اي</a:t>
            </a:r>
            <a:endParaRPr lang="en-US" sz="2800" smtClean="0">
              <a:solidFill>
                <a:srgbClr val="008000"/>
              </a:solidFill>
              <a:latin typeface="Arial" pitchFamily="34" charset="0"/>
              <a:cs typeface="B Nazanin" pitchFamily="2" charset="-78"/>
            </a:endParaRPr>
          </a:p>
          <a:p>
            <a:pPr marL="609600" indent="-609600" algn="r" rtl="1">
              <a:buFontTx/>
              <a:buNone/>
            </a:pPr>
            <a:r>
              <a:rPr lang="fa-IR" sz="2800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دچار ميشود كه به آن ”خماري“ ميگويند</a:t>
            </a:r>
            <a:r>
              <a:rPr lang="fa-IR" sz="2800" b="1" smtClean="0">
                <a:solidFill>
                  <a:srgbClr val="008000"/>
                </a:solidFill>
                <a:latin typeface="Arial" pitchFamily="34" charset="0"/>
                <a:cs typeface="B Nazanin" pitchFamily="2" charset="-78"/>
              </a:rPr>
              <a:t> </a:t>
            </a:r>
          </a:p>
          <a:p>
            <a:pPr marL="609600" indent="-609600" algn="just" rtl="1">
              <a:buFontTx/>
              <a:buAutoNum type="arabicPeriod"/>
            </a:pPr>
            <a:endParaRPr lang="en-US" sz="2000" smtClean="0">
              <a:solidFill>
                <a:srgbClr val="008000"/>
              </a:solidFill>
              <a:cs typeface="B 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lides">
      <a:majorFont>
        <a:latin typeface="Mistr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K:\CIMS\795001\Reentry\GH-Conference\Slides\Slides.pot</Template>
  <TotalTime>2372</TotalTime>
  <Words>1098</Words>
  <Application>Microsoft Office PowerPoint</Application>
  <PresentationFormat>On-screen Show (4:3)</PresentationFormat>
  <Paragraphs>187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Rounded MT Bold</vt:lpstr>
      <vt:lpstr>B Mitra</vt:lpstr>
      <vt:lpstr>B Nazanin</vt:lpstr>
      <vt:lpstr>Mistral</vt:lpstr>
      <vt:lpstr>Times New Roman</vt:lpstr>
      <vt:lpstr>Slides</vt:lpstr>
      <vt:lpstr>PowerPoint Presentation</vt:lpstr>
      <vt:lpstr>PowerPoint Presentation</vt:lpstr>
      <vt:lpstr>آشنایی با مفاهیم اولیه</vt:lpstr>
      <vt:lpstr>آشنایی با مفاهیم اولیه</vt:lpstr>
      <vt:lpstr>مصرف اتفاقي</vt:lpstr>
      <vt:lpstr>(تفنني)مصرف گاه به گاه</vt:lpstr>
      <vt:lpstr>(Abuse) سوءمصرف </vt:lpstr>
      <vt:lpstr>(Abuse) سوءمصرف</vt:lpstr>
      <vt:lpstr>(dependency) وابستگی </vt:lpstr>
      <vt:lpstr>(Addiction) وابستگی</vt:lpstr>
      <vt:lpstr>راهبردهاي كاهش عرضه</vt:lpstr>
      <vt:lpstr>راهبردهاي كاهش تقاضا</vt:lpstr>
      <vt:lpstr>پیشگیری</vt:lpstr>
      <vt:lpstr>رویکرد های پیشگیری</vt:lpstr>
      <vt:lpstr>رویکرد های پیشگیری</vt:lpstr>
      <vt:lpstr>انواع پیشگیری  </vt:lpstr>
      <vt:lpstr>عوامل محافظ و عوامل خطر </vt:lpstr>
      <vt:lpstr>عوامل خطر فردي وبین فردی </vt:lpstr>
      <vt:lpstr>عوامل محافظ فردي و بين فردي </vt:lpstr>
      <vt:lpstr>عوامل خطر گروه همسال </vt:lpstr>
      <vt:lpstr>عوامل محافظتي گروه همسال </vt:lpstr>
      <vt:lpstr>عوامل خطر و محافظ خاص خانواده </vt:lpstr>
      <vt:lpstr>عوامل خطر محیطی / اجتماعی </vt:lpstr>
      <vt:lpstr>عوامل محافظ محیطی / اجتماعی </vt:lpstr>
      <vt:lpstr>بايد بخاطر داشته باشيم كه </vt:lpstr>
      <vt:lpstr>بايد بخاطر داشته باشيم كه</vt:lpstr>
      <vt:lpstr>بايد بخاطر داشته باشيم كه</vt:lpstr>
      <vt:lpstr>بايد بخاطر داشته باشيم كه</vt:lpstr>
      <vt:lpstr>عوامل محافظ و عوامل خطر</vt:lpstr>
      <vt:lpstr>PowerPoint Presentation</vt:lpstr>
    </vt:vector>
  </TitlesOfParts>
  <Company>Caliber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Capacity</dc:title>
  <dc:creator>CincottaJ</dc:creator>
  <cp:lastModifiedBy>pishroo</cp:lastModifiedBy>
  <cp:revision>278</cp:revision>
  <dcterms:created xsi:type="dcterms:W3CDTF">2002-09-17T20:23:59Z</dcterms:created>
  <dcterms:modified xsi:type="dcterms:W3CDTF">2014-06-23T11:28:07Z</dcterms:modified>
</cp:coreProperties>
</file>