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 id="268" r:id="rId8"/>
    <p:sldId id="262" r:id="rId9"/>
    <p:sldId id="263" r:id="rId10"/>
    <p:sldId id="264" r:id="rId11"/>
    <p:sldId id="265" r:id="rId12"/>
    <p:sldId id="266" r:id="rId13"/>
    <p:sldId id="267" r:id="rId14"/>
    <p:sldId id="269" r:id="rId15"/>
    <p:sldId id="270" r:id="rId16"/>
    <p:sldId id="271" r:id="rId17"/>
    <p:sldId id="273" r:id="rId18"/>
    <p:sldId id="274" r:id="rId19"/>
    <p:sldId id="272" r:id="rId20"/>
    <p:sldId id="275" r:id="rId21"/>
    <p:sldId id="277" r:id="rId22"/>
    <p:sldId id="278" r:id="rId23"/>
    <p:sldId id="279" r:id="rId24"/>
    <p:sldId id="276"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11/27/2016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11/27/2016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11/27/2016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11/27/2016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11/27/2016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mechanism.ir/index.php/articles/36-materials/ferrous-metals/23-stee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cs typeface="B Titr" panose="00000700000000000000" pitchFamily="2" charset="-78"/>
              </a:rPr>
              <a:t>بویلرها</a:t>
            </a:r>
            <a:endParaRPr lang="en-US" dirty="0">
              <a:cs typeface="B Titr" panose="00000700000000000000"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0852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cs typeface="B Titr" panose="00000700000000000000" pitchFamily="2" charset="-78"/>
              </a:rPr>
              <a:t>تقسیم بندی بویلر های فایر تیوب بر اساس تعداد گذر دود</a:t>
            </a:r>
            <a:endParaRPr lang="en-US" sz="3200" dirty="0">
              <a:cs typeface="B Titr" panose="00000700000000000000" pitchFamily="2" charset="-78"/>
            </a:endParaRPr>
          </a:p>
        </p:txBody>
      </p:sp>
      <p:sp>
        <p:nvSpPr>
          <p:cNvPr id="3" name="Content Placeholder 2"/>
          <p:cNvSpPr>
            <a:spLocks noGrp="1"/>
          </p:cNvSpPr>
          <p:nvPr>
            <p:ph idx="1"/>
          </p:nvPr>
        </p:nvSpPr>
        <p:spPr>
          <a:xfrm>
            <a:off x="854439" y="1128451"/>
            <a:ext cx="10972799" cy="3593591"/>
          </a:xfrm>
        </p:spPr>
        <p:txBody>
          <a:bodyPr>
            <a:noAutofit/>
          </a:bodyPr>
          <a:lstStyle/>
          <a:p>
            <a:pPr marL="0" indent="0" algn="just" rtl="1">
              <a:buNone/>
            </a:pPr>
            <a:r>
              <a:rPr lang="fa-IR" sz="2400" b="1" dirty="0">
                <a:cs typeface="B Nazanin" panose="00000400000000000000" pitchFamily="2" charset="-78"/>
              </a:rPr>
              <a:t>بویلر دوپاس</a:t>
            </a:r>
          </a:p>
          <a:p>
            <a:pPr marL="0" indent="0" algn="just" rtl="1">
              <a:buNone/>
            </a:pPr>
            <a:r>
              <a:rPr lang="fa-IR" sz="2400" dirty="0">
                <a:cs typeface="B Nazanin" panose="00000400000000000000" pitchFamily="2" charset="-78"/>
              </a:rPr>
              <a:t>بویلرهای فایرتیوب دو پاس دارای یک کوره و یک مسیر برگشت از لوله ها می باشد. این نوع از بویلر ها دارای راندمان پایینتری نسبت به دیگر نمونه ها هستند و بیشتر در نمونه های پشت خشک (</a:t>
            </a:r>
            <a:r>
              <a:rPr lang="en-US" sz="2400" dirty="0">
                <a:cs typeface="B Nazanin" panose="00000400000000000000" pitchFamily="2" charset="-78"/>
              </a:rPr>
              <a:t>dry back</a:t>
            </a:r>
            <a:r>
              <a:rPr lang="fa-IR" sz="2400" dirty="0">
                <a:cs typeface="B Nazanin" panose="00000400000000000000" pitchFamily="2" charset="-78"/>
              </a:rPr>
              <a:t>)</a:t>
            </a:r>
            <a:r>
              <a:rPr lang="en-US" sz="2400" dirty="0">
                <a:cs typeface="B Nazanin" panose="00000400000000000000" pitchFamily="2" charset="-78"/>
              </a:rPr>
              <a:t> </a:t>
            </a:r>
            <a:r>
              <a:rPr lang="fa-IR" sz="2400" dirty="0">
                <a:cs typeface="B Nazanin" panose="00000400000000000000" pitchFamily="2" charset="-78"/>
              </a:rPr>
              <a:t>مورد استفاده قرار می گرفتند و امروزه تولید آن ها رو به اتمام است.</a:t>
            </a:r>
          </a:p>
          <a:p>
            <a:pPr marL="0" indent="0" algn="just" rtl="1">
              <a:buNone/>
            </a:pPr>
            <a:endParaRPr lang="fa-IR" sz="2400" dirty="0">
              <a:cs typeface="B Nazanin" panose="00000400000000000000" pitchFamily="2" charset="-78"/>
            </a:endParaRPr>
          </a:p>
          <a:p>
            <a:pPr marL="0" indent="0" algn="just" rtl="1">
              <a:buNone/>
            </a:pPr>
            <a:r>
              <a:rPr lang="fa-IR" sz="2400" b="1" dirty="0">
                <a:cs typeface="B Nazanin" panose="00000400000000000000" pitchFamily="2" charset="-78"/>
              </a:rPr>
              <a:t>بویلر کوره برگشتی</a:t>
            </a:r>
          </a:p>
          <a:p>
            <a:pPr marL="0" indent="0" algn="just" rtl="1">
              <a:buNone/>
            </a:pPr>
            <a:r>
              <a:rPr lang="fa-IR" sz="2400" dirty="0">
                <a:cs typeface="B Nazanin" panose="00000400000000000000" pitchFamily="2" charset="-78"/>
              </a:rPr>
              <a:t>بویلرهای کوره برگشتی راندمان بالاتری نسبت به دیگ های دو پاس دارند و بیشتر انرژی خود را در کوره منتقل می کنند. به این نحو که با تولید آتش توسط مشعل و ورود آن به کوره، آتش دو بار مسیر کوره را در یک رفت و برگشت طی می کند و به پاس لوله ها وارد شده و از دودکش خارج می شود. این نوع از بویلر ها راندمانی بین 70 تا 80 درصد دارند. استفاده از اکونومایزر ها نیز در این نوع از بویلر ها بسیار رواج دارد که راندمان سیستم را تا 5 درصد افزایش می دهد. درباره اکونومایزر در بخش بعد توضیحات بیشتری آورده خواهد شد.</a:t>
            </a:r>
          </a:p>
          <a:p>
            <a:pPr marL="0" indent="0" algn="just" rtl="1">
              <a:buNone/>
            </a:pPr>
            <a:r>
              <a:rPr lang="fa-IR" sz="2400" dirty="0">
                <a:cs typeface="B Nazanin" panose="00000400000000000000" pitchFamily="2" charset="-78"/>
              </a:rPr>
              <a:t>این نوع از بویلر به ندرت برای تولید بخار مورد استفاده قرار می گیرند و بیشتر برای تولید آبگرم از آن ها استفاده می شود.</a:t>
            </a:r>
          </a:p>
          <a:p>
            <a:pPr marL="0" indent="0" algn="just" rtl="1">
              <a:buNone/>
            </a:pPr>
            <a:endParaRPr lang="fa-IR" sz="2400" dirty="0">
              <a:cs typeface="B Nazanin" panose="00000400000000000000" pitchFamily="2" charset="-78"/>
            </a:endParaRPr>
          </a:p>
        </p:txBody>
      </p:sp>
    </p:spTree>
    <p:extLst>
      <p:ext uri="{BB962C8B-B14F-4D97-AF65-F5344CB8AC3E}">
        <p14:creationId xmlns:p14="http://schemas.microsoft.com/office/powerpoint/2010/main" val="22192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4443" y="483705"/>
            <a:ext cx="10178322" cy="3593591"/>
          </a:xfrm>
        </p:spPr>
        <p:txBody>
          <a:bodyPr>
            <a:noAutofit/>
          </a:bodyPr>
          <a:lstStyle/>
          <a:p>
            <a:pPr marL="0" indent="0" algn="just" rtl="1">
              <a:buNone/>
            </a:pPr>
            <a:r>
              <a:rPr lang="fa-IR" sz="2400" b="1" dirty="0">
                <a:cs typeface="B Nazanin" panose="00000400000000000000" pitchFamily="2" charset="-78"/>
              </a:rPr>
              <a:t>بویلر سه پاس</a:t>
            </a:r>
          </a:p>
          <a:p>
            <a:pPr marL="0" indent="0" algn="just" rtl="1">
              <a:buNone/>
            </a:pPr>
            <a:r>
              <a:rPr lang="fa-IR" sz="2400" dirty="0">
                <a:cs typeface="B Nazanin" panose="00000400000000000000" pitchFamily="2" charset="-78"/>
              </a:rPr>
              <a:t>بویلرهای فایر تیوب سه پاس رایج ترین انواع بویلر های فایر تیوب می باشد که با راندمانی تا 86 درصد، مورد استفاده قرار می گیرد. این نوع از بویلرها با سه مسیر رفت و برگشت، آتش را هدایت می کنند تا انرژی خود را به آبی که در اطراف آن وجود دارد منتقل سازد. در بویلر های سه پاس از سه نوع کوره استفاده می شود. کوره معمولی، کوره هوپ دار و کوره کورّه گیت.</a:t>
            </a:r>
            <a:endParaRPr lang="en-US" sz="2400" dirty="0">
              <a:cs typeface="B Nazanin" panose="00000400000000000000" pitchFamily="2" charset="-78"/>
            </a:endParaRPr>
          </a:p>
          <a:p>
            <a:pPr marL="0" indent="0" algn="just" rtl="1">
              <a:buNone/>
            </a:pPr>
            <a:endParaRPr lang="fa-IR" sz="2400" dirty="0"/>
          </a:p>
          <a:p>
            <a:pPr marL="0" indent="0" algn="just" rtl="1">
              <a:buNone/>
            </a:pPr>
            <a:r>
              <a:rPr lang="fa-IR" sz="2400" b="1" dirty="0">
                <a:cs typeface="B Nazanin" panose="00000400000000000000" pitchFamily="2" charset="-78"/>
              </a:rPr>
              <a:t>بویلر چهار پاس</a:t>
            </a:r>
          </a:p>
          <a:p>
            <a:pPr marL="0" indent="0" algn="just" rtl="1">
              <a:buNone/>
            </a:pPr>
            <a:r>
              <a:rPr lang="fa-IR" sz="2400" dirty="0">
                <a:cs typeface="B Nazanin" panose="00000400000000000000" pitchFamily="2" charset="-78"/>
              </a:rPr>
              <a:t>این نوع از بویلر ها مشابه بویلر های سه پاس عمل می کنند با این تفاوت که یک مسیر لوله به مسیر های آن اضافه شده است. بویلر های فایر تیوب چهار پاس صرفه اقتصادی ندارند و هزینه تولید آن نسبت با دیگ های سه پاس در مقایسه بین راندمان های آن ها و هزینه تولید، توجیه پذیر نیست و استفاده از اکونومایزر (که در فصل بعد توضیح داده شده) به صرفه تر از تولید بویلرهای چهار پاس می باشد.</a:t>
            </a:r>
          </a:p>
          <a:p>
            <a:pPr marL="0" indent="0" algn="just" rtl="1">
              <a:buNone/>
            </a:pPr>
            <a:endParaRPr lang="en-US" sz="2400" dirty="0"/>
          </a:p>
        </p:txBody>
      </p:sp>
    </p:spTree>
    <p:extLst>
      <p:ext uri="{BB962C8B-B14F-4D97-AF65-F5344CB8AC3E}">
        <p14:creationId xmlns:p14="http://schemas.microsoft.com/office/powerpoint/2010/main" val="324482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Tube-2-P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1905" y="1788007"/>
            <a:ext cx="4524375" cy="25812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re-Tube-3-P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732" y="1492732"/>
            <a:ext cx="4438650" cy="28765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42709" y="1123400"/>
            <a:ext cx="2194832" cy="400110"/>
          </a:xfrm>
          <a:prstGeom prst="rect">
            <a:avLst/>
          </a:prstGeom>
        </p:spPr>
        <p:txBody>
          <a:bodyPr wrap="none">
            <a:spAutoFit/>
          </a:bodyPr>
          <a:lstStyle/>
          <a:p>
            <a:r>
              <a:rPr lang="fa-IR" sz="2000" b="1" dirty="0">
                <a:solidFill>
                  <a:srgbClr val="2E4651"/>
                </a:solidFill>
                <a:latin typeface="Tahoma" panose="020B0604030504040204" pitchFamily="34" charset="0"/>
              </a:rPr>
              <a:t>بویلر فایر تیوب دو پاس</a:t>
            </a:r>
            <a:endParaRPr lang="en-US" sz="2000" b="1" dirty="0"/>
          </a:p>
        </p:txBody>
      </p:sp>
      <p:sp>
        <p:nvSpPr>
          <p:cNvPr id="5" name="Rectangle 4"/>
          <p:cNvSpPr/>
          <p:nvPr/>
        </p:nvSpPr>
        <p:spPr>
          <a:xfrm>
            <a:off x="2202787" y="986571"/>
            <a:ext cx="2252540" cy="400110"/>
          </a:xfrm>
          <a:prstGeom prst="rect">
            <a:avLst/>
          </a:prstGeom>
        </p:spPr>
        <p:txBody>
          <a:bodyPr wrap="none">
            <a:spAutoFit/>
          </a:bodyPr>
          <a:lstStyle/>
          <a:p>
            <a:r>
              <a:rPr lang="fa-IR" sz="2000" b="1" dirty="0">
                <a:solidFill>
                  <a:srgbClr val="2E4651"/>
                </a:solidFill>
                <a:latin typeface="Tahoma" panose="020B0604030504040204" pitchFamily="34" charset="0"/>
              </a:rPr>
              <a:t>بویلر فایر تیوب سه پاس</a:t>
            </a:r>
            <a:endParaRPr lang="en-US" sz="2000" b="1" dirty="0"/>
          </a:p>
        </p:txBody>
      </p:sp>
    </p:spTree>
    <p:extLst>
      <p:ext uri="{BB962C8B-B14F-4D97-AF65-F5344CB8AC3E}">
        <p14:creationId xmlns:p14="http://schemas.microsoft.com/office/powerpoint/2010/main" val="44340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اجزاء بویلر فایرتیوب سه پاس</a:t>
            </a:r>
            <a:endParaRPr lang="en-US" dirty="0">
              <a:cs typeface="B Titr" panose="00000700000000000000" pitchFamily="2" charset="-78"/>
            </a:endParaRPr>
          </a:p>
        </p:txBody>
      </p:sp>
      <p:pic>
        <p:nvPicPr>
          <p:cNvPr id="6146" name="Picture 2" descr="نمای برش خورده ی یک بویلر فایرتیوپ سه پاس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482586"/>
            <a:ext cx="5507434" cy="47194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27738" y="1221655"/>
            <a:ext cx="6096000" cy="5355312"/>
          </a:xfrm>
          <a:prstGeom prst="rect">
            <a:avLst/>
          </a:prstGeom>
        </p:spPr>
        <p:txBody>
          <a:bodyPr>
            <a:spAutoFit/>
          </a:bodyPr>
          <a:lstStyle/>
          <a:p>
            <a:pPr algn="just" rtl="1"/>
            <a:r>
              <a:rPr lang="fa-IR" dirty="0">
                <a:solidFill>
                  <a:srgbClr val="000000"/>
                </a:solidFill>
                <a:latin typeface="tahoma" panose="020B0604030504040204" pitchFamily="34" charset="0"/>
              </a:rPr>
              <a:t>1-درب جلویی</a:t>
            </a:r>
          </a:p>
          <a:p>
            <a:pPr algn="just" rtl="1"/>
            <a:r>
              <a:rPr lang="fa-IR" dirty="0">
                <a:solidFill>
                  <a:srgbClr val="000000"/>
                </a:solidFill>
                <a:latin typeface="tahoma" panose="020B0604030504040204" pitchFamily="34" charset="0"/>
              </a:rPr>
              <a:t>2- محفظه برگشت</a:t>
            </a:r>
          </a:p>
          <a:p>
            <a:pPr algn="just" rtl="1"/>
            <a:r>
              <a:rPr lang="fa-IR" dirty="0">
                <a:solidFill>
                  <a:srgbClr val="000000"/>
                </a:solidFill>
                <a:latin typeface="tahoma" panose="020B0604030504040204" pitchFamily="34" charset="0"/>
              </a:rPr>
              <a:t>3-بدنه بویلر</a:t>
            </a:r>
          </a:p>
          <a:p>
            <a:pPr algn="just" rtl="1"/>
            <a:r>
              <a:rPr lang="fa-IR" dirty="0">
                <a:solidFill>
                  <a:srgbClr val="000000"/>
                </a:solidFill>
                <a:latin typeface="tahoma" panose="020B0604030504040204" pitchFamily="34" charset="0"/>
              </a:rPr>
              <a:t>4- فشارسنج</a:t>
            </a:r>
          </a:p>
          <a:p>
            <a:pPr algn="just" rtl="1"/>
            <a:r>
              <a:rPr lang="fa-IR" dirty="0">
                <a:solidFill>
                  <a:srgbClr val="000000"/>
                </a:solidFill>
                <a:latin typeface="tahoma" panose="020B0604030504040204" pitchFamily="34" charset="0"/>
              </a:rPr>
              <a:t>5- سوییچ های فشار</a:t>
            </a:r>
          </a:p>
          <a:p>
            <a:pPr algn="just" rtl="1"/>
            <a:r>
              <a:rPr lang="fa-IR" dirty="0">
                <a:solidFill>
                  <a:srgbClr val="000000"/>
                </a:solidFill>
                <a:latin typeface="tahoma" panose="020B0604030504040204" pitchFamily="34" charset="0"/>
              </a:rPr>
              <a:t>6- قلاب های حمل و نقل</a:t>
            </a:r>
          </a:p>
          <a:p>
            <a:pPr algn="just" rtl="1"/>
            <a:r>
              <a:rPr lang="fa-IR" dirty="0">
                <a:solidFill>
                  <a:srgbClr val="000000"/>
                </a:solidFill>
                <a:latin typeface="tahoma" panose="020B0604030504040204" pitchFamily="34" charset="0"/>
              </a:rPr>
              <a:t>7- خروجی اصلی بخار</a:t>
            </a:r>
          </a:p>
          <a:p>
            <a:pPr algn="just" rtl="1"/>
            <a:r>
              <a:rPr lang="fa-IR" dirty="0">
                <a:solidFill>
                  <a:srgbClr val="000000"/>
                </a:solidFill>
                <a:latin typeface="tahoma" panose="020B0604030504040204" pitchFamily="34" charset="0"/>
              </a:rPr>
              <a:t>8- لوله های آب</a:t>
            </a:r>
          </a:p>
          <a:p>
            <a:pPr algn="just" rtl="1"/>
            <a:r>
              <a:rPr lang="fa-IR" dirty="0">
                <a:solidFill>
                  <a:srgbClr val="000000"/>
                </a:solidFill>
                <a:latin typeface="tahoma" panose="020B0604030504040204" pitchFamily="34" charset="0"/>
              </a:rPr>
              <a:t>9- خطوط کنترل کننده سطح (</a:t>
            </a:r>
            <a:r>
              <a:rPr lang="en-US" dirty="0">
                <a:solidFill>
                  <a:srgbClr val="000000"/>
                </a:solidFill>
                <a:latin typeface="tahoma" panose="020B0604030504040204" pitchFamily="34" charset="0"/>
              </a:rPr>
              <a:t>Level control</a:t>
            </a:r>
            <a:r>
              <a:rPr lang="fa-IR" dirty="0">
                <a:solidFill>
                  <a:srgbClr val="000000"/>
                </a:solidFill>
                <a:latin typeface="tahoma" panose="020B0604030504040204" pitchFamily="34" charset="0"/>
              </a:rPr>
              <a:t>)</a:t>
            </a:r>
            <a:endParaRPr lang="en-US" dirty="0">
              <a:solidFill>
                <a:srgbClr val="000000"/>
              </a:solidFill>
              <a:latin typeface="tahoma" panose="020B0604030504040204" pitchFamily="34" charset="0"/>
            </a:endParaRPr>
          </a:p>
          <a:p>
            <a:pPr algn="just" rtl="1"/>
            <a:r>
              <a:rPr lang="en-US" dirty="0">
                <a:solidFill>
                  <a:srgbClr val="000000"/>
                </a:solidFill>
                <a:latin typeface="tahoma" panose="020B0604030504040204" pitchFamily="34" charset="0"/>
              </a:rPr>
              <a:t>-10 </a:t>
            </a:r>
            <a:r>
              <a:rPr lang="fa-IR" dirty="0">
                <a:solidFill>
                  <a:srgbClr val="000000"/>
                </a:solidFill>
                <a:latin typeface="tahoma" panose="020B0604030504040204" pitchFamily="34" charset="0"/>
              </a:rPr>
              <a:t>کوره</a:t>
            </a:r>
          </a:p>
          <a:p>
            <a:pPr algn="just" rtl="1"/>
            <a:r>
              <a:rPr lang="fa-IR" dirty="0">
                <a:solidFill>
                  <a:srgbClr val="000000"/>
                </a:solidFill>
                <a:latin typeface="tahoma" panose="020B0604030504040204" pitchFamily="34" charset="0"/>
              </a:rPr>
              <a:t>11- دریچه بازرسی</a:t>
            </a:r>
          </a:p>
          <a:p>
            <a:pPr algn="just" rtl="1"/>
            <a:r>
              <a:rPr lang="fa-IR" dirty="0">
                <a:solidFill>
                  <a:srgbClr val="000000"/>
                </a:solidFill>
                <a:latin typeface="tahoma" panose="020B0604030504040204" pitchFamily="34" charset="0"/>
              </a:rPr>
              <a:t>12- پاس دوم لوله های آتش خوار</a:t>
            </a:r>
          </a:p>
          <a:p>
            <a:pPr algn="just" rtl="1"/>
            <a:r>
              <a:rPr lang="fa-IR" dirty="0">
                <a:solidFill>
                  <a:srgbClr val="000000"/>
                </a:solidFill>
                <a:latin typeface="tahoma" panose="020B0604030504040204" pitchFamily="34" charset="0"/>
              </a:rPr>
              <a:t>13- {{شیرهای اطمینان}}</a:t>
            </a:r>
          </a:p>
          <a:p>
            <a:pPr algn="just" rtl="1"/>
            <a:r>
              <a:rPr lang="fa-IR" dirty="0">
                <a:solidFill>
                  <a:srgbClr val="000000"/>
                </a:solidFill>
                <a:latin typeface="tahoma" panose="020B0604030504040204" pitchFamily="34" charset="0"/>
              </a:rPr>
              <a:t>14- پاس سوم لوله های آتش خوار</a:t>
            </a:r>
          </a:p>
          <a:p>
            <a:pPr algn="just" rtl="1"/>
            <a:r>
              <a:rPr lang="fa-IR" dirty="0">
                <a:solidFill>
                  <a:srgbClr val="000000"/>
                </a:solidFill>
                <a:latin typeface="tahoma" panose="020B0604030504040204" pitchFamily="34" charset="0"/>
              </a:rPr>
              <a:t>15- دودکش</a:t>
            </a:r>
          </a:p>
          <a:p>
            <a:pPr algn="just" rtl="1"/>
            <a:r>
              <a:rPr lang="fa-IR" dirty="0">
                <a:solidFill>
                  <a:srgbClr val="000000"/>
                </a:solidFill>
                <a:latin typeface="tahoma" panose="020B0604030504040204" pitchFamily="34" charset="0"/>
              </a:rPr>
              <a:t>16- محفظه برگشت</a:t>
            </a:r>
          </a:p>
          <a:p>
            <a:pPr algn="just" rtl="1"/>
            <a:r>
              <a:rPr lang="fa-IR" dirty="0">
                <a:solidFill>
                  <a:srgbClr val="000000"/>
                </a:solidFill>
                <a:latin typeface="tahoma" panose="020B0604030504040204" pitchFamily="34" charset="0"/>
              </a:rPr>
              <a:t>17- عایق</a:t>
            </a:r>
          </a:p>
          <a:p>
            <a:pPr algn="just" rtl="1"/>
            <a:r>
              <a:rPr lang="fa-IR" dirty="0">
                <a:solidFill>
                  <a:srgbClr val="000000"/>
                </a:solidFill>
                <a:latin typeface="tahoma" panose="020B0604030504040204" pitchFamily="34" charset="0"/>
              </a:rPr>
              <a:t>18- شیر زیرکش (بلودان)</a:t>
            </a:r>
          </a:p>
          <a:p>
            <a:pPr algn="just" rtl="1"/>
            <a:r>
              <a:rPr lang="fa-IR" dirty="0">
                <a:solidFill>
                  <a:srgbClr val="000000"/>
                </a:solidFill>
                <a:latin typeface="tahoma" panose="020B0604030504040204" pitchFamily="34" charset="0"/>
              </a:rPr>
              <a:t>19- خطوط آب تغذیه</a:t>
            </a:r>
          </a:p>
        </p:txBody>
      </p:sp>
      <p:sp>
        <p:nvSpPr>
          <p:cNvPr id="5" name="Rectangle 4"/>
          <p:cNvSpPr/>
          <p:nvPr/>
        </p:nvSpPr>
        <p:spPr>
          <a:xfrm>
            <a:off x="2252870" y="1274352"/>
            <a:ext cx="6096000" cy="1200329"/>
          </a:xfrm>
          <a:prstGeom prst="rect">
            <a:avLst/>
          </a:prstGeom>
        </p:spPr>
        <p:txBody>
          <a:bodyPr>
            <a:spAutoFit/>
          </a:bodyPr>
          <a:lstStyle/>
          <a:p>
            <a:pPr algn="just" rtl="1"/>
            <a:r>
              <a:rPr lang="fa-IR" dirty="0">
                <a:solidFill>
                  <a:srgbClr val="000000"/>
                </a:solidFill>
                <a:latin typeface="tahoma" panose="020B0604030504040204" pitchFamily="34" charset="0"/>
              </a:rPr>
              <a:t>20- پمپ های آب تغذیه </a:t>
            </a:r>
          </a:p>
          <a:p>
            <a:pPr algn="just" rtl="1"/>
            <a:r>
              <a:rPr lang="fa-IR" dirty="0">
                <a:solidFill>
                  <a:srgbClr val="000000"/>
                </a:solidFill>
                <a:latin typeface="tahoma" panose="020B0604030504040204" pitchFamily="34" charset="0"/>
              </a:rPr>
              <a:t>21- تابلو برق</a:t>
            </a:r>
          </a:p>
          <a:p>
            <a:pPr algn="just" rtl="1"/>
            <a:r>
              <a:rPr lang="fa-IR" dirty="0">
                <a:solidFill>
                  <a:srgbClr val="000000"/>
                </a:solidFill>
                <a:latin typeface="tahoma" panose="020B0604030504040204" pitchFamily="34" charset="0"/>
              </a:rPr>
              <a:t>22- شاسی بویلر</a:t>
            </a:r>
          </a:p>
          <a:p>
            <a:pPr algn="just" rtl="1"/>
            <a:r>
              <a:rPr lang="fa-IR" dirty="0">
                <a:solidFill>
                  <a:srgbClr val="000000"/>
                </a:solidFill>
                <a:latin typeface="tahoma" panose="020B0604030504040204" pitchFamily="34" charset="0"/>
              </a:rPr>
              <a:t>23- مشعل</a:t>
            </a:r>
          </a:p>
        </p:txBody>
      </p:sp>
    </p:spTree>
    <p:extLst>
      <p:ext uri="{BB962C8B-B14F-4D97-AF65-F5344CB8AC3E}">
        <p14:creationId xmlns:p14="http://schemas.microsoft.com/office/powerpoint/2010/main" val="3147416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4443" y="616227"/>
            <a:ext cx="10178322" cy="3593591"/>
          </a:xfrm>
        </p:spPr>
        <p:txBody>
          <a:bodyPr>
            <a:normAutofit/>
          </a:bodyPr>
          <a:lstStyle/>
          <a:p>
            <a:pPr algn="r" rtl="1"/>
            <a:r>
              <a:rPr lang="fa-IR" sz="2800" dirty="0">
                <a:solidFill>
                  <a:srgbClr val="000000"/>
                </a:solidFill>
                <a:latin typeface="tahoma" panose="020B0604030504040204" pitchFamily="34" charset="0"/>
                <a:cs typeface="B Nazanin" panose="00000400000000000000" pitchFamily="2" charset="-78"/>
              </a:rPr>
              <a:t>مشعل:در بویلر فایرتیوب گاز داغ یا همان دود حاصل از احتراقِ مشعل در پاسهای مختلفی از داخل سری لوله های درون دیگ عبور می کنند. در اطراف این لوله ها مخزنی قرار دارد که در آن آب است و این آب اطراف لوله ها را احاطه کرده است .با عبور این گاز های داغ آب داخل این بویلر گرم شده و اگر نیاز به تولید بخار باشد (دیگ بخار) به بخار تبدیل شده و اگر نیاز به آب گرم باشد (دیگ آب گرم) این آب گرم شده و تا درجه ی مورد نظر رسیده و به استفاده های مختلف در می آید.</a:t>
            </a:r>
            <a:endParaRPr lang="en-US" sz="2800" dirty="0">
              <a:cs typeface="B Nazanin" panose="00000400000000000000" pitchFamily="2" charset="-78"/>
            </a:endParaRPr>
          </a:p>
        </p:txBody>
      </p:sp>
    </p:spTree>
    <p:extLst>
      <p:ext uri="{BB962C8B-B14F-4D97-AF65-F5344CB8AC3E}">
        <p14:creationId xmlns:p14="http://schemas.microsoft.com/office/powerpoint/2010/main" val="318970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cs typeface="B Titr" panose="00000700000000000000" pitchFamily="2" charset="-78"/>
              </a:rPr>
              <a:t>بویلر واتر تیوب (</a:t>
            </a:r>
            <a:r>
              <a:rPr lang="en-US" dirty="0">
                <a:cs typeface="B Titr" panose="00000700000000000000" pitchFamily="2" charset="-78"/>
              </a:rPr>
              <a:t>water-tube boiler</a:t>
            </a:r>
            <a:r>
              <a:rPr lang="fa-IR" dirty="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a:xfrm>
            <a:off x="4744278" y="1516708"/>
            <a:ext cx="6831495" cy="3593591"/>
          </a:xfrm>
        </p:spPr>
        <p:txBody>
          <a:bodyPr>
            <a:noAutofit/>
          </a:bodyPr>
          <a:lstStyle/>
          <a:p>
            <a:pPr marL="0" indent="0" algn="just" rtl="1">
              <a:buNone/>
            </a:pPr>
            <a:r>
              <a:rPr lang="fa-IR" sz="2600" dirty="0">
                <a:solidFill>
                  <a:schemeClr val="tx1"/>
                </a:solidFill>
                <a:cs typeface="B Nazanin" panose="00000400000000000000" pitchFamily="2" charset="-78"/>
              </a:rPr>
              <a:t>در این نوع بویلرها، لوله‌های آب با آرایش‌های مختلفی در داخل یک کوره قرار می‌گیرند. لوله‌های آب معمولا درام‌های (</a:t>
            </a:r>
            <a:r>
              <a:rPr lang="en-US" sz="2600" dirty="0">
                <a:solidFill>
                  <a:schemeClr val="tx1"/>
                </a:solidFill>
                <a:cs typeface="B Nazanin" panose="00000400000000000000" pitchFamily="2" charset="-78"/>
              </a:rPr>
              <a:t>drums) </a:t>
            </a:r>
            <a:r>
              <a:rPr lang="fa-IR" sz="2600" dirty="0">
                <a:solidFill>
                  <a:schemeClr val="tx1"/>
                </a:solidFill>
                <a:cs typeface="B Nazanin" panose="00000400000000000000" pitchFamily="2" charset="-78"/>
              </a:rPr>
              <a:t>بزرگ را به هم متصل می‌کنند. درام پایینی دارای آب و درام بالایی دارای بخار و آب است. در موارد دیگر مانند یک بویلر تک تیوبی (</a:t>
            </a:r>
            <a:r>
              <a:rPr lang="en-US" sz="2600" dirty="0" err="1">
                <a:solidFill>
                  <a:schemeClr val="tx1"/>
                </a:solidFill>
                <a:cs typeface="B Nazanin" panose="00000400000000000000" pitchFamily="2" charset="-78"/>
              </a:rPr>
              <a:t>monotube</a:t>
            </a:r>
            <a:r>
              <a:rPr lang="en-US" sz="2600" dirty="0">
                <a:solidFill>
                  <a:schemeClr val="tx1"/>
                </a:solidFill>
                <a:cs typeface="B Nazanin" panose="00000400000000000000" pitchFamily="2" charset="-78"/>
              </a:rPr>
              <a:t> boiler)، </a:t>
            </a:r>
            <a:r>
              <a:rPr lang="fa-IR" sz="2600" dirty="0">
                <a:solidFill>
                  <a:schemeClr val="tx1"/>
                </a:solidFill>
                <a:cs typeface="B Nazanin" panose="00000400000000000000" pitchFamily="2" charset="-78"/>
              </a:rPr>
              <a:t>آب توسط پمپ از میان تعدادی کویل عبور می‌کند. این نوع بویلر نرخ تولید بخار بالایی می‌دهد اما ظرفیت ذخیره‌سازی کم‌تری نسبت به بویلرهای فایر تیوب دارد. بویلرهای واتر تیوب را می‌توان برای بهره‌برداری از هر منبع گرمایی طراحی کرد و به طور کلی در کاربردهای فشار بالا مناسب‌تر است، زیرا آب/بخار فشار بالا در داخل لوله‌های با قطر کوچک قرار دارند که می‌توانند فشار را با ضخامت کم‌تری تحمل کنند.</a:t>
            </a:r>
            <a:endParaRPr lang="en-US" sz="2600" dirty="0">
              <a:solidFill>
                <a:schemeClr val="tx1"/>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427382" y="1128451"/>
            <a:ext cx="3810000" cy="5715000"/>
          </a:xfrm>
          <a:prstGeom prst="rect">
            <a:avLst/>
          </a:prstGeom>
        </p:spPr>
      </p:pic>
    </p:spTree>
    <p:extLst>
      <p:ext uri="{BB962C8B-B14F-4D97-AF65-F5344CB8AC3E}">
        <p14:creationId xmlns:p14="http://schemas.microsoft.com/office/powerpoint/2010/main" val="169040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انواع مختلف بویلر واتر تیوب:</a:t>
            </a:r>
            <a:endParaRPr lang="en-US" dirty="0">
              <a:cs typeface="B Titr" panose="00000700000000000000" pitchFamily="2" charset="-78"/>
            </a:endParaRPr>
          </a:p>
        </p:txBody>
      </p:sp>
      <p:sp>
        <p:nvSpPr>
          <p:cNvPr id="3" name="Content Placeholder 2"/>
          <p:cNvSpPr>
            <a:spLocks noGrp="1"/>
          </p:cNvSpPr>
          <p:nvPr>
            <p:ph idx="1"/>
          </p:nvPr>
        </p:nvSpPr>
        <p:spPr>
          <a:xfrm>
            <a:off x="6109251" y="1484243"/>
            <a:ext cx="5559287" cy="5247861"/>
          </a:xfrm>
        </p:spPr>
        <p:txBody>
          <a:bodyPr>
            <a:normAutofit fontScale="92500"/>
          </a:bodyPr>
          <a:lstStyle/>
          <a:p>
            <a:pPr marL="0" indent="0" algn="r" rtl="1">
              <a:buNone/>
            </a:pPr>
            <a:r>
              <a:rPr lang="fa-IR" b="1" dirty="0">
                <a:cs typeface="B Nazanin" panose="00000400000000000000" pitchFamily="2" charset="-78"/>
              </a:rPr>
              <a:t>بویلر فلش (</a:t>
            </a:r>
            <a:r>
              <a:rPr lang="en-US" b="1" dirty="0">
                <a:cs typeface="B Nazanin" panose="00000400000000000000" pitchFamily="2" charset="-78"/>
              </a:rPr>
              <a:t>flash boiler</a:t>
            </a:r>
            <a:r>
              <a:rPr lang="fa-IR" b="1" dirty="0">
                <a:cs typeface="B Nazanin" panose="00000400000000000000" pitchFamily="2" charset="-78"/>
              </a:rPr>
              <a:t>): </a:t>
            </a:r>
          </a:p>
          <a:p>
            <a:pPr marL="0" indent="0" algn="r" rtl="1">
              <a:buNone/>
            </a:pPr>
            <a:r>
              <a:rPr lang="fa-IR" dirty="0">
                <a:cs typeface="B Nazanin" panose="00000400000000000000" pitchFamily="2" charset="-78"/>
              </a:rPr>
              <a:t>نوع خاصی از بویلر واتر تیوب می‌باشد.</a:t>
            </a:r>
          </a:p>
          <a:p>
            <a:pPr marL="0" indent="0" algn="r" rtl="1">
              <a:buNone/>
            </a:pPr>
            <a:endParaRPr lang="fa-IR" dirty="0">
              <a:cs typeface="B Nazanin" panose="00000400000000000000" pitchFamily="2" charset="-78"/>
            </a:endParaRPr>
          </a:p>
          <a:p>
            <a:pPr marL="0" indent="0" algn="r" rtl="1">
              <a:buNone/>
            </a:pPr>
            <a:r>
              <a:rPr lang="fa-IR" b="1" dirty="0">
                <a:cs typeface="B Nazanin" panose="00000400000000000000" pitchFamily="2" charset="-78"/>
              </a:rPr>
              <a:t>بویلر فایر تیوب با فایر باکس واتر تیوب (</a:t>
            </a:r>
            <a:r>
              <a:rPr lang="en-US" b="1" dirty="0">
                <a:cs typeface="B Nazanin" panose="00000400000000000000" pitchFamily="2" charset="-78"/>
              </a:rPr>
              <a:t>fire-tube boiler with Water-tube firebox</a:t>
            </a:r>
            <a:r>
              <a:rPr lang="fa-IR" b="1" dirty="0">
                <a:cs typeface="B Nazanin" panose="00000400000000000000" pitchFamily="2" charset="-78"/>
              </a:rPr>
              <a:t>):</a:t>
            </a:r>
          </a:p>
          <a:p>
            <a:pPr marL="0" indent="0" algn="r" rtl="1">
              <a:buNone/>
            </a:pPr>
            <a:r>
              <a:rPr lang="fa-IR" dirty="0">
                <a:cs typeface="B Nazanin" panose="00000400000000000000" pitchFamily="2" charset="-78"/>
              </a:rPr>
              <a:t>گاهی دو نوع بویلر فایر تیوب و واتر تیوب با هم ترکیب می‌شوند؛ به صورتی که فایر باکس شامل مجموعه‌ای از لوله‌های آب می‌شود که به آن‌ها ترمیک سیفون یا سیفون‌های حرارتی (</a:t>
            </a:r>
            <a:r>
              <a:rPr lang="en-US" dirty="0">
                <a:cs typeface="B Nazanin" panose="00000400000000000000" pitchFamily="2" charset="-78"/>
              </a:rPr>
              <a:t>thermic siphons) </a:t>
            </a:r>
            <a:r>
              <a:rPr lang="fa-IR" dirty="0">
                <a:cs typeface="B Nazanin" panose="00000400000000000000" pitchFamily="2" charset="-78"/>
              </a:rPr>
              <a:t>گفته می‌شود. سپس گازها از میان یک بویلر فایر تیوب معمولی عبور می‌کنند.</a:t>
            </a:r>
          </a:p>
          <a:p>
            <a:pPr marL="0" indent="0" algn="r" rtl="1">
              <a:buNone/>
            </a:pPr>
            <a:endParaRPr lang="fa-IR" dirty="0">
              <a:cs typeface="B Nazanin" panose="00000400000000000000" pitchFamily="2" charset="-78"/>
            </a:endParaRPr>
          </a:p>
          <a:p>
            <a:pPr marL="0" indent="0" algn="r" rtl="1">
              <a:buNone/>
            </a:pPr>
            <a:r>
              <a:rPr lang="fa-IR" b="1" dirty="0">
                <a:cs typeface="B Nazanin" panose="00000400000000000000" pitchFamily="2" charset="-78"/>
              </a:rPr>
              <a:t>بویلر تکه‌ای (</a:t>
            </a:r>
            <a:r>
              <a:rPr lang="en-US" b="1" dirty="0">
                <a:cs typeface="B Nazanin" panose="00000400000000000000" pitchFamily="2" charset="-78"/>
              </a:rPr>
              <a:t>sectional boiler</a:t>
            </a:r>
            <a:r>
              <a:rPr lang="fa-IR" b="1" dirty="0">
                <a:cs typeface="B Nazanin" panose="00000400000000000000" pitchFamily="2" charset="-78"/>
              </a:rPr>
              <a:t>):</a:t>
            </a:r>
            <a:r>
              <a:rPr lang="en-US" b="1" dirty="0">
                <a:cs typeface="B Nazanin" panose="00000400000000000000" pitchFamily="2" charset="-78"/>
              </a:rPr>
              <a:t> </a:t>
            </a:r>
            <a:endParaRPr lang="fa-IR" b="1" dirty="0">
              <a:cs typeface="B Nazanin" panose="00000400000000000000" pitchFamily="2" charset="-78"/>
            </a:endParaRPr>
          </a:p>
          <a:p>
            <a:pPr marL="0" indent="0" algn="r" rtl="1">
              <a:buNone/>
            </a:pPr>
            <a:r>
              <a:rPr lang="fa-IR" dirty="0">
                <a:cs typeface="B Nazanin" panose="00000400000000000000" pitchFamily="2" charset="-78"/>
              </a:rPr>
              <a:t>در یک بویلر چدنی تکه‌ای، آب در داخل بخش‌های چدنی قرار می‌گیرد. این بخش‌ها در سایت مونتاژ می‌شوند و بویلر نهایی را ایجاد می‌کنند.</a:t>
            </a:r>
            <a:endParaRPr lang="en-US" dirty="0">
              <a:cs typeface="B Nazanin" panose="00000400000000000000" pitchFamily="2" charset="-78"/>
            </a:endParaRPr>
          </a:p>
        </p:txBody>
      </p:sp>
      <p:pic>
        <p:nvPicPr>
          <p:cNvPr id="7170" name="Picture 2" descr="http://www.homebrewtalk.com/gallery/data/1/medium/FlashBoilerIns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52" y="494634"/>
            <a:ext cx="2134218" cy="275976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3617843" y="1709530"/>
            <a:ext cx="5406887" cy="132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7172" name="Picture 4" descr="https://upload.wikimedia.org/wikipedia/commons/9/9d/Locomotive_fire_tube_boiler_schematic_%28with_superheater%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97" y="3363363"/>
            <a:ext cx="3321265" cy="14896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4334936" y="3049928"/>
            <a:ext cx="2118873" cy="899220"/>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174" name="Picture 6" descr="Sectional Boilers 1000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606" y="4961946"/>
            <a:ext cx="1889237" cy="185945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a:off x="3617844" y="5437994"/>
            <a:ext cx="4452730" cy="440426"/>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7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a:cs typeface="B Titr" panose="00000700000000000000" pitchFamily="2" charset="-78"/>
              </a:rPr>
              <a:t>اجزاء بویلر واتر تیوب</a:t>
            </a:r>
            <a:endParaRPr lang="en-US" dirty="0">
              <a:cs typeface="B Titr" panose="00000700000000000000" pitchFamily="2" charset="-78"/>
            </a:endParaRPr>
          </a:p>
        </p:txBody>
      </p:sp>
      <p:pic>
        <p:nvPicPr>
          <p:cNvPr id="8194" name="Picture 2" descr="http://astacompany.ir/genimgitems.aspx?imgid=22"/>
          <p:cNvPicPr>
            <a:picLocks noChangeAspect="1" noChangeArrowheads="1"/>
          </p:cNvPicPr>
          <p:nvPr/>
        </p:nvPicPr>
        <p:blipFill rotWithShape="1">
          <a:blip r:embed="rId2">
            <a:extLst>
              <a:ext uri="{28A0092B-C50C-407E-A947-70E740481C1C}">
                <a14:useLocalDpi xmlns:a14="http://schemas.microsoft.com/office/drawing/2010/main" val="0"/>
              </a:ext>
            </a:extLst>
          </a:blip>
          <a:srcRect t="7318" b="7692"/>
          <a:stretch/>
        </p:blipFill>
        <p:spPr bwMode="auto">
          <a:xfrm>
            <a:off x="2562244" y="1874517"/>
            <a:ext cx="7557190" cy="430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926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بویلر های خاص</a:t>
            </a:r>
            <a:endParaRPr lang="en-US" dirty="0">
              <a:cs typeface="B Titr" panose="00000700000000000000" pitchFamily="2" charset="-78"/>
            </a:endParaRPr>
          </a:p>
        </p:txBody>
      </p:sp>
      <p:sp>
        <p:nvSpPr>
          <p:cNvPr id="3" name="Content Placeholder 2"/>
          <p:cNvSpPr>
            <a:spLocks noGrp="1"/>
          </p:cNvSpPr>
          <p:nvPr>
            <p:ph idx="1"/>
          </p:nvPr>
        </p:nvSpPr>
        <p:spPr>
          <a:xfrm>
            <a:off x="1251678" y="1623392"/>
            <a:ext cx="10178322" cy="3593591"/>
          </a:xfrm>
        </p:spPr>
        <p:txBody>
          <a:bodyPr>
            <a:noAutofit/>
          </a:bodyPr>
          <a:lstStyle/>
          <a:p>
            <a:pPr marL="0" indent="0" algn="just" rtl="1">
              <a:buNone/>
            </a:pPr>
            <a:r>
              <a:rPr lang="fa-IR" sz="2800" b="1" dirty="0">
                <a:cs typeface="B Nazanin" panose="00000400000000000000" pitchFamily="2" charset="-78"/>
              </a:rPr>
              <a:t>بویلر سوپرهیت</a:t>
            </a:r>
            <a:endParaRPr lang="fa-IR" sz="2400" dirty="0">
              <a:cs typeface="B Nazanin" panose="00000400000000000000" pitchFamily="2" charset="-78"/>
            </a:endParaRPr>
          </a:p>
          <a:p>
            <a:pPr marL="0" indent="0" algn="just" rtl="1">
              <a:buNone/>
            </a:pPr>
            <a:r>
              <a:rPr lang="fa-IR" sz="2400" dirty="0">
                <a:cs typeface="B Nazanin" panose="00000400000000000000" pitchFamily="2" charset="-78"/>
              </a:rPr>
              <a:t>بیش‌تر بویلرها بخار را برای استفاده در دمای اشباع تولید می‌کنند که به آن بخار اشباع می‌گویند. بویلرهای بخار سوپرهیت یا فوق اشباع (</a:t>
            </a:r>
            <a:r>
              <a:rPr lang="en-US" sz="2400" dirty="0">
                <a:cs typeface="B Nazanin" panose="00000400000000000000" pitchFamily="2" charset="-78"/>
              </a:rPr>
              <a:t>superheated steam boilers</a:t>
            </a:r>
            <a:r>
              <a:rPr lang="fa-IR" sz="2400" dirty="0">
                <a:cs typeface="B Nazanin" panose="00000400000000000000" pitchFamily="2" charset="-78"/>
              </a:rPr>
              <a:t>)</a:t>
            </a:r>
            <a:r>
              <a:rPr lang="en-US" sz="2400" dirty="0">
                <a:cs typeface="B Nazanin" panose="00000400000000000000" pitchFamily="2" charset="-78"/>
              </a:rPr>
              <a:t> </a:t>
            </a:r>
            <a:r>
              <a:rPr lang="fa-IR" sz="2400" dirty="0">
                <a:cs typeface="B Nazanin" panose="00000400000000000000" pitchFamily="2" charset="-78"/>
              </a:rPr>
              <a:t>آب را تبخیر می‌کنند و پس از آن بخار آب را در یک سوپرهیتر (</a:t>
            </a:r>
            <a:r>
              <a:rPr lang="en-US" sz="2400" dirty="0" err="1">
                <a:cs typeface="B Nazanin" panose="00000400000000000000" pitchFamily="2" charset="-78"/>
              </a:rPr>
              <a:t>superheater</a:t>
            </a:r>
            <a:r>
              <a:rPr lang="fa-IR" sz="2400" dirty="0">
                <a:cs typeface="B Nazanin" panose="00000400000000000000" pitchFamily="2" charset="-78"/>
              </a:rPr>
              <a:t>)</a:t>
            </a:r>
            <a:r>
              <a:rPr lang="en-US" sz="2400" dirty="0">
                <a:cs typeface="B Nazanin" panose="00000400000000000000" pitchFamily="2" charset="-78"/>
              </a:rPr>
              <a:t> </a:t>
            </a:r>
            <a:r>
              <a:rPr lang="fa-IR" sz="2400" dirty="0">
                <a:cs typeface="B Nazanin" panose="00000400000000000000" pitchFamily="2" charset="-78"/>
              </a:rPr>
              <a:t>بیش‌تر گرم می‌کنند. هر چند که بویلرهای سوپرهیت بخار را در دمای بسیار بالاتر فراهم می‌کنند، اما بازده حرارتی کلی پلانت تولید بخار کاهش می‌یابد، زیرا دمای بالاتر بخار باعث بالاتر رفتن دمای گاز خروجی دودکش می‌شود. راه‌های مختلفی برای رفع این مشکل وجود دارد که به طور معمول شامل قرار دادن یک اکونومایزر (</a:t>
            </a:r>
            <a:r>
              <a:rPr lang="en-US" sz="2400" dirty="0">
                <a:cs typeface="B Nazanin" panose="00000400000000000000" pitchFamily="2" charset="-78"/>
              </a:rPr>
              <a:t>economizer</a:t>
            </a:r>
            <a:r>
              <a:rPr lang="fa-IR" sz="2400" dirty="0">
                <a:cs typeface="B Nazanin" panose="00000400000000000000" pitchFamily="2" charset="-78"/>
              </a:rPr>
              <a:t>)</a:t>
            </a:r>
            <a:r>
              <a:rPr lang="en-US" sz="2400" dirty="0">
                <a:cs typeface="B Nazanin" panose="00000400000000000000" pitchFamily="2" charset="-78"/>
              </a:rPr>
              <a:t> </a:t>
            </a:r>
            <a:r>
              <a:rPr lang="fa-IR" sz="2400" dirty="0">
                <a:cs typeface="B Nazanin" panose="00000400000000000000" pitchFamily="2" charset="-78"/>
              </a:rPr>
              <a:t>برای گرم کردن آب ورودی، یک هیتر هوای احتراقی در سیر گاز داغ خروجی دودکش و یا هر دو می‌شود. مزایای بخار سوپرهیت اغلب شامل افزایش راندمان، چه برای تولید بخار و چه استفاده از آن می‌شود: سود افزایش دمای ورودی به توربین به هر هزینه‌ای برای افزایش پیچیدگی و قیمت بویلر غلبه می‌کند. همچنین ممکن است محدودیت‌های عملی در استفاده از بخار مرطوب وجود داشته باشد، زیرا قطرات کندانس وارد شده به توربین بخار (</a:t>
            </a:r>
            <a:r>
              <a:rPr lang="en-US" sz="2400" dirty="0">
                <a:cs typeface="B Nazanin" panose="00000400000000000000" pitchFamily="2" charset="-78"/>
              </a:rPr>
              <a:t>steam turbine</a:t>
            </a:r>
            <a:r>
              <a:rPr lang="fa-IR" sz="2400" dirty="0">
                <a:cs typeface="B Nazanin" panose="00000400000000000000" pitchFamily="2" charset="-78"/>
              </a:rPr>
              <a:t>)</a:t>
            </a:r>
            <a:r>
              <a:rPr lang="en-US" sz="2400" dirty="0">
                <a:cs typeface="B Nazanin" panose="00000400000000000000" pitchFamily="2" charset="-78"/>
              </a:rPr>
              <a:t>، </a:t>
            </a:r>
            <a:r>
              <a:rPr lang="fa-IR" sz="2400" dirty="0">
                <a:cs typeface="B Nazanin" panose="00000400000000000000" pitchFamily="2" charset="-78"/>
              </a:rPr>
              <a:t>به پره‌های توربین آسیب می‌رساند.</a:t>
            </a:r>
            <a:endParaRPr lang="en-US" sz="2400" dirty="0">
              <a:cs typeface="B Nazanin" panose="00000400000000000000" pitchFamily="2" charset="-78"/>
            </a:endParaRPr>
          </a:p>
        </p:txBody>
      </p:sp>
    </p:spTree>
    <p:extLst>
      <p:ext uri="{BB962C8B-B14F-4D97-AF65-F5344CB8AC3E}">
        <p14:creationId xmlns:p14="http://schemas.microsoft.com/office/powerpoint/2010/main" val="4266983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uperheated-Steam-Boil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2" y="1981912"/>
            <a:ext cx="5711034" cy="30141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62975" y="4996069"/>
            <a:ext cx="2129109" cy="369332"/>
          </a:xfrm>
          <a:prstGeom prst="rect">
            <a:avLst/>
          </a:prstGeom>
        </p:spPr>
        <p:txBody>
          <a:bodyPr wrap="none">
            <a:spAutoFit/>
          </a:bodyPr>
          <a:lstStyle/>
          <a:p>
            <a:r>
              <a:rPr lang="fa-IR" b="1" dirty="0">
                <a:solidFill>
                  <a:srgbClr val="2E4651"/>
                </a:solidFill>
                <a:latin typeface="Tahoma" panose="020B0604030504040204" pitchFamily="34" charset="0"/>
              </a:rPr>
              <a:t>بویلر سوپرهیت نیروگاهی</a:t>
            </a:r>
            <a:endParaRPr lang="en-US" b="1" dirty="0"/>
          </a:p>
        </p:txBody>
      </p:sp>
      <p:sp>
        <p:nvSpPr>
          <p:cNvPr id="5" name="Rectangle 4"/>
          <p:cNvSpPr/>
          <p:nvPr/>
        </p:nvSpPr>
        <p:spPr>
          <a:xfrm>
            <a:off x="5764696" y="1641305"/>
            <a:ext cx="6096000" cy="3539430"/>
          </a:xfrm>
          <a:prstGeom prst="rect">
            <a:avLst/>
          </a:prstGeom>
        </p:spPr>
        <p:txBody>
          <a:bodyPr>
            <a:spAutoFit/>
          </a:bodyPr>
          <a:lstStyle/>
          <a:p>
            <a:pPr algn="just" rtl="1"/>
            <a:r>
              <a:rPr lang="fa-IR" sz="2800" dirty="0">
                <a:solidFill>
                  <a:srgbClr val="2E4651"/>
                </a:solidFill>
                <a:latin typeface="Tahoma" panose="020B0604030504040204" pitchFamily="34" charset="0"/>
                <a:cs typeface="B Nazanin" panose="00000400000000000000" pitchFamily="2" charset="-78"/>
              </a:rPr>
              <a:t>بخار سوپرهیت نگرانی‌های ایمنی منحصر به فردی ایجاد می‌کند، زیرا اگر یکی از اجزای سیستم دچار شکست شود و بخار فرار کند، فشار و دمای بالا می‌تواند آسیب جدی لحظه‌ای به کسی وارد کند که در مسیر آن قرار داشته باشد. از آن جا که بخار فرار کرده در ابتدا بخار کاملا سوپرهیت می‌باشد، تشخیص آن می‌تواند مشکل باشد؛ البته و صدای شدید می‌تواند حضور نشتی را به وضوح نشان دهد.</a:t>
            </a:r>
            <a:endParaRPr lang="en-US" sz="2800" dirty="0">
              <a:cs typeface="B Nazanin" panose="00000400000000000000" pitchFamily="2" charset="-78"/>
            </a:endParaRPr>
          </a:p>
        </p:txBody>
      </p:sp>
    </p:spTree>
    <p:extLst>
      <p:ext uri="{BB962C8B-B14F-4D97-AF65-F5344CB8AC3E}">
        <p14:creationId xmlns:p14="http://schemas.microsoft.com/office/powerpoint/2010/main" val="65510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بویلرها</a:t>
            </a:r>
            <a:endParaRPr lang="en-US" dirty="0">
              <a:cs typeface="B Titr" panose="00000700000000000000" pitchFamily="2" charset="-78"/>
            </a:endParaRPr>
          </a:p>
        </p:txBody>
      </p:sp>
      <p:sp>
        <p:nvSpPr>
          <p:cNvPr id="3" name="Content Placeholder 2"/>
          <p:cNvSpPr>
            <a:spLocks noGrp="1"/>
          </p:cNvSpPr>
          <p:nvPr>
            <p:ph idx="1"/>
          </p:nvPr>
        </p:nvSpPr>
        <p:spPr>
          <a:xfrm>
            <a:off x="1251678" y="1543879"/>
            <a:ext cx="10178322" cy="3593591"/>
          </a:xfrm>
        </p:spPr>
        <p:txBody>
          <a:bodyPr>
            <a:noAutofit/>
          </a:bodyPr>
          <a:lstStyle/>
          <a:p>
            <a:pPr marL="0" indent="0" algn="just" rtl="1">
              <a:buNone/>
            </a:pPr>
            <a:r>
              <a:rPr lang="fa-IR" sz="2800" b="1" dirty="0">
                <a:solidFill>
                  <a:schemeClr val="tx1"/>
                </a:solidFill>
                <a:cs typeface="B Nazanin" panose="00000400000000000000" pitchFamily="2" charset="-78"/>
              </a:rPr>
              <a:t>بویلر</a:t>
            </a:r>
            <a:r>
              <a:rPr lang="fa-IR" sz="2800" dirty="0">
                <a:solidFill>
                  <a:schemeClr val="tx1"/>
                </a:solidFill>
                <a:cs typeface="B Nazanin" panose="00000400000000000000" pitchFamily="2" charset="-78"/>
              </a:rPr>
              <a:t> (</a:t>
            </a:r>
            <a:r>
              <a:rPr lang="en-US" sz="2800" b="1" dirty="0">
                <a:solidFill>
                  <a:schemeClr val="tx1"/>
                </a:solidFill>
                <a:cs typeface="B Nazanin" panose="00000400000000000000" pitchFamily="2" charset="-78"/>
              </a:rPr>
              <a:t>boiler</a:t>
            </a:r>
            <a:r>
              <a:rPr lang="fa-IR" sz="2800" dirty="0">
                <a:solidFill>
                  <a:schemeClr val="tx1"/>
                </a:solidFill>
                <a:cs typeface="B Nazanin" panose="00000400000000000000" pitchFamily="2" charset="-78"/>
              </a:rPr>
              <a:t> یا همان دیگ) وسیله ایست که در آن سیال عامل (معمولا آب) گرم شده و یا به نقطه ی جوش خود می رسد. بویلر یک مخزن تحت فشار است که سیال در آن به درجه حرارت مورد نظر رسیده و مورد استفاده قرار می گیرد.</a:t>
            </a:r>
          </a:p>
          <a:p>
            <a:pPr marL="0" indent="0" algn="just" rtl="1">
              <a:buNone/>
            </a:pPr>
            <a:r>
              <a:rPr lang="fa-IR" sz="2800" dirty="0">
                <a:solidFill>
                  <a:schemeClr val="tx1"/>
                </a:solidFill>
                <a:cs typeface="B Nazanin" panose="00000400000000000000" pitchFamily="2" charset="-78"/>
              </a:rPr>
              <a:t>بویلرها معمولا برای تولید بخار (بویلر بخار) و آبگرم (بویلر آبگرم) تولید می شوند. سیال خروجی از بویلر جهت مصارف مختلفی از جمله تولید برق، حرکت لوکوموتیو، گرمایش محیط ، رطوبت دهی به محیط و ... استفاده می شود. محل های رایج استفاده از بویلر عبارتست از: نیروگاه، بیمارستان، کارخانجات صنعتی، سونای بخار، ساختمان ها، عمل آوری بتن، کشت قارچ، گلخانه و ... هر کدام از این محل ها با موتورخانه بخار و یا موتورخانه ابگرم تجهیز می گردند.</a:t>
            </a:r>
          </a:p>
          <a:p>
            <a:pPr marL="0" indent="0" algn="just" rtl="1">
              <a:buNone/>
            </a:pPr>
            <a:endParaRPr lang="en-US" sz="2800" dirty="0">
              <a:cs typeface="B Nazanin" panose="00000400000000000000" pitchFamily="2" charset="-78"/>
            </a:endParaRPr>
          </a:p>
        </p:txBody>
      </p:sp>
    </p:spTree>
    <p:extLst>
      <p:ext uri="{BB962C8B-B14F-4D97-AF65-F5344CB8AC3E}">
        <p14:creationId xmlns:p14="http://schemas.microsoft.com/office/powerpoint/2010/main" val="2717229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617" y="196854"/>
            <a:ext cx="10178322" cy="1492132"/>
          </a:xfrm>
        </p:spPr>
        <p:txBody>
          <a:bodyPr>
            <a:normAutofit/>
          </a:bodyPr>
          <a:lstStyle/>
          <a:p>
            <a:pPr algn="r" rtl="1"/>
            <a:r>
              <a:rPr lang="fa-IR" sz="4000" dirty="0">
                <a:cs typeface="B Titr" panose="00000700000000000000" pitchFamily="2" charset="-78"/>
              </a:rPr>
              <a:t>اجزای یک بویلرسوپرهیت</a:t>
            </a:r>
            <a:endParaRPr lang="en-US" sz="4000" dirty="0">
              <a:cs typeface="B Titr" panose="00000700000000000000" pitchFamily="2" charset="-78"/>
            </a:endParaRPr>
          </a:p>
        </p:txBody>
      </p:sp>
      <p:pic>
        <p:nvPicPr>
          <p:cNvPr id="10242" name="Picture 2" descr="Superheated-Steam-Boi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151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17634" y="1010245"/>
            <a:ext cx="4903305" cy="5847755"/>
          </a:xfrm>
          <a:prstGeom prst="rect">
            <a:avLst/>
          </a:prstGeom>
        </p:spPr>
        <p:txBody>
          <a:bodyPr wrap="square">
            <a:spAutoFit/>
          </a:bodyPr>
          <a:lstStyle/>
          <a:p>
            <a:pPr algn="just" rtl="1"/>
            <a:r>
              <a:rPr lang="fa-IR" sz="2200" dirty="0">
                <a:solidFill>
                  <a:srgbClr val="2E4651"/>
                </a:solidFill>
                <a:latin typeface="Tahoma" panose="020B0604030504040204" pitchFamily="34" charset="0"/>
                <a:cs typeface="B Nazanin" panose="00000400000000000000" pitchFamily="2" charset="-78"/>
              </a:rPr>
              <a:t>کارکرد سوپر هیتر (</a:t>
            </a:r>
            <a:r>
              <a:rPr lang="en-US" sz="2200" dirty="0" err="1">
                <a:solidFill>
                  <a:srgbClr val="2E4651"/>
                </a:solidFill>
                <a:latin typeface="Tahoma" panose="020B0604030504040204" pitchFamily="34" charset="0"/>
                <a:cs typeface="B Nazanin" panose="00000400000000000000" pitchFamily="2" charset="-78"/>
              </a:rPr>
              <a:t>superheater</a:t>
            </a:r>
            <a:r>
              <a:rPr lang="fa-IR" sz="2200" dirty="0">
                <a:solidFill>
                  <a:srgbClr val="2E4651"/>
                </a:solidFill>
                <a:latin typeface="Tahoma" panose="020B0604030504040204" pitchFamily="34" charset="0"/>
                <a:cs typeface="B Nazanin" panose="00000400000000000000" pitchFamily="2" charset="-78"/>
              </a:rPr>
              <a:t>)</a:t>
            </a:r>
            <a:r>
              <a:rPr lang="en-US" sz="2200" dirty="0">
                <a:solidFill>
                  <a:srgbClr val="2E4651"/>
                </a:solidFill>
                <a:latin typeface="Tahoma" panose="020B0604030504040204" pitchFamily="34" charset="0"/>
                <a:cs typeface="B Nazanin" panose="00000400000000000000" pitchFamily="2" charset="-78"/>
              </a:rPr>
              <a:t> </a:t>
            </a:r>
            <a:r>
              <a:rPr lang="fa-IR" sz="2200" dirty="0">
                <a:solidFill>
                  <a:srgbClr val="2E4651"/>
                </a:solidFill>
                <a:latin typeface="Tahoma" panose="020B0604030504040204" pitchFamily="34" charset="0"/>
                <a:cs typeface="B Nazanin" panose="00000400000000000000" pitchFamily="2" charset="-78"/>
              </a:rPr>
              <a:t>شبیه به کویل یک دستگاه </a:t>
            </a:r>
            <a:r>
              <a:rPr lang="fa-IR" sz="2200" dirty="0">
                <a:solidFill>
                  <a:srgbClr val="416272"/>
                </a:solidFill>
                <a:latin typeface="Tahoma" panose="020B0604030504040204" pitchFamily="34" charset="0"/>
                <a:cs typeface="B Nazanin" panose="00000400000000000000" pitchFamily="2" charset="-78"/>
              </a:rPr>
              <a:t>تهویه مطبوع</a:t>
            </a:r>
            <a:r>
              <a:rPr lang="fa-IR" sz="2200" dirty="0">
                <a:solidFill>
                  <a:srgbClr val="2E4651"/>
                </a:solidFill>
                <a:latin typeface="Tahoma" panose="020B0604030504040204" pitchFamily="34" charset="0"/>
                <a:cs typeface="B Nazanin" panose="00000400000000000000" pitchFamily="2" charset="-78"/>
              </a:rPr>
              <a:t> است که البته هر کدام دارای هدف‌های مختلفی هستند. پایپینگ بخار از میان مسیر گازهای داغ داخل </a:t>
            </a:r>
            <a:r>
              <a:rPr lang="fa-IR" sz="2200" dirty="0">
                <a:solidFill>
                  <a:srgbClr val="416272"/>
                </a:solidFill>
                <a:latin typeface="Tahoma" panose="020B0604030504040204" pitchFamily="34" charset="0"/>
                <a:cs typeface="B Nazanin" panose="00000400000000000000" pitchFamily="2" charset="-78"/>
              </a:rPr>
              <a:t>کوره</a:t>
            </a:r>
            <a:r>
              <a:rPr lang="fa-IR" sz="2200" dirty="0">
                <a:solidFill>
                  <a:srgbClr val="2E4651"/>
                </a:solidFill>
                <a:latin typeface="Tahoma" panose="020B0604030504040204" pitchFamily="34" charset="0"/>
                <a:cs typeface="B Nazanin" panose="00000400000000000000" pitchFamily="2" charset="-78"/>
              </a:rPr>
              <a:t> بویلر حرکت می‌کند. دمای این منطقه به طور معمول بین 1300 تا 1600 درجه سانتی‌گراد است. برخی سوپرهیترها از نوع تابشی هستند که حرارت را به وسیله تابش جذب می‌کنند؛ برخی دیگر از سوپرهیترها از نوع همرفتی هستند که حرارت را از یک سیال جذب می‌کنند و بقیه سوپرهیترها ترکیبی از این دو نوع هستند. به وسیله هر دو روش، در نهایت حرارت مسیر گاز دودکش به لوله‌های بخار سوپرهیتر و بخار منتقل می‌شود. در حالی که دمای بخار در سوپرهیتر افزایش می‌یابد، فشار بخار زیاد نمی‌شود و فشار برابر با فشار بویلر می‌ماند. تقریبا تمام طرح‌های سیستم سوپرهیتر، قطرات وارد شده به بخار را حذف می‌کند تا از وارد شدن آسیب به پره‌های توربین و پایپینگ مربوط به آن جلوگیری کند.</a:t>
            </a:r>
            <a:endParaRPr lang="en-US" sz="2200" dirty="0">
              <a:cs typeface="B Nazanin" panose="00000400000000000000" pitchFamily="2" charset="-78"/>
            </a:endParaRPr>
          </a:p>
        </p:txBody>
      </p:sp>
    </p:spTree>
    <p:extLst>
      <p:ext uri="{BB962C8B-B14F-4D97-AF65-F5344CB8AC3E}">
        <p14:creationId xmlns:p14="http://schemas.microsoft.com/office/powerpoint/2010/main" val="245106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5096" y="549966"/>
            <a:ext cx="6407426" cy="3593591"/>
          </a:xfrm>
        </p:spPr>
        <p:txBody>
          <a:bodyPr>
            <a:noAutofit/>
          </a:bodyPr>
          <a:lstStyle/>
          <a:p>
            <a:pPr marL="0" indent="0" algn="r" rtl="1">
              <a:buNone/>
            </a:pPr>
            <a:r>
              <a:rPr lang="fa-IR" sz="2800" b="1" dirty="0">
                <a:cs typeface="B Nazanin" panose="00000400000000000000" pitchFamily="2" charset="-78"/>
              </a:rPr>
              <a:t>مولد بخار فوق بحرانی</a:t>
            </a:r>
          </a:p>
          <a:p>
            <a:pPr marL="0" indent="0" algn="just" rtl="1">
              <a:buNone/>
            </a:pPr>
            <a:r>
              <a:rPr lang="fa-IR" sz="2200" dirty="0">
                <a:cs typeface="B Nazanin" panose="00000400000000000000" pitchFamily="2" charset="-78"/>
              </a:rPr>
              <a:t>اغلب مولدهای بخار فوق بحرانی (</a:t>
            </a:r>
            <a:r>
              <a:rPr lang="en-US" sz="2200" dirty="0">
                <a:cs typeface="B Nazanin" panose="00000400000000000000" pitchFamily="2" charset="-78"/>
              </a:rPr>
              <a:t>supercritical steam generators</a:t>
            </a:r>
            <a:r>
              <a:rPr lang="fa-IR" sz="2200" dirty="0">
                <a:cs typeface="B Nazanin" panose="00000400000000000000" pitchFamily="2" charset="-78"/>
              </a:rPr>
              <a:t>)</a:t>
            </a:r>
            <a:r>
              <a:rPr lang="en-US" sz="2200" dirty="0">
                <a:cs typeface="B Nazanin" panose="00000400000000000000" pitchFamily="2" charset="-78"/>
              </a:rPr>
              <a:t> </a:t>
            </a:r>
            <a:r>
              <a:rPr lang="fa-IR" sz="2200" dirty="0">
                <a:cs typeface="B Nazanin" panose="00000400000000000000" pitchFamily="2" charset="-78"/>
              </a:rPr>
              <a:t>برای تولید برق استفاده می‌شوند. این مولدهای بخار در فشار فوق بحرانی کار می‌کنند. بر خلاف یک بویلر زیر بحرانی (</a:t>
            </a:r>
            <a:r>
              <a:rPr lang="en-US" sz="2200" dirty="0">
                <a:cs typeface="B Nazanin" panose="00000400000000000000" pitchFamily="2" charset="-78"/>
              </a:rPr>
              <a:t>subcritical boiler</a:t>
            </a:r>
            <a:r>
              <a:rPr lang="fa-IR" sz="2200" dirty="0">
                <a:cs typeface="B Nazanin" panose="00000400000000000000" pitchFamily="2" charset="-78"/>
              </a:rPr>
              <a:t>)</a:t>
            </a:r>
            <a:r>
              <a:rPr lang="en-US" sz="2200" dirty="0">
                <a:cs typeface="B Nazanin" panose="00000400000000000000" pitchFamily="2" charset="-78"/>
              </a:rPr>
              <a:t>، </a:t>
            </a:r>
            <a:r>
              <a:rPr lang="fa-IR" sz="2200" dirty="0">
                <a:cs typeface="B Nazanin" panose="00000400000000000000" pitchFamily="2" charset="-78"/>
              </a:rPr>
              <a:t>مولد بخار فوق بحرانی در فشار بالای 22 مگاپاسکال کار می‌کند. در چنین شرایطی از توربولانس فیزیکی ناشی از جوشش جلوگیری می‌شود. در چنین فشارهایی، سیال نه مایع و نه گاز است، بلکه یک سیال فوق بحرانی می‌باشد. هیچ حباب بخاری در آب تولید نمی‌شود زیرا فشار آن بالاتر از نقطه فشار بحرانی است که در آن حباب‌های بخار می‌توانند تشکیل شوند. با انبساط سیال در مراحل توربین (</a:t>
            </a:r>
            <a:r>
              <a:rPr lang="en-US" sz="2200" dirty="0">
                <a:cs typeface="B Nazanin" panose="00000400000000000000" pitchFamily="2" charset="-78"/>
              </a:rPr>
              <a:t>turbine stages</a:t>
            </a:r>
            <a:r>
              <a:rPr lang="fa-IR" sz="2200" dirty="0">
                <a:cs typeface="B Nazanin" panose="00000400000000000000" pitchFamily="2" charset="-78"/>
              </a:rPr>
              <a:t>)</a:t>
            </a:r>
            <a:r>
              <a:rPr lang="en-US" sz="2200" dirty="0">
                <a:cs typeface="B Nazanin" panose="00000400000000000000" pitchFamily="2" charset="-78"/>
              </a:rPr>
              <a:t>، </a:t>
            </a:r>
            <a:r>
              <a:rPr lang="fa-IR" sz="2200" dirty="0">
                <a:cs typeface="B Nazanin" panose="00000400000000000000" pitchFamily="2" charset="-78"/>
              </a:rPr>
              <a:t>حالت ترمودینامیکی آن به زیر نقطه بحرانی می‌افتد و این باعث می‌شود که توربین تولید کار کند. مولد بخار فوق بحرانی باعث می‌شود که راندمان سیکل بخار اندکی افزایش یابد. در مولدهای بخار فوق بحرانی، عبارت بویلر نباید مورد استفاده قرار گیرد، زیرا در واقع هیچ جوششی (</a:t>
            </a:r>
            <a:r>
              <a:rPr lang="en-US" sz="2200" dirty="0">
                <a:cs typeface="B Nazanin" panose="00000400000000000000" pitchFamily="2" charset="-78"/>
              </a:rPr>
              <a:t>boiling</a:t>
            </a:r>
            <a:r>
              <a:rPr lang="fa-IR" sz="2200" dirty="0">
                <a:cs typeface="B Nazanin" panose="00000400000000000000" pitchFamily="2" charset="-78"/>
              </a:rPr>
              <a:t>)</a:t>
            </a:r>
            <a:r>
              <a:rPr lang="en-US" sz="2200" dirty="0">
                <a:cs typeface="B Nazanin" panose="00000400000000000000" pitchFamily="2" charset="-78"/>
              </a:rPr>
              <a:t> </a:t>
            </a:r>
            <a:r>
              <a:rPr lang="fa-IR" sz="2200" dirty="0">
                <a:cs typeface="B Nazanin" panose="00000400000000000000" pitchFamily="2" charset="-78"/>
              </a:rPr>
              <a:t>در آن‌ها رخ نمی‌دهد.</a:t>
            </a:r>
            <a:endParaRPr lang="en-US" sz="2200" dirty="0">
              <a:cs typeface="B Nazanin" panose="00000400000000000000" pitchFamily="2" charset="-78"/>
            </a:endParaRPr>
          </a:p>
        </p:txBody>
      </p:sp>
      <p:pic>
        <p:nvPicPr>
          <p:cNvPr id="11266" name="Picture 2" descr="Powerplant-Boiler.png"/>
          <p:cNvPicPr>
            <a:picLocks noChangeAspect="1" noChangeArrowheads="1"/>
          </p:cNvPicPr>
          <p:nvPr/>
        </p:nvPicPr>
        <p:blipFill rotWithShape="1">
          <a:blip r:embed="rId2">
            <a:extLst>
              <a:ext uri="{28A0092B-C50C-407E-A947-70E740481C1C}">
                <a14:useLocalDpi xmlns:a14="http://schemas.microsoft.com/office/drawing/2010/main" val="0"/>
              </a:ext>
            </a:extLst>
          </a:blip>
          <a:srcRect r="7623"/>
          <a:stretch/>
        </p:blipFill>
        <p:spPr bwMode="auto">
          <a:xfrm>
            <a:off x="-666061" y="549966"/>
            <a:ext cx="5675383" cy="590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826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409" y="417445"/>
            <a:ext cx="10727635" cy="6129130"/>
          </a:xfrm>
        </p:spPr>
        <p:txBody>
          <a:bodyPr>
            <a:normAutofit/>
          </a:bodyPr>
          <a:lstStyle/>
          <a:p>
            <a:pPr marL="0" indent="0" algn="just" rtl="1">
              <a:buNone/>
            </a:pPr>
            <a:r>
              <a:rPr lang="fa-IR" sz="2400" b="1" dirty="0">
                <a:cs typeface="B Nazanin" panose="00000400000000000000" pitchFamily="2" charset="-78"/>
              </a:rPr>
              <a:t>دیگ آب گرم</a:t>
            </a:r>
            <a:endParaRPr lang="fa-IR" dirty="0">
              <a:cs typeface="B Nazanin" panose="00000400000000000000" pitchFamily="2" charset="-78"/>
            </a:endParaRPr>
          </a:p>
          <a:p>
            <a:pPr marL="0" indent="0" algn="just" rtl="1">
              <a:buNone/>
            </a:pPr>
            <a:r>
              <a:rPr lang="fa-IR" dirty="0">
                <a:cs typeface="B Nazanin" panose="00000400000000000000" pitchFamily="2" charset="-78"/>
              </a:rPr>
              <a:t>دیگ‌های آب گرم یا بویلرهای هیدرونیکی (</a:t>
            </a:r>
            <a:r>
              <a:rPr lang="en-US" dirty="0">
                <a:cs typeface="B Nazanin" panose="00000400000000000000" pitchFamily="2" charset="-78"/>
              </a:rPr>
              <a:t>hydronic boilers</a:t>
            </a:r>
            <a:r>
              <a:rPr lang="fa-IR" dirty="0">
                <a:cs typeface="B Nazanin" panose="00000400000000000000" pitchFamily="2" charset="-78"/>
              </a:rPr>
              <a:t>)</a:t>
            </a:r>
            <a:r>
              <a:rPr lang="en-US" dirty="0">
                <a:cs typeface="B Nazanin" panose="00000400000000000000" pitchFamily="2" charset="-78"/>
              </a:rPr>
              <a:t> </a:t>
            </a:r>
            <a:r>
              <a:rPr lang="fa-IR" dirty="0">
                <a:cs typeface="B Nazanin" panose="00000400000000000000" pitchFamily="2" charset="-78"/>
              </a:rPr>
              <a:t>برای تولید حرارت در کاربردهای مسکونی و صنعتی استفاده می‌شوند. بویلرهای هیدرونیکی با گرمایش آب یا سیال دیگر به دمای مشخص (و گاهی در مورد سیستم‌های تک لوله‌ای تا زمان جوشش و تبدیل به بخار) و سیرکوله کردن مایع در سراسر خانه به وسیله رادیاتور (</a:t>
            </a:r>
            <a:r>
              <a:rPr lang="en-US" dirty="0">
                <a:cs typeface="B Nazanin" panose="00000400000000000000" pitchFamily="2" charset="-78"/>
              </a:rPr>
              <a:t>radiators</a:t>
            </a:r>
            <a:r>
              <a:rPr lang="fa-IR" dirty="0">
                <a:cs typeface="B Nazanin" panose="00000400000000000000" pitchFamily="2" charset="-78"/>
              </a:rPr>
              <a:t>)</a:t>
            </a:r>
            <a:r>
              <a:rPr lang="en-US" dirty="0">
                <a:cs typeface="B Nazanin" panose="00000400000000000000" pitchFamily="2" charset="-78"/>
              </a:rPr>
              <a:t> </a:t>
            </a:r>
            <a:r>
              <a:rPr lang="fa-IR" dirty="0">
                <a:cs typeface="B Nazanin" panose="00000400000000000000" pitchFamily="2" charset="-78"/>
              </a:rPr>
              <a:t>یا گرمایش از کف کار می‌کنند. سیال در یک سیستم بسته به وسیله یک پمپ سیرکوله می‌شود. برخی از سیستم‌های جدید با دیگ‌های چگالشی (</a:t>
            </a:r>
            <a:r>
              <a:rPr lang="en-US" dirty="0">
                <a:cs typeface="B Nazanin" panose="00000400000000000000" pitchFamily="2" charset="-78"/>
              </a:rPr>
              <a:t>condensing boilers</a:t>
            </a:r>
            <a:r>
              <a:rPr lang="fa-IR" dirty="0">
                <a:cs typeface="B Nazanin" panose="00000400000000000000" pitchFamily="2" charset="-78"/>
              </a:rPr>
              <a:t>)</a:t>
            </a:r>
            <a:r>
              <a:rPr lang="en-US" dirty="0">
                <a:cs typeface="B Nazanin" panose="00000400000000000000" pitchFamily="2" charset="-78"/>
              </a:rPr>
              <a:t> </a:t>
            </a:r>
            <a:r>
              <a:rPr lang="fa-IR" dirty="0">
                <a:cs typeface="B Nazanin" panose="00000400000000000000" pitchFamily="2" charset="-78"/>
              </a:rPr>
              <a:t>سازگار شده‌اند که راندمان بالاتری ایجاد می‌کند. این دیگ‌ها به عنوان دیگ چگالشی خوانده می‌شوند زیرا برای استخراج حرارت تبخیر بخار آب از گاز دودکش طراحی شده‌اند. در نتیجه دمای گاز دودکش پایین می‌آید و بخار آب گاز دودکش به مایع دارای دی‌اکسید کربن محلول تبدیل می‌شود. اسید کربنیک می‌تواند با ایجاد خوردگی در دودکش و سطوح انتقال حرارت، به یک دیگ معمولی آسیب برساند. دیگ‌های چگالشی به وسیله هدایت اسید کربنیک به یک مسیر و انتخاب متریال مناسب برای دودکش در معرض گازهای خورنده از فولاد ضد زنگ یا </a:t>
            </a:r>
            <a:r>
              <a:rPr lang="en-US" dirty="0">
                <a:cs typeface="B Nazanin" panose="00000400000000000000" pitchFamily="2" charset="-78"/>
              </a:rPr>
              <a:t>PVC، </a:t>
            </a:r>
            <a:r>
              <a:rPr lang="fa-IR" dirty="0">
                <a:cs typeface="B Nazanin" panose="00000400000000000000" pitchFamily="2" charset="-78"/>
              </a:rPr>
              <a:t>این مشکل را حل کرده‌اند.</a:t>
            </a:r>
            <a:endParaRPr lang="en-US" dirty="0">
              <a:cs typeface="B Nazanin" panose="00000400000000000000" pitchFamily="2" charset="-78"/>
            </a:endParaRPr>
          </a:p>
        </p:txBody>
      </p:sp>
      <p:pic>
        <p:nvPicPr>
          <p:cNvPr id="12290" name="Picture 2" descr="Hydronic-Boi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897" y="3981587"/>
            <a:ext cx="7159625" cy="262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061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وسایل کمکی دیگ های بخار:</a:t>
            </a:r>
            <a:endParaRPr lang="en-US" dirty="0">
              <a:cs typeface="B Titr" panose="00000700000000000000" pitchFamily="2" charset="-78"/>
            </a:endParaRPr>
          </a:p>
        </p:txBody>
      </p:sp>
      <p:sp>
        <p:nvSpPr>
          <p:cNvPr id="3" name="Content Placeholder 2"/>
          <p:cNvSpPr>
            <a:spLocks noGrp="1"/>
          </p:cNvSpPr>
          <p:nvPr>
            <p:ph idx="1"/>
          </p:nvPr>
        </p:nvSpPr>
        <p:spPr>
          <a:xfrm>
            <a:off x="7347678" y="1564742"/>
            <a:ext cx="4082322" cy="3593591"/>
          </a:xfrm>
        </p:spPr>
        <p:txBody>
          <a:bodyPr>
            <a:noAutofit/>
          </a:bodyPr>
          <a:lstStyle/>
          <a:p>
            <a:pPr algn="r" rtl="1">
              <a:lnSpc>
                <a:spcPct val="100000"/>
              </a:lnSpc>
            </a:pPr>
            <a:r>
              <a:rPr lang="fa-IR" sz="2400" dirty="0">
                <a:solidFill>
                  <a:schemeClr val="tx1"/>
                </a:solidFill>
                <a:cs typeface="B Nazanin" panose="00000400000000000000" pitchFamily="2" charset="-78"/>
              </a:rPr>
              <a:t>کنترل مدوله فشار</a:t>
            </a:r>
          </a:p>
          <a:p>
            <a:pPr algn="r" rtl="1">
              <a:lnSpc>
                <a:spcPct val="100000"/>
              </a:lnSpc>
            </a:pPr>
            <a:r>
              <a:rPr lang="fa-IR" sz="2400" dirty="0">
                <a:solidFill>
                  <a:schemeClr val="tx1"/>
                </a:solidFill>
                <a:cs typeface="B Nazanin" panose="00000400000000000000" pitchFamily="2" charset="-78"/>
              </a:rPr>
              <a:t>تنظیم دستگاه کنترل فشار</a:t>
            </a:r>
          </a:p>
          <a:p>
            <a:pPr algn="r" rtl="1">
              <a:lnSpc>
                <a:spcPct val="100000"/>
              </a:lnSpc>
            </a:pPr>
            <a:r>
              <a:rPr lang="fa-IR" sz="2400" dirty="0">
                <a:solidFill>
                  <a:schemeClr val="tx1"/>
                </a:solidFill>
                <a:cs typeface="B Nazanin" panose="00000400000000000000" pitchFamily="2" charset="-78"/>
              </a:rPr>
              <a:t>کلید حد فشار</a:t>
            </a:r>
          </a:p>
          <a:p>
            <a:pPr algn="r" rtl="1">
              <a:lnSpc>
                <a:spcPct val="100000"/>
              </a:lnSpc>
            </a:pPr>
            <a:r>
              <a:rPr lang="fa-IR" sz="2400" dirty="0">
                <a:solidFill>
                  <a:schemeClr val="tx1"/>
                </a:solidFill>
                <a:cs typeface="B Nazanin" panose="00000400000000000000" pitchFamily="2" charset="-78"/>
              </a:rPr>
              <a:t>قراردادن حد فشار در اندیکاتور اصلی</a:t>
            </a:r>
          </a:p>
          <a:p>
            <a:pPr algn="r" rtl="1">
              <a:lnSpc>
                <a:spcPct val="100000"/>
              </a:lnSpc>
            </a:pPr>
            <a:r>
              <a:rPr lang="fa-IR" sz="2400" dirty="0">
                <a:solidFill>
                  <a:schemeClr val="tx1"/>
                </a:solidFill>
                <a:cs typeface="B Nazanin" panose="00000400000000000000" pitchFamily="2" charset="-78"/>
              </a:rPr>
              <a:t>کنترل سطح آب دیگ بخار</a:t>
            </a:r>
          </a:p>
          <a:p>
            <a:pPr algn="r" rtl="1">
              <a:lnSpc>
                <a:spcPct val="100000"/>
              </a:lnSpc>
            </a:pPr>
            <a:r>
              <a:rPr lang="fa-IR" sz="2400" dirty="0">
                <a:solidFill>
                  <a:schemeClr val="tx1"/>
                </a:solidFill>
                <a:cs typeface="B Nazanin" panose="00000400000000000000" pitchFamily="2" charset="-78"/>
              </a:rPr>
              <a:t>کنترل کننده پمپ تغذیه و نخستین مرحله کمبود سطح آب و اعلام خطر</a:t>
            </a:r>
          </a:p>
          <a:p>
            <a:pPr algn="r" rtl="1">
              <a:lnSpc>
                <a:spcPct val="100000"/>
              </a:lnSpc>
            </a:pPr>
            <a:r>
              <a:rPr lang="fa-IR" sz="2400" dirty="0">
                <a:solidFill>
                  <a:schemeClr val="tx1"/>
                </a:solidFill>
                <a:cs typeface="B Nazanin" panose="00000400000000000000" pitchFamily="2" charset="-78"/>
              </a:rPr>
              <a:t>کنترل مدوله سطح آب</a:t>
            </a:r>
          </a:p>
        </p:txBody>
      </p:sp>
      <p:sp>
        <p:nvSpPr>
          <p:cNvPr id="4" name="Rectangle 3"/>
          <p:cNvSpPr/>
          <p:nvPr/>
        </p:nvSpPr>
        <p:spPr>
          <a:xfrm>
            <a:off x="1158912" y="1564742"/>
            <a:ext cx="5089161" cy="3416320"/>
          </a:xfrm>
          <a:prstGeom prst="rect">
            <a:avLst/>
          </a:prstGeom>
        </p:spPr>
        <p:txBody>
          <a:bodyPr wrap="square">
            <a:spAutoFit/>
          </a:bodyPr>
          <a:lstStyle/>
          <a:p>
            <a:pPr marL="285750" indent="-285750" algn="r" rtl="1">
              <a:buFont typeface="Arial" panose="020B0604020202020204" pitchFamily="34" charset="0"/>
              <a:buChar char="•"/>
            </a:pPr>
            <a:r>
              <a:rPr lang="fa-IR" sz="2400" dirty="0">
                <a:cs typeface="B Nazanin" panose="00000400000000000000" pitchFamily="2" charset="-78"/>
              </a:rPr>
              <a:t>محفظه شناور</a:t>
            </a:r>
          </a:p>
          <a:p>
            <a:pPr marL="285750" indent="-285750" algn="r" rtl="1">
              <a:buFont typeface="Arial" panose="020B0604020202020204" pitchFamily="34" charset="0"/>
              <a:buChar char="•"/>
            </a:pPr>
            <a:r>
              <a:rPr lang="fa-IR" sz="2400" dirty="0">
                <a:cs typeface="B Nazanin" panose="00000400000000000000" pitchFamily="2" charset="-78"/>
              </a:rPr>
              <a:t>شیر کنترل مدوله</a:t>
            </a:r>
          </a:p>
          <a:p>
            <a:pPr marL="285750" indent="-285750" algn="r" rtl="1">
              <a:buFont typeface="Arial" panose="020B0604020202020204" pitchFamily="34" charset="0"/>
              <a:buChar char="•"/>
            </a:pPr>
            <a:r>
              <a:rPr lang="fa-IR" sz="2400" dirty="0">
                <a:cs typeface="B Nazanin" panose="00000400000000000000" pitchFamily="2" charset="-78"/>
              </a:rPr>
              <a:t>جعبه کنترل</a:t>
            </a:r>
          </a:p>
          <a:p>
            <a:pPr marL="285750" indent="-285750" algn="r" rtl="1">
              <a:buFont typeface="Arial" panose="020B0604020202020204" pitchFamily="34" charset="0"/>
              <a:buChar char="•"/>
            </a:pPr>
            <a:r>
              <a:rPr lang="fa-IR" sz="2400" dirty="0">
                <a:cs typeface="B Nazanin" panose="00000400000000000000" pitchFamily="2" charset="-78"/>
              </a:rPr>
              <a:t>بالا آمدن سطح آب در داخل دیگ (کاهش نسبت تبخیر)</a:t>
            </a:r>
          </a:p>
          <a:p>
            <a:pPr marL="285750" indent="-285750" algn="r" rtl="1">
              <a:buFont typeface="Arial" panose="020B0604020202020204" pitchFamily="34" charset="0"/>
              <a:buChar char="•"/>
            </a:pPr>
            <a:r>
              <a:rPr lang="fa-IR" sz="2400" dirty="0">
                <a:cs typeface="B Nazanin" panose="00000400000000000000" pitchFamily="2" charset="-78"/>
              </a:rPr>
              <a:t>پائین آمدن سطح آب در داخل دیگ بخار ( افزایش نسبت تبخیر)</a:t>
            </a:r>
          </a:p>
          <a:p>
            <a:pPr marL="285750" indent="-285750" algn="r" rtl="1">
              <a:buFont typeface="Arial" panose="020B0604020202020204" pitchFamily="34" charset="0"/>
              <a:buChar char="•"/>
            </a:pPr>
            <a:r>
              <a:rPr lang="fa-IR" sz="2400" dirty="0">
                <a:cs typeface="B Nazanin" panose="00000400000000000000" pitchFamily="2" charset="-78"/>
              </a:rPr>
              <a:t>کنترل کننده دوتائی سطح آب</a:t>
            </a:r>
          </a:p>
          <a:p>
            <a:pPr marL="285750" indent="-285750" algn="r" rtl="1">
              <a:buFont typeface="Arial" panose="020B0604020202020204" pitchFamily="34" charset="0"/>
              <a:buChar char="•"/>
            </a:pPr>
            <a:r>
              <a:rPr lang="fa-IR" sz="2400" dirty="0">
                <a:cs typeface="B Nazanin" panose="00000400000000000000" pitchFamily="2" charset="-78"/>
              </a:rPr>
              <a:t>کنترل کننده سطح آب خیلی کم</a:t>
            </a:r>
            <a:endParaRPr lang="en-US" sz="2400" dirty="0">
              <a:cs typeface="B Nazanin" panose="00000400000000000000" pitchFamily="2" charset="-78"/>
            </a:endParaRPr>
          </a:p>
        </p:txBody>
      </p:sp>
    </p:spTree>
    <p:extLst>
      <p:ext uri="{BB962C8B-B14F-4D97-AF65-F5344CB8AC3E}">
        <p14:creationId xmlns:p14="http://schemas.microsoft.com/office/powerpoint/2010/main" val="3999184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استاندارد های ساخت بویلر</a:t>
            </a:r>
            <a:endParaRPr lang="en-US" dirty="0">
              <a:cs typeface="B Titr" panose="00000700000000000000" pitchFamily="2" charset="-78"/>
            </a:endParaRPr>
          </a:p>
        </p:txBody>
      </p:sp>
      <p:sp>
        <p:nvSpPr>
          <p:cNvPr id="3" name="Content Placeholder 2"/>
          <p:cNvSpPr>
            <a:spLocks noGrp="1"/>
          </p:cNvSpPr>
          <p:nvPr>
            <p:ph idx="1"/>
          </p:nvPr>
        </p:nvSpPr>
        <p:spPr>
          <a:xfrm>
            <a:off x="1251678" y="1994453"/>
            <a:ext cx="10178322" cy="3593591"/>
          </a:xfrm>
        </p:spPr>
        <p:txBody>
          <a:bodyPr>
            <a:noAutofit/>
          </a:bodyPr>
          <a:lstStyle/>
          <a:p>
            <a:pPr marL="0" indent="0" algn="just" rtl="1">
              <a:buNone/>
            </a:pPr>
            <a:r>
              <a:rPr lang="fa-IR" sz="2800" dirty="0">
                <a:cs typeface="B Nazanin" panose="00000400000000000000" pitchFamily="2" charset="-78"/>
              </a:rPr>
              <a:t>ساخت بویلرهای واترتیوب و فایرتیوب به دلیل بالا بودن فشار کاری و خطرات ناشی از ساخت و بهره برداری نا مناسب از آن ها باید تحت استاندارد های ویزه ای صورت گیرد. برای مثال در اروپا از استانداردهای </a:t>
            </a:r>
            <a:r>
              <a:rPr lang="en-US" sz="2800" dirty="0">
                <a:cs typeface="B Nazanin" panose="00000400000000000000" pitchFamily="2" charset="-78"/>
              </a:rPr>
              <a:t>EN12953  </a:t>
            </a:r>
            <a:r>
              <a:rPr lang="fa-IR" sz="2800" dirty="0">
                <a:cs typeface="B Nazanin" panose="00000400000000000000" pitchFamily="2" charset="-78"/>
              </a:rPr>
              <a:t>و </a:t>
            </a:r>
            <a:r>
              <a:rPr lang="en-US" sz="2800" dirty="0">
                <a:cs typeface="B Nazanin" panose="00000400000000000000" pitchFamily="2" charset="-78"/>
              </a:rPr>
              <a:t>EN12952 </a:t>
            </a:r>
            <a:r>
              <a:rPr lang="fa-IR" sz="2800" dirty="0">
                <a:cs typeface="B Nazanin" panose="00000400000000000000" pitchFamily="2" charset="-78"/>
              </a:rPr>
              <a:t>برای ساخت بویلرها استفاده می شود. در ایران نیز سازمان استاندارد ایران بر اساس استاندارد </a:t>
            </a:r>
            <a:r>
              <a:rPr lang="en-US" sz="2800" dirty="0">
                <a:cs typeface="B Nazanin" panose="00000400000000000000" pitchFamily="2" charset="-78"/>
              </a:rPr>
              <a:t>BS2790 </a:t>
            </a:r>
            <a:r>
              <a:rPr lang="fa-IR" sz="2800" dirty="0">
                <a:cs typeface="B Nazanin" panose="00000400000000000000" pitchFamily="2" charset="-78"/>
              </a:rPr>
              <a:t>نسخه ای از استاندارد را برای بویلرهای فایرتیوب ترجه کرده است که به عنوان مرجع بازرسی بویلر در کشور مورد استفاده قرار می گیرد که هم اکنون در حال بازنگری می باشد</a:t>
            </a:r>
          </a:p>
          <a:p>
            <a:pPr marL="0" indent="0" algn="just" rtl="1">
              <a:buNone/>
            </a:pPr>
            <a:endParaRPr lang="fa-IR" sz="2800" dirty="0">
              <a:cs typeface="B Nazanin" panose="00000400000000000000" pitchFamily="2" charset="-78"/>
            </a:endParaRPr>
          </a:p>
          <a:p>
            <a:pPr marL="0" indent="0" algn="just" rtl="1">
              <a:buNone/>
            </a:pPr>
            <a:r>
              <a:rPr lang="fa-IR" sz="2800" dirty="0">
                <a:cs typeface="B Nazanin" panose="00000400000000000000" pitchFamily="2" charset="-78"/>
              </a:rPr>
              <a:t>استاندارد </a:t>
            </a:r>
            <a:r>
              <a:rPr lang="en-US" sz="2800" dirty="0">
                <a:cs typeface="B Nazanin" panose="00000400000000000000" pitchFamily="2" charset="-78"/>
              </a:rPr>
              <a:t>DIN </a:t>
            </a:r>
            <a:r>
              <a:rPr lang="fa-IR" sz="2800" dirty="0">
                <a:cs typeface="B Nazanin" panose="00000400000000000000" pitchFamily="2" charset="-78"/>
              </a:rPr>
              <a:t>و استاندارد </a:t>
            </a:r>
            <a:r>
              <a:rPr lang="en-US" sz="2800" dirty="0">
                <a:cs typeface="B Nazanin" panose="00000400000000000000" pitchFamily="2" charset="-78"/>
              </a:rPr>
              <a:t>ASME </a:t>
            </a:r>
            <a:r>
              <a:rPr lang="fa-IR" sz="2800" dirty="0">
                <a:cs typeface="B Nazanin" panose="00000400000000000000" pitchFamily="2" charset="-78"/>
              </a:rPr>
              <a:t>نیز از جمله مهمترین استاندارد های ساخت بویلر در دنیا هستند.</a:t>
            </a:r>
          </a:p>
          <a:p>
            <a:pPr marL="0" indent="0" algn="just" rtl="1">
              <a:buNone/>
            </a:pPr>
            <a:endParaRPr lang="fa-IR" sz="2800" dirty="0">
              <a:cs typeface="B Nazanin" panose="00000400000000000000" pitchFamily="2" charset="-78"/>
            </a:endParaRPr>
          </a:p>
          <a:p>
            <a:pPr marL="0" indent="0" algn="just" rtl="1">
              <a:buNone/>
            </a:pPr>
            <a:endParaRPr lang="en-US" sz="2800" dirty="0">
              <a:cs typeface="B Nazanin" panose="00000400000000000000" pitchFamily="2" charset="-78"/>
            </a:endParaRPr>
          </a:p>
        </p:txBody>
      </p:sp>
    </p:spTree>
    <p:extLst>
      <p:ext uri="{BB962C8B-B14F-4D97-AF65-F5344CB8AC3E}">
        <p14:creationId xmlns:p14="http://schemas.microsoft.com/office/powerpoint/2010/main" val="2325467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a:cs typeface="B Titr" panose="00000700000000000000" pitchFamily="2" charset="-78"/>
              </a:rPr>
              <a:t>ایمنی در بویلرها</a:t>
            </a:r>
            <a:endParaRPr lang="en-US">
              <a:cs typeface="B Titr" panose="00000700000000000000" pitchFamily="2" charset="-78"/>
            </a:endParaRPr>
          </a:p>
        </p:txBody>
      </p:sp>
      <p:sp>
        <p:nvSpPr>
          <p:cNvPr id="3" name="Content Placeholder 2"/>
          <p:cNvSpPr>
            <a:spLocks noGrp="1"/>
          </p:cNvSpPr>
          <p:nvPr>
            <p:ph idx="1"/>
          </p:nvPr>
        </p:nvSpPr>
        <p:spPr>
          <a:xfrm>
            <a:off x="1251678" y="1636644"/>
            <a:ext cx="10178322" cy="3593591"/>
          </a:xfrm>
        </p:spPr>
        <p:txBody>
          <a:bodyPr>
            <a:noAutofit/>
          </a:bodyPr>
          <a:lstStyle/>
          <a:p>
            <a:pPr marL="0" indent="0" algn="r" rtl="1">
              <a:buNone/>
            </a:pPr>
            <a:r>
              <a:rPr lang="fa-IR" sz="2400" dirty="0">
                <a:cs typeface="B Nazanin" panose="00000400000000000000" pitchFamily="2" charset="-78"/>
              </a:rPr>
              <a:t>1-در دیگ های بخار براي دسترسي به قسمت هاي مختلف ديگ از نردبان هاي ايمني بدون عيب ، داربست ها ، بالا بر ها و كابل استفاده كنيد.</a:t>
            </a:r>
          </a:p>
          <a:p>
            <a:pPr marL="0" indent="0" algn="r" rtl="1">
              <a:buNone/>
            </a:pPr>
            <a:r>
              <a:rPr lang="fa-IR" sz="2400" dirty="0">
                <a:cs typeface="B Nazanin" panose="00000400000000000000" pitchFamily="2" charset="-78"/>
              </a:rPr>
              <a:t>2-در موقع ورود به داخل بویلر و ديگ بخار اطمينان حاصل نماييد كه كليه شيرها ، خطوط واتصالات مشابه مربوط به بخار ، آب ، سوخت ، هوا وگازهاي احتراق ، محكم بسته شده ومسدود گرديده اند.</a:t>
            </a:r>
          </a:p>
          <a:p>
            <a:pPr marL="0" indent="0" algn="r" rtl="1">
              <a:buNone/>
            </a:pPr>
            <a:r>
              <a:rPr lang="fa-IR" sz="2400" dirty="0">
                <a:cs typeface="B Nazanin" panose="00000400000000000000" pitchFamily="2" charset="-78"/>
              </a:rPr>
              <a:t>3-از لامپهاي كم ولتاژ و سيم هاي رابط با حفاظ و عايق كاري مناسب استفاده كنيد.</a:t>
            </a:r>
          </a:p>
          <a:p>
            <a:pPr marL="0" indent="0" algn="r" rtl="1">
              <a:buNone/>
            </a:pPr>
            <a:r>
              <a:rPr lang="fa-IR" sz="2400" dirty="0">
                <a:cs typeface="B Nazanin" panose="00000400000000000000" pitchFamily="2" charset="-78"/>
              </a:rPr>
              <a:t>4-اطمينان حاصل نمائيد كه استوانه و كوره ها ، قبل از ورود به آن ، بطور مناسب تخليه شده باشد.</a:t>
            </a:r>
          </a:p>
          <a:p>
            <a:pPr marL="0" indent="0" algn="r" rtl="1">
              <a:buNone/>
            </a:pPr>
            <a:r>
              <a:rPr lang="fa-IR" sz="2400" dirty="0">
                <a:cs typeface="B Nazanin" panose="00000400000000000000" pitchFamily="2" charset="-78"/>
              </a:rPr>
              <a:t>5-در هرجاييكه احتمال افتادن اشيا ، يا امكان تصادف باقطعات بيرون آمده ، از قبيل شيرها يا زانويي هاي خطوط لوله كشي ، وجو دارد از كلاه هاي ايمني استفاده نمائيد.</a:t>
            </a:r>
          </a:p>
          <a:p>
            <a:pPr marL="0" indent="0" algn="r" rtl="1">
              <a:buNone/>
            </a:pPr>
            <a:r>
              <a:rPr lang="fa-IR" sz="2400" dirty="0">
                <a:cs typeface="B Nazanin" panose="00000400000000000000" pitchFamily="2" charset="-78"/>
              </a:rPr>
              <a:t>6-جهت جلوگيري از تماس پوست با محتويات خطرناك داخل ديگ بخار ، از لباس مخصوص استفاده نماييد.</a:t>
            </a:r>
          </a:p>
          <a:p>
            <a:pPr marL="0" indent="0" algn="r" rtl="1">
              <a:buNone/>
            </a:pPr>
            <a:r>
              <a:rPr lang="fa-IR" sz="2400" dirty="0">
                <a:cs typeface="B Nazanin" panose="00000400000000000000" pitchFamily="2" charset="-78"/>
              </a:rPr>
              <a:t>7- زمان انجام کار در اطراف بویلرها جواز کار داشته باشید</a:t>
            </a:r>
          </a:p>
          <a:p>
            <a:pPr marL="0" indent="0" algn="r" rtl="1">
              <a:buNone/>
            </a:pPr>
            <a:r>
              <a:rPr lang="fa-IR" sz="2400" dirty="0">
                <a:cs typeface="B Nazanin" panose="00000400000000000000" pitchFamily="2" charset="-78"/>
              </a:rPr>
              <a:t>8- دستورالعمل اجرایی را دنبال و اجرا نمایید</a:t>
            </a:r>
            <a:endParaRPr lang="en-US" sz="2400" dirty="0">
              <a:cs typeface="B Nazanin" panose="00000400000000000000" pitchFamily="2" charset="-78"/>
            </a:endParaRPr>
          </a:p>
        </p:txBody>
      </p:sp>
    </p:spTree>
    <p:extLst>
      <p:ext uri="{BB962C8B-B14F-4D97-AF65-F5344CB8AC3E}">
        <p14:creationId xmlns:p14="http://schemas.microsoft.com/office/powerpoint/2010/main" val="313906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2662" y="145774"/>
            <a:ext cx="6062868" cy="6506817"/>
          </a:xfrm>
        </p:spPr>
        <p:txBody>
          <a:bodyPr>
            <a:noAutofit/>
          </a:bodyPr>
          <a:lstStyle/>
          <a:p>
            <a:pPr marL="0" indent="0" algn="just" rtl="1">
              <a:buNone/>
            </a:pPr>
            <a:r>
              <a:rPr lang="fa-IR" dirty="0">
                <a:cs typeface="B Nazanin" panose="00000400000000000000" pitchFamily="2" charset="-78"/>
              </a:rPr>
              <a:t>بویلر (</a:t>
            </a:r>
            <a:r>
              <a:rPr lang="en-US" dirty="0">
                <a:cs typeface="B Nazanin" panose="00000400000000000000" pitchFamily="2" charset="-78"/>
              </a:rPr>
              <a:t>boiler</a:t>
            </a:r>
            <a:r>
              <a:rPr lang="fa-IR" dirty="0">
                <a:cs typeface="B Nazanin" panose="00000400000000000000" pitchFamily="2" charset="-78"/>
              </a:rPr>
              <a:t>)</a:t>
            </a:r>
            <a:r>
              <a:rPr lang="en-US" dirty="0">
                <a:cs typeface="B Nazanin" panose="00000400000000000000" pitchFamily="2" charset="-78"/>
              </a:rPr>
              <a:t> </a:t>
            </a:r>
            <a:r>
              <a:rPr lang="fa-IR" dirty="0">
                <a:cs typeface="B Nazanin" panose="00000400000000000000" pitchFamily="2" charset="-78"/>
              </a:rPr>
              <a:t>یک مخزن (</a:t>
            </a:r>
            <a:r>
              <a:rPr lang="en-US" dirty="0">
                <a:cs typeface="B Nazanin" panose="00000400000000000000" pitchFamily="2" charset="-78"/>
              </a:rPr>
              <a:t>vessel</a:t>
            </a:r>
            <a:r>
              <a:rPr lang="fa-IR" dirty="0">
                <a:cs typeface="B Nazanin" panose="00000400000000000000" pitchFamily="2" charset="-78"/>
              </a:rPr>
              <a:t>)</a:t>
            </a:r>
            <a:r>
              <a:rPr lang="en-US" dirty="0">
                <a:cs typeface="B Nazanin" panose="00000400000000000000" pitchFamily="2" charset="-78"/>
              </a:rPr>
              <a:t> </a:t>
            </a:r>
            <a:r>
              <a:rPr lang="fa-IR" dirty="0">
                <a:cs typeface="B Nazanin" panose="00000400000000000000" pitchFamily="2" charset="-78"/>
              </a:rPr>
              <a:t>بسته است که در آن به آب و یا سیالات دیگر حرارت داده می‌شود. سیال لزوما جوشیده نمی‌شود. عبارت دیگ معمولا در حالتی که هدف جوشاندن سیال نیست مورد استفاده قرار می‌گیرد. سیال حرارت داده شده از بویلر خارج می‌شود و در فرآیندهای مختلف و یا گرمایش استفاده می‌شود. </a:t>
            </a:r>
          </a:p>
          <a:p>
            <a:pPr marL="0" indent="0" algn="just" rtl="1">
              <a:buNone/>
            </a:pPr>
            <a:endParaRPr lang="fa-IR" b="1" dirty="0">
              <a:cs typeface="B Nazanin" panose="00000400000000000000" pitchFamily="2" charset="-78"/>
            </a:endParaRPr>
          </a:p>
          <a:p>
            <a:pPr marL="0" indent="0" algn="just" rtl="1">
              <a:buNone/>
            </a:pPr>
            <a:r>
              <a:rPr lang="ar-SA" b="1" dirty="0">
                <a:cs typeface="B Nazanin" panose="00000400000000000000" pitchFamily="2" charset="-78"/>
              </a:rPr>
              <a:t>متریال بویلر</a:t>
            </a:r>
          </a:p>
          <a:p>
            <a:pPr marL="0" indent="0" algn="just" rtl="1">
              <a:buNone/>
            </a:pPr>
            <a:r>
              <a:rPr lang="ar-SA" dirty="0">
                <a:cs typeface="B Nazanin" panose="00000400000000000000" pitchFamily="2" charset="-78"/>
              </a:rPr>
              <a:t>مخازن تحت فشار (</a:t>
            </a:r>
            <a:r>
              <a:rPr lang="en-US" dirty="0">
                <a:cs typeface="B Nazanin" panose="00000400000000000000" pitchFamily="2" charset="-78"/>
              </a:rPr>
              <a:t>pressure vessel) </a:t>
            </a:r>
            <a:r>
              <a:rPr lang="ar-SA" dirty="0">
                <a:cs typeface="B Nazanin" panose="00000400000000000000" pitchFamily="2" charset="-78"/>
              </a:rPr>
              <a:t>بویلر معمولا ازمتریال بویلر</a:t>
            </a:r>
            <a:r>
              <a:rPr lang="fa-IR" dirty="0">
                <a:cs typeface="B Nazanin" panose="00000400000000000000" pitchFamily="2" charset="-78"/>
              </a:rPr>
              <a:t> </a:t>
            </a:r>
            <a:r>
              <a:rPr lang="ar-SA" dirty="0">
                <a:cs typeface="B Nazanin" panose="00000400000000000000" pitchFamily="2" charset="-78"/>
              </a:rPr>
              <a:t>مخازن تحت فشار (</a:t>
            </a:r>
            <a:r>
              <a:rPr lang="en-US" dirty="0">
                <a:cs typeface="B Nazanin" panose="00000400000000000000" pitchFamily="2" charset="-78"/>
              </a:rPr>
              <a:t>pressure vessel</a:t>
            </a:r>
            <a:r>
              <a:rPr lang="fa-IR" dirty="0">
                <a:cs typeface="B Nazanin" panose="00000400000000000000" pitchFamily="2" charset="-78"/>
              </a:rPr>
              <a:t>)</a:t>
            </a:r>
            <a:r>
              <a:rPr lang="en-US" dirty="0">
                <a:cs typeface="B Nazanin" panose="00000400000000000000" pitchFamily="2" charset="-78"/>
              </a:rPr>
              <a:t> </a:t>
            </a:r>
            <a:r>
              <a:rPr lang="ar-SA" dirty="0">
                <a:cs typeface="B Nazanin" panose="00000400000000000000" pitchFamily="2" charset="-78"/>
              </a:rPr>
              <a:t>بویلر معمولا از فولاد یا فولاد آلیاژی ساخته می‌شوند. استفاده از استنلس استیل در بخش‌های مرطوب بویلرهای مدرن عملا به وسیله کد بویلر </a:t>
            </a:r>
            <a:r>
              <a:rPr lang="en-US" dirty="0">
                <a:cs typeface="B Nazanin" panose="00000400000000000000" pitchFamily="2" charset="-78"/>
              </a:rPr>
              <a:t>ASME </a:t>
            </a:r>
            <a:r>
              <a:rPr lang="ar-SA" dirty="0">
                <a:cs typeface="B Nazanin" panose="00000400000000000000" pitchFamily="2" charset="-78"/>
              </a:rPr>
              <a:t>ممنوع است اما اغلب در بخش‌های سوپرهیتر (</a:t>
            </a:r>
            <a:r>
              <a:rPr lang="en-US" dirty="0" err="1">
                <a:cs typeface="B Nazanin" panose="00000400000000000000" pitchFamily="2" charset="-78"/>
              </a:rPr>
              <a:t>superheater</a:t>
            </a:r>
            <a:r>
              <a:rPr lang="fa-IR" dirty="0">
                <a:cs typeface="B Nazanin" panose="00000400000000000000" pitchFamily="2" charset="-78"/>
              </a:rPr>
              <a:t>)</a:t>
            </a:r>
            <a:r>
              <a:rPr lang="en-US" dirty="0">
                <a:cs typeface="B Nazanin" panose="00000400000000000000" pitchFamily="2" charset="-78"/>
              </a:rPr>
              <a:t> </a:t>
            </a:r>
            <a:r>
              <a:rPr lang="ar-SA" dirty="0">
                <a:cs typeface="B Nazanin" panose="00000400000000000000" pitchFamily="2" charset="-78"/>
              </a:rPr>
              <a:t>بویلر که با آب مایع در تماس نیستند استفاده می‌شود. </a:t>
            </a:r>
            <a:r>
              <a:rPr lang="ar-SA" dirty="0">
                <a:cs typeface="B Nazanin" panose="00000400000000000000" pitchFamily="2" charset="-78"/>
                <a:hlinkClick r:id="rId2"/>
              </a:rPr>
              <a:t>فولاد</a:t>
            </a:r>
            <a:r>
              <a:rPr lang="ar-SA" dirty="0">
                <a:cs typeface="B Nazanin" panose="00000400000000000000" pitchFamily="2" charset="-78"/>
              </a:rPr>
              <a:t> یا فولاد آلیاژی ساخته می‌شوند. استفاده از استنلس استیل در بخش‌های مرطوب بویلرهای مدرن عملا به وسیله کد بویلر </a:t>
            </a:r>
            <a:r>
              <a:rPr lang="en-US" dirty="0">
                <a:cs typeface="B Nazanin" panose="00000400000000000000" pitchFamily="2" charset="-78"/>
              </a:rPr>
              <a:t>ASME </a:t>
            </a:r>
            <a:r>
              <a:rPr lang="ar-SA" dirty="0">
                <a:cs typeface="B Nazanin" panose="00000400000000000000" pitchFamily="2" charset="-78"/>
              </a:rPr>
              <a:t>ممنوع است اما اغلب در بخش‌های سوپرهیتر (</a:t>
            </a:r>
            <a:r>
              <a:rPr lang="en-US" dirty="0" err="1">
                <a:cs typeface="B Nazanin" panose="00000400000000000000" pitchFamily="2" charset="-78"/>
              </a:rPr>
              <a:t>superheater</a:t>
            </a:r>
            <a:r>
              <a:rPr lang="fa-IR" dirty="0">
                <a:cs typeface="B Nazanin" panose="00000400000000000000" pitchFamily="2" charset="-78"/>
              </a:rPr>
              <a:t>)</a:t>
            </a:r>
            <a:r>
              <a:rPr lang="en-US" dirty="0">
                <a:cs typeface="B Nazanin" panose="00000400000000000000" pitchFamily="2" charset="-78"/>
              </a:rPr>
              <a:t> </a:t>
            </a:r>
            <a:r>
              <a:rPr lang="ar-SA" dirty="0">
                <a:cs typeface="B Nazanin" panose="00000400000000000000" pitchFamily="2" charset="-78"/>
              </a:rPr>
              <a:t>بویلر که با آب مایع در تماس نیستند استفاده می‌شود.</a:t>
            </a:r>
          </a:p>
          <a:p>
            <a:pPr marL="0" indent="0" algn="just" rtl="1">
              <a:buNone/>
            </a:pPr>
            <a:endParaRPr lang="en-US"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52513" y="351182"/>
            <a:ext cx="4227673" cy="5903843"/>
          </a:xfrm>
          <a:prstGeom prst="rect">
            <a:avLst/>
          </a:prstGeom>
        </p:spPr>
      </p:pic>
    </p:spTree>
    <p:extLst>
      <p:ext uri="{BB962C8B-B14F-4D97-AF65-F5344CB8AC3E}">
        <p14:creationId xmlns:p14="http://schemas.microsoft.com/office/powerpoint/2010/main" val="485398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دسته بندی بویلرها</a:t>
            </a:r>
            <a:endParaRPr lang="en-US" dirty="0">
              <a:cs typeface="B Titr" panose="00000700000000000000" pitchFamily="2" charset="-78"/>
            </a:endParaRPr>
          </a:p>
        </p:txBody>
      </p:sp>
      <p:sp>
        <p:nvSpPr>
          <p:cNvPr id="3" name="Content Placeholder 2"/>
          <p:cNvSpPr>
            <a:spLocks noGrp="1"/>
          </p:cNvSpPr>
          <p:nvPr>
            <p:ph idx="1"/>
          </p:nvPr>
        </p:nvSpPr>
        <p:spPr>
          <a:xfrm>
            <a:off x="1251678" y="1251664"/>
            <a:ext cx="10178322" cy="3593591"/>
          </a:xfrm>
        </p:spPr>
        <p:txBody>
          <a:bodyPr>
            <a:noAutofit/>
          </a:bodyPr>
          <a:lstStyle/>
          <a:p>
            <a:pPr marL="0" indent="0" algn="just" rtl="1">
              <a:buNone/>
            </a:pPr>
            <a:r>
              <a:rPr lang="fa-IR" sz="2400" dirty="0">
                <a:cs typeface="B Nazanin" panose="00000400000000000000" pitchFamily="2" charset="-78"/>
              </a:rPr>
              <a:t>بویلرها به صورت زیر به کلاس های مختلفی تقسیم می شوند:</a:t>
            </a:r>
          </a:p>
          <a:p>
            <a:pPr marL="0" indent="0" algn="just" rtl="1">
              <a:buNone/>
            </a:pPr>
            <a:endParaRPr lang="fa-IR" sz="2400" dirty="0">
              <a:cs typeface="B Nazanin" panose="00000400000000000000" pitchFamily="2" charset="-78"/>
            </a:endParaRPr>
          </a:p>
          <a:p>
            <a:pPr marL="0" indent="0" algn="just" rtl="1">
              <a:buNone/>
            </a:pPr>
            <a:r>
              <a:rPr lang="fa-IR" sz="2400" b="1" dirty="0">
                <a:solidFill>
                  <a:srgbClr val="FF0000"/>
                </a:solidFill>
                <a:cs typeface="B Nazanin" panose="00000400000000000000" pitchFamily="2" charset="-78"/>
              </a:rPr>
              <a:t>1- از نظر محل کاربرد بویلر:</a:t>
            </a:r>
          </a:p>
          <a:p>
            <a:pPr marL="0" indent="0" algn="just" rtl="1">
              <a:buNone/>
            </a:pPr>
            <a:r>
              <a:rPr lang="fa-IR" sz="2400" dirty="0">
                <a:cs typeface="B Nazanin" panose="00000400000000000000" pitchFamily="2" charset="-78"/>
              </a:rPr>
              <a:t>تولید برق، حمل و نقل (لوکوموتیو)، گرمایش، پخت مواد، استریل کردن مواد و ...</a:t>
            </a:r>
          </a:p>
          <a:p>
            <a:pPr marL="0" indent="0" algn="just" rtl="1">
              <a:buNone/>
            </a:pPr>
            <a:endParaRPr lang="fa-IR" sz="2400" dirty="0">
              <a:cs typeface="B Nazanin" panose="00000400000000000000" pitchFamily="2" charset="-78"/>
            </a:endParaRPr>
          </a:p>
          <a:p>
            <a:pPr marL="0" indent="0" algn="just" rtl="1">
              <a:buNone/>
            </a:pPr>
            <a:r>
              <a:rPr lang="fa-IR" sz="2400" b="1" dirty="0">
                <a:solidFill>
                  <a:srgbClr val="FF0000"/>
                </a:solidFill>
                <a:cs typeface="B Nazanin" panose="00000400000000000000" pitchFamily="2" charset="-78"/>
              </a:rPr>
              <a:t>2- از نظر فشار کاری بویلر:</a:t>
            </a:r>
          </a:p>
          <a:p>
            <a:pPr marL="0" indent="0" algn="just" rtl="1">
              <a:buNone/>
            </a:pPr>
            <a:r>
              <a:rPr lang="fa-IR" sz="2400" dirty="0">
                <a:cs typeface="B Nazanin" panose="00000400000000000000" pitchFamily="2" charset="-78"/>
              </a:rPr>
              <a:t>فشار پایین تا متوسط، فشار بالا و فشارهای فوق بحرانی.</a:t>
            </a:r>
          </a:p>
          <a:p>
            <a:pPr marL="0" indent="0" algn="just" rtl="1">
              <a:buNone/>
            </a:pPr>
            <a:r>
              <a:rPr lang="fa-IR" sz="2400" dirty="0">
                <a:cs typeface="B Nazanin" panose="00000400000000000000" pitchFamily="2" charset="-78"/>
              </a:rPr>
              <a:t>مقادیر عددی مربوط به این دسته بندی با توجه به نوع بویلرها و خانواده آنها متفاوت است.</a:t>
            </a:r>
          </a:p>
          <a:p>
            <a:pPr marL="0" indent="0" algn="just" rtl="1">
              <a:buNone/>
            </a:pPr>
            <a:endParaRPr lang="fa-IR" sz="2400" dirty="0">
              <a:cs typeface="B Nazanin" panose="00000400000000000000" pitchFamily="2" charset="-78"/>
            </a:endParaRPr>
          </a:p>
          <a:p>
            <a:pPr marL="0" indent="0" algn="just" rtl="1">
              <a:buNone/>
            </a:pPr>
            <a:r>
              <a:rPr lang="fa-IR" sz="2400" b="1" dirty="0">
                <a:solidFill>
                  <a:srgbClr val="FF0000"/>
                </a:solidFill>
                <a:cs typeface="B Nazanin" panose="00000400000000000000" pitchFamily="2" charset="-78"/>
              </a:rPr>
              <a:t>3- با توجه به محل تولید شدن بخار (درون لوله های بویلر یا خارج از لوله ها):</a:t>
            </a:r>
          </a:p>
          <a:p>
            <a:pPr marL="0" indent="0" algn="just" rtl="1">
              <a:buNone/>
            </a:pPr>
            <a:r>
              <a:rPr lang="fa-IR" sz="2400" dirty="0">
                <a:cs typeface="B Nazanin" panose="00000400000000000000" pitchFamily="2" charset="-78"/>
              </a:rPr>
              <a:t>به دو دسته </a:t>
            </a:r>
            <a:r>
              <a:rPr lang="en-US" sz="2400" dirty="0">
                <a:cs typeface="B Nazanin" panose="00000400000000000000" pitchFamily="2" charset="-78"/>
              </a:rPr>
              <a:t>water tube </a:t>
            </a:r>
            <a:r>
              <a:rPr lang="fa-IR" sz="2400" dirty="0">
                <a:cs typeface="B Nazanin" panose="00000400000000000000" pitchFamily="2" charset="-78"/>
              </a:rPr>
              <a:t>و </a:t>
            </a:r>
            <a:r>
              <a:rPr lang="en-US" sz="2400" dirty="0">
                <a:cs typeface="B Nazanin" panose="00000400000000000000" pitchFamily="2" charset="-78"/>
              </a:rPr>
              <a:t>fire tube</a:t>
            </a:r>
          </a:p>
          <a:p>
            <a:pPr marL="0" indent="0" algn="just" rtl="1">
              <a:buNone/>
            </a:pPr>
            <a:endParaRPr lang="en-US" sz="2400" dirty="0">
              <a:cs typeface="B Nazanin" panose="00000400000000000000" pitchFamily="2" charset="-78"/>
            </a:endParaRPr>
          </a:p>
        </p:txBody>
      </p:sp>
    </p:spTree>
    <p:extLst>
      <p:ext uri="{BB962C8B-B14F-4D97-AF65-F5344CB8AC3E}">
        <p14:creationId xmlns:p14="http://schemas.microsoft.com/office/powerpoint/2010/main" val="414924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1530" y="377688"/>
            <a:ext cx="5280992" cy="3593591"/>
          </a:xfrm>
        </p:spPr>
        <p:txBody>
          <a:bodyPr>
            <a:noAutofit/>
          </a:bodyPr>
          <a:lstStyle/>
          <a:p>
            <a:pPr marL="0" indent="0" algn="just" rtl="1">
              <a:buNone/>
            </a:pPr>
            <a:r>
              <a:rPr lang="fa-IR" sz="2800" b="1" dirty="0">
                <a:cs typeface="B Nazanin" panose="00000400000000000000" pitchFamily="2" charset="-78"/>
              </a:rPr>
              <a:t>سوخت بویلرها</a:t>
            </a:r>
          </a:p>
          <a:p>
            <a:pPr marL="0" indent="0" algn="just" rtl="1">
              <a:buNone/>
            </a:pPr>
            <a:endParaRPr lang="fa-IR" sz="2800" dirty="0">
              <a:cs typeface="B Nazanin" panose="00000400000000000000" pitchFamily="2" charset="-78"/>
            </a:endParaRPr>
          </a:p>
          <a:p>
            <a:pPr marL="0" indent="0" algn="just" rtl="1">
              <a:buNone/>
            </a:pPr>
            <a:r>
              <a:rPr lang="fa-IR" sz="2800" dirty="0">
                <a:cs typeface="B Nazanin" panose="00000400000000000000" pitchFamily="2" charset="-78"/>
              </a:rPr>
              <a:t>منبع حرارتی بویلرها احتراق یک نوع سوخت مانند چوب، زغال سنگ، نفت، یا گاز طبیعی است. بویلرهای بخار برقی (</a:t>
            </a:r>
            <a:r>
              <a:rPr lang="en-US" sz="2800" dirty="0">
                <a:cs typeface="B Nazanin" panose="00000400000000000000" pitchFamily="2" charset="-78"/>
              </a:rPr>
              <a:t>electric steam boilers</a:t>
            </a:r>
            <a:r>
              <a:rPr lang="fa-IR" sz="2800" dirty="0">
                <a:cs typeface="B Nazanin" panose="00000400000000000000" pitchFamily="2" charset="-78"/>
              </a:rPr>
              <a:t>)</a:t>
            </a:r>
            <a:r>
              <a:rPr lang="en-US" sz="2800" dirty="0">
                <a:cs typeface="B Nazanin" panose="00000400000000000000" pitchFamily="2" charset="-78"/>
              </a:rPr>
              <a:t> </a:t>
            </a:r>
            <a:r>
              <a:rPr lang="fa-IR" sz="2800" dirty="0">
                <a:cs typeface="B Nazanin" panose="00000400000000000000" pitchFamily="2" charset="-78"/>
              </a:rPr>
              <a:t>از المنت‌های حرارتی استفاده می‌کنند. شکافت هسته‌ای نیز به عنوان یک منبع حرارتی برای تولید بخار استفاده می‌شود. مولدهای بخار بازیافت حرارتی (</a:t>
            </a:r>
            <a:r>
              <a:rPr lang="en-US" sz="2800" dirty="0">
                <a:cs typeface="B Nazanin" panose="00000400000000000000" pitchFamily="2" charset="-78"/>
              </a:rPr>
              <a:t>heat recovery steam generators</a:t>
            </a:r>
            <a:r>
              <a:rPr lang="fa-IR" sz="2800" dirty="0">
                <a:cs typeface="B Nazanin" panose="00000400000000000000" pitchFamily="2" charset="-78"/>
              </a:rPr>
              <a:t>)</a:t>
            </a:r>
            <a:r>
              <a:rPr lang="en-US" sz="2800" dirty="0">
                <a:cs typeface="B Nazanin" panose="00000400000000000000" pitchFamily="2" charset="-78"/>
              </a:rPr>
              <a:t> </a:t>
            </a:r>
            <a:r>
              <a:rPr lang="fa-IR" sz="2800" dirty="0">
                <a:cs typeface="B Nazanin" panose="00000400000000000000" pitchFamily="2" charset="-78"/>
              </a:rPr>
              <a:t>یا </a:t>
            </a:r>
            <a:r>
              <a:rPr lang="en-US" sz="2800" dirty="0">
                <a:cs typeface="B Nazanin" panose="00000400000000000000" pitchFamily="2" charset="-78"/>
              </a:rPr>
              <a:t>HRSG</a:t>
            </a:r>
            <a:r>
              <a:rPr lang="fa-IR" sz="2800" dirty="0">
                <a:cs typeface="B Nazanin" panose="00000400000000000000" pitchFamily="2" charset="-78"/>
              </a:rPr>
              <a:t>ها از حرارت تلف شده از فرآیندهای دیگری مانند توربین‌های گاز (</a:t>
            </a:r>
            <a:r>
              <a:rPr lang="en-US" sz="2800" dirty="0">
                <a:cs typeface="B Nazanin" panose="00000400000000000000" pitchFamily="2" charset="-78"/>
              </a:rPr>
              <a:t>gas turbines</a:t>
            </a:r>
            <a:r>
              <a:rPr lang="fa-IR" sz="2800" dirty="0">
                <a:cs typeface="B Nazanin" panose="00000400000000000000" pitchFamily="2" charset="-78"/>
              </a:rPr>
              <a:t>)</a:t>
            </a:r>
            <a:r>
              <a:rPr lang="en-US" sz="2800" dirty="0">
                <a:cs typeface="B Nazanin" panose="00000400000000000000" pitchFamily="2" charset="-78"/>
              </a:rPr>
              <a:t> </a:t>
            </a:r>
            <a:r>
              <a:rPr lang="fa-IR" sz="2800" dirty="0">
                <a:cs typeface="B Nazanin" panose="00000400000000000000" pitchFamily="2" charset="-78"/>
              </a:rPr>
              <a:t>استفاده می‌کنند.</a:t>
            </a:r>
            <a:endParaRPr lang="en-US" sz="2800" dirty="0">
              <a:cs typeface="B Nazanin" panose="00000400000000000000" pitchFamily="2" charset="-78"/>
            </a:endParaRPr>
          </a:p>
        </p:txBody>
      </p:sp>
      <p:pic>
        <p:nvPicPr>
          <p:cNvPr id="2050" name="Picture 2" descr="boiler_defin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496" y="1135338"/>
            <a:ext cx="4324350" cy="495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79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بویلر فایرتیوب </a:t>
            </a:r>
            <a:endParaRPr lang="en-US" dirty="0">
              <a:cs typeface="B Titr" panose="00000700000000000000" pitchFamily="2" charset="-78"/>
            </a:endParaRPr>
          </a:p>
        </p:txBody>
      </p:sp>
      <p:sp>
        <p:nvSpPr>
          <p:cNvPr id="3" name="Content Placeholder 2"/>
          <p:cNvSpPr>
            <a:spLocks noGrp="1"/>
          </p:cNvSpPr>
          <p:nvPr>
            <p:ph idx="1"/>
          </p:nvPr>
        </p:nvSpPr>
        <p:spPr>
          <a:xfrm>
            <a:off x="1251678" y="1874517"/>
            <a:ext cx="10178322" cy="3593591"/>
          </a:xfrm>
        </p:spPr>
        <p:txBody>
          <a:bodyPr>
            <a:noAutofit/>
          </a:bodyPr>
          <a:lstStyle/>
          <a:p>
            <a:pPr marL="0" indent="0" algn="just" rtl="1">
              <a:buNone/>
            </a:pPr>
            <a:r>
              <a:rPr lang="fa-IR" sz="2800" dirty="0">
                <a:cs typeface="B Nazanin" panose="00000400000000000000" pitchFamily="2" charset="-78"/>
              </a:rPr>
              <a:t>بویلر فایرتیوب  (</a:t>
            </a:r>
            <a:r>
              <a:rPr lang="en-US" sz="2800" dirty="0" err="1">
                <a:cs typeface="B Nazanin" panose="00000400000000000000" pitchFamily="2" charset="-78"/>
              </a:rPr>
              <a:t>Firetube</a:t>
            </a:r>
            <a:r>
              <a:rPr lang="en-US" sz="2800" dirty="0">
                <a:cs typeface="B Nazanin" panose="00000400000000000000" pitchFamily="2" charset="-78"/>
              </a:rPr>
              <a:t> boiler</a:t>
            </a:r>
            <a:r>
              <a:rPr lang="fa-IR" sz="2800" dirty="0">
                <a:cs typeface="B Nazanin" panose="00000400000000000000" pitchFamily="2" charset="-78"/>
              </a:rPr>
              <a:t>)</a:t>
            </a:r>
            <a:r>
              <a:rPr lang="en-US" sz="2800" dirty="0">
                <a:cs typeface="B Nazanin" panose="00000400000000000000" pitchFamily="2" charset="-78"/>
              </a:rPr>
              <a:t> </a:t>
            </a:r>
            <a:r>
              <a:rPr lang="fa-IR" sz="2800" dirty="0">
                <a:cs typeface="B Nazanin" panose="00000400000000000000" pitchFamily="2" charset="-78"/>
              </a:rPr>
              <a:t>یا «آتش در لوله» یکی از انواع اصلی بویلر است که شامل لوله های فولادی بلندی هستند که گازهای داغ تولید شده در کوره ی آنها، از درون این لوله ها عبور کرده و آبی که باید به بخار یا آبداغ تبدیل شود، اطراف آنها جریان داشته و سیرکوله می شود. این بویلرها معمولاً برای ظرفیت های پایین بخار، از 100 کیلوگرم بخار تا 30 تن بخار در ساعت و یا برای تولید آبگرم از 100.000 کیلوکالری تا 16 ملیون کیلوکالری برساعت استفاده می شوند. بنا بر محدودیت های ساختی، این نوع از بویلر ها که به صورت استوانه های جدار نازک ساخته می شوند و نوعی از مخازن تحت فشار به حساب می آیند، توان تحمل فشاری بالاتر از 30 بار برای آن ها امکان پذیر نمی باشد و در صورت نیاز به ظرفیت ها و فشار های بالاتر، باید از بویلر های واترتیوب استفاده شود.</a:t>
            </a:r>
          </a:p>
          <a:p>
            <a:pPr marL="0" indent="0" algn="just" rtl="1">
              <a:buNone/>
            </a:pPr>
            <a:endParaRPr lang="fa-IR" sz="2800" dirty="0">
              <a:cs typeface="B Nazanin" panose="00000400000000000000" pitchFamily="2" charset="-78"/>
            </a:endParaRPr>
          </a:p>
          <a:p>
            <a:pPr marL="0" indent="0" algn="just" rtl="1">
              <a:buNone/>
            </a:pPr>
            <a:endParaRPr lang="en-US" sz="2800" dirty="0">
              <a:cs typeface="B Nazanin" panose="00000400000000000000" pitchFamily="2" charset="-78"/>
            </a:endParaRPr>
          </a:p>
        </p:txBody>
      </p:sp>
    </p:spTree>
    <p:extLst>
      <p:ext uri="{BB962C8B-B14F-4D97-AF65-F5344CB8AC3E}">
        <p14:creationId xmlns:p14="http://schemas.microsoft.com/office/powerpoint/2010/main" val="212911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اجزای تشکیل دهنده ی دیگ بخار </a:t>
            </a:r>
            <a:endParaRPr lang="en-US" dirty="0">
              <a:cs typeface="B Titr" panose="00000700000000000000" pitchFamily="2" charset="-78"/>
            </a:endParaRPr>
          </a:p>
        </p:txBody>
      </p:sp>
      <p:pic>
        <p:nvPicPr>
          <p:cNvPr id="5122" name="Picture 2" descr="http://astacompany.ir/genimgitems.aspx?imgid=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097" y="1874517"/>
            <a:ext cx="8511346" cy="489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27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183602"/>
            <a:ext cx="10178322" cy="1492132"/>
          </a:xfrm>
        </p:spPr>
        <p:txBody>
          <a:bodyPr/>
          <a:lstStyle/>
          <a:p>
            <a:pPr algn="r" rtl="1"/>
            <a:r>
              <a:rPr lang="fa-IR" dirty="0">
                <a:cs typeface="B Titr" panose="00000700000000000000" pitchFamily="2" charset="-78"/>
              </a:rPr>
              <a:t>دسته بندی بویلرهای فایرتیوب</a:t>
            </a:r>
            <a:endParaRPr lang="en-US" dirty="0">
              <a:cs typeface="B Titr" panose="00000700000000000000" pitchFamily="2" charset="-78"/>
            </a:endParaRPr>
          </a:p>
        </p:txBody>
      </p:sp>
      <p:sp>
        <p:nvSpPr>
          <p:cNvPr id="3" name="Content Placeholder 2"/>
          <p:cNvSpPr>
            <a:spLocks noGrp="1"/>
          </p:cNvSpPr>
          <p:nvPr>
            <p:ph idx="1"/>
          </p:nvPr>
        </p:nvSpPr>
        <p:spPr>
          <a:xfrm>
            <a:off x="1251678" y="1292087"/>
            <a:ext cx="10178322" cy="3593591"/>
          </a:xfrm>
        </p:spPr>
        <p:txBody>
          <a:bodyPr>
            <a:noAutofit/>
          </a:bodyPr>
          <a:lstStyle/>
          <a:p>
            <a:pPr marL="0" indent="0" algn="just" rtl="1">
              <a:buNone/>
            </a:pPr>
            <a:r>
              <a:rPr lang="fa-IR" sz="2400" dirty="0">
                <a:cs typeface="B Nazanin" panose="00000400000000000000" pitchFamily="2" charset="-78"/>
              </a:rPr>
              <a:t>یکی از روش های دسته بندی بویلرهای فایرتیوب، بر اساس تعداد پاس های آنها (تعداد دفعاتی که گازهای داغ احتراقی از درون بویلر عبور می کنند) می باشد. محفظه ی احتراق به عنوان پاس اول بوده و پس از آن از لوله های آتش خوار به عنوان پاس های بعدی استفاده می شوند. رایج ترین نوع بویلر فایرتیوب در این گروه، بویلر سه پاس می باشد که در آن از دو پاس لوله های آتش خوار استفاده شده و گازهای خروجی از پشت یا بالای بویلر خارج می شوند. </a:t>
            </a:r>
          </a:p>
          <a:p>
            <a:pPr marL="0" indent="0" algn="just" rtl="1">
              <a:buNone/>
            </a:pPr>
            <a:endParaRPr lang="fa-IR" sz="2400" dirty="0">
              <a:cs typeface="B Nazanin" panose="00000400000000000000" pitchFamily="2" charset="-78"/>
            </a:endParaRPr>
          </a:p>
          <a:p>
            <a:pPr algn="just" rtl="1"/>
            <a:r>
              <a:rPr lang="fa-IR" sz="2400" dirty="0">
                <a:cs typeface="B Nazanin" panose="00000400000000000000" pitchFamily="2" charset="-78"/>
              </a:rPr>
              <a:t>بویلرهای تک گذر فایرتیوب</a:t>
            </a:r>
          </a:p>
          <a:p>
            <a:pPr algn="just" rtl="1"/>
            <a:r>
              <a:rPr lang="fa-IR" sz="2400" dirty="0">
                <a:cs typeface="B Nazanin" panose="00000400000000000000" pitchFamily="2" charset="-78"/>
              </a:rPr>
              <a:t>بویلرهای دو پاس فایرتیوب</a:t>
            </a:r>
          </a:p>
          <a:p>
            <a:pPr algn="just" rtl="1"/>
            <a:r>
              <a:rPr lang="fa-IR" sz="2400" dirty="0">
                <a:cs typeface="B Nazanin" panose="00000400000000000000" pitchFamily="2" charset="-78"/>
              </a:rPr>
              <a:t>بویلرهای کوره برگشتی فایرتیوب </a:t>
            </a:r>
          </a:p>
          <a:p>
            <a:pPr algn="just" rtl="1"/>
            <a:r>
              <a:rPr lang="fa-IR" sz="2400" dirty="0">
                <a:cs typeface="B Nazanin" panose="00000400000000000000" pitchFamily="2" charset="-78"/>
              </a:rPr>
              <a:t>بویلر های فایرباکس</a:t>
            </a:r>
          </a:p>
          <a:p>
            <a:pPr algn="just" rtl="1"/>
            <a:r>
              <a:rPr lang="fa-IR" sz="2400" dirty="0">
                <a:cs typeface="B Nazanin" panose="00000400000000000000" pitchFamily="2" charset="-78"/>
              </a:rPr>
              <a:t>بویلرهای سه پاس فایرتیوب</a:t>
            </a:r>
          </a:p>
          <a:p>
            <a:pPr algn="just" rtl="1"/>
            <a:r>
              <a:rPr lang="fa-IR" sz="2400" dirty="0">
                <a:cs typeface="B Nazanin" panose="00000400000000000000" pitchFamily="2" charset="-78"/>
              </a:rPr>
              <a:t>بویلر های چهار پاس فایرتیوب</a:t>
            </a:r>
            <a:endParaRPr lang="en-US" sz="2400" dirty="0">
              <a:cs typeface="B Nazanin" panose="00000400000000000000" pitchFamily="2" charset="-78"/>
            </a:endParaRPr>
          </a:p>
        </p:txBody>
      </p:sp>
    </p:spTree>
    <p:extLst>
      <p:ext uri="{BB962C8B-B14F-4D97-AF65-F5344CB8AC3E}">
        <p14:creationId xmlns:p14="http://schemas.microsoft.com/office/powerpoint/2010/main" val="373147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3956" y="457201"/>
            <a:ext cx="10178322" cy="3593591"/>
          </a:xfrm>
        </p:spPr>
        <p:txBody>
          <a:bodyPr>
            <a:normAutofit fontScale="92500" lnSpcReduction="20000"/>
          </a:bodyPr>
          <a:lstStyle/>
          <a:p>
            <a:pPr marL="0" indent="0" algn="r" rtl="1">
              <a:buNone/>
            </a:pPr>
            <a:r>
              <a:rPr lang="fa-IR" sz="2800" dirty="0">
                <a:cs typeface="B Nazanin" panose="00000400000000000000" pitchFamily="2" charset="-78"/>
              </a:rPr>
              <a:t>بویلر های فایر تیوب به انواع </a:t>
            </a:r>
            <a:r>
              <a:rPr lang="en-US" sz="2800" dirty="0">
                <a:cs typeface="B Nazanin" panose="00000400000000000000" pitchFamily="2" charset="-78"/>
              </a:rPr>
              <a:t>wet back</a:t>
            </a:r>
            <a:r>
              <a:rPr lang="fa-IR" sz="2800" dirty="0">
                <a:cs typeface="B Nazanin" panose="00000400000000000000" pitchFamily="2" charset="-78"/>
              </a:rPr>
              <a:t>و </a:t>
            </a:r>
            <a:r>
              <a:rPr lang="en-US" sz="2800" dirty="0">
                <a:cs typeface="B Nazanin" panose="00000400000000000000" pitchFamily="2" charset="-78"/>
              </a:rPr>
              <a:t>dry back</a:t>
            </a:r>
            <a:r>
              <a:rPr lang="fa-IR" sz="2800" dirty="0">
                <a:cs typeface="B Nazanin" panose="00000400000000000000" pitchFamily="2" charset="-78"/>
              </a:rPr>
              <a:t> نیز دسته بندی می شوند: </a:t>
            </a:r>
          </a:p>
          <a:p>
            <a:pPr marL="0" indent="0" algn="r" rtl="1">
              <a:buNone/>
            </a:pPr>
            <a:endParaRPr lang="fa-IR" sz="2800" dirty="0">
              <a:cs typeface="B Nazanin" panose="00000400000000000000" pitchFamily="2" charset="-78"/>
            </a:endParaRPr>
          </a:p>
          <a:p>
            <a:pPr marL="0" indent="0" algn="r" rtl="1">
              <a:buNone/>
            </a:pPr>
            <a:r>
              <a:rPr lang="fa-IR" sz="2400" b="1" dirty="0">
                <a:cs typeface="B Nazanin" panose="00000400000000000000" pitchFamily="2" charset="-78"/>
              </a:rPr>
              <a:t>بویلر های فایر تیوب پشت تر </a:t>
            </a:r>
            <a:r>
              <a:rPr lang="en-US" sz="2400" b="1" dirty="0">
                <a:cs typeface="B Nazanin" panose="00000400000000000000" pitchFamily="2" charset="-78"/>
              </a:rPr>
              <a:t>wetback</a:t>
            </a:r>
            <a:br>
              <a:rPr lang="en-US" sz="3200" dirty="0">
                <a:cs typeface="B Nazanin" panose="00000400000000000000" pitchFamily="2" charset="-78"/>
              </a:rPr>
            </a:br>
            <a:r>
              <a:rPr lang="fa-IR" sz="2400" dirty="0">
                <a:cs typeface="B Nazanin" panose="00000400000000000000" pitchFamily="2" charset="-78"/>
              </a:rPr>
              <a:t>در نوع پشت تر محل چرخش گازهای داغ، توسط آب پوشانده می شود. لذا گازهای داغ خروجی در این حالت بر خلاف مدل پشت خشک، با مواد نسوز تعبیه شده در انتهای بویلر، برخورد نمی کنند. در نتیجه بویلرهای نوع پشت تر مشکلات کمتری با تعمیر و نگهداری مواد نسوز داشته و راندمان بالاتری دارند.</a:t>
            </a:r>
          </a:p>
          <a:p>
            <a:pPr marL="0" indent="0" algn="r" rtl="1">
              <a:buNone/>
            </a:pPr>
            <a:endParaRPr lang="fa-IR" sz="2400" dirty="0">
              <a:cs typeface="B Nazanin" panose="00000400000000000000" pitchFamily="2" charset="-78"/>
            </a:endParaRPr>
          </a:p>
          <a:p>
            <a:pPr marL="0" indent="0" algn="r" rtl="1">
              <a:buNone/>
            </a:pPr>
            <a:r>
              <a:rPr lang="fa-IR" sz="2400" b="1" dirty="0">
                <a:cs typeface="B Nazanin" panose="00000400000000000000" pitchFamily="2" charset="-78"/>
              </a:rPr>
              <a:t>بویلر های فایرتیوب پشت خشک </a:t>
            </a:r>
            <a:r>
              <a:rPr lang="en-US" sz="2400" b="1" dirty="0" err="1">
                <a:cs typeface="B Nazanin" panose="00000400000000000000" pitchFamily="2" charset="-78"/>
              </a:rPr>
              <a:t>dryback</a:t>
            </a:r>
            <a:br>
              <a:rPr lang="en-US" sz="3200" dirty="0"/>
            </a:br>
            <a:r>
              <a:rPr lang="fa-IR" sz="2400" dirty="0">
                <a:cs typeface="B Nazanin" panose="00000400000000000000" pitchFamily="2" charset="-78"/>
              </a:rPr>
              <a:t>این نوع از بویلر ها دارای راندمان پایین تری نسبت به بویلر های فایر تیوب پشت تر می باشند و همچنین تعمیر و نگه داری آنها هزینه ی بالاتری را طلب می کند و از این جهت ساخت این نوع از بویلر ها در دنیا رو به پایان است.</a:t>
            </a:r>
            <a:endParaRPr lang="en-US" sz="2400" dirty="0">
              <a:cs typeface="B Nazanin" panose="00000400000000000000" pitchFamily="2" charset="-78"/>
            </a:endParaRPr>
          </a:p>
        </p:txBody>
      </p:sp>
      <p:pic>
        <p:nvPicPr>
          <p:cNvPr id="3074" name="Picture 2" descr="بویلر فایرتیوب نوع wet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175" y="4224751"/>
            <a:ext cx="4133850" cy="24955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بویلر فایرتیوب نوع Dry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956" y="4253327"/>
            <a:ext cx="4352925" cy="24669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5400000">
            <a:off x="10640825" y="5077726"/>
            <a:ext cx="1077731" cy="369332"/>
          </a:xfrm>
          <a:prstGeom prst="rect">
            <a:avLst/>
          </a:prstGeom>
          <a:solidFill>
            <a:schemeClr val="accent1"/>
          </a:solidFill>
        </p:spPr>
        <p:txBody>
          <a:bodyPr wrap="none">
            <a:spAutoFit/>
          </a:bodyPr>
          <a:lstStyle/>
          <a:p>
            <a:r>
              <a:rPr lang="en-US" b="1" dirty="0">
                <a:cs typeface="B Nazanin" panose="00000400000000000000" pitchFamily="2" charset="-78"/>
              </a:rPr>
              <a:t>wetback</a:t>
            </a:r>
            <a:endParaRPr lang="en-US" dirty="0"/>
          </a:p>
        </p:txBody>
      </p:sp>
      <p:sp>
        <p:nvSpPr>
          <p:cNvPr id="6" name="Rectangle 5"/>
          <p:cNvSpPr/>
          <p:nvPr/>
        </p:nvSpPr>
        <p:spPr>
          <a:xfrm rot="5400000">
            <a:off x="5426732" y="5061824"/>
            <a:ext cx="1045927" cy="369332"/>
          </a:xfrm>
          <a:prstGeom prst="rect">
            <a:avLst/>
          </a:prstGeom>
          <a:solidFill>
            <a:schemeClr val="accent1"/>
          </a:solidFill>
        </p:spPr>
        <p:txBody>
          <a:bodyPr wrap="none">
            <a:spAutoFit/>
          </a:bodyPr>
          <a:lstStyle/>
          <a:p>
            <a:r>
              <a:rPr lang="en-US" b="1" dirty="0" err="1">
                <a:cs typeface="B Nazanin" panose="00000400000000000000" pitchFamily="2" charset="-78"/>
              </a:rPr>
              <a:t>dryback</a:t>
            </a:r>
            <a:endParaRPr lang="en-US" dirty="0"/>
          </a:p>
        </p:txBody>
      </p:sp>
    </p:spTree>
    <p:extLst>
      <p:ext uri="{BB962C8B-B14F-4D97-AF65-F5344CB8AC3E}">
        <p14:creationId xmlns:p14="http://schemas.microsoft.com/office/powerpoint/2010/main" val="103053743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210</TotalTime>
  <Words>2486</Words>
  <Application>Microsoft Office PowerPoint</Application>
  <PresentationFormat>Widescreen</PresentationFormat>
  <Paragraphs>132</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B Nazanin</vt:lpstr>
      <vt:lpstr>B Titr</vt:lpstr>
      <vt:lpstr>Gill Sans MT</vt:lpstr>
      <vt:lpstr>Impact</vt:lpstr>
      <vt:lpstr>Majalla UI</vt:lpstr>
      <vt:lpstr>tahoma</vt:lpstr>
      <vt:lpstr>tahoma</vt:lpstr>
      <vt:lpstr>Badge</vt:lpstr>
      <vt:lpstr>بویلرها</vt:lpstr>
      <vt:lpstr>بویلرها</vt:lpstr>
      <vt:lpstr>PowerPoint Presentation</vt:lpstr>
      <vt:lpstr>دسته بندی بویلرها</vt:lpstr>
      <vt:lpstr>PowerPoint Presentation</vt:lpstr>
      <vt:lpstr>بویلر فایرتیوب </vt:lpstr>
      <vt:lpstr>اجزای تشکیل دهنده ی دیگ بخار </vt:lpstr>
      <vt:lpstr>دسته بندی بویلرهای فایرتیوب</vt:lpstr>
      <vt:lpstr>PowerPoint Presentation</vt:lpstr>
      <vt:lpstr>تقسیم بندی بویلر های فایر تیوب بر اساس تعداد گذر دود</vt:lpstr>
      <vt:lpstr>PowerPoint Presentation</vt:lpstr>
      <vt:lpstr>PowerPoint Presentation</vt:lpstr>
      <vt:lpstr>اجزاء بویلر فایرتیوب سه پاس</vt:lpstr>
      <vt:lpstr>PowerPoint Presentation</vt:lpstr>
      <vt:lpstr>بویلر واتر تیوب (water-tube boiler):</vt:lpstr>
      <vt:lpstr>انواع مختلف بویلر واتر تیوب:</vt:lpstr>
      <vt:lpstr>اجزاء بویلر واتر تیوب</vt:lpstr>
      <vt:lpstr>بویلر های خاص</vt:lpstr>
      <vt:lpstr>PowerPoint Presentation</vt:lpstr>
      <vt:lpstr>اجزای یک بویلرسوپرهیت</vt:lpstr>
      <vt:lpstr>PowerPoint Presentation</vt:lpstr>
      <vt:lpstr>PowerPoint Presentation</vt:lpstr>
      <vt:lpstr>وسایل کمکی دیگ های بخار:</vt:lpstr>
      <vt:lpstr>استاندارد های ساخت بویلر</vt:lpstr>
      <vt:lpstr>ایمنی در بویلرها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بویلرها</dc:title>
  <dc:creator>sina</dc:creator>
  <cp:lastModifiedBy>sina</cp:lastModifiedBy>
  <cp:revision>9</cp:revision>
  <dcterms:created xsi:type="dcterms:W3CDTF">2016-11-27T08:01:09Z</dcterms:created>
  <dcterms:modified xsi:type="dcterms:W3CDTF">2016-11-27T11:31:38Z</dcterms:modified>
</cp:coreProperties>
</file>