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4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303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1" r:id="rId43"/>
    <p:sldId id="299" r:id="rId44"/>
    <p:sldId id="300" r:id="rId45"/>
    <p:sldId id="302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2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77D064-6846-4DA8-8C6D-86C4C8296372}" type="doc">
      <dgm:prSet loTypeId="urn:microsoft.com/office/officeart/2005/8/layout/radial4" loCatId="relationship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44B8AA50-7BF4-4DB8-BE85-C276AFC6F386}">
      <dgm:prSet phldrT="[Text]"/>
      <dgm:spPr/>
      <dgm:t>
        <a:bodyPr/>
        <a:lstStyle/>
        <a:p>
          <a:r>
            <a:rPr lang="fa-IR" dirty="0" smtClean="0"/>
            <a:t>تفکر سیاست محور</a:t>
          </a:r>
          <a:endParaRPr lang="en-US" dirty="0"/>
        </a:p>
      </dgm:t>
    </dgm:pt>
    <dgm:pt modelId="{8C3C8462-C51A-436F-AFA8-D4CE02224314}" type="parTrans" cxnId="{527B900D-0225-4E24-8CE6-36439B0F6149}">
      <dgm:prSet/>
      <dgm:spPr/>
      <dgm:t>
        <a:bodyPr/>
        <a:lstStyle/>
        <a:p>
          <a:endParaRPr lang="en-US"/>
        </a:p>
      </dgm:t>
    </dgm:pt>
    <dgm:pt modelId="{26EF1AF9-3941-43D2-BBE2-FCBAB16B1638}" type="sibTrans" cxnId="{527B900D-0225-4E24-8CE6-36439B0F6149}">
      <dgm:prSet/>
      <dgm:spPr/>
      <dgm:t>
        <a:bodyPr/>
        <a:lstStyle/>
        <a:p>
          <a:endParaRPr lang="en-US"/>
        </a:p>
      </dgm:t>
    </dgm:pt>
    <dgm:pt modelId="{B2D3C191-002A-4F6C-BBE2-ED96AF42361D}">
      <dgm:prSet phldrT="[Text]"/>
      <dgm:spPr/>
      <dgm:t>
        <a:bodyPr/>
        <a:lstStyle/>
        <a:p>
          <a:r>
            <a:rPr lang="fa-IR" dirty="0" smtClean="0"/>
            <a:t>قابلیت انطباق</a:t>
          </a:r>
          <a:endParaRPr lang="en-US" dirty="0"/>
        </a:p>
      </dgm:t>
    </dgm:pt>
    <dgm:pt modelId="{62699DF5-1E64-4900-9485-D21B7BDE1100}" type="parTrans" cxnId="{B0080691-EAD2-417A-BF85-BBC69C0CA2AB}">
      <dgm:prSet/>
      <dgm:spPr/>
      <dgm:t>
        <a:bodyPr/>
        <a:lstStyle/>
        <a:p>
          <a:endParaRPr lang="en-US"/>
        </a:p>
      </dgm:t>
    </dgm:pt>
    <dgm:pt modelId="{6499F896-8574-421B-8D4D-F258D06A4924}" type="sibTrans" cxnId="{B0080691-EAD2-417A-BF85-BBC69C0CA2AB}">
      <dgm:prSet/>
      <dgm:spPr/>
      <dgm:t>
        <a:bodyPr/>
        <a:lstStyle/>
        <a:p>
          <a:endParaRPr lang="en-US"/>
        </a:p>
      </dgm:t>
    </dgm:pt>
    <dgm:pt modelId="{C815F118-2327-4A57-B9CB-40192C33464F}">
      <dgm:prSet phldrT="[Text]"/>
      <dgm:spPr/>
      <dgm:t>
        <a:bodyPr/>
        <a:lstStyle/>
        <a:p>
          <a:r>
            <a:rPr lang="fa-IR" dirty="0" smtClean="0"/>
            <a:t>دوراندیشی</a:t>
          </a:r>
          <a:endParaRPr lang="en-US" dirty="0"/>
        </a:p>
      </dgm:t>
    </dgm:pt>
    <dgm:pt modelId="{4CBC0BF0-DE37-4510-AA43-1CE266DDD5D6}" type="parTrans" cxnId="{569492A6-F07C-490D-97D9-1B471D46FCA9}">
      <dgm:prSet/>
      <dgm:spPr/>
      <dgm:t>
        <a:bodyPr/>
        <a:lstStyle/>
        <a:p>
          <a:endParaRPr lang="en-US"/>
        </a:p>
      </dgm:t>
    </dgm:pt>
    <dgm:pt modelId="{790D5A39-BFE9-4837-800E-F474221616D1}" type="sibTrans" cxnId="{569492A6-F07C-490D-97D9-1B471D46FCA9}">
      <dgm:prSet/>
      <dgm:spPr/>
      <dgm:t>
        <a:bodyPr/>
        <a:lstStyle/>
        <a:p>
          <a:endParaRPr lang="en-US"/>
        </a:p>
      </dgm:t>
    </dgm:pt>
    <dgm:pt modelId="{30B568E0-52B2-4E37-8E6D-E380222D6511}">
      <dgm:prSet phldrT="[Text]"/>
      <dgm:spPr/>
      <dgm:t>
        <a:bodyPr/>
        <a:lstStyle/>
        <a:p>
          <a:r>
            <a:rPr lang="fa-IR" dirty="0" smtClean="0"/>
            <a:t>آینده نگاری</a:t>
          </a:r>
        </a:p>
      </dgm:t>
    </dgm:pt>
    <dgm:pt modelId="{11815284-B9A7-4A33-B693-F9FDE8ACE203}" type="parTrans" cxnId="{2E8453FB-7F5D-460E-AFD5-EE02584B53A4}">
      <dgm:prSet/>
      <dgm:spPr/>
      <dgm:t>
        <a:bodyPr/>
        <a:lstStyle/>
        <a:p>
          <a:endParaRPr lang="en-US"/>
        </a:p>
      </dgm:t>
    </dgm:pt>
    <dgm:pt modelId="{C255706C-0ED3-407F-9BD9-82B2669AAC22}" type="sibTrans" cxnId="{2E8453FB-7F5D-460E-AFD5-EE02584B53A4}">
      <dgm:prSet/>
      <dgm:spPr/>
      <dgm:t>
        <a:bodyPr/>
        <a:lstStyle/>
        <a:p>
          <a:endParaRPr lang="en-US"/>
        </a:p>
      </dgm:t>
    </dgm:pt>
    <dgm:pt modelId="{15F13290-161F-409F-A5F9-6C7E63C299C6}">
      <dgm:prSet/>
      <dgm:spPr/>
      <dgm:t>
        <a:bodyPr/>
        <a:lstStyle/>
        <a:p>
          <a:r>
            <a:rPr lang="fa-IR" dirty="0" smtClean="0"/>
            <a:t>محیط </a:t>
          </a:r>
          <a:r>
            <a:rPr lang="fa-IR" dirty="0" err="1" smtClean="0"/>
            <a:t>شناسی</a:t>
          </a:r>
          <a:r>
            <a:rPr lang="fa-IR" dirty="0" smtClean="0"/>
            <a:t> بر پایه شناخت بیشتر قوانین الهی</a:t>
          </a:r>
          <a:endParaRPr lang="en-US" dirty="0"/>
        </a:p>
      </dgm:t>
    </dgm:pt>
    <dgm:pt modelId="{5A52009D-8F08-42EE-941C-6D0B665AD665}" type="parTrans" cxnId="{754A966D-8D12-4099-A5C2-CF2141B9322C}">
      <dgm:prSet/>
      <dgm:spPr/>
      <dgm:t>
        <a:bodyPr/>
        <a:lstStyle/>
        <a:p>
          <a:endParaRPr lang="en-US"/>
        </a:p>
      </dgm:t>
    </dgm:pt>
    <dgm:pt modelId="{CE650111-29E6-456B-A052-749C69173075}" type="sibTrans" cxnId="{754A966D-8D12-4099-A5C2-CF2141B9322C}">
      <dgm:prSet/>
      <dgm:spPr/>
      <dgm:t>
        <a:bodyPr/>
        <a:lstStyle/>
        <a:p>
          <a:endParaRPr lang="en-US"/>
        </a:p>
      </dgm:t>
    </dgm:pt>
    <dgm:pt modelId="{7B2CEAC2-8491-4EAE-9B0B-2511946880FF}" type="pres">
      <dgm:prSet presAssocID="{9A77D064-6846-4DA8-8C6D-86C4C829637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0D997-1809-45B5-BC9B-A5EEC6E3F8A3}" type="pres">
      <dgm:prSet presAssocID="{44B8AA50-7BF4-4DB8-BE85-C276AFC6F386}" presName="centerShape" presStyleLbl="node0" presStyleIdx="0" presStyleCnt="1"/>
      <dgm:spPr/>
      <dgm:t>
        <a:bodyPr/>
        <a:lstStyle/>
        <a:p>
          <a:endParaRPr lang="en-US"/>
        </a:p>
      </dgm:t>
    </dgm:pt>
    <dgm:pt modelId="{94976ED6-8796-4AF1-A772-2BB06C3D918F}" type="pres">
      <dgm:prSet presAssocID="{62699DF5-1E64-4900-9485-D21B7BDE1100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967E1482-8724-4D21-8BA9-11443EDFB114}" type="pres">
      <dgm:prSet presAssocID="{B2D3C191-002A-4F6C-BBE2-ED96AF42361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7A31F-64F3-4D70-BE98-A2DF04F5367F}" type="pres">
      <dgm:prSet presAssocID="{4CBC0BF0-DE37-4510-AA43-1CE266DDD5D6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F151D228-0266-47F3-BE6F-7ED4B7C05755}" type="pres">
      <dgm:prSet presAssocID="{C815F118-2327-4A57-B9CB-40192C33464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1388C-BF74-4C43-9E7A-E0CECEB40FD8}" type="pres">
      <dgm:prSet presAssocID="{11815284-B9A7-4A33-B693-F9FDE8ACE203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8EA50CF0-9048-475A-B7E7-868E45A91F93}" type="pres">
      <dgm:prSet presAssocID="{30B568E0-52B2-4E37-8E6D-E380222D651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3BDC6-425A-437E-8B45-1C7AC8D160C3}" type="pres">
      <dgm:prSet presAssocID="{5A52009D-8F08-42EE-941C-6D0B665AD665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943B2548-B96C-453C-8BE3-E30FEE56C6E0}" type="pres">
      <dgm:prSet presAssocID="{15F13290-161F-409F-A5F9-6C7E63C299C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080691-EAD2-417A-BF85-BBC69C0CA2AB}" srcId="{44B8AA50-7BF4-4DB8-BE85-C276AFC6F386}" destId="{B2D3C191-002A-4F6C-BBE2-ED96AF42361D}" srcOrd="0" destOrd="0" parTransId="{62699DF5-1E64-4900-9485-D21B7BDE1100}" sibTransId="{6499F896-8574-421B-8D4D-F258D06A4924}"/>
    <dgm:cxn modelId="{7F4F9189-AC11-4465-B0E5-0AEBDE65460B}" type="presOf" srcId="{30B568E0-52B2-4E37-8E6D-E380222D6511}" destId="{8EA50CF0-9048-475A-B7E7-868E45A91F93}" srcOrd="0" destOrd="0" presId="urn:microsoft.com/office/officeart/2005/8/layout/radial4"/>
    <dgm:cxn modelId="{1351B8A3-4DE7-483F-8A90-3A3CB051DC8B}" type="presOf" srcId="{4CBC0BF0-DE37-4510-AA43-1CE266DDD5D6}" destId="{9737A31F-64F3-4D70-BE98-A2DF04F5367F}" srcOrd="0" destOrd="0" presId="urn:microsoft.com/office/officeart/2005/8/layout/radial4"/>
    <dgm:cxn modelId="{B3DFD31B-0787-426A-9291-3D1C574C87F5}" type="presOf" srcId="{44B8AA50-7BF4-4DB8-BE85-C276AFC6F386}" destId="{F030D997-1809-45B5-BC9B-A5EEC6E3F8A3}" srcOrd="0" destOrd="0" presId="urn:microsoft.com/office/officeart/2005/8/layout/radial4"/>
    <dgm:cxn modelId="{6296B0A1-DFF4-4FAB-A4FB-F346DA54B70D}" type="presOf" srcId="{5A52009D-8F08-42EE-941C-6D0B665AD665}" destId="{82C3BDC6-425A-437E-8B45-1C7AC8D160C3}" srcOrd="0" destOrd="0" presId="urn:microsoft.com/office/officeart/2005/8/layout/radial4"/>
    <dgm:cxn modelId="{0181F680-200B-44FB-B0FE-ACCF3903E423}" type="presOf" srcId="{15F13290-161F-409F-A5F9-6C7E63C299C6}" destId="{943B2548-B96C-453C-8BE3-E30FEE56C6E0}" srcOrd="0" destOrd="0" presId="urn:microsoft.com/office/officeart/2005/8/layout/radial4"/>
    <dgm:cxn modelId="{1A178539-A520-4D7E-BA13-E2A60135D83B}" type="presOf" srcId="{9A77D064-6846-4DA8-8C6D-86C4C8296372}" destId="{7B2CEAC2-8491-4EAE-9B0B-2511946880FF}" srcOrd="0" destOrd="0" presId="urn:microsoft.com/office/officeart/2005/8/layout/radial4"/>
    <dgm:cxn modelId="{35EA1F03-9780-4AC2-A5FA-0FE63681E1C6}" type="presOf" srcId="{C815F118-2327-4A57-B9CB-40192C33464F}" destId="{F151D228-0266-47F3-BE6F-7ED4B7C05755}" srcOrd="0" destOrd="0" presId="urn:microsoft.com/office/officeart/2005/8/layout/radial4"/>
    <dgm:cxn modelId="{6E84CC61-B01C-4BED-B94F-B443C14AC9B8}" type="presOf" srcId="{B2D3C191-002A-4F6C-BBE2-ED96AF42361D}" destId="{967E1482-8724-4D21-8BA9-11443EDFB114}" srcOrd="0" destOrd="0" presId="urn:microsoft.com/office/officeart/2005/8/layout/radial4"/>
    <dgm:cxn modelId="{F31B5434-8041-4827-A21E-5912EE93018A}" type="presOf" srcId="{11815284-B9A7-4A33-B693-F9FDE8ACE203}" destId="{15B1388C-BF74-4C43-9E7A-E0CECEB40FD8}" srcOrd="0" destOrd="0" presId="urn:microsoft.com/office/officeart/2005/8/layout/radial4"/>
    <dgm:cxn modelId="{754A966D-8D12-4099-A5C2-CF2141B9322C}" srcId="{44B8AA50-7BF4-4DB8-BE85-C276AFC6F386}" destId="{15F13290-161F-409F-A5F9-6C7E63C299C6}" srcOrd="3" destOrd="0" parTransId="{5A52009D-8F08-42EE-941C-6D0B665AD665}" sibTransId="{CE650111-29E6-456B-A052-749C69173075}"/>
    <dgm:cxn modelId="{2E8453FB-7F5D-460E-AFD5-EE02584B53A4}" srcId="{44B8AA50-7BF4-4DB8-BE85-C276AFC6F386}" destId="{30B568E0-52B2-4E37-8E6D-E380222D6511}" srcOrd="2" destOrd="0" parTransId="{11815284-B9A7-4A33-B693-F9FDE8ACE203}" sibTransId="{C255706C-0ED3-407F-9BD9-82B2669AAC22}"/>
    <dgm:cxn modelId="{DB9977A3-F921-49F9-B371-9D7C981780C2}" type="presOf" srcId="{62699DF5-1E64-4900-9485-D21B7BDE1100}" destId="{94976ED6-8796-4AF1-A772-2BB06C3D918F}" srcOrd="0" destOrd="0" presId="urn:microsoft.com/office/officeart/2005/8/layout/radial4"/>
    <dgm:cxn modelId="{527B900D-0225-4E24-8CE6-36439B0F6149}" srcId="{9A77D064-6846-4DA8-8C6D-86C4C8296372}" destId="{44B8AA50-7BF4-4DB8-BE85-C276AFC6F386}" srcOrd="0" destOrd="0" parTransId="{8C3C8462-C51A-436F-AFA8-D4CE02224314}" sibTransId="{26EF1AF9-3941-43D2-BBE2-FCBAB16B1638}"/>
    <dgm:cxn modelId="{569492A6-F07C-490D-97D9-1B471D46FCA9}" srcId="{44B8AA50-7BF4-4DB8-BE85-C276AFC6F386}" destId="{C815F118-2327-4A57-B9CB-40192C33464F}" srcOrd="1" destOrd="0" parTransId="{4CBC0BF0-DE37-4510-AA43-1CE266DDD5D6}" sibTransId="{790D5A39-BFE9-4837-800E-F474221616D1}"/>
    <dgm:cxn modelId="{B739375E-B919-4866-9833-30CFD46787F7}" type="presParOf" srcId="{7B2CEAC2-8491-4EAE-9B0B-2511946880FF}" destId="{F030D997-1809-45B5-BC9B-A5EEC6E3F8A3}" srcOrd="0" destOrd="0" presId="urn:microsoft.com/office/officeart/2005/8/layout/radial4"/>
    <dgm:cxn modelId="{CF034DD3-3CBE-4DF7-AA65-8570A8AC6DB7}" type="presParOf" srcId="{7B2CEAC2-8491-4EAE-9B0B-2511946880FF}" destId="{94976ED6-8796-4AF1-A772-2BB06C3D918F}" srcOrd="1" destOrd="0" presId="urn:microsoft.com/office/officeart/2005/8/layout/radial4"/>
    <dgm:cxn modelId="{D0A4BB5C-461A-4C39-BD5A-2CF58E2197D4}" type="presParOf" srcId="{7B2CEAC2-8491-4EAE-9B0B-2511946880FF}" destId="{967E1482-8724-4D21-8BA9-11443EDFB114}" srcOrd="2" destOrd="0" presId="urn:microsoft.com/office/officeart/2005/8/layout/radial4"/>
    <dgm:cxn modelId="{96EEF843-9014-4A51-BF9A-C223CA4F01F1}" type="presParOf" srcId="{7B2CEAC2-8491-4EAE-9B0B-2511946880FF}" destId="{9737A31F-64F3-4D70-BE98-A2DF04F5367F}" srcOrd="3" destOrd="0" presId="urn:microsoft.com/office/officeart/2005/8/layout/radial4"/>
    <dgm:cxn modelId="{4CB7886D-40D1-447F-8109-221BBC1F47D9}" type="presParOf" srcId="{7B2CEAC2-8491-4EAE-9B0B-2511946880FF}" destId="{F151D228-0266-47F3-BE6F-7ED4B7C05755}" srcOrd="4" destOrd="0" presId="urn:microsoft.com/office/officeart/2005/8/layout/radial4"/>
    <dgm:cxn modelId="{B8BFD9F5-491B-44A2-A670-A7B9D074F912}" type="presParOf" srcId="{7B2CEAC2-8491-4EAE-9B0B-2511946880FF}" destId="{15B1388C-BF74-4C43-9E7A-E0CECEB40FD8}" srcOrd="5" destOrd="0" presId="urn:microsoft.com/office/officeart/2005/8/layout/radial4"/>
    <dgm:cxn modelId="{DB7E9983-F796-45B4-98AD-715E92FB7D46}" type="presParOf" srcId="{7B2CEAC2-8491-4EAE-9B0B-2511946880FF}" destId="{8EA50CF0-9048-475A-B7E7-868E45A91F93}" srcOrd="6" destOrd="0" presId="urn:microsoft.com/office/officeart/2005/8/layout/radial4"/>
    <dgm:cxn modelId="{92067721-E6F8-42D3-86BC-873043F59504}" type="presParOf" srcId="{7B2CEAC2-8491-4EAE-9B0B-2511946880FF}" destId="{82C3BDC6-425A-437E-8B45-1C7AC8D160C3}" srcOrd="7" destOrd="0" presId="urn:microsoft.com/office/officeart/2005/8/layout/radial4"/>
    <dgm:cxn modelId="{DD06CAF6-F771-4FEE-8F68-5541A2BD7712}" type="presParOf" srcId="{7B2CEAC2-8491-4EAE-9B0B-2511946880FF}" destId="{943B2548-B96C-453C-8BE3-E30FEE56C6E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93EEEF-99CF-4894-93E2-B987B2F84272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E846E043-1B4E-4739-B480-B5DBB4E0E15E}">
      <dgm:prSet phldrT="[Text]"/>
      <dgm:spPr/>
      <dgm:t>
        <a:bodyPr/>
        <a:lstStyle/>
        <a:p>
          <a:r>
            <a:rPr lang="fa-IR" dirty="0" smtClean="0"/>
            <a:t>ارتقا مهارت های تفکر</a:t>
          </a:r>
          <a:endParaRPr lang="en-US" dirty="0"/>
        </a:p>
      </dgm:t>
    </dgm:pt>
    <dgm:pt modelId="{B82F613E-0A20-4612-BD1C-49AA0C18030D}" type="parTrans" cxnId="{0B5C5CEB-BBA0-4CD4-A5D5-946327F5E463}">
      <dgm:prSet/>
      <dgm:spPr/>
      <dgm:t>
        <a:bodyPr/>
        <a:lstStyle/>
        <a:p>
          <a:endParaRPr lang="en-US"/>
        </a:p>
      </dgm:t>
    </dgm:pt>
    <dgm:pt modelId="{F2BB6235-16D2-4166-B780-21FED8E0F090}" type="sibTrans" cxnId="{0B5C5CEB-BBA0-4CD4-A5D5-946327F5E463}">
      <dgm:prSet/>
      <dgm:spPr/>
      <dgm:t>
        <a:bodyPr/>
        <a:lstStyle/>
        <a:p>
          <a:endParaRPr lang="en-US"/>
        </a:p>
      </dgm:t>
    </dgm:pt>
    <dgm:pt modelId="{299B9BAA-4D18-43E6-8295-F2F2B657DA76}">
      <dgm:prSet phldrT="[Text]"/>
      <dgm:spPr/>
      <dgm:t>
        <a:bodyPr/>
        <a:lstStyle/>
        <a:p>
          <a:r>
            <a:rPr lang="fa-IR" dirty="0" smtClean="0"/>
            <a:t>بهبود عملکرد و موثر واقع شدن برنامه ها</a:t>
          </a:r>
          <a:endParaRPr lang="en-US" dirty="0"/>
        </a:p>
      </dgm:t>
    </dgm:pt>
    <dgm:pt modelId="{A1DB1C40-FC8F-421A-854A-15ECB02E9672}" type="parTrans" cxnId="{3A35EFA7-DE11-483F-AD23-446C44728D67}">
      <dgm:prSet/>
      <dgm:spPr/>
      <dgm:t>
        <a:bodyPr/>
        <a:lstStyle/>
        <a:p>
          <a:endParaRPr lang="en-US"/>
        </a:p>
      </dgm:t>
    </dgm:pt>
    <dgm:pt modelId="{ACA7F29C-3DF9-40D5-A75D-FB67369D01C2}" type="sibTrans" cxnId="{3A35EFA7-DE11-483F-AD23-446C44728D67}">
      <dgm:prSet/>
      <dgm:spPr/>
      <dgm:t>
        <a:bodyPr/>
        <a:lstStyle/>
        <a:p>
          <a:endParaRPr lang="en-US"/>
        </a:p>
      </dgm:t>
    </dgm:pt>
    <dgm:pt modelId="{F589B5B5-203B-4EF3-9A19-3C7802AC3649}" type="pres">
      <dgm:prSet presAssocID="{5893EEEF-99CF-4894-93E2-B987B2F84272}" presName="Name0" presStyleCnt="0">
        <dgm:presLayoutVars>
          <dgm:dir/>
          <dgm:resizeHandles val="exact"/>
        </dgm:presLayoutVars>
      </dgm:prSet>
      <dgm:spPr/>
    </dgm:pt>
    <dgm:pt modelId="{B32B4097-A8DF-445B-B398-59FC3187FBFF}" type="pres">
      <dgm:prSet presAssocID="{E846E043-1B4E-4739-B480-B5DBB4E0E15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59298-941C-415A-AE78-233F49C0A4B0}" type="pres">
      <dgm:prSet presAssocID="{F2BB6235-16D2-4166-B780-21FED8E0F090}" presName="sibTrans" presStyleLbl="sibTrans2D1" presStyleIdx="0" presStyleCnt="1"/>
      <dgm:spPr/>
      <dgm:t>
        <a:bodyPr/>
        <a:lstStyle/>
        <a:p>
          <a:endParaRPr lang="en-US"/>
        </a:p>
      </dgm:t>
    </dgm:pt>
    <dgm:pt modelId="{9ECF8339-FCB5-4356-A6A4-B6F23182A276}" type="pres">
      <dgm:prSet presAssocID="{F2BB6235-16D2-4166-B780-21FED8E0F090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FB571B00-B3F3-4523-A314-C93658BA3CF0}" type="pres">
      <dgm:prSet presAssocID="{299B9BAA-4D18-43E6-8295-F2F2B657DA7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5C5CEB-BBA0-4CD4-A5D5-946327F5E463}" srcId="{5893EEEF-99CF-4894-93E2-B987B2F84272}" destId="{E846E043-1B4E-4739-B480-B5DBB4E0E15E}" srcOrd="0" destOrd="0" parTransId="{B82F613E-0A20-4612-BD1C-49AA0C18030D}" sibTransId="{F2BB6235-16D2-4166-B780-21FED8E0F090}"/>
    <dgm:cxn modelId="{D13A4AFE-12CC-4760-AA5D-7099A3FB7A01}" type="presOf" srcId="{F2BB6235-16D2-4166-B780-21FED8E0F090}" destId="{F6359298-941C-415A-AE78-233F49C0A4B0}" srcOrd="0" destOrd="0" presId="urn:microsoft.com/office/officeart/2005/8/layout/process1"/>
    <dgm:cxn modelId="{5D230037-8F45-4245-9F05-CA479548868C}" type="presOf" srcId="{5893EEEF-99CF-4894-93E2-B987B2F84272}" destId="{F589B5B5-203B-4EF3-9A19-3C7802AC3649}" srcOrd="0" destOrd="0" presId="urn:microsoft.com/office/officeart/2005/8/layout/process1"/>
    <dgm:cxn modelId="{79940744-EDA9-4AD6-819B-30AA00B267F9}" type="presOf" srcId="{F2BB6235-16D2-4166-B780-21FED8E0F090}" destId="{9ECF8339-FCB5-4356-A6A4-B6F23182A276}" srcOrd="1" destOrd="0" presId="urn:microsoft.com/office/officeart/2005/8/layout/process1"/>
    <dgm:cxn modelId="{80CD49D9-0AAA-4B44-8B35-F67CDB7BE26A}" type="presOf" srcId="{299B9BAA-4D18-43E6-8295-F2F2B657DA76}" destId="{FB571B00-B3F3-4523-A314-C93658BA3CF0}" srcOrd="0" destOrd="0" presId="urn:microsoft.com/office/officeart/2005/8/layout/process1"/>
    <dgm:cxn modelId="{3B8ECF57-2FA3-4281-8F00-6F01540E0E30}" type="presOf" srcId="{E846E043-1B4E-4739-B480-B5DBB4E0E15E}" destId="{B32B4097-A8DF-445B-B398-59FC3187FBFF}" srcOrd="0" destOrd="0" presId="urn:microsoft.com/office/officeart/2005/8/layout/process1"/>
    <dgm:cxn modelId="{3A35EFA7-DE11-483F-AD23-446C44728D67}" srcId="{5893EEEF-99CF-4894-93E2-B987B2F84272}" destId="{299B9BAA-4D18-43E6-8295-F2F2B657DA76}" srcOrd="1" destOrd="0" parTransId="{A1DB1C40-FC8F-421A-854A-15ECB02E9672}" sibTransId="{ACA7F29C-3DF9-40D5-A75D-FB67369D01C2}"/>
    <dgm:cxn modelId="{EFCA7B4A-103F-4218-B986-62C9C526C461}" type="presParOf" srcId="{F589B5B5-203B-4EF3-9A19-3C7802AC3649}" destId="{B32B4097-A8DF-445B-B398-59FC3187FBFF}" srcOrd="0" destOrd="0" presId="urn:microsoft.com/office/officeart/2005/8/layout/process1"/>
    <dgm:cxn modelId="{14D79741-7FF9-4370-9704-65C785139959}" type="presParOf" srcId="{F589B5B5-203B-4EF3-9A19-3C7802AC3649}" destId="{F6359298-941C-415A-AE78-233F49C0A4B0}" srcOrd="1" destOrd="0" presId="urn:microsoft.com/office/officeart/2005/8/layout/process1"/>
    <dgm:cxn modelId="{E428A6C0-9675-45FB-9A03-A3532AD70687}" type="presParOf" srcId="{F6359298-941C-415A-AE78-233F49C0A4B0}" destId="{9ECF8339-FCB5-4356-A6A4-B6F23182A276}" srcOrd="0" destOrd="0" presId="urn:microsoft.com/office/officeart/2005/8/layout/process1"/>
    <dgm:cxn modelId="{085CA751-8BA4-4B5B-9AFF-B2071E765CDC}" type="presParOf" srcId="{F589B5B5-203B-4EF3-9A19-3C7802AC3649}" destId="{FB571B00-B3F3-4523-A314-C93658BA3CF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EBC29B-6379-4813-8878-D62557C5F7C5}" type="doc">
      <dgm:prSet loTypeId="urn:microsoft.com/office/officeart/2005/8/layout/hierarchy4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44CAD8-5F4D-4A0E-92AD-D86A765DD531}">
      <dgm:prSet phldrT="[Text]" custT="1"/>
      <dgm:spPr/>
      <dgm:t>
        <a:bodyPr/>
        <a:lstStyle/>
        <a:p>
          <a:r>
            <a:rPr lang="fa-IR" sz="4800" dirty="0" smtClean="0"/>
            <a:t>طرح تدوین سیاست</a:t>
          </a:r>
          <a:endParaRPr lang="en-US" sz="4800" dirty="0"/>
        </a:p>
      </dgm:t>
    </dgm:pt>
    <dgm:pt modelId="{B3ABDFEB-BF31-419A-B941-E8B3356ADDA8}" type="parTrans" cxnId="{57715F2B-F54E-4596-94F1-2B6BAA56ECB0}">
      <dgm:prSet/>
      <dgm:spPr/>
      <dgm:t>
        <a:bodyPr/>
        <a:lstStyle/>
        <a:p>
          <a:endParaRPr lang="en-US"/>
        </a:p>
      </dgm:t>
    </dgm:pt>
    <dgm:pt modelId="{6146E9A0-BF01-49E8-90E7-722F9DF06E2D}" type="sibTrans" cxnId="{57715F2B-F54E-4596-94F1-2B6BAA56ECB0}">
      <dgm:prSet/>
      <dgm:spPr/>
      <dgm:t>
        <a:bodyPr/>
        <a:lstStyle/>
        <a:p>
          <a:endParaRPr lang="en-US"/>
        </a:p>
      </dgm:t>
    </dgm:pt>
    <dgm:pt modelId="{8CD2E658-558C-4248-A706-D5CCCF8E9EFC}">
      <dgm:prSet phldrT="[Text]"/>
      <dgm:spPr/>
      <dgm:t>
        <a:bodyPr/>
        <a:lstStyle/>
        <a:p>
          <a:r>
            <a:rPr lang="fa-IR" dirty="0" smtClean="0"/>
            <a:t>راهبرد</a:t>
          </a:r>
        </a:p>
        <a:p>
          <a:r>
            <a:rPr lang="fa-IR" dirty="0" smtClean="0"/>
            <a:t>روش های مورد استفاده در جمع آوری و تجزیه و تحلیل داده ها برای رسیدن به اهداف سیاست </a:t>
          </a:r>
          <a:endParaRPr lang="en-US" dirty="0"/>
        </a:p>
      </dgm:t>
    </dgm:pt>
    <dgm:pt modelId="{A41D2AC6-AA44-41F8-9672-5160E85B56C2}" type="parTrans" cxnId="{FBE64E12-5A2E-4827-BED1-C79C878B939C}">
      <dgm:prSet/>
      <dgm:spPr/>
      <dgm:t>
        <a:bodyPr/>
        <a:lstStyle/>
        <a:p>
          <a:endParaRPr lang="en-US"/>
        </a:p>
      </dgm:t>
    </dgm:pt>
    <dgm:pt modelId="{3227AD8D-3654-455F-A314-1FFE7DE9C897}" type="sibTrans" cxnId="{FBE64E12-5A2E-4827-BED1-C79C878B939C}">
      <dgm:prSet/>
      <dgm:spPr/>
      <dgm:t>
        <a:bodyPr/>
        <a:lstStyle/>
        <a:p>
          <a:endParaRPr lang="en-US"/>
        </a:p>
      </dgm:t>
    </dgm:pt>
    <dgm:pt modelId="{DD03B8A1-A391-4B55-9B10-6DBD3AFA3CCB}">
      <dgm:prSet phldrT="[Text]" custT="1"/>
      <dgm:spPr/>
      <dgm:t>
        <a:bodyPr/>
        <a:lstStyle/>
        <a:p>
          <a:r>
            <a:rPr lang="fa-IR" sz="4000" dirty="0" smtClean="0"/>
            <a:t>ساختار</a:t>
          </a:r>
        </a:p>
        <a:p>
          <a:r>
            <a:rPr lang="fa-IR" sz="2200" dirty="0" smtClean="0"/>
            <a:t>متشکل از عناوین، فرآیند، تحلیل یافته ها و نمونه عملیاتی </a:t>
          </a:r>
          <a:r>
            <a:rPr lang="fa-IR" sz="2200" dirty="0" err="1" smtClean="0"/>
            <a:t>متغیرها</a:t>
          </a:r>
          <a:r>
            <a:rPr lang="fa-IR" sz="2200" dirty="0" smtClean="0"/>
            <a:t> و سازه ها</a:t>
          </a:r>
        </a:p>
        <a:p>
          <a:endParaRPr lang="en-US" sz="2200" dirty="0"/>
        </a:p>
      </dgm:t>
    </dgm:pt>
    <dgm:pt modelId="{73C9BD73-D578-48DC-982D-8A8406CE5C21}" type="parTrans" cxnId="{1510C558-1338-437B-8608-AC8745928BCB}">
      <dgm:prSet/>
      <dgm:spPr/>
      <dgm:t>
        <a:bodyPr/>
        <a:lstStyle/>
        <a:p>
          <a:endParaRPr lang="en-US"/>
        </a:p>
      </dgm:t>
    </dgm:pt>
    <dgm:pt modelId="{B81777BE-BA71-4DE5-BD22-35F2A42E7275}" type="sibTrans" cxnId="{1510C558-1338-437B-8608-AC8745928BCB}">
      <dgm:prSet/>
      <dgm:spPr/>
      <dgm:t>
        <a:bodyPr/>
        <a:lstStyle/>
        <a:p>
          <a:endParaRPr lang="en-US"/>
        </a:p>
      </dgm:t>
    </dgm:pt>
    <dgm:pt modelId="{481C3F3D-0760-4C78-9DF3-DF2207703333}">
      <dgm:prSet phldrT="[Text]" custT="1"/>
      <dgm:spPr/>
      <dgm:t>
        <a:bodyPr/>
        <a:lstStyle/>
        <a:p>
          <a:pPr algn="ctr"/>
          <a:r>
            <a:rPr lang="fa-IR" sz="4000" dirty="0" smtClean="0"/>
            <a:t>برنامه</a:t>
          </a:r>
        </a:p>
        <a:p>
          <a:pPr algn="ctr"/>
          <a:r>
            <a:rPr lang="fa-IR" sz="2100" dirty="0" smtClean="0"/>
            <a:t>نقشه کلی از سیاست شامل: فهرست فعالیت های برنامه ریز اعم از مسائل، اهداف، فرضیه ها، بررسی </a:t>
          </a:r>
          <a:r>
            <a:rPr lang="fa-IR" sz="2100" dirty="0" err="1" smtClean="0"/>
            <a:t>تاثیرهای</a:t>
          </a:r>
          <a:r>
            <a:rPr lang="fa-IR" sz="2100" dirty="0" smtClean="0"/>
            <a:t> عملیاتی آن ها و تحلیل نهایی </a:t>
          </a:r>
          <a:r>
            <a:rPr lang="fa-IR" sz="2100" dirty="0" err="1" smtClean="0"/>
            <a:t>دستاوردها</a:t>
          </a:r>
          <a:endParaRPr lang="en-US" sz="2100" dirty="0"/>
        </a:p>
      </dgm:t>
    </dgm:pt>
    <dgm:pt modelId="{18FD9B96-60CB-4796-B316-7B5608281CDD}" type="parTrans" cxnId="{D7A67D7E-C4FC-406A-816F-F5EFA5749BC8}">
      <dgm:prSet/>
      <dgm:spPr/>
      <dgm:t>
        <a:bodyPr/>
        <a:lstStyle/>
        <a:p>
          <a:endParaRPr lang="en-US"/>
        </a:p>
      </dgm:t>
    </dgm:pt>
    <dgm:pt modelId="{BEE323DD-893A-407B-A418-316CCBCD49C8}" type="sibTrans" cxnId="{D7A67D7E-C4FC-406A-816F-F5EFA5749BC8}">
      <dgm:prSet/>
      <dgm:spPr/>
      <dgm:t>
        <a:bodyPr/>
        <a:lstStyle/>
        <a:p>
          <a:endParaRPr lang="en-US"/>
        </a:p>
      </dgm:t>
    </dgm:pt>
    <dgm:pt modelId="{55D101CD-02F0-41F9-80D0-12E77A53FF8D}" type="pres">
      <dgm:prSet presAssocID="{2BEBC29B-6379-4813-8878-D62557C5F7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0584D3E9-2257-4F0D-B5B2-1F94A586C466}" type="pres">
      <dgm:prSet presAssocID="{5F44CAD8-5F4D-4A0E-92AD-D86A765DD531}" presName="vertOne" presStyleCnt="0"/>
      <dgm:spPr/>
      <dgm:t>
        <a:bodyPr/>
        <a:lstStyle/>
        <a:p>
          <a:pPr rtl="1"/>
          <a:endParaRPr lang="fa-IR"/>
        </a:p>
      </dgm:t>
    </dgm:pt>
    <dgm:pt modelId="{5FA7F036-1173-4681-9EA2-EBF8AC15EEA4}" type="pres">
      <dgm:prSet presAssocID="{5F44CAD8-5F4D-4A0E-92AD-D86A765DD531}" presName="txOne" presStyleLbl="node0" presStyleIdx="0" presStyleCnt="1" custScaleY="5758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7CC498A-1303-4153-9CD2-5B400FA828F8}" type="pres">
      <dgm:prSet presAssocID="{5F44CAD8-5F4D-4A0E-92AD-D86A765DD531}" presName="parTransOne" presStyleCnt="0"/>
      <dgm:spPr/>
      <dgm:t>
        <a:bodyPr/>
        <a:lstStyle/>
        <a:p>
          <a:pPr rtl="1"/>
          <a:endParaRPr lang="fa-IR"/>
        </a:p>
      </dgm:t>
    </dgm:pt>
    <dgm:pt modelId="{BDA0723F-6F83-4CCE-ACFA-8659999C5FC5}" type="pres">
      <dgm:prSet presAssocID="{5F44CAD8-5F4D-4A0E-92AD-D86A765DD531}" presName="horzOne" presStyleCnt="0"/>
      <dgm:spPr/>
      <dgm:t>
        <a:bodyPr/>
        <a:lstStyle/>
        <a:p>
          <a:pPr rtl="1"/>
          <a:endParaRPr lang="fa-IR"/>
        </a:p>
      </dgm:t>
    </dgm:pt>
    <dgm:pt modelId="{44552B4B-20E0-45C1-AE39-C590F7E84718}" type="pres">
      <dgm:prSet presAssocID="{8CD2E658-558C-4248-A706-D5CCCF8E9EFC}" presName="vertTwo" presStyleCnt="0"/>
      <dgm:spPr/>
      <dgm:t>
        <a:bodyPr/>
        <a:lstStyle/>
        <a:p>
          <a:pPr rtl="1"/>
          <a:endParaRPr lang="fa-IR"/>
        </a:p>
      </dgm:t>
    </dgm:pt>
    <dgm:pt modelId="{FD9B3BD1-E419-4E56-B5FD-19CBF2D06745}" type="pres">
      <dgm:prSet presAssocID="{8CD2E658-558C-4248-A706-D5CCCF8E9EFC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33D762-6093-4ECC-A6D6-0E2BD5C9803C}" type="pres">
      <dgm:prSet presAssocID="{8CD2E658-558C-4248-A706-D5CCCF8E9EFC}" presName="horzTwo" presStyleCnt="0"/>
      <dgm:spPr/>
      <dgm:t>
        <a:bodyPr/>
        <a:lstStyle/>
        <a:p>
          <a:pPr rtl="1"/>
          <a:endParaRPr lang="fa-IR"/>
        </a:p>
      </dgm:t>
    </dgm:pt>
    <dgm:pt modelId="{436EA447-8848-469E-8161-EB01EC7668B1}" type="pres">
      <dgm:prSet presAssocID="{3227AD8D-3654-455F-A314-1FFE7DE9C897}" presName="sibSpaceTwo" presStyleCnt="0"/>
      <dgm:spPr/>
      <dgm:t>
        <a:bodyPr/>
        <a:lstStyle/>
        <a:p>
          <a:pPr rtl="1"/>
          <a:endParaRPr lang="fa-IR"/>
        </a:p>
      </dgm:t>
    </dgm:pt>
    <dgm:pt modelId="{B28E26A5-8C58-4BBF-BED9-BC78B54AE24A}" type="pres">
      <dgm:prSet presAssocID="{DD03B8A1-A391-4B55-9B10-6DBD3AFA3CCB}" presName="vertTwo" presStyleCnt="0"/>
      <dgm:spPr/>
      <dgm:t>
        <a:bodyPr/>
        <a:lstStyle/>
        <a:p>
          <a:pPr rtl="1"/>
          <a:endParaRPr lang="fa-IR"/>
        </a:p>
      </dgm:t>
    </dgm:pt>
    <dgm:pt modelId="{A8C73106-4C35-4E1B-9E96-672FC71ED0A4}" type="pres">
      <dgm:prSet presAssocID="{DD03B8A1-A391-4B55-9B10-6DBD3AFA3CCB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288078-CC65-48DA-9EA7-380E72A7FD06}" type="pres">
      <dgm:prSet presAssocID="{DD03B8A1-A391-4B55-9B10-6DBD3AFA3CCB}" presName="horzTwo" presStyleCnt="0"/>
      <dgm:spPr/>
      <dgm:t>
        <a:bodyPr/>
        <a:lstStyle/>
        <a:p>
          <a:pPr rtl="1"/>
          <a:endParaRPr lang="fa-IR"/>
        </a:p>
      </dgm:t>
    </dgm:pt>
    <dgm:pt modelId="{4FF260E1-66FA-4A16-8838-1AC06AEF53BB}" type="pres">
      <dgm:prSet presAssocID="{B81777BE-BA71-4DE5-BD22-35F2A42E7275}" presName="sibSpaceTwo" presStyleCnt="0"/>
      <dgm:spPr/>
      <dgm:t>
        <a:bodyPr/>
        <a:lstStyle/>
        <a:p>
          <a:pPr rtl="1"/>
          <a:endParaRPr lang="fa-IR"/>
        </a:p>
      </dgm:t>
    </dgm:pt>
    <dgm:pt modelId="{151A1B91-6F66-4203-AFB9-00F3B0CCA7B3}" type="pres">
      <dgm:prSet presAssocID="{481C3F3D-0760-4C78-9DF3-DF2207703333}" presName="vertTwo" presStyleCnt="0"/>
      <dgm:spPr/>
      <dgm:t>
        <a:bodyPr/>
        <a:lstStyle/>
        <a:p>
          <a:pPr rtl="1"/>
          <a:endParaRPr lang="fa-IR"/>
        </a:p>
      </dgm:t>
    </dgm:pt>
    <dgm:pt modelId="{0F044E50-3BC6-4EA1-85DA-C0CDC10894C0}" type="pres">
      <dgm:prSet presAssocID="{481C3F3D-0760-4C78-9DF3-DF2207703333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69300F-91E2-461A-8174-5A3E91EF34A0}" type="pres">
      <dgm:prSet presAssocID="{481C3F3D-0760-4C78-9DF3-DF2207703333}" presName="horzTwo" presStyleCnt="0"/>
      <dgm:spPr/>
      <dgm:t>
        <a:bodyPr/>
        <a:lstStyle/>
        <a:p>
          <a:pPr rtl="1"/>
          <a:endParaRPr lang="fa-IR"/>
        </a:p>
      </dgm:t>
    </dgm:pt>
  </dgm:ptLst>
  <dgm:cxnLst>
    <dgm:cxn modelId="{70C6F0FA-CCAB-44BF-9D49-132F424600D9}" type="presOf" srcId="{5F44CAD8-5F4D-4A0E-92AD-D86A765DD531}" destId="{5FA7F036-1173-4681-9EA2-EBF8AC15EEA4}" srcOrd="0" destOrd="0" presId="urn:microsoft.com/office/officeart/2005/8/layout/hierarchy4"/>
    <dgm:cxn modelId="{C3073C1F-30CF-4453-9093-38642E80DA10}" type="presOf" srcId="{481C3F3D-0760-4C78-9DF3-DF2207703333}" destId="{0F044E50-3BC6-4EA1-85DA-C0CDC10894C0}" srcOrd="0" destOrd="0" presId="urn:microsoft.com/office/officeart/2005/8/layout/hierarchy4"/>
    <dgm:cxn modelId="{1510C558-1338-437B-8608-AC8745928BCB}" srcId="{5F44CAD8-5F4D-4A0E-92AD-D86A765DD531}" destId="{DD03B8A1-A391-4B55-9B10-6DBD3AFA3CCB}" srcOrd="1" destOrd="0" parTransId="{73C9BD73-D578-48DC-982D-8A8406CE5C21}" sibTransId="{B81777BE-BA71-4DE5-BD22-35F2A42E7275}"/>
    <dgm:cxn modelId="{91241DBF-AC86-4264-BD7F-6BE5DF8C0976}" type="presOf" srcId="{8CD2E658-558C-4248-A706-D5CCCF8E9EFC}" destId="{FD9B3BD1-E419-4E56-B5FD-19CBF2D06745}" srcOrd="0" destOrd="0" presId="urn:microsoft.com/office/officeart/2005/8/layout/hierarchy4"/>
    <dgm:cxn modelId="{FBE64E12-5A2E-4827-BED1-C79C878B939C}" srcId="{5F44CAD8-5F4D-4A0E-92AD-D86A765DD531}" destId="{8CD2E658-558C-4248-A706-D5CCCF8E9EFC}" srcOrd="0" destOrd="0" parTransId="{A41D2AC6-AA44-41F8-9672-5160E85B56C2}" sibTransId="{3227AD8D-3654-455F-A314-1FFE7DE9C897}"/>
    <dgm:cxn modelId="{C9F87B1A-82C8-409B-B2C8-411026B6B38F}" type="presOf" srcId="{DD03B8A1-A391-4B55-9B10-6DBD3AFA3CCB}" destId="{A8C73106-4C35-4E1B-9E96-672FC71ED0A4}" srcOrd="0" destOrd="0" presId="urn:microsoft.com/office/officeart/2005/8/layout/hierarchy4"/>
    <dgm:cxn modelId="{D7A67D7E-C4FC-406A-816F-F5EFA5749BC8}" srcId="{5F44CAD8-5F4D-4A0E-92AD-D86A765DD531}" destId="{481C3F3D-0760-4C78-9DF3-DF2207703333}" srcOrd="2" destOrd="0" parTransId="{18FD9B96-60CB-4796-B316-7B5608281CDD}" sibTransId="{BEE323DD-893A-407B-A418-316CCBCD49C8}"/>
    <dgm:cxn modelId="{01061F24-5B7B-447A-A2EF-8C53A519ACBB}" type="presOf" srcId="{2BEBC29B-6379-4813-8878-D62557C5F7C5}" destId="{55D101CD-02F0-41F9-80D0-12E77A53FF8D}" srcOrd="0" destOrd="0" presId="urn:microsoft.com/office/officeart/2005/8/layout/hierarchy4"/>
    <dgm:cxn modelId="{57715F2B-F54E-4596-94F1-2B6BAA56ECB0}" srcId="{2BEBC29B-6379-4813-8878-D62557C5F7C5}" destId="{5F44CAD8-5F4D-4A0E-92AD-D86A765DD531}" srcOrd="0" destOrd="0" parTransId="{B3ABDFEB-BF31-419A-B941-E8B3356ADDA8}" sibTransId="{6146E9A0-BF01-49E8-90E7-722F9DF06E2D}"/>
    <dgm:cxn modelId="{E56E6A8E-6BD8-46EB-A6C2-66A32652C15E}" type="presParOf" srcId="{55D101CD-02F0-41F9-80D0-12E77A53FF8D}" destId="{0584D3E9-2257-4F0D-B5B2-1F94A586C466}" srcOrd="0" destOrd="0" presId="urn:microsoft.com/office/officeart/2005/8/layout/hierarchy4"/>
    <dgm:cxn modelId="{5AB0BCD1-80E9-49A1-843B-6E9151AE026F}" type="presParOf" srcId="{0584D3E9-2257-4F0D-B5B2-1F94A586C466}" destId="{5FA7F036-1173-4681-9EA2-EBF8AC15EEA4}" srcOrd="0" destOrd="0" presId="urn:microsoft.com/office/officeart/2005/8/layout/hierarchy4"/>
    <dgm:cxn modelId="{60A7195E-A1CD-4683-83B7-0E48E2BC5529}" type="presParOf" srcId="{0584D3E9-2257-4F0D-B5B2-1F94A586C466}" destId="{F7CC498A-1303-4153-9CD2-5B400FA828F8}" srcOrd="1" destOrd="0" presId="urn:microsoft.com/office/officeart/2005/8/layout/hierarchy4"/>
    <dgm:cxn modelId="{B02603DB-A2A1-4D82-8B60-506DAD6AEBEA}" type="presParOf" srcId="{0584D3E9-2257-4F0D-B5B2-1F94A586C466}" destId="{BDA0723F-6F83-4CCE-ACFA-8659999C5FC5}" srcOrd="2" destOrd="0" presId="urn:microsoft.com/office/officeart/2005/8/layout/hierarchy4"/>
    <dgm:cxn modelId="{14FA5586-48AE-4F95-9F10-2600C4F5565A}" type="presParOf" srcId="{BDA0723F-6F83-4CCE-ACFA-8659999C5FC5}" destId="{44552B4B-20E0-45C1-AE39-C590F7E84718}" srcOrd="0" destOrd="0" presId="urn:microsoft.com/office/officeart/2005/8/layout/hierarchy4"/>
    <dgm:cxn modelId="{859FC1EB-F954-4A93-803B-F57D299EEEE1}" type="presParOf" srcId="{44552B4B-20E0-45C1-AE39-C590F7E84718}" destId="{FD9B3BD1-E419-4E56-B5FD-19CBF2D06745}" srcOrd="0" destOrd="0" presId="urn:microsoft.com/office/officeart/2005/8/layout/hierarchy4"/>
    <dgm:cxn modelId="{63D7515F-9E9D-4196-BFB6-1CACD1A85293}" type="presParOf" srcId="{44552B4B-20E0-45C1-AE39-C590F7E84718}" destId="{2633D762-6093-4ECC-A6D6-0E2BD5C9803C}" srcOrd="1" destOrd="0" presId="urn:microsoft.com/office/officeart/2005/8/layout/hierarchy4"/>
    <dgm:cxn modelId="{51D06A5C-E9EB-43A2-90CE-B2466A006E01}" type="presParOf" srcId="{BDA0723F-6F83-4CCE-ACFA-8659999C5FC5}" destId="{436EA447-8848-469E-8161-EB01EC7668B1}" srcOrd="1" destOrd="0" presId="urn:microsoft.com/office/officeart/2005/8/layout/hierarchy4"/>
    <dgm:cxn modelId="{A0822447-4CA6-41AD-BD52-A04A6065260E}" type="presParOf" srcId="{BDA0723F-6F83-4CCE-ACFA-8659999C5FC5}" destId="{B28E26A5-8C58-4BBF-BED9-BC78B54AE24A}" srcOrd="2" destOrd="0" presId="urn:microsoft.com/office/officeart/2005/8/layout/hierarchy4"/>
    <dgm:cxn modelId="{4CD144C6-5C67-48C5-B938-D919B9CD572C}" type="presParOf" srcId="{B28E26A5-8C58-4BBF-BED9-BC78B54AE24A}" destId="{A8C73106-4C35-4E1B-9E96-672FC71ED0A4}" srcOrd="0" destOrd="0" presId="urn:microsoft.com/office/officeart/2005/8/layout/hierarchy4"/>
    <dgm:cxn modelId="{1D59571A-A0E0-4704-A9F7-B722D4E36750}" type="presParOf" srcId="{B28E26A5-8C58-4BBF-BED9-BC78B54AE24A}" destId="{0E288078-CC65-48DA-9EA7-380E72A7FD06}" srcOrd="1" destOrd="0" presId="urn:microsoft.com/office/officeart/2005/8/layout/hierarchy4"/>
    <dgm:cxn modelId="{DC79C171-7BF3-4B8F-8156-10CFA9BE6905}" type="presParOf" srcId="{BDA0723F-6F83-4CCE-ACFA-8659999C5FC5}" destId="{4FF260E1-66FA-4A16-8838-1AC06AEF53BB}" srcOrd="3" destOrd="0" presId="urn:microsoft.com/office/officeart/2005/8/layout/hierarchy4"/>
    <dgm:cxn modelId="{7237AE49-D5CA-4B73-9DF6-2FDAE770A3D8}" type="presParOf" srcId="{BDA0723F-6F83-4CCE-ACFA-8659999C5FC5}" destId="{151A1B91-6F66-4203-AFB9-00F3B0CCA7B3}" srcOrd="4" destOrd="0" presId="urn:microsoft.com/office/officeart/2005/8/layout/hierarchy4"/>
    <dgm:cxn modelId="{432AF3C0-0E5B-4261-864D-1F4A0DD35DB4}" type="presParOf" srcId="{151A1B91-6F66-4203-AFB9-00F3B0CCA7B3}" destId="{0F044E50-3BC6-4EA1-85DA-C0CDC10894C0}" srcOrd="0" destOrd="0" presId="urn:microsoft.com/office/officeart/2005/8/layout/hierarchy4"/>
    <dgm:cxn modelId="{940982DB-B9A0-42A2-B585-4EB5D422C617}" type="presParOf" srcId="{151A1B91-6F66-4203-AFB9-00F3B0CCA7B3}" destId="{1069300F-91E2-461A-8174-5A3E91EF34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93EEEF-99CF-4894-93E2-B987B2F84272}" type="doc">
      <dgm:prSet loTypeId="urn:microsoft.com/office/officeart/2005/8/layout/process1" loCatId="process" qsTypeId="urn:microsoft.com/office/officeart/2005/8/quickstyle/simple5" qsCatId="simple" csTypeId="urn:microsoft.com/office/officeart/2005/8/colors/accent2_4" csCatId="accent2" phldr="1"/>
      <dgm:spPr/>
    </dgm:pt>
    <dgm:pt modelId="{E846E043-1B4E-4739-B480-B5DBB4E0E15E}">
      <dgm:prSet phldrT="[Text]"/>
      <dgm:spPr/>
      <dgm:t>
        <a:bodyPr/>
        <a:lstStyle/>
        <a:p>
          <a:r>
            <a:rPr lang="fa-IR" dirty="0" smtClean="0"/>
            <a:t>ارتقا مهارت های تفکر</a:t>
          </a:r>
          <a:endParaRPr lang="en-US" dirty="0"/>
        </a:p>
      </dgm:t>
    </dgm:pt>
    <dgm:pt modelId="{B82F613E-0A20-4612-BD1C-49AA0C18030D}" type="parTrans" cxnId="{0B5C5CEB-BBA0-4CD4-A5D5-946327F5E463}">
      <dgm:prSet/>
      <dgm:spPr/>
      <dgm:t>
        <a:bodyPr/>
        <a:lstStyle/>
        <a:p>
          <a:endParaRPr lang="en-US"/>
        </a:p>
      </dgm:t>
    </dgm:pt>
    <dgm:pt modelId="{F2BB6235-16D2-4166-B780-21FED8E0F090}" type="sibTrans" cxnId="{0B5C5CEB-BBA0-4CD4-A5D5-946327F5E463}">
      <dgm:prSet/>
      <dgm:spPr/>
      <dgm:t>
        <a:bodyPr/>
        <a:lstStyle/>
        <a:p>
          <a:endParaRPr lang="en-US"/>
        </a:p>
      </dgm:t>
    </dgm:pt>
    <dgm:pt modelId="{299B9BAA-4D18-43E6-8295-F2F2B657DA76}">
      <dgm:prSet phldrT="[Text]"/>
      <dgm:spPr/>
      <dgm:t>
        <a:bodyPr/>
        <a:lstStyle/>
        <a:p>
          <a:r>
            <a:rPr lang="fa-IR" dirty="0" smtClean="0"/>
            <a:t>بهبود عملکرد و موثر واقع شدن برنامه ها</a:t>
          </a:r>
          <a:endParaRPr lang="en-US" dirty="0"/>
        </a:p>
      </dgm:t>
    </dgm:pt>
    <dgm:pt modelId="{A1DB1C40-FC8F-421A-854A-15ECB02E9672}" type="parTrans" cxnId="{3A35EFA7-DE11-483F-AD23-446C44728D67}">
      <dgm:prSet/>
      <dgm:spPr/>
      <dgm:t>
        <a:bodyPr/>
        <a:lstStyle/>
        <a:p>
          <a:endParaRPr lang="en-US"/>
        </a:p>
      </dgm:t>
    </dgm:pt>
    <dgm:pt modelId="{ACA7F29C-3DF9-40D5-A75D-FB67369D01C2}" type="sibTrans" cxnId="{3A35EFA7-DE11-483F-AD23-446C44728D67}">
      <dgm:prSet/>
      <dgm:spPr/>
      <dgm:t>
        <a:bodyPr/>
        <a:lstStyle/>
        <a:p>
          <a:endParaRPr lang="en-US"/>
        </a:p>
      </dgm:t>
    </dgm:pt>
    <dgm:pt modelId="{F589B5B5-203B-4EF3-9A19-3C7802AC3649}" type="pres">
      <dgm:prSet presAssocID="{5893EEEF-99CF-4894-93E2-B987B2F84272}" presName="Name0" presStyleCnt="0">
        <dgm:presLayoutVars>
          <dgm:dir/>
          <dgm:resizeHandles val="exact"/>
        </dgm:presLayoutVars>
      </dgm:prSet>
      <dgm:spPr/>
    </dgm:pt>
    <dgm:pt modelId="{B32B4097-A8DF-445B-B398-59FC3187FBFF}" type="pres">
      <dgm:prSet presAssocID="{E846E043-1B4E-4739-B480-B5DBB4E0E15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359298-941C-415A-AE78-233F49C0A4B0}" type="pres">
      <dgm:prSet presAssocID="{F2BB6235-16D2-4166-B780-21FED8E0F090}" presName="sibTrans" presStyleLbl="sibTrans2D1" presStyleIdx="0" presStyleCnt="1"/>
      <dgm:spPr/>
      <dgm:t>
        <a:bodyPr/>
        <a:lstStyle/>
        <a:p>
          <a:endParaRPr lang="en-US"/>
        </a:p>
      </dgm:t>
    </dgm:pt>
    <dgm:pt modelId="{9ECF8339-FCB5-4356-A6A4-B6F23182A276}" type="pres">
      <dgm:prSet presAssocID="{F2BB6235-16D2-4166-B780-21FED8E0F090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FB571B00-B3F3-4523-A314-C93658BA3CF0}" type="pres">
      <dgm:prSet presAssocID="{299B9BAA-4D18-43E6-8295-F2F2B657DA7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5C5CEB-BBA0-4CD4-A5D5-946327F5E463}" srcId="{5893EEEF-99CF-4894-93E2-B987B2F84272}" destId="{E846E043-1B4E-4739-B480-B5DBB4E0E15E}" srcOrd="0" destOrd="0" parTransId="{B82F613E-0A20-4612-BD1C-49AA0C18030D}" sibTransId="{F2BB6235-16D2-4166-B780-21FED8E0F090}"/>
    <dgm:cxn modelId="{9E6E1A08-B0B1-4D35-ABF7-DFC2AEC5900B}" type="presOf" srcId="{F2BB6235-16D2-4166-B780-21FED8E0F090}" destId="{9ECF8339-FCB5-4356-A6A4-B6F23182A276}" srcOrd="1" destOrd="0" presId="urn:microsoft.com/office/officeart/2005/8/layout/process1"/>
    <dgm:cxn modelId="{5D5A942D-F230-472F-A326-8B466DB157DB}" type="presOf" srcId="{5893EEEF-99CF-4894-93E2-B987B2F84272}" destId="{F589B5B5-203B-4EF3-9A19-3C7802AC3649}" srcOrd="0" destOrd="0" presId="urn:microsoft.com/office/officeart/2005/8/layout/process1"/>
    <dgm:cxn modelId="{6E85D43A-7170-42BF-AE30-411112A742A1}" type="presOf" srcId="{F2BB6235-16D2-4166-B780-21FED8E0F090}" destId="{F6359298-941C-415A-AE78-233F49C0A4B0}" srcOrd="0" destOrd="0" presId="urn:microsoft.com/office/officeart/2005/8/layout/process1"/>
    <dgm:cxn modelId="{1AFE713E-9DB4-4F30-98E3-E533FC936396}" type="presOf" srcId="{E846E043-1B4E-4739-B480-B5DBB4E0E15E}" destId="{B32B4097-A8DF-445B-B398-59FC3187FBFF}" srcOrd="0" destOrd="0" presId="urn:microsoft.com/office/officeart/2005/8/layout/process1"/>
    <dgm:cxn modelId="{5716EAC6-D635-4B04-AA2B-C50E7917E931}" type="presOf" srcId="{299B9BAA-4D18-43E6-8295-F2F2B657DA76}" destId="{FB571B00-B3F3-4523-A314-C93658BA3CF0}" srcOrd="0" destOrd="0" presId="urn:microsoft.com/office/officeart/2005/8/layout/process1"/>
    <dgm:cxn modelId="{3A35EFA7-DE11-483F-AD23-446C44728D67}" srcId="{5893EEEF-99CF-4894-93E2-B987B2F84272}" destId="{299B9BAA-4D18-43E6-8295-F2F2B657DA76}" srcOrd="1" destOrd="0" parTransId="{A1DB1C40-FC8F-421A-854A-15ECB02E9672}" sibTransId="{ACA7F29C-3DF9-40D5-A75D-FB67369D01C2}"/>
    <dgm:cxn modelId="{55A1FF26-EFC2-4158-B07F-F0B0E609AC91}" type="presParOf" srcId="{F589B5B5-203B-4EF3-9A19-3C7802AC3649}" destId="{B32B4097-A8DF-445B-B398-59FC3187FBFF}" srcOrd="0" destOrd="0" presId="urn:microsoft.com/office/officeart/2005/8/layout/process1"/>
    <dgm:cxn modelId="{E80B29AA-9C80-4608-B66F-2A583849E956}" type="presParOf" srcId="{F589B5B5-203B-4EF3-9A19-3C7802AC3649}" destId="{F6359298-941C-415A-AE78-233F49C0A4B0}" srcOrd="1" destOrd="0" presId="urn:microsoft.com/office/officeart/2005/8/layout/process1"/>
    <dgm:cxn modelId="{D068AED6-702D-4A87-949E-084777032A61}" type="presParOf" srcId="{F6359298-941C-415A-AE78-233F49C0A4B0}" destId="{9ECF8339-FCB5-4356-A6A4-B6F23182A276}" srcOrd="0" destOrd="0" presId="urn:microsoft.com/office/officeart/2005/8/layout/process1"/>
    <dgm:cxn modelId="{B84D2916-9B8D-4B10-9D34-98B19AE9755A}" type="presParOf" srcId="{F589B5B5-203B-4EF3-9A19-3C7802AC3649}" destId="{FB571B00-B3F3-4523-A314-C93658BA3CF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0D997-1809-45B5-BC9B-A5EEC6E3F8A3}">
      <dsp:nvSpPr>
        <dsp:cNvPr id="0" name=""/>
        <dsp:cNvSpPr/>
      </dsp:nvSpPr>
      <dsp:spPr>
        <a:xfrm>
          <a:off x="4200551" y="2274786"/>
          <a:ext cx="2171646" cy="21716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تفکر سیاست محور</a:t>
          </a:r>
          <a:endParaRPr lang="en-US" sz="3300" kern="1200" dirty="0"/>
        </a:p>
      </dsp:txBody>
      <dsp:txXfrm>
        <a:off x="4518581" y="2592816"/>
        <a:ext cx="1535586" cy="1535586"/>
      </dsp:txXfrm>
    </dsp:sp>
    <dsp:sp modelId="{94976ED6-8796-4AF1-A772-2BB06C3D918F}">
      <dsp:nvSpPr>
        <dsp:cNvPr id="0" name=""/>
        <dsp:cNvSpPr/>
      </dsp:nvSpPr>
      <dsp:spPr>
        <a:xfrm rot="11700000">
          <a:off x="2557965" y="2536612"/>
          <a:ext cx="1616257" cy="618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67E1482-8724-4D21-8BA9-11443EDFB114}">
      <dsp:nvSpPr>
        <dsp:cNvPr id="0" name=""/>
        <dsp:cNvSpPr/>
      </dsp:nvSpPr>
      <dsp:spPr>
        <a:xfrm>
          <a:off x="1553969" y="1811687"/>
          <a:ext cx="2063064" cy="1650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قابلیت انطباق</a:t>
          </a:r>
          <a:endParaRPr lang="en-US" sz="2900" kern="1200" dirty="0"/>
        </a:p>
      </dsp:txBody>
      <dsp:txXfrm>
        <a:off x="1602309" y="1860027"/>
        <a:ext cx="1966384" cy="1553771"/>
      </dsp:txXfrm>
    </dsp:sp>
    <dsp:sp modelId="{9737A31F-64F3-4D70-BE98-A2DF04F5367F}">
      <dsp:nvSpPr>
        <dsp:cNvPr id="0" name=""/>
        <dsp:cNvSpPr/>
      </dsp:nvSpPr>
      <dsp:spPr>
        <a:xfrm rot="14700000">
          <a:off x="3638072" y="1249391"/>
          <a:ext cx="1616257" cy="618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51D228-0266-47F3-BE6F-7ED4B7C05755}">
      <dsp:nvSpPr>
        <dsp:cNvPr id="0" name=""/>
        <dsp:cNvSpPr/>
      </dsp:nvSpPr>
      <dsp:spPr>
        <a:xfrm>
          <a:off x="3073138" y="1211"/>
          <a:ext cx="2063064" cy="1650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دوراندیشی</a:t>
          </a:r>
          <a:endParaRPr lang="en-US" sz="2900" kern="1200" dirty="0"/>
        </a:p>
      </dsp:txBody>
      <dsp:txXfrm>
        <a:off x="3121478" y="49551"/>
        <a:ext cx="1966384" cy="1553771"/>
      </dsp:txXfrm>
    </dsp:sp>
    <dsp:sp modelId="{15B1388C-BF74-4C43-9E7A-E0CECEB40FD8}">
      <dsp:nvSpPr>
        <dsp:cNvPr id="0" name=""/>
        <dsp:cNvSpPr/>
      </dsp:nvSpPr>
      <dsp:spPr>
        <a:xfrm rot="17700000">
          <a:off x="5318419" y="1249391"/>
          <a:ext cx="1616257" cy="618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A50CF0-9048-475A-B7E7-868E45A91F93}">
      <dsp:nvSpPr>
        <dsp:cNvPr id="0" name=""/>
        <dsp:cNvSpPr/>
      </dsp:nvSpPr>
      <dsp:spPr>
        <a:xfrm>
          <a:off x="5436546" y="1211"/>
          <a:ext cx="2063064" cy="1650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آینده نگاری</a:t>
          </a:r>
        </a:p>
      </dsp:txBody>
      <dsp:txXfrm>
        <a:off x="5484886" y="49551"/>
        <a:ext cx="1966384" cy="1553771"/>
      </dsp:txXfrm>
    </dsp:sp>
    <dsp:sp modelId="{82C3BDC6-425A-437E-8B45-1C7AC8D160C3}">
      <dsp:nvSpPr>
        <dsp:cNvPr id="0" name=""/>
        <dsp:cNvSpPr/>
      </dsp:nvSpPr>
      <dsp:spPr>
        <a:xfrm rot="20700000">
          <a:off x="6398526" y="2536612"/>
          <a:ext cx="1616257" cy="618919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43B2548-B96C-453C-8BE3-E30FEE56C6E0}">
      <dsp:nvSpPr>
        <dsp:cNvPr id="0" name=""/>
        <dsp:cNvSpPr/>
      </dsp:nvSpPr>
      <dsp:spPr>
        <a:xfrm>
          <a:off x="6955715" y="1811687"/>
          <a:ext cx="2063064" cy="16504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محیط </a:t>
          </a:r>
          <a:r>
            <a:rPr lang="fa-IR" sz="2900" kern="1200" dirty="0" err="1" smtClean="0"/>
            <a:t>شناسی</a:t>
          </a:r>
          <a:r>
            <a:rPr lang="fa-IR" sz="2900" kern="1200" dirty="0" smtClean="0"/>
            <a:t> بر پایه شناخت بیشتر قوانین الهی</a:t>
          </a:r>
          <a:endParaRPr lang="en-US" sz="2900" kern="1200" dirty="0"/>
        </a:p>
      </dsp:txBody>
      <dsp:txXfrm>
        <a:off x="7004055" y="1860027"/>
        <a:ext cx="1966384" cy="1553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B4097-A8DF-445B-B398-59FC3187FBFF}">
      <dsp:nvSpPr>
        <dsp:cNvPr id="0" name=""/>
        <dsp:cNvSpPr/>
      </dsp:nvSpPr>
      <dsp:spPr>
        <a:xfrm>
          <a:off x="1394" y="0"/>
          <a:ext cx="2973888" cy="14556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ارتقا مهارت های تفکر</a:t>
          </a:r>
          <a:endParaRPr lang="en-US" sz="3400" kern="1200" dirty="0"/>
        </a:p>
      </dsp:txBody>
      <dsp:txXfrm>
        <a:off x="44029" y="42635"/>
        <a:ext cx="2888618" cy="1370390"/>
      </dsp:txXfrm>
    </dsp:sp>
    <dsp:sp modelId="{F6359298-941C-415A-AE78-233F49C0A4B0}">
      <dsp:nvSpPr>
        <dsp:cNvPr id="0" name=""/>
        <dsp:cNvSpPr/>
      </dsp:nvSpPr>
      <dsp:spPr>
        <a:xfrm>
          <a:off x="3272671" y="359067"/>
          <a:ext cx="630464" cy="7375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/>
        </a:p>
      </dsp:txBody>
      <dsp:txXfrm>
        <a:off x="3272671" y="506572"/>
        <a:ext cx="441325" cy="442514"/>
      </dsp:txXfrm>
    </dsp:sp>
    <dsp:sp modelId="{FB571B00-B3F3-4523-A314-C93658BA3CF0}">
      <dsp:nvSpPr>
        <dsp:cNvPr id="0" name=""/>
        <dsp:cNvSpPr/>
      </dsp:nvSpPr>
      <dsp:spPr>
        <a:xfrm>
          <a:off x="4164838" y="0"/>
          <a:ext cx="2973888" cy="14556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بهبود عملکرد و موثر واقع شدن برنامه ها</a:t>
          </a:r>
          <a:endParaRPr lang="en-US" sz="3400" kern="1200" dirty="0"/>
        </a:p>
      </dsp:txBody>
      <dsp:txXfrm>
        <a:off x="4207473" y="42635"/>
        <a:ext cx="2888618" cy="1370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7F036-1173-4681-9EA2-EBF8AC15EEA4}">
      <dsp:nvSpPr>
        <dsp:cNvPr id="0" name=""/>
        <dsp:cNvSpPr/>
      </dsp:nvSpPr>
      <dsp:spPr>
        <a:xfrm>
          <a:off x="3529" y="3491"/>
          <a:ext cx="9814093" cy="15570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kern="1200" dirty="0" smtClean="0"/>
            <a:t>طرح تدوین سیاست</a:t>
          </a:r>
          <a:endParaRPr lang="en-US" sz="4800" kern="1200" dirty="0"/>
        </a:p>
      </dsp:txBody>
      <dsp:txXfrm>
        <a:off x="49133" y="49095"/>
        <a:ext cx="9722885" cy="1465812"/>
      </dsp:txXfrm>
    </dsp:sp>
    <dsp:sp modelId="{FD9B3BD1-E419-4E56-B5FD-19CBF2D06745}">
      <dsp:nvSpPr>
        <dsp:cNvPr id="0" name=""/>
        <dsp:cNvSpPr/>
      </dsp:nvSpPr>
      <dsp:spPr>
        <a:xfrm>
          <a:off x="3529" y="1884379"/>
          <a:ext cx="3097882" cy="27040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/>
            <a:t>راهبرد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dirty="0" smtClean="0"/>
            <a:t>روش های مورد استفاده در جمع آوری و تجزیه و تحلیل داده ها برای رسیدن به اهداف سیاست </a:t>
          </a:r>
          <a:endParaRPr lang="en-US" sz="2700" kern="1200" dirty="0"/>
        </a:p>
      </dsp:txBody>
      <dsp:txXfrm>
        <a:off x="82727" y="1963577"/>
        <a:ext cx="2939486" cy="2545609"/>
      </dsp:txXfrm>
    </dsp:sp>
    <dsp:sp modelId="{A8C73106-4C35-4E1B-9E96-672FC71ED0A4}">
      <dsp:nvSpPr>
        <dsp:cNvPr id="0" name=""/>
        <dsp:cNvSpPr/>
      </dsp:nvSpPr>
      <dsp:spPr>
        <a:xfrm>
          <a:off x="3361634" y="1884379"/>
          <a:ext cx="3097882" cy="27040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/>
            <a:t>ساختار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/>
            <a:t>متشکل از عناوین، فرآیند، تحلیل یافته ها و نمونه عملیاتی </a:t>
          </a:r>
          <a:r>
            <a:rPr lang="fa-IR" sz="2200" kern="1200" dirty="0" err="1" smtClean="0"/>
            <a:t>متغیرها</a:t>
          </a:r>
          <a:r>
            <a:rPr lang="fa-IR" sz="2200" kern="1200" dirty="0" smtClean="0"/>
            <a:t> و سازه ها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440832" y="1963577"/>
        <a:ext cx="2939486" cy="2545609"/>
      </dsp:txXfrm>
    </dsp:sp>
    <dsp:sp modelId="{0F044E50-3BC6-4EA1-85DA-C0CDC10894C0}">
      <dsp:nvSpPr>
        <dsp:cNvPr id="0" name=""/>
        <dsp:cNvSpPr/>
      </dsp:nvSpPr>
      <dsp:spPr>
        <a:xfrm>
          <a:off x="6719739" y="1884379"/>
          <a:ext cx="3097882" cy="27040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/>
            <a:t>برنامه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/>
            <a:t>نقشه کلی از سیاست شامل: فهرست فعالیت های برنامه ریز اعم از مسائل، اهداف، فرضیه ها، بررسی </a:t>
          </a:r>
          <a:r>
            <a:rPr lang="fa-IR" sz="2100" kern="1200" dirty="0" err="1" smtClean="0"/>
            <a:t>تاثیرهای</a:t>
          </a:r>
          <a:r>
            <a:rPr lang="fa-IR" sz="2100" kern="1200" dirty="0" smtClean="0"/>
            <a:t> عملیاتی آن ها و تحلیل نهایی </a:t>
          </a:r>
          <a:r>
            <a:rPr lang="fa-IR" sz="2100" kern="1200" dirty="0" err="1" smtClean="0"/>
            <a:t>دستاوردها</a:t>
          </a:r>
          <a:endParaRPr lang="en-US" sz="2100" kern="1200" dirty="0"/>
        </a:p>
      </dsp:txBody>
      <dsp:txXfrm>
        <a:off x="6798937" y="1963577"/>
        <a:ext cx="2939486" cy="25456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B4097-A8DF-445B-B398-59FC3187FBFF}">
      <dsp:nvSpPr>
        <dsp:cNvPr id="0" name=""/>
        <dsp:cNvSpPr/>
      </dsp:nvSpPr>
      <dsp:spPr>
        <a:xfrm>
          <a:off x="1469" y="0"/>
          <a:ext cx="3134385" cy="1262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ارتقا مهارت های تفکر</a:t>
          </a:r>
          <a:endParaRPr lang="en-US" sz="2900" kern="1200" dirty="0"/>
        </a:p>
      </dsp:txBody>
      <dsp:txXfrm>
        <a:off x="38434" y="36965"/>
        <a:ext cx="3060455" cy="1188140"/>
      </dsp:txXfrm>
    </dsp:sp>
    <dsp:sp modelId="{F6359298-941C-415A-AE78-233F49C0A4B0}">
      <dsp:nvSpPr>
        <dsp:cNvPr id="0" name=""/>
        <dsp:cNvSpPr/>
      </dsp:nvSpPr>
      <dsp:spPr>
        <a:xfrm>
          <a:off x="3449293" y="242371"/>
          <a:ext cx="664489" cy="7773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3449293" y="397836"/>
        <a:ext cx="465142" cy="466397"/>
      </dsp:txXfrm>
    </dsp:sp>
    <dsp:sp modelId="{FB571B00-B3F3-4523-A314-C93658BA3CF0}">
      <dsp:nvSpPr>
        <dsp:cNvPr id="0" name=""/>
        <dsp:cNvSpPr/>
      </dsp:nvSpPr>
      <dsp:spPr>
        <a:xfrm>
          <a:off x="4389609" y="0"/>
          <a:ext cx="3134385" cy="12620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63330"/>
                <a:satOff val="-15241"/>
                <a:lumOff val="48336"/>
                <a:alphaOff val="0"/>
                <a:tint val="96000"/>
                <a:lumMod val="104000"/>
              </a:schemeClr>
            </a:gs>
            <a:gs pos="100000">
              <a:schemeClr val="accent2">
                <a:shade val="50000"/>
                <a:hueOff val="-263330"/>
                <a:satOff val="-15241"/>
                <a:lumOff val="4833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dirty="0" smtClean="0"/>
            <a:t>بهبود عملکرد و موثر واقع شدن برنامه ها</a:t>
          </a:r>
          <a:endParaRPr lang="en-US" sz="2900" kern="1200" dirty="0"/>
        </a:p>
      </dsp:txBody>
      <dsp:txXfrm>
        <a:off x="4426574" y="36965"/>
        <a:ext cx="3060455" cy="1188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E37BA-1652-43EA-A5DB-2EFCCBE59565}" type="datetimeFigureOut">
              <a:rPr lang="fa-IR" smtClean="0"/>
              <a:t>1435/09/27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1E64B-D12A-4664-BB50-018E2FBF8D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087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1E64B-D12A-4664-BB50-018E2FBF8D0D}" type="slidenum">
              <a:rPr lang="fa-IR" smtClean="0"/>
              <a:t>41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8647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0EFF-EC70-4849-A4DE-9C59E29C4030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3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3AEA-A53B-4EBF-9119-693FC99FE6F4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4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BB0A-7434-4968-86A0-594A43B59DE0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656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34FD9-94FD-4EA6-BE57-4BD527417867}" type="datetime1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94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32B0-A93F-4196-8521-D43964640BDC}" type="datetime1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617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EE8C-4039-4AA1-9B3B-99C0E664B8A1}" type="datetime1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60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9AE1-66C9-43E0-82F9-3FC7887CAA0C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0F66-E248-4EFB-9016-32A6917994B5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1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383EC-06B5-4DE8-8A96-66188CEFDB21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5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90F74-64F4-42B3-A74F-3C035F358AD9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7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5FF3E-36A3-46D9-9ACD-BE587CC23443}" type="datetime1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0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7B3A-4047-4781-A290-64DA1FC1B3E7}" type="datetime1">
              <a:rPr lang="en-US" smtClean="0"/>
              <a:t>7/24/2014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EA73-B27E-4293-94C0-2D494FC21BE9}" type="datetime1">
              <a:rPr lang="en-US" smtClean="0"/>
              <a:t>7/24/2014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2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C16B-3278-4639-8112-90FD587D6156}" type="datetime1">
              <a:rPr lang="en-US" smtClean="0"/>
              <a:t>7/24/2014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19E8-74C7-40C8-B3DA-A5804A49785A}" type="datetime1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9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6E31-D9D3-497D-B548-F06741B85196}" type="datetime1">
              <a:rPr lang="en-US" smtClean="0"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1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FA9FB-3E14-4DBB-BFBE-651327654D5A}" type="datetime1">
              <a:rPr lang="en-US" smtClean="0"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67647FF-7995-4C34-BDF6-350BC9ED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8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 rtl="1"/>
            <a:r>
              <a:rPr lang="fa-IR" dirty="0" smtClean="0"/>
              <a:t>ایده پردازی و سیاست </a:t>
            </a:r>
            <a:r>
              <a:rPr lang="fa-IR" dirty="0" err="1" smtClean="0"/>
              <a:t>نویسی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214239"/>
            <a:ext cx="8915399" cy="1126283"/>
          </a:xfrm>
        </p:spPr>
        <p:txBody>
          <a:bodyPr>
            <a:noAutofit/>
          </a:bodyPr>
          <a:lstStyle/>
          <a:p>
            <a:pPr algn="ctr" rtl="1"/>
            <a:r>
              <a:rPr lang="fa-IR" sz="3200" dirty="0" smtClean="0"/>
              <a:t>استاد: جناب آقای دکتر حمیدی زاده</a:t>
            </a:r>
          </a:p>
          <a:p>
            <a:pPr algn="ctr" rtl="1"/>
            <a:r>
              <a:rPr lang="fa-IR" sz="2400" dirty="0" smtClean="0"/>
              <a:t>ارائه : زینب </a:t>
            </a:r>
            <a:r>
              <a:rPr lang="fa-IR" sz="2400" dirty="0" err="1" smtClean="0"/>
              <a:t>ابوطالبی</a:t>
            </a:r>
            <a:endParaRPr lang="fa-IR" sz="2400" dirty="0" smtClean="0"/>
          </a:p>
          <a:p>
            <a:pPr algn="ctr" rtl="1"/>
            <a:r>
              <a:rPr lang="fa-IR" sz="2400" dirty="0" smtClean="0"/>
              <a:t>بهار 93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67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تفکر و ذهن؛ نظریه تفکر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726" y="1654629"/>
            <a:ext cx="8915400" cy="520337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dirty="0" smtClean="0"/>
              <a:t>تفکر دستاورد ساز و کار ذهن است بر اساس:</a:t>
            </a:r>
          </a:p>
          <a:p>
            <a:pPr lvl="1" algn="r" rtl="1"/>
            <a:r>
              <a:rPr lang="fa-IR" sz="1800" dirty="0" smtClean="0"/>
              <a:t>نوع هوش</a:t>
            </a:r>
          </a:p>
          <a:p>
            <a:pPr lvl="1" algn="r" rtl="1"/>
            <a:r>
              <a:rPr lang="fa-IR" sz="1800" dirty="0" smtClean="0"/>
              <a:t>سطح دقت</a:t>
            </a:r>
          </a:p>
          <a:p>
            <a:pPr lvl="1" algn="r" rtl="1"/>
            <a:r>
              <a:rPr lang="fa-IR" sz="1800" dirty="0" smtClean="0"/>
              <a:t>آستانه صبر</a:t>
            </a:r>
          </a:p>
          <a:p>
            <a:pPr lvl="1" algn="r" rtl="1"/>
            <a:r>
              <a:rPr lang="fa-IR" sz="1800" dirty="0" smtClean="0"/>
              <a:t>توانمندی حافظه</a:t>
            </a:r>
          </a:p>
          <a:p>
            <a:pPr marL="0" indent="0" algn="r" rtl="1">
              <a:buNone/>
            </a:pPr>
            <a:r>
              <a:rPr lang="fa-IR" dirty="0" smtClean="0"/>
              <a:t>که در آن </a:t>
            </a:r>
          </a:p>
          <a:p>
            <a:pPr lvl="1" algn="r" rtl="1"/>
            <a:r>
              <a:rPr lang="fa-IR" sz="1800" dirty="0" smtClean="0"/>
              <a:t>میزان دانستنی ها</a:t>
            </a:r>
          </a:p>
          <a:p>
            <a:pPr lvl="1" algn="r" rtl="1"/>
            <a:r>
              <a:rPr lang="fa-IR" sz="1800" dirty="0" smtClean="0"/>
              <a:t>نوع خواسته ها</a:t>
            </a:r>
          </a:p>
          <a:p>
            <a:pPr lvl="1" algn="r" rtl="1"/>
            <a:r>
              <a:rPr lang="fa-IR" sz="1800" dirty="0" smtClean="0"/>
              <a:t>سطح مهارت ها</a:t>
            </a:r>
          </a:p>
          <a:p>
            <a:pPr lvl="1" algn="r" rtl="1"/>
            <a:r>
              <a:rPr lang="fa-IR" sz="1800" dirty="0" smtClean="0"/>
              <a:t>چارچوب و ماهیت انتظارات</a:t>
            </a:r>
          </a:p>
          <a:p>
            <a:pPr lvl="1" algn="r" rtl="1"/>
            <a:r>
              <a:rPr lang="fa-IR" sz="1800" dirty="0" smtClean="0"/>
              <a:t>نوع و میزان باورها</a:t>
            </a:r>
          </a:p>
          <a:p>
            <a:pPr lvl="1" algn="r" rtl="1"/>
            <a:r>
              <a:rPr lang="fa-IR" sz="1800" dirty="0" smtClean="0"/>
              <a:t>قدرت تجزیه و تحلیل، توصیف و اخذ نتیجه</a:t>
            </a:r>
          </a:p>
          <a:p>
            <a:pPr marL="0" indent="0" algn="r" rtl="1">
              <a:buNone/>
            </a:pPr>
            <a:r>
              <a:rPr lang="fa-IR" dirty="0" smtClean="0"/>
              <a:t>ایفای نقش می کند.</a:t>
            </a:r>
          </a:p>
          <a:p>
            <a:pPr lvl="1" algn="r" rt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9407652" y="3751590"/>
            <a:ext cx="4717143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تفکر = هنر اندیشیدن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تفکر و ذهن - نظریه ساز و کار ذهن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8525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20000"/>
              </a:lnSpc>
              <a:buNone/>
            </a:pPr>
            <a:r>
              <a:rPr lang="fa-I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ساز و کار</a:t>
            </a:r>
            <a:r>
              <a:rPr lang="fa-IR" sz="2400" dirty="0" smtClean="0"/>
              <a:t>، شیوه ای بر اساس </a:t>
            </a:r>
            <a:r>
              <a:rPr lang="fa-IR" sz="2400" b="1" dirty="0" smtClean="0">
                <a:solidFill>
                  <a:srgbClr val="FF0000"/>
                </a:solidFill>
              </a:rPr>
              <a:t>نوع</a:t>
            </a:r>
            <a:r>
              <a:rPr lang="fa-IR" sz="2400" dirty="0" smtClean="0"/>
              <a:t>، </a:t>
            </a:r>
            <a:r>
              <a:rPr lang="fa-IR" sz="2400" b="1" dirty="0" smtClean="0">
                <a:solidFill>
                  <a:srgbClr val="FF0000"/>
                </a:solidFill>
              </a:rPr>
              <a:t>توانمندی</a:t>
            </a:r>
            <a:r>
              <a:rPr lang="fa-IR" sz="2400" dirty="0" smtClean="0"/>
              <a:t>، </a:t>
            </a:r>
            <a:r>
              <a:rPr lang="fa-IR" sz="2400" b="1" dirty="0" smtClean="0">
                <a:solidFill>
                  <a:srgbClr val="FF0000"/>
                </a:solidFill>
              </a:rPr>
              <a:t>چینش</a:t>
            </a:r>
            <a:r>
              <a:rPr lang="fa-IR" sz="2400" dirty="0" smtClean="0"/>
              <a:t> و </a:t>
            </a:r>
            <a:r>
              <a:rPr lang="fa-IR" sz="2400" b="1" dirty="0" smtClean="0">
                <a:solidFill>
                  <a:srgbClr val="FF0000"/>
                </a:solidFill>
              </a:rPr>
              <a:t>قدرت تعاملات تحلیلی چند سویه ذهن</a:t>
            </a:r>
            <a:r>
              <a:rPr lang="fa-IR" sz="2400" dirty="0" smtClean="0"/>
              <a:t> است که از</a:t>
            </a:r>
          </a:p>
          <a:p>
            <a:pPr lvl="1" algn="r" rtl="1">
              <a:lnSpc>
                <a:spcPct val="120000"/>
              </a:lnSpc>
            </a:pPr>
            <a:r>
              <a:rPr lang="fa-IR" sz="2000" dirty="0" smtClean="0">
                <a:solidFill>
                  <a:schemeClr val="accent6"/>
                </a:solidFill>
              </a:rPr>
              <a:t> </a:t>
            </a:r>
            <a:r>
              <a:rPr lang="fa-IR" sz="2000" b="1" u="sng" dirty="0" smtClean="0">
                <a:solidFill>
                  <a:schemeClr val="accent6"/>
                </a:solidFill>
              </a:rPr>
              <a:t>تنوع</a:t>
            </a:r>
            <a:r>
              <a:rPr lang="fa-IR" sz="2000" dirty="0" smtClean="0">
                <a:solidFill>
                  <a:schemeClr val="accent6"/>
                </a:solidFill>
              </a:rPr>
              <a:t>، </a:t>
            </a:r>
          </a:p>
          <a:p>
            <a:pPr lvl="1" algn="r" rtl="1">
              <a:lnSpc>
                <a:spcPct val="120000"/>
              </a:lnSpc>
            </a:pPr>
            <a:r>
              <a:rPr lang="fa-IR" sz="2000" b="1" u="sng" dirty="0" smtClean="0">
                <a:solidFill>
                  <a:schemeClr val="accent6"/>
                </a:solidFill>
              </a:rPr>
              <a:t>میزان و عمق دانستنی ها</a:t>
            </a:r>
            <a:r>
              <a:rPr lang="fa-IR" sz="2000" dirty="0" smtClean="0">
                <a:solidFill>
                  <a:schemeClr val="accent6"/>
                </a:solidFill>
              </a:rPr>
              <a:t>، </a:t>
            </a:r>
          </a:p>
          <a:p>
            <a:pPr lvl="1" algn="r" rtl="1">
              <a:lnSpc>
                <a:spcPct val="120000"/>
              </a:lnSpc>
            </a:pPr>
            <a:r>
              <a:rPr lang="fa-IR" sz="2000" b="1" u="sng" dirty="0" smtClean="0">
                <a:solidFill>
                  <a:schemeClr val="accent6"/>
                </a:solidFill>
              </a:rPr>
              <a:t>نوع و زاویه نگرش به هستی</a:t>
            </a:r>
            <a:r>
              <a:rPr lang="fa-IR" sz="2000" dirty="0" smtClean="0">
                <a:solidFill>
                  <a:schemeClr val="accent6"/>
                </a:solidFill>
              </a:rPr>
              <a:t>، </a:t>
            </a:r>
          </a:p>
          <a:p>
            <a:pPr lvl="1" algn="r" rtl="1">
              <a:lnSpc>
                <a:spcPct val="120000"/>
              </a:lnSpc>
            </a:pPr>
            <a:r>
              <a:rPr lang="fa-IR" sz="2000" b="1" u="sng" dirty="0" smtClean="0">
                <a:solidFill>
                  <a:schemeClr val="accent6"/>
                </a:solidFill>
              </a:rPr>
              <a:t>قدرت توانمندی فرد</a:t>
            </a:r>
            <a:r>
              <a:rPr lang="fa-IR" sz="2000" dirty="0" smtClean="0">
                <a:solidFill>
                  <a:schemeClr val="accent6"/>
                </a:solidFill>
              </a:rPr>
              <a:t>، </a:t>
            </a:r>
          </a:p>
          <a:p>
            <a:pPr lvl="1" algn="r" rtl="1">
              <a:lnSpc>
                <a:spcPct val="120000"/>
              </a:lnSpc>
            </a:pPr>
            <a:r>
              <a:rPr lang="fa-IR" sz="2000" b="1" u="sng" dirty="0" smtClean="0">
                <a:solidFill>
                  <a:schemeClr val="accent6"/>
                </a:solidFill>
              </a:rPr>
              <a:t>نوع شخصیت</a:t>
            </a:r>
            <a:r>
              <a:rPr lang="fa-IR" sz="2000" b="1" dirty="0" smtClean="0">
                <a:solidFill>
                  <a:schemeClr val="accent6"/>
                </a:solidFill>
              </a:rPr>
              <a:t> و </a:t>
            </a:r>
          </a:p>
          <a:p>
            <a:pPr lvl="1" algn="r" rtl="1">
              <a:lnSpc>
                <a:spcPct val="120000"/>
              </a:lnSpc>
            </a:pPr>
            <a:r>
              <a:rPr lang="fa-IR" sz="2000" b="1" u="sng" dirty="0" smtClean="0">
                <a:solidFill>
                  <a:schemeClr val="accent6"/>
                </a:solidFill>
              </a:rPr>
              <a:t>نیت شخص</a:t>
            </a:r>
          </a:p>
          <a:p>
            <a:pPr marL="0" indent="0" algn="r" rtl="1">
              <a:lnSpc>
                <a:spcPct val="120000"/>
              </a:lnSpc>
              <a:buNone/>
            </a:pPr>
            <a:r>
              <a:rPr lang="fa-IR" sz="2400" dirty="0" smtClean="0">
                <a:solidFill>
                  <a:schemeClr val="accent6"/>
                </a:solidFill>
              </a:rPr>
              <a:t> </a:t>
            </a:r>
            <a:r>
              <a:rPr lang="fa-IR" sz="2400" dirty="0" smtClean="0"/>
              <a:t>تغذیه می کند.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تفکر و ذهن؛ نظریه معماری تفکر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29" y="2182258"/>
            <a:ext cx="6259286" cy="34720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 smtClean="0"/>
              <a:t>در طراحی معماری تفکر باید به </a:t>
            </a:r>
          </a:p>
          <a:p>
            <a:pPr lvl="1" algn="r" rtl="1"/>
            <a:r>
              <a:rPr lang="fa-IR" sz="2400" dirty="0" smtClean="0"/>
              <a:t>ساختار</a:t>
            </a:r>
          </a:p>
          <a:p>
            <a:pPr lvl="1" algn="r" rtl="1"/>
            <a:r>
              <a:rPr lang="fa-IR" sz="2400" dirty="0" smtClean="0"/>
              <a:t>توازن میان بخش ها</a:t>
            </a:r>
          </a:p>
          <a:p>
            <a:pPr lvl="1" algn="r" rtl="1"/>
            <a:r>
              <a:rPr lang="fa-IR" sz="2400" dirty="0" smtClean="0"/>
              <a:t>جریان تبادل سیاستگذاری و عملکردهای مربوط </a:t>
            </a:r>
          </a:p>
          <a:p>
            <a:pPr marL="0" indent="0" algn="r" rtl="1">
              <a:buNone/>
            </a:pPr>
            <a:r>
              <a:rPr lang="fa-IR" sz="2800" dirty="0" smtClean="0"/>
              <a:t>توجه شود.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5400000">
            <a:off x="8949460" y="3656693"/>
            <a:ext cx="481965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معماری تفکر = چیدمان درونی تفکر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492" y="18525"/>
            <a:ext cx="8911687" cy="769257"/>
          </a:xfrm>
        </p:spPr>
        <p:txBody>
          <a:bodyPr anchor="ctr"/>
          <a:lstStyle/>
          <a:p>
            <a:pPr algn="r" rtl="1"/>
            <a:r>
              <a:rPr lang="fa-IR" dirty="0" smtClean="0"/>
              <a:t>تفکر و ذهن؛ نظریه معماری تفکر(ادامه)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311579" y="787782"/>
            <a:ext cx="10515600" cy="6135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هدف معماری تفکر</a:t>
            </a:r>
            <a:r>
              <a:rPr lang="fa-IR" sz="2400" dirty="0" smtClean="0"/>
              <a:t>، </a:t>
            </a:r>
            <a:r>
              <a:rPr lang="fa-IR" sz="2400" u="sng" dirty="0" smtClean="0"/>
              <a:t>پژوهش در امور رفتارها و کشف نظم پنهان در فعالیت های واحدهای سازمانی</a:t>
            </a:r>
            <a:r>
              <a:rPr lang="fa-IR" sz="2400" dirty="0" smtClean="0"/>
              <a:t> است.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لذا امکان توجه به ساختار پنهان فعالیت ها به منظور دست یابی به توانایی دیدن و شکافتن قالب طبیعی فعالیت ها برای سیاستگذاری را فراهم می نماید.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rgbClr val="FF0000"/>
                </a:solidFill>
              </a:rPr>
              <a:t>معماری تفکر </a:t>
            </a:r>
            <a:r>
              <a:rPr lang="fa-IR" sz="2400" dirty="0" smtClean="0"/>
              <a:t>در واقع نمایشی است از شکل و چارچوب پدیده های فکر کردن را در قالب ها و الگوهای مرتبط با هم و نیز چگونگی ارتباط با دسته های دیگر از پدیده ها؛ به عبارتی نمایش دسته بندی ها و پیوندها.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rgbClr val="FF0000"/>
                </a:solidFill>
              </a:rPr>
              <a:t>معماری تفکر </a:t>
            </a:r>
            <a:r>
              <a:rPr lang="fa-IR" sz="2400" dirty="0" smtClean="0"/>
              <a:t>طراحی هنرمندانه ای است از چارچوب های تجمع و دسته بندی عوامل و چینش ارتباط میان آن ها است که </a:t>
            </a:r>
            <a:r>
              <a:rPr lang="fa-IR" sz="2400" dirty="0" err="1" smtClean="0"/>
              <a:t>ارادی</a:t>
            </a:r>
            <a:r>
              <a:rPr lang="fa-IR" sz="2400" dirty="0" smtClean="0"/>
              <a:t> و </a:t>
            </a:r>
            <a:r>
              <a:rPr lang="fa-IR" sz="2400" dirty="0" err="1" smtClean="0"/>
              <a:t>هدفدار</a:t>
            </a:r>
            <a:r>
              <a:rPr lang="fa-IR" sz="2400" dirty="0" smtClean="0"/>
              <a:t> است.</a:t>
            </a:r>
          </a:p>
          <a:p>
            <a:pPr lvl="1" algn="r" rtl="1">
              <a:lnSpc>
                <a:spcPct val="150000"/>
              </a:lnSpc>
            </a:pPr>
            <a:r>
              <a:rPr lang="fa-IR" sz="2000" dirty="0" smtClean="0"/>
              <a:t>اولویت این هدف ها، تولید فکر، تقویت هنر اندیشیدن، تحلیل، ارائه قضاوت، راهنمایی و مشاوره است.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>
                <a:solidFill>
                  <a:srgbClr val="FF0000"/>
                </a:solidFill>
              </a:rPr>
              <a:t>معماری تفکر</a:t>
            </a:r>
            <a:r>
              <a:rPr lang="fa-IR" sz="2400" dirty="0" smtClean="0"/>
              <a:t>، آرایشی است که افراد طبق آن فکر می کنند، ارزیابی می کنند، می نگرند و آینده را برای خود و دیگران طراحی و اجرا می کنند</a:t>
            </a:r>
            <a:r>
              <a:rPr lang="fa-IR" sz="2000" dirty="0"/>
              <a:t>.</a:t>
            </a:r>
            <a:endParaRPr lang="fa-IR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تفکر و ذهن؛ نظریه معماری تفکر(ادامه)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6514" y="1451429"/>
            <a:ext cx="9458098" cy="5109027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/>
              <a:t>اشتراک پدیده ها در موارد مذکور، سبب پیوستگی شان در فرآیندها، داد و ستد ها، پیوندهای ارتباطی، وجوه منطقی، حیاتی و فیزیکی خواهد شد.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این پیوستگی سبب جفت شدن اجزای تفکر می شود.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راهنمایی های حاصل از تفکر باید پیوستگی جمعی را ترغیب و از جفت شدن آن ها جلوگیری کند تا هویت مستقل تفکر حفظ شود.</a:t>
            </a:r>
          </a:p>
          <a:p>
            <a:pPr lvl="1" algn="r" rtl="1"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تفکیک</a:t>
            </a:r>
            <a:r>
              <a:rPr lang="fa-IR" sz="2000" dirty="0" smtClean="0"/>
              <a:t> یکی از موارد حیاتی در طراحی تفکرات است</a:t>
            </a:r>
          </a:p>
          <a:p>
            <a:pPr lvl="1" algn="r" rtl="1">
              <a:lnSpc>
                <a:spcPct val="150000"/>
              </a:lnSpc>
            </a:pPr>
            <a:r>
              <a:rPr lang="fa-I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اهداف تفکیک</a:t>
            </a:r>
            <a:r>
              <a:rPr lang="fa-IR" sz="2000" dirty="0"/>
              <a:t>:</a:t>
            </a:r>
            <a:r>
              <a:rPr lang="fa-IR" sz="2000" dirty="0" smtClean="0"/>
              <a:t> به حداکثر رساندن پیوستگی و به حداقل کشاندن جفت شدن</a:t>
            </a:r>
          </a:p>
          <a:p>
            <a:pPr algn="r" rtl="1">
              <a:lnSpc>
                <a:spcPct val="150000"/>
              </a:lnSpc>
            </a:pPr>
            <a:r>
              <a:rPr lang="fa-IR" sz="2400" dirty="0" smtClean="0"/>
              <a:t>تفکر سیاست محور منجر به ارائه چارچوب های ذهنی، مدل های مفهومی و ایده های هدایت گر می شود که فراتر از واکنش به مسائل روزمره و یا بلند مدت است.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667" y="147337"/>
            <a:ext cx="8911687" cy="640445"/>
          </a:xfrm>
        </p:spPr>
        <p:txBody>
          <a:bodyPr>
            <a:noAutofit/>
          </a:bodyPr>
          <a:lstStyle/>
          <a:p>
            <a:pPr algn="r" rtl="1"/>
            <a:r>
              <a:rPr lang="fa-IR" sz="4000" dirty="0" smtClean="0"/>
              <a:t>سیاست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0114" y="1152907"/>
            <a:ext cx="5128213" cy="545109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ایجاد کننده </a:t>
            </a:r>
            <a:r>
              <a:rPr lang="fa-IR" dirty="0" smtClean="0">
                <a:solidFill>
                  <a:srgbClr val="FF0000"/>
                </a:solidFill>
              </a:rPr>
              <a:t>هماهنگی</a:t>
            </a:r>
            <a:r>
              <a:rPr lang="fa-IR" dirty="0" smtClean="0"/>
              <a:t> و ثبات روش در درون سازمان و میان واحدهای آن</a:t>
            </a:r>
          </a:p>
          <a:p>
            <a:pPr algn="r" rtl="1"/>
            <a:r>
              <a:rPr lang="fa-IR" dirty="0" smtClean="0"/>
              <a:t>تعیین کننده محدوده اتخاذ تصمیم ها و انجام امور</a:t>
            </a:r>
          </a:p>
          <a:p>
            <a:pPr algn="r" rtl="1"/>
            <a:r>
              <a:rPr lang="fa-IR" dirty="0" smtClean="0"/>
              <a:t>برای کارساز شدن یک راهبرد به سیاست </a:t>
            </a:r>
            <a:r>
              <a:rPr lang="fa-IR" dirty="0" err="1" smtClean="0"/>
              <a:t>هایی</a:t>
            </a:r>
            <a:r>
              <a:rPr lang="fa-IR" dirty="0" smtClean="0"/>
              <a:t> نیاز است که بتوان امور روزمره را اداره کرد.</a:t>
            </a:r>
          </a:p>
          <a:p>
            <a:pPr algn="r" rtl="1"/>
            <a:r>
              <a:rPr lang="fa-IR" dirty="0" smtClean="0"/>
              <a:t>سیاست حاوی </a:t>
            </a:r>
            <a:r>
              <a:rPr lang="fa-IR" dirty="0" err="1" smtClean="0"/>
              <a:t>رهنمودها</a:t>
            </a:r>
            <a:r>
              <a:rPr lang="fa-IR" dirty="0" smtClean="0"/>
              <a:t>، روش ها، رویه ها، مقررات و شیوه </a:t>
            </a:r>
            <a:r>
              <a:rPr lang="fa-IR" dirty="0" err="1" smtClean="0"/>
              <a:t>هایی</a:t>
            </a:r>
            <a:r>
              <a:rPr lang="fa-IR" dirty="0" smtClean="0"/>
              <a:t> خاص از مدیریت است که برای حمایت و تقویت کارها در نظر گرفته شود تا کشور یا سازمان بتواند به هدف های تعیین شده دست یابد.</a:t>
            </a:r>
          </a:p>
          <a:p>
            <a:pPr algn="r" rtl="1"/>
            <a:r>
              <a:rPr lang="fa-IR" dirty="0" smtClean="0"/>
              <a:t>سیاست ها ابزارهای </a:t>
            </a:r>
            <a:r>
              <a:rPr lang="fa-IR" dirty="0" smtClean="0">
                <a:solidFill>
                  <a:srgbClr val="FF0000"/>
                </a:solidFill>
              </a:rPr>
              <a:t>اجرای </a:t>
            </a:r>
            <a:r>
              <a:rPr lang="fa-IR" dirty="0" err="1" smtClean="0">
                <a:solidFill>
                  <a:srgbClr val="FF0000"/>
                </a:solidFill>
              </a:rPr>
              <a:t>راهبردها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هستند</a:t>
            </a:r>
          </a:p>
          <a:p>
            <a:pPr algn="r" rtl="1"/>
            <a:r>
              <a:rPr lang="fa-IR" dirty="0" smtClean="0"/>
              <a:t>در سایه تعیین سیاست ها، مرزها و محدوده های انواع کارهای اداری، اقتصادی، مالی و مانند این ها تعیین می شود و بر آن پایه به افراد به سبب رفتاری خاص، پاداش داده شده یا تنبیه می شوند.</a:t>
            </a:r>
            <a:endParaRPr lang="en-US" dirty="0" smtClean="0"/>
          </a:p>
          <a:p>
            <a:pPr algn="r" rtl="1"/>
            <a:r>
              <a:rPr lang="fa-IR" dirty="0" smtClean="0"/>
              <a:t>سیاست مبنای اعمال </a:t>
            </a:r>
            <a:r>
              <a:rPr lang="fa-IR" dirty="0" smtClean="0">
                <a:solidFill>
                  <a:srgbClr val="FF0000"/>
                </a:solidFill>
              </a:rPr>
              <a:t>کنترل</a:t>
            </a:r>
          </a:p>
          <a:p>
            <a:pPr algn="r" rtl="1"/>
            <a:r>
              <a:rPr lang="fa-IR" dirty="0" smtClean="0"/>
              <a:t>سیاست عامل هماهنگی و کاهش زمان </a:t>
            </a:r>
            <a:r>
              <a:rPr lang="fa-IR" dirty="0" err="1" smtClean="0"/>
              <a:t>تصممیم</a:t>
            </a:r>
            <a:r>
              <a:rPr lang="fa-IR" dirty="0" smtClean="0"/>
              <a:t> گیری</a:t>
            </a:r>
          </a:p>
          <a:p>
            <a:pPr algn="r" rtl="1"/>
            <a:r>
              <a:rPr lang="fa-IR" dirty="0" smtClean="0"/>
              <a:t>سیاست عامل افزایش </a:t>
            </a:r>
            <a:r>
              <a:rPr lang="fa-IR" dirty="0" smtClean="0">
                <a:solidFill>
                  <a:srgbClr val="FF0000"/>
                </a:solidFill>
              </a:rPr>
              <a:t>تفویض اختیار </a:t>
            </a:r>
            <a:r>
              <a:rPr lang="fa-IR" dirty="0" smtClean="0"/>
              <a:t>به کارکنان و مدیران رده های مختلف سازمانی</a:t>
            </a:r>
          </a:p>
          <a:p>
            <a:pPr algn="r" rtl="1"/>
            <a:r>
              <a:rPr lang="fa-IR" dirty="0" smtClean="0"/>
              <a:t>سیاست ها به مثابه ساز و کارهایی برای تقویت عرصه اجرایی </a:t>
            </a:r>
            <a:r>
              <a:rPr lang="fa-IR" dirty="0" err="1" smtClean="0"/>
              <a:t>راهبردها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768327" y="1145529"/>
            <a:ext cx="5162416" cy="5451093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20000"/>
              </a:lnSpc>
            </a:pPr>
            <a:r>
              <a:rPr lang="fa-IR" dirty="0">
                <a:solidFill>
                  <a:srgbClr val="FF0000"/>
                </a:solidFill>
              </a:rPr>
              <a:t>چارچوبی برای تصمیمات راهبردی </a:t>
            </a:r>
            <a:r>
              <a:rPr lang="fa-IR" dirty="0" err="1">
                <a:solidFill>
                  <a:srgbClr val="FF0000"/>
                </a:solidFill>
              </a:rPr>
              <a:t>اثربخش</a:t>
            </a:r>
            <a:endParaRPr lang="fa-IR" dirty="0">
              <a:solidFill>
                <a:srgbClr val="FF0000"/>
              </a:solidFill>
            </a:endParaRPr>
          </a:p>
          <a:p>
            <a:pPr algn="r" rtl="1">
              <a:lnSpc>
                <a:spcPct val="120000"/>
              </a:lnSpc>
            </a:pPr>
            <a:r>
              <a:rPr lang="fa-IR" dirty="0" err="1"/>
              <a:t>سرخط</a:t>
            </a:r>
            <a:r>
              <a:rPr lang="fa-IR" dirty="0"/>
              <a:t> ها، خطوط و تابلوی </a:t>
            </a:r>
            <a:r>
              <a:rPr lang="fa-IR" dirty="0">
                <a:solidFill>
                  <a:srgbClr val="FF0000"/>
                </a:solidFill>
              </a:rPr>
              <a:t>راهنمای هدایت تصمیمات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ایجاد بنیان های اساسی در</a:t>
            </a:r>
            <a:r>
              <a:rPr lang="fa-IR" dirty="0">
                <a:solidFill>
                  <a:srgbClr val="FF0000"/>
                </a:solidFill>
              </a:rPr>
              <a:t> ارزیابی </a:t>
            </a:r>
            <a:r>
              <a:rPr lang="fa-IR" dirty="0"/>
              <a:t>سازمان برای تنظیم مقدمات بهره گیری از توانمندی ها در انتخاب راهبردی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ابزار دست یابی به </a:t>
            </a:r>
            <a:r>
              <a:rPr lang="fa-IR" dirty="0">
                <a:solidFill>
                  <a:srgbClr val="FF0000"/>
                </a:solidFill>
              </a:rPr>
              <a:t>هدف های سالیانه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متشکل از مقررات و روش </a:t>
            </a:r>
            <a:r>
              <a:rPr lang="fa-IR" dirty="0" err="1"/>
              <a:t>هایی</a:t>
            </a:r>
            <a:r>
              <a:rPr lang="fa-IR" dirty="0"/>
              <a:t> که سازمان ها و مسئولان آن ها برای دست یابی به هدف های اعلام شده رعایت می کنند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رهنمود تصمیم گیری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تعیین کننده شرایط روزمره و تکراری سازمان ها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اغلب بر اساس فعالیت ها نوشته می شود</a:t>
            </a:r>
          </a:p>
          <a:p>
            <a:pPr algn="r" rtl="1">
              <a:lnSpc>
                <a:spcPct val="120000"/>
              </a:lnSpc>
            </a:pPr>
            <a:r>
              <a:rPr lang="fa-IR" dirty="0"/>
              <a:t>همانند هدف های سالیانه اهمیتی ویژه دارند زیرا نمایانگر انتظاراتی هستند که سازمان از کارکنان و مدیران یا </a:t>
            </a:r>
            <a:r>
              <a:rPr lang="fa-IR" dirty="0" err="1" smtClean="0"/>
              <a:t>مسوولان</a:t>
            </a:r>
            <a:r>
              <a:rPr lang="fa-IR" dirty="0" smtClean="0"/>
              <a:t> </a:t>
            </a:r>
            <a:r>
              <a:rPr lang="fa-IR" dirty="0"/>
              <a:t>مملکتی از برنامه ها دارند.</a:t>
            </a:r>
          </a:p>
          <a:p>
            <a:pPr>
              <a:lnSpc>
                <a:spcPct val="120000"/>
              </a:lnSpc>
            </a:pP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29899"/>
            <a:ext cx="8911687" cy="1280890"/>
          </a:xfrm>
        </p:spPr>
        <p:txBody>
          <a:bodyPr anchor="ctr">
            <a:normAutofit/>
          </a:bodyPr>
          <a:lstStyle/>
          <a:p>
            <a:pPr algn="r" rtl="1"/>
            <a:r>
              <a:rPr lang="fa-IR" sz="4000" dirty="0" smtClean="0"/>
              <a:t>سیاست(ادامه)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10789"/>
            <a:ext cx="8915400" cy="3018971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/>
              <a:t>انواع سیاست</a:t>
            </a:r>
          </a:p>
          <a:p>
            <a:pPr lvl="1" algn="r" rtl="1">
              <a:lnSpc>
                <a:spcPct val="150000"/>
              </a:lnSpc>
            </a:pPr>
            <a:r>
              <a:rPr lang="fa-IR" sz="3200" dirty="0" smtClean="0"/>
              <a:t>آشکار؛ مثل سیاست های مکتوب</a:t>
            </a:r>
          </a:p>
          <a:p>
            <a:pPr lvl="1" algn="r" rtl="1">
              <a:lnSpc>
                <a:spcPct val="150000"/>
              </a:lnSpc>
            </a:pPr>
            <a:r>
              <a:rPr lang="fa-IR" sz="3200" dirty="0" smtClean="0"/>
              <a:t>ضمنی؛ مثل عرف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51429" y="4629760"/>
            <a:ext cx="10406743" cy="17081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سیاستگذاری. </a:t>
            </a:r>
            <a:r>
              <a:rPr lang="fa-IR" sz="2400" dirty="0" smtClean="0"/>
              <a:t>فرآیند </a:t>
            </a:r>
            <a:r>
              <a:rPr lang="fa-IR" sz="2400" dirty="0"/>
              <a:t>رسمی تشریح و توصیف تجهیزات مورد نیاز برای رسیدن به نتایج مطلوب و شناسایی چگونگی و چرایی استفاده از واقعیت های موجود برای ارائه ارزش افزوده ای در سطح کلان به جامعه می باشد.</a:t>
            </a:r>
            <a:endParaRPr lang="en-US" sz="2400" dirty="0"/>
          </a:p>
          <a:p>
            <a:pPr algn="just" rtl="1">
              <a:lnSpc>
                <a:spcPct val="150000"/>
              </a:lnSpc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7784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329899"/>
            <a:ext cx="8911687" cy="1280890"/>
          </a:xfrm>
        </p:spPr>
        <p:txBody>
          <a:bodyPr anchor="ctr"/>
          <a:lstStyle/>
          <a:p>
            <a:pPr algn="r" rtl="1"/>
            <a:r>
              <a:rPr lang="fa-IR" dirty="0" smtClean="0"/>
              <a:t>پرسش و پاسخ های سیاستگذاری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51086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 smtClean="0"/>
              <a:t>چه تغییرات عمده ای آینده مرتبط را تحت تاثیر قرار خواهد داد؟</a:t>
            </a:r>
          </a:p>
          <a:p>
            <a:pPr algn="r" rtl="1"/>
            <a:r>
              <a:rPr lang="fa-IR" sz="2400" dirty="0" smtClean="0"/>
              <a:t>جهت و واکنش سیاست گذار به این تغییرات چیست؟</a:t>
            </a:r>
          </a:p>
          <a:p>
            <a:pPr algn="r" rtl="1"/>
            <a:r>
              <a:rPr lang="fa-IR" sz="2400" dirty="0" smtClean="0"/>
              <a:t>عناصر سطح کلان چیست که باید آن ها را مدنظر داشت و چرا؟</a:t>
            </a:r>
          </a:p>
          <a:p>
            <a:pPr algn="r" rtl="1"/>
            <a:r>
              <a:rPr lang="fa-IR" sz="2400" dirty="0" smtClean="0"/>
              <a:t>چگونه می توان نتایج مطلوب را در قالب عبارات قابل اندازه گیری و کمی توصیف کرد؟</a:t>
            </a:r>
          </a:p>
          <a:p>
            <a:pPr algn="r" rtl="1"/>
            <a:r>
              <a:rPr lang="fa-IR" sz="2400" dirty="0" smtClean="0"/>
              <a:t>بهترین راه و ابزار رسیدن به این نتایج چیست؟</a:t>
            </a:r>
          </a:p>
          <a:p>
            <a:pPr algn="r" rtl="1"/>
            <a:r>
              <a:rPr lang="fa-IR" sz="2400" dirty="0" smtClean="0"/>
              <a:t>چگونه می توان پیشرفت را محاسبه کرد؟</a:t>
            </a:r>
          </a:p>
          <a:p>
            <a:pPr algn="r" rtl="1"/>
            <a:r>
              <a:rPr lang="fa-IR" sz="2400" dirty="0" smtClean="0"/>
              <a:t>چگونه می توان موفقیت را محاسبه نمود؟</a:t>
            </a:r>
          </a:p>
          <a:p>
            <a:pPr algn="r" rtl="1"/>
            <a:r>
              <a:rPr lang="fa-IR" sz="2400" dirty="0" smtClean="0"/>
              <a:t>نحوه تجدید نظر در کلیت ماجرا در صورت نیاز چه خواهد بود؟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0982" y="19464"/>
            <a:ext cx="8911687" cy="1280890"/>
          </a:xfrm>
        </p:spPr>
        <p:txBody>
          <a:bodyPr anchor="ctr"/>
          <a:lstStyle/>
          <a:p>
            <a:pPr algn="r" rtl="1"/>
            <a:r>
              <a:rPr lang="fa-IR" dirty="0" smtClean="0"/>
              <a:t>ساز و کارها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49347"/>
            <a:ext cx="10515600" cy="1573157"/>
          </a:xfrm>
          <a:solidFill>
            <a:schemeClr val="accent4"/>
          </a:solidFill>
        </p:spPr>
        <p:txBody>
          <a:bodyPr/>
          <a:lstStyle/>
          <a:p>
            <a:pPr marL="0" indent="0" algn="ctr">
              <a:buNone/>
            </a:pPr>
            <a:r>
              <a:rPr lang="fa-IR" sz="2400" b="1" dirty="0" smtClean="0"/>
              <a:t>هدف سیاست </a:t>
            </a:r>
            <a:r>
              <a:rPr lang="fa-IR" sz="2400" b="1" dirty="0" err="1" smtClean="0"/>
              <a:t>نویس</a:t>
            </a:r>
            <a:endParaRPr lang="fa-IR" sz="2400" b="1" dirty="0" smtClean="0"/>
          </a:p>
          <a:p>
            <a:pPr marL="457200" lvl="1" indent="0" algn="ctr">
              <a:buNone/>
            </a:pPr>
            <a:r>
              <a:rPr lang="fa-IR" sz="2400" dirty="0" smtClean="0"/>
              <a:t>جست و </a:t>
            </a:r>
            <a:r>
              <a:rPr lang="fa-IR" sz="2400" dirty="0" err="1" smtClean="0"/>
              <a:t>جوگری</a:t>
            </a:r>
            <a:r>
              <a:rPr lang="fa-IR" sz="2400" dirty="0" smtClean="0"/>
              <a:t> منظم(مطابق آن چه در شکل 2 آمده است) برای رسیدن به شناخت بیشتر درباره یک مساله یا پدیده 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838200" y="1447800"/>
            <a:ext cx="10515599" cy="2726636"/>
          </a:xfrm>
          <a:prstGeom prst="downArrow">
            <a:avLst>
              <a:gd name="adj1" fmla="val 100000"/>
              <a:gd name="adj2" fmla="val 533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22004" y="1574922"/>
            <a:ext cx="76183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b="1" dirty="0"/>
              <a:t>هدف سیاست </a:t>
            </a:r>
            <a:r>
              <a:rPr lang="fa-IR" sz="2000" b="1" dirty="0" err="1"/>
              <a:t>نویسی</a:t>
            </a:r>
            <a:endParaRPr lang="fa-IR" sz="2000" b="1" dirty="0"/>
          </a:p>
          <a:p>
            <a:pPr marL="914400" lvl="1" indent="-457200" algn="r" rtl="1">
              <a:buFont typeface="+mj-lt"/>
              <a:buAutoNum type="arabicPeriod"/>
            </a:pPr>
            <a:r>
              <a:rPr lang="fa-IR" sz="2000" dirty="0"/>
              <a:t>یافتن </a:t>
            </a:r>
            <a:r>
              <a:rPr lang="fa-IR" sz="2000" b="1" dirty="0">
                <a:solidFill>
                  <a:srgbClr val="FF0000"/>
                </a:solidFill>
              </a:rPr>
              <a:t>دانش تازه </a:t>
            </a:r>
            <a:r>
              <a:rPr lang="fa-IR" sz="2000" dirty="0"/>
              <a:t>درباره مسئله ای و پاسخ به سوال های مطرح در مساله تا بتوان پاسخ های به دست آمده را هدایت مسائل آینده نمود.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fa-IR" sz="2000" dirty="0"/>
              <a:t>قضاوت یا توافق درباره </a:t>
            </a:r>
            <a:r>
              <a:rPr lang="fa-IR" sz="2000" b="1" dirty="0">
                <a:solidFill>
                  <a:srgbClr val="FF0000"/>
                </a:solidFill>
              </a:rPr>
              <a:t>ارزش</a:t>
            </a:r>
            <a:r>
              <a:rPr lang="fa-IR" sz="2000" dirty="0"/>
              <a:t>(اهمیت، </a:t>
            </a:r>
            <a:r>
              <a:rPr lang="fa-IR" sz="2000" dirty="0" err="1"/>
              <a:t>مطلوبیت</a:t>
            </a:r>
            <a:r>
              <a:rPr lang="fa-IR" sz="2000" dirty="0"/>
              <a:t> یا شایستگی) مراحل دستیابی به اهداف از پیش تعیین شده در سیاست ها</a:t>
            </a:r>
          </a:p>
          <a:p>
            <a:pPr marL="914400" lvl="1" indent="-457200" algn="r" rtl="1">
              <a:buFont typeface="+mj-lt"/>
              <a:buAutoNum type="arabicPeriod"/>
            </a:pPr>
            <a:r>
              <a:rPr lang="fa-IR" sz="2000" dirty="0"/>
              <a:t>مشخص و </a:t>
            </a:r>
            <a:r>
              <a:rPr lang="fa-IR" sz="2000" b="1" dirty="0">
                <a:solidFill>
                  <a:srgbClr val="FF0000"/>
                </a:solidFill>
              </a:rPr>
              <a:t>هدایت </a:t>
            </a:r>
            <a:r>
              <a:rPr lang="fa-IR" sz="2000" dirty="0"/>
              <a:t>کردن یک موقعیت </a:t>
            </a:r>
            <a:r>
              <a:rPr lang="fa-IR" sz="2000" dirty="0" err="1"/>
              <a:t>نامعین</a:t>
            </a:r>
            <a:endParaRPr lang="fa-IR" sz="2000" dirty="0"/>
          </a:p>
          <a:p>
            <a:pPr algn="r" rtl="1"/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5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371" y="0"/>
            <a:ext cx="7040339" cy="685799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9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b="1" dirty="0" smtClean="0"/>
              <a:t>مقدمه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 smtClean="0"/>
              <a:t>تفکر حرفه ای مانند هر برنامه ریزی و سیاستگذاری نیازمند</a:t>
            </a:r>
          </a:p>
          <a:p>
            <a:pPr lvl="1" algn="r" rtl="1"/>
            <a:r>
              <a:rPr lang="fa-IR" sz="2400" dirty="0" smtClean="0"/>
              <a:t>داده های صحیح</a:t>
            </a:r>
          </a:p>
          <a:p>
            <a:pPr lvl="1" algn="r" rtl="1"/>
            <a:r>
              <a:rPr lang="fa-IR" sz="2400" dirty="0" smtClean="0"/>
              <a:t>زاویه فکری</a:t>
            </a:r>
          </a:p>
          <a:p>
            <a:pPr lvl="1" algn="r" rtl="1"/>
            <a:r>
              <a:rPr lang="fa-IR" sz="2400" dirty="0" smtClean="0"/>
              <a:t>قدرت تحلیل چند سویه و نتیجه محور</a:t>
            </a:r>
          </a:p>
          <a:p>
            <a:pPr marL="57150" indent="0" algn="r" rtl="1">
              <a:buNone/>
            </a:pPr>
            <a:r>
              <a:rPr lang="fa-IR" sz="2600" dirty="0" smtClean="0"/>
              <a:t>می باشد.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4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738" y="0"/>
            <a:ext cx="10569261" cy="1280890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>
                <a:cs typeface="2  Zar" panose="00000400000000000000" pitchFamily="2" charset="-78"/>
              </a:rPr>
              <a:t>طرح تدوین سیاست</a:t>
            </a:r>
            <a:r>
              <a:rPr lang="fa-IR" sz="2000" dirty="0" smtClean="0">
                <a:cs typeface="2  Zar" panose="00000400000000000000" pitchFamily="2" charset="-78"/>
              </a:rPr>
              <a:t/>
            </a:r>
            <a:br>
              <a:rPr lang="fa-IR" sz="2000" dirty="0" smtClean="0">
                <a:cs typeface="2  Zar" panose="00000400000000000000" pitchFamily="2" charset="-78"/>
              </a:rPr>
            </a:br>
            <a:r>
              <a:rPr lang="fa-IR" sz="2800" dirty="0" smtClean="0">
                <a:cs typeface="2  Zar" panose="00000400000000000000" pitchFamily="2" charset="-78"/>
              </a:rPr>
              <a:t>برنامه، ساختار و راهبرد</a:t>
            </a:r>
            <a:r>
              <a:rPr lang="fa-IR" sz="2000" dirty="0" smtClean="0">
                <a:cs typeface="2  Zar" panose="00000400000000000000" pitchFamily="2" charset="-78"/>
              </a:rPr>
              <a:t/>
            </a:r>
            <a:br>
              <a:rPr lang="fa-IR" sz="2000" dirty="0" smtClean="0">
                <a:cs typeface="2  Zar" panose="00000400000000000000" pitchFamily="2" charset="-78"/>
              </a:rPr>
            </a:br>
            <a:r>
              <a:rPr lang="fa-IR" sz="2400" dirty="0" smtClean="0">
                <a:cs typeface="2  Zar" panose="00000400000000000000" pitchFamily="2" charset="-78"/>
              </a:rPr>
              <a:t>یافتن پاسخ به سوال های فرصت ها و تهدیدهای پیش روی سازمان و کنترل انحرافات و ارتقای کاربری آن </a:t>
            </a:r>
            <a:r>
              <a:rPr lang="fa-IR" sz="2400" dirty="0" err="1" smtClean="0">
                <a:cs typeface="2  Zar" panose="00000400000000000000" pitchFamily="2" charset="-78"/>
              </a:rPr>
              <a:t>هاست</a:t>
            </a:r>
            <a:r>
              <a:rPr lang="fa-IR" sz="2400" dirty="0" smtClean="0">
                <a:cs typeface="2  Zar" panose="00000400000000000000" pitchFamily="2" charset="-78"/>
              </a:rPr>
              <a:t>.</a:t>
            </a:r>
            <a:endParaRPr lang="en-US" sz="2000" dirty="0">
              <a:cs typeface="2  Zar" panose="00000400000000000000" pitchFamily="2" charset="-78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077225"/>
              </p:ext>
            </p:extLst>
          </p:nvPr>
        </p:nvGraphicFramePr>
        <p:xfrm>
          <a:off x="1957589" y="1705894"/>
          <a:ext cx="9821152" cy="4591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455" y="970344"/>
            <a:ext cx="8915400" cy="4584698"/>
          </a:xfrm>
        </p:spPr>
        <p:txBody>
          <a:bodyPr anchor="ctr"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/>
              <a:t>در مجموع طرح تدوین سیاست عبارت است از </a:t>
            </a:r>
          </a:p>
          <a:p>
            <a:pPr lvl="1" algn="r" rtl="1">
              <a:lnSpc>
                <a:spcPct val="150000"/>
              </a:lnSpc>
            </a:pPr>
            <a:r>
              <a:rPr lang="fa-IR" sz="2000" dirty="0" smtClean="0"/>
              <a:t>اولا: برنامه منابع و انواع داده های مربوط به سوال های مطرح در برنامه ها</a:t>
            </a:r>
          </a:p>
          <a:p>
            <a:pPr lvl="1" algn="r" rtl="1">
              <a:lnSpc>
                <a:spcPct val="150000"/>
              </a:lnSpc>
            </a:pPr>
            <a:r>
              <a:rPr lang="fa-IR" sz="2000" dirty="0" smtClean="0"/>
              <a:t>ثانیا: اولویت </a:t>
            </a:r>
            <a:r>
              <a:rPr lang="fa-IR" sz="2000" dirty="0" err="1" smtClean="0"/>
              <a:t>هایی</a:t>
            </a:r>
            <a:r>
              <a:rPr lang="fa-IR" sz="2000" dirty="0" smtClean="0"/>
              <a:t> که در بودجه و در قالب مواد هزینه و زمان انجام مطرح هستند(به دلیل محدودیت های زمانی و اقتصادی برنامه ها)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6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مهارت های هفت گانه سیاست </a:t>
            </a:r>
            <a:r>
              <a:rPr lang="fa-IR" dirty="0" err="1" smtClean="0"/>
              <a:t>نویسی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Autofit/>
          </a:bodyPr>
          <a:lstStyle/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قدرت بررسی تطبیقی نکات ارزش آفرین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میزان مطالعه و غور در آن ها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قدرت </a:t>
            </a:r>
            <a:r>
              <a:rPr lang="fa-IR" sz="2400" dirty="0" err="1" smtClean="0"/>
              <a:t>تجرید</a:t>
            </a:r>
            <a:r>
              <a:rPr lang="fa-IR" sz="2400" dirty="0" smtClean="0"/>
              <a:t> سازی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قدرت خلق سیاست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قدرت الهام گیری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قدرت جدل(مباحثه) منطقی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fa-IR" sz="2400" dirty="0" smtClean="0"/>
              <a:t>قدرت تحلیل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4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622" y="0"/>
            <a:ext cx="10515600" cy="8499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روش بنیادی فنآوری تدوین سیاست(روش علمی)؛</a:t>
            </a:r>
            <a:br>
              <a:rPr lang="fa-IR" dirty="0" smtClean="0"/>
            </a:br>
            <a:r>
              <a:rPr lang="fa-IR" sz="2800" dirty="0" smtClean="0"/>
              <a:t>یکی از </a:t>
            </a:r>
            <a:r>
              <a:rPr lang="fa-IR" sz="2800" dirty="0" err="1" smtClean="0"/>
              <a:t>مفیدترین</a:t>
            </a:r>
            <a:r>
              <a:rPr lang="fa-IR" sz="2800" dirty="0" smtClean="0"/>
              <a:t> شیوه های بهبود کیفیت تدوین سیاست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791" y="982482"/>
            <a:ext cx="7920038" cy="587615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909"/>
            <a:ext cx="10515600" cy="820341"/>
          </a:xfrm>
        </p:spPr>
        <p:txBody>
          <a:bodyPr/>
          <a:lstStyle/>
          <a:p>
            <a:pPr algn="r" rtl="1"/>
            <a:r>
              <a:rPr lang="fa-IR" dirty="0" smtClean="0"/>
              <a:t>مشخصه های </a:t>
            </a:r>
            <a:r>
              <a:rPr lang="fa-IR" dirty="0" err="1" smtClean="0"/>
              <a:t>مطلوبیت</a:t>
            </a:r>
            <a:r>
              <a:rPr lang="fa-IR" dirty="0" smtClean="0"/>
              <a:t> طرح تدوین سیاست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9134" y="868930"/>
            <a:ext cx="6678258" cy="5932521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5" name="TextBox 4"/>
          <p:cNvSpPr txBox="1"/>
          <p:nvPr/>
        </p:nvSpPr>
        <p:spPr>
          <a:xfrm>
            <a:off x="11046023" y="868930"/>
            <a:ext cx="615553" cy="59325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ماهیت سیاست </a:t>
            </a:r>
            <a:r>
              <a:rPr lang="fa-I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نویسی</a:t>
            </a:r>
            <a:r>
              <a:rPr lang="fa-I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Zar" panose="00000400000000000000" pitchFamily="2" charset="-78"/>
              </a:rPr>
              <a:t> با کشف حقیقت سر و کار دارد.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Zar" panose="00000400000000000000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3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613" y="787782"/>
            <a:ext cx="10981387" cy="5769734"/>
          </a:xfrm>
        </p:spPr>
        <p:txBody>
          <a:bodyPr>
            <a:noAutofit/>
          </a:bodyPr>
          <a:lstStyle/>
          <a:p>
            <a:pPr algn="justLow" rtl="1">
              <a:lnSpc>
                <a:spcPct val="150000"/>
              </a:lnSpc>
            </a:pPr>
            <a:r>
              <a:rPr lang="fa-IR" sz="2200" dirty="0" smtClean="0"/>
              <a:t>از آن جا که هر سیاست </a:t>
            </a:r>
            <a:r>
              <a:rPr lang="fa-IR" sz="2200" dirty="0" err="1" smtClean="0"/>
              <a:t>نویس</a:t>
            </a:r>
            <a:r>
              <a:rPr lang="fa-IR" sz="2200" dirty="0" smtClean="0"/>
              <a:t> </a:t>
            </a:r>
            <a:r>
              <a:rPr lang="fa-IR" sz="2200" dirty="0" smtClean="0">
                <a:solidFill>
                  <a:srgbClr val="FF0000"/>
                </a:solidFill>
              </a:rPr>
              <a:t>دارای صافی تصویر برداری </a:t>
            </a:r>
            <a:r>
              <a:rPr lang="fa-IR" sz="2200" dirty="0" smtClean="0"/>
              <a:t>ای است که پل ارتباطی </a:t>
            </a:r>
            <a:r>
              <a:rPr lang="fa-IR" sz="2200" dirty="0" err="1" smtClean="0"/>
              <a:t>ذهنیات</a:t>
            </a:r>
            <a:r>
              <a:rPr lang="fa-IR" sz="2200" dirty="0" smtClean="0"/>
              <a:t> و </a:t>
            </a:r>
            <a:r>
              <a:rPr lang="fa-IR" sz="2200" dirty="0" err="1" smtClean="0"/>
              <a:t>واقعیات</a:t>
            </a:r>
            <a:r>
              <a:rPr lang="fa-IR" sz="2200" dirty="0" smtClean="0"/>
              <a:t> را شکل می دهد، برای نیل به سطح عینی و حسی در مرحله موضوع گزینی و گذار از آن ها </a:t>
            </a:r>
            <a:r>
              <a:rPr lang="fa-IR" sz="2200" dirty="0" smtClean="0">
                <a:solidFill>
                  <a:srgbClr val="FF0000"/>
                </a:solidFill>
              </a:rPr>
              <a:t>برای دستیابی به چشم انداز مشترک</a:t>
            </a:r>
            <a:r>
              <a:rPr lang="fa-IR" sz="2200" dirty="0" smtClean="0"/>
              <a:t> و مدل های عملیاتی ضمن بهره گیری از </a:t>
            </a:r>
            <a:r>
              <a:rPr lang="fa-IR" sz="2200" dirty="0" err="1" smtClean="0"/>
              <a:t>کاربست</a:t>
            </a:r>
            <a:r>
              <a:rPr lang="fa-IR" sz="2200" dirty="0" smtClean="0"/>
              <a:t> های شخصی، لازم است از مدل شکل 3 نیز بهره گرفت. در این ارتباط چرخه سیاست </a:t>
            </a:r>
            <a:r>
              <a:rPr lang="fa-IR" sz="2200" dirty="0" err="1" smtClean="0"/>
              <a:t>نویسی</a:t>
            </a:r>
            <a:r>
              <a:rPr lang="fa-IR" sz="2200" dirty="0" smtClean="0"/>
              <a:t>، </a:t>
            </a:r>
            <a:r>
              <a:rPr lang="fa-IR" sz="2200" dirty="0" smtClean="0">
                <a:solidFill>
                  <a:srgbClr val="FF0000"/>
                </a:solidFill>
              </a:rPr>
              <a:t>سازه های 14 گانه </a:t>
            </a:r>
            <a:r>
              <a:rPr lang="fa-IR" sz="2200" dirty="0" smtClean="0"/>
              <a:t>و </a:t>
            </a:r>
            <a:r>
              <a:rPr lang="fa-IR" sz="2200" dirty="0" smtClean="0">
                <a:solidFill>
                  <a:srgbClr val="FF0000"/>
                </a:solidFill>
              </a:rPr>
              <a:t>11 گانه </a:t>
            </a:r>
            <a:r>
              <a:rPr lang="fa-IR" sz="2200" dirty="0" smtClean="0"/>
              <a:t>مطابق شکل های 4 و 5 را برای دو سطح سیاست-تفکر و سطح جلوه گری معرفی می نماید.</a:t>
            </a:r>
          </a:p>
          <a:p>
            <a:pPr algn="justLow" rtl="1">
              <a:lnSpc>
                <a:spcPct val="150000"/>
              </a:lnSpc>
            </a:pPr>
            <a:r>
              <a:rPr lang="fa-IR" sz="2200" dirty="0" smtClean="0"/>
              <a:t>طبقه بندی سیاست در این مدل ها به شرح زیر است:</a:t>
            </a:r>
          </a:p>
          <a:p>
            <a:pPr lvl="1" algn="justLow" rtl="1">
              <a:lnSpc>
                <a:spcPct val="150000"/>
              </a:lnSpc>
            </a:pPr>
            <a:r>
              <a:rPr lang="fa-IR" sz="2200" b="1" dirty="0" smtClean="0"/>
              <a:t>سیاست </a:t>
            </a:r>
            <a:r>
              <a:rPr lang="fa-IR" sz="2200" b="1" dirty="0" smtClean="0"/>
              <a:t>موضوعی.</a:t>
            </a:r>
            <a:r>
              <a:rPr lang="fa-IR" sz="2200" dirty="0" smtClean="0"/>
              <a:t> سیاست </a:t>
            </a:r>
            <a:r>
              <a:rPr lang="fa-IR" sz="2200" dirty="0" smtClean="0"/>
              <a:t>در این زمینه بعد اطلاعات محور به خود می </a:t>
            </a:r>
            <a:r>
              <a:rPr lang="fa-IR" sz="2200" dirty="0" err="1" smtClean="0"/>
              <a:t>گیرید</a:t>
            </a:r>
            <a:r>
              <a:rPr lang="fa-IR" sz="2200" dirty="0" smtClean="0"/>
              <a:t> و از طریق مدیریت اطلاعات تولید می شود.</a:t>
            </a:r>
          </a:p>
          <a:p>
            <a:pPr lvl="1" algn="justLow" rtl="1">
              <a:lnSpc>
                <a:spcPct val="150000"/>
              </a:lnSpc>
            </a:pPr>
            <a:r>
              <a:rPr lang="fa-IR" sz="2200" b="1" dirty="0" smtClean="0"/>
              <a:t>سیاست </a:t>
            </a:r>
            <a:r>
              <a:rPr lang="fa-IR" sz="2200" b="1" dirty="0" smtClean="0"/>
              <a:t>فرآیندی. </a:t>
            </a:r>
            <a:r>
              <a:rPr lang="fa-IR" sz="2200" dirty="0" smtClean="0"/>
              <a:t>سیاست </a:t>
            </a:r>
            <a:r>
              <a:rPr lang="fa-IR" sz="2200" dirty="0" smtClean="0"/>
              <a:t>فرآیندی است که باید برای دستیابی به نتایج آن، مراحلی که مبتنی بر روش تحقیق است طی شود.</a:t>
            </a:r>
          </a:p>
          <a:p>
            <a:pPr lvl="1" algn="justLow" rtl="1">
              <a:lnSpc>
                <a:spcPct val="150000"/>
              </a:lnSpc>
            </a:pPr>
            <a:r>
              <a:rPr lang="fa-IR" sz="2200" b="1" dirty="0" smtClean="0"/>
              <a:t>سیاست </a:t>
            </a:r>
            <a:r>
              <a:rPr lang="fa-IR" sz="2200" b="1" dirty="0" smtClean="0"/>
              <a:t>کانونی. </a:t>
            </a:r>
            <a:r>
              <a:rPr lang="fa-IR" sz="2200" dirty="0" smtClean="0"/>
              <a:t>سیاست درباره پدیده ای تعریف می شود که مدنظر و توجه کانونی است.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5648" y="-20804"/>
            <a:ext cx="7791450" cy="688117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8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8769" y="-12808"/>
            <a:ext cx="8077199" cy="687080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6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err="1" smtClean="0"/>
              <a:t>کاربست</a:t>
            </a:r>
            <a:r>
              <a:rPr lang="fa-IR" dirty="0" smtClean="0"/>
              <a:t> های شخصی سیاست </a:t>
            </a:r>
            <a:r>
              <a:rPr lang="fa-IR" dirty="0" err="1" smtClean="0"/>
              <a:t>نویس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dirty="0" smtClean="0"/>
              <a:t>ویژگی های بنیادی برای تقویت توانمندی طرح های سیاست محور</a:t>
            </a:r>
          </a:p>
          <a:p>
            <a:pPr marL="914400" lvl="1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2000" dirty="0" smtClean="0"/>
              <a:t>جامع نگری و اندیشه چند سویه داشتن</a:t>
            </a:r>
          </a:p>
          <a:p>
            <a:pPr marL="914400" lvl="1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2000" dirty="0" smtClean="0"/>
              <a:t>برخوردار بودن از اصالت و نوآوری در فکر و رفتار و حل مشکلات و مسائل</a:t>
            </a:r>
          </a:p>
          <a:p>
            <a:pPr marL="914400" lvl="1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2000" dirty="0" smtClean="0"/>
              <a:t>دارای شخصیت رشد یافته و فاصله گرفتن از اختلال های رفتاری و مسلط بودن بر غرایز</a:t>
            </a:r>
          </a:p>
          <a:p>
            <a:pPr marL="914400" lvl="1" indent="-457200" algn="r" rtl="1">
              <a:lnSpc>
                <a:spcPct val="200000"/>
              </a:lnSpc>
              <a:buFont typeface="+mj-lt"/>
              <a:buAutoNum type="arabicPeriod"/>
            </a:pPr>
            <a:r>
              <a:rPr lang="fa-IR" sz="2000" dirty="0" smtClean="0"/>
              <a:t>تحرک پذیر بودن و خوش بودن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تفکر سیاست </a:t>
            </a:r>
            <a:r>
              <a:rPr lang="fa-IR" dirty="0" err="1" smtClean="0"/>
              <a:t>نویس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dirty="0" smtClean="0"/>
              <a:t>تفکر سیاست محور  نیازمند </a:t>
            </a:r>
            <a:r>
              <a:rPr lang="fa-IR" sz="2400" dirty="0" err="1" smtClean="0"/>
              <a:t>سطوحی</a:t>
            </a:r>
            <a:r>
              <a:rPr lang="fa-IR" sz="2400" dirty="0" smtClean="0"/>
              <a:t> از</a:t>
            </a:r>
          </a:p>
          <a:p>
            <a:pPr lvl="1" algn="r" rtl="1">
              <a:lnSpc>
                <a:spcPct val="200000"/>
              </a:lnSpc>
            </a:pPr>
            <a:r>
              <a:rPr lang="fa-IR" sz="2000" dirty="0" smtClean="0"/>
              <a:t>قابلیت انطباق</a:t>
            </a:r>
          </a:p>
          <a:p>
            <a:pPr lvl="1" algn="r" rtl="1">
              <a:lnSpc>
                <a:spcPct val="200000"/>
              </a:lnSpc>
            </a:pPr>
            <a:r>
              <a:rPr lang="fa-IR" sz="2000" dirty="0" smtClean="0"/>
              <a:t>دوراندیشی</a:t>
            </a:r>
          </a:p>
          <a:p>
            <a:pPr lvl="1" algn="r" rtl="1">
              <a:lnSpc>
                <a:spcPct val="200000"/>
              </a:lnSpc>
            </a:pPr>
            <a:r>
              <a:rPr lang="fa-IR" sz="2000" dirty="0" smtClean="0"/>
              <a:t>آینده نگاری</a:t>
            </a:r>
          </a:p>
          <a:p>
            <a:pPr lvl="1" algn="r" rtl="1">
              <a:lnSpc>
                <a:spcPct val="200000"/>
              </a:lnSpc>
            </a:pPr>
            <a:r>
              <a:rPr lang="fa-IR" sz="2000" dirty="0" smtClean="0"/>
              <a:t>محیط </a:t>
            </a:r>
            <a:r>
              <a:rPr lang="fa-IR" sz="2000" dirty="0" err="1" smtClean="0"/>
              <a:t>شناسی</a:t>
            </a:r>
            <a:r>
              <a:rPr lang="fa-IR" sz="2000" dirty="0" smtClean="0"/>
              <a:t> برپایه شناخت بیشتر قوانین الهی</a:t>
            </a:r>
          </a:p>
          <a:p>
            <a:pPr marL="57150" indent="0" algn="r" rtl="1">
              <a:lnSpc>
                <a:spcPct val="200000"/>
              </a:lnSpc>
              <a:buNone/>
            </a:pPr>
            <a:r>
              <a:rPr lang="fa-IR" sz="2200" dirty="0" smtClean="0"/>
              <a:t>است.</a:t>
            </a:r>
            <a:endParaRPr lang="fa-IR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هدایت</a:t>
            </a:r>
            <a:r>
              <a:rPr lang="fa-IR" dirty="0" smtClean="0"/>
              <a:t> و حتی ایجاد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تغییرات </a:t>
            </a:r>
            <a:r>
              <a:rPr lang="fa-IR" dirty="0" smtClean="0"/>
              <a:t>محیطی، با استفاده از نگرش های بنیادی تفکر ساز بصیرت </a:t>
            </a:r>
            <a:r>
              <a:rPr lang="fa-IR" dirty="0" err="1" smtClean="0"/>
              <a:t>یاب</a:t>
            </a:r>
            <a:r>
              <a:rPr lang="fa-IR" dirty="0" smtClean="0"/>
              <a:t> و</a:t>
            </a:r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تدوین سیاست </a:t>
            </a:r>
            <a:r>
              <a:rPr lang="fa-IR" dirty="0" smtClean="0"/>
              <a:t>ها هموار می شود.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1038" y="2857360"/>
            <a:ext cx="4313864" cy="3164114"/>
          </a:xfrm>
        </p:spPr>
        <p:txBody>
          <a:bodyPr>
            <a:noAutofit/>
          </a:bodyPr>
          <a:lstStyle/>
          <a:p>
            <a:pPr lvl="1" algn="r" rtl="1"/>
            <a:r>
              <a:rPr lang="fa-IR" sz="2400" dirty="0" smtClean="0"/>
              <a:t>محیط اقتصادی:</a:t>
            </a:r>
          </a:p>
          <a:p>
            <a:pPr lvl="2" algn="r" rtl="1"/>
            <a:r>
              <a:rPr lang="fa-IR" sz="2000" dirty="0" smtClean="0"/>
              <a:t>چرخه دوران های اقتصادی و بازرگانی</a:t>
            </a:r>
          </a:p>
          <a:p>
            <a:pPr lvl="2" algn="r" rtl="1"/>
            <a:r>
              <a:rPr lang="fa-IR" sz="2000" dirty="0" smtClean="0"/>
              <a:t>تشکیل سازمان های اقتصادی منطقه ای</a:t>
            </a:r>
          </a:p>
          <a:p>
            <a:pPr lvl="2" algn="r" rtl="1"/>
            <a:r>
              <a:rPr lang="fa-IR" sz="2000" dirty="0" smtClean="0"/>
              <a:t>رویکرد تجارت جهانی</a:t>
            </a:r>
          </a:p>
          <a:p>
            <a:pPr lvl="2" algn="r" rtl="1"/>
            <a:r>
              <a:rPr lang="fa-IR" sz="2000" dirty="0" smtClean="0"/>
              <a:t>تجارت الکترونیک، فرصت ها و تهدیدهای آن </a:t>
            </a:r>
          </a:p>
          <a:p>
            <a:pPr lvl="2" algn="r" rtl="1"/>
            <a:r>
              <a:rPr lang="fa-IR" sz="2000" dirty="0" smtClean="0"/>
              <a:t>تعاملات اقتصادی میان کشورهای مختلف</a:t>
            </a:r>
          </a:p>
          <a:p>
            <a:pPr lvl="2" algn="r" rtl="1"/>
            <a:r>
              <a:rPr lang="fa-IR" sz="2000" dirty="0" smtClean="0"/>
              <a:t>روندهای بی ثباتی اقتصاد جهانی</a:t>
            </a:r>
          </a:p>
          <a:p>
            <a:pPr lvl="2" algn="r" rtl="1"/>
            <a:r>
              <a:rPr lang="fa-IR" sz="2000" dirty="0" smtClean="0"/>
              <a:t>تعامل </a:t>
            </a:r>
            <a:r>
              <a:rPr lang="fa-IR" sz="2000" dirty="0" err="1" smtClean="0"/>
              <a:t>چندگانه</a:t>
            </a:r>
            <a:r>
              <a:rPr lang="fa-IR" sz="2000" dirty="0" smtClean="0"/>
              <a:t> </a:t>
            </a:r>
            <a:r>
              <a:rPr lang="fa-IR" sz="2000" dirty="0" err="1" smtClean="0"/>
              <a:t>مولفه</a:t>
            </a:r>
            <a:r>
              <a:rPr lang="fa-IR" sz="2000" dirty="0" smtClean="0"/>
              <a:t> های اقتصاد جهانی</a:t>
            </a:r>
          </a:p>
          <a:p>
            <a:pPr marL="914400" lvl="2" indent="0" algn="r" rtl="1">
              <a:buNone/>
            </a:pP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23429" y="2857360"/>
            <a:ext cx="5698897" cy="4000640"/>
          </a:xfrm>
        </p:spPr>
        <p:txBody>
          <a:bodyPr>
            <a:noAutofit/>
          </a:bodyPr>
          <a:lstStyle/>
          <a:p>
            <a:pPr lvl="1" algn="r" rtl="1"/>
            <a:r>
              <a:rPr lang="fa-IR" sz="2400" dirty="0" smtClean="0"/>
              <a:t>محیط </a:t>
            </a:r>
            <a:r>
              <a:rPr lang="fa-IR" sz="2400" dirty="0"/>
              <a:t>سیاسی: </a:t>
            </a:r>
          </a:p>
          <a:p>
            <a:pPr lvl="2" algn="r" rtl="1"/>
            <a:r>
              <a:rPr lang="fa-IR" sz="2000" dirty="0"/>
              <a:t>اتمام دوران خدمت دولت ها</a:t>
            </a:r>
          </a:p>
          <a:p>
            <a:pPr lvl="2" algn="r" rtl="1"/>
            <a:r>
              <a:rPr lang="fa-IR" sz="2000" dirty="0"/>
              <a:t>افزایش حضور مردم در اداره جامعه خود</a:t>
            </a:r>
          </a:p>
          <a:p>
            <a:pPr lvl="2" algn="r" rtl="1"/>
            <a:r>
              <a:rPr lang="fa-IR" sz="2000" dirty="0"/>
              <a:t>مقابله با حکام </a:t>
            </a:r>
            <a:r>
              <a:rPr lang="fa-IR" sz="2000" dirty="0" smtClean="0"/>
              <a:t>خود خوانده</a:t>
            </a:r>
            <a:endParaRPr lang="fa-IR" sz="2000" dirty="0"/>
          </a:p>
          <a:p>
            <a:pPr lvl="2" algn="r" rtl="1"/>
            <a:r>
              <a:rPr lang="fa-IR" sz="2000" dirty="0"/>
              <a:t>تغییر مرزهای فکری و حتی جغرافیای مناطق جهان</a:t>
            </a:r>
          </a:p>
          <a:p>
            <a:pPr lvl="2" algn="r" rtl="1"/>
            <a:r>
              <a:rPr lang="fa-IR" sz="2000" dirty="0"/>
              <a:t>محو تشکل های قدیم و شکل گیری تشکل های جدید سیاسی در عرصه جهانی</a:t>
            </a:r>
          </a:p>
          <a:p>
            <a:pPr algn="r" rtl="1"/>
            <a:endParaRPr lang="fa-I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49143" y="2150347"/>
            <a:ext cx="4755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/>
              <a:t>تغییرات روز افزون محیط های گوناگون عبارتند از: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71929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تفکر سیاست </a:t>
            </a:r>
            <a:r>
              <a:rPr lang="fa-IR" dirty="0" err="1" smtClean="0"/>
              <a:t>نویس</a:t>
            </a:r>
            <a:r>
              <a:rPr lang="fa-IR" dirty="0" smtClean="0"/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62129"/>
            <a:ext cx="8915400" cy="5409127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 smtClean="0"/>
              <a:t>برای بهبود عملکرد و موثر واقع شدن برنامه ها، باید مهارت های تفکر را ارتقا بخشید</a:t>
            </a:r>
            <a:r>
              <a:rPr lang="fa-IR" sz="2400" dirty="0" smtClean="0"/>
              <a:t>.</a:t>
            </a:r>
          </a:p>
          <a:p>
            <a:pPr algn="r" rtl="1"/>
            <a:endParaRPr lang="fa-IR" sz="2400" dirty="0"/>
          </a:p>
          <a:p>
            <a:pPr algn="r" rtl="1"/>
            <a:endParaRPr lang="fa-IR" sz="2400" dirty="0" smtClean="0"/>
          </a:p>
          <a:p>
            <a:pPr marL="0" indent="0" algn="r" rtl="1">
              <a:buNone/>
            </a:pPr>
            <a:endParaRPr lang="fa-IR" sz="2400" dirty="0"/>
          </a:p>
          <a:p>
            <a:pPr marL="0" indent="0" algn="r" rtl="1">
              <a:buNone/>
            </a:pPr>
            <a:endParaRPr lang="fa-IR" sz="2400" dirty="0"/>
          </a:p>
          <a:p>
            <a:pPr algn="r" rtl="1"/>
            <a:r>
              <a:rPr lang="fa-IR" sz="2400" dirty="0" smtClean="0"/>
              <a:t>آشیانه تفکر، مغز است.</a:t>
            </a:r>
          </a:p>
          <a:p>
            <a:pPr lvl="1" algn="r" rtl="1"/>
            <a:r>
              <a:rPr lang="fa-IR" sz="2000" dirty="0" smtClean="0"/>
              <a:t>نتایج نهایی فعالیت مغز به جای قضاوت، تولید ایده است.</a:t>
            </a:r>
          </a:p>
          <a:p>
            <a:pPr lvl="2" algn="r" rtl="1"/>
            <a:r>
              <a:rPr lang="fa-IR" sz="1800" i="1" strike="sng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قضاوت </a:t>
            </a:r>
            <a:r>
              <a:rPr lang="fa-IR" sz="1800" dirty="0" smtClean="0"/>
              <a:t>مربوط به حقایق موجود است.</a:t>
            </a:r>
          </a:p>
          <a:p>
            <a:pPr lvl="2" algn="r" rtl="1"/>
            <a:r>
              <a:rPr lang="fa-IR" sz="1800" dirty="0" smtClean="0"/>
              <a:t>اما</a:t>
            </a:r>
            <a:r>
              <a:rPr lang="fa-IR" sz="1800" u="sng" dirty="0" smtClean="0"/>
              <a:t> </a:t>
            </a:r>
            <a:r>
              <a:rPr lang="fa-IR" sz="1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</a:t>
            </a:r>
            <a:r>
              <a:rPr lang="fa-IR" sz="1800" dirty="0" smtClean="0"/>
              <a:t> می تواند به سوی </a:t>
            </a:r>
            <a:r>
              <a:rPr lang="fa-IR" sz="1800" dirty="0" err="1" smtClean="0"/>
              <a:t>مجهولات</a:t>
            </a:r>
            <a:r>
              <a:rPr lang="fa-IR" sz="1800" dirty="0" smtClean="0"/>
              <a:t> سیر کند تا آن جا که از 2 + 2 چیزی بیش از 4 بسازد.</a:t>
            </a:r>
          </a:p>
          <a:p>
            <a:pPr lvl="2" algn="r" rtl="1"/>
            <a:r>
              <a:rPr lang="fa-IR" sz="1800" dirty="0" smtClean="0"/>
              <a:t>لازمه خلق ایده های جدید، ایجاد آن در تخیل و </a:t>
            </a:r>
            <a:r>
              <a:rPr lang="fa-IR" sz="1800" dirty="0" err="1" smtClean="0"/>
              <a:t>تصورخانه</a:t>
            </a:r>
            <a:r>
              <a:rPr lang="fa-IR" sz="1800" dirty="0" smtClean="0"/>
              <a:t> های تفکر است.</a:t>
            </a:r>
          </a:p>
          <a:p>
            <a:pPr lvl="2" algn="r" rtl="1"/>
            <a:r>
              <a:rPr lang="fa-IR" sz="1800" dirty="0" smtClean="0"/>
              <a:t>با عملیاتی کردن رویاها و تصورات، عملکرد ارتقا می یابد.</a:t>
            </a:r>
          </a:p>
          <a:p>
            <a:pPr lvl="1" algn="r" rtl="1"/>
            <a:endParaRPr lang="en-US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3122753"/>
              </p:ext>
            </p:extLst>
          </p:nvPr>
        </p:nvGraphicFramePr>
        <p:xfrm>
          <a:off x="3309870" y="2060681"/>
          <a:ext cx="7525465" cy="126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6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تفکر </a:t>
            </a:r>
            <a:r>
              <a:rPr lang="fa-IR" dirty="0" smtClean="0"/>
              <a:t>سیاست </a:t>
            </a:r>
            <a:r>
              <a:rPr lang="fa-IR" dirty="0" err="1" smtClean="0"/>
              <a:t>نویس</a:t>
            </a:r>
            <a:r>
              <a:rPr lang="fa-IR" dirty="0" smtClean="0"/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1719822"/>
            <a:ext cx="4313864" cy="4006222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 startAt="2"/>
            </a:pPr>
            <a:r>
              <a:rPr lang="fa-IR" sz="2400" dirty="0" smtClean="0"/>
              <a:t>تصور غیر خلاق</a:t>
            </a:r>
          </a:p>
          <a:p>
            <a:pPr lvl="1" algn="r" rtl="1"/>
            <a:r>
              <a:rPr lang="fa-IR" sz="2400" dirty="0" smtClean="0"/>
              <a:t>کمتر قابل کنترل است مانند:</a:t>
            </a:r>
          </a:p>
          <a:p>
            <a:pPr lvl="2" algn="r" rtl="1"/>
            <a:r>
              <a:rPr lang="fa-IR" sz="2400" dirty="0" smtClean="0"/>
              <a:t>خیالات </a:t>
            </a:r>
            <a:r>
              <a:rPr lang="fa-IR" sz="2400" dirty="0" err="1" smtClean="0"/>
              <a:t>واهی</a:t>
            </a:r>
            <a:endParaRPr lang="fa-IR" sz="2400" dirty="0" smtClean="0"/>
          </a:p>
          <a:p>
            <a:pPr lvl="2" algn="r" rtl="1"/>
            <a:r>
              <a:rPr lang="fa-IR" sz="2400" dirty="0" smtClean="0"/>
              <a:t>خواب</a:t>
            </a:r>
          </a:p>
          <a:p>
            <a:pPr lvl="2" algn="r" rtl="1"/>
            <a:r>
              <a:rPr lang="fa-IR" sz="2400" dirty="0" smtClean="0"/>
              <a:t>نگرانی</a:t>
            </a:r>
          </a:p>
          <a:p>
            <a:pPr lvl="2" algn="r" rtl="1"/>
            <a:r>
              <a:rPr lang="fa-IR" sz="2400" dirty="0" smtClean="0"/>
              <a:t>افسردگی</a:t>
            </a:r>
          </a:p>
          <a:p>
            <a:pPr lvl="2" algn="r" rtl="1"/>
            <a:r>
              <a:rPr lang="fa-IR" sz="2400" dirty="0" smtClean="0"/>
              <a:t>و نظیر این ها</a:t>
            </a:r>
          </a:p>
          <a:p>
            <a:pPr lvl="2" algn="r" rtl="1"/>
            <a:endParaRPr lang="fa-IR" sz="24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90747" y="1719822"/>
            <a:ext cx="4313864" cy="3777622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fa-IR" sz="2400" dirty="0"/>
              <a:t>تصور خلاق</a:t>
            </a:r>
          </a:p>
          <a:p>
            <a:pPr lvl="1" algn="r" rtl="1"/>
            <a:r>
              <a:rPr lang="fa-IR" sz="2400" dirty="0"/>
              <a:t>کاملا 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قابل کنترل </a:t>
            </a:r>
            <a:r>
              <a:rPr lang="fa-IR" sz="2400" dirty="0"/>
              <a:t>است.</a:t>
            </a:r>
          </a:p>
          <a:p>
            <a:pPr lvl="1" algn="r" rtl="1"/>
            <a:r>
              <a:rPr lang="fa-IR" sz="2400" dirty="0"/>
              <a:t>غالبا 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لذت بخش </a:t>
            </a:r>
            <a:r>
              <a:rPr lang="fa-IR" sz="2400" dirty="0"/>
              <a:t>است.</a:t>
            </a:r>
          </a:p>
          <a:p>
            <a:pPr lvl="1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قدرت دیدن اشیا </a:t>
            </a:r>
            <a:r>
              <a:rPr lang="fa-IR" sz="2400" dirty="0"/>
              <a:t>در مغز را تقویت می کند.</a:t>
            </a:r>
          </a:p>
          <a:p>
            <a:pPr lvl="1" algn="r" rtl="1"/>
            <a:r>
              <a:rPr lang="fa-IR" sz="2400" dirty="0"/>
              <a:t>منجر به شکل گیری </a:t>
            </a:r>
          </a:p>
          <a:p>
            <a:pPr lvl="2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تصورات حدس زننده</a:t>
            </a:r>
          </a:p>
          <a:p>
            <a:pPr lvl="2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تصورات </a:t>
            </a:r>
            <a:r>
              <a:rPr lang="fa-I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بازسازنده</a:t>
            </a:r>
            <a:endParaRPr lang="fa-I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تصورات ساختاری</a:t>
            </a:r>
          </a:p>
          <a:p>
            <a:pPr lvl="2" algn="r" rtl="1"/>
            <a:r>
              <a:rPr lang="fa-IR" sz="2400" dirty="0"/>
              <a:t>و ... </a:t>
            </a:r>
          </a:p>
          <a:p>
            <a:pPr marL="457200" lvl="1" indent="0" algn="r" rtl="1">
              <a:buNone/>
            </a:pPr>
            <a:r>
              <a:rPr lang="fa-IR" sz="2400" dirty="0"/>
              <a:t>می شود.</a:t>
            </a:r>
          </a:p>
          <a:p>
            <a:pPr algn="r" rtl="1"/>
            <a:endParaRPr lang="fa-I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1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رویکرد سیاست </a:t>
            </a:r>
            <a:r>
              <a:rPr lang="fa-IR" dirty="0" err="1" smtClean="0"/>
              <a:t>نویسی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1069"/>
            <a:ext cx="8915400" cy="504851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 smtClean="0"/>
              <a:t>سیاست ها باید </a:t>
            </a:r>
            <a:r>
              <a:rPr lang="fa-IR" sz="2000" dirty="0" smtClean="0">
                <a:solidFill>
                  <a:srgbClr val="FF0000"/>
                </a:solidFill>
              </a:rPr>
              <a:t>قدرت پیش بینی و پیشگیری </a:t>
            </a:r>
            <a:r>
              <a:rPr lang="fa-IR" sz="2000" dirty="0" smtClean="0"/>
              <a:t>داشته باشند.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/>
              <a:t>برای نیل به این هدف، باید در تدوین سیاست ها، از </a:t>
            </a:r>
            <a:r>
              <a:rPr lang="fa-IR" sz="2000" dirty="0" smtClean="0">
                <a:solidFill>
                  <a:srgbClr val="FF0000"/>
                </a:solidFill>
              </a:rPr>
              <a:t>نظریه</a:t>
            </a:r>
            <a:r>
              <a:rPr lang="fa-IR" sz="2000" dirty="0" smtClean="0"/>
              <a:t> ها استفاده شود.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/>
              <a:t>نظریه</a:t>
            </a:r>
          </a:p>
          <a:p>
            <a:pPr lvl="1" algn="r" rtl="1">
              <a:lnSpc>
                <a:spcPct val="150000"/>
              </a:lnSpc>
            </a:pPr>
            <a:r>
              <a:rPr lang="fa-IR" sz="1800" dirty="0" smtClean="0"/>
              <a:t>یک </a:t>
            </a:r>
            <a:r>
              <a:rPr lang="fa-IR" sz="1800" dirty="0" smtClean="0">
                <a:solidFill>
                  <a:srgbClr val="FF0000"/>
                </a:solidFill>
              </a:rPr>
              <a:t>جمله خبری </a:t>
            </a:r>
            <a:r>
              <a:rPr lang="fa-IR" sz="1800" dirty="0" smtClean="0"/>
              <a:t>است؛</a:t>
            </a:r>
            <a:endParaRPr lang="fa-IR" sz="1800" dirty="0" smtClean="0"/>
          </a:p>
          <a:p>
            <a:pPr lvl="1" algn="r" rtl="1">
              <a:lnSpc>
                <a:spcPct val="150000"/>
              </a:lnSpc>
            </a:pPr>
            <a:r>
              <a:rPr lang="fa-IR" sz="1800" dirty="0" smtClean="0"/>
              <a:t>شناختی را درباره یک پدیده از طریق</a:t>
            </a:r>
            <a:r>
              <a:rPr lang="fa-IR" sz="1800" dirty="0" smtClean="0">
                <a:solidFill>
                  <a:srgbClr val="FF0000"/>
                </a:solidFill>
              </a:rPr>
              <a:t> </a:t>
            </a:r>
            <a:r>
              <a:rPr lang="fa-IR" sz="1800" dirty="0" err="1" smtClean="0">
                <a:solidFill>
                  <a:srgbClr val="FF0000"/>
                </a:solidFill>
              </a:rPr>
              <a:t>تجرید</a:t>
            </a:r>
            <a:r>
              <a:rPr lang="fa-IR" sz="1800" dirty="0" smtClean="0">
                <a:solidFill>
                  <a:srgbClr val="FF0000"/>
                </a:solidFill>
              </a:rPr>
              <a:t> </a:t>
            </a:r>
            <a:r>
              <a:rPr lang="fa-IR" sz="1800" dirty="0" smtClean="0"/>
              <a:t>و تبیین به وجود می </a:t>
            </a:r>
            <a:r>
              <a:rPr lang="fa-IR" sz="1800" dirty="0" smtClean="0"/>
              <a:t>آورد؛</a:t>
            </a:r>
            <a:endParaRPr lang="fa-IR" sz="1800" dirty="0" smtClean="0"/>
          </a:p>
          <a:p>
            <a:pPr lvl="1" algn="r" rtl="1">
              <a:lnSpc>
                <a:spcPct val="150000"/>
              </a:lnSpc>
            </a:pPr>
            <a:r>
              <a:rPr lang="fa-IR" sz="1800" dirty="0" smtClean="0"/>
              <a:t>در چارچوب </a:t>
            </a:r>
            <a:r>
              <a:rPr lang="fa-IR" sz="1800" dirty="0" smtClean="0"/>
              <a:t>ساز و </a:t>
            </a:r>
            <a:r>
              <a:rPr lang="fa-IR" sz="1800" dirty="0" smtClean="0"/>
              <a:t>کار تعمیم، قدرت </a:t>
            </a:r>
            <a:r>
              <a:rPr lang="fa-IR" sz="1800" dirty="0" smtClean="0">
                <a:solidFill>
                  <a:srgbClr val="FF0000"/>
                </a:solidFill>
              </a:rPr>
              <a:t>پیش بینی </a:t>
            </a:r>
            <a:r>
              <a:rPr lang="fa-IR" sz="1800" dirty="0" smtClean="0"/>
              <a:t>و کنترل ایجاد می </a:t>
            </a:r>
            <a:r>
              <a:rPr lang="fa-IR" sz="1800" dirty="0" smtClean="0"/>
              <a:t>کند؛</a:t>
            </a:r>
            <a:endParaRPr lang="fa-IR" sz="1800" dirty="0" smtClean="0"/>
          </a:p>
          <a:p>
            <a:pPr lvl="1" algn="r" rtl="1">
              <a:lnSpc>
                <a:spcPct val="150000"/>
              </a:lnSpc>
            </a:pPr>
            <a:r>
              <a:rPr lang="fa-IR" sz="1800" dirty="0" smtClean="0"/>
              <a:t>و حاوی شرایط، خصیصه ها و شواهدی است که پدیده و مسائل مرتبط با آن را به تصویر می </a:t>
            </a:r>
            <a:r>
              <a:rPr lang="fa-IR" sz="1800" dirty="0" smtClean="0"/>
              <a:t>کشاند؛</a:t>
            </a:r>
            <a:endParaRPr lang="fa-IR" sz="1800" dirty="0" smtClean="0"/>
          </a:p>
          <a:p>
            <a:pPr lvl="1" algn="r" rtl="1">
              <a:lnSpc>
                <a:spcPct val="150000"/>
              </a:lnSpc>
            </a:pPr>
            <a:r>
              <a:rPr lang="fa-IR" sz="1800" dirty="0" smtClean="0"/>
              <a:t>امکان دست یابی به هدف، ساختار، فرآیندها، ساز و کارها و عملکرد پدیده را فراهم می آورد.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87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14538"/>
          </a:xfrm>
        </p:spPr>
        <p:txBody>
          <a:bodyPr/>
          <a:lstStyle/>
          <a:p>
            <a:pPr algn="r" rtl="1"/>
            <a:r>
              <a:rPr lang="fa-IR" dirty="0" smtClean="0"/>
              <a:t>رویکرد سیاست </a:t>
            </a:r>
            <a:r>
              <a:rPr lang="fa-IR" dirty="0" err="1" smtClean="0"/>
              <a:t>نویسی</a:t>
            </a:r>
            <a:r>
              <a:rPr lang="fa-IR" dirty="0" smtClean="0"/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7893" y="1584101"/>
            <a:ext cx="9366719" cy="4327121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/>
              <a:t>اگرچه سیاستگذاری هدف ابزاری و نیز دستاورد مدیریت است، لیکن سیاستگذاری مبتنی بر نظریه ها، فرضیه ها، قضایا، مدل ها، اصول مسلم و </a:t>
            </a:r>
            <a:r>
              <a:rPr lang="fa-IR" sz="2000" dirty="0" err="1" smtClean="0"/>
              <a:t>فروض</a:t>
            </a:r>
            <a:r>
              <a:rPr lang="fa-IR" sz="2000" dirty="0" smtClean="0"/>
              <a:t>، تولید شناخت می </a:t>
            </a:r>
            <a:r>
              <a:rPr lang="fa-IR" sz="2000" dirty="0" smtClean="0"/>
              <a:t>کند؛</a:t>
            </a:r>
            <a:endParaRPr lang="fa-IR" sz="2000" dirty="0" smtClean="0"/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در نتیجه سیاست ها ابزارهای شناخت تلقی می </a:t>
            </a:r>
            <a:r>
              <a:rPr lang="fa-IR" sz="2000" dirty="0" smtClean="0"/>
              <a:t>شوند؛</a:t>
            </a:r>
            <a:endParaRPr lang="fa-IR" sz="2000" dirty="0" smtClean="0"/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این شناخت، بنیان نگرش به پدیده ها و محیط اطراف آن </a:t>
            </a:r>
            <a:r>
              <a:rPr lang="fa-IR" sz="2000" dirty="0" err="1" smtClean="0"/>
              <a:t>هاست</a:t>
            </a:r>
            <a:r>
              <a:rPr lang="fa-IR" sz="2000" dirty="0" smtClean="0"/>
              <a:t>؛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بنابراین، </a:t>
            </a: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سیاست، مجموعه مفاهیم، تعاریف و </a:t>
            </a:r>
            <a:r>
              <a:rPr lang="fa-I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قضایای</a:t>
            </a:r>
            <a:r>
              <a:rPr lang="fa-I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به هم پیوسته منظمی است که برای تبیین، پیش بینی و ارزیابی و کنترل پدیده ها مورد استفاده قرار می گیرد.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رویکرد سیاست </a:t>
            </a:r>
            <a:r>
              <a:rPr lang="fa-IR" dirty="0" err="1" smtClean="0"/>
              <a:t>نویسی</a:t>
            </a:r>
            <a:r>
              <a:rPr lang="fa-IR" dirty="0" smtClean="0"/>
              <a:t>- </a:t>
            </a:r>
            <a:r>
              <a:rPr lang="fa-IR" dirty="0" err="1" smtClean="0"/>
              <a:t>سازو</a:t>
            </a:r>
            <a:r>
              <a:rPr lang="fa-IR" dirty="0" smtClean="0"/>
              <a:t> کارهای سیاست </a:t>
            </a:r>
            <a:r>
              <a:rPr lang="fa-IR" dirty="0" err="1" smtClean="0"/>
              <a:t>نویسی</a:t>
            </a:r>
            <a:r>
              <a:rPr lang="fa-IR" dirty="0" smtClean="0"/>
              <a:t> و پذیرش آن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35617"/>
            <a:ext cx="8915400" cy="5100034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/>
              <a:t>احکام. </a:t>
            </a:r>
            <a:r>
              <a:rPr lang="fa-IR" dirty="0" smtClean="0"/>
              <a:t>اصول مسلمی است که در ارتباط با رفتار سازه های نظری و مفاهیم </a:t>
            </a:r>
            <a:r>
              <a:rPr lang="fa-IR" dirty="0" err="1" smtClean="0"/>
              <a:t>مطبوع</a:t>
            </a:r>
            <a:r>
              <a:rPr lang="fa-IR" dirty="0" smtClean="0"/>
              <a:t> پدیده های جهان </a:t>
            </a:r>
            <a:r>
              <a:rPr lang="fa-IR" dirty="0" err="1" smtClean="0"/>
              <a:t>واقعیات</a:t>
            </a:r>
            <a:r>
              <a:rPr lang="fa-IR" dirty="0" smtClean="0"/>
              <a:t> هستند. احکام، گزاره های کلی هستند که احکام رفتاری هم تلقی می شوند.</a:t>
            </a:r>
          </a:p>
          <a:p>
            <a:pPr algn="r" rtl="1">
              <a:lnSpc>
                <a:spcPct val="150000"/>
              </a:lnSpc>
            </a:pPr>
            <a:r>
              <a:rPr lang="fa-IR" b="1" dirty="0" err="1" smtClean="0"/>
              <a:t>فروض</a:t>
            </a:r>
            <a:r>
              <a:rPr lang="fa-IR" b="1" dirty="0" smtClean="0"/>
              <a:t> و شرایط آزمون. </a:t>
            </a:r>
            <a:r>
              <a:rPr lang="fa-IR" dirty="0" smtClean="0"/>
              <a:t>دومین قسمت سیاست، مجموعه </a:t>
            </a:r>
            <a:r>
              <a:rPr lang="fa-IR" dirty="0" err="1" smtClean="0"/>
              <a:t>فروض</a:t>
            </a:r>
            <a:r>
              <a:rPr lang="fa-IR" dirty="0" smtClean="0"/>
              <a:t> و شرایط آزمون است که براساس آن اصول مسلم رفتاری، آزمون می شوند. اصول مسلم رفتاری سیاست، نشانگر احکام است در حالی که </a:t>
            </a:r>
            <a:r>
              <a:rPr lang="fa-IR" dirty="0" err="1" smtClean="0"/>
              <a:t>فروض</a:t>
            </a:r>
            <a:r>
              <a:rPr lang="fa-IR" dirty="0" smtClean="0"/>
              <a:t>، جلوه شرایط آزمون خاص است که باید در چارچوب مفاهیم یا متغیرهای قابل اندازه گیری بیان شوند.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/>
              <a:t>پوشش. </a:t>
            </a:r>
            <a:r>
              <a:rPr lang="fa-IR" dirty="0" smtClean="0"/>
              <a:t>مطابق این ساز و کار، میزان مورد پذیرش، توجه و سطح کاربری سیاست در آثار دیگران، نشانگر توانمندی پوشش سیاست در تبیین و پیش بینی پیشامد خاص با درایت بهره گیری دیگران از آن برای تصمیم گیری است.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/>
              <a:t>بارز بودن. </a:t>
            </a:r>
            <a:r>
              <a:rPr lang="fa-IR" dirty="0" smtClean="0"/>
              <a:t>سیاست حاوی ایده است که باید کاملا روشن و نشانگر بخشی از چارچوب و سازه های نظری و تحلیلی در استدلال های اصلی پیشنهاد دهنده باشد.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/>
              <a:t>عمق. </a:t>
            </a:r>
            <a:r>
              <a:rPr lang="fa-IR" dirty="0" smtClean="0"/>
              <a:t>سیاست باید نکات ظریف و تازه ای از تبیین مفاهیم، ساختار و روابط درونی متغیرهای پدیده بر پایه ساز و کار خاص و رفتار آن ها ارائه کند.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377" y="624110"/>
            <a:ext cx="9418235" cy="1280890"/>
          </a:xfrm>
        </p:spPr>
        <p:txBody>
          <a:bodyPr/>
          <a:lstStyle/>
          <a:p>
            <a:pPr algn="r" rtl="1"/>
            <a:r>
              <a:rPr lang="fa-IR" dirty="0"/>
              <a:t>رویکرد سیاست </a:t>
            </a:r>
            <a:r>
              <a:rPr lang="fa-IR" dirty="0" err="1"/>
              <a:t>نویسی</a:t>
            </a:r>
            <a:r>
              <a:rPr lang="fa-IR" dirty="0"/>
              <a:t>- </a:t>
            </a:r>
            <a:r>
              <a:rPr lang="fa-IR" dirty="0" err="1"/>
              <a:t>سازو</a:t>
            </a:r>
            <a:r>
              <a:rPr lang="fa-IR" dirty="0"/>
              <a:t> کارهای سیاست </a:t>
            </a:r>
            <a:r>
              <a:rPr lang="fa-IR" dirty="0" err="1"/>
              <a:t>نویسی</a:t>
            </a:r>
            <a:r>
              <a:rPr lang="fa-IR" dirty="0"/>
              <a:t> و پذیرش </a:t>
            </a:r>
            <a:r>
              <a:rPr lang="fa-IR" dirty="0" smtClean="0"/>
              <a:t>آن(ادامه)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63414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/>
              <a:t>تناسب با مسئله زمانه. </a:t>
            </a:r>
            <a:r>
              <a:rPr lang="fa-IR" dirty="0" smtClean="0"/>
              <a:t>ایده نهفته در سیاست باید جلوه شرایط و مسائل زمانه پدیده مورد تبیین باشد.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جدید بودن جوهره سیاست. </a:t>
            </a:r>
            <a:r>
              <a:rPr lang="fa-IR" dirty="0" smtClean="0"/>
              <a:t>محتوا، قدرت و پیام سیاست باید تازه و جدید باشد.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ارزش اکتشافی. </a:t>
            </a:r>
            <a:r>
              <a:rPr lang="fa-IR" dirty="0" smtClean="0"/>
              <a:t>سیاست باید منجر به ارائه ایده های نظری دیگری شود. هر میزان فرضیه های جدیدی که از یک سیاست استخراج می شود بیشتر باشد، آن سیاست بهتر خواهد بود.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گستره. </a:t>
            </a:r>
            <a:r>
              <a:rPr lang="fa-IR" dirty="0" smtClean="0"/>
              <a:t>گستره، نشانگر درجه عمومیت پذیری سیاست است. از معیارهای اندازه گیری گستره، تعداد مسائل اصلی آن تصمیم است که سیاست قدرت کنترل آن ها را خواهد داشت.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قدرت تبیین </a:t>
            </a:r>
            <a:r>
              <a:rPr lang="fa-IR" b="1" dirty="0" err="1" smtClean="0"/>
              <a:t>کنندگی</a:t>
            </a:r>
            <a:r>
              <a:rPr lang="fa-IR" b="1" dirty="0" smtClean="0"/>
              <a:t>. </a:t>
            </a:r>
            <a:r>
              <a:rPr lang="fa-IR" dirty="0" smtClean="0"/>
              <a:t>هدف اولیه سیاست، توان تبیین گری آن است.</a:t>
            </a:r>
          </a:p>
          <a:p>
            <a:pPr algn="r" rtl="1">
              <a:lnSpc>
                <a:spcPct val="200000"/>
              </a:lnSpc>
            </a:pPr>
            <a:endParaRPr lang="fa-I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351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679" y="624110"/>
            <a:ext cx="9662933" cy="1280890"/>
          </a:xfrm>
        </p:spPr>
        <p:txBody>
          <a:bodyPr/>
          <a:lstStyle/>
          <a:p>
            <a:pPr algn="r" rtl="1"/>
            <a:r>
              <a:rPr lang="fa-IR" dirty="0"/>
              <a:t>رویکرد سیاست </a:t>
            </a:r>
            <a:r>
              <a:rPr lang="fa-IR" dirty="0" err="1"/>
              <a:t>نویسی</a:t>
            </a:r>
            <a:r>
              <a:rPr lang="fa-IR" dirty="0"/>
              <a:t>- </a:t>
            </a:r>
            <a:r>
              <a:rPr lang="fa-IR" dirty="0" err="1"/>
              <a:t>سازو</a:t>
            </a:r>
            <a:r>
              <a:rPr lang="fa-IR" dirty="0"/>
              <a:t> کارهای سیاست </a:t>
            </a:r>
            <a:r>
              <a:rPr lang="fa-IR" dirty="0" err="1"/>
              <a:t>نویسی</a:t>
            </a:r>
            <a:r>
              <a:rPr lang="fa-IR" dirty="0"/>
              <a:t> و پذیرش آن(ادامه)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5318" y="1596979"/>
            <a:ext cx="9199294" cy="4971245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fa-IR" b="1" dirty="0" smtClean="0"/>
              <a:t>قدرت پیش بینی. </a:t>
            </a:r>
            <a:r>
              <a:rPr lang="fa-IR" dirty="0" smtClean="0"/>
              <a:t>هدف ثانویه سیاست، توان پیش بینی </a:t>
            </a:r>
            <a:r>
              <a:rPr lang="fa-IR" dirty="0" err="1" smtClean="0"/>
              <a:t>کنندگی</a:t>
            </a:r>
            <a:r>
              <a:rPr lang="fa-IR" dirty="0"/>
              <a:t> </a:t>
            </a:r>
            <a:r>
              <a:rPr lang="fa-IR" dirty="0" smtClean="0"/>
              <a:t>است. هرچه پیش بینی دقیق تر باشد، سیاست بهتر است.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ایجاز. </a:t>
            </a:r>
            <a:r>
              <a:rPr lang="fa-IR" dirty="0" smtClean="0"/>
              <a:t>ساده بودن سیاست، درجه پذیرش بالایی برای آن به وجود می آورد.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ماهیت لایه ای سیاست. </a:t>
            </a:r>
            <a:r>
              <a:rPr lang="fa-IR" dirty="0" smtClean="0"/>
              <a:t>سیاست شناختی بر پایه شرایط و حقایق پدیده خاص به وجود می آورد. لذا برای شرایط و حقایق جدید باید سیاست جدید مطرح کرد.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زیبایی شناختی. </a:t>
            </a:r>
            <a:r>
              <a:rPr lang="fa-IR" dirty="0" smtClean="0"/>
              <a:t>سیاست بهتر است بر زیبایی ها تکیه داشته باشد و به طرز زیبایی هم نوشته و ارایه شود. هر اندازه سیاست های جنبه خوشایند و دلنشین داشته باشند، پذیرش بیشتر پیدا می کنند.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جنبه ارزیابی </a:t>
            </a:r>
            <a:r>
              <a:rPr lang="fa-IR" b="1" dirty="0" err="1" smtClean="0"/>
              <a:t>کنندگی</a:t>
            </a:r>
            <a:r>
              <a:rPr lang="fa-IR" b="1" dirty="0" smtClean="0"/>
              <a:t>. </a:t>
            </a:r>
            <a:r>
              <a:rPr lang="fa-IR" dirty="0" smtClean="0"/>
              <a:t>سیاست باید حاوی شاخص های تشخیص، سنجش و ارزیابی برای هدف، ساز و کار، وظایف، ساختار و عملکرد پدیده مورد مطالعه باشد.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983" y="624110"/>
            <a:ext cx="9482629" cy="1280890"/>
          </a:xfrm>
        </p:spPr>
        <p:txBody>
          <a:bodyPr/>
          <a:lstStyle/>
          <a:p>
            <a:pPr algn="r" rtl="1"/>
            <a:r>
              <a:rPr lang="fa-IR" dirty="0"/>
              <a:t>رویکرد سیاست </a:t>
            </a:r>
            <a:r>
              <a:rPr lang="fa-IR" dirty="0" err="1"/>
              <a:t>نویسی</a:t>
            </a:r>
            <a:r>
              <a:rPr lang="fa-IR" dirty="0"/>
              <a:t>- </a:t>
            </a:r>
            <a:r>
              <a:rPr lang="fa-IR" dirty="0" err="1"/>
              <a:t>سازو</a:t>
            </a:r>
            <a:r>
              <a:rPr lang="fa-IR" dirty="0"/>
              <a:t> کارهای سیاست </a:t>
            </a:r>
            <a:r>
              <a:rPr lang="fa-IR" dirty="0" err="1"/>
              <a:t>نویسی</a:t>
            </a:r>
            <a:r>
              <a:rPr lang="fa-IR" dirty="0"/>
              <a:t> و پذیرش آن(ادامه)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1983" y="2133600"/>
            <a:ext cx="9482629" cy="3777622"/>
          </a:xfrm>
        </p:spPr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b="1" dirty="0" smtClean="0"/>
              <a:t>جنبه هدایت </a:t>
            </a:r>
            <a:r>
              <a:rPr lang="fa-IR" b="1" dirty="0" err="1" smtClean="0"/>
              <a:t>کنندگی</a:t>
            </a:r>
            <a:r>
              <a:rPr lang="fa-IR" b="1" dirty="0" smtClean="0"/>
              <a:t>. </a:t>
            </a:r>
            <a:r>
              <a:rPr lang="fa-IR" dirty="0" smtClean="0"/>
              <a:t>سیاست از این روی که حاوی ایده است پس باید جنبه هدایت </a:t>
            </a:r>
            <a:r>
              <a:rPr lang="fa-IR" dirty="0" err="1" smtClean="0"/>
              <a:t>کنندگی</a:t>
            </a:r>
            <a:r>
              <a:rPr lang="fa-IR" dirty="0" smtClean="0"/>
              <a:t> داشته باشد. هر ایده، حاوی انرژی ناشی از بار معنایی خود است و این انرژی حرکت ایجاد می کند.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منفعت زایی. </a:t>
            </a:r>
            <a:r>
              <a:rPr lang="fa-IR" dirty="0" smtClean="0"/>
              <a:t>سیاست ها باید منافع را ارتقاء و کیفیت پدیده مورد نظر را بهبود بخشد.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معماری سیاست پردازی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904999"/>
            <a:ext cx="8911687" cy="4212465"/>
          </a:xfrm>
        </p:spPr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 smtClean="0"/>
              <a:t>برای تبیین معماری سیاست پردازی، </a:t>
            </a:r>
            <a:r>
              <a:rPr lang="fa-IR" sz="2000" b="1" u="sng" dirty="0" smtClean="0">
                <a:solidFill>
                  <a:srgbClr val="FF0000"/>
                </a:solidFill>
              </a:rPr>
              <a:t>شناخت طرح</a:t>
            </a:r>
            <a:r>
              <a:rPr lang="fa-IR" sz="2000" dirty="0" smtClean="0"/>
              <a:t>، </a:t>
            </a:r>
            <a:r>
              <a:rPr lang="fa-IR" sz="2000" b="1" u="sng" dirty="0" smtClean="0">
                <a:solidFill>
                  <a:srgbClr val="FF0000"/>
                </a:solidFill>
              </a:rPr>
              <a:t>ساختار</a:t>
            </a:r>
            <a:r>
              <a:rPr lang="fa-IR" sz="2000" dirty="0" smtClean="0"/>
              <a:t>، </a:t>
            </a:r>
            <a:r>
              <a:rPr lang="fa-IR" sz="2000" b="1" u="sng" dirty="0" smtClean="0">
                <a:solidFill>
                  <a:srgbClr val="FF0000"/>
                </a:solidFill>
              </a:rPr>
              <a:t>ترکیب اجزای پدیده و عملکرد مورد مطالعه </a:t>
            </a:r>
            <a:r>
              <a:rPr lang="fa-IR" sz="2000" dirty="0" smtClean="0"/>
              <a:t>ضروری است.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از </a:t>
            </a:r>
            <a:r>
              <a:rPr lang="fa-IR" sz="2000" dirty="0" smtClean="0"/>
              <a:t>آن جا که هدف سیاست پردازی، تبیین امور رفتارها و کشف نظم پنهان در پدیده </a:t>
            </a:r>
            <a:r>
              <a:rPr lang="fa-IR" sz="2000" dirty="0" err="1" smtClean="0"/>
              <a:t>هاست</a:t>
            </a:r>
            <a:r>
              <a:rPr lang="fa-IR" sz="2000" dirty="0" smtClean="0"/>
              <a:t>، معماری سیاست پردازی امکان توجه به ساختار پنهان پدیده ها را به وجود می آورد تا توانایی دیدن و شکافتن قالب طبیعی پدیده ها به دست آید.</a:t>
            </a:r>
          </a:p>
          <a:p>
            <a:pPr algn="r" rtl="1">
              <a:lnSpc>
                <a:spcPct val="200000"/>
              </a:lnSpc>
            </a:pP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معماری</a:t>
            </a:r>
            <a:r>
              <a:rPr lang="fa-IR" sz="2000" dirty="0" smtClean="0"/>
              <a:t>، </a:t>
            </a: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شکل و چارچوب پدیده ها را در قالب ها و </a:t>
            </a:r>
            <a:r>
              <a:rPr lang="fa-I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الگوهایی</a:t>
            </a: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نشان می دهد دکه با یکدیگر ارتباط یافته و پیوند خورده </a:t>
            </a:r>
            <a:r>
              <a:rPr lang="fa-I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اند</a:t>
            </a:r>
            <a:r>
              <a:rPr lang="fa-I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نیز چگونگی ارتباط با دسته های دیگر از پدیده را نشان می دهد.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4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9365" y="283335"/>
            <a:ext cx="8915400" cy="6117465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1600" b="1" dirty="0" smtClean="0"/>
              <a:t>قلمرو مسائل سیاست پردازی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فردی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 گروهی</a:t>
            </a:r>
          </a:p>
          <a:p>
            <a:pPr lvl="1" algn="r" rtl="1">
              <a:lnSpc>
                <a:spcPct val="150000"/>
              </a:lnSpc>
            </a:pPr>
            <a:r>
              <a:rPr lang="fa-IR" dirty="0" smtClean="0"/>
              <a:t>سازمانی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 smtClean="0"/>
              <a:t>سیاست پردازی</a:t>
            </a:r>
            <a:r>
              <a:rPr lang="fa-IR" sz="1600" dirty="0" smtClean="0"/>
              <a:t>، هنر قاعده </a:t>
            </a:r>
            <a:r>
              <a:rPr lang="fa-IR" sz="1600" dirty="0" err="1" smtClean="0"/>
              <a:t>مند</a:t>
            </a:r>
            <a:r>
              <a:rPr lang="fa-IR" sz="1600" dirty="0" smtClean="0"/>
              <a:t> کردن تفکر و اندیشه پروری شناخت، حل مساله و هدایت است که منجر به ارائه تصاویر و چارچوب های ذهنی، مدل های مفهومی و </a:t>
            </a:r>
            <a:r>
              <a:rPr lang="fa-IR" sz="1600" dirty="0" err="1" smtClean="0"/>
              <a:t>استنباطی</a:t>
            </a:r>
            <a:r>
              <a:rPr lang="fa-IR" sz="1600" dirty="0" smtClean="0"/>
              <a:t> و ایده های هدایت گر برای پدیده ها می شود.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 smtClean="0"/>
              <a:t>معماری سیاست پردازی</a:t>
            </a:r>
            <a:r>
              <a:rPr lang="fa-IR" sz="1600" dirty="0" smtClean="0"/>
              <a:t>، آرایشی است که افراد طبق آن توجه، فکر، مطالعه، بررسی و ارزیابی می کنند، زاویه نگرش، ارزیابی و شناخت پیدا می کنند و توانمندی مدیریت آینده پدیده و حرکت در مسیرهای منتخب را برای خود و دیگران به وجود می آورد.</a:t>
            </a:r>
          </a:p>
          <a:p>
            <a:pPr algn="r" rtl="1">
              <a:lnSpc>
                <a:spcPct val="150000"/>
              </a:lnSpc>
            </a:pPr>
            <a:r>
              <a:rPr lang="fa-IR" sz="1600" dirty="0" smtClean="0"/>
              <a:t>تفکر سیاست پردازی در دو سطح فردی و گروهی نمایان می شود.</a:t>
            </a:r>
          </a:p>
          <a:p>
            <a:pPr algn="r" rtl="1">
              <a:lnSpc>
                <a:spcPct val="150000"/>
              </a:lnSpc>
            </a:pPr>
            <a:r>
              <a:rPr lang="fa-IR" sz="1600" b="1" dirty="0" smtClean="0"/>
              <a:t>درک تفکر سیاست پردازی </a:t>
            </a:r>
            <a:r>
              <a:rPr lang="fa-IR" sz="1600" dirty="0" smtClean="0"/>
              <a:t>نیازمند بهره </a:t>
            </a:r>
            <a:r>
              <a:rPr lang="fa-IR" sz="1600" dirty="0" smtClean="0"/>
              <a:t>گیری از رویکرد 4وجهی است؛ در این رویکرد باید</a:t>
            </a:r>
          </a:p>
          <a:p>
            <a:pPr marL="1371600" lvl="2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/>
              <a:t>ویژگی های پدیده(مساله یا موضوع) با تفکر سیاست پردازی بررسی شود؛</a:t>
            </a:r>
          </a:p>
          <a:p>
            <a:pPr marL="1371600" lvl="2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/>
              <a:t>پویایی ها و فرآیندهای پدیده ها دیده شود؛</a:t>
            </a:r>
          </a:p>
          <a:p>
            <a:pPr marL="1371600" lvl="2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/>
              <a:t>حقیقت حل مساله و نحوه هدایت آن شناخته و لحاظ شود؛</a:t>
            </a:r>
          </a:p>
          <a:p>
            <a:pPr marL="1371600" lvl="2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fa-IR" dirty="0" smtClean="0"/>
              <a:t>انتظارات کاربران لحاظ شود.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1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تغییرات محیطی(ادامه)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62629" y="1912378"/>
            <a:ext cx="4740447" cy="48006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2400" dirty="0" smtClean="0"/>
              <a:t>ساختار بازار</a:t>
            </a:r>
          </a:p>
          <a:p>
            <a:pPr lvl="1" algn="r" rtl="1"/>
            <a:r>
              <a:rPr lang="fa-IR" sz="2000" dirty="0" smtClean="0"/>
              <a:t>رقبای جدید</a:t>
            </a:r>
          </a:p>
          <a:p>
            <a:pPr lvl="1" algn="r" rtl="1"/>
            <a:r>
              <a:rPr lang="fa-IR" sz="2000" dirty="0" smtClean="0"/>
              <a:t>عملکرد رقبای قدیمی</a:t>
            </a:r>
          </a:p>
          <a:p>
            <a:pPr lvl="1" algn="r" rtl="1"/>
            <a:r>
              <a:rPr lang="fa-IR" sz="2000" dirty="0" smtClean="0"/>
              <a:t>سرمایه گذاری رقبا در درک و شناخت بازار و جذب مشتری</a:t>
            </a:r>
          </a:p>
          <a:p>
            <a:pPr algn="r" rtl="1"/>
            <a:r>
              <a:rPr lang="fa-IR" sz="2400" dirty="0" smtClean="0"/>
              <a:t>تغییر </a:t>
            </a:r>
            <a:r>
              <a:rPr lang="fa-IR" sz="2400" dirty="0" err="1" smtClean="0"/>
              <a:t>رویکردها</a:t>
            </a:r>
            <a:r>
              <a:rPr lang="fa-IR" sz="2400" dirty="0" smtClean="0"/>
              <a:t> و نگرش ها به محیط درونی سازمان ها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764164" y="1905000"/>
            <a:ext cx="4740447" cy="48006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2400" dirty="0"/>
              <a:t>محیط فرهنگی- اجتماعی:</a:t>
            </a:r>
          </a:p>
          <a:p>
            <a:pPr lvl="1" algn="r" rtl="1"/>
            <a:r>
              <a:rPr lang="fa-IR" sz="2000" dirty="0"/>
              <a:t>تغییر سطح سواد</a:t>
            </a:r>
          </a:p>
          <a:p>
            <a:pPr lvl="1" algn="r" rtl="1"/>
            <a:r>
              <a:rPr lang="fa-IR" sz="2000" dirty="0"/>
              <a:t>توجه بیشتر به اخلاق و بنیان خانواده ها</a:t>
            </a:r>
          </a:p>
          <a:p>
            <a:pPr lvl="1" algn="r" rtl="1"/>
            <a:r>
              <a:rPr lang="fa-IR" sz="2000" dirty="0"/>
              <a:t>افزایش دسترسی مردم به اطلاعات</a:t>
            </a:r>
          </a:p>
          <a:p>
            <a:pPr lvl="1" algn="r" rtl="1"/>
            <a:r>
              <a:rPr lang="fa-IR" sz="2000" dirty="0"/>
              <a:t>افزایش سطح آگاهی و شناخت افراد</a:t>
            </a:r>
          </a:p>
          <a:p>
            <a:pPr lvl="1" algn="r" rtl="1"/>
            <a:r>
              <a:rPr lang="fa-IR" sz="2000" dirty="0"/>
              <a:t>تغییر و افزایش توقعات و خواسته های مردم</a:t>
            </a:r>
          </a:p>
          <a:p>
            <a:pPr algn="r" rtl="1"/>
            <a:r>
              <a:rPr lang="fa-IR" sz="2400" dirty="0"/>
              <a:t>فناوری:</a:t>
            </a:r>
          </a:p>
          <a:p>
            <a:pPr lvl="1" algn="r" rtl="1"/>
            <a:r>
              <a:rPr lang="fa-IR" sz="2000" dirty="0"/>
              <a:t>بروز ابتکار و نوآوری</a:t>
            </a:r>
          </a:p>
          <a:p>
            <a:pPr lvl="1" algn="r" rtl="1"/>
            <a:r>
              <a:rPr lang="fa-IR" sz="2000" dirty="0"/>
              <a:t>تغییر و تحول فناوری اطلاعات</a:t>
            </a:r>
          </a:p>
          <a:p>
            <a:pPr lvl="1" algn="r" rtl="1"/>
            <a:r>
              <a:rPr lang="fa-IR" sz="2000" dirty="0"/>
              <a:t>بهبود ارتباطات</a:t>
            </a:r>
          </a:p>
          <a:p>
            <a:pPr lvl="1" algn="r" rtl="1"/>
            <a:r>
              <a:rPr lang="fa-IR" sz="2000" dirty="0"/>
              <a:t>تکامل فناوری سخت افزاری و نرم افزاری</a:t>
            </a:r>
          </a:p>
          <a:p>
            <a:pPr lvl="1" algn="r" rtl="1"/>
            <a:r>
              <a:rPr lang="fa-IR" sz="2000" dirty="0"/>
              <a:t>روش ها و ایده ها و اختراعات جدید</a:t>
            </a:r>
          </a:p>
          <a:p>
            <a:pPr algn="r" rtl="1"/>
            <a:endParaRPr lang="fa-I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669701"/>
            <a:ext cx="8915400" cy="5589431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200000"/>
              </a:lnSpc>
            </a:pPr>
            <a:r>
              <a:rPr lang="fa-IR" sz="2000" b="1" dirty="0" smtClean="0"/>
              <a:t>سیاست پردازی در سطح راهبردی </a:t>
            </a:r>
            <a:r>
              <a:rPr lang="fa-IR" sz="2000" dirty="0" smtClean="0"/>
              <a:t>شامل چهار عنصر است :</a:t>
            </a:r>
          </a:p>
          <a:p>
            <a:pPr lvl="1" algn="just" rtl="1">
              <a:lnSpc>
                <a:spcPct val="200000"/>
              </a:lnSpc>
            </a:pPr>
            <a:r>
              <a:rPr lang="fa-IR" sz="2000" dirty="0" smtClean="0"/>
              <a:t>درک </a:t>
            </a:r>
            <a:r>
              <a:rPr lang="fa-IR" sz="2000" dirty="0" smtClean="0"/>
              <a:t>و</a:t>
            </a:r>
            <a:r>
              <a:rPr lang="fa-IR" sz="2000" dirty="0" smtClean="0">
                <a:solidFill>
                  <a:srgbClr val="FF0000"/>
                </a:solidFill>
              </a:rPr>
              <a:t> شناخت </a:t>
            </a:r>
            <a:r>
              <a:rPr lang="fa-IR" sz="2000" dirty="0" smtClean="0"/>
              <a:t>کلی از پدیده و محیط آن</a:t>
            </a:r>
          </a:p>
          <a:p>
            <a:pPr lvl="1" algn="just" rtl="1">
              <a:lnSpc>
                <a:spcPct val="200000"/>
              </a:lnSpc>
            </a:pPr>
            <a:r>
              <a:rPr lang="fa-IR" sz="2000" dirty="0" smtClean="0"/>
              <a:t>قدرت</a:t>
            </a:r>
            <a:r>
              <a:rPr lang="fa-IR" sz="2000" dirty="0" smtClean="0">
                <a:solidFill>
                  <a:srgbClr val="FF0000"/>
                </a:solidFill>
              </a:rPr>
              <a:t> ایده </a:t>
            </a:r>
            <a:r>
              <a:rPr lang="fa-IR" sz="2000" dirty="0" smtClean="0"/>
              <a:t>آفرینی، حقیقت گرایی و خلاقیت</a:t>
            </a:r>
          </a:p>
          <a:p>
            <a:pPr lvl="1" algn="just" rtl="1">
              <a:lnSpc>
                <a:spcPct val="200000"/>
              </a:lnSpc>
            </a:pPr>
            <a:r>
              <a:rPr lang="fa-IR" sz="2000" dirty="0" smtClean="0"/>
              <a:t>داشتن </a:t>
            </a:r>
            <a:r>
              <a:rPr lang="fa-IR" sz="2000" dirty="0" smtClean="0">
                <a:solidFill>
                  <a:srgbClr val="FF0000"/>
                </a:solidFill>
              </a:rPr>
              <a:t>چشم انداز</a:t>
            </a:r>
            <a:r>
              <a:rPr lang="fa-IR" sz="2000" dirty="0" smtClean="0"/>
              <a:t>ی برای آینده پدیده</a:t>
            </a:r>
          </a:p>
          <a:p>
            <a:pPr lvl="1" algn="just" rtl="1">
              <a:lnSpc>
                <a:spcPct val="200000"/>
              </a:lnSpc>
            </a:pPr>
            <a:r>
              <a:rPr lang="fa-IR" sz="2000" dirty="0" smtClean="0"/>
              <a:t>خیر اندیش و </a:t>
            </a:r>
            <a:r>
              <a:rPr lang="fa-IR" sz="2000" dirty="0" smtClean="0">
                <a:solidFill>
                  <a:srgbClr val="FF0000"/>
                </a:solidFill>
              </a:rPr>
              <a:t>دلسوز بودن </a:t>
            </a:r>
            <a:r>
              <a:rPr lang="fa-IR" sz="2000" dirty="0" smtClean="0"/>
              <a:t>برای رفع مشکل نهفته در پدیده </a:t>
            </a:r>
          </a:p>
          <a:p>
            <a:pPr algn="just" rtl="1">
              <a:lnSpc>
                <a:spcPct val="200000"/>
              </a:lnSpc>
            </a:pPr>
            <a:r>
              <a:rPr lang="fa-IR" sz="2000" b="1" dirty="0" smtClean="0"/>
              <a:t>سیاست پردازی </a:t>
            </a:r>
            <a:r>
              <a:rPr lang="fa-IR" sz="2000" dirty="0" smtClean="0"/>
              <a:t>فرآیند رسمی و حتی غیر رسمی تشریح و توصیف مفاد مورد نیاز برای رسیدن به نتایج مورد انتظار و نیز مطلوب و شناسایی چگونگی و چرایی استفاده از واقعیت های موجود پدیده برای ارائه هویت، هدف و جوهره سیاست </a:t>
            </a:r>
            <a:r>
              <a:rPr lang="fa-IR" sz="2000" dirty="0" smtClean="0"/>
              <a:t>است.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ویژگی های اصلی تفکر سیاست پرداز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200000"/>
              </a:lnSpc>
            </a:pPr>
            <a:r>
              <a:rPr lang="fa-IR" b="1" dirty="0" smtClean="0"/>
              <a:t>دید کل </a:t>
            </a:r>
            <a:r>
              <a:rPr lang="fa-IR" b="1" dirty="0" smtClean="0"/>
              <a:t>گرا. </a:t>
            </a:r>
            <a:r>
              <a:rPr lang="fa-IR" dirty="0" smtClean="0"/>
              <a:t>تفکر نظریه پرداز نشانگر نحوه تاثیر گذاری بخش های مختلف پدیده بر یکدیگر است.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تمرکز بر عملکرد. </a:t>
            </a:r>
            <a:r>
              <a:rPr lang="fa-IR" dirty="0" smtClean="0"/>
              <a:t>این تمرکز در تفکر سیاست پرداز بر اساس ایجاد و خلق تناسب و هماهنگی میان عملکرد، منابع تغذیه پدیده و رفتارهای درحال ظهور آن است.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بهنگام سازی مستمر. </a:t>
            </a:r>
            <a:r>
              <a:rPr lang="fa-IR" dirty="0" smtClean="0"/>
              <a:t>این بهنگام سازی در تفکر سیاست پرداز </a:t>
            </a:r>
            <a:r>
              <a:rPr lang="fa-IR" dirty="0" err="1" smtClean="0"/>
              <a:t>برگایه</a:t>
            </a:r>
            <a:r>
              <a:rPr lang="fa-IR" dirty="0" smtClean="0"/>
              <a:t> درک ارتباط بین گذشته، حال و آینده رفتار پدیده است.</a:t>
            </a:r>
          </a:p>
          <a:p>
            <a:pPr algn="r" rtl="1">
              <a:lnSpc>
                <a:spcPct val="200000"/>
              </a:lnSpc>
            </a:pPr>
            <a:r>
              <a:rPr lang="fa-IR" b="1" dirty="0" smtClean="0"/>
              <a:t>فرضیه مدار بودن. </a:t>
            </a:r>
            <a:r>
              <a:rPr lang="fa-IR" dirty="0" smtClean="0"/>
              <a:t>خلق فرضیه برای پدیده و آزمون آن مرکز فعالیت های سیاست پردازی تلقی می شود.</a:t>
            </a:r>
          </a:p>
          <a:p>
            <a:pPr algn="r" rtl="1">
              <a:lnSpc>
                <a:spcPct val="200000"/>
              </a:lnSpc>
            </a:pPr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8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خصیصه های روش </a:t>
            </a:r>
            <a:r>
              <a:rPr lang="fa-IR" dirty="0" err="1" smtClean="0"/>
              <a:t>شناسی</a:t>
            </a:r>
            <a:r>
              <a:rPr lang="fa-IR" dirty="0" smtClean="0"/>
              <a:t> در تفکر سیاست پرداز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/>
              <a:t>تاکید بر ساختار، ساز و کارها و فرآیندهای پدیده های طبیعی، اجتماعی و انسانی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ترکیب سیاست انتزاعی با رفتارهای تاریخی و توصیفی پدیده برای تایید و گسترش نتایج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تبیین نتایج قیاسی نظری از عملکرد پدیده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استفاده از تحلیل علت و </a:t>
            </a:r>
            <a:r>
              <a:rPr lang="fa-IR" sz="2000" dirty="0" err="1"/>
              <a:t>معلولی</a:t>
            </a:r>
            <a:r>
              <a:rPr lang="fa-IR" sz="2000" dirty="0"/>
              <a:t> برای تبیین سیاست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ساختن مدل های انتزاعی برای </a:t>
            </a:r>
            <a:r>
              <a:rPr lang="fa-IR" sz="2000" dirty="0" smtClean="0"/>
              <a:t>تبیین </a:t>
            </a:r>
            <a:r>
              <a:rPr lang="fa-IR" sz="2000" dirty="0"/>
              <a:t>رفتار پدیده</a:t>
            </a:r>
          </a:p>
          <a:p>
            <a:pPr algn="r" rtl="1">
              <a:lnSpc>
                <a:spcPct val="20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84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/>
              <a:t>خصیصه های روش </a:t>
            </a:r>
            <a:r>
              <a:rPr lang="fa-IR" dirty="0" err="1"/>
              <a:t>شناسی</a:t>
            </a:r>
            <a:r>
              <a:rPr lang="fa-IR" dirty="0"/>
              <a:t> در تفکر سیاست پرداز</a:t>
            </a:r>
            <a:r>
              <a:rPr lang="fa-IR" dirty="0" smtClean="0"/>
              <a:t>(ادامه)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004811"/>
            <a:ext cx="8915400" cy="3777622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fa-IR" sz="2000" dirty="0"/>
              <a:t>ارائه کردن </a:t>
            </a:r>
            <a:r>
              <a:rPr lang="fa-IR" sz="2000" dirty="0" err="1"/>
              <a:t>تاییدیه</a:t>
            </a:r>
            <a:r>
              <a:rPr lang="fa-IR" sz="2000" dirty="0"/>
              <a:t> برای بحث درباره نتایج در چارچوب شناخت </a:t>
            </a:r>
            <a:r>
              <a:rPr lang="fa-IR" sz="2000" dirty="0" err="1"/>
              <a:t>شناسی</a:t>
            </a:r>
            <a:r>
              <a:rPr lang="fa-IR" sz="2000" dirty="0"/>
              <a:t> توصیفی و تاریخی پدیده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تاکید بر ضرورت اطلاع کامل متخصصان بر روش </a:t>
            </a:r>
            <a:r>
              <a:rPr lang="fa-IR" sz="2000" dirty="0" err="1"/>
              <a:t>شناسی</a:t>
            </a:r>
            <a:endParaRPr lang="fa-IR" sz="2000" dirty="0"/>
          </a:p>
          <a:p>
            <a:pPr algn="r" rtl="1">
              <a:lnSpc>
                <a:spcPct val="200000"/>
              </a:lnSpc>
            </a:pPr>
            <a:r>
              <a:rPr lang="fa-IR" sz="2000" dirty="0"/>
              <a:t>تاکید بر کاربری مدل های انتزاعی برای توسعه مباحث سیاست پردازی</a:t>
            </a:r>
          </a:p>
          <a:p>
            <a:pPr algn="r" rtl="1">
              <a:lnSpc>
                <a:spcPct val="200000"/>
              </a:lnSpc>
            </a:pPr>
            <a:r>
              <a:rPr lang="fa-IR" sz="2000" dirty="0"/>
              <a:t>ضرورت بهره گیری از واژه </a:t>
            </a:r>
            <a:r>
              <a:rPr lang="fa-IR" sz="2000" dirty="0" err="1"/>
              <a:t>شناسی</a:t>
            </a:r>
            <a:r>
              <a:rPr lang="fa-IR" sz="2000" dirty="0"/>
              <a:t> دقیق، برقراری ارتباط نزدیک بین </a:t>
            </a:r>
            <a:r>
              <a:rPr lang="fa-IR" sz="2000" dirty="0" err="1"/>
              <a:t>فروض</a:t>
            </a:r>
            <a:r>
              <a:rPr lang="fa-IR" sz="2000" dirty="0"/>
              <a:t> و نتایج در چارچوب ساختار منطقی مدل رفتاری </a:t>
            </a:r>
            <a:r>
              <a:rPr lang="fa-IR" sz="2000" dirty="0" smtClean="0"/>
              <a:t>پ</a:t>
            </a:r>
            <a:r>
              <a:rPr lang="fa-IR" sz="2000" dirty="0" smtClean="0"/>
              <a:t>دیده</a:t>
            </a:r>
            <a:endParaRPr lang="fa-IR" sz="2000" dirty="0" smtClean="0"/>
          </a:p>
          <a:p>
            <a:pPr algn="r" rtl="1">
              <a:lnSpc>
                <a:spcPct val="200000"/>
              </a:lnSpc>
            </a:pPr>
            <a:r>
              <a:rPr lang="fa-IR" sz="2000" dirty="0" smtClean="0"/>
              <a:t>ضروری بودن جمع آوری داده ها و حقایق تاریخی و توصیفی برای تایید سیاست ها و مباحث مرتبط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447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/>
              <a:t>خصیصه های روش </a:t>
            </a:r>
            <a:r>
              <a:rPr lang="fa-IR" dirty="0" err="1"/>
              <a:t>شناسی</a:t>
            </a:r>
            <a:r>
              <a:rPr lang="fa-IR" dirty="0"/>
              <a:t> در تفکر سیاست پرداز</a:t>
            </a:r>
            <a:r>
              <a:rPr lang="fa-IR" dirty="0" smtClean="0"/>
              <a:t>(ادامه</a:t>
            </a:r>
            <a:r>
              <a:rPr lang="fa-I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9977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/>
              <a:t>اخذ نتیجه در چارچوب سیاست بر پایه نقش عوامل کمی</a:t>
            </a:r>
          </a:p>
          <a:p>
            <a:pPr algn="r" rtl="1">
              <a:lnSpc>
                <a:spcPct val="150000"/>
              </a:lnSpc>
            </a:pPr>
            <a:r>
              <a:rPr lang="fa-IR" sz="2000" dirty="0"/>
              <a:t>اعتقاد به ارتباط نزدیک بین علوم</a:t>
            </a:r>
          </a:p>
          <a:p>
            <a:pPr algn="r" rtl="1">
              <a:lnSpc>
                <a:spcPct val="150000"/>
              </a:lnSpc>
            </a:pPr>
            <a:r>
              <a:rPr lang="fa-IR" sz="2000" dirty="0"/>
              <a:t>تلاش برای یافتن ارتباط بین پدیده های سیاست پردازی شده با پدیده های کامل جهان </a:t>
            </a:r>
            <a:r>
              <a:rPr lang="fa-IR" sz="2000" dirty="0" err="1"/>
              <a:t>واقعیات</a:t>
            </a:r>
            <a:endParaRPr lang="fa-IR" sz="2000" dirty="0"/>
          </a:p>
          <a:p>
            <a:pPr algn="r" rtl="1">
              <a:lnSpc>
                <a:spcPct val="150000"/>
              </a:lnSpc>
            </a:pPr>
            <a:r>
              <a:rPr lang="fa-IR" sz="2000" dirty="0"/>
              <a:t>تاکید بر بررسی صحت و سقم تجربی نتایج استدلال نظری و </a:t>
            </a:r>
            <a:r>
              <a:rPr lang="fa-IR" sz="2000" dirty="0" smtClean="0"/>
              <a:t>انتزاعی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/>
              <a:t>تلاش </a:t>
            </a:r>
            <a:r>
              <a:rPr lang="fa-IR" sz="2000" dirty="0"/>
              <a:t>برای </a:t>
            </a:r>
            <a:r>
              <a:rPr lang="fa-IR" sz="2000" dirty="0"/>
              <a:t>ش</a:t>
            </a:r>
            <a:r>
              <a:rPr lang="fa-IR" sz="2000" dirty="0" smtClean="0"/>
              <a:t>فاف </a:t>
            </a:r>
            <a:r>
              <a:rPr lang="fa-IR" sz="2000" dirty="0"/>
              <a:t>سازی مسائل پیچیده روش </a:t>
            </a:r>
            <a:r>
              <a:rPr lang="fa-IR" sz="2000" dirty="0" err="1"/>
              <a:t>شناسی</a:t>
            </a:r>
            <a:r>
              <a:rPr lang="fa-IR" sz="2000" dirty="0"/>
              <a:t> در شکل و محتوی ساختار سیاست ها</a:t>
            </a:r>
          </a:p>
          <a:p>
            <a:pPr algn="r" rtl="1">
              <a:lnSpc>
                <a:spcPct val="150000"/>
              </a:lnSpc>
            </a:pPr>
            <a:r>
              <a:rPr lang="fa-IR" sz="2000" dirty="0"/>
              <a:t>اعتقاد بر مکمل بودن روش </a:t>
            </a:r>
            <a:r>
              <a:rPr lang="fa-IR" sz="2000" dirty="0" err="1"/>
              <a:t>شناسی</a:t>
            </a:r>
            <a:r>
              <a:rPr lang="fa-IR" sz="2000" dirty="0"/>
              <a:t> های صاحب نظران برای ارائه شناخت کامل از </a:t>
            </a:r>
            <a:r>
              <a:rPr lang="fa-IR" sz="2000" dirty="0" smtClean="0"/>
              <a:t>پدیده</a:t>
            </a:r>
            <a:endParaRPr lang="en-US" sz="2000" dirty="0"/>
          </a:p>
          <a:p>
            <a:pPr algn="r" rtl="1">
              <a:lnSpc>
                <a:spcPct val="150000"/>
              </a:lnSpc>
            </a:pPr>
            <a:r>
              <a:rPr lang="fa-IR" sz="2000" dirty="0" smtClean="0"/>
              <a:t>اعتقاد به ترکیب سیاست </a:t>
            </a:r>
            <a:r>
              <a:rPr lang="fa-IR" sz="2000" dirty="0" err="1" smtClean="0"/>
              <a:t>مطلق</a:t>
            </a:r>
            <a:r>
              <a:rPr lang="fa-IR" sz="2000" dirty="0" smtClean="0"/>
              <a:t> با جوهره تاریخی و توصیفی پدیده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788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2568820"/>
            <a:ext cx="8911687" cy="1280890"/>
          </a:xfrm>
        </p:spPr>
        <p:txBody>
          <a:bodyPr anchor="ctr">
            <a:normAutofit/>
          </a:bodyPr>
          <a:lstStyle/>
          <a:p>
            <a:pPr algn="ctr" rtl="1"/>
            <a:r>
              <a:rPr lang="fa-I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اللهم</a:t>
            </a:r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 </a:t>
            </a:r>
            <a:r>
              <a:rPr lang="fa-I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وفقنا</a:t>
            </a:r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 </a:t>
            </a:r>
            <a:r>
              <a:rPr lang="fa-I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لما</a:t>
            </a:r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 </a:t>
            </a:r>
            <a:r>
              <a:rPr lang="fa-I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تحب</a:t>
            </a:r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 و </a:t>
            </a:r>
            <a:r>
              <a:rPr lang="fa-IR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2  Arabic Style" panose="00000400000000000000" pitchFamily="2" charset="-78"/>
              </a:rPr>
              <a:t>ترضی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2  Arabic Style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686" y="512462"/>
            <a:ext cx="11495314" cy="1280890"/>
          </a:xfrm>
        </p:spPr>
        <p:txBody>
          <a:bodyPr anchor="b">
            <a:normAutofit/>
          </a:bodyPr>
          <a:lstStyle/>
          <a:p>
            <a:pPr algn="r" rtl="1"/>
            <a:r>
              <a:rPr lang="fa-IR" sz="2400" dirty="0"/>
              <a:t>تفکر سیاست محور نیازمند </a:t>
            </a:r>
            <a:r>
              <a:rPr lang="fa-IR" sz="2400" dirty="0" err="1"/>
              <a:t>سطوحی</a:t>
            </a:r>
            <a:r>
              <a:rPr lang="fa-IR" sz="2400" dirty="0"/>
              <a:t> از قابلیت انطباق، دوراندیشی، آینده نگاری و محیط </a:t>
            </a:r>
            <a:r>
              <a:rPr lang="fa-IR" sz="2400" dirty="0" err="1"/>
              <a:t>شناسی</a:t>
            </a:r>
            <a:r>
              <a:rPr lang="fa-IR" sz="2400" dirty="0"/>
              <a:t> برپایه شناخت بیشتر قوانین الهی </a:t>
            </a:r>
            <a:r>
              <a:rPr lang="fa-IR" sz="2400" dirty="0" smtClean="0"/>
              <a:t>است.</a:t>
            </a:r>
            <a:endParaRPr lang="en-US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8249175"/>
              </p:ext>
            </p:extLst>
          </p:nvPr>
        </p:nvGraphicFramePr>
        <p:xfrm>
          <a:off x="1157968" y="2068672"/>
          <a:ext cx="10572750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4275" y="365125"/>
            <a:ext cx="9391649" cy="55382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63674" y="6104342"/>
            <a:ext cx="3752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/>
              <a:t>شکل 1 مدل سیاست </a:t>
            </a:r>
            <a:r>
              <a:rPr lang="fa-IR" sz="2000" b="1" dirty="0" err="1" smtClean="0"/>
              <a:t>نویسی</a:t>
            </a:r>
            <a:endParaRPr lang="en-US" sz="2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r" rtl="1"/>
            <a:r>
              <a:rPr lang="fa-IR" sz="4000" dirty="0" smtClean="0"/>
              <a:t>تفکر و ذهن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/>
              <a:t>مهارت ها</a:t>
            </a:r>
          </a:p>
          <a:p>
            <a:pPr algn="r" rtl="1">
              <a:lnSpc>
                <a:spcPct val="150000"/>
              </a:lnSpc>
            </a:pPr>
            <a:r>
              <a:rPr lang="fa-IR" sz="3200" dirty="0" smtClean="0"/>
              <a:t>نظریه تفکر</a:t>
            </a:r>
          </a:p>
          <a:p>
            <a:pPr algn="r" rtl="1">
              <a:lnSpc>
                <a:spcPct val="150000"/>
              </a:lnSpc>
            </a:pPr>
            <a:r>
              <a:rPr lang="fa-IR" sz="3200" dirty="0" smtClean="0"/>
              <a:t>نظریه ساز و کار ذهن</a:t>
            </a:r>
          </a:p>
          <a:p>
            <a:pPr algn="r" rtl="1">
              <a:lnSpc>
                <a:spcPct val="150000"/>
              </a:lnSpc>
            </a:pPr>
            <a:r>
              <a:rPr lang="fa-IR" sz="3200" dirty="0" smtClean="0"/>
              <a:t>نظریه معماری تفکر</a:t>
            </a:r>
          </a:p>
          <a:p>
            <a:pPr algn="r" rtl="1">
              <a:lnSpc>
                <a:spcPct val="150000"/>
              </a:lnSpc>
            </a:pPr>
            <a:endParaRPr lang="fa-IR" sz="3200" dirty="0" smtClean="0"/>
          </a:p>
          <a:p>
            <a:pPr algn="r" rtl="1">
              <a:lnSpc>
                <a:spcPct val="150000"/>
              </a:lnSpc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5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تفکر و ذهن؛ مهارت 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953000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 smtClean="0"/>
              <a:t>برای بهبود عملکرد و موثر واقع شدن برنامه ها، باید مهارت های تفکر را ارتقا بخشید.</a:t>
            </a:r>
            <a:endParaRPr lang="fa-IR" sz="2400" dirty="0"/>
          </a:p>
          <a:p>
            <a:pPr algn="r" rtl="1"/>
            <a:endParaRPr lang="fa-IR" sz="2400" dirty="0" smtClean="0"/>
          </a:p>
          <a:p>
            <a:pPr algn="r" rtl="1"/>
            <a:endParaRPr lang="fa-IR" sz="2400" dirty="0"/>
          </a:p>
          <a:p>
            <a:pPr algn="r" rtl="1"/>
            <a:endParaRPr lang="fa-IR" sz="2400" dirty="0" smtClean="0"/>
          </a:p>
          <a:p>
            <a:pPr algn="r" rtl="1"/>
            <a:endParaRPr lang="fa-IR" sz="2400" dirty="0"/>
          </a:p>
          <a:p>
            <a:pPr algn="r" rtl="1"/>
            <a:r>
              <a:rPr lang="fa-IR" sz="2400" dirty="0" smtClean="0"/>
              <a:t>آشیانه تفکر، مغز است.</a:t>
            </a:r>
          </a:p>
          <a:p>
            <a:pPr lvl="1" algn="r" rtl="1"/>
            <a:r>
              <a:rPr lang="fa-IR" sz="2000" dirty="0" smtClean="0"/>
              <a:t>نتایج نهایی فعالیت مغز به جای قضاوت، تولید ایده است.</a:t>
            </a:r>
          </a:p>
          <a:p>
            <a:pPr lvl="2" algn="r" rtl="1"/>
            <a:r>
              <a:rPr lang="fa-IR" sz="1800" i="1" strike="sngStrik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قضاوت </a:t>
            </a:r>
            <a:r>
              <a:rPr lang="fa-IR" sz="1800" dirty="0" smtClean="0"/>
              <a:t>مربوط به حقایق موجود است.</a:t>
            </a:r>
          </a:p>
          <a:p>
            <a:pPr lvl="2" algn="r" rtl="1"/>
            <a:r>
              <a:rPr lang="fa-IR" sz="1800" dirty="0" smtClean="0"/>
              <a:t>اما</a:t>
            </a:r>
            <a:r>
              <a:rPr lang="fa-IR" sz="1800" u="sng" dirty="0" smtClean="0"/>
              <a:t> </a:t>
            </a:r>
            <a:r>
              <a:rPr lang="fa-IR" sz="1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</a:t>
            </a:r>
            <a:r>
              <a:rPr lang="fa-IR" sz="1800" dirty="0" smtClean="0"/>
              <a:t> می تواند به سوی </a:t>
            </a:r>
            <a:r>
              <a:rPr lang="fa-IR" sz="1800" dirty="0" err="1" smtClean="0"/>
              <a:t>مجهولات</a:t>
            </a:r>
            <a:r>
              <a:rPr lang="fa-IR" sz="1800" dirty="0" smtClean="0"/>
              <a:t> سیر کند تا آن جا که از 2 + 2 چیزی بیش از 4 بسازد.</a:t>
            </a:r>
          </a:p>
          <a:p>
            <a:pPr lvl="2" algn="r" rtl="1"/>
            <a:r>
              <a:rPr lang="fa-IR" sz="1800" dirty="0" smtClean="0"/>
              <a:t>لازمه خلق ایده های جدید، ایجاد آن در تخیل و </a:t>
            </a:r>
            <a:r>
              <a:rPr lang="fa-IR" sz="1800" dirty="0" err="1" smtClean="0"/>
              <a:t>تصورخانه</a:t>
            </a:r>
            <a:r>
              <a:rPr lang="fa-IR" sz="1800" dirty="0" smtClean="0"/>
              <a:t> های تفکر است.</a:t>
            </a:r>
          </a:p>
          <a:p>
            <a:pPr lvl="2" algn="r" rtl="1"/>
            <a:r>
              <a:rPr lang="fa-IR" sz="1800" dirty="0" smtClean="0"/>
              <a:t>با عملیاتی کردن رویاها و تصورات، عملکرد ارتقا می یابد.</a:t>
            </a:r>
          </a:p>
          <a:p>
            <a:pPr lvl="1" algn="r" rtl="1"/>
            <a:endParaRPr lang="en-US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1555011"/>
              </p:ext>
            </p:extLst>
          </p:nvPr>
        </p:nvGraphicFramePr>
        <p:xfrm>
          <a:off x="3744685" y="2458060"/>
          <a:ext cx="7140121" cy="145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r" rtl="1"/>
            <a:r>
              <a:rPr lang="fa-IR" dirty="0" smtClean="0"/>
              <a:t>تفکر و ذهن؛ مهارت ها؛ اشکال تفکر تصور محور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1719822"/>
            <a:ext cx="4313864" cy="4006222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 startAt="2"/>
            </a:pPr>
            <a:r>
              <a:rPr lang="fa-IR" sz="2400" dirty="0" smtClean="0"/>
              <a:t>تصور غیر خلاق</a:t>
            </a:r>
          </a:p>
          <a:p>
            <a:pPr lvl="1" algn="r" rtl="1"/>
            <a:r>
              <a:rPr lang="fa-IR" sz="2400" dirty="0" smtClean="0"/>
              <a:t>کمتر قابل کنترل است مانند:</a:t>
            </a:r>
          </a:p>
          <a:p>
            <a:pPr lvl="2" algn="r" rtl="1"/>
            <a:r>
              <a:rPr lang="fa-IR" sz="2400" dirty="0" smtClean="0"/>
              <a:t>خیالات </a:t>
            </a:r>
            <a:r>
              <a:rPr lang="fa-IR" sz="2400" dirty="0" err="1" smtClean="0"/>
              <a:t>واهی</a:t>
            </a:r>
            <a:endParaRPr lang="fa-IR" sz="2400" dirty="0" smtClean="0"/>
          </a:p>
          <a:p>
            <a:pPr lvl="2" algn="r" rtl="1"/>
            <a:r>
              <a:rPr lang="fa-IR" sz="2400" dirty="0" smtClean="0"/>
              <a:t>خواب</a:t>
            </a:r>
          </a:p>
          <a:p>
            <a:pPr lvl="2" algn="r" rtl="1"/>
            <a:r>
              <a:rPr lang="fa-IR" sz="2400" dirty="0" smtClean="0"/>
              <a:t>نگرانی</a:t>
            </a:r>
          </a:p>
          <a:p>
            <a:pPr lvl="2" algn="r" rtl="1"/>
            <a:r>
              <a:rPr lang="fa-IR" sz="2400" dirty="0" smtClean="0"/>
              <a:t>افسردگی</a:t>
            </a:r>
          </a:p>
          <a:p>
            <a:pPr lvl="2" algn="r" rtl="1"/>
            <a:r>
              <a:rPr lang="fa-IR" sz="2400" dirty="0" smtClean="0"/>
              <a:t>و نظیر این ها</a:t>
            </a:r>
          </a:p>
          <a:p>
            <a:pPr lvl="2" algn="r" rtl="1"/>
            <a:endParaRPr lang="fa-IR" sz="24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90747" y="1719822"/>
            <a:ext cx="4313864" cy="3777622"/>
          </a:xfrm>
        </p:spPr>
        <p:txBody>
          <a:bodyPr>
            <a:no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fa-IR" sz="2400" dirty="0"/>
              <a:t>تصور خلاق</a:t>
            </a:r>
          </a:p>
          <a:p>
            <a:pPr lvl="1" algn="r" rtl="1"/>
            <a:r>
              <a:rPr lang="fa-IR" sz="2400" dirty="0"/>
              <a:t>کاملا 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قابل کنترل </a:t>
            </a:r>
            <a:r>
              <a:rPr lang="fa-IR" sz="2400" dirty="0"/>
              <a:t>است.</a:t>
            </a:r>
          </a:p>
          <a:p>
            <a:pPr lvl="1" algn="r" rtl="1"/>
            <a:r>
              <a:rPr lang="fa-IR" sz="2400" dirty="0"/>
              <a:t>غالبا </a:t>
            </a:r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لذت بخش </a:t>
            </a:r>
            <a:r>
              <a:rPr lang="fa-IR" sz="2400" dirty="0"/>
              <a:t>است.</a:t>
            </a:r>
          </a:p>
          <a:p>
            <a:pPr lvl="1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قدرت دیدن اشیا </a:t>
            </a:r>
            <a:r>
              <a:rPr lang="fa-IR" sz="2400" dirty="0"/>
              <a:t>در مغز را تقویت می کند.</a:t>
            </a:r>
          </a:p>
          <a:p>
            <a:pPr lvl="1" algn="r" rtl="1"/>
            <a:r>
              <a:rPr lang="fa-IR" sz="2400" dirty="0"/>
              <a:t>منجر به شکل گیری </a:t>
            </a:r>
          </a:p>
          <a:p>
            <a:pPr lvl="2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تصورات حدس زننده</a:t>
            </a:r>
          </a:p>
          <a:p>
            <a:pPr lvl="2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تصورات </a:t>
            </a:r>
            <a:r>
              <a:rPr lang="fa-I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بازسازنده</a:t>
            </a:r>
            <a:endParaRPr lang="fa-I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algn="r" rtl="1"/>
            <a:r>
              <a:rPr lang="fa-I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تصورات ساختاری</a:t>
            </a:r>
          </a:p>
          <a:p>
            <a:pPr lvl="2" algn="r" rtl="1"/>
            <a:r>
              <a:rPr lang="fa-IR" sz="2400" dirty="0"/>
              <a:t>و ... </a:t>
            </a:r>
          </a:p>
          <a:p>
            <a:pPr marL="457200" lvl="1" indent="0" algn="r" rtl="1">
              <a:buNone/>
            </a:pPr>
            <a:r>
              <a:rPr lang="fa-IR" sz="2400" dirty="0"/>
              <a:t>می شود.</a:t>
            </a:r>
          </a:p>
          <a:p>
            <a:pPr algn="r" rtl="1"/>
            <a:endParaRPr lang="fa-I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47FF-7995-4C34-BDF6-350BC9EDE5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ustom 4">
      <a:majorFont>
        <a:latin typeface="Castellar"/>
        <a:ea typeface=""/>
        <a:cs typeface="2  Mitra"/>
      </a:majorFont>
      <a:minorFont>
        <a:latin typeface="Cambria"/>
        <a:ea typeface=""/>
        <a:cs typeface="Mitra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12316</TotalTime>
  <Words>3607</Words>
  <Application>Microsoft Office PowerPoint</Application>
  <PresentationFormat>Widescreen</PresentationFormat>
  <Paragraphs>374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2  Arabic Style</vt:lpstr>
      <vt:lpstr>2  Mitra</vt:lpstr>
      <vt:lpstr>2  Zar</vt:lpstr>
      <vt:lpstr>Arial</vt:lpstr>
      <vt:lpstr>Calibri</vt:lpstr>
      <vt:lpstr>Cambria</vt:lpstr>
      <vt:lpstr>Castellar</vt:lpstr>
      <vt:lpstr>Mitra</vt:lpstr>
      <vt:lpstr>Wingdings 3</vt:lpstr>
      <vt:lpstr>Wisp</vt:lpstr>
      <vt:lpstr>ایده پردازی و سیاست نویسی</vt:lpstr>
      <vt:lpstr>مقدمه</vt:lpstr>
      <vt:lpstr>هدایت و حتی ایجاد تغییرات محیطی، با استفاده از نگرش های بنیادی تفکر ساز بصیرت یاب و تدوین سیاست ها هموار می شود.</vt:lpstr>
      <vt:lpstr>تغییرات محیطی(ادامه)</vt:lpstr>
      <vt:lpstr>تفکر سیاست محور نیازمند سطوحی از قابلیت انطباق، دوراندیشی، آینده نگاری و محیط شناسی برپایه شناخت بیشتر قوانین الهی است.</vt:lpstr>
      <vt:lpstr>PowerPoint Presentation</vt:lpstr>
      <vt:lpstr>تفکر و ذهن</vt:lpstr>
      <vt:lpstr>تفکر و ذهن؛ مهارت ها</vt:lpstr>
      <vt:lpstr>تفکر و ذهن؛ مهارت ها؛ اشکال تفکر تصور محور</vt:lpstr>
      <vt:lpstr>تفکر و ذهن؛ نظریه تفکر</vt:lpstr>
      <vt:lpstr>تفکر و ذهن - نظریه ساز و کار ذهن</vt:lpstr>
      <vt:lpstr>تفکر و ذهن؛ نظریه معماری تفکر</vt:lpstr>
      <vt:lpstr>تفکر و ذهن؛ نظریه معماری تفکر(ادامه)</vt:lpstr>
      <vt:lpstr>تفکر و ذهن؛ نظریه معماری تفکر(ادامه)</vt:lpstr>
      <vt:lpstr>سیاست</vt:lpstr>
      <vt:lpstr>سیاست(ادامه)</vt:lpstr>
      <vt:lpstr>پرسش و پاسخ های سیاستگذاری</vt:lpstr>
      <vt:lpstr>ساز و کارها</vt:lpstr>
      <vt:lpstr>PowerPoint Presentation</vt:lpstr>
      <vt:lpstr>طرح تدوین سیاست برنامه، ساختار و راهبرد یافتن پاسخ به سوال های فرصت ها و تهدیدهای پیش روی سازمان و کنترل انحرافات و ارتقای کاربری آن هاست.</vt:lpstr>
      <vt:lpstr>PowerPoint Presentation</vt:lpstr>
      <vt:lpstr>مهارت های هفت گانه سیاست نویسی</vt:lpstr>
      <vt:lpstr>روش بنیادی فنآوری تدوین سیاست(روش علمی)؛ یکی از مفیدترین شیوه های بهبود کیفیت تدوین سیاست</vt:lpstr>
      <vt:lpstr>مشخصه های مطلوبیت طرح تدوین سیاست</vt:lpstr>
      <vt:lpstr>PowerPoint Presentation</vt:lpstr>
      <vt:lpstr>PowerPoint Presentation</vt:lpstr>
      <vt:lpstr>PowerPoint Presentation</vt:lpstr>
      <vt:lpstr>کاربست های شخصی سیاست نویس</vt:lpstr>
      <vt:lpstr>تفکر سیاست نویس</vt:lpstr>
      <vt:lpstr>تفکر سیاست نویس(ادامه)</vt:lpstr>
      <vt:lpstr>تفکر سیاست نویس(ادامه)</vt:lpstr>
      <vt:lpstr>رویکرد سیاست نویسی</vt:lpstr>
      <vt:lpstr>رویکرد سیاست نویسی(ادامه)</vt:lpstr>
      <vt:lpstr>رویکرد سیاست نویسی- سازو کارهای سیاست نویسی و پذیرش آن</vt:lpstr>
      <vt:lpstr>رویکرد سیاست نویسی- سازو کارهای سیاست نویسی و پذیرش آن(ادامه)</vt:lpstr>
      <vt:lpstr>رویکرد سیاست نویسی- سازو کارهای سیاست نویسی و پذیرش آن(ادامه)</vt:lpstr>
      <vt:lpstr>رویکرد سیاست نویسی- سازو کارهای سیاست نویسی و پذیرش آن(ادامه)</vt:lpstr>
      <vt:lpstr>معماری سیاست پردازی</vt:lpstr>
      <vt:lpstr>PowerPoint Presentation</vt:lpstr>
      <vt:lpstr>PowerPoint Presentation</vt:lpstr>
      <vt:lpstr>ویژگی های اصلی تفکر سیاست پرداز</vt:lpstr>
      <vt:lpstr>خصیصه های روش شناسی در تفکر سیاست پرداز</vt:lpstr>
      <vt:lpstr>خصیصه های روش شناسی در تفکر سیاست پرداز(ادامه)</vt:lpstr>
      <vt:lpstr>خصیصه های روش شناسی در تفکر سیاست پرداز(ادامه)</vt:lpstr>
      <vt:lpstr>اللهم وفقنا لما تحب و ترضی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ایده پردازی و سیاست نویسی</dc:title>
  <dc:creator>Z.Aboutalebi</dc:creator>
  <cp:lastModifiedBy>Z.Aboutalebi</cp:lastModifiedBy>
  <cp:revision>120</cp:revision>
  <dcterms:created xsi:type="dcterms:W3CDTF">2014-07-20T07:24:51Z</dcterms:created>
  <dcterms:modified xsi:type="dcterms:W3CDTF">2014-07-29T12:59:40Z</dcterms:modified>
</cp:coreProperties>
</file>