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95" r:id="rId3"/>
    <p:sldId id="282" r:id="rId4"/>
    <p:sldId id="281" r:id="rId5"/>
    <p:sldId id="260" r:id="rId6"/>
    <p:sldId id="262" r:id="rId7"/>
    <p:sldId id="269" r:id="rId8"/>
    <p:sldId id="297" r:id="rId9"/>
    <p:sldId id="267" r:id="rId10"/>
    <p:sldId id="266" r:id="rId11"/>
    <p:sldId id="265" r:id="rId12"/>
    <p:sldId id="264" r:id="rId13"/>
    <p:sldId id="263" r:id="rId14"/>
    <p:sldId id="288" r:id="rId15"/>
    <p:sldId id="261" r:id="rId16"/>
    <p:sldId id="274" r:id="rId17"/>
    <p:sldId id="287" r:id="rId18"/>
    <p:sldId id="289" r:id="rId19"/>
    <p:sldId id="286" r:id="rId20"/>
    <p:sldId id="275" r:id="rId21"/>
    <p:sldId id="272" r:id="rId22"/>
    <p:sldId id="271" r:id="rId23"/>
    <p:sldId id="270" r:id="rId24"/>
    <p:sldId id="284" r:id="rId25"/>
    <p:sldId id="285" r:id="rId26"/>
    <p:sldId id="292" r:id="rId27"/>
    <p:sldId id="293" r:id="rId28"/>
    <p:sldId id="291" r:id="rId29"/>
    <p:sldId id="283" r:id="rId30"/>
    <p:sldId id="299" r:id="rId31"/>
    <p:sldId id="276" r:id="rId32"/>
    <p:sldId id="279" r:id="rId33"/>
    <p:sldId id="278" r:id="rId34"/>
    <p:sldId id="290" r:id="rId35"/>
    <p:sldId id="277" r:id="rId36"/>
    <p:sldId id="294" r:id="rId37"/>
    <p:sldId id="280" r:id="rId38"/>
    <p:sldId id="298" r:id="rId39"/>
    <p:sldId id="258" r:id="rId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FC6"/>
    <a:srgbClr val="B00058"/>
    <a:srgbClr val="CC9900"/>
    <a:srgbClr val="008000"/>
    <a:srgbClr val="006600"/>
    <a:srgbClr val="CCCC00"/>
    <a:srgbClr val="00CC99"/>
    <a:srgbClr val="00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88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C7359-FB22-4F55-906B-492D7DDB3401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DB4D6175-A55D-47CF-99D6-6DAA872925BF}">
      <dgm:prSet phldrT="[Text]" custT="1"/>
      <dgm:spPr>
        <a:solidFill>
          <a:srgbClr val="669900"/>
        </a:solidFill>
      </dgm:spPr>
      <dgm:t>
        <a:bodyPr/>
        <a:lstStyle/>
        <a:p>
          <a:pPr rtl="1"/>
          <a:r>
            <a:rPr lang="en-US" sz="32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Point of care</a:t>
          </a:r>
          <a:endParaRPr lang="fa-IR" sz="3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65C20E1B-EAAF-4FFF-8BE0-09536CAE9014}" type="parTrans" cxnId="{A54C8E7F-D014-4444-8A30-D3F420C31F93}">
      <dgm:prSet/>
      <dgm:spPr/>
      <dgm:t>
        <a:bodyPr/>
        <a:lstStyle/>
        <a:p>
          <a:pPr rtl="1"/>
          <a:endParaRPr lang="fa-IR"/>
        </a:p>
      </dgm:t>
    </dgm:pt>
    <dgm:pt modelId="{FDA0B001-2DDF-40F2-A148-D3C23D364FFB}" type="sibTrans" cxnId="{A54C8E7F-D014-4444-8A30-D3F420C31F9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0CACF886-94F6-425C-A7E2-AF4EAD70E705}">
      <dgm:prSet phldrT="[Text]" custT="1"/>
      <dgm:spPr>
        <a:solidFill>
          <a:srgbClr val="00CC99"/>
        </a:solidFill>
      </dgm:spPr>
      <dgm:t>
        <a:bodyPr/>
        <a:lstStyle/>
        <a:p>
          <a:pPr rtl="1"/>
          <a:r>
            <a:rPr lang="fa-IR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یاری رسانی نه جایگزینی</a:t>
          </a:r>
          <a:endParaRPr lang="fa-IR" sz="28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8E2C6AB3-8A07-440D-8752-4BDE2D3460CB}" type="parTrans" cxnId="{9D782772-782B-4EDD-ABB2-EB0CC0CCBE12}">
      <dgm:prSet/>
      <dgm:spPr/>
      <dgm:t>
        <a:bodyPr/>
        <a:lstStyle/>
        <a:p>
          <a:pPr rtl="1"/>
          <a:endParaRPr lang="fa-IR"/>
        </a:p>
      </dgm:t>
    </dgm:pt>
    <dgm:pt modelId="{D0FB0675-4A90-4793-B458-ABFAECEFBC37}" type="sibTrans" cxnId="{9D782772-782B-4EDD-ABB2-EB0CC0CCBE1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166B8771-B298-47E6-8E0A-9E4076E31FD9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در اختیار قرار دادن دانش و اطلاعات در زمان مناسب</a:t>
          </a:r>
          <a:endParaRPr lang="fa-IR" sz="28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gm:t>
    </dgm:pt>
    <dgm:pt modelId="{71CD0344-1315-4D2F-AC2E-F40ECF2546E7}" type="parTrans" cxnId="{EFA24F8A-1D53-4BA7-8480-0B0D2A365A4A}">
      <dgm:prSet/>
      <dgm:spPr/>
      <dgm:t>
        <a:bodyPr/>
        <a:lstStyle/>
        <a:p>
          <a:pPr rtl="1"/>
          <a:endParaRPr lang="fa-IR"/>
        </a:p>
      </dgm:t>
    </dgm:pt>
    <dgm:pt modelId="{1F12A46B-AD97-411D-8F70-32717D086DDE}" type="sibTrans" cxnId="{EFA24F8A-1D53-4BA7-8480-0B0D2A365A4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9C7425BF-B66E-4C3E-8783-EED6D85A6435}" type="pres">
      <dgm:prSet presAssocID="{142C7359-FB22-4F55-906B-492D7DDB34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443979-74DD-4A1D-9A8E-EDF0E0607178}" type="pres">
      <dgm:prSet presAssocID="{DB4D6175-A55D-47CF-99D6-6DAA872925BF}" presName="node" presStyleLbl="node1" presStyleIdx="0" presStyleCnt="3" custScaleX="122433" custRadScaleRad="98144" custRadScaleInc="504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7D94AF-E762-408E-B041-994889CE11D5}" type="pres">
      <dgm:prSet presAssocID="{DB4D6175-A55D-47CF-99D6-6DAA872925BF}" presName="spNode" presStyleCnt="0"/>
      <dgm:spPr/>
    </dgm:pt>
    <dgm:pt modelId="{BA774AE6-40FD-49B8-AE6E-B5BCD2A081E4}" type="pres">
      <dgm:prSet presAssocID="{FDA0B001-2DDF-40F2-A148-D3C23D364FFB}" presName="sibTrans" presStyleLbl="sibTrans1D1" presStyleIdx="0" presStyleCnt="3"/>
      <dgm:spPr/>
      <dgm:t>
        <a:bodyPr/>
        <a:lstStyle/>
        <a:p>
          <a:pPr rtl="1"/>
          <a:endParaRPr lang="fa-IR"/>
        </a:p>
      </dgm:t>
    </dgm:pt>
    <dgm:pt modelId="{F4694F67-4BD4-4FCC-931D-EFE04F32A4CD}" type="pres">
      <dgm:prSet presAssocID="{0CACF886-94F6-425C-A7E2-AF4EAD70E705}" presName="node" presStyleLbl="node1" presStyleIdx="1" presStyleCnt="3" custScaleX="1224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831172-6512-4A0F-AEF0-CABFA9924F2F}" type="pres">
      <dgm:prSet presAssocID="{0CACF886-94F6-425C-A7E2-AF4EAD70E705}" presName="spNode" presStyleCnt="0"/>
      <dgm:spPr/>
    </dgm:pt>
    <dgm:pt modelId="{075F10C6-13F2-4B4C-A186-C0446BF60704}" type="pres">
      <dgm:prSet presAssocID="{D0FB0675-4A90-4793-B458-ABFAECEFBC37}" presName="sibTrans" presStyleLbl="sibTrans1D1" presStyleIdx="1" presStyleCnt="3"/>
      <dgm:spPr/>
      <dgm:t>
        <a:bodyPr/>
        <a:lstStyle/>
        <a:p>
          <a:pPr rtl="1"/>
          <a:endParaRPr lang="fa-IR"/>
        </a:p>
      </dgm:t>
    </dgm:pt>
    <dgm:pt modelId="{8F7D9C7A-12BB-43E2-B905-3FF5616290CA}" type="pres">
      <dgm:prSet presAssocID="{166B8771-B298-47E6-8E0A-9E4076E31FD9}" presName="node" presStyleLbl="node1" presStyleIdx="2" presStyleCnt="3" custScaleX="1224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EA3808-9D62-4D86-94BC-2CD32370A256}" type="pres">
      <dgm:prSet presAssocID="{166B8771-B298-47E6-8E0A-9E4076E31FD9}" presName="spNode" presStyleCnt="0"/>
      <dgm:spPr/>
    </dgm:pt>
    <dgm:pt modelId="{BCDAF75F-0032-43AE-9046-32EB784BC50F}" type="pres">
      <dgm:prSet presAssocID="{1F12A46B-AD97-411D-8F70-32717D086DDE}" presName="sibTrans" presStyleLbl="sibTrans1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EFA24F8A-1D53-4BA7-8480-0B0D2A365A4A}" srcId="{142C7359-FB22-4F55-906B-492D7DDB3401}" destId="{166B8771-B298-47E6-8E0A-9E4076E31FD9}" srcOrd="2" destOrd="0" parTransId="{71CD0344-1315-4D2F-AC2E-F40ECF2546E7}" sibTransId="{1F12A46B-AD97-411D-8F70-32717D086DDE}"/>
    <dgm:cxn modelId="{85D09EB0-574C-4217-8338-4C1883CBDF93}" type="presOf" srcId="{FDA0B001-2DDF-40F2-A148-D3C23D364FFB}" destId="{BA774AE6-40FD-49B8-AE6E-B5BCD2A081E4}" srcOrd="0" destOrd="0" presId="urn:microsoft.com/office/officeart/2005/8/layout/cycle6"/>
    <dgm:cxn modelId="{8BEC2C64-A2A2-4E31-9678-B33D3701F22F}" type="presOf" srcId="{166B8771-B298-47E6-8E0A-9E4076E31FD9}" destId="{8F7D9C7A-12BB-43E2-B905-3FF5616290CA}" srcOrd="0" destOrd="0" presId="urn:microsoft.com/office/officeart/2005/8/layout/cycle6"/>
    <dgm:cxn modelId="{30AFD6D6-A11D-422D-86A3-6BA746E4F727}" type="presOf" srcId="{0CACF886-94F6-425C-A7E2-AF4EAD70E705}" destId="{F4694F67-4BD4-4FCC-931D-EFE04F32A4CD}" srcOrd="0" destOrd="0" presId="urn:microsoft.com/office/officeart/2005/8/layout/cycle6"/>
    <dgm:cxn modelId="{DCB265F0-EF3F-4412-8842-B2F0A125664A}" type="presOf" srcId="{DB4D6175-A55D-47CF-99D6-6DAA872925BF}" destId="{93443979-74DD-4A1D-9A8E-EDF0E0607178}" srcOrd="0" destOrd="0" presId="urn:microsoft.com/office/officeart/2005/8/layout/cycle6"/>
    <dgm:cxn modelId="{BE223330-37F9-4D8F-A7AC-F29B7664F997}" type="presOf" srcId="{1F12A46B-AD97-411D-8F70-32717D086DDE}" destId="{BCDAF75F-0032-43AE-9046-32EB784BC50F}" srcOrd="0" destOrd="0" presId="urn:microsoft.com/office/officeart/2005/8/layout/cycle6"/>
    <dgm:cxn modelId="{A54C8E7F-D014-4444-8A30-D3F420C31F93}" srcId="{142C7359-FB22-4F55-906B-492D7DDB3401}" destId="{DB4D6175-A55D-47CF-99D6-6DAA872925BF}" srcOrd="0" destOrd="0" parTransId="{65C20E1B-EAAF-4FFF-8BE0-09536CAE9014}" sibTransId="{FDA0B001-2DDF-40F2-A148-D3C23D364FFB}"/>
    <dgm:cxn modelId="{1A932D2B-2679-439B-BB60-555932D8FA10}" type="presOf" srcId="{D0FB0675-4A90-4793-B458-ABFAECEFBC37}" destId="{075F10C6-13F2-4B4C-A186-C0446BF60704}" srcOrd="0" destOrd="0" presId="urn:microsoft.com/office/officeart/2005/8/layout/cycle6"/>
    <dgm:cxn modelId="{9D782772-782B-4EDD-ABB2-EB0CC0CCBE12}" srcId="{142C7359-FB22-4F55-906B-492D7DDB3401}" destId="{0CACF886-94F6-425C-A7E2-AF4EAD70E705}" srcOrd="1" destOrd="0" parTransId="{8E2C6AB3-8A07-440D-8752-4BDE2D3460CB}" sibTransId="{D0FB0675-4A90-4793-B458-ABFAECEFBC37}"/>
    <dgm:cxn modelId="{3FC4C91D-9B4E-4875-AD3D-461F26DFEBB8}" type="presOf" srcId="{142C7359-FB22-4F55-906B-492D7DDB3401}" destId="{9C7425BF-B66E-4C3E-8783-EED6D85A6435}" srcOrd="0" destOrd="0" presId="urn:microsoft.com/office/officeart/2005/8/layout/cycle6"/>
    <dgm:cxn modelId="{22EECBFC-223D-47FC-A0B1-8BDA746C57E9}" type="presParOf" srcId="{9C7425BF-B66E-4C3E-8783-EED6D85A6435}" destId="{93443979-74DD-4A1D-9A8E-EDF0E0607178}" srcOrd="0" destOrd="0" presId="urn:microsoft.com/office/officeart/2005/8/layout/cycle6"/>
    <dgm:cxn modelId="{409D7EA3-0C75-409B-A009-C14C12D53092}" type="presParOf" srcId="{9C7425BF-B66E-4C3E-8783-EED6D85A6435}" destId="{D47D94AF-E762-408E-B041-994889CE11D5}" srcOrd="1" destOrd="0" presId="urn:microsoft.com/office/officeart/2005/8/layout/cycle6"/>
    <dgm:cxn modelId="{86AB1179-D275-4B82-A70F-8CCB044D2979}" type="presParOf" srcId="{9C7425BF-B66E-4C3E-8783-EED6D85A6435}" destId="{BA774AE6-40FD-49B8-AE6E-B5BCD2A081E4}" srcOrd="2" destOrd="0" presId="urn:microsoft.com/office/officeart/2005/8/layout/cycle6"/>
    <dgm:cxn modelId="{AB61C776-DE24-42B5-868F-A2AB4A4F4C55}" type="presParOf" srcId="{9C7425BF-B66E-4C3E-8783-EED6D85A6435}" destId="{F4694F67-4BD4-4FCC-931D-EFE04F32A4CD}" srcOrd="3" destOrd="0" presId="urn:microsoft.com/office/officeart/2005/8/layout/cycle6"/>
    <dgm:cxn modelId="{54B0ECB2-2DCB-4C14-BC21-558983CF90AE}" type="presParOf" srcId="{9C7425BF-B66E-4C3E-8783-EED6D85A6435}" destId="{34831172-6512-4A0F-AEF0-CABFA9924F2F}" srcOrd="4" destOrd="0" presId="urn:microsoft.com/office/officeart/2005/8/layout/cycle6"/>
    <dgm:cxn modelId="{E133807F-35B8-4100-8C6A-250A230F7265}" type="presParOf" srcId="{9C7425BF-B66E-4C3E-8783-EED6D85A6435}" destId="{075F10C6-13F2-4B4C-A186-C0446BF60704}" srcOrd="5" destOrd="0" presId="urn:microsoft.com/office/officeart/2005/8/layout/cycle6"/>
    <dgm:cxn modelId="{7888E3D1-FFFF-4A30-9455-6BD739F185CF}" type="presParOf" srcId="{9C7425BF-B66E-4C3E-8783-EED6D85A6435}" destId="{8F7D9C7A-12BB-43E2-B905-3FF5616290CA}" srcOrd="6" destOrd="0" presId="urn:microsoft.com/office/officeart/2005/8/layout/cycle6"/>
    <dgm:cxn modelId="{A5F5801E-2DFB-4690-8E08-D3C6CB613A83}" type="presParOf" srcId="{9C7425BF-B66E-4C3E-8783-EED6D85A6435}" destId="{06EA3808-9D62-4D86-94BC-2CD32370A256}" srcOrd="7" destOrd="0" presId="urn:microsoft.com/office/officeart/2005/8/layout/cycle6"/>
    <dgm:cxn modelId="{1E1CBB0B-AF4B-417A-A03C-A92E2F4A848F}" type="presParOf" srcId="{9C7425BF-B66E-4C3E-8783-EED6D85A6435}" destId="{BCDAF75F-0032-43AE-9046-32EB784BC50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915E8-11CD-454B-8C02-F9EC5FDE4BDF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C37A37-49D5-41C8-92CA-0961A003D98E}">
      <dgm:prSet phldrT="[Text]" custT="1"/>
      <dgm:spPr>
        <a:solidFill>
          <a:srgbClr val="CA8FFB"/>
        </a:solidFill>
        <a:ln>
          <a:solidFill>
            <a:schemeClr val="bg1"/>
          </a:solidFill>
        </a:ln>
      </dgm:spPr>
      <dgm:t>
        <a:bodyPr/>
        <a:lstStyle/>
        <a:p>
          <a:r>
            <a:rPr lang="fa-IR" sz="2800" b="1" dirty="0" smtClean="0">
              <a:latin typeface="+mn-lt"/>
              <a:cs typeface="B Titr" pitchFamily="2" charset="-78"/>
            </a:rPr>
            <a:t>درمان</a:t>
          </a:r>
          <a:r>
            <a:rPr lang="fa-IR" sz="2800" b="1" baseline="0" dirty="0" smtClean="0">
              <a:latin typeface="+mn-lt"/>
              <a:cs typeface="B Titr" pitchFamily="2" charset="-78"/>
            </a:rPr>
            <a:t> بیماری</a:t>
          </a:r>
          <a:endParaRPr lang="en-US" sz="2800" b="1" dirty="0">
            <a:latin typeface="+mn-lt"/>
            <a:cs typeface="B Titr" pitchFamily="2" charset="-78"/>
          </a:endParaRPr>
        </a:p>
      </dgm:t>
    </dgm:pt>
    <dgm:pt modelId="{E3DF73EB-6164-4ACA-AF98-F284D180BA29}" type="sibTrans" cxnId="{1FDF7BC8-57BB-45A4-8066-79529DA8A492}">
      <dgm:prSet/>
      <dgm:spPr/>
      <dgm:t>
        <a:bodyPr/>
        <a:lstStyle/>
        <a:p>
          <a:endParaRPr lang="en-US"/>
        </a:p>
      </dgm:t>
    </dgm:pt>
    <dgm:pt modelId="{A10751AA-0EF7-4E9D-9A4C-30C4F50B74BF}" type="parTrans" cxnId="{1FDF7BC8-57BB-45A4-8066-79529DA8A492}">
      <dgm:prSet/>
      <dgm:spPr/>
      <dgm:t>
        <a:bodyPr/>
        <a:lstStyle/>
        <a:p>
          <a:endParaRPr lang="en-US"/>
        </a:p>
      </dgm:t>
    </dgm:pt>
    <dgm:pt modelId="{F4480674-D308-45B2-8AD4-26E51B410D8B}">
      <dgm:prSet phldrT="[Text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fa-IR" sz="2800" b="1" dirty="0" smtClean="0">
              <a:latin typeface="+mn-lt"/>
              <a:cs typeface="B Titr" pitchFamily="2" charset="-78"/>
            </a:rPr>
            <a:t>روش های تشخیص</a:t>
          </a:r>
          <a:endParaRPr lang="en-US" sz="2800" b="1" dirty="0">
            <a:latin typeface="+mn-lt"/>
            <a:cs typeface="B Titr" pitchFamily="2" charset="-78"/>
          </a:endParaRPr>
        </a:p>
      </dgm:t>
    </dgm:pt>
    <dgm:pt modelId="{F8EAC6DA-707F-47EC-8F9B-B222AD637D77}" type="sibTrans" cxnId="{BBFD104C-3C52-47B6-828B-75568CD4D4CF}">
      <dgm:prSet/>
      <dgm:spPr/>
      <dgm:t>
        <a:bodyPr/>
        <a:lstStyle/>
        <a:p>
          <a:endParaRPr lang="en-US"/>
        </a:p>
      </dgm:t>
    </dgm:pt>
    <dgm:pt modelId="{9187E371-7933-4CEE-92C2-F3955702F4D0}" type="parTrans" cxnId="{BBFD104C-3C52-47B6-828B-75568CD4D4CF}">
      <dgm:prSet/>
      <dgm:spPr/>
      <dgm:t>
        <a:bodyPr/>
        <a:lstStyle/>
        <a:p>
          <a:endParaRPr lang="en-US"/>
        </a:p>
      </dgm:t>
    </dgm:pt>
    <dgm:pt modelId="{1C4264A6-60E5-4BC6-8E5E-2DE9A915C68F}">
      <dgm:prSet phldrT="[Text]" custT="1"/>
      <dgm:spPr>
        <a:solidFill>
          <a:srgbClr val="CCCC0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fa-IR" sz="2800" b="1" dirty="0" smtClean="0">
              <a:latin typeface="+mn-lt"/>
              <a:cs typeface="B Titr" pitchFamily="2" charset="-78"/>
            </a:rPr>
            <a:t>تشخیص بیماری</a:t>
          </a:r>
          <a:endParaRPr lang="en-US" sz="2800" b="1" dirty="0">
            <a:latin typeface="+mn-lt"/>
            <a:cs typeface="B Titr" pitchFamily="2" charset="-78"/>
          </a:endParaRPr>
        </a:p>
      </dgm:t>
    </dgm:pt>
    <dgm:pt modelId="{45DFEF7D-4534-45BF-8A6B-047CAAC2E73B}" type="sibTrans" cxnId="{92993B58-709B-43A7-80F2-85DBDED93D4C}">
      <dgm:prSet/>
      <dgm:spPr/>
      <dgm:t>
        <a:bodyPr/>
        <a:lstStyle/>
        <a:p>
          <a:endParaRPr lang="en-US"/>
        </a:p>
      </dgm:t>
    </dgm:pt>
    <dgm:pt modelId="{1518640B-236D-440D-A5F1-0D9A958B4D3D}" type="parTrans" cxnId="{92993B58-709B-43A7-80F2-85DBDED93D4C}">
      <dgm:prSet/>
      <dgm:spPr/>
      <dgm:t>
        <a:bodyPr/>
        <a:lstStyle/>
        <a:p>
          <a:endParaRPr lang="en-US"/>
        </a:p>
      </dgm:t>
    </dgm:pt>
    <dgm:pt modelId="{B18AB5D5-D9DC-476F-B7BD-E32764E26D7F}" type="pres">
      <dgm:prSet presAssocID="{97A915E8-11CD-454B-8C02-F9EC5FDE4B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12313-1FAB-4FAF-B95F-C54EE29F36CD}" type="pres">
      <dgm:prSet presAssocID="{1C4264A6-60E5-4BC6-8E5E-2DE9A915C68F}" presName="circle1" presStyleLbl="node1" presStyleIdx="0" presStyleCnt="3" custScaleY="103299"/>
      <dgm:spPr>
        <a:solidFill>
          <a:srgbClr val="CCCC00"/>
        </a:solidFill>
      </dgm:spPr>
      <dgm:t>
        <a:bodyPr/>
        <a:lstStyle/>
        <a:p>
          <a:pPr rtl="1"/>
          <a:endParaRPr lang="fa-IR"/>
        </a:p>
      </dgm:t>
    </dgm:pt>
    <dgm:pt modelId="{F52A3A95-2230-4EF0-B92D-F8B7CA265EAB}" type="pres">
      <dgm:prSet presAssocID="{1C4264A6-60E5-4BC6-8E5E-2DE9A915C68F}" presName="space" presStyleCnt="0"/>
      <dgm:spPr/>
      <dgm:t>
        <a:bodyPr/>
        <a:lstStyle/>
        <a:p>
          <a:pPr rtl="1"/>
          <a:endParaRPr lang="fa-IR"/>
        </a:p>
      </dgm:t>
    </dgm:pt>
    <dgm:pt modelId="{E3BC4F82-E1BE-4755-A3A7-619993BFD7C6}" type="pres">
      <dgm:prSet presAssocID="{1C4264A6-60E5-4BC6-8E5E-2DE9A915C68F}" presName="rect1" presStyleLbl="alignAcc1" presStyleIdx="0" presStyleCnt="3"/>
      <dgm:spPr/>
      <dgm:t>
        <a:bodyPr/>
        <a:lstStyle/>
        <a:p>
          <a:endParaRPr lang="en-US"/>
        </a:p>
      </dgm:t>
    </dgm:pt>
    <dgm:pt modelId="{961F6B65-9098-4ED8-89EA-B2B4902DEC32}" type="pres">
      <dgm:prSet presAssocID="{F4480674-D308-45B2-8AD4-26E51B410D8B}" presName="vertSpace2" presStyleLbl="node1" presStyleIdx="0" presStyleCnt="3"/>
      <dgm:spPr/>
      <dgm:t>
        <a:bodyPr/>
        <a:lstStyle/>
        <a:p>
          <a:pPr rtl="1"/>
          <a:endParaRPr lang="fa-IR"/>
        </a:p>
      </dgm:t>
    </dgm:pt>
    <dgm:pt modelId="{988E6F7D-7412-4785-B264-1C2D8ABBDD73}" type="pres">
      <dgm:prSet presAssocID="{F4480674-D308-45B2-8AD4-26E51B410D8B}" presName="circle2" presStyleLbl="node1" presStyleIdx="1" presStyleCnt="3" custScaleY="101228"/>
      <dgm:spPr>
        <a:solidFill>
          <a:srgbClr val="FFFF00"/>
        </a:solidFill>
      </dgm:spPr>
      <dgm:t>
        <a:bodyPr/>
        <a:lstStyle/>
        <a:p>
          <a:pPr rtl="1"/>
          <a:endParaRPr lang="fa-IR"/>
        </a:p>
      </dgm:t>
    </dgm:pt>
    <dgm:pt modelId="{DD15A6A1-5D81-48B6-B92B-A3B23B52B8C4}" type="pres">
      <dgm:prSet presAssocID="{F4480674-D308-45B2-8AD4-26E51B410D8B}" presName="rect2" presStyleLbl="alignAcc1" presStyleIdx="1" presStyleCnt="3" custScaleY="102564" custLinFactNeighborX="670" custLinFactNeighborY="668"/>
      <dgm:spPr/>
      <dgm:t>
        <a:bodyPr/>
        <a:lstStyle/>
        <a:p>
          <a:endParaRPr lang="en-US"/>
        </a:p>
      </dgm:t>
    </dgm:pt>
    <dgm:pt modelId="{51260DFD-6E71-4FB5-819F-F3EF36D64321}" type="pres">
      <dgm:prSet presAssocID="{34C37A37-49D5-41C8-92CA-0961A003D98E}" presName="vertSpace3" presStyleLbl="node1" presStyleIdx="1" presStyleCnt="3"/>
      <dgm:spPr/>
      <dgm:t>
        <a:bodyPr/>
        <a:lstStyle/>
        <a:p>
          <a:pPr rtl="1"/>
          <a:endParaRPr lang="fa-IR"/>
        </a:p>
      </dgm:t>
    </dgm:pt>
    <dgm:pt modelId="{58579321-8491-4530-8F72-FE4DDA6DF07D}" type="pres">
      <dgm:prSet presAssocID="{34C37A37-49D5-41C8-92CA-0961A003D98E}" presName="circle3" presStyleLbl="node1" presStyleIdx="2" presStyleCnt="3" custLinFactNeighborX="522" custLinFactNeighborY="2837"/>
      <dgm:spPr>
        <a:solidFill>
          <a:srgbClr val="CA8FFB"/>
        </a:solidFill>
      </dgm:spPr>
      <dgm:t>
        <a:bodyPr/>
        <a:lstStyle/>
        <a:p>
          <a:pPr rtl="1"/>
          <a:endParaRPr lang="fa-IR"/>
        </a:p>
      </dgm:t>
    </dgm:pt>
    <dgm:pt modelId="{931D65AD-62F1-4300-BCB2-B7141DFDCE31}" type="pres">
      <dgm:prSet presAssocID="{34C37A37-49D5-41C8-92CA-0961A003D98E}" presName="rect3" presStyleLbl="alignAcc1" presStyleIdx="2" presStyleCnt="3" custLinFactNeighborX="670" custLinFactNeighborY="2837"/>
      <dgm:spPr/>
      <dgm:t>
        <a:bodyPr/>
        <a:lstStyle/>
        <a:p>
          <a:endParaRPr lang="en-US"/>
        </a:p>
      </dgm:t>
    </dgm:pt>
    <dgm:pt modelId="{2B377382-6AE0-4550-803B-3632A5CF31DB}" type="pres">
      <dgm:prSet presAssocID="{1C4264A6-60E5-4BC6-8E5E-2DE9A915C68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FFA0E-3B11-4094-A0B2-DDBB56BA7EBE}" type="pres">
      <dgm:prSet presAssocID="{F4480674-D308-45B2-8AD4-26E51B410D8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330AA-FB3C-4561-821D-B15191F0BE0B}" type="pres">
      <dgm:prSet presAssocID="{34C37A37-49D5-41C8-92CA-0961A003D98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D104C-3C52-47B6-828B-75568CD4D4CF}" srcId="{97A915E8-11CD-454B-8C02-F9EC5FDE4BDF}" destId="{F4480674-D308-45B2-8AD4-26E51B410D8B}" srcOrd="1" destOrd="0" parTransId="{9187E371-7933-4CEE-92C2-F3955702F4D0}" sibTransId="{F8EAC6DA-707F-47EC-8F9B-B222AD637D77}"/>
    <dgm:cxn modelId="{92993B58-709B-43A7-80F2-85DBDED93D4C}" srcId="{97A915E8-11CD-454B-8C02-F9EC5FDE4BDF}" destId="{1C4264A6-60E5-4BC6-8E5E-2DE9A915C68F}" srcOrd="0" destOrd="0" parTransId="{1518640B-236D-440D-A5F1-0D9A958B4D3D}" sibTransId="{45DFEF7D-4534-45BF-8A6B-047CAAC2E73B}"/>
    <dgm:cxn modelId="{1FDF7BC8-57BB-45A4-8066-79529DA8A492}" srcId="{97A915E8-11CD-454B-8C02-F9EC5FDE4BDF}" destId="{34C37A37-49D5-41C8-92CA-0961A003D98E}" srcOrd="2" destOrd="0" parTransId="{A10751AA-0EF7-4E9D-9A4C-30C4F50B74BF}" sibTransId="{E3DF73EB-6164-4ACA-AF98-F284D180BA29}"/>
    <dgm:cxn modelId="{526810D3-DF58-4804-A80F-9E8CD190850E}" type="presOf" srcId="{F4480674-D308-45B2-8AD4-26E51B410D8B}" destId="{DD15A6A1-5D81-48B6-B92B-A3B23B52B8C4}" srcOrd="0" destOrd="0" presId="urn:microsoft.com/office/officeart/2005/8/layout/target3"/>
    <dgm:cxn modelId="{F9B40DB7-2A46-4E5D-A286-C5B567EB8007}" type="presOf" srcId="{1C4264A6-60E5-4BC6-8E5E-2DE9A915C68F}" destId="{E3BC4F82-E1BE-4755-A3A7-619993BFD7C6}" srcOrd="0" destOrd="0" presId="urn:microsoft.com/office/officeart/2005/8/layout/target3"/>
    <dgm:cxn modelId="{FCAF5A18-7964-47DE-B8ED-6EA830FB8492}" type="presOf" srcId="{1C4264A6-60E5-4BC6-8E5E-2DE9A915C68F}" destId="{2B377382-6AE0-4550-803B-3632A5CF31DB}" srcOrd="1" destOrd="0" presId="urn:microsoft.com/office/officeart/2005/8/layout/target3"/>
    <dgm:cxn modelId="{05620DFA-A139-46F0-9EB9-62AD9242104A}" type="presOf" srcId="{F4480674-D308-45B2-8AD4-26E51B410D8B}" destId="{48CFFA0E-3B11-4094-A0B2-DDBB56BA7EBE}" srcOrd="1" destOrd="0" presId="urn:microsoft.com/office/officeart/2005/8/layout/target3"/>
    <dgm:cxn modelId="{BBC45EA9-DD17-4B12-ABC6-BFB8059AD407}" type="presOf" srcId="{34C37A37-49D5-41C8-92CA-0961A003D98E}" destId="{931D65AD-62F1-4300-BCB2-B7141DFDCE31}" srcOrd="0" destOrd="0" presId="urn:microsoft.com/office/officeart/2005/8/layout/target3"/>
    <dgm:cxn modelId="{901506B9-B04C-4EF4-A7C3-22FC2DAE4C5A}" type="presOf" srcId="{34C37A37-49D5-41C8-92CA-0961A003D98E}" destId="{262330AA-FB3C-4561-821D-B15191F0BE0B}" srcOrd="1" destOrd="0" presId="urn:microsoft.com/office/officeart/2005/8/layout/target3"/>
    <dgm:cxn modelId="{EAC3EDCA-04AF-43DF-B091-49FD1E8195CE}" type="presOf" srcId="{97A915E8-11CD-454B-8C02-F9EC5FDE4BDF}" destId="{B18AB5D5-D9DC-476F-B7BD-E32764E26D7F}" srcOrd="0" destOrd="0" presId="urn:microsoft.com/office/officeart/2005/8/layout/target3"/>
    <dgm:cxn modelId="{13D026B1-5B10-4BDA-B249-0983E43C5977}" type="presParOf" srcId="{B18AB5D5-D9DC-476F-B7BD-E32764E26D7F}" destId="{1AC12313-1FAB-4FAF-B95F-C54EE29F36CD}" srcOrd="0" destOrd="0" presId="urn:microsoft.com/office/officeart/2005/8/layout/target3"/>
    <dgm:cxn modelId="{D45DA140-F840-485E-9C2E-1F72CFF3B94A}" type="presParOf" srcId="{B18AB5D5-D9DC-476F-B7BD-E32764E26D7F}" destId="{F52A3A95-2230-4EF0-B92D-F8B7CA265EAB}" srcOrd="1" destOrd="0" presId="urn:microsoft.com/office/officeart/2005/8/layout/target3"/>
    <dgm:cxn modelId="{C67CD85B-B2EA-4A61-8625-D69B256DC3EF}" type="presParOf" srcId="{B18AB5D5-D9DC-476F-B7BD-E32764E26D7F}" destId="{E3BC4F82-E1BE-4755-A3A7-619993BFD7C6}" srcOrd="2" destOrd="0" presId="urn:microsoft.com/office/officeart/2005/8/layout/target3"/>
    <dgm:cxn modelId="{B80AF64C-704E-4382-B937-CFCE148398AD}" type="presParOf" srcId="{B18AB5D5-D9DC-476F-B7BD-E32764E26D7F}" destId="{961F6B65-9098-4ED8-89EA-B2B4902DEC32}" srcOrd="3" destOrd="0" presId="urn:microsoft.com/office/officeart/2005/8/layout/target3"/>
    <dgm:cxn modelId="{26BCA105-5ED8-4019-B069-1FDC0C199EF1}" type="presParOf" srcId="{B18AB5D5-D9DC-476F-B7BD-E32764E26D7F}" destId="{988E6F7D-7412-4785-B264-1C2D8ABBDD73}" srcOrd="4" destOrd="0" presId="urn:microsoft.com/office/officeart/2005/8/layout/target3"/>
    <dgm:cxn modelId="{48D816A4-0DD2-48D1-B70C-46C211A3DD44}" type="presParOf" srcId="{B18AB5D5-D9DC-476F-B7BD-E32764E26D7F}" destId="{DD15A6A1-5D81-48B6-B92B-A3B23B52B8C4}" srcOrd="5" destOrd="0" presId="urn:microsoft.com/office/officeart/2005/8/layout/target3"/>
    <dgm:cxn modelId="{BD0EC368-500F-4FC7-825A-DC91C2C12C93}" type="presParOf" srcId="{B18AB5D5-D9DC-476F-B7BD-E32764E26D7F}" destId="{51260DFD-6E71-4FB5-819F-F3EF36D64321}" srcOrd="6" destOrd="0" presId="urn:microsoft.com/office/officeart/2005/8/layout/target3"/>
    <dgm:cxn modelId="{8EBE5AC0-16BA-48CF-AB3B-F5502939F49E}" type="presParOf" srcId="{B18AB5D5-D9DC-476F-B7BD-E32764E26D7F}" destId="{58579321-8491-4530-8F72-FE4DDA6DF07D}" srcOrd="7" destOrd="0" presId="urn:microsoft.com/office/officeart/2005/8/layout/target3"/>
    <dgm:cxn modelId="{B84736C0-08CB-49DE-BC29-1765FDB2BE58}" type="presParOf" srcId="{B18AB5D5-D9DC-476F-B7BD-E32764E26D7F}" destId="{931D65AD-62F1-4300-BCB2-B7141DFDCE31}" srcOrd="8" destOrd="0" presId="urn:microsoft.com/office/officeart/2005/8/layout/target3"/>
    <dgm:cxn modelId="{914303CD-B00D-405F-BCE9-F3F7C6B7E6E6}" type="presParOf" srcId="{B18AB5D5-D9DC-476F-B7BD-E32764E26D7F}" destId="{2B377382-6AE0-4550-803B-3632A5CF31DB}" srcOrd="9" destOrd="0" presId="urn:microsoft.com/office/officeart/2005/8/layout/target3"/>
    <dgm:cxn modelId="{E74F88E2-7510-48EA-B4B4-6F2CC6409111}" type="presParOf" srcId="{B18AB5D5-D9DC-476F-B7BD-E32764E26D7F}" destId="{48CFFA0E-3B11-4094-A0B2-DDBB56BA7EBE}" srcOrd="10" destOrd="0" presId="urn:microsoft.com/office/officeart/2005/8/layout/target3"/>
    <dgm:cxn modelId="{291552D6-0C62-4924-8DD5-8C26D575CF9D}" type="presParOf" srcId="{B18AB5D5-D9DC-476F-B7BD-E32764E26D7F}" destId="{262330AA-FB3C-4561-821D-B15191F0BE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43979-74DD-4A1D-9A8E-EDF0E0607178}">
      <dsp:nvSpPr>
        <dsp:cNvPr id="0" name=""/>
        <dsp:cNvSpPr/>
      </dsp:nvSpPr>
      <dsp:spPr>
        <a:xfrm>
          <a:off x="2842731" y="43062"/>
          <a:ext cx="3110854" cy="1651560"/>
        </a:xfrm>
        <a:prstGeom prst="roundRect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Point of care</a:t>
          </a:r>
          <a:endParaRPr lang="fa-IR" sz="3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>
        <a:off x="2923354" y="123685"/>
        <a:ext cx="2949608" cy="1490314"/>
      </dsp:txXfrm>
    </dsp:sp>
    <dsp:sp modelId="{BA774AE6-40FD-49B8-AE6E-B5BCD2A081E4}">
      <dsp:nvSpPr>
        <dsp:cNvPr id="0" name=""/>
        <dsp:cNvSpPr/>
      </dsp:nvSpPr>
      <dsp:spPr>
        <a:xfrm>
          <a:off x="2109890" y="881229"/>
          <a:ext cx="4411754" cy="4411754"/>
        </a:xfrm>
        <a:custGeom>
          <a:avLst/>
          <a:gdLst/>
          <a:ahLst/>
          <a:cxnLst/>
          <a:rect l="0" t="0" r="0" b="0"/>
          <a:pathLst>
            <a:path>
              <a:moveTo>
                <a:pt x="3855625" y="741560"/>
              </a:moveTo>
              <a:arcTo wR="2205877" hR="2205877" stAng="19104464" swAng="2814985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4694F67-4BD4-4FCC-931D-EFE04F32A4CD}">
      <dsp:nvSpPr>
        <dsp:cNvPr id="0" name=""/>
        <dsp:cNvSpPr/>
      </dsp:nvSpPr>
      <dsp:spPr>
        <a:xfrm>
          <a:off x="4676917" y="3309596"/>
          <a:ext cx="3110854" cy="1651560"/>
        </a:xfrm>
        <a:prstGeom prst="roundRect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یاری رسانی نه جایگزینی</a:t>
          </a:r>
          <a:endParaRPr lang="fa-IR" sz="28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>
        <a:off x="4757540" y="3390219"/>
        <a:ext cx="2949608" cy="1490314"/>
      </dsp:txXfrm>
    </dsp:sp>
    <dsp:sp modelId="{075F10C6-13F2-4B4C-A186-C0446BF60704}">
      <dsp:nvSpPr>
        <dsp:cNvPr id="0" name=""/>
        <dsp:cNvSpPr/>
      </dsp:nvSpPr>
      <dsp:spPr>
        <a:xfrm>
          <a:off x="2116121" y="826561"/>
          <a:ext cx="4411754" cy="4411754"/>
        </a:xfrm>
        <a:custGeom>
          <a:avLst/>
          <a:gdLst/>
          <a:ahLst/>
          <a:cxnLst/>
          <a:rect l="0" t="0" r="0" b="0"/>
          <a:pathLst>
            <a:path>
              <a:moveTo>
                <a:pt x="3257591" y="4144894"/>
              </a:moveTo>
              <a:arcTo wR="2205877" hR="2205877" stAng="3691488" swAng="3417025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F7D9C7A-12BB-43E2-B905-3FF5616290CA}">
      <dsp:nvSpPr>
        <dsp:cNvPr id="0" name=""/>
        <dsp:cNvSpPr/>
      </dsp:nvSpPr>
      <dsp:spPr>
        <a:xfrm>
          <a:off x="856226" y="3309596"/>
          <a:ext cx="3110854" cy="16515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rPr>
            <a:t>در اختیار قرار دادن دانش و اطلاعات در زمان مناسب</a:t>
          </a:r>
          <a:endParaRPr lang="fa-IR" sz="28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endParaRPr>
        </a:p>
      </dsp:txBody>
      <dsp:txXfrm>
        <a:off x="936849" y="3390219"/>
        <a:ext cx="2949608" cy="1490314"/>
      </dsp:txXfrm>
    </dsp:sp>
    <dsp:sp modelId="{BCDAF75F-0032-43AE-9046-32EB784BC50F}">
      <dsp:nvSpPr>
        <dsp:cNvPr id="0" name=""/>
        <dsp:cNvSpPr/>
      </dsp:nvSpPr>
      <dsp:spPr>
        <a:xfrm>
          <a:off x="2121913" y="876930"/>
          <a:ext cx="4411754" cy="4411754"/>
        </a:xfrm>
        <a:custGeom>
          <a:avLst/>
          <a:gdLst/>
          <a:ahLst/>
          <a:cxnLst/>
          <a:rect l="0" t="0" r="0" b="0"/>
          <a:pathLst>
            <a:path>
              <a:moveTo>
                <a:pt x="9733" y="2412876"/>
              </a:moveTo>
              <a:arcTo wR="2205877" hR="2205877" stAng="10476927" swAng="3153077"/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12313-1FAB-4FAF-B95F-C54EE29F36CD}">
      <dsp:nvSpPr>
        <dsp:cNvPr id="0" name=""/>
        <dsp:cNvSpPr/>
      </dsp:nvSpPr>
      <dsp:spPr>
        <a:xfrm>
          <a:off x="0" y="250024"/>
          <a:ext cx="3657600" cy="3778264"/>
        </a:xfrm>
        <a:prstGeom prst="pie">
          <a:avLst>
            <a:gd name="adj1" fmla="val 5400000"/>
            <a:gd name="adj2" fmla="val 16200000"/>
          </a:avLst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C4F82-E1BE-4755-A3A7-619993BFD7C6}">
      <dsp:nvSpPr>
        <dsp:cNvPr id="0" name=""/>
        <dsp:cNvSpPr/>
      </dsp:nvSpPr>
      <dsp:spPr>
        <a:xfrm>
          <a:off x="1828800" y="310356"/>
          <a:ext cx="4267200" cy="3657600"/>
        </a:xfrm>
        <a:prstGeom prst="rect">
          <a:avLst/>
        </a:prstGeom>
        <a:solidFill>
          <a:srgbClr val="CCCC0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+mn-lt"/>
              <a:cs typeface="B Titr" pitchFamily="2" charset="-78"/>
            </a:rPr>
            <a:t>تشخیص بیماری</a:t>
          </a:r>
          <a:endParaRPr lang="en-US" sz="2800" b="1" kern="1200" dirty="0">
            <a:latin typeface="+mn-lt"/>
            <a:cs typeface="B Titr" pitchFamily="2" charset="-78"/>
          </a:endParaRPr>
        </a:p>
      </dsp:txBody>
      <dsp:txXfrm>
        <a:off x="1828800" y="310356"/>
        <a:ext cx="4267200" cy="1097282"/>
      </dsp:txXfrm>
    </dsp:sp>
    <dsp:sp modelId="{988E6F7D-7412-4785-B264-1C2D8ABBDD73}">
      <dsp:nvSpPr>
        <dsp:cNvPr id="0" name=""/>
        <dsp:cNvSpPr/>
      </dsp:nvSpPr>
      <dsp:spPr>
        <a:xfrm>
          <a:off x="640081" y="1393041"/>
          <a:ext cx="2377437" cy="2406632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5A6A1-5D81-48B6-B92B-A3B23B52B8C4}">
      <dsp:nvSpPr>
        <dsp:cNvPr id="0" name=""/>
        <dsp:cNvSpPr/>
      </dsp:nvSpPr>
      <dsp:spPr>
        <a:xfrm>
          <a:off x="1828800" y="1393041"/>
          <a:ext cx="4267200" cy="24383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+mn-lt"/>
              <a:cs typeface="B Titr" pitchFamily="2" charset="-78"/>
            </a:rPr>
            <a:t>روش های تشخیص</a:t>
          </a:r>
          <a:endParaRPr lang="en-US" sz="2800" b="1" kern="1200" dirty="0">
            <a:latin typeface="+mn-lt"/>
            <a:cs typeface="B Titr" pitchFamily="2" charset="-78"/>
          </a:endParaRPr>
        </a:p>
      </dsp:txBody>
      <dsp:txXfrm>
        <a:off x="1828800" y="1393041"/>
        <a:ext cx="4267200" cy="1125412"/>
      </dsp:txXfrm>
    </dsp:sp>
    <dsp:sp modelId="{58579321-8491-4530-8F72-FE4DDA6DF07D}">
      <dsp:nvSpPr>
        <dsp:cNvPr id="0" name=""/>
        <dsp:cNvSpPr/>
      </dsp:nvSpPr>
      <dsp:spPr>
        <a:xfrm>
          <a:off x="1285888" y="2536047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rgbClr val="CA8F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D65AD-62F1-4300-BCB2-B7141DFDCE31}">
      <dsp:nvSpPr>
        <dsp:cNvPr id="0" name=""/>
        <dsp:cNvSpPr/>
      </dsp:nvSpPr>
      <dsp:spPr>
        <a:xfrm>
          <a:off x="1828800" y="2536047"/>
          <a:ext cx="4267200" cy="1097278"/>
        </a:xfrm>
        <a:prstGeom prst="rect">
          <a:avLst/>
        </a:prstGeom>
        <a:solidFill>
          <a:srgbClr val="CA8FF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+mn-lt"/>
              <a:cs typeface="B Titr" pitchFamily="2" charset="-78"/>
            </a:rPr>
            <a:t>درمان</a:t>
          </a:r>
          <a:r>
            <a:rPr lang="fa-IR" sz="2800" b="1" kern="1200" baseline="0" dirty="0" smtClean="0">
              <a:latin typeface="+mn-lt"/>
              <a:cs typeface="B Titr" pitchFamily="2" charset="-78"/>
            </a:rPr>
            <a:t> بیماری</a:t>
          </a:r>
          <a:endParaRPr lang="en-US" sz="2800" b="1" kern="1200" dirty="0">
            <a:latin typeface="+mn-lt"/>
            <a:cs typeface="B Titr" pitchFamily="2" charset="-78"/>
          </a:endParaRPr>
        </a:p>
      </dsp:txBody>
      <dsp:txXfrm>
        <a:off x="1828800" y="2536047"/>
        <a:ext cx="42672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9F2C-D1EF-4B81-B8E6-881EF46FE1C9}" type="datetimeFigureOut">
              <a:rPr lang="fa-IR" smtClean="0"/>
              <a:pPr/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64FB-1CC2-400E-9754-FCC65AE5922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timthumb.php (2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pic>
        <p:nvPicPr>
          <p:cNvPr id="5" name="Content Placeholder 10" descr="1_00001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2643182"/>
            <a:ext cx="6000792" cy="378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390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1/39</a:t>
            </a:r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0259" y="292222"/>
            <a:ext cx="5610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زمینه های مورد استفاده </a:t>
            </a:r>
            <a:r>
              <a:rPr lang="en-US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28860" y="1500174"/>
            <a:ext cx="5929354" cy="714380"/>
          </a:xfrm>
          <a:prstGeom prst="round2Diag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تولید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Alert</a:t>
            </a: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ها و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Reminder</a:t>
            </a: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9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28860" y="2428868"/>
            <a:ext cx="5929354" cy="714380"/>
          </a:xfrm>
          <a:prstGeom prst="round2Diag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کمک در تشخیص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9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428860" y="4286256"/>
            <a:ext cx="5929354" cy="714380"/>
          </a:xfrm>
          <a:prstGeom prst="round2Diag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تشخیص و تفسیر تصاویر پزشکی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9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428860" y="3357562"/>
            <a:ext cx="5929354" cy="714380"/>
          </a:xfrm>
          <a:prstGeom prst="round2Diag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برنامه ریزی درمان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9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42852"/>
            <a:ext cx="8754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سیستم های پشتیبان تصمیم در بخش سلامت</a:t>
            </a:r>
            <a:endParaRPr lang="en-US" sz="40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6858048" y="1428736"/>
            <a:ext cx="2000232" cy="1428760"/>
          </a:xfrm>
          <a:prstGeom prst="homePlate">
            <a:avLst/>
          </a:prstGeom>
          <a:solidFill>
            <a:srgbClr val="3366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بالینی</a:t>
            </a:r>
            <a:endParaRPr lang="fa-IR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858048" y="4000504"/>
            <a:ext cx="2000232" cy="1428760"/>
          </a:xfrm>
          <a:prstGeom prst="homePlate">
            <a:avLst/>
          </a:prstGeom>
          <a:solidFill>
            <a:srgbClr val="CC99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اداری</a:t>
            </a:r>
            <a:endParaRPr lang="fa-IR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55604" y="1142984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تصمیم گیری در زمینه تشخیص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455604" y="1639678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سودمندی مداخلات پزشکی برای بیمار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55604" y="4786322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CC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optimally effective care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455604" y="2639810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کاهش ابهامات وضعیت فعلی یا آینده بیمار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455604" y="2139744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عدم دلنگرانی درباره منابع و هزینه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455604" y="3782818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CC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در نظر گرفتن محدودیت منابع بیمارستان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86578" y="4282884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CC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انتخاب راه حل بهینه (هزینه/اثربخشی)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455604" y="5283016"/>
            <a:ext cx="6300000" cy="432000"/>
          </a:xfrm>
          <a:prstGeom prst="roundRect">
            <a:avLst>
              <a:gd name="adj" fmla="val 50000"/>
            </a:avLst>
          </a:prstGeom>
          <a:solidFill>
            <a:srgbClr val="CC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fa-IR" sz="2800" b="1" dirty="0" smtClean="0">
                <a:cs typeface="B Titr" pitchFamily="2" charset="-78"/>
              </a:rPr>
              <a:t>ملاحظات اخلاقی و مالی</a:t>
            </a:r>
            <a:endParaRPr lang="en-US" sz="2800" b="1" dirty="0"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3372" y="214290"/>
            <a:ext cx="4392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سیستم های </a:t>
            </a:r>
            <a:r>
              <a:rPr lang="en-US" sz="4000" b="1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0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357298"/>
            <a:ext cx="664373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تعامل مستقیم سیستم و بیمار</a:t>
            </a:r>
          </a:p>
          <a:p>
            <a:pPr>
              <a:buFont typeface="Wingdings" pitchFamily="2" charset="2"/>
              <a:buChar char="q"/>
            </a:pPr>
            <a:endParaRPr lang="fa-IR" sz="2400" dirty="0" smtClean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endParaRPr lang="fa-IR" sz="2400" dirty="0" smtClean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Titr" pitchFamily="2" charset="-78"/>
              </a:rPr>
              <a:t> دسترسی مستقیم سیستم به منبع داده ها</a:t>
            </a:r>
          </a:p>
          <a:p>
            <a:pPr>
              <a:buFont typeface="Wingdings" pitchFamily="2" charset="2"/>
              <a:buChar char="q"/>
            </a:pPr>
            <a:endParaRPr lang="fa-IR" sz="2400" dirty="0" smtClean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Titr" pitchFamily="2" charset="-78"/>
              </a:rPr>
              <a:t> سیستم های همراه مدارک کامپیوتری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446314" y="1142984"/>
            <a:ext cx="2340000" cy="1044000"/>
          </a:xfrm>
          <a:prstGeom prst="cloudCallou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INTERNIST</a:t>
            </a:r>
            <a:endParaRPr lang="fa-IR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374744" y="2500306"/>
            <a:ext cx="2340000" cy="1044000"/>
          </a:xfrm>
          <a:prstGeom prst="cloudCallout">
            <a:avLst/>
          </a:prstGeom>
          <a:solidFill>
            <a:srgbClr val="66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ECG</a:t>
            </a:r>
            <a:endParaRPr lang="fa-IR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42910" y="3813760"/>
            <a:ext cx="2340000" cy="1044000"/>
          </a:xfrm>
          <a:prstGeom prst="cloudCallout">
            <a:avLst/>
          </a:prstGeom>
          <a:solidFill>
            <a:srgbClr val="B0005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CPR</a:t>
            </a:r>
            <a:endParaRPr lang="fa-IR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802" y="285728"/>
            <a:ext cx="6643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سیستم های تصمیم یار پزشکی</a:t>
            </a:r>
            <a:endParaRPr lang="en-US" sz="36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4572000" y="1571612"/>
            <a:ext cx="3888000" cy="1044000"/>
          </a:xfrm>
          <a:prstGeom prst="flowChartOnlineStorage">
            <a:avLst/>
          </a:prstGeom>
          <a:solidFill>
            <a:srgbClr val="99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نمایش اطلاعات</a:t>
            </a:r>
            <a:endParaRPr lang="fa-IR" sz="32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Flowchart: Stored Data 5"/>
          <p:cNvSpPr/>
          <p:nvPr/>
        </p:nvSpPr>
        <p:spPr>
          <a:xfrm>
            <a:off x="4572000" y="2857496"/>
            <a:ext cx="3888000" cy="1044000"/>
          </a:xfrm>
          <a:prstGeom prst="flowChartOnlineStorage">
            <a:avLst/>
          </a:prstGeom>
          <a:solidFill>
            <a:srgbClr val="99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نوع تصمیم</a:t>
            </a:r>
            <a:endParaRPr lang="fa-IR" sz="32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4579900" y="4135512"/>
            <a:ext cx="3888000" cy="1044000"/>
          </a:xfrm>
          <a:prstGeom prst="flowChartOnlineStorage">
            <a:avLst/>
          </a:prstGeom>
          <a:solidFill>
            <a:srgbClr val="99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زمینه پزشکی</a:t>
            </a:r>
            <a:endParaRPr lang="fa-IR" sz="32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72457"/>
            <a:ext cx="8311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سیستم های پشتیبان از دید پزشکان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643174" y="1643050"/>
            <a:ext cx="4572032" cy="1000132"/>
          </a:xfrm>
          <a:prstGeom prst="doubleWave">
            <a:avLst>
              <a:gd name="adj1" fmla="val 6250"/>
              <a:gd name="adj2" fmla="val -318"/>
            </a:avLst>
          </a:prstGeom>
          <a:solidFill>
            <a:srgbClr val="B00058"/>
          </a:solidFill>
          <a:ln>
            <a:solidFill>
              <a:srgbClr val="FF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پیشنهاد درخواستی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571736" y="2857496"/>
            <a:ext cx="4572032" cy="1000132"/>
          </a:xfrm>
          <a:prstGeom prst="doubleWave">
            <a:avLst>
              <a:gd name="adj1" fmla="val 6250"/>
              <a:gd name="adj2" fmla="val -318"/>
            </a:avLst>
          </a:prstGeom>
          <a:solidFill>
            <a:srgbClr val="008000"/>
          </a:solidFill>
          <a:ln>
            <a:solidFill>
              <a:srgbClr val="FF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پیشنهاد غیردرخواستی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500298" y="4143380"/>
            <a:ext cx="4572032" cy="1000132"/>
          </a:xfrm>
          <a:prstGeom prst="doubleWave">
            <a:avLst>
              <a:gd name="adj1" fmla="val 6250"/>
              <a:gd name="adj2" fmla="val -318"/>
            </a:avLst>
          </a:prstGeom>
          <a:solidFill>
            <a:schemeClr val="accent4">
              <a:lumMod val="50000"/>
            </a:schemeClr>
          </a:solidFill>
          <a:ln>
            <a:solidFill>
              <a:srgbClr val="FF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سیستم خودکار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8311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سیستم های پشتیبان از دید پزشکان</a:t>
            </a:r>
            <a:endParaRPr lang="en-US" sz="40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857620" y="1214422"/>
            <a:ext cx="4500594" cy="642942"/>
          </a:xfrm>
          <a:prstGeom prst="beve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پیشنهاد درخواستی یا منفعل</a:t>
            </a:r>
            <a:endParaRPr lang="fa-IR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071678"/>
            <a:ext cx="664373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متداولترین سیستم ها </a:t>
            </a:r>
          </a:p>
          <a:p>
            <a:pPr>
              <a:buFont typeface="Wingdings" pitchFamily="2" charset="2"/>
              <a:buChar char="v"/>
            </a:pP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ارائه درخواست از طریق پزشک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غیر فعال به صورت پیش فرض</a:t>
            </a:r>
          </a:p>
          <a:p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کنترل استدلال های انجام شده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بررسی صحت تشخیص</a:t>
            </a:r>
          </a:p>
          <a:p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28662" y="3286124"/>
            <a:ext cx="3000396" cy="1428760"/>
          </a:xfrm>
          <a:prstGeom prst="cloudCallout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مرجع سریع پزشکی  </a:t>
            </a:r>
            <a:r>
              <a:rPr lang="en-US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QMR</a:t>
            </a:r>
            <a:endParaRPr lang="fa-IR" sz="2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142984"/>
            <a:ext cx="81439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انواع سیستم های منفعل بر اساس اطلاعات فراهم شده و پیشنهادات لازم: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81" y="272457"/>
            <a:ext cx="9017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سیستم های پشتیبان از دید پزشکان-</a:t>
            </a:r>
            <a:r>
              <a:rPr lang="fa-IR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پیشنهاد درخواستی</a:t>
            </a:r>
            <a:endParaRPr lang="en-US" sz="36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4F2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961884" y="1958782"/>
            <a:ext cx="4896000" cy="720000"/>
          </a:xfrm>
          <a:prstGeom prst="fram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ارائه پیشنهاد با داشتن اطلاعات بیمار</a:t>
            </a:r>
            <a:endParaRPr lang="fa-IR" sz="28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61884" y="2738980"/>
            <a:ext cx="4896000" cy="720000"/>
          </a:xfrm>
          <a:prstGeom prst="fram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MYCIN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6049718" y="1815906"/>
            <a:ext cx="2880000" cy="1908000"/>
          </a:xfrm>
          <a:prstGeom prst="star32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مشاوره ای</a:t>
            </a:r>
            <a:endParaRPr lang="fa-IR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961884" y="4357694"/>
            <a:ext cx="4896000" cy="720000"/>
          </a:xfrm>
          <a:prstGeom prst="frame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انتقاد از پزشک</a:t>
            </a:r>
            <a:endParaRPr lang="fa-IR" sz="28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961884" y="5137892"/>
            <a:ext cx="4896000" cy="720000"/>
          </a:xfrm>
          <a:prstGeom prst="frame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ATTENDING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6049718" y="4143380"/>
            <a:ext cx="2880000" cy="1908000"/>
          </a:xfrm>
          <a:prstGeom prst="star32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انتقادی</a:t>
            </a:r>
            <a:endParaRPr lang="fa-IR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72457"/>
            <a:ext cx="8311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سیستم های پشتیبان از دید پزشکان</a:t>
            </a:r>
            <a:endParaRPr lang="en-US" sz="40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071802" y="1214422"/>
            <a:ext cx="5357850" cy="642942"/>
          </a:xfrm>
          <a:prstGeom prst="beve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پیشنهاد غیر درخواستی یا نیمه فعال</a:t>
            </a:r>
            <a:endParaRPr lang="fa-IR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071678"/>
            <a:ext cx="664373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 عدم نیاز به درخواست پزشک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تکیه بر داده های در دسترس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ارائه پیشنهاد مستقل و قوانین</a:t>
            </a:r>
          </a:p>
          <a:p>
            <a:pPr>
              <a:buFont typeface="Wingdings" pitchFamily="2" charset="2"/>
              <a:buChar char="v"/>
            </a:pP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 ایفای نقش ناظر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عدم تشخیص اهداف درمان و تشخیص</a:t>
            </a:r>
          </a:p>
          <a:p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967071"/>
            <a:ext cx="6500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زیرمجموعه های سیستم های نیمه فعال عبارتند از: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01019"/>
            <a:ext cx="853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سیستم های پشتیبان از دید پزشکان-</a:t>
            </a:r>
            <a:r>
              <a:rPr lang="fa-IR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پیشنهاد غیردرخواستی</a:t>
            </a:r>
            <a:endParaRPr lang="en-US" sz="32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4F2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072198" y="1809562"/>
            <a:ext cx="3096000" cy="1548000"/>
          </a:xfrm>
          <a:prstGeom prst="flowChartOnlineStorage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یادآور خودکار</a:t>
            </a:r>
            <a:endParaRPr lang="fa-IR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Flowchart: Stored Data 9"/>
          <p:cNvSpPr/>
          <p:nvPr/>
        </p:nvSpPr>
        <p:spPr>
          <a:xfrm>
            <a:off x="6086248" y="4286256"/>
            <a:ext cx="3096000" cy="15480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هشدار دهنده</a:t>
            </a:r>
            <a:endParaRPr lang="fa-IR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533256" y="1571612"/>
            <a:ext cx="4896000" cy="504000"/>
          </a:xfrm>
          <a:prstGeom prst="doubleWave">
            <a:avLst/>
          </a:prstGeom>
          <a:solidFill>
            <a:srgbClr val="99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نظارت بر عملکرد فراهم کننده مراقبت</a:t>
            </a:r>
            <a:endParaRPr lang="fa-I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5568760" y="1639678"/>
            <a:ext cx="432000" cy="432000"/>
          </a:xfrm>
          <a:prstGeom prst="smileyFace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uble Wave 15"/>
          <p:cNvSpPr/>
          <p:nvPr/>
        </p:nvSpPr>
        <p:spPr>
          <a:xfrm>
            <a:off x="533256" y="2103182"/>
            <a:ext cx="4896000" cy="504000"/>
          </a:xfrm>
          <a:prstGeom prst="doubleWave">
            <a:avLst/>
          </a:prstGeom>
          <a:solidFill>
            <a:srgbClr val="99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اجتناب از مایعات اضافی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5568760" y="2139744"/>
            <a:ext cx="432000" cy="432000"/>
          </a:xfrm>
          <a:prstGeom prst="smileyFace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Double Wave 17"/>
          <p:cNvSpPr/>
          <p:nvPr/>
        </p:nvSpPr>
        <p:spPr>
          <a:xfrm>
            <a:off x="533256" y="2643182"/>
            <a:ext cx="4896000" cy="504000"/>
          </a:xfrm>
          <a:prstGeom prst="doubleWave">
            <a:avLst/>
          </a:prstGeom>
          <a:solidFill>
            <a:srgbClr val="99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خطاهای ثبت دارویی</a:t>
            </a:r>
          </a:p>
        </p:txBody>
      </p:sp>
      <p:sp>
        <p:nvSpPr>
          <p:cNvPr id="19" name="Smiley Face 18"/>
          <p:cNvSpPr/>
          <p:nvPr/>
        </p:nvSpPr>
        <p:spPr>
          <a:xfrm>
            <a:off x="5568760" y="2643182"/>
            <a:ext cx="432000" cy="432000"/>
          </a:xfrm>
          <a:prstGeom prst="smileyFace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Double Wave 19"/>
          <p:cNvSpPr/>
          <p:nvPr/>
        </p:nvSpPr>
        <p:spPr>
          <a:xfrm>
            <a:off x="533256" y="3174752"/>
            <a:ext cx="4896000" cy="504000"/>
          </a:xfrm>
          <a:prstGeom prst="doubleWave">
            <a:avLst/>
          </a:prstGeom>
          <a:solidFill>
            <a:srgbClr val="99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پیگیری طرح درمانی تیم پزشکی</a:t>
            </a: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5568760" y="3143248"/>
            <a:ext cx="432000" cy="432000"/>
          </a:xfrm>
          <a:prstGeom prst="smileyFace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Double Wave 21"/>
          <p:cNvSpPr/>
          <p:nvPr/>
        </p:nvSpPr>
        <p:spPr>
          <a:xfrm>
            <a:off x="500034" y="4282322"/>
            <a:ext cx="4896000" cy="504000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هشدار بر اساس وضعیت بیمار</a:t>
            </a:r>
            <a:endParaRPr lang="fa-I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5535538" y="4357694"/>
            <a:ext cx="432000" cy="432000"/>
          </a:xfrm>
          <a:prstGeom prst="smileyFace">
            <a:avLst/>
          </a:prstGeom>
          <a:solidFill>
            <a:srgbClr val="CC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Double Wave 23"/>
          <p:cNvSpPr/>
          <p:nvPr/>
        </p:nvSpPr>
        <p:spPr>
          <a:xfrm>
            <a:off x="500034" y="4813892"/>
            <a:ext cx="4896000" cy="504000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مقادیر غیرطبیعی </a:t>
            </a:r>
          </a:p>
        </p:txBody>
      </p:sp>
      <p:sp>
        <p:nvSpPr>
          <p:cNvPr id="25" name="Smiley Face 24"/>
          <p:cNvSpPr/>
          <p:nvPr/>
        </p:nvSpPr>
        <p:spPr>
          <a:xfrm>
            <a:off x="5535538" y="4857760"/>
            <a:ext cx="432000" cy="432000"/>
          </a:xfrm>
          <a:prstGeom prst="smileyFace">
            <a:avLst/>
          </a:prstGeom>
          <a:solidFill>
            <a:srgbClr val="CC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Double Wave 25"/>
          <p:cNvSpPr/>
          <p:nvPr/>
        </p:nvSpPr>
        <p:spPr>
          <a:xfrm>
            <a:off x="500034" y="5353892"/>
            <a:ext cx="4896000" cy="504000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تغییرات غیر طبیعی</a:t>
            </a:r>
          </a:p>
        </p:txBody>
      </p:sp>
      <p:sp>
        <p:nvSpPr>
          <p:cNvPr id="27" name="Smiley Face 26"/>
          <p:cNvSpPr/>
          <p:nvPr/>
        </p:nvSpPr>
        <p:spPr>
          <a:xfrm>
            <a:off x="5535538" y="5361198"/>
            <a:ext cx="432000" cy="432000"/>
          </a:xfrm>
          <a:prstGeom prst="smileyFace">
            <a:avLst/>
          </a:prstGeom>
          <a:solidFill>
            <a:srgbClr val="CC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8311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سیستم های پشتیبان از دید پزشکان</a:t>
            </a:r>
            <a:endParaRPr lang="en-US" sz="40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286248" y="1214422"/>
            <a:ext cx="4143404" cy="642942"/>
          </a:xfrm>
          <a:prstGeom prst="beve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سیستم خودکار یا فعال</a:t>
            </a:r>
            <a:endParaRPr lang="fa-IR" sz="3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071678"/>
            <a:ext cx="664373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شروع بکار خودکار </a:t>
            </a:r>
          </a:p>
          <a:p>
            <a:pPr>
              <a:buFont typeface="Wingdings" pitchFamily="2" charset="2"/>
              <a:buChar char="v"/>
            </a:pP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تصمیم گیری بدون دخالت پزشک</a:t>
            </a:r>
          </a:p>
          <a:p>
            <a:pPr>
              <a:buFont typeface="Wingdings" pitchFamily="2" charset="2"/>
              <a:buChar char="v"/>
            </a:pP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اعمال مستقیم پیشنهاد بر بیمار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الگوگیری رفتاری از طریق اندازه گیری داده ها</a:t>
            </a:r>
          </a:p>
          <a:p>
            <a:pPr>
              <a:buFont typeface="Wingdings" pitchFamily="2" charset="2"/>
              <a:buChar char="v"/>
            </a:pPr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خسارات جبران ناپذیر خرابی</a:t>
            </a:r>
          </a:p>
          <a:p>
            <a:endParaRPr lang="fa-IR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85720" y="2500306"/>
            <a:ext cx="3714744" cy="1857388"/>
          </a:xfrm>
          <a:prstGeom prst="cloudCallout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سیستم کنترل بیهوشی</a:t>
            </a:r>
          </a:p>
          <a:p>
            <a:pPr algn="ctr"/>
            <a:r>
              <a:rPr lang="fa-IR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یا تنفس مصنوعی</a:t>
            </a:r>
            <a:endParaRPr lang="fa-IR" sz="2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0" y="2143116"/>
            <a:ext cx="9144000" cy="3357586"/>
          </a:xfrm>
          <a:prstGeom prst="irregularSeal1">
            <a:avLst/>
          </a:prstGeom>
          <a:solidFill>
            <a:srgbClr val="CC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 D S </a:t>
            </a:r>
            <a:r>
              <a:rPr lang="en-US" sz="6600" b="1" dirty="0" err="1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fa-IR" sz="6600" b="1" dirty="0">
              <a:ln w="31550" cmpd="sng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678" y="6211669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2/39</a:t>
            </a:r>
            <a:endParaRPr lang="fa-IR" sz="3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447" y="210901"/>
            <a:ext cx="8534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طبقه بندی </a:t>
            </a:r>
            <a:r>
              <a:rPr lang="en-US" sz="3600" b="1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360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ها بر اساس زمان استفاده از سیستم</a:t>
            </a:r>
            <a:endParaRPr lang="en-US" sz="36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292032" y="1214422"/>
            <a:ext cx="3852000" cy="121444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Pre-Diagnoses CDSS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85720" y="1500174"/>
            <a:ext cx="4932000" cy="642942"/>
          </a:xfrm>
          <a:prstGeom prst="doubleWave">
            <a:avLst/>
          </a:prstGeom>
          <a:solidFill>
            <a:srgbClr val="CC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کمک به پزشکان در تشخیص</a:t>
            </a: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285720" y="4643446"/>
            <a:ext cx="4932000" cy="642942"/>
          </a:xfrm>
          <a:prstGeom prst="doubleWave">
            <a:avLst/>
          </a:prstGeom>
          <a:solidFill>
            <a:srgbClr val="CC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ایجاد ارتباط بین بیمار و سوابق پزشکی</a:t>
            </a: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285720" y="3071810"/>
            <a:ext cx="4932000" cy="642942"/>
          </a:xfrm>
          <a:prstGeom prst="doubleWave">
            <a:avLst/>
          </a:prstGeom>
          <a:solidFill>
            <a:srgbClr val="CC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کمک به پزشکان در طول درمان</a:t>
            </a: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292032" y="2786058"/>
            <a:ext cx="3852000" cy="121444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During-Diagnoses CDSS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292032" y="4286256"/>
            <a:ext cx="3852000" cy="121444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Post-Diagnoses CDSS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42" y="214290"/>
            <a:ext cx="72683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دسته بندی </a:t>
            </a:r>
            <a:r>
              <a:rPr lang="en-US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ها از نظر پایگاه دانش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286512" y="1500174"/>
            <a:ext cx="2643206" cy="1357322"/>
          </a:xfrm>
          <a:prstGeom prst="wedgeEllipseCallout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دارای       پایگاه دانش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86512" y="4071942"/>
            <a:ext cx="2643206" cy="1357322"/>
          </a:xfrm>
          <a:prstGeom prst="wedgeEllipseCallout">
            <a:avLst/>
          </a:prstGeom>
          <a:solidFill>
            <a:srgbClr val="B000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فاقد           پایگاه دانش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143636" y="1142984"/>
            <a:ext cx="45719" cy="2071702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143636" y="3714752"/>
            <a:ext cx="71438" cy="2214578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422"/>
            <a:ext cx="607219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پایگاه دانش (قوانین </a:t>
            </a:r>
            <a:r>
              <a:rPr lang="en-US" sz="2400" dirty="0" smtClean="0">
                <a:cs typeface="B Titr" pitchFamily="2" charset="-78"/>
              </a:rPr>
              <a:t>i</a:t>
            </a:r>
            <a:r>
              <a:rPr lang="en-US" sz="2400" b="1" dirty="0" smtClean="0">
                <a:cs typeface="B Titr" pitchFamily="2" charset="-78"/>
              </a:rPr>
              <a:t>f-then</a:t>
            </a:r>
            <a:r>
              <a:rPr lang="fa-IR" sz="2400" dirty="0" smtClean="0">
                <a:cs typeface="B Titr" pitchFamily="2" charset="-78"/>
              </a:rPr>
              <a:t>) </a:t>
            </a:r>
          </a:p>
          <a:p>
            <a:pPr>
              <a:buFont typeface="Wingdings" pitchFamily="2" charset="2"/>
              <a:buChar char="v"/>
            </a:pP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موتور استنباطی(ترکیب داده با پایگاه دانش) </a:t>
            </a:r>
          </a:p>
          <a:p>
            <a:pPr>
              <a:buFont typeface="Wingdings" pitchFamily="2" charset="2"/>
              <a:buChar char="v"/>
            </a:pP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مکانیزم ارتباطی (دریافت </a:t>
            </a:r>
            <a:r>
              <a:rPr lang="en-US" sz="2400" b="1" dirty="0" smtClean="0">
                <a:cs typeface="B Titr" pitchFamily="2" charset="-78"/>
              </a:rPr>
              <a:t>input</a:t>
            </a:r>
            <a:r>
              <a:rPr lang="fa-IR" sz="2400" dirty="0" smtClean="0">
                <a:cs typeface="B Titr" pitchFamily="2" charset="-78"/>
              </a:rPr>
              <a:t> و نتایج </a:t>
            </a:r>
            <a:r>
              <a:rPr lang="en-US" sz="2400" b="1" dirty="0" smtClean="0">
                <a:cs typeface="B Titr" pitchFamily="2" charset="-78"/>
              </a:rPr>
              <a:t>output</a:t>
            </a:r>
            <a:r>
              <a:rPr lang="fa-IR" sz="2400" dirty="0" smtClean="0">
                <a:cs typeface="B Titr" pitchFamily="2" charset="-78"/>
              </a:rPr>
              <a:t>)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98" y="3763882"/>
            <a:ext cx="5798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هوش مصنوعی (</a:t>
            </a:r>
            <a:r>
              <a:rPr lang="en-US" sz="2400" b="1" dirty="0" smtClean="0">
                <a:cs typeface="B Titr" pitchFamily="2" charset="-78"/>
              </a:rPr>
              <a:t>Machine Learning</a:t>
            </a:r>
            <a:r>
              <a:rPr lang="fa-IR" sz="2400" dirty="0" smtClean="0">
                <a:cs typeface="B Titr" pitchFamily="2" charset="-78"/>
              </a:rPr>
              <a:t>)</a:t>
            </a:r>
            <a:endParaRPr lang="fa-IR" sz="2400" dirty="0">
              <a:cs typeface="B Titr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یادگیری از تجارب گذشته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یافتن الگوهای موجود در داده های بالینی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عدم نیاز به نگارش قوانین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تمرکز روی علائم بیماری خاص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>
                <a:cs typeface="B Titr" pitchFamily="2" charset="-78"/>
              </a:rPr>
              <a:t>شبکه های عصبی مصنوعی/الگوریتم های ژنتیک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377" y="214290"/>
            <a:ext cx="57150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مدل های پشتیبانی تصمیم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6858016" y="1785926"/>
            <a:ext cx="2088000" cy="1620000"/>
          </a:xfrm>
          <a:prstGeom prst="star7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کمی</a:t>
            </a:r>
            <a:endParaRPr lang="fa-IR" sz="32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6929454" y="4309330"/>
            <a:ext cx="2088000" cy="1620000"/>
          </a:xfrm>
          <a:prstGeom prst="star7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کیفی</a:t>
            </a:r>
            <a:endParaRPr lang="fa-IR" sz="32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714480" y="1357298"/>
            <a:ext cx="5580000" cy="576000"/>
          </a:xfrm>
          <a:prstGeom prst="bevel">
            <a:avLst/>
          </a:prstGeom>
          <a:solidFill>
            <a:srgbClr val="CA8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براساس روش های آماری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285852" y="1857364"/>
            <a:ext cx="5580000" cy="576000"/>
          </a:xfrm>
          <a:prstGeom prst="bevel">
            <a:avLst/>
          </a:prstGeom>
          <a:solidFill>
            <a:srgbClr val="CA8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استفاده از داده های آموزش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857224" y="2357430"/>
            <a:ext cx="5580000" cy="576000"/>
          </a:xfrm>
          <a:prstGeom prst="bevel">
            <a:avLst/>
          </a:prstGeom>
          <a:solidFill>
            <a:srgbClr val="CA8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تعیین احتمال وقوع بیماری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28596" y="2857496"/>
            <a:ext cx="5580000" cy="576000"/>
          </a:xfrm>
          <a:prstGeom prst="bevel">
            <a:avLst/>
          </a:prstGeom>
          <a:solidFill>
            <a:srgbClr val="CA8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شبکه های عصبی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57158" y="4143380"/>
            <a:ext cx="5580000" cy="576000"/>
          </a:xfrm>
          <a:prstGeom prst="beve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استفاده از پیشنهادات متخصصین و استدلال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857224" y="4643446"/>
            <a:ext cx="5580000" cy="576000"/>
          </a:xfrm>
          <a:prstGeom prst="beve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بنا نهاده شده بر پایه استدلال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1285852" y="5143512"/>
            <a:ext cx="5580000" cy="576000"/>
          </a:xfrm>
          <a:prstGeom prst="beve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سنجش ارتباط ویژگی با مقدار آستانه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1643042" y="5643578"/>
            <a:ext cx="5580000" cy="576000"/>
          </a:xfrm>
          <a:prstGeom prst="beve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سیستم خبره، درخت تصمیم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28"/>
            <a:ext cx="64588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عملکرد </a:t>
            </a:r>
            <a:r>
              <a:rPr lang="en-US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در تشخیص و درمان 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2014118"/>
              </p:ext>
            </p:extLst>
          </p:nvPr>
        </p:nvGraphicFramePr>
        <p:xfrm>
          <a:off x="2000232" y="1714488"/>
          <a:ext cx="60960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4" y="142852"/>
            <a:ext cx="2953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تشخیص بیماری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43438" y="2143116"/>
            <a:ext cx="235745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مدیریت داده ها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5000636"/>
            <a:ext cx="235745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مدیریت رابط کاربر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5429256" y="3286124"/>
            <a:ext cx="571504" cy="1714512"/>
          </a:xfrm>
          <a:prstGeom prst="upDown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7358082" y="1061341"/>
            <a:ext cx="1152000" cy="1224000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سوابق بیمار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60000" y="2479895"/>
            <a:ext cx="1584000" cy="734791"/>
          </a:xfrm>
          <a:prstGeom prst="rect">
            <a:avLst/>
          </a:prstGeom>
          <a:solidFill>
            <a:srgbClr val="CCCC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B Titr" pitchFamily="2" charset="-78"/>
              </a:rPr>
              <a:t>آنالیز تصاویر اشعه ایکس</a:t>
            </a:r>
            <a:endParaRPr lang="fa-IR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15206" y="3480027"/>
            <a:ext cx="1584000" cy="73479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نتایج آزمایشات</a:t>
            </a:r>
            <a:endParaRPr lang="fa-IR" sz="2400" b="1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7356" y="5000636"/>
            <a:ext cx="1928826" cy="1071570"/>
          </a:xfrm>
          <a:prstGeom prst="rect">
            <a:avLst/>
          </a:prstGeom>
          <a:solidFill>
            <a:srgbClr val="00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اطلاعات وضعیت بیمار با معاینه توسط پزشک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cxnSp>
        <p:nvCxnSpPr>
          <p:cNvPr id="39" name="Straight Arrow Connector 38"/>
          <p:cNvCxnSpPr>
            <a:stCxn id="4" idx="2"/>
            <a:endCxn id="33" idx="3"/>
          </p:cNvCxnSpPr>
          <p:nvPr/>
        </p:nvCxnSpPr>
        <p:spPr>
          <a:xfrm rot="10800000">
            <a:off x="3786182" y="5536422"/>
            <a:ext cx="785818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Smiley Face 39"/>
          <p:cNvSpPr/>
          <p:nvPr/>
        </p:nvSpPr>
        <p:spPr>
          <a:xfrm>
            <a:off x="214282" y="5214950"/>
            <a:ext cx="857256" cy="642942"/>
          </a:xfrm>
          <a:prstGeom prst="smileyFace">
            <a:avLst/>
          </a:prstGeom>
          <a:solidFill>
            <a:srgbClr val="4F2DD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7000892" y="2857496"/>
            <a:ext cx="559108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1"/>
          </p:cNvCxnSpPr>
          <p:nvPr/>
        </p:nvCxnSpPr>
        <p:spPr>
          <a:xfrm rot="10800000">
            <a:off x="6357950" y="3214691"/>
            <a:ext cx="857256" cy="6327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Flowchart: Magnetic Disk 54"/>
          <p:cNvSpPr/>
          <p:nvPr/>
        </p:nvSpPr>
        <p:spPr>
          <a:xfrm>
            <a:off x="3143240" y="1000108"/>
            <a:ext cx="1152000" cy="12240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انبار داده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cxnSp>
        <p:nvCxnSpPr>
          <p:cNvPr id="58" name="Straight Arrow Connector 57"/>
          <p:cNvCxnSpPr>
            <a:stCxn id="55" idx="4"/>
            <a:endCxn id="3" idx="1"/>
          </p:cNvCxnSpPr>
          <p:nvPr/>
        </p:nvCxnSpPr>
        <p:spPr>
          <a:xfrm>
            <a:off x="4295240" y="1612108"/>
            <a:ext cx="693439" cy="6983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8" idx="2"/>
            <a:endCxn id="3" idx="7"/>
          </p:cNvCxnSpPr>
          <p:nvPr/>
        </p:nvCxnSpPr>
        <p:spPr>
          <a:xfrm rot="10800000" flipV="1">
            <a:off x="6655652" y="1673340"/>
            <a:ext cx="702431" cy="6371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ight Bracket 63"/>
          <p:cNvSpPr/>
          <p:nvPr/>
        </p:nvSpPr>
        <p:spPr>
          <a:xfrm>
            <a:off x="4357686" y="2714620"/>
            <a:ext cx="214314" cy="857256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5" name="TextBox 64"/>
          <p:cNvSpPr txBox="1"/>
          <p:nvPr/>
        </p:nvSpPr>
        <p:spPr>
          <a:xfrm>
            <a:off x="0" y="2786058"/>
            <a:ext cx="45005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Titr" pitchFamily="2" charset="-78"/>
              </a:rPr>
              <a:t>پاکسازی داده ها</a:t>
            </a:r>
          </a:p>
          <a:p>
            <a:r>
              <a:rPr lang="fa-IR" sz="2000" dirty="0" smtClean="0">
                <a:solidFill>
                  <a:srgbClr val="002060"/>
                </a:solidFill>
                <a:cs typeface="B Titr" pitchFamily="2" charset="-78"/>
              </a:rPr>
              <a:t>داده کاوی(کشف روابط/تشخیص نوع بیماری)</a:t>
            </a:r>
          </a:p>
          <a:p>
            <a:endParaRPr lang="fa-IR" sz="20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42976" y="1500174"/>
            <a:ext cx="19288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Titr" pitchFamily="2" charset="-78"/>
              </a:rPr>
              <a:t>طبقه بندی داده ها</a:t>
            </a:r>
            <a:endParaRPr lang="fa-IR" sz="2000" dirty="0">
              <a:solidFill>
                <a:srgbClr val="002060"/>
              </a:solidFill>
              <a:cs typeface="B Titr" pitchFamily="2" charset="-78"/>
            </a:endParaRPr>
          </a:p>
        </p:txBody>
      </p:sp>
      <p:cxnSp>
        <p:nvCxnSpPr>
          <p:cNvPr id="71" name="Straight Arrow Connector 70"/>
          <p:cNvCxnSpPr>
            <a:stCxn id="33" idx="1"/>
            <a:endCxn id="40" idx="6"/>
          </p:cNvCxnSpPr>
          <p:nvPr/>
        </p:nvCxnSpPr>
        <p:spPr>
          <a:xfrm rot="10800000">
            <a:off x="1071538" y="5536421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5" grpId="0" animBg="1"/>
      <p:bldP spid="18" grpId="0" animBg="1"/>
      <p:bldP spid="31" grpId="0" animBg="1"/>
      <p:bldP spid="32" grpId="0" animBg="1"/>
      <p:bldP spid="33" grpId="0" animBg="1"/>
      <p:bldP spid="40" grpId="0" animBg="1"/>
      <p:bldP spid="55" grpId="0" animBg="1"/>
      <p:bldP spid="64" grpId="0" animBg="1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2730" y="214290"/>
            <a:ext cx="5654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های تشخیص نوع بیماری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Ellipse 15"/>
          <p:cNvSpPr/>
          <p:nvPr/>
        </p:nvSpPr>
        <p:spPr bwMode="auto">
          <a:xfrm rot="20221785">
            <a:off x="2173746" y="1437037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 Unicode" pitchFamily="34" charset="0"/>
                <a:cs typeface="B Titr" pitchFamily="2" charset="-78"/>
              </a:rPr>
              <a:t>شبکه های احتمالاتی سببی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2" name="Ellipse 15"/>
          <p:cNvSpPr/>
          <p:nvPr/>
        </p:nvSpPr>
        <p:spPr bwMode="auto">
          <a:xfrm rot="21780000">
            <a:off x="3234857" y="1208817"/>
            <a:ext cx="1177200" cy="5353926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rgbClr val="B000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 Unicode" pitchFamily="34" charset="0"/>
                <a:cs typeface="B Titr" pitchFamily="2" charset="-78"/>
              </a:rPr>
              <a:t>الگوریتم ژنتیک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4" name="Ellipse 15"/>
          <p:cNvSpPr/>
          <p:nvPr/>
        </p:nvSpPr>
        <p:spPr bwMode="auto">
          <a:xfrm rot="1680000">
            <a:off x="3937048" y="1381712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 Unicode" pitchFamily="34" charset="0"/>
                <a:cs typeface="B Titr" pitchFamily="2" charset="-78"/>
              </a:rPr>
              <a:t>شبکه عصبی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6" name="Ellipse 15"/>
          <p:cNvSpPr/>
          <p:nvPr/>
        </p:nvSpPr>
        <p:spPr bwMode="auto">
          <a:xfrm rot="2700000">
            <a:off x="4546600" y="1832632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 Unicode" pitchFamily="34" charset="0"/>
                <a:cs typeface="B Titr" pitchFamily="2" charset="-78"/>
              </a:rPr>
              <a:t>درخت تصمیم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7" name="Ellipse 15"/>
          <p:cNvSpPr/>
          <p:nvPr/>
        </p:nvSpPr>
        <p:spPr bwMode="auto">
          <a:xfrm rot="4200000">
            <a:off x="5102568" y="2555434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Lucida Sans Unicode" pitchFamily="34" charset="0"/>
                <a:cs typeface="B Titr" pitchFamily="2" charset="-78"/>
              </a:rPr>
              <a:t>شبکه بیزین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8" name="Ellipse 12"/>
          <p:cNvSpPr/>
          <p:nvPr/>
        </p:nvSpPr>
        <p:spPr bwMode="auto">
          <a:xfrm>
            <a:off x="3428992" y="5715016"/>
            <a:ext cx="594000" cy="5940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142852"/>
            <a:ext cx="5654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های تشخیص نوع بیماری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643702" y="2714620"/>
            <a:ext cx="2214546" cy="1428760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dirty="0" smtClean="0">
                <a:ln w="18415" cmpd="sng">
                  <a:solidFill>
                    <a:srgbClr val="CC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شبکه بیزین</a:t>
            </a:r>
            <a:endParaRPr lang="fa-IR" sz="2800" dirty="0">
              <a:ln w="18415" cmpd="sng">
                <a:solidFill>
                  <a:srgbClr val="CCCC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428728" y="1071546"/>
            <a:ext cx="5040000" cy="468000"/>
          </a:xfrm>
          <a:prstGeom prst="beve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نمایش گرافیکی مبتنی بر دانش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428728" y="1571612"/>
            <a:ext cx="5040000" cy="468000"/>
          </a:xfrm>
          <a:prstGeom prst="beve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مجموعه ای از متغیرها و روابط بینشان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428728" y="2032306"/>
            <a:ext cx="5040000" cy="468000"/>
          </a:xfrm>
          <a:prstGeom prst="beve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مدل و استدلال های احتمالی و غیر قطعی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428728" y="2532372"/>
            <a:ext cx="5040000" cy="468000"/>
          </a:xfrm>
          <a:prstGeom prst="bevel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احتمال وجود بیماری های ممکن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428728" y="3071810"/>
            <a:ext cx="5040000" cy="468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دسترس قرار دادن اطلاعات جدید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1428728" y="3571876"/>
            <a:ext cx="5040000" cy="468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درستی بر مبنای احتمالات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428728" y="4104008"/>
            <a:ext cx="5040000" cy="4680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پیچیدگی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1428728" y="5072074"/>
            <a:ext cx="5040000" cy="4680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غیرقابل استفاده در سیستم های پیچیده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1428728" y="5572140"/>
            <a:ext cx="5040000" cy="4680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طاقت فرسا بودن محاسبات در علائم چندگانه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1428728" y="4604074"/>
            <a:ext cx="5040000" cy="4680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گرفتن دانش احتمالاتی بیماری ممکن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6715140" y="4286256"/>
            <a:ext cx="2214546" cy="1428760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dirty="0" smtClean="0">
                <a:ln w="18415" cmpd="sng">
                  <a:solidFill>
                    <a:srgbClr val="CC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شبکه عصبی</a:t>
            </a:r>
            <a:endParaRPr lang="fa-IR" sz="2800" dirty="0">
              <a:ln w="18415" cmpd="sng">
                <a:solidFill>
                  <a:srgbClr val="CCCC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71414"/>
            <a:ext cx="5654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های تشخیص نوع بیماری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6715140" y="1428736"/>
            <a:ext cx="2214546" cy="1428760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dirty="0" smtClean="0">
                <a:ln w="18415" cmpd="sng">
                  <a:solidFill>
                    <a:srgbClr val="CC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درخت تصمیم</a:t>
            </a:r>
            <a:endParaRPr lang="fa-IR" sz="2800" dirty="0">
              <a:ln w="18415" cmpd="sng">
                <a:solidFill>
                  <a:srgbClr val="CCCC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142976" y="1103612"/>
            <a:ext cx="5400000" cy="468000"/>
          </a:xfrm>
          <a:prstGeom prst="bevel">
            <a:avLst/>
          </a:prstGeom>
          <a:solidFill>
            <a:srgbClr val="0DCDA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جداسازی متوالی داده ها به گره های مجزا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142976" y="1603678"/>
            <a:ext cx="5400000" cy="468000"/>
          </a:xfrm>
          <a:prstGeom prst="bevel">
            <a:avLst/>
          </a:prstGeom>
          <a:solidFill>
            <a:srgbClr val="0DCDA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افزایش فاصله بین گره ها در هر جداسازی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142976" y="2103744"/>
            <a:ext cx="5400000" cy="468000"/>
          </a:xfrm>
          <a:prstGeom prst="bevel">
            <a:avLst/>
          </a:prstGeom>
          <a:solidFill>
            <a:srgbClr val="0DCDA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سازگاری با متغیرهای پیش بینی کننده زیاد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1142976" y="2603810"/>
            <a:ext cx="5400000" cy="468000"/>
          </a:xfrm>
          <a:prstGeom prst="bevel">
            <a:avLst/>
          </a:prstGeom>
          <a:solidFill>
            <a:srgbClr val="0DCDA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مناسب در مسائل بحرانی و تشخیص سریع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1142976" y="4000504"/>
            <a:ext cx="5400000" cy="468000"/>
          </a:xfrm>
          <a:prstGeom prst="bevel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ماشین یادگیری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1142976" y="4500570"/>
            <a:ext cx="5400000" cy="468000"/>
          </a:xfrm>
          <a:prstGeom prst="bevel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پردازش داده های ناقص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1142976" y="4961264"/>
            <a:ext cx="5400000" cy="468000"/>
          </a:xfrm>
          <a:prstGeom prst="bevel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عدم نیاز به پایگاه داده بزرگ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1142976" y="5461330"/>
            <a:ext cx="5400000" cy="468000"/>
          </a:xfrm>
          <a:prstGeom prst="bevel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زمان بر بودن آموزش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142976" y="5961396"/>
            <a:ext cx="5400000" cy="4680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کاربرد: تشخیص آپاندیس/گرفتگی ماهیچه قلب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1142976" y="3532504"/>
            <a:ext cx="5400000" cy="468000"/>
          </a:xfrm>
          <a:prstGeom prst="bevel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سازگار دارای هوش مصنوعی</a:t>
            </a:r>
            <a:endParaRPr lang="fa-IR" sz="2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6715140" y="4429132"/>
            <a:ext cx="2214546" cy="1428760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dirty="0" smtClean="0">
                <a:ln w="18415" cmpd="sng">
                  <a:solidFill>
                    <a:srgbClr val="CC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شبکه احتمالاتی سببی</a:t>
            </a:r>
            <a:endParaRPr lang="fa-IR" sz="2800" dirty="0">
              <a:ln w="18415" cmpd="sng">
                <a:solidFill>
                  <a:srgbClr val="CCCC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050" y="214290"/>
            <a:ext cx="6199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های تشخیص نوع بیماری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715140" y="1571612"/>
            <a:ext cx="2214546" cy="1428760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dirty="0" smtClean="0">
                <a:ln w="18415" cmpd="sng">
                  <a:solidFill>
                    <a:srgbClr val="CC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الگوریتم ژنتیک</a:t>
            </a:r>
            <a:endParaRPr lang="fa-IR" sz="2800" dirty="0">
              <a:ln w="18415" cmpd="sng">
                <a:solidFill>
                  <a:srgbClr val="CCCC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03374" y="1214422"/>
            <a:ext cx="6084000" cy="468000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استخراج اطلاعات از داده های بیمار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03374" y="1746554"/>
            <a:ext cx="6084000" cy="468000"/>
          </a:xfrm>
          <a:prstGeom prst="bevel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انجام فرایند تکراری برای تولید راه حل بهینه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03374" y="2285992"/>
            <a:ext cx="6084000" cy="468000"/>
          </a:xfrm>
          <a:prstGeom prst="bevel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عدم شفافیت در استدلال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503374" y="2818124"/>
            <a:ext cx="6084000" cy="468000"/>
          </a:xfrm>
          <a:prstGeom prst="bevel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نیاز به اجزای گوناگون (داروها،علائم بیماری،درمان)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31936" y="3818256"/>
            <a:ext cx="6084000" cy="468000"/>
          </a:xfrm>
          <a:prstGeom prst="bevel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نمایش علائم،شرایط بیمار و انواع بیماری به کمک گره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31936" y="4357694"/>
            <a:ext cx="6084000" cy="468000"/>
          </a:xfrm>
          <a:prstGeom prst="bevel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رابطه علت و معلول بین گره ها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28596" y="4889826"/>
            <a:ext cx="6084000" cy="468000"/>
          </a:xfrm>
          <a:prstGeom prst="bevel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استفاده از احتمال برای تعیین مسیر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31936" y="5423082"/>
            <a:ext cx="6084000" cy="468000"/>
          </a:xfrm>
          <a:prstGeom prst="bevel">
            <a:avLst/>
          </a:prstGeom>
          <a:solidFill>
            <a:srgbClr val="00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مدلسازی پیشرفت بیماری و اثرات بیماریها بر یکدیگر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31936" y="5961396"/>
            <a:ext cx="6084000" cy="4680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CASNET</a:t>
            </a:r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 (تشخیص کوری تدریجی)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6446" y="285728"/>
            <a:ext cx="2929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درمان بیماری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285860"/>
            <a:ext cx="6858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پس از تشخیص نوع بیماری اتخاذ تصمیمات درمانی به کمک: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2857488" y="1928802"/>
            <a:ext cx="5868000" cy="1008000"/>
          </a:xfrm>
          <a:prstGeom prst="flowChartOnlineStorag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پایگاه داده های آماری گذشته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2857488" y="2928934"/>
            <a:ext cx="5868000" cy="10080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پایگاه دانش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2857488" y="4214818"/>
            <a:ext cx="5868000" cy="1008000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داده های بیمار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85720" y="1928802"/>
            <a:ext cx="2448000" cy="1500198"/>
          </a:xfrm>
          <a:prstGeom prst="cloudCallout">
            <a:avLst/>
          </a:prstGeom>
          <a:solidFill>
            <a:srgbClr val="B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B Titr" pitchFamily="2" charset="-78"/>
              </a:rPr>
              <a:t>جدول تصمیم</a:t>
            </a:r>
            <a:endParaRPr lang="fa-IR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Flowchart: Stored Data 10"/>
          <p:cNvSpPr/>
          <p:nvPr/>
        </p:nvSpPr>
        <p:spPr>
          <a:xfrm>
            <a:off x="2857488" y="5214950"/>
            <a:ext cx="5868000" cy="1008000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تحلیل داده های آماری</a:t>
            </a:r>
            <a:endParaRPr lang="fa-IR" sz="28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12810" y="3140968"/>
            <a:ext cx="46858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A6A2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رشته: </a:t>
            </a:r>
            <a:r>
              <a:rPr lang="fa-IR" sz="2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مهندسی کامپیوتر نرم افزار</a:t>
            </a:r>
            <a:endParaRPr lang="en-US" sz="2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Esfeha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9123" y="2214554"/>
            <a:ext cx="5633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تهیه کننده: </a:t>
            </a:r>
            <a:r>
              <a:rPr lang="fa-IR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زهرا پور پیله ور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Esfeh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6577" y="6072206"/>
            <a:ext cx="1346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Esfehan" pitchFamily="2" charset="-78"/>
              </a:rPr>
              <a:t>بهار 94</a:t>
            </a:r>
            <a:endParaRPr lang="en-US" sz="3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Esfeha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6678" y="6211669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3/39</a:t>
            </a:r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04" y="1149478"/>
            <a:ext cx="8244000" cy="707886"/>
          </a:xfrm>
          <a:prstGeom prst="rect">
            <a:avLst/>
          </a:prstGeom>
          <a:solidFill>
            <a:srgbClr val="CCCC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Esfehan" pitchFamily="2" charset="-78"/>
              </a:rPr>
              <a:t>موضوع: سیستم های پشتیبان تصمیم بالینی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B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6050" y="1285860"/>
            <a:ext cx="235745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مدیریت داده ها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28992" y="5357826"/>
            <a:ext cx="4286280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مدیریت رابط کاربر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00694" y="3357562"/>
            <a:ext cx="235745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دانش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15074" y="1285860"/>
            <a:ext cx="2357454" cy="1143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زیر سیستم مدل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6" name="Up-Down Arrow 5"/>
          <p:cNvSpPr/>
          <p:nvPr/>
        </p:nvSpPr>
        <p:spPr>
          <a:xfrm rot="-60000">
            <a:off x="3929058" y="2357430"/>
            <a:ext cx="428628" cy="3143272"/>
          </a:xfrm>
          <a:prstGeom prst="upDownArrow">
            <a:avLst/>
          </a:prstGeom>
          <a:solidFill>
            <a:srgbClr val="B0005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Up-Down Arrow 6"/>
          <p:cNvSpPr/>
          <p:nvPr/>
        </p:nvSpPr>
        <p:spPr>
          <a:xfrm>
            <a:off x="6500826" y="4500570"/>
            <a:ext cx="285752" cy="928694"/>
          </a:xfrm>
          <a:prstGeom prst="upDownArrow">
            <a:avLst/>
          </a:prstGeom>
          <a:solidFill>
            <a:srgbClr val="CC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" name="Up-Down Arrow 7"/>
          <p:cNvSpPr/>
          <p:nvPr/>
        </p:nvSpPr>
        <p:spPr>
          <a:xfrm rot="1380000">
            <a:off x="7143768" y="2428868"/>
            <a:ext cx="285752" cy="1000132"/>
          </a:xfrm>
          <a:prstGeom prst="upDownArrow">
            <a:avLst/>
          </a:prstGeom>
          <a:solidFill>
            <a:srgbClr val="CC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" name="Left-Right Arrow 8"/>
          <p:cNvSpPr/>
          <p:nvPr/>
        </p:nvSpPr>
        <p:spPr>
          <a:xfrm>
            <a:off x="5143504" y="1643050"/>
            <a:ext cx="1071570" cy="285752"/>
          </a:xfrm>
          <a:prstGeom prst="leftRightArrow">
            <a:avLst/>
          </a:prstGeom>
          <a:solidFill>
            <a:srgbClr val="008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Up-Down Arrow 9"/>
          <p:cNvSpPr/>
          <p:nvPr/>
        </p:nvSpPr>
        <p:spPr>
          <a:xfrm rot="-2220000">
            <a:off x="5240392" y="1988921"/>
            <a:ext cx="285233" cy="1674443"/>
          </a:xfrm>
          <a:prstGeom prst="upDownArrow">
            <a:avLst/>
          </a:prstGeom>
          <a:solidFill>
            <a:srgbClr val="CC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642910" y="1142984"/>
            <a:ext cx="1152000" cy="1224000"/>
          </a:xfrm>
          <a:prstGeom prst="flowChartMagneticDisk">
            <a:avLst/>
          </a:prstGeom>
          <a:solidFill>
            <a:srgbClr val="66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>
                  <a:solidFill>
                    <a:schemeClr val="tx1"/>
                  </a:solidFill>
                </a:ln>
                <a:cs typeface="B Titr" pitchFamily="2" charset="-78"/>
              </a:rPr>
              <a:t>انبار داده</a:t>
            </a:r>
            <a:endParaRPr lang="fa-IR" sz="2400" dirty="0">
              <a:ln>
                <a:solidFill>
                  <a:schemeClr val="tx1"/>
                </a:solidFill>
              </a:ln>
              <a:cs typeface="B Titr" pitchFamily="2" charset="-78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785918" y="1714488"/>
            <a:ext cx="1000132" cy="214314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3071802" y="214290"/>
            <a:ext cx="2929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درمان بیماری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8478" y="214290"/>
            <a:ext cx="4761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پایگاه دانش پزشکی (</a:t>
            </a:r>
            <a:r>
              <a:rPr lang="en-US" sz="40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KB</a:t>
            </a:r>
            <a:r>
              <a:rPr lang="fa-IR" sz="40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)</a:t>
            </a:r>
            <a:endParaRPr lang="en-US" sz="40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21718" y="1571612"/>
            <a:ext cx="7308000" cy="1512000"/>
          </a:xfrm>
          <a:prstGeom prst="leftArrow">
            <a:avLst/>
          </a:prstGeom>
          <a:solidFill>
            <a:srgbClr val="FF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مجموعه اطلاعات سازماندهی شده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93024" y="2643182"/>
            <a:ext cx="7308000" cy="1512000"/>
          </a:xfrm>
          <a:prstGeom prst="leftArrow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قابلیت تفسیر توسط کامپیوتر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1621718" y="3714752"/>
            <a:ext cx="7308000" cy="1512000"/>
          </a:xfrm>
          <a:prstGeom prst="leftArrow">
            <a:avLst/>
          </a:prstGeom>
          <a:solidFill>
            <a:srgbClr val="FF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تسهیل جمع آوری و پخش الکترونیکی اطلاعات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306" y="214290"/>
            <a:ext cx="4984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معیارهای ارزیابی </a:t>
            </a:r>
            <a:r>
              <a:rPr lang="en-US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695966" y="1357298"/>
            <a:ext cx="6948000" cy="648000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solidFill>
                  <a:srgbClr val="CCCC00"/>
                </a:solidFill>
                <a:cs typeface="B Titr" pitchFamily="2" charset="-78"/>
              </a:rPr>
              <a:t>عملکرد سیستم</a:t>
            </a:r>
            <a:endParaRPr lang="fa-IR" sz="2800" dirty="0">
              <a:ln>
                <a:solidFill>
                  <a:schemeClr val="tx1"/>
                </a:solidFill>
              </a:ln>
              <a:solidFill>
                <a:srgbClr val="CCCC00"/>
              </a:solidFill>
              <a:cs typeface="B Titr" pitchFamily="2" charset="-78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695966" y="2071678"/>
            <a:ext cx="6948000" cy="648000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solidFill>
                  <a:srgbClr val="CCCC00"/>
                </a:solidFill>
                <a:cs typeface="B Titr" pitchFamily="2" charset="-78"/>
              </a:rPr>
              <a:t>نوع مشاوره</a:t>
            </a:r>
            <a:endParaRPr lang="fa-IR" sz="2800" dirty="0">
              <a:ln>
                <a:solidFill>
                  <a:schemeClr val="tx1"/>
                </a:solidFill>
              </a:ln>
              <a:solidFill>
                <a:srgbClr val="CCCC00"/>
              </a:solidFill>
              <a:cs typeface="B Titr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1695966" y="2786058"/>
            <a:ext cx="6948000" cy="648000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solidFill>
                  <a:srgbClr val="CCCC00"/>
                </a:solidFill>
                <a:cs typeface="B Titr" pitchFamily="2" charset="-78"/>
              </a:rPr>
              <a:t>روش شناسی سیستم</a:t>
            </a:r>
            <a:endParaRPr lang="fa-IR" sz="2800" dirty="0">
              <a:ln>
                <a:solidFill>
                  <a:schemeClr val="tx1"/>
                </a:solidFill>
              </a:ln>
              <a:solidFill>
                <a:srgbClr val="CCCC00"/>
              </a:solidFill>
              <a:cs typeface="B Titr" pitchFamily="2" charset="-78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1695966" y="3500438"/>
            <a:ext cx="6948000" cy="648000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chemeClr val="tx1"/>
                  </a:solidFill>
                </a:ln>
                <a:solidFill>
                  <a:srgbClr val="CCCC00"/>
                </a:solidFill>
                <a:cs typeface="B Titr" pitchFamily="2" charset="-78"/>
              </a:rPr>
              <a:t>عوامل موثر در پذیرش(رابط کاربر،درجه یکپارچگی)</a:t>
            </a:r>
            <a:endParaRPr lang="fa-IR" sz="2800" dirty="0">
              <a:ln>
                <a:solidFill>
                  <a:schemeClr val="tx1"/>
                </a:solidFill>
              </a:ln>
              <a:solidFill>
                <a:srgbClr val="CCCC00"/>
              </a:solidFill>
              <a:cs typeface="B Titr" pitchFamily="2" charset="-78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0" y="4071942"/>
            <a:ext cx="2700000" cy="1908000"/>
          </a:xfrm>
          <a:prstGeom prst="star7">
            <a:avLst/>
          </a:prstGeom>
          <a:solidFill>
            <a:srgbClr val="66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عدم تعارض با آزادی پزشکان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8" name="7-Point Star 17"/>
          <p:cNvSpPr/>
          <p:nvPr/>
        </p:nvSpPr>
        <p:spPr>
          <a:xfrm>
            <a:off x="2428860" y="4929198"/>
            <a:ext cx="2700000" cy="1908000"/>
          </a:xfrm>
          <a:prstGeom prst="star7">
            <a:avLst/>
          </a:prstGeom>
          <a:solidFill>
            <a:srgbClr val="66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پیاده سازی در حوزه های شناخته شده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8" y="214290"/>
            <a:ext cx="29113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معایب </a:t>
            </a:r>
            <a:r>
              <a:rPr lang="en-US" sz="48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1839966" y="1491744"/>
            <a:ext cx="6804000" cy="54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پوشش محدوده ای کوچک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839966" y="2103182"/>
            <a:ext cx="6804000" cy="540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عدم تنوع در استراتژی های تشخیصی و درمانی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839966" y="2706190"/>
            <a:ext cx="6804000" cy="54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غفلت از وضعیت روانی و اجتماعی بیمار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839966" y="3317628"/>
            <a:ext cx="6804000" cy="540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ایجاد تغییر در رابطه پزشک و بیمار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839966" y="4603512"/>
            <a:ext cx="6804000" cy="540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مسائل قانونی و حقوقی در صورت بروز خطا و اشتباه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839966" y="3960570"/>
            <a:ext cx="6804000" cy="54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بین بردن استقلال پزشک</a:t>
            </a:r>
            <a:endParaRPr lang="de-DE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33/39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214290"/>
            <a:ext cx="52533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دلایل عدم مقبولیت</a:t>
            </a:r>
            <a:r>
              <a:rPr lang="fa-IR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en-US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4000504"/>
            <a:ext cx="53578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 </a:t>
            </a:r>
            <a:endParaRPr lang="fa-IR" sz="2400" dirty="0" smtClean="0">
              <a:solidFill>
                <a:srgbClr val="002060"/>
              </a:solidFill>
              <a:cs typeface="B Titr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Titr" pitchFamily="2" charset="-78"/>
            </a:endParaRPr>
          </a:p>
          <a:p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Titr" pitchFamily="2" charset="-78"/>
            </a:endParaRPr>
          </a:p>
          <a:p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34/39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2346776" y="1500174"/>
            <a:ext cx="6154314" cy="720000"/>
          </a:xfrm>
          <a:prstGeom prst="flowChartPunchedCard">
            <a:avLst/>
          </a:prstGeom>
          <a:solidFill>
            <a:srgbClr val="33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سادگی ایده های نمایش اطلاعات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2346776" y="2643182"/>
            <a:ext cx="6154314" cy="720000"/>
          </a:xfrm>
          <a:prstGeom prst="flowChartPunchedCard">
            <a:avLst/>
          </a:prstGeom>
          <a:solidFill>
            <a:srgbClr val="66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متفاوت بودن تصمیمات پزشکان</a:t>
            </a:r>
          </a:p>
        </p:txBody>
      </p:sp>
      <p:sp>
        <p:nvSpPr>
          <p:cNvPr id="7" name="Flowchart: Card 6"/>
          <p:cNvSpPr/>
          <p:nvPr/>
        </p:nvSpPr>
        <p:spPr>
          <a:xfrm>
            <a:off x="2275338" y="3780570"/>
            <a:ext cx="6154314" cy="720000"/>
          </a:xfrm>
          <a:prstGeom prst="flowChartPunchedCard">
            <a:avLst/>
          </a:prstGeom>
          <a:solidFill>
            <a:srgbClr val="99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وابستگی تصمیمات پزشکان به محیط وتجربه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3214" y="142852"/>
            <a:ext cx="28793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تأثیرات </a:t>
            </a:r>
            <a:r>
              <a:rPr lang="en-US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Bevel 4"/>
          <p:cNvSpPr/>
          <p:nvPr/>
        </p:nvSpPr>
        <p:spPr>
          <a:xfrm>
            <a:off x="1624528" y="1184490"/>
            <a:ext cx="6948000" cy="504000"/>
          </a:xfrm>
          <a:prstGeom prst="bevel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ارتقاء کیفیت مراقبت و افزایش ایمنی بیمار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624528" y="2643182"/>
            <a:ext cx="6948000" cy="504000"/>
          </a:xfrm>
          <a:prstGeom prst="bevel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افزایش اثربخشی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624528" y="4429132"/>
            <a:ext cx="6948000" cy="504000"/>
          </a:xfrm>
          <a:prstGeom prst="bevel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ارتقاء سطح دانش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3090" y="1740747"/>
            <a:ext cx="6948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کاهش خطاهای دارویی و عوارض ناشی از آن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پیروی از دستورالعمل های بالینی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3090" y="3184754"/>
            <a:ext cx="694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پردازش سریعتر دستورات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کاهش تکرار آزمایشات و عوارض بعدی داروها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تغییر الگوهای مصرف دارو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3090" y="4929198"/>
            <a:ext cx="694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در دسترس بودن منابع علمی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ارائه یادآورها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ارائه اطلاعات مفید جهت تصمیم گیری مطلوب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4668" y="214290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نتیجه گیری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8143900" y="1500174"/>
            <a:ext cx="432000" cy="432000"/>
          </a:xfrm>
          <a:prstGeom prst="chevron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8143900" y="2322554"/>
            <a:ext cx="432000" cy="432000"/>
          </a:xfrm>
          <a:prstGeom prst="chevron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8143900" y="3179810"/>
            <a:ext cx="432000" cy="432000"/>
          </a:xfrm>
          <a:prstGeom prst="chevron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8143900" y="3997132"/>
            <a:ext cx="432000" cy="432000"/>
          </a:xfrm>
          <a:prstGeom prst="chevron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500166" y="1428736"/>
            <a:ext cx="6357982" cy="540000"/>
          </a:xfrm>
          <a:prstGeom prst="doubleWave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 ها یک پزشک مبتدی</a:t>
            </a:r>
          </a:p>
        </p:txBody>
      </p:sp>
      <p:sp>
        <p:nvSpPr>
          <p:cNvPr id="11" name="Double Wave 10"/>
          <p:cNvSpPr/>
          <p:nvPr/>
        </p:nvSpPr>
        <p:spPr>
          <a:xfrm>
            <a:off x="1500166" y="2285992"/>
            <a:ext cx="6357982" cy="540000"/>
          </a:xfrm>
          <a:prstGeom prst="doubleWave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عدم دسترسی به پزشک متخصص برای مشاوره</a:t>
            </a:r>
          </a:p>
        </p:txBody>
      </p:sp>
      <p:sp>
        <p:nvSpPr>
          <p:cNvPr id="12" name="Double Wave 11"/>
          <p:cNvSpPr/>
          <p:nvPr/>
        </p:nvSpPr>
        <p:spPr>
          <a:xfrm>
            <a:off x="1500166" y="3143248"/>
            <a:ext cx="6357982" cy="540000"/>
          </a:xfrm>
          <a:prstGeom prst="doubleWave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افزایش کیفیت مراقبت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1500166" y="3960570"/>
            <a:ext cx="6357982" cy="540000"/>
          </a:xfrm>
          <a:prstGeom prst="doubleWave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کاهش اقدامات تشخیصی و درمانی غیرضروری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6710" y="6211669"/>
            <a:ext cx="13572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8143900" y="4854388"/>
            <a:ext cx="432000" cy="432000"/>
          </a:xfrm>
          <a:prstGeom prst="chevron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1500166" y="4817826"/>
            <a:ext cx="6357982" cy="540000"/>
          </a:xfrm>
          <a:prstGeom prst="doubleWave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کاهش خطاهای پزشکی</a:t>
            </a:r>
            <a:endParaRPr lang="fa-IR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16" y="6211669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3834" y="142852"/>
            <a:ext cx="1298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منابع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8676032" y="1708153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8676032" y="2708285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8676032" y="3208351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8676032" y="3741045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8676032" y="4241111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85752" y="1168715"/>
            <a:ext cx="8929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مقاله بررسی نقش سیستم های پشتیبان تصمیم گیری بالینی، احمد محمدی،پاییز 92</a:t>
            </a:r>
          </a:p>
          <a:p>
            <a:endParaRPr lang="fa-IR" sz="2400" b="1" dirty="0"/>
          </a:p>
        </p:txBody>
      </p:sp>
      <p:sp>
        <p:nvSpPr>
          <p:cNvPr id="18" name="12-Point Star 17"/>
          <p:cNvSpPr/>
          <p:nvPr/>
        </p:nvSpPr>
        <p:spPr>
          <a:xfrm>
            <a:off x="8676594" y="2208219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8676594" y="4741177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12-Point Star 19"/>
          <p:cNvSpPr/>
          <p:nvPr/>
        </p:nvSpPr>
        <p:spPr>
          <a:xfrm>
            <a:off x="8676594" y="5241243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8676594" y="1208087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1708153"/>
            <a:ext cx="7358082" cy="46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چالش های سیستم های تصمیم یار بالینی، محبوبه میرزائی</a:t>
            </a:r>
            <a:endParaRPr lang="fa-IR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285784" y="2208219"/>
            <a:ext cx="8929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مروری نظام مند بر تأثیر </a:t>
            </a:r>
            <a:r>
              <a:rPr lang="en-US" sz="2400" b="1" dirty="0" smtClean="0">
                <a:cs typeface="B Titr" pitchFamily="2" charset="-78"/>
              </a:rPr>
              <a:t>DSS</a:t>
            </a:r>
            <a:r>
              <a:rPr lang="fa-IR" sz="2400" b="1" dirty="0" smtClean="0">
                <a:cs typeface="B Titr" pitchFamily="2" charset="-78"/>
              </a:rPr>
              <a:t> در نظام مراقبت سلامت،دکتر صفدری و کرمی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14346" y="3676351"/>
            <a:ext cx="8929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پایگاه اطلاع رسانی انفورماتیک پزشکی </a:t>
            </a:r>
            <a:r>
              <a:rPr lang="en-US" sz="2400" b="1" dirty="0" smtClean="0">
                <a:cs typeface="B Titr" pitchFamily="2" charset="-78"/>
              </a:rPr>
              <a:t>karimimedianfo.blogfa.com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14346" y="4676482"/>
            <a:ext cx="8928000" cy="39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مقالات پایگاه اطلاع رسانی فناوری اطلاعات </a:t>
            </a:r>
            <a:r>
              <a:rPr lang="en-US" sz="2400" b="1" dirty="0" smtClean="0">
                <a:cs typeface="B Titr" pitchFamily="2" charset="-78"/>
              </a:rPr>
              <a:t>Fumblog.um.ac.ir</a:t>
            </a:r>
            <a:r>
              <a:rPr lang="fa-IR" sz="2400" b="1" dirty="0" smtClean="0">
                <a:cs typeface="B Titr" pitchFamily="2" charset="-78"/>
              </a:rPr>
              <a:t> </a:t>
            </a:r>
          </a:p>
          <a:p>
            <a:endParaRPr lang="fa-IR" sz="2400" b="1" dirty="0">
              <a:cs typeface="B Titr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42876" y="5176549"/>
            <a:ext cx="8929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 مقالات سایت جامع مدیریت </a:t>
            </a:r>
            <a:r>
              <a:rPr lang="en-US" sz="2400" b="1" dirty="0" smtClean="0">
                <a:cs typeface="B Titr" pitchFamily="2" charset="-78"/>
              </a:rPr>
              <a:t>Modiryar.com </a:t>
            </a:r>
            <a:endParaRPr lang="fa-IR" sz="2400" b="1" dirty="0" smtClean="0">
              <a:cs typeface="B Titr" pitchFamily="2" charset="-78"/>
            </a:endParaRPr>
          </a:p>
          <a:p>
            <a:endParaRPr lang="fa-IR" sz="2400" b="1" dirty="0">
              <a:cs typeface="B Titr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14346" y="4176417"/>
            <a:ext cx="8929718" cy="46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آرشیو مقالات و پایان نامه های دانشگاه پیام نور مشهد </a:t>
            </a:r>
            <a:r>
              <a:rPr lang="en-US" sz="2400" b="1" dirty="0" smtClean="0">
                <a:cs typeface="B Titr" pitchFamily="2" charset="-78"/>
              </a:rPr>
              <a:t>thesis.ecg-pnum.com</a:t>
            </a:r>
            <a:endParaRPr lang="fa-IR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-214346" y="2676219"/>
            <a:ext cx="8929718" cy="46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cs typeface="B Titr" pitchFamily="2" charset="-78"/>
              </a:rPr>
              <a:t>DSS</a:t>
            </a:r>
            <a:r>
              <a:rPr lang="fa-IR" sz="2400" b="1" dirty="0" smtClean="0">
                <a:cs typeface="B Titr" pitchFamily="2" charset="-78"/>
              </a:rPr>
              <a:t> و طراحی مفهومی برای تشخیص و درمان بیماری، سعید فرجی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14346" y="3176285"/>
            <a:ext cx="8929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cs typeface="B Titr" pitchFamily="2" charset="-78"/>
              </a:rPr>
              <a:t>DSS</a:t>
            </a:r>
            <a:r>
              <a:rPr lang="fa-IR" sz="2400" b="1" dirty="0" smtClean="0">
                <a:cs typeface="B Titr" pitchFamily="2" charset="-78"/>
              </a:rPr>
              <a:t> و</a:t>
            </a:r>
            <a:r>
              <a:rPr lang="fa-IR" sz="2400" dirty="0" smtClean="0">
                <a:cs typeface="B Titr" pitchFamily="2" charset="-78"/>
              </a:rPr>
              <a:t> توسعه روش یادگیری و بکارگیری آن در راه پزشکی، فاطمه فرجی دانشگر</a:t>
            </a:r>
            <a:endParaRPr lang="fa-IR" sz="2400" b="1" dirty="0" smtClean="0">
              <a:cs typeface="B Titr" pitchFamily="2" charset="-78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8676594" y="5747644"/>
            <a:ext cx="396000" cy="396000"/>
          </a:xfrm>
          <a:prstGeom prst="star12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14346" y="5676615"/>
            <a:ext cx="8929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انواع مختلف نرم افزارهای </a:t>
            </a:r>
            <a:r>
              <a:rPr lang="en-US" sz="2400" b="1" dirty="0" smtClean="0">
                <a:cs typeface="B Titr" pitchFamily="2" charset="-78"/>
              </a:rPr>
              <a:t>CDSS</a:t>
            </a:r>
            <a:r>
              <a:rPr lang="fa-IR" sz="2400" b="1" dirty="0" smtClean="0">
                <a:cs typeface="B Titr" pitchFamily="2" charset="-78"/>
              </a:rPr>
              <a:t> در </a:t>
            </a:r>
            <a:r>
              <a:rPr lang="en-US" sz="2400" b="1" dirty="0" smtClean="0"/>
              <a:t>openclinical.org/home.html</a:t>
            </a:r>
            <a:endParaRPr lang="fa-IR" sz="2400" b="1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3"/>
          <p:cNvSpPr>
            <a:spLocks noEditPoints="1" noChangeArrowheads="1"/>
          </p:cNvSpPr>
          <p:nvPr/>
        </p:nvSpPr>
        <p:spPr bwMode="gray">
          <a:xfrm>
            <a:off x="4429124" y="357166"/>
            <a:ext cx="2845535" cy="318035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EB0F9C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Puzzle1"/>
          <p:cNvSpPr>
            <a:spLocks noEditPoints="1" noChangeArrowheads="1"/>
          </p:cNvSpPr>
          <p:nvPr/>
        </p:nvSpPr>
        <p:spPr bwMode="gray">
          <a:xfrm>
            <a:off x="785786" y="1357298"/>
            <a:ext cx="4597812" cy="220776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99FF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Puzzle4"/>
          <p:cNvSpPr>
            <a:spLocks noEditPoints="1" noChangeArrowheads="1"/>
          </p:cNvSpPr>
          <p:nvPr/>
        </p:nvSpPr>
        <p:spPr bwMode="gray">
          <a:xfrm>
            <a:off x="1785918" y="2786058"/>
            <a:ext cx="2738253" cy="370340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CCCC0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Puzzle2"/>
          <p:cNvSpPr>
            <a:spLocks noEditPoints="1" noChangeArrowheads="1"/>
          </p:cNvSpPr>
          <p:nvPr/>
        </p:nvSpPr>
        <p:spPr bwMode="gray">
          <a:xfrm>
            <a:off x="3643306" y="2786058"/>
            <a:ext cx="4541617" cy="2896767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4AE00E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3429000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Esfehan" pitchFamily="2" charset="-78"/>
              </a:rPr>
              <a:t>با تشکر از توجه شما</a:t>
            </a:r>
            <a:endParaRPr lang="en-US" sz="5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B Esfeha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6211669"/>
            <a:ext cx="13572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38/39</a:t>
            </a:r>
            <a:endParaRPr lang="fa-IR" sz="3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timthumb.php (1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2071678"/>
            <a:ext cx="1936749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ndalus" pitchFamily="2" charset="-78"/>
              </a:rPr>
              <a:t>پايان</a:t>
            </a:r>
            <a:endParaRPr lang="fa-IR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ndal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2880" y="6211669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39/39</a:t>
            </a:r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0" y="1285860"/>
            <a:ext cx="4005263" cy="41386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643175" y="1285860"/>
            <a:ext cx="5072098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indent="177800" algn="ctr">
              <a:defRPr/>
            </a:pPr>
            <a:r>
              <a:rPr lang="fa-IR" sz="2400" b="1" dirty="0" smtClean="0">
                <a:solidFill>
                  <a:prstClr val="black"/>
                </a:solidFill>
                <a:cs typeface="B Titr" pitchFamily="2" charset="-78"/>
              </a:rPr>
              <a:t>دلایل استفاده از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در پزشکی</a:t>
            </a:r>
            <a:endParaRPr lang="fa-IR" sz="2400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643306" y="3286124"/>
            <a:ext cx="5500694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طبقه بندی </a:t>
            </a:r>
            <a:r>
              <a:rPr lang="en-US" sz="2400" b="1" dirty="0" smtClean="0">
                <a:cs typeface="B Titr" pitchFamily="2" charset="-78"/>
              </a:rPr>
              <a:t>CDSS</a:t>
            </a:r>
            <a:r>
              <a:rPr lang="fa-IR" sz="2400" b="1" dirty="0" smtClean="0">
                <a:cs typeface="B Titr" pitchFamily="2" charset="-78"/>
              </a:rPr>
              <a:t> بر اساس زمان استفاده از سیستم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3428992" y="1928802"/>
            <a:ext cx="4786346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انواع سیستم های پشتیبان در بخش سلامت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857620" y="2643182"/>
            <a:ext cx="5000660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دسته بندی سیستم های تصمیم یار پزشکی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3000364" y="1604802"/>
            <a:ext cx="5000660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cs typeface="B Titr" pitchFamily="2" charset="-78"/>
              </a:rPr>
              <a:t>زمینه های مورد استفاده </a:t>
            </a:r>
            <a:r>
              <a:rPr lang="en-US" sz="2400" b="1" dirty="0" smtClean="0">
                <a:cs typeface="B Titr" pitchFamily="2" charset="-78"/>
              </a:rPr>
              <a:t>CDSS</a:t>
            </a:r>
            <a:endParaRPr lang="de-DE" sz="2400" b="1" dirty="0">
              <a:cs typeface="B Titr" pitchFamily="2" charset="-78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3643306" y="2247744"/>
            <a:ext cx="4857784" cy="395438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انواع سیستم های </a:t>
            </a:r>
            <a:r>
              <a:rPr lang="en-US" sz="2400" b="1" dirty="0" smtClean="0">
                <a:cs typeface="B Titr" pitchFamily="2" charset="-78"/>
              </a:rPr>
              <a:t>CDSS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714744" y="2962124"/>
            <a:ext cx="5214974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دسته بندی سیستم های پشتیبان از دید پزشکان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3714744" y="3605066"/>
            <a:ext cx="4929222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دسته بندی </a:t>
            </a:r>
            <a:r>
              <a:rPr lang="en-US" sz="2400" b="1" dirty="0" smtClean="0">
                <a:cs typeface="B Titr" pitchFamily="2" charset="-78"/>
              </a:rPr>
              <a:t>CDSS</a:t>
            </a:r>
            <a:r>
              <a:rPr lang="fa-IR" sz="2400" b="1" dirty="0" smtClean="0">
                <a:cs typeface="B Titr" pitchFamily="2" charset="-78"/>
              </a:rPr>
              <a:t> از نظر پایگاه دانش 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714744" y="3929066"/>
            <a:ext cx="4643469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انواع مدل های پشتیبانی تصمیم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357554" y="4248008"/>
            <a:ext cx="4857785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1"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عملکرد </a:t>
            </a:r>
            <a:r>
              <a:rPr lang="en-US" sz="2400" b="1" dirty="0" smtClean="0">
                <a:cs typeface="B Titr" pitchFamily="2" charset="-78"/>
              </a:rPr>
              <a:t>CDSS</a:t>
            </a:r>
            <a:r>
              <a:rPr lang="fa-IR" sz="2400" b="1" dirty="0" smtClean="0">
                <a:cs typeface="B Titr" pitchFamily="2" charset="-78"/>
              </a:rPr>
              <a:t> در تشخیص و درمان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3071802" y="4572008"/>
            <a:ext cx="4857785" cy="35719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>
                <a:srgbClr val="0D0D0D"/>
              </a:buClr>
              <a:defRPr/>
            </a:pPr>
            <a:r>
              <a:rPr lang="fa-IR" sz="2400" b="1" dirty="0" smtClean="0">
                <a:cs typeface="B Titr" pitchFamily="2" charset="-78"/>
              </a:rPr>
              <a:t>پایگاه دانش پزشکی</a:t>
            </a:r>
            <a:endParaRPr lang="fa-IR" sz="2400" b="1" dirty="0">
              <a:cs typeface="B Titr" pitchFamily="2" charset="-78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gray">
          <a:xfrm>
            <a:off x="285720" y="1643050"/>
            <a:ext cx="3308350" cy="3454400"/>
          </a:xfrm>
          <a:prstGeom prst="ellipse">
            <a:avLst/>
          </a:prstGeom>
          <a:solidFill>
            <a:srgbClr val="66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2857496"/>
            <a:ext cx="3164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Esfehan" pitchFamily="2" charset="-78"/>
              </a:rPr>
              <a:t>فهرست مطالب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B Esfehan" pitchFamily="2" charset="-78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2143108" y="961860"/>
            <a:ext cx="5143536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تاریخچه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2571736" y="4929198"/>
            <a:ext cx="5072099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معیارهای ارزیابی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714480" y="642918"/>
            <a:ext cx="5072098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cs typeface="B Titr" pitchFamily="2" charset="-78"/>
              </a:rPr>
              <a:t>اهداف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000232" y="5248140"/>
            <a:ext cx="5143536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معایب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1071538" y="318918"/>
            <a:ext cx="5286412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cs typeface="B Titr" pitchFamily="2" charset="-78"/>
              </a:rPr>
              <a:t>تعریف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00034" y="-24"/>
            <a:ext cx="5143536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مقدمه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1285852" y="5572140"/>
            <a:ext cx="5214974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دلایل عدم مقبولیت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10" y="6286520"/>
            <a:ext cx="13572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857224" y="5891082"/>
            <a:ext cx="5214974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تأثیرات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428596" y="6215082"/>
            <a:ext cx="5072098" cy="324000"/>
          </a:xfrm>
          <a:prstGeom prst="roundRect">
            <a:avLst>
              <a:gd name="adj" fmla="val 50000"/>
            </a:avLst>
          </a:prstGeom>
          <a:solidFill>
            <a:srgbClr val="FF9F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نتیجه گیری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106314" y="6534024"/>
            <a:ext cx="4680000" cy="324000"/>
          </a:xfrm>
          <a:prstGeom prst="roundRect">
            <a:avLst>
              <a:gd name="adj" fmla="val 50000"/>
            </a:avLst>
          </a:prstGeom>
          <a:solidFill>
            <a:srgbClr val="B00058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منابع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928934"/>
            <a:ext cx="785818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Titr" pitchFamily="2" charset="-78"/>
              </a:rPr>
              <a:t> </a:t>
            </a:r>
            <a:endParaRPr lang="fa-IR" sz="2800" dirty="0">
              <a:cs typeface="B Titr" pitchFamily="2" charset="-78"/>
            </a:endParaRPr>
          </a:p>
          <a:p>
            <a:r>
              <a:rPr lang="fa-IR" sz="2800" dirty="0" smtClean="0">
                <a:cs typeface="B Titr" pitchFamily="2" charset="-78"/>
              </a:rPr>
              <a:t> </a:t>
            </a:r>
          </a:p>
          <a:p>
            <a:endParaRPr lang="fa-IR" sz="2800" dirty="0">
              <a:cs typeface="B Titr" pitchFamily="2" charset="-78"/>
            </a:endParaRPr>
          </a:p>
          <a:p>
            <a:r>
              <a:rPr lang="fa-IR" sz="2800" dirty="0" smtClean="0">
                <a:cs typeface="B Titr" pitchFamily="2" charset="-78"/>
              </a:rPr>
              <a:t> </a:t>
            </a:r>
          </a:p>
          <a:p>
            <a:endParaRPr lang="fa-IR" sz="2800" dirty="0">
              <a:cs typeface="B Titr" pitchFamily="2" charset="-78"/>
            </a:endParaRPr>
          </a:p>
          <a:p>
            <a:endParaRPr lang="fa-IR" sz="2800" dirty="0">
              <a:cs typeface="B Titr" pitchFamily="2" charset="-78"/>
            </a:endParaRPr>
          </a:p>
          <a:p>
            <a:r>
              <a:rPr lang="fa-IR" sz="2800" dirty="0" smtClean="0">
                <a:cs typeface="B Titr" pitchFamily="2" charset="-78"/>
              </a:rPr>
              <a:t> </a:t>
            </a:r>
          </a:p>
          <a:p>
            <a:endParaRPr lang="fa-IR" sz="2800" dirty="0">
              <a:cs typeface="B Titr" pitchFamily="2" charset="-78"/>
            </a:endParaRPr>
          </a:p>
          <a:p>
            <a:r>
              <a:rPr lang="fa-IR" sz="2800" dirty="0" smtClean="0">
                <a:cs typeface="B Titr" pitchFamily="2" charset="-78"/>
              </a:rPr>
              <a:t> 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2330" y="214290"/>
            <a:ext cx="1502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مقدمه</a:t>
            </a:r>
            <a:endParaRPr lang="en-US" sz="4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3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300528" y="1352240"/>
            <a:ext cx="7272000" cy="648000"/>
          </a:xfrm>
          <a:prstGeom prst="doubleWave">
            <a:avLst/>
          </a:prstGeom>
          <a:solidFill>
            <a:srgbClr val="B0005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پیچیدگی مسائل در پزشکی مدرن</a:t>
            </a:r>
          </a:p>
        </p:txBody>
      </p:sp>
      <p:sp>
        <p:nvSpPr>
          <p:cNvPr id="8" name="Double Wave 7"/>
          <p:cNvSpPr/>
          <p:nvPr/>
        </p:nvSpPr>
        <p:spPr>
          <a:xfrm>
            <a:off x="1300528" y="2000240"/>
            <a:ext cx="7272000" cy="648000"/>
          </a:xfrm>
          <a:prstGeom prst="doubleWave">
            <a:avLst/>
          </a:prstGeom>
          <a:solidFill>
            <a:srgbClr val="E2005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دشواری تصمیم گیری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1300528" y="2643182"/>
            <a:ext cx="7272000" cy="648000"/>
          </a:xfrm>
          <a:prstGeom prst="doubleWave">
            <a:avLst/>
          </a:prstGeom>
          <a:solidFill>
            <a:srgbClr val="FF298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 روز شدن فناوری ها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300528" y="3286124"/>
            <a:ext cx="7272000" cy="648000"/>
          </a:xfrm>
          <a:prstGeom prst="doubleWave">
            <a:avLst/>
          </a:prstGeom>
          <a:solidFill>
            <a:srgbClr val="FF5B9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حجم وسیع اطلاعات</a:t>
            </a:r>
          </a:p>
        </p:txBody>
      </p:sp>
      <p:sp>
        <p:nvSpPr>
          <p:cNvPr id="11" name="Double Wave 10"/>
          <p:cNvSpPr/>
          <p:nvPr/>
        </p:nvSpPr>
        <p:spPr>
          <a:xfrm>
            <a:off x="1300528" y="4572008"/>
            <a:ext cx="7272000" cy="648000"/>
          </a:xfrm>
          <a:prstGeom prst="doubleWave">
            <a:avLst/>
          </a:prstGeom>
          <a:solidFill>
            <a:srgbClr val="FFC9D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پیدایش سیستم های پشتیبان تصمیم گیری پزشکی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)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1300528" y="3929066"/>
            <a:ext cx="7272000" cy="648000"/>
          </a:xfrm>
          <a:prstGeom prst="doubleWave">
            <a:avLst/>
          </a:prstGeom>
          <a:solidFill>
            <a:srgbClr val="FF9FC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چالش عظیم در تشخیص و عملکرد</a:t>
            </a:r>
            <a:endParaRPr lang="fa-I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6446" y="214290"/>
            <a:ext cx="2714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تعریف </a:t>
            </a:r>
            <a:r>
              <a:rPr lang="en-US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516528" y="1388802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15C1A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مخفف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Clinical Decision Support System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516528" y="1960306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سیستم های پشتیبان تصمیم گیری بالینی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516528" y="2531810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نرم افزار کامپیوتری برای تشخیص و درمان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516528" y="3674818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CA8FFB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همکاری متقابل پزشکان و ریاضیدانان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1516528" y="4246322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CCCC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برنامه های رایانه ای تعاملی برای کمک در تصمیم گیری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1516528" y="3103314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تشخیص عارضه و تجویز توصیه های پزشکی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516528" y="4817826"/>
            <a:ext cx="7056000" cy="540000"/>
          </a:xfrm>
          <a:prstGeom prst="roundRect">
            <a:avLst>
              <a:gd name="adj" fmla="val 50000"/>
            </a:avLst>
          </a:prstGeom>
          <a:solidFill>
            <a:srgbClr val="6699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منابع انسانی+قابلیت کامپیوتری=ارتقاء کیفیت تصمیم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243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2198" y="285728"/>
            <a:ext cx="27879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اهداف </a:t>
            </a:r>
            <a:r>
              <a:rPr lang="en-US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71406" y="1314000"/>
          <a:ext cx="8643998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Left Arrow 17"/>
          <p:cNvSpPr/>
          <p:nvPr/>
        </p:nvSpPr>
        <p:spPr>
          <a:xfrm>
            <a:off x="6000760" y="1459678"/>
            <a:ext cx="2520000" cy="612000"/>
          </a:xfrm>
          <a:prstGeom prst="leftArrow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تعامل پزشک</a:t>
            </a:r>
            <a:endParaRPr lang="fa-IR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000760" y="2174058"/>
            <a:ext cx="2520000" cy="612000"/>
          </a:xfrm>
          <a:prstGeom prst="leftArrow">
            <a:avLst/>
          </a:prstGeom>
          <a:solidFill>
            <a:srgbClr val="CC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کمک گرفتن از سیستم</a:t>
            </a:r>
            <a:endParaRPr lang="fa-IR" sz="2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243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" grpId="0">
        <p:bldAsOne/>
      </p:bldGraphic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8702764" y="1283050"/>
            <a:ext cx="360000" cy="360000"/>
          </a:xfrm>
          <a:prstGeom prst="star12">
            <a:avLst/>
          </a:prstGeom>
          <a:solidFill>
            <a:srgbClr val="FF9FC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5" name="12-Point Star 4"/>
          <p:cNvSpPr/>
          <p:nvPr/>
        </p:nvSpPr>
        <p:spPr>
          <a:xfrm>
            <a:off x="8702764" y="1854554"/>
            <a:ext cx="360000" cy="360000"/>
          </a:xfrm>
          <a:prstGeom prst="star12">
            <a:avLst/>
          </a:prstGeom>
          <a:solidFill>
            <a:srgbClr val="CC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6" name="12-Point Star 5"/>
          <p:cNvSpPr/>
          <p:nvPr/>
        </p:nvSpPr>
        <p:spPr>
          <a:xfrm>
            <a:off x="8702764" y="4030731"/>
            <a:ext cx="360000" cy="360000"/>
          </a:xfrm>
          <a:prstGeom prst="star12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7" name="12-Point Star 6"/>
          <p:cNvSpPr/>
          <p:nvPr/>
        </p:nvSpPr>
        <p:spPr>
          <a:xfrm>
            <a:off x="8702764" y="3462037"/>
            <a:ext cx="360000" cy="360000"/>
          </a:xfrm>
          <a:prstGeom prst="star12">
            <a:avLst/>
          </a:prstGeom>
          <a:solidFill>
            <a:srgbClr val="66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8" name="12-Point Star 7"/>
          <p:cNvSpPr/>
          <p:nvPr/>
        </p:nvSpPr>
        <p:spPr>
          <a:xfrm>
            <a:off x="8702764" y="2926124"/>
            <a:ext cx="360000" cy="360000"/>
          </a:xfrm>
          <a:prstGeom prst="star12">
            <a:avLst/>
          </a:prstGeom>
          <a:solidFill>
            <a:srgbClr val="E2005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9" name="12-Point Star 8"/>
          <p:cNvSpPr/>
          <p:nvPr/>
        </p:nvSpPr>
        <p:spPr>
          <a:xfrm>
            <a:off x="8702764" y="2426058"/>
            <a:ext cx="360000" cy="360000"/>
          </a:xfrm>
          <a:prstGeom prst="star12">
            <a:avLst/>
          </a:prstGeom>
          <a:solidFill>
            <a:srgbClr val="FFCC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10" name="TextBox 9"/>
          <p:cNvSpPr txBox="1"/>
          <p:nvPr/>
        </p:nvSpPr>
        <p:spPr>
          <a:xfrm>
            <a:off x="-214346" y="1142984"/>
            <a:ext cx="8931606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پیدایش کامپیوترهای الکترونیکی 1960- 1950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1674554"/>
            <a:ext cx="8318653" cy="54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حوزه کاری محدود به تشخیص یک بیماری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357354" y="2357430"/>
            <a:ext cx="100699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نخستین سیستم پشتیبان تصمیم پزشکی مبتنی بر استدلال توسط وارنر در 1961</a:t>
            </a: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2895897"/>
            <a:ext cx="7416000" cy="432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هیوریستیک شدن سیستم ها در دو دهه بعد </a:t>
            </a:r>
          </a:p>
          <a:p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429000"/>
            <a:ext cx="8318653" cy="46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HEME</a:t>
            </a:r>
            <a:r>
              <a:rPr lang="fa-IR" sz="2400" dirty="0" smtClean="0">
                <a:cs typeface="B Titr" pitchFamily="2" charset="-78"/>
              </a:rPr>
              <a:t> نخستین برنامه با استفاده از سیستم هیوریستیک</a:t>
            </a:r>
          </a:p>
          <a:p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28660" y="3819227"/>
            <a:ext cx="910447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چاپ مقاله اصول حاکم بر سیستم های پشتیبان تصمیم پزشکی توسط گری در 1968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02764" y="4602235"/>
            <a:ext cx="360000" cy="360000"/>
          </a:xfrm>
          <a:prstGeom prst="star12">
            <a:avLst/>
          </a:prstGeom>
          <a:solidFill>
            <a:srgbClr val="00CC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17" name="TextBox 16"/>
          <p:cNvSpPr txBox="1"/>
          <p:nvPr/>
        </p:nvSpPr>
        <p:spPr>
          <a:xfrm>
            <a:off x="-571536" y="4533607"/>
            <a:ext cx="92473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ارائه سیستم مبتنی بر شواهد </a:t>
            </a:r>
            <a:r>
              <a:rPr lang="en-US" sz="2400" dirty="0" smtClean="0">
                <a:cs typeface="B Titr" pitchFamily="2" charset="-78"/>
              </a:rPr>
              <a:t>MYCIN</a:t>
            </a:r>
            <a:r>
              <a:rPr lang="fa-IR" sz="2400" dirty="0" smtClean="0">
                <a:cs typeface="B Titr" pitchFamily="2" charset="-78"/>
              </a:rPr>
              <a:t> (پدر سیستم خبره) توسط شرتلیف در 1976</a:t>
            </a: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6100" y="214290"/>
            <a:ext cx="1973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تاریخچه</a:t>
            </a:r>
            <a:endParaRPr lang="en-US" sz="4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8715404" y="5173739"/>
            <a:ext cx="360000" cy="360000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b="1" dirty="0"/>
          </a:p>
        </p:txBody>
      </p:sp>
      <p:sp>
        <p:nvSpPr>
          <p:cNvPr id="20" name="12-Point Star 19"/>
          <p:cNvSpPr/>
          <p:nvPr/>
        </p:nvSpPr>
        <p:spPr>
          <a:xfrm>
            <a:off x="8715404" y="5745243"/>
            <a:ext cx="360000" cy="360000"/>
          </a:xfrm>
          <a:prstGeom prst="star12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/>
          </a:p>
        </p:txBody>
      </p:sp>
      <p:sp>
        <p:nvSpPr>
          <p:cNvPr id="22" name="TextBox 21"/>
          <p:cNvSpPr txBox="1"/>
          <p:nvPr/>
        </p:nvSpPr>
        <p:spPr>
          <a:xfrm>
            <a:off x="-571536" y="5176549"/>
            <a:ext cx="92473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1990-1980 تغییرات در سخت افزار و نسل جدید سیستم ها</a:t>
            </a:r>
          </a:p>
          <a:p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71536" y="5715016"/>
            <a:ext cx="9247347" cy="504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تغییرات چشمگیر در عملکرد سیستم ها / شبکه های عصبی مصنوعی</a:t>
            </a:r>
          </a:p>
          <a:p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43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214290"/>
            <a:ext cx="6806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دلایل استفاده از </a:t>
            </a:r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CDSS</a:t>
            </a:r>
            <a:r>
              <a:rPr lang="fa-IR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در پزشکی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30" y="621166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9/39</a:t>
            </a:r>
            <a:endParaRPr lang="fa-IR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2071670" y="1285860"/>
            <a:ext cx="6357982" cy="1357322"/>
          </a:xfrm>
          <a:prstGeom prst="flowChartPunchedTap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None/>
            </a:pP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خطا و اشتباه پزشکان</a:t>
            </a:r>
          </a:p>
        </p:txBody>
      </p:sp>
      <p:sp>
        <p:nvSpPr>
          <p:cNvPr id="11" name="Flowchart: Punched Tape 10"/>
          <p:cNvSpPr/>
          <p:nvPr/>
        </p:nvSpPr>
        <p:spPr>
          <a:xfrm>
            <a:off x="2071670" y="2357430"/>
            <a:ext cx="6357982" cy="1357322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None/>
            </a:pP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عدم تطبیق با آخرین یافته ها</a:t>
            </a:r>
          </a:p>
        </p:txBody>
      </p:sp>
      <p:sp>
        <p:nvSpPr>
          <p:cNvPr id="12" name="Flowchart: Punched Tape 11"/>
          <p:cNvSpPr/>
          <p:nvPr/>
        </p:nvSpPr>
        <p:spPr>
          <a:xfrm>
            <a:off x="2071670" y="3429000"/>
            <a:ext cx="6357982" cy="135732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None/>
            </a:pP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تصمیم گیری خودکار</a:t>
            </a:r>
          </a:p>
        </p:txBody>
      </p:sp>
      <p:sp>
        <p:nvSpPr>
          <p:cNvPr id="13" name="Flowchart: Punched Tape 12"/>
          <p:cNvSpPr/>
          <p:nvPr/>
        </p:nvSpPr>
        <p:spPr>
          <a:xfrm>
            <a:off x="2071670" y="4500570"/>
            <a:ext cx="6357982" cy="135732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None/>
            </a:pPr>
            <a:r>
              <a:rPr lang="fa-IR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افزایش کیفیت مراقبت و کاهش هزینه</a:t>
            </a:r>
            <a:endParaRPr lang="fa-IR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1495</Words>
  <Application>Microsoft Office PowerPoint</Application>
  <PresentationFormat>On-screen Show (4:3)</PresentationFormat>
  <Paragraphs>362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paradise</dc:creator>
  <cp:lastModifiedBy>ELectrical Software</cp:lastModifiedBy>
  <cp:revision>38</cp:revision>
  <dcterms:created xsi:type="dcterms:W3CDTF">2015-04-27T16:09:15Z</dcterms:created>
  <dcterms:modified xsi:type="dcterms:W3CDTF">2015-05-24T05:32:41Z</dcterms:modified>
</cp:coreProperties>
</file>