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302" r:id="rId6"/>
    <p:sldId id="261" r:id="rId7"/>
    <p:sldId id="262" r:id="rId8"/>
    <p:sldId id="293" r:id="rId9"/>
    <p:sldId id="292" r:id="rId10"/>
    <p:sldId id="263" r:id="rId11"/>
    <p:sldId id="264" r:id="rId12"/>
    <p:sldId id="265" r:id="rId13"/>
    <p:sldId id="266" r:id="rId14"/>
    <p:sldId id="295" r:id="rId15"/>
    <p:sldId id="297" r:id="rId16"/>
    <p:sldId id="267" r:id="rId17"/>
    <p:sldId id="303" r:id="rId18"/>
    <p:sldId id="298" r:id="rId19"/>
    <p:sldId id="299" r:id="rId20"/>
    <p:sldId id="300" r:id="rId21"/>
    <p:sldId id="268" r:id="rId22"/>
    <p:sldId id="301" r:id="rId23"/>
    <p:sldId id="269" r:id="rId24"/>
    <p:sldId id="294" r:id="rId25"/>
    <p:sldId id="304" r:id="rId26"/>
    <p:sldId id="270" r:id="rId27"/>
    <p:sldId id="271" r:id="rId28"/>
    <p:sldId id="272" r:id="rId29"/>
    <p:sldId id="273" r:id="rId30"/>
    <p:sldId id="305" r:id="rId31"/>
    <p:sldId id="274" r:id="rId32"/>
    <p:sldId id="306" r:id="rId33"/>
    <p:sldId id="275" r:id="rId34"/>
    <p:sldId id="276" r:id="rId35"/>
    <p:sldId id="30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E6E285-2EC7-46BD-9BFA-31F815A91FB8}" type="datetimeFigureOut">
              <a:rPr lang="en-US" smtClean="0"/>
              <a:pPr/>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392A2-9FD1-4020-9A62-6FFABB7580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E6E285-2EC7-46BD-9BFA-31F815A91FB8}" type="datetimeFigureOut">
              <a:rPr lang="en-US" smtClean="0"/>
              <a:pPr/>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392A2-9FD1-4020-9A62-6FFABB7580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E6E285-2EC7-46BD-9BFA-31F815A91FB8}" type="datetimeFigureOut">
              <a:rPr lang="en-US" smtClean="0"/>
              <a:pPr/>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392A2-9FD1-4020-9A62-6FFABB7580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E6E285-2EC7-46BD-9BFA-31F815A91FB8}" type="datetimeFigureOut">
              <a:rPr lang="en-US" smtClean="0"/>
              <a:pPr/>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392A2-9FD1-4020-9A62-6FFABB7580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E6E285-2EC7-46BD-9BFA-31F815A91FB8}" type="datetimeFigureOut">
              <a:rPr lang="en-US" smtClean="0"/>
              <a:pPr/>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392A2-9FD1-4020-9A62-6FFABB7580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E6E285-2EC7-46BD-9BFA-31F815A91FB8}" type="datetimeFigureOut">
              <a:rPr lang="en-US" smtClean="0"/>
              <a:pPr/>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C392A2-9FD1-4020-9A62-6FFABB7580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E6E285-2EC7-46BD-9BFA-31F815A91FB8}" type="datetimeFigureOut">
              <a:rPr lang="en-US" smtClean="0"/>
              <a:pPr/>
              <a:t>4/23/2015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C392A2-9FD1-4020-9A62-6FFABB7580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E6E285-2EC7-46BD-9BFA-31F815A91FB8}" type="datetimeFigureOut">
              <a:rPr lang="en-US" smtClean="0"/>
              <a:pPr/>
              <a:t>4/23/2015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C392A2-9FD1-4020-9A62-6FFABB7580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6E285-2EC7-46BD-9BFA-31F815A91FB8}" type="datetimeFigureOut">
              <a:rPr lang="en-US" smtClean="0"/>
              <a:pPr/>
              <a:t>4/23/2015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C392A2-9FD1-4020-9A62-6FFABB7580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E6E285-2EC7-46BD-9BFA-31F815A91FB8}" type="datetimeFigureOut">
              <a:rPr lang="en-US" smtClean="0"/>
              <a:pPr/>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C392A2-9FD1-4020-9A62-6FFABB7580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E6E285-2EC7-46BD-9BFA-31F815A91FB8}" type="datetimeFigureOut">
              <a:rPr lang="en-US" smtClean="0"/>
              <a:pPr/>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C392A2-9FD1-4020-9A62-6FFABB7580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E6E285-2EC7-46BD-9BFA-31F815A91FB8}" type="datetimeFigureOut">
              <a:rPr lang="en-US" smtClean="0"/>
              <a:pPr/>
              <a:t>4/23/2015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C392A2-9FD1-4020-9A62-6FFABB7580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ph idx="1"/>
          </p:nvPr>
        </p:nvGraphicFramePr>
        <p:xfrm>
          <a:off x="1066800" y="0"/>
          <a:ext cx="6934200" cy="5516563"/>
        </p:xfrm>
        <a:graphic>
          <a:graphicData uri="http://schemas.openxmlformats.org/presentationml/2006/ole">
            <p:oleObj spid="_x0000_s1026" name="Document" r:id="rId3" imgW="6054916" imgH="5765374" progId="Word.Documen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diamond(in)">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5745163"/>
          </a:xfrm>
        </p:spPr>
        <p:txBody>
          <a:bodyPr/>
          <a:lstStyle/>
          <a:p>
            <a:pPr algn="justLow" rtl="1">
              <a:lnSpc>
                <a:spcPct val="150000"/>
              </a:lnSpc>
              <a:buNone/>
            </a:pPr>
            <a:r>
              <a:rPr lang="fa-IR" u="sng" dirty="0" smtClean="0">
                <a:solidFill>
                  <a:srgbClr val="C00000"/>
                </a:solidFill>
              </a:rPr>
              <a:t>عقلانیت محدود:</a:t>
            </a:r>
          </a:p>
          <a:p>
            <a:pPr algn="justLow" rtl="1">
              <a:lnSpc>
                <a:spcPct val="150000"/>
              </a:lnSpc>
              <a:buNone/>
            </a:pPr>
            <a:r>
              <a:rPr lang="fa-IR" dirty="0" smtClean="0"/>
              <a:t>مدیر به سبب محدودیتهای زمانی و محدودیت ظرفیت فراگیری، حفظ و تحلیل حجم زیادی از اطلاعات، توانایی کافی برای اتخاذ تصمیمهای کاملا عقلایی ندارد</a:t>
            </a:r>
          </a:p>
          <a:p>
            <a:pPr algn="justLow" rtl="1">
              <a:lnSpc>
                <a:spcPct val="150000"/>
              </a:lnSpc>
              <a:buNone/>
            </a:pPr>
            <a:r>
              <a:rPr lang="fa-IR" u="sng" dirty="0" smtClean="0">
                <a:solidFill>
                  <a:srgbClr val="C00000"/>
                </a:solidFill>
              </a:rPr>
              <a:t>رضایت</a:t>
            </a:r>
            <a:r>
              <a:rPr lang="en-US" u="sng" dirty="0" smtClean="0">
                <a:solidFill>
                  <a:srgbClr val="C00000"/>
                </a:solidFill>
              </a:rPr>
              <a:t>‌</a:t>
            </a:r>
            <a:r>
              <a:rPr lang="fa-IR" u="sng" dirty="0" smtClean="0">
                <a:solidFill>
                  <a:srgbClr val="C00000"/>
                </a:solidFill>
              </a:rPr>
              <a:t>مندی:</a:t>
            </a:r>
          </a:p>
          <a:p>
            <a:pPr algn="justLow" rtl="1">
              <a:lnSpc>
                <a:spcPct val="150000"/>
              </a:lnSpc>
              <a:buNone/>
            </a:pPr>
            <a:r>
              <a:rPr lang="fa-IR" dirty="0" smtClean="0"/>
              <a:t>انتخاب بهترین راه‌حل در شرایط موجود نه بهترین و عالیترین راه</a:t>
            </a:r>
            <a:r>
              <a:rPr lang="en-US" dirty="0" smtClean="0"/>
              <a:t>‎</a:t>
            </a:r>
            <a:r>
              <a:rPr lang="fa-IR" dirty="0" smtClean="0"/>
              <a:t>حل.</a:t>
            </a:r>
            <a:endParaRPr lang="en-US" dirty="0" smtClean="0"/>
          </a:p>
          <a:p>
            <a:pPr algn="justLow" rtl="1">
              <a:lnSpc>
                <a:spcPct val="150000"/>
              </a:lnSpc>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lgn="r" rtl="1">
              <a:buNone/>
            </a:pPr>
            <a:r>
              <a:rPr lang="fa-IR" u="sng" dirty="0" smtClean="0">
                <a:solidFill>
                  <a:srgbClr val="C00000"/>
                </a:solidFill>
              </a:rPr>
              <a:t>ابزارهای تصمیم‌گیری</a:t>
            </a:r>
          </a:p>
          <a:p>
            <a:pPr marL="609600" indent="-609600" algn="justLow" rtl="1">
              <a:buNone/>
              <a:defRPr/>
            </a:pPr>
            <a:r>
              <a:rPr lang="fa-IR" dirty="0" smtClean="0"/>
              <a:t>1)ماتریس سود</a:t>
            </a:r>
          </a:p>
          <a:p>
            <a:pPr marL="609600" indent="-609600" algn="justLow" rtl="1">
              <a:buNone/>
              <a:defRPr/>
            </a:pPr>
            <a:endParaRPr lang="fa-IR" dirty="0" smtClean="0"/>
          </a:p>
          <a:p>
            <a:pPr marL="609600" indent="-609600" algn="justLow" rtl="1">
              <a:buNone/>
              <a:defRPr/>
            </a:pPr>
            <a:r>
              <a:rPr lang="fa-IR" dirty="0" smtClean="0"/>
              <a:t>2)تحلیل نقطه سر به سر</a:t>
            </a:r>
          </a:p>
          <a:p>
            <a:pPr marL="609600" indent="-609600" algn="justLow" rtl="1">
              <a:buNone/>
              <a:defRPr/>
            </a:pPr>
            <a:endParaRPr lang="fa-IR" dirty="0" smtClean="0"/>
          </a:p>
          <a:p>
            <a:pPr marL="609600" indent="-609600" algn="justLow" rtl="1">
              <a:buNone/>
              <a:defRPr/>
            </a:pPr>
            <a:r>
              <a:rPr lang="fa-IR" dirty="0" smtClean="0"/>
              <a:t>3)درخت تصمیم</a:t>
            </a:r>
            <a:endParaRPr lang="en-US" dirty="0" smtClean="0"/>
          </a:p>
          <a:p>
            <a:pPr algn="r" rtl="1">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gn="r" rtl="1">
              <a:lnSpc>
                <a:spcPct val="150000"/>
              </a:lnSpc>
              <a:buNone/>
            </a:pPr>
            <a:r>
              <a:rPr lang="fa-IR" u="sng" dirty="0" smtClean="0">
                <a:solidFill>
                  <a:srgbClr val="C00000"/>
                </a:solidFill>
              </a:rPr>
              <a:t>ماتریس سود(ماتریس تصمیم‌گیری)</a:t>
            </a:r>
          </a:p>
          <a:p>
            <a:pPr algn="justLow" rtl="1">
              <a:lnSpc>
                <a:spcPct val="150000"/>
              </a:lnSpc>
              <a:buNone/>
            </a:pPr>
            <a:r>
              <a:rPr lang="fa-IR" dirty="0" smtClean="0"/>
              <a:t>یکی از ابزارهای کمی است و نتایج احتمالی دو یا چند راه‌حل را که با توجه به شرایط متفاوت آینده می‌تواند اختلاف داشته باشند با هم مقایسه می‌کند.</a:t>
            </a:r>
            <a:endParaRPr lang="en-US" dirty="0" smtClean="0"/>
          </a:p>
          <a:p>
            <a:pPr algn="justLow" rtl="1">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r" rtl="1">
              <a:buNone/>
            </a:pPr>
            <a:r>
              <a:rPr lang="fa-IR" dirty="0" smtClean="0">
                <a:solidFill>
                  <a:srgbClr val="C00000"/>
                </a:solidFill>
              </a:rPr>
              <a:t>مثالی از ماتریس سود:</a:t>
            </a:r>
          </a:p>
          <a:p>
            <a:pPr algn="justLow" rtl="1">
              <a:buNone/>
              <a:defRPr/>
            </a:pPr>
            <a:r>
              <a:rPr lang="fa-IR" dirty="0" smtClean="0"/>
              <a:t>مالک یک کارخانه نان ماشینی برای گسترش حیطه کار خود می</a:t>
            </a:r>
            <a:r>
              <a:rPr lang="en-US" dirty="0" smtClean="0"/>
              <a:t>‌</a:t>
            </a:r>
            <a:r>
              <a:rPr lang="fa-IR" dirty="0" smtClean="0"/>
              <a:t>خواهد تصمیم بگیردکه:</a:t>
            </a:r>
          </a:p>
          <a:p>
            <a:pPr algn="justLow" rtl="1">
              <a:buNone/>
              <a:defRPr/>
            </a:pPr>
            <a:endParaRPr lang="fa-IR" dirty="0" smtClean="0"/>
          </a:p>
          <a:p>
            <a:pPr algn="justLow" rtl="1">
              <a:buNone/>
              <a:defRPr/>
            </a:pPr>
            <a:r>
              <a:rPr lang="fa-IR" dirty="0" smtClean="0"/>
              <a:t>	1)یک کامیون برای تحویل نان بخرد.</a:t>
            </a:r>
          </a:p>
          <a:p>
            <a:pPr algn="justLow" rtl="1">
              <a:buNone/>
              <a:defRPr/>
            </a:pPr>
            <a:endParaRPr lang="fa-IR" dirty="0" smtClean="0"/>
          </a:p>
          <a:p>
            <a:pPr algn="justLow" rtl="1">
              <a:buNone/>
              <a:defRPr/>
            </a:pPr>
            <a:r>
              <a:rPr lang="fa-IR" dirty="0" smtClean="0"/>
              <a:t>	2)دو کامیون برای تحویل نان بخرد.</a:t>
            </a:r>
          </a:p>
          <a:p>
            <a:pPr algn="justLow" rtl="1">
              <a:buNone/>
              <a:defRPr/>
            </a:pPr>
            <a:endParaRPr lang="fa-IR" dirty="0" smtClean="0"/>
          </a:p>
          <a:p>
            <a:pPr algn="justLow" rtl="1">
              <a:buNone/>
              <a:defRPr/>
            </a:pPr>
            <a:r>
              <a:rPr lang="fa-IR" dirty="0" smtClean="0"/>
              <a:t>	3)سه کامیون برای تحویل نان بخرد.</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Line 2"/>
          <p:cNvSpPr>
            <a:spLocks noChangeShapeType="1"/>
          </p:cNvSpPr>
          <p:nvPr/>
        </p:nvSpPr>
        <p:spPr bwMode="auto">
          <a:xfrm>
            <a:off x="739775" y="1668463"/>
            <a:ext cx="7924800" cy="0"/>
          </a:xfrm>
          <a:prstGeom prst="line">
            <a:avLst/>
          </a:prstGeom>
          <a:noFill/>
          <a:ln w="9525">
            <a:solidFill>
              <a:schemeClr val="tx1"/>
            </a:solidFill>
            <a:round/>
            <a:headEnd/>
            <a:tailEnd/>
          </a:ln>
          <a:effectLst/>
        </p:spPr>
        <p:txBody>
          <a:bodyPr/>
          <a:lstStyle/>
          <a:p>
            <a:pPr>
              <a:defRPr/>
            </a:pPr>
            <a:endParaRPr lang="en-US"/>
          </a:p>
        </p:txBody>
      </p:sp>
      <p:sp>
        <p:nvSpPr>
          <p:cNvPr id="719875" name="Line 3"/>
          <p:cNvSpPr>
            <a:spLocks noChangeShapeType="1"/>
          </p:cNvSpPr>
          <p:nvPr/>
        </p:nvSpPr>
        <p:spPr bwMode="auto">
          <a:xfrm>
            <a:off x="727075" y="2441575"/>
            <a:ext cx="7924800" cy="0"/>
          </a:xfrm>
          <a:prstGeom prst="line">
            <a:avLst/>
          </a:prstGeom>
          <a:noFill/>
          <a:ln w="9525">
            <a:solidFill>
              <a:schemeClr val="tx1"/>
            </a:solidFill>
            <a:round/>
            <a:headEnd/>
            <a:tailEnd/>
          </a:ln>
          <a:effectLst/>
        </p:spPr>
        <p:txBody>
          <a:bodyPr/>
          <a:lstStyle/>
          <a:p>
            <a:pPr>
              <a:defRPr/>
            </a:pPr>
            <a:endParaRPr lang="en-US"/>
          </a:p>
        </p:txBody>
      </p:sp>
      <p:sp>
        <p:nvSpPr>
          <p:cNvPr id="719876" name="Line 4"/>
          <p:cNvSpPr>
            <a:spLocks noChangeShapeType="1"/>
          </p:cNvSpPr>
          <p:nvPr/>
        </p:nvSpPr>
        <p:spPr bwMode="auto">
          <a:xfrm>
            <a:off x="742950" y="4914900"/>
            <a:ext cx="7924800" cy="0"/>
          </a:xfrm>
          <a:prstGeom prst="line">
            <a:avLst/>
          </a:prstGeom>
          <a:noFill/>
          <a:ln w="9525">
            <a:solidFill>
              <a:schemeClr val="tx1"/>
            </a:solidFill>
            <a:round/>
            <a:headEnd/>
            <a:tailEnd/>
          </a:ln>
          <a:effectLst/>
        </p:spPr>
        <p:txBody>
          <a:bodyPr/>
          <a:lstStyle/>
          <a:p>
            <a:pPr>
              <a:defRPr/>
            </a:pPr>
            <a:endParaRPr lang="en-US"/>
          </a:p>
        </p:txBody>
      </p:sp>
      <p:sp>
        <p:nvSpPr>
          <p:cNvPr id="719877" name="Line 5"/>
          <p:cNvSpPr>
            <a:spLocks noChangeShapeType="1"/>
          </p:cNvSpPr>
          <p:nvPr/>
        </p:nvSpPr>
        <p:spPr bwMode="auto">
          <a:xfrm flipH="1">
            <a:off x="6632575" y="1654175"/>
            <a:ext cx="2032000" cy="798513"/>
          </a:xfrm>
          <a:prstGeom prst="line">
            <a:avLst/>
          </a:prstGeom>
          <a:noFill/>
          <a:ln w="9525">
            <a:solidFill>
              <a:schemeClr val="tx1"/>
            </a:solidFill>
            <a:round/>
            <a:headEnd/>
            <a:tailEnd/>
          </a:ln>
          <a:effectLst/>
        </p:spPr>
        <p:txBody>
          <a:bodyPr/>
          <a:lstStyle/>
          <a:p>
            <a:pPr>
              <a:defRPr/>
            </a:pPr>
            <a:endParaRPr lang="en-US"/>
          </a:p>
        </p:txBody>
      </p:sp>
      <p:sp>
        <p:nvSpPr>
          <p:cNvPr id="719878" name="Text Box 6"/>
          <p:cNvSpPr txBox="1">
            <a:spLocks noChangeArrowheads="1"/>
          </p:cNvSpPr>
          <p:nvPr/>
        </p:nvSpPr>
        <p:spPr bwMode="auto">
          <a:xfrm>
            <a:off x="7489825" y="2017713"/>
            <a:ext cx="1101725" cy="439737"/>
          </a:xfrm>
          <a:prstGeom prst="rect">
            <a:avLst/>
          </a:prstGeom>
          <a:noFill/>
          <a:ln w="9525">
            <a:noFill/>
            <a:miter lim="800000"/>
            <a:headEnd/>
            <a:tailEnd/>
          </a:ln>
        </p:spPr>
        <p:txBody>
          <a:bodyPr/>
          <a:lstStyle/>
          <a:p>
            <a:pPr algn="r">
              <a:spcBef>
                <a:spcPct val="50000"/>
              </a:spcBef>
            </a:pPr>
            <a:r>
              <a:rPr lang="fa-IR" sz="2500">
                <a:effectLst/>
              </a:rPr>
              <a:t>راه‌حلها</a:t>
            </a:r>
            <a:endParaRPr lang="en-US" sz="2500">
              <a:effectLst/>
            </a:endParaRPr>
          </a:p>
        </p:txBody>
      </p:sp>
      <p:sp>
        <p:nvSpPr>
          <p:cNvPr id="719879" name="Text Box 7"/>
          <p:cNvSpPr txBox="1">
            <a:spLocks noChangeArrowheads="1"/>
          </p:cNvSpPr>
          <p:nvPr/>
        </p:nvSpPr>
        <p:spPr bwMode="auto">
          <a:xfrm>
            <a:off x="2025650" y="1590675"/>
            <a:ext cx="5980113" cy="1716088"/>
          </a:xfrm>
          <a:prstGeom prst="rect">
            <a:avLst/>
          </a:prstGeom>
          <a:noFill/>
          <a:ln w="9525">
            <a:noFill/>
            <a:miter lim="800000"/>
            <a:headEnd/>
            <a:tailEnd/>
          </a:ln>
        </p:spPr>
        <p:txBody>
          <a:bodyPr/>
          <a:lstStyle/>
          <a:p>
            <a:pPr algn="r">
              <a:spcBef>
                <a:spcPct val="50000"/>
              </a:spcBef>
            </a:pPr>
            <a:r>
              <a:rPr lang="fa-IR" sz="2500">
                <a:effectLst/>
              </a:rPr>
              <a:t>شرایط</a:t>
            </a:r>
            <a:r>
              <a:rPr lang="fa-IR" sz="1800">
                <a:effectLst/>
              </a:rPr>
              <a:t> محیطی</a:t>
            </a:r>
            <a:endParaRPr lang="en-US" sz="1800">
              <a:effectLst/>
            </a:endParaRPr>
          </a:p>
        </p:txBody>
      </p:sp>
      <p:sp>
        <p:nvSpPr>
          <p:cNvPr id="719880" name="Text Box 8"/>
          <p:cNvSpPr txBox="1">
            <a:spLocks noChangeArrowheads="1"/>
          </p:cNvSpPr>
          <p:nvPr/>
        </p:nvSpPr>
        <p:spPr bwMode="auto">
          <a:xfrm>
            <a:off x="4772025" y="1647825"/>
            <a:ext cx="1377950" cy="1139825"/>
          </a:xfrm>
          <a:prstGeom prst="rect">
            <a:avLst/>
          </a:prstGeom>
          <a:noFill/>
          <a:ln w="9525">
            <a:noFill/>
            <a:miter lim="800000"/>
            <a:headEnd/>
            <a:tailEnd/>
          </a:ln>
        </p:spPr>
        <p:txBody>
          <a:bodyPr/>
          <a:lstStyle/>
          <a:p>
            <a:pPr>
              <a:spcBef>
                <a:spcPct val="50000"/>
              </a:spcBef>
            </a:pPr>
            <a:r>
              <a:rPr lang="fa-IR" sz="1800">
                <a:effectLst/>
              </a:rPr>
              <a:t>تقاضای </a:t>
            </a:r>
            <a:r>
              <a:rPr lang="fa-IR">
                <a:effectLst/>
              </a:rPr>
              <a:t>اندک</a:t>
            </a:r>
            <a:r>
              <a:rPr lang="fa-IR" sz="1800">
                <a:effectLst/>
              </a:rPr>
              <a:t> احتمال 2/</a:t>
            </a:r>
            <a:endParaRPr lang="en-US" sz="1800">
              <a:effectLst/>
            </a:endParaRPr>
          </a:p>
        </p:txBody>
      </p:sp>
      <p:sp>
        <p:nvSpPr>
          <p:cNvPr id="719881" name="Text Box 9"/>
          <p:cNvSpPr txBox="1">
            <a:spLocks noChangeArrowheads="1"/>
          </p:cNvSpPr>
          <p:nvPr/>
        </p:nvSpPr>
        <p:spPr bwMode="auto">
          <a:xfrm>
            <a:off x="2909888" y="1671638"/>
            <a:ext cx="1697037" cy="366712"/>
          </a:xfrm>
          <a:prstGeom prst="rect">
            <a:avLst/>
          </a:prstGeom>
          <a:noFill/>
          <a:ln w="9525">
            <a:noFill/>
            <a:miter lim="800000"/>
            <a:headEnd/>
            <a:tailEnd/>
          </a:ln>
        </p:spPr>
        <p:txBody>
          <a:bodyPr/>
          <a:lstStyle/>
          <a:p>
            <a:pPr>
              <a:spcBef>
                <a:spcPct val="50000"/>
              </a:spcBef>
            </a:pPr>
            <a:r>
              <a:rPr lang="fa-IR" sz="1800">
                <a:effectLst/>
              </a:rPr>
              <a:t>تقاضای متوسط </a:t>
            </a:r>
            <a:r>
              <a:rPr lang="fa-IR">
                <a:effectLst/>
              </a:rPr>
              <a:t>احتمال</a:t>
            </a:r>
            <a:r>
              <a:rPr lang="fa-IR" sz="1800">
                <a:effectLst/>
              </a:rPr>
              <a:t> 3/</a:t>
            </a:r>
            <a:endParaRPr lang="en-US" sz="1800">
              <a:effectLst/>
            </a:endParaRPr>
          </a:p>
        </p:txBody>
      </p:sp>
      <p:sp>
        <p:nvSpPr>
          <p:cNvPr id="719882" name="Text Box 10"/>
          <p:cNvSpPr txBox="1">
            <a:spLocks noChangeArrowheads="1"/>
          </p:cNvSpPr>
          <p:nvPr/>
        </p:nvSpPr>
        <p:spPr bwMode="auto">
          <a:xfrm>
            <a:off x="1481138" y="1646238"/>
            <a:ext cx="1347787" cy="701675"/>
          </a:xfrm>
          <a:prstGeom prst="rect">
            <a:avLst/>
          </a:prstGeom>
          <a:noFill/>
          <a:ln w="9525">
            <a:noFill/>
            <a:miter lim="800000"/>
            <a:headEnd/>
            <a:tailEnd/>
          </a:ln>
        </p:spPr>
        <p:txBody>
          <a:bodyPr>
            <a:spAutoFit/>
          </a:bodyPr>
          <a:lstStyle/>
          <a:p>
            <a:pPr>
              <a:spcBef>
                <a:spcPct val="50000"/>
              </a:spcBef>
            </a:pPr>
            <a:r>
              <a:rPr lang="fa-IR">
                <a:effectLst/>
              </a:rPr>
              <a:t>تفاضای زیاد احتمال 5/</a:t>
            </a:r>
            <a:endParaRPr lang="en-US">
              <a:effectLst/>
            </a:endParaRPr>
          </a:p>
        </p:txBody>
      </p:sp>
      <p:sp>
        <p:nvSpPr>
          <p:cNvPr id="719883" name="Text Box 11"/>
          <p:cNvSpPr txBox="1">
            <a:spLocks noChangeArrowheads="1"/>
          </p:cNvSpPr>
          <p:nvPr/>
        </p:nvSpPr>
        <p:spPr bwMode="auto">
          <a:xfrm>
            <a:off x="4397375" y="2641600"/>
            <a:ext cx="4268788" cy="457200"/>
          </a:xfrm>
          <a:prstGeom prst="rect">
            <a:avLst/>
          </a:prstGeom>
          <a:noFill/>
          <a:ln w="9525">
            <a:noFill/>
            <a:miter lim="800000"/>
            <a:headEnd/>
            <a:tailEnd/>
          </a:ln>
        </p:spPr>
        <p:txBody>
          <a:bodyPr>
            <a:spAutoFit/>
          </a:bodyPr>
          <a:lstStyle/>
          <a:p>
            <a:pPr algn="r">
              <a:spcBef>
                <a:spcPct val="50000"/>
              </a:spcBef>
            </a:pPr>
            <a:r>
              <a:rPr lang="fa-IR" sz="2400">
                <a:effectLst/>
              </a:rPr>
              <a:t>1)خرید یک کامیون</a:t>
            </a:r>
            <a:endParaRPr lang="en-US" sz="2400">
              <a:effectLst/>
            </a:endParaRPr>
          </a:p>
        </p:txBody>
      </p:sp>
      <p:sp>
        <p:nvSpPr>
          <p:cNvPr id="719884" name="Text Box 12"/>
          <p:cNvSpPr txBox="1">
            <a:spLocks noChangeArrowheads="1"/>
          </p:cNvSpPr>
          <p:nvPr/>
        </p:nvSpPr>
        <p:spPr bwMode="auto">
          <a:xfrm>
            <a:off x="5543550" y="3468688"/>
            <a:ext cx="3121025" cy="457200"/>
          </a:xfrm>
          <a:prstGeom prst="rect">
            <a:avLst/>
          </a:prstGeom>
          <a:noFill/>
          <a:ln w="9525">
            <a:noFill/>
            <a:miter lim="800000"/>
            <a:headEnd/>
            <a:tailEnd/>
          </a:ln>
        </p:spPr>
        <p:txBody>
          <a:bodyPr>
            <a:spAutoFit/>
          </a:bodyPr>
          <a:lstStyle/>
          <a:p>
            <a:pPr algn="r">
              <a:spcBef>
                <a:spcPct val="50000"/>
              </a:spcBef>
            </a:pPr>
            <a:r>
              <a:rPr lang="fa-IR" sz="2400">
                <a:effectLst/>
              </a:rPr>
              <a:t>2)خرید دو کامیون</a:t>
            </a:r>
            <a:endParaRPr lang="en-US" sz="2400">
              <a:effectLst/>
            </a:endParaRPr>
          </a:p>
        </p:txBody>
      </p:sp>
      <p:sp>
        <p:nvSpPr>
          <p:cNvPr id="719885" name="Text Box 13"/>
          <p:cNvSpPr txBox="1">
            <a:spLocks noChangeArrowheads="1"/>
          </p:cNvSpPr>
          <p:nvPr/>
        </p:nvSpPr>
        <p:spPr bwMode="auto">
          <a:xfrm>
            <a:off x="5935663" y="4281488"/>
            <a:ext cx="2670175" cy="457200"/>
          </a:xfrm>
          <a:prstGeom prst="rect">
            <a:avLst/>
          </a:prstGeom>
          <a:noFill/>
          <a:ln w="9525">
            <a:noFill/>
            <a:miter lim="800000"/>
            <a:headEnd/>
            <a:tailEnd/>
          </a:ln>
        </p:spPr>
        <p:txBody>
          <a:bodyPr>
            <a:spAutoFit/>
          </a:bodyPr>
          <a:lstStyle/>
          <a:p>
            <a:pPr algn="r">
              <a:spcBef>
                <a:spcPct val="50000"/>
              </a:spcBef>
            </a:pPr>
            <a:r>
              <a:rPr lang="fa-IR" sz="2400">
                <a:effectLst/>
              </a:rPr>
              <a:t>3)خرید سه کامیون</a:t>
            </a:r>
            <a:endParaRPr lang="en-US" sz="2400">
              <a:effectLst/>
            </a:endParaRPr>
          </a:p>
        </p:txBody>
      </p:sp>
      <p:sp>
        <p:nvSpPr>
          <p:cNvPr id="719886" name="Text Box 14"/>
          <p:cNvSpPr txBox="1">
            <a:spLocks noChangeArrowheads="1"/>
          </p:cNvSpPr>
          <p:nvPr/>
        </p:nvSpPr>
        <p:spPr bwMode="auto">
          <a:xfrm>
            <a:off x="3457575" y="2671763"/>
            <a:ext cx="2481263" cy="366712"/>
          </a:xfrm>
          <a:prstGeom prst="rect">
            <a:avLst/>
          </a:prstGeom>
          <a:noFill/>
          <a:ln w="9525">
            <a:noFill/>
            <a:miter lim="800000"/>
            <a:headEnd/>
            <a:tailEnd/>
          </a:ln>
        </p:spPr>
        <p:txBody>
          <a:bodyPr>
            <a:spAutoFit/>
          </a:bodyPr>
          <a:lstStyle/>
          <a:p>
            <a:pPr algn="r">
              <a:spcBef>
                <a:spcPct val="50000"/>
              </a:spcBef>
            </a:pPr>
            <a:r>
              <a:rPr lang="fa-IR" sz="1800">
                <a:effectLst/>
              </a:rPr>
              <a:t>30000 سود</a:t>
            </a:r>
            <a:endParaRPr lang="en-US" sz="1800">
              <a:effectLst/>
            </a:endParaRPr>
          </a:p>
        </p:txBody>
      </p:sp>
      <p:sp>
        <p:nvSpPr>
          <p:cNvPr id="719887" name="Text Box 15"/>
          <p:cNvSpPr txBox="1">
            <a:spLocks noChangeArrowheads="1"/>
          </p:cNvSpPr>
          <p:nvPr/>
        </p:nvSpPr>
        <p:spPr bwMode="auto">
          <a:xfrm>
            <a:off x="3792538" y="3497263"/>
            <a:ext cx="2105025" cy="366712"/>
          </a:xfrm>
          <a:prstGeom prst="rect">
            <a:avLst/>
          </a:prstGeom>
          <a:noFill/>
          <a:ln w="9525">
            <a:noFill/>
            <a:miter lim="800000"/>
            <a:headEnd/>
            <a:tailEnd/>
          </a:ln>
        </p:spPr>
        <p:txBody>
          <a:bodyPr>
            <a:spAutoFit/>
          </a:bodyPr>
          <a:lstStyle/>
          <a:p>
            <a:pPr algn="r">
              <a:spcBef>
                <a:spcPct val="50000"/>
              </a:spcBef>
            </a:pPr>
            <a:r>
              <a:rPr lang="fa-IR" sz="1800">
                <a:effectLst/>
              </a:rPr>
              <a:t>24000 سود</a:t>
            </a:r>
            <a:endParaRPr lang="en-US" sz="1800">
              <a:effectLst/>
            </a:endParaRPr>
          </a:p>
        </p:txBody>
      </p:sp>
      <p:sp>
        <p:nvSpPr>
          <p:cNvPr id="719888" name="Text Box 16"/>
          <p:cNvSpPr txBox="1">
            <a:spLocks noChangeArrowheads="1"/>
          </p:cNvSpPr>
          <p:nvPr/>
        </p:nvSpPr>
        <p:spPr bwMode="auto">
          <a:xfrm>
            <a:off x="4171950" y="4325938"/>
            <a:ext cx="1798638" cy="366712"/>
          </a:xfrm>
          <a:prstGeom prst="rect">
            <a:avLst/>
          </a:prstGeom>
          <a:noFill/>
          <a:ln w="9525">
            <a:noFill/>
            <a:miter lim="800000"/>
            <a:headEnd/>
            <a:tailEnd/>
          </a:ln>
        </p:spPr>
        <p:txBody>
          <a:bodyPr>
            <a:spAutoFit/>
          </a:bodyPr>
          <a:lstStyle/>
          <a:p>
            <a:pPr algn="r">
              <a:spcBef>
                <a:spcPct val="50000"/>
              </a:spcBef>
            </a:pPr>
            <a:r>
              <a:rPr lang="fa-IR" sz="1800">
                <a:effectLst/>
              </a:rPr>
              <a:t>10000 سود</a:t>
            </a:r>
            <a:endParaRPr lang="en-US" sz="1800">
              <a:effectLst/>
            </a:endParaRPr>
          </a:p>
        </p:txBody>
      </p:sp>
      <p:sp>
        <p:nvSpPr>
          <p:cNvPr id="719889" name="Text Box 17"/>
          <p:cNvSpPr txBox="1">
            <a:spLocks noChangeArrowheads="1"/>
          </p:cNvSpPr>
          <p:nvPr/>
        </p:nvSpPr>
        <p:spPr bwMode="auto">
          <a:xfrm>
            <a:off x="1282700" y="2668588"/>
            <a:ext cx="2816225" cy="366712"/>
          </a:xfrm>
          <a:prstGeom prst="rect">
            <a:avLst/>
          </a:prstGeom>
          <a:noFill/>
          <a:ln w="9525">
            <a:noFill/>
            <a:miter lim="800000"/>
            <a:headEnd/>
            <a:tailEnd/>
          </a:ln>
        </p:spPr>
        <p:txBody>
          <a:bodyPr>
            <a:spAutoFit/>
          </a:bodyPr>
          <a:lstStyle/>
          <a:p>
            <a:pPr algn="r">
              <a:spcBef>
                <a:spcPct val="50000"/>
              </a:spcBef>
            </a:pPr>
            <a:r>
              <a:rPr lang="fa-IR" sz="1800">
                <a:effectLst/>
              </a:rPr>
              <a:t>32000 سود</a:t>
            </a:r>
            <a:endParaRPr lang="en-US" sz="1800">
              <a:effectLst/>
            </a:endParaRPr>
          </a:p>
        </p:txBody>
      </p:sp>
      <p:sp>
        <p:nvSpPr>
          <p:cNvPr id="719890" name="Text Box 18"/>
          <p:cNvSpPr txBox="1">
            <a:spLocks noChangeArrowheads="1"/>
          </p:cNvSpPr>
          <p:nvPr/>
        </p:nvSpPr>
        <p:spPr bwMode="auto">
          <a:xfrm>
            <a:off x="2270125" y="3494088"/>
            <a:ext cx="1843088" cy="366712"/>
          </a:xfrm>
          <a:prstGeom prst="rect">
            <a:avLst/>
          </a:prstGeom>
          <a:noFill/>
          <a:ln w="9525">
            <a:noFill/>
            <a:miter lim="800000"/>
            <a:headEnd/>
            <a:tailEnd/>
          </a:ln>
        </p:spPr>
        <p:txBody>
          <a:bodyPr>
            <a:spAutoFit/>
          </a:bodyPr>
          <a:lstStyle/>
          <a:p>
            <a:pPr algn="r">
              <a:spcBef>
                <a:spcPct val="50000"/>
              </a:spcBef>
            </a:pPr>
            <a:r>
              <a:rPr lang="fa-IR" sz="1800">
                <a:effectLst/>
              </a:rPr>
              <a:t>34000 سود</a:t>
            </a:r>
            <a:endParaRPr lang="en-US" sz="1800">
              <a:effectLst/>
            </a:endParaRPr>
          </a:p>
        </p:txBody>
      </p:sp>
      <p:sp>
        <p:nvSpPr>
          <p:cNvPr id="719891" name="Text Box 19"/>
          <p:cNvSpPr txBox="1">
            <a:spLocks noChangeArrowheads="1"/>
          </p:cNvSpPr>
          <p:nvPr/>
        </p:nvSpPr>
        <p:spPr bwMode="auto">
          <a:xfrm>
            <a:off x="2401888" y="4303713"/>
            <a:ext cx="1682750" cy="366712"/>
          </a:xfrm>
          <a:prstGeom prst="rect">
            <a:avLst/>
          </a:prstGeom>
          <a:noFill/>
          <a:ln w="9525">
            <a:noFill/>
            <a:miter lim="800000"/>
            <a:headEnd/>
            <a:tailEnd/>
          </a:ln>
        </p:spPr>
        <p:txBody>
          <a:bodyPr>
            <a:spAutoFit/>
          </a:bodyPr>
          <a:lstStyle/>
          <a:p>
            <a:pPr algn="r">
              <a:spcBef>
                <a:spcPct val="50000"/>
              </a:spcBef>
            </a:pPr>
            <a:r>
              <a:rPr lang="fa-IR" sz="1800">
                <a:effectLst/>
              </a:rPr>
              <a:t>15000 سود</a:t>
            </a:r>
            <a:endParaRPr lang="en-US" sz="1800">
              <a:effectLst/>
            </a:endParaRPr>
          </a:p>
        </p:txBody>
      </p:sp>
      <p:sp>
        <p:nvSpPr>
          <p:cNvPr id="719892" name="Text Box 20"/>
          <p:cNvSpPr txBox="1">
            <a:spLocks noChangeArrowheads="1"/>
          </p:cNvSpPr>
          <p:nvPr/>
        </p:nvSpPr>
        <p:spPr bwMode="auto">
          <a:xfrm>
            <a:off x="476250" y="2674938"/>
            <a:ext cx="2016125" cy="366712"/>
          </a:xfrm>
          <a:prstGeom prst="rect">
            <a:avLst/>
          </a:prstGeom>
          <a:noFill/>
          <a:ln w="9525">
            <a:noFill/>
            <a:miter lim="800000"/>
            <a:headEnd/>
            <a:tailEnd/>
          </a:ln>
        </p:spPr>
        <p:txBody>
          <a:bodyPr>
            <a:spAutoFit/>
          </a:bodyPr>
          <a:lstStyle/>
          <a:p>
            <a:pPr algn="r">
              <a:spcBef>
                <a:spcPct val="50000"/>
              </a:spcBef>
            </a:pPr>
            <a:r>
              <a:rPr lang="fa-IR" sz="1800">
                <a:effectLst/>
              </a:rPr>
              <a:t>20000 سود</a:t>
            </a:r>
            <a:endParaRPr lang="en-US" sz="1800">
              <a:effectLst/>
            </a:endParaRPr>
          </a:p>
        </p:txBody>
      </p:sp>
      <p:sp>
        <p:nvSpPr>
          <p:cNvPr id="719893" name="Text Box 21"/>
          <p:cNvSpPr txBox="1">
            <a:spLocks noChangeArrowheads="1"/>
          </p:cNvSpPr>
          <p:nvPr/>
        </p:nvSpPr>
        <p:spPr bwMode="auto">
          <a:xfrm>
            <a:off x="901700" y="3500438"/>
            <a:ext cx="1408113" cy="366712"/>
          </a:xfrm>
          <a:prstGeom prst="rect">
            <a:avLst/>
          </a:prstGeom>
          <a:noFill/>
          <a:ln w="9525">
            <a:noFill/>
            <a:miter lim="800000"/>
            <a:headEnd/>
            <a:tailEnd/>
          </a:ln>
        </p:spPr>
        <p:txBody>
          <a:bodyPr>
            <a:spAutoFit/>
          </a:bodyPr>
          <a:lstStyle/>
          <a:p>
            <a:pPr algn="r">
              <a:spcBef>
                <a:spcPct val="50000"/>
              </a:spcBef>
            </a:pPr>
            <a:r>
              <a:rPr lang="fa-IR" sz="1800">
                <a:effectLst/>
              </a:rPr>
              <a:t>31000سود</a:t>
            </a:r>
            <a:endParaRPr lang="en-US" sz="1800">
              <a:effectLst/>
            </a:endParaRPr>
          </a:p>
        </p:txBody>
      </p:sp>
      <p:sp>
        <p:nvSpPr>
          <p:cNvPr id="719894" name="Text Box 22"/>
          <p:cNvSpPr txBox="1">
            <a:spLocks noChangeArrowheads="1"/>
          </p:cNvSpPr>
          <p:nvPr/>
        </p:nvSpPr>
        <p:spPr bwMode="auto">
          <a:xfrm>
            <a:off x="446088" y="4316413"/>
            <a:ext cx="1916112" cy="366712"/>
          </a:xfrm>
          <a:prstGeom prst="rect">
            <a:avLst/>
          </a:prstGeom>
          <a:noFill/>
          <a:ln w="9525">
            <a:noFill/>
            <a:miter lim="800000"/>
            <a:headEnd/>
            <a:tailEnd/>
          </a:ln>
        </p:spPr>
        <p:txBody>
          <a:bodyPr>
            <a:spAutoFit/>
          </a:bodyPr>
          <a:lstStyle/>
          <a:p>
            <a:pPr algn="r">
              <a:spcBef>
                <a:spcPct val="50000"/>
              </a:spcBef>
            </a:pPr>
            <a:r>
              <a:rPr lang="fa-IR" sz="1800">
                <a:effectLst/>
              </a:rPr>
              <a:t>40000 سود</a:t>
            </a:r>
            <a:endParaRPr lang="en-US" sz="1800">
              <a:effectLst/>
            </a:endParaRPr>
          </a:p>
        </p:txBody>
      </p:sp>
      <p:sp>
        <p:nvSpPr>
          <p:cNvPr id="719895" name="Text Box 23"/>
          <p:cNvSpPr txBox="1">
            <a:spLocks noChangeArrowheads="1"/>
          </p:cNvSpPr>
          <p:nvPr/>
        </p:nvSpPr>
        <p:spPr bwMode="auto">
          <a:xfrm>
            <a:off x="1336675" y="417513"/>
            <a:ext cx="7159625" cy="701675"/>
          </a:xfrm>
          <a:prstGeom prst="rect">
            <a:avLst/>
          </a:prstGeom>
          <a:noFill/>
          <a:ln w="9525">
            <a:noFill/>
            <a:miter lim="800000"/>
            <a:headEnd/>
            <a:tailEnd/>
          </a:ln>
        </p:spPr>
        <p:txBody>
          <a:bodyPr>
            <a:spAutoFit/>
          </a:bodyPr>
          <a:lstStyle/>
          <a:p>
            <a:pPr algn="ctr"/>
            <a:r>
              <a:rPr lang="fa-IR" sz="4000" dirty="0">
                <a:effectLst/>
              </a:rPr>
              <a:t>ماتریس سود</a:t>
            </a:r>
            <a:endParaRPr lang="en-US" sz="4000"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719874"/>
                                        </p:tgtEl>
                                        <p:attrNameLst>
                                          <p:attrName>style.visibility</p:attrName>
                                        </p:attrNameLst>
                                      </p:cBhvr>
                                      <p:to>
                                        <p:strVal val="visible"/>
                                      </p:to>
                                    </p:set>
                                    <p:anim calcmode="lin" valueType="num">
                                      <p:cBhvr>
                                        <p:cTn id="7" dur="500" fill="hold"/>
                                        <p:tgtEl>
                                          <p:spTgt spid="719874"/>
                                        </p:tgtEl>
                                        <p:attrNameLst>
                                          <p:attrName>ppt_w</p:attrName>
                                        </p:attrNameLst>
                                      </p:cBhvr>
                                      <p:tavLst>
                                        <p:tav tm="0">
                                          <p:val>
                                            <p:fltVal val="0"/>
                                          </p:val>
                                        </p:tav>
                                        <p:tav tm="100000">
                                          <p:val>
                                            <p:strVal val="#ppt_w"/>
                                          </p:val>
                                        </p:tav>
                                      </p:tavLst>
                                    </p:anim>
                                    <p:anim calcmode="lin" valueType="num">
                                      <p:cBhvr>
                                        <p:cTn id="8" dur="500" fill="hold"/>
                                        <p:tgtEl>
                                          <p:spTgt spid="719874"/>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719875"/>
                                        </p:tgtEl>
                                        <p:attrNameLst>
                                          <p:attrName>style.visibility</p:attrName>
                                        </p:attrNameLst>
                                      </p:cBhvr>
                                      <p:to>
                                        <p:strVal val="visible"/>
                                      </p:to>
                                    </p:set>
                                    <p:anim calcmode="lin" valueType="num">
                                      <p:cBhvr>
                                        <p:cTn id="11" dur="500" fill="hold"/>
                                        <p:tgtEl>
                                          <p:spTgt spid="719875"/>
                                        </p:tgtEl>
                                        <p:attrNameLst>
                                          <p:attrName>ppt_w</p:attrName>
                                        </p:attrNameLst>
                                      </p:cBhvr>
                                      <p:tavLst>
                                        <p:tav tm="0">
                                          <p:val>
                                            <p:fltVal val="0"/>
                                          </p:val>
                                        </p:tav>
                                        <p:tav tm="100000">
                                          <p:val>
                                            <p:strVal val="#ppt_w"/>
                                          </p:val>
                                        </p:tav>
                                      </p:tavLst>
                                    </p:anim>
                                    <p:anim calcmode="lin" valueType="num">
                                      <p:cBhvr>
                                        <p:cTn id="12" dur="500" fill="hold"/>
                                        <p:tgtEl>
                                          <p:spTgt spid="719875"/>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719876"/>
                                        </p:tgtEl>
                                        <p:attrNameLst>
                                          <p:attrName>style.visibility</p:attrName>
                                        </p:attrNameLst>
                                      </p:cBhvr>
                                      <p:to>
                                        <p:strVal val="visible"/>
                                      </p:to>
                                    </p:set>
                                    <p:anim calcmode="lin" valueType="num">
                                      <p:cBhvr>
                                        <p:cTn id="15" dur="500" fill="hold"/>
                                        <p:tgtEl>
                                          <p:spTgt spid="719876"/>
                                        </p:tgtEl>
                                        <p:attrNameLst>
                                          <p:attrName>ppt_w</p:attrName>
                                        </p:attrNameLst>
                                      </p:cBhvr>
                                      <p:tavLst>
                                        <p:tav tm="0">
                                          <p:val>
                                            <p:fltVal val="0"/>
                                          </p:val>
                                        </p:tav>
                                        <p:tav tm="100000">
                                          <p:val>
                                            <p:strVal val="#ppt_w"/>
                                          </p:val>
                                        </p:tav>
                                      </p:tavLst>
                                    </p:anim>
                                    <p:anim calcmode="lin" valueType="num">
                                      <p:cBhvr>
                                        <p:cTn id="16" dur="500" fill="hold"/>
                                        <p:tgtEl>
                                          <p:spTgt spid="719876"/>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719877"/>
                                        </p:tgtEl>
                                        <p:attrNameLst>
                                          <p:attrName>style.visibility</p:attrName>
                                        </p:attrNameLst>
                                      </p:cBhvr>
                                      <p:to>
                                        <p:strVal val="visible"/>
                                      </p:to>
                                    </p:set>
                                    <p:anim calcmode="lin" valueType="num">
                                      <p:cBhvr>
                                        <p:cTn id="19" dur="500" fill="hold"/>
                                        <p:tgtEl>
                                          <p:spTgt spid="719877"/>
                                        </p:tgtEl>
                                        <p:attrNameLst>
                                          <p:attrName>ppt_w</p:attrName>
                                        </p:attrNameLst>
                                      </p:cBhvr>
                                      <p:tavLst>
                                        <p:tav tm="0">
                                          <p:val>
                                            <p:fltVal val="0"/>
                                          </p:val>
                                        </p:tav>
                                        <p:tav tm="100000">
                                          <p:val>
                                            <p:strVal val="#ppt_w"/>
                                          </p:val>
                                        </p:tav>
                                      </p:tavLst>
                                    </p:anim>
                                    <p:anim calcmode="lin" valueType="num">
                                      <p:cBhvr>
                                        <p:cTn id="20" dur="500" fill="hold"/>
                                        <p:tgtEl>
                                          <p:spTgt spid="719877"/>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719878"/>
                                        </p:tgtEl>
                                        <p:attrNameLst>
                                          <p:attrName>style.visibility</p:attrName>
                                        </p:attrNameLst>
                                      </p:cBhvr>
                                      <p:to>
                                        <p:strVal val="visible"/>
                                      </p:to>
                                    </p:set>
                                    <p:anim calcmode="lin" valueType="num">
                                      <p:cBhvr>
                                        <p:cTn id="23" dur="500" fill="hold"/>
                                        <p:tgtEl>
                                          <p:spTgt spid="719878"/>
                                        </p:tgtEl>
                                        <p:attrNameLst>
                                          <p:attrName>ppt_w</p:attrName>
                                        </p:attrNameLst>
                                      </p:cBhvr>
                                      <p:tavLst>
                                        <p:tav tm="0">
                                          <p:val>
                                            <p:fltVal val="0"/>
                                          </p:val>
                                        </p:tav>
                                        <p:tav tm="100000">
                                          <p:val>
                                            <p:strVal val="#ppt_w"/>
                                          </p:val>
                                        </p:tav>
                                      </p:tavLst>
                                    </p:anim>
                                    <p:anim calcmode="lin" valueType="num">
                                      <p:cBhvr>
                                        <p:cTn id="24" dur="500" fill="hold"/>
                                        <p:tgtEl>
                                          <p:spTgt spid="719878"/>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719879"/>
                                        </p:tgtEl>
                                        <p:attrNameLst>
                                          <p:attrName>style.visibility</p:attrName>
                                        </p:attrNameLst>
                                      </p:cBhvr>
                                      <p:to>
                                        <p:strVal val="visible"/>
                                      </p:to>
                                    </p:set>
                                    <p:anim calcmode="lin" valueType="num">
                                      <p:cBhvr>
                                        <p:cTn id="27" dur="500" fill="hold"/>
                                        <p:tgtEl>
                                          <p:spTgt spid="719879"/>
                                        </p:tgtEl>
                                        <p:attrNameLst>
                                          <p:attrName>ppt_w</p:attrName>
                                        </p:attrNameLst>
                                      </p:cBhvr>
                                      <p:tavLst>
                                        <p:tav tm="0">
                                          <p:val>
                                            <p:fltVal val="0"/>
                                          </p:val>
                                        </p:tav>
                                        <p:tav tm="100000">
                                          <p:val>
                                            <p:strVal val="#ppt_w"/>
                                          </p:val>
                                        </p:tav>
                                      </p:tavLst>
                                    </p:anim>
                                    <p:anim calcmode="lin" valueType="num">
                                      <p:cBhvr>
                                        <p:cTn id="28" dur="500" fill="hold"/>
                                        <p:tgtEl>
                                          <p:spTgt spid="719879"/>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719880"/>
                                        </p:tgtEl>
                                        <p:attrNameLst>
                                          <p:attrName>style.visibility</p:attrName>
                                        </p:attrNameLst>
                                      </p:cBhvr>
                                      <p:to>
                                        <p:strVal val="visible"/>
                                      </p:to>
                                    </p:set>
                                    <p:anim calcmode="lin" valueType="num">
                                      <p:cBhvr>
                                        <p:cTn id="31" dur="500" fill="hold"/>
                                        <p:tgtEl>
                                          <p:spTgt spid="719880"/>
                                        </p:tgtEl>
                                        <p:attrNameLst>
                                          <p:attrName>ppt_w</p:attrName>
                                        </p:attrNameLst>
                                      </p:cBhvr>
                                      <p:tavLst>
                                        <p:tav tm="0">
                                          <p:val>
                                            <p:fltVal val="0"/>
                                          </p:val>
                                        </p:tav>
                                        <p:tav tm="100000">
                                          <p:val>
                                            <p:strVal val="#ppt_w"/>
                                          </p:val>
                                        </p:tav>
                                      </p:tavLst>
                                    </p:anim>
                                    <p:anim calcmode="lin" valueType="num">
                                      <p:cBhvr>
                                        <p:cTn id="32" dur="500" fill="hold"/>
                                        <p:tgtEl>
                                          <p:spTgt spid="719880"/>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719881"/>
                                        </p:tgtEl>
                                        <p:attrNameLst>
                                          <p:attrName>style.visibility</p:attrName>
                                        </p:attrNameLst>
                                      </p:cBhvr>
                                      <p:to>
                                        <p:strVal val="visible"/>
                                      </p:to>
                                    </p:set>
                                    <p:anim calcmode="lin" valueType="num">
                                      <p:cBhvr>
                                        <p:cTn id="35" dur="500" fill="hold"/>
                                        <p:tgtEl>
                                          <p:spTgt spid="719881"/>
                                        </p:tgtEl>
                                        <p:attrNameLst>
                                          <p:attrName>ppt_w</p:attrName>
                                        </p:attrNameLst>
                                      </p:cBhvr>
                                      <p:tavLst>
                                        <p:tav tm="0">
                                          <p:val>
                                            <p:fltVal val="0"/>
                                          </p:val>
                                        </p:tav>
                                        <p:tav tm="100000">
                                          <p:val>
                                            <p:strVal val="#ppt_w"/>
                                          </p:val>
                                        </p:tav>
                                      </p:tavLst>
                                    </p:anim>
                                    <p:anim calcmode="lin" valueType="num">
                                      <p:cBhvr>
                                        <p:cTn id="36" dur="500" fill="hold"/>
                                        <p:tgtEl>
                                          <p:spTgt spid="719881"/>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719882"/>
                                        </p:tgtEl>
                                        <p:attrNameLst>
                                          <p:attrName>style.visibility</p:attrName>
                                        </p:attrNameLst>
                                      </p:cBhvr>
                                      <p:to>
                                        <p:strVal val="visible"/>
                                      </p:to>
                                    </p:set>
                                    <p:anim calcmode="lin" valueType="num">
                                      <p:cBhvr>
                                        <p:cTn id="39" dur="500" fill="hold"/>
                                        <p:tgtEl>
                                          <p:spTgt spid="719882"/>
                                        </p:tgtEl>
                                        <p:attrNameLst>
                                          <p:attrName>ppt_w</p:attrName>
                                        </p:attrNameLst>
                                      </p:cBhvr>
                                      <p:tavLst>
                                        <p:tav tm="0">
                                          <p:val>
                                            <p:fltVal val="0"/>
                                          </p:val>
                                        </p:tav>
                                        <p:tav tm="100000">
                                          <p:val>
                                            <p:strVal val="#ppt_w"/>
                                          </p:val>
                                        </p:tav>
                                      </p:tavLst>
                                    </p:anim>
                                    <p:anim calcmode="lin" valueType="num">
                                      <p:cBhvr>
                                        <p:cTn id="40" dur="500" fill="hold"/>
                                        <p:tgtEl>
                                          <p:spTgt spid="719882"/>
                                        </p:tgtEl>
                                        <p:attrNameLst>
                                          <p:attrName>ppt_h</p:attrName>
                                        </p:attrNameLst>
                                      </p:cBhvr>
                                      <p:tavLst>
                                        <p:tav tm="0">
                                          <p:val>
                                            <p:fltVal val="0"/>
                                          </p:val>
                                        </p:tav>
                                        <p:tav tm="100000">
                                          <p:val>
                                            <p:strVal val="#ppt_h"/>
                                          </p:val>
                                        </p:tav>
                                      </p:tavLst>
                                    </p:anim>
                                  </p:childTnLst>
                                </p:cTn>
                              </p:par>
                              <p:par>
                                <p:cTn id="41" presetID="23" presetClass="entr" presetSubtype="16" fill="hold" grpId="0" nodeType="withEffect">
                                  <p:stCondLst>
                                    <p:cond delay="0"/>
                                  </p:stCondLst>
                                  <p:childTnLst>
                                    <p:set>
                                      <p:cBhvr>
                                        <p:cTn id="42" dur="1" fill="hold">
                                          <p:stCondLst>
                                            <p:cond delay="0"/>
                                          </p:stCondLst>
                                        </p:cTn>
                                        <p:tgtEl>
                                          <p:spTgt spid="719883"/>
                                        </p:tgtEl>
                                        <p:attrNameLst>
                                          <p:attrName>style.visibility</p:attrName>
                                        </p:attrNameLst>
                                      </p:cBhvr>
                                      <p:to>
                                        <p:strVal val="visible"/>
                                      </p:to>
                                    </p:set>
                                    <p:anim calcmode="lin" valueType="num">
                                      <p:cBhvr>
                                        <p:cTn id="43" dur="500" fill="hold"/>
                                        <p:tgtEl>
                                          <p:spTgt spid="719883"/>
                                        </p:tgtEl>
                                        <p:attrNameLst>
                                          <p:attrName>ppt_w</p:attrName>
                                        </p:attrNameLst>
                                      </p:cBhvr>
                                      <p:tavLst>
                                        <p:tav tm="0">
                                          <p:val>
                                            <p:fltVal val="0"/>
                                          </p:val>
                                        </p:tav>
                                        <p:tav tm="100000">
                                          <p:val>
                                            <p:strVal val="#ppt_w"/>
                                          </p:val>
                                        </p:tav>
                                      </p:tavLst>
                                    </p:anim>
                                    <p:anim calcmode="lin" valueType="num">
                                      <p:cBhvr>
                                        <p:cTn id="44" dur="500" fill="hold"/>
                                        <p:tgtEl>
                                          <p:spTgt spid="719883"/>
                                        </p:tgtEl>
                                        <p:attrNameLst>
                                          <p:attrName>ppt_h</p:attrName>
                                        </p:attrNameLst>
                                      </p:cBhvr>
                                      <p:tavLst>
                                        <p:tav tm="0">
                                          <p:val>
                                            <p:fltVal val="0"/>
                                          </p:val>
                                        </p:tav>
                                        <p:tav tm="100000">
                                          <p:val>
                                            <p:strVal val="#ppt_h"/>
                                          </p:val>
                                        </p:tav>
                                      </p:tavLst>
                                    </p:anim>
                                  </p:childTnLst>
                                </p:cTn>
                              </p:par>
                              <p:par>
                                <p:cTn id="45" presetID="23" presetClass="entr" presetSubtype="16" fill="hold" grpId="0" nodeType="withEffect">
                                  <p:stCondLst>
                                    <p:cond delay="0"/>
                                  </p:stCondLst>
                                  <p:childTnLst>
                                    <p:set>
                                      <p:cBhvr>
                                        <p:cTn id="46" dur="1" fill="hold">
                                          <p:stCondLst>
                                            <p:cond delay="0"/>
                                          </p:stCondLst>
                                        </p:cTn>
                                        <p:tgtEl>
                                          <p:spTgt spid="719884"/>
                                        </p:tgtEl>
                                        <p:attrNameLst>
                                          <p:attrName>style.visibility</p:attrName>
                                        </p:attrNameLst>
                                      </p:cBhvr>
                                      <p:to>
                                        <p:strVal val="visible"/>
                                      </p:to>
                                    </p:set>
                                    <p:anim calcmode="lin" valueType="num">
                                      <p:cBhvr>
                                        <p:cTn id="47" dur="500" fill="hold"/>
                                        <p:tgtEl>
                                          <p:spTgt spid="719884"/>
                                        </p:tgtEl>
                                        <p:attrNameLst>
                                          <p:attrName>ppt_w</p:attrName>
                                        </p:attrNameLst>
                                      </p:cBhvr>
                                      <p:tavLst>
                                        <p:tav tm="0">
                                          <p:val>
                                            <p:fltVal val="0"/>
                                          </p:val>
                                        </p:tav>
                                        <p:tav tm="100000">
                                          <p:val>
                                            <p:strVal val="#ppt_w"/>
                                          </p:val>
                                        </p:tav>
                                      </p:tavLst>
                                    </p:anim>
                                    <p:anim calcmode="lin" valueType="num">
                                      <p:cBhvr>
                                        <p:cTn id="48" dur="500" fill="hold"/>
                                        <p:tgtEl>
                                          <p:spTgt spid="719884"/>
                                        </p:tgtEl>
                                        <p:attrNameLst>
                                          <p:attrName>ppt_h</p:attrName>
                                        </p:attrNameLst>
                                      </p:cBhvr>
                                      <p:tavLst>
                                        <p:tav tm="0">
                                          <p:val>
                                            <p:fltVal val="0"/>
                                          </p:val>
                                        </p:tav>
                                        <p:tav tm="100000">
                                          <p:val>
                                            <p:strVal val="#ppt_h"/>
                                          </p:val>
                                        </p:tav>
                                      </p:tavLst>
                                    </p:anim>
                                  </p:childTnLst>
                                </p:cTn>
                              </p:par>
                              <p:par>
                                <p:cTn id="49" presetID="23" presetClass="entr" presetSubtype="16" fill="hold" grpId="0" nodeType="withEffect">
                                  <p:stCondLst>
                                    <p:cond delay="0"/>
                                  </p:stCondLst>
                                  <p:childTnLst>
                                    <p:set>
                                      <p:cBhvr>
                                        <p:cTn id="50" dur="1" fill="hold">
                                          <p:stCondLst>
                                            <p:cond delay="0"/>
                                          </p:stCondLst>
                                        </p:cTn>
                                        <p:tgtEl>
                                          <p:spTgt spid="719885"/>
                                        </p:tgtEl>
                                        <p:attrNameLst>
                                          <p:attrName>style.visibility</p:attrName>
                                        </p:attrNameLst>
                                      </p:cBhvr>
                                      <p:to>
                                        <p:strVal val="visible"/>
                                      </p:to>
                                    </p:set>
                                    <p:anim calcmode="lin" valueType="num">
                                      <p:cBhvr>
                                        <p:cTn id="51" dur="500" fill="hold"/>
                                        <p:tgtEl>
                                          <p:spTgt spid="719885"/>
                                        </p:tgtEl>
                                        <p:attrNameLst>
                                          <p:attrName>ppt_w</p:attrName>
                                        </p:attrNameLst>
                                      </p:cBhvr>
                                      <p:tavLst>
                                        <p:tav tm="0">
                                          <p:val>
                                            <p:fltVal val="0"/>
                                          </p:val>
                                        </p:tav>
                                        <p:tav tm="100000">
                                          <p:val>
                                            <p:strVal val="#ppt_w"/>
                                          </p:val>
                                        </p:tav>
                                      </p:tavLst>
                                    </p:anim>
                                    <p:anim calcmode="lin" valueType="num">
                                      <p:cBhvr>
                                        <p:cTn id="52" dur="500" fill="hold"/>
                                        <p:tgtEl>
                                          <p:spTgt spid="719885"/>
                                        </p:tgtEl>
                                        <p:attrNameLst>
                                          <p:attrName>ppt_h</p:attrName>
                                        </p:attrNameLst>
                                      </p:cBhvr>
                                      <p:tavLst>
                                        <p:tav tm="0">
                                          <p:val>
                                            <p:fltVal val="0"/>
                                          </p:val>
                                        </p:tav>
                                        <p:tav tm="100000">
                                          <p:val>
                                            <p:strVal val="#ppt_h"/>
                                          </p:val>
                                        </p:tav>
                                      </p:tavLst>
                                    </p:anim>
                                  </p:childTnLst>
                                </p:cTn>
                              </p:par>
                              <p:par>
                                <p:cTn id="53" presetID="23" presetClass="entr" presetSubtype="16" fill="hold" grpId="0" nodeType="withEffect">
                                  <p:stCondLst>
                                    <p:cond delay="0"/>
                                  </p:stCondLst>
                                  <p:childTnLst>
                                    <p:set>
                                      <p:cBhvr>
                                        <p:cTn id="54" dur="1" fill="hold">
                                          <p:stCondLst>
                                            <p:cond delay="0"/>
                                          </p:stCondLst>
                                        </p:cTn>
                                        <p:tgtEl>
                                          <p:spTgt spid="719886"/>
                                        </p:tgtEl>
                                        <p:attrNameLst>
                                          <p:attrName>style.visibility</p:attrName>
                                        </p:attrNameLst>
                                      </p:cBhvr>
                                      <p:to>
                                        <p:strVal val="visible"/>
                                      </p:to>
                                    </p:set>
                                    <p:anim calcmode="lin" valueType="num">
                                      <p:cBhvr>
                                        <p:cTn id="55" dur="500" fill="hold"/>
                                        <p:tgtEl>
                                          <p:spTgt spid="719886"/>
                                        </p:tgtEl>
                                        <p:attrNameLst>
                                          <p:attrName>ppt_w</p:attrName>
                                        </p:attrNameLst>
                                      </p:cBhvr>
                                      <p:tavLst>
                                        <p:tav tm="0">
                                          <p:val>
                                            <p:fltVal val="0"/>
                                          </p:val>
                                        </p:tav>
                                        <p:tav tm="100000">
                                          <p:val>
                                            <p:strVal val="#ppt_w"/>
                                          </p:val>
                                        </p:tav>
                                      </p:tavLst>
                                    </p:anim>
                                    <p:anim calcmode="lin" valueType="num">
                                      <p:cBhvr>
                                        <p:cTn id="56" dur="500" fill="hold"/>
                                        <p:tgtEl>
                                          <p:spTgt spid="719886"/>
                                        </p:tgtEl>
                                        <p:attrNameLst>
                                          <p:attrName>ppt_h</p:attrName>
                                        </p:attrNameLst>
                                      </p:cBhvr>
                                      <p:tavLst>
                                        <p:tav tm="0">
                                          <p:val>
                                            <p:fltVal val="0"/>
                                          </p:val>
                                        </p:tav>
                                        <p:tav tm="100000">
                                          <p:val>
                                            <p:strVal val="#ppt_h"/>
                                          </p:val>
                                        </p:tav>
                                      </p:tavLst>
                                    </p:anim>
                                  </p:childTnLst>
                                </p:cTn>
                              </p:par>
                              <p:par>
                                <p:cTn id="57" presetID="23" presetClass="entr" presetSubtype="16" fill="hold" grpId="0" nodeType="withEffect">
                                  <p:stCondLst>
                                    <p:cond delay="0"/>
                                  </p:stCondLst>
                                  <p:childTnLst>
                                    <p:set>
                                      <p:cBhvr>
                                        <p:cTn id="58" dur="1" fill="hold">
                                          <p:stCondLst>
                                            <p:cond delay="0"/>
                                          </p:stCondLst>
                                        </p:cTn>
                                        <p:tgtEl>
                                          <p:spTgt spid="719887"/>
                                        </p:tgtEl>
                                        <p:attrNameLst>
                                          <p:attrName>style.visibility</p:attrName>
                                        </p:attrNameLst>
                                      </p:cBhvr>
                                      <p:to>
                                        <p:strVal val="visible"/>
                                      </p:to>
                                    </p:set>
                                    <p:anim calcmode="lin" valueType="num">
                                      <p:cBhvr>
                                        <p:cTn id="59" dur="500" fill="hold"/>
                                        <p:tgtEl>
                                          <p:spTgt spid="719887"/>
                                        </p:tgtEl>
                                        <p:attrNameLst>
                                          <p:attrName>ppt_w</p:attrName>
                                        </p:attrNameLst>
                                      </p:cBhvr>
                                      <p:tavLst>
                                        <p:tav tm="0">
                                          <p:val>
                                            <p:fltVal val="0"/>
                                          </p:val>
                                        </p:tav>
                                        <p:tav tm="100000">
                                          <p:val>
                                            <p:strVal val="#ppt_w"/>
                                          </p:val>
                                        </p:tav>
                                      </p:tavLst>
                                    </p:anim>
                                    <p:anim calcmode="lin" valueType="num">
                                      <p:cBhvr>
                                        <p:cTn id="60" dur="500" fill="hold"/>
                                        <p:tgtEl>
                                          <p:spTgt spid="719887"/>
                                        </p:tgtEl>
                                        <p:attrNameLst>
                                          <p:attrName>ppt_h</p:attrName>
                                        </p:attrNameLst>
                                      </p:cBhvr>
                                      <p:tavLst>
                                        <p:tav tm="0">
                                          <p:val>
                                            <p:fltVal val="0"/>
                                          </p:val>
                                        </p:tav>
                                        <p:tav tm="100000">
                                          <p:val>
                                            <p:strVal val="#ppt_h"/>
                                          </p:val>
                                        </p:tav>
                                      </p:tavLst>
                                    </p:anim>
                                  </p:childTnLst>
                                </p:cTn>
                              </p:par>
                              <p:par>
                                <p:cTn id="61" presetID="23" presetClass="entr" presetSubtype="16" fill="hold" grpId="0" nodeType="withEffect">
                                  <p:stCondLst>
                                    <p:cond delay="0"/>
                                  </p:stCondLst>
                                  <p:childTnLst>
                                    <p:set>
                                      <p:cBhvr>
                                        <p:cTn id="62" dur="1" fill="hold">
                                          <p:stCondLst>
                                            <p:cond delay="0"/>
                                          </p:stCondLst>
                                        </p:cTn>
                                        <p:tgtEl>
                                          <p:spTgt spid="719888"/>
                                        </p:tgtEl>
                                        <p:attrNameLst>
                                          <p:attrName>style.visibility</p:attrName>
                                        </p:attrNameLst>
                                      </p:cBhvr>
                                      <p:to>
                                        <p:strVal val="visible"/>
                                      </p:to>
                                    </p:set>
                                    <p:anim calcmode="lin" valueType="num">
                                      <p:cBhvr>
                                        <p:cTn id="63" dur="500" fill="hold"/>
                                        <p:tgtEl>
                                          <p:spTgt spid="719888"/>
                                        </p:tgtEl>
                                        <p:attrNameLst>
                                          <p:attrName>ppt_w</p:attrName>
                                        </p:attrNameLst>
                                      </p:cBhvr>
                                      <p:tavLst>
                                        <p:tav tm="0">
                                          <p:val>
                                            <p:fltVal val="0"/>
                                          </p:val>
                                        </p:tav>
                                        <p:tav tm="100000">
                                          <p:val>
                                            <p:strVal val="#ppt_w"/>
                                          </p:val>
                                        </p:tav>
                                      </p:tavLst>
                                    </p:anim>
                                    <p:anim calcmode="lin" valueType="num">
                                      <p:cBhvr>
                                        <p:cTn id="64" dur="500" fill="hold"/>
                                        <p:tgtEl>
                                          <p:spTgt spid="719888"/>
                                        </p:tgtEl>
                                        <p:attrNameLst>
                                          <p:attrName>ppt_h</p:attrName>
                                        </p:attrNameLst>
                                      </p:cBhvr>
                                      <p:tavLst>
                                        <p:tav tm="0">
                                          <p:val>
                                            <p:fltVal val="0"/>
                                          </p:val>
                                        </p:tav>
                                        <p:tav tm="100000">
                                          <p:val>
                                            <p:strVal val="#ppt_h"/>
                                          </p:val>
                                        </p:tav>
                                      </p:tavLst>
                                    </p:anim>
                                  </p:childTnLst>
                                </p:cTn>
                              </p:par>
                              <p:par>
                                <p:cTn id="65" presetID="23" presetClass="entr" presetSubtype="16" fill="hold" grpId="0" nodeType="withEffect">
                                  <p:stCondLst>
                                    <p:cond delay="0"/>
                                  </p:stCondLst>
                                  <p:childTnLst>
                                    <p:set>
                                      <p:cBhvr>
                                        <p:cTn id="66" dur="1" fill="hold">
                                          <p:stCondLst>
                                            <p:cond delay="0"/>
                                          </p:stCondLst>
                                        </p:cTn>
                                        <p:tgtEl>
                                          <p:spTgt spid="719889"/>
                                        </p:tgtEl>
                                        <p:attrNameLst>
                                          <p:attrName>style.visibility</p:attrName>
                                        </p:attrNameLst>
                                      </p:cBhvr>
                                      <p:to>
                                        <p:strVal val="visible"/>
                                      </p:to>
                                    </p:set>
                                    <p:anim calcmode="lin" valueType="num">
                                      <p:cBhvr>
                                        <p:cTn id="67" dur="500" fill="hold"/>
                                        <p:tgtEl>
                                          <p:spTgt spid="719889"/>
                                        </p:tgtEl>
                                        <p:attrNameLst>
                                          <p:attrName>ppt_w</p:attrName>
                                        </p:attrNameLst>
                                      </p:cBhvr>
                                      <p:tavLst>
                                        <p:tav tm="0">
                                          <p:val>
                                            <p:fltVal val="0"/>
                                          </p:val>
                                        </p:tav>
                                        <p:tav tm="100000">
                                          <p:val>
                                            <p:strVal val="#ppt_w"/>
                                          </p:val>
                                        </p:tav>
                                      </p:tavLst>
                                    </p:anim>
                                    <p:anim calcmode="lin" valueType="num">
                                      <p:cBhvr>
                                        <p:cTn id="68" dur="500" fill="hold"/>
                                        <p:tgtEl>
                                          <p:spTgt spid="719889"/>
                                        </p:tgtEl>
                                        <p:attrNameLst>
                                          <p:attrName>ppt_h</p:attrName>
                                        </p:attrNameLst>
                                      </p:cBhvr>
                                      <p:tavLst>
                                        <p:tav tm="0">
                                          <p:val>
                                            <p:fltVal val="0"/>
                                          </p:val>
                                        </p:tav>
                                        <p:tav tm="100000">
                                          <p:val>
                                            <p:strVal val="#ppt_h"/>
                                          </p:val>
                                        </p:tav>
                                      </p:tavLst>
                                    </p:anim>
                                  </p:childTnLst>
                                </p:cTn>
                              </p:par>
                              <p:par>
                                <p:cTn id="69" presetID="23" presetClass="entr" presetSubtype="16" fill="hold" grpId="0" nodeType="withEffect">
                                  <p:stCondLst>
                                    <p:cond delay="0"/>
                                  </p:stCondLst>
                                  <p:childTnLst>
                                    <p:set>
                                      <p:cBhvr>
                                        <p:cTn id="70" dur="1" fill="hold">
                                          <p:stCondLst>
                                            <p:cond delay="0"/>
                                          </p:stCondLst>
                                        </p:cTn>
                                        <p:tgtEl>
                                          <p:spTgt spid="719890"/>
                                        </p:tgtEl>
                                        <p:attrNameLst>
                                          <p:attrName>style.visibility</p:attrName>
                                        </p:attrNameLst>
                                      </p:cBhvr>
                                      <p:to>
                                        <p:strVal val="visible"/>
                                      </p:to>
                                    </p:set>
                                    <p:anim calcmode="lin" valueType="num">
                                      <p:cBhvr>
                                        <p:cTn id="71" dur="500" fill="hold"/>
                                        <p:tgtEl>
                                          <p:spTgt spid="719890"/>
                                        </p:tgtEl>
                                        <p:attrNameLst>
                                          <p:attrName>ppt_w</p:attrName>
                                        </p:attrNameLst>
                                      </p:cBhvr>
                                      <p:tavLst>
                                        <p:tav tm="0">
                                          <p:val>
                                            <p:fltVal val="0"/>
                                          </p:val>
                                        </p:tav>
                                        <p:tav tm="100000">
                                          <p:val>
                                            <p:strVal val="#ppt_w"/>
                                          </p:val>
                                        </p:tav>
                                      </p:tavLst>
                                    </p:anim>
                                    <p:anim calcmode="lin" valueType="num">
                                      <p:cBhvr>
                                        <p:cTn id="72" dur="500" fill="hold"/>
                                        <p:tgtEl>
                                          <p:spTgt spid="719890"/>
                                        </p:tgtEl>
                                        <p:attrNameLst>
                                          <p:attrName>ppt_h</p:attrName>
                                        </p:attrNameLst>
                                      </p:cBhvr>
                                      <p:tavLst>
                                        <p:tav tm="0">
                                          <p:val>
                                            <p:fltVal val="0"/>
                                          </p:val>
                                        </p:tav>
                                        <p:tav tm="100000">
                                          <p:val>
                                            <p:strVal val="#ppt_h"/>
                                          </p:val>
                                        </p:tav>
                                      </p:tavLst>
                                    </p:anim>
                                  </p:childTnLst>
                                </p:cTn>
                              </p:par>
                              <p:par>
                                <p:cTn id="73" presetID="23" presetClass="entr" presetSubtype="16" fill="hold" grpId="0" nodeType="withEffect">
                                  <p:stCondLst>
                                    <p:cond delay="0"/>
                                  </p:stCondLst>
                                  <p:childTnLst>
                                    <p:set>
                                      <p:cBhvr>
                                        <p:cTn id="74" dur="1" fill="hold">
                                          <p:stCondLst>
                                            <p:cond delay="0"/>
                                          </p:stCondLst>
                                        </p:cTn>
                                        <p:tgtEl>
                                          <p:spTgt spid="719891"/>
                                        </p:tgtEl>
                                        <p:attrNameLst>
                                          <p:attrName>style.visibility</p:attrName>
                                        </p:attrNameLst>
                                      </p:cBhvr>
                                      <p:to>
                                        <p:strVal val="visible"/>
                                      </p:to>
                                    </p:set>
                                    <p:anim calcmode="lin" valueType="num">
                                      <p:cBhvr>
                                        <p:cTn id="75" dur="500" fill="hold"/>
                                        <p:tgtEl>
                                          <p:spTgt spid="719891"/>
                                        </p:tgtEl>
                                        <p:attrNameLst>
                                          <p:attrName>ppt_w</p:attrName>
                                        </p:attrNameLst>
                                      </p:cBhvr>
                                      <p:tavLst>
                                        <p:tav tm="0">
                                          <p:val>
                                            <p:fltVal val="0"/>
                                          </p:val>
                                        </p:tav>
                                        <p:tav tm="100000">
                                          <p:val>
                                            <p:strVal val="#ppt_w"/>
                                          </p:val>
                                        </p:tav>
                                      </p:tavLst>
                                    </p:anim>
                                    <p:anim calcmode="lin" valueType="num">
                                      <p:cBhvr>
                                        <p:cTn id="76" dur="500" fill="hold"/>
                                        <p:tgtEl>
                                          <p:spTgt spid="719891"/>
                                        </p:tgtEl>
                                        <p:attrNameLst>
                                          <p:attrName>ppt_h</p:attrName>
                                        </p:attrNameLst>
                                      </p:cBhvr>
                                      <p:tavLst>
                                        <p:tav tm="0">
                                          <p:val>
                                            <p:fltVal val="0"/>
                                          </p:val>
                                        </p:tav>
                                        <p:tav tm="100000">
                                          <p:val>
                                            <p:strVal val="#ppt_h"/>
                                          </p:val>
                                        </p:tav>
                                      </p:tavLst>
                                    </p:anim>
                                  </p:childTnLst>
                                </p:cTn>
                              </p:par>
                              <p:par>
                                <p:cTn id="77" presetID="23" presetClass="entr" presetSubtype="16" fill="hold" grpId="0" nodeType="withEffect">
                                  <p:stCondLst>
                                    <p:cond delay="0"/>
                                  </p:stCondLst>
                                  <p:childTnLst>
                                    <p:set>
                                      <p:cBhvr>
                                        <p:cTn id="78" dur="1" fill="hold">
                                          <p:stCondLst>
                                            <p:cond delay="0"/>
                                          </p:stCondLst>
                                        </p:cTn>
                                        <p:tgtEl>
                                          <p:spTgt spid="719892"/>
                                        </p:tgtEl>
                                        <p:attrNameLst>
                                          <p:attrName>style.visibility</p:attrName>
                                        </p:attrNameLst>
                                      </p:cBhvr>
                                      <p:to>
                                        <p:strVal val="visible"/>
                                      </p:to>
                                    </p:set>
                                    <p:anim calcmode="lin" valueType="num">
                                      <p:cBhvr>
                                        <p:cTn id="79" dur="500" fill="hold"/>
                                        <p:tgtEl>
                                          <p:spTgt spid="719892"/>
                                        </p:tgtEl>
                                        <p:attrNameLst>
                                          <p:attrName>ppt_w</p:attrName>
                                        </p:attrNameLst>
                                      </p:cBhvr>
                                      <p:tavLst>
                                        <p:tav tm="0">
                                          <p:val>
                                            <p:fltVal val="0"/>
                                          </p:val>
                                        </p:tav>
                                        <p:tav tm="100000">
                                          <p:val>
                                            <p:strVal val="#ppt_w"/>
                                          </p:val>
                                        </p:tav>
                                      </p:tavLst>
                                    </p:anim>
                                    <p:anim calcmode="lin" valueType="num">
                                      <p:cBhvr>
                                        <p:cTn id="80" dur="500" fill="hold"/>
                                        <p:tgtEl>
                                          <p:spTgt spid="719892"/>
                                        </p:tgtEl>
                                        <p:attrNameLst>
                                          <p:attrName>ppt_h</p:attrName>
                                        </p:attrNameLst>
                                      </p:cBhvr>
                                      <p:tavLst>
                                        <p:tav tm="0">
                                          <p:val>
                                            <p:fltVal val="0"/>
                                          </p:val>
                                        </p:tav>
                                        <p:tav tm="100000">
                                          <p:val>
                                            <p:strVal val="#ppt_h"/>
                                          </p:val>
                                        </p:tav>
                                      </p:tavLst>
                                    </p:anim>
                                  </p:childTnLst>
                                </p:cTn>
                              </p:par>
                              <p:par>
                                <p:cTn id="81" presetID="23" presetClass="entr" presetSubtype="16" fill="hold" grpId="0" nodeType="withEffect">
                                  <p:stCondLst>
                                    <p:cond delay="0"/>
                                  </p:stCondLst>
                                  <p:childTnLst>
                                    <p:set>
                                      <p:cBhvr>
                                        <p:cTn id="82" dur="1" fill="hold">
                                          <p:stCondLst>
                                            <p:cond delay="0"/>
                                          </p:stCondLst>
                                        </p:cTn>
                                        <p:tgtEl>
                                          <p:spTgt spid="719893"/>
                                        </p:tgtEl>
                                        <p:attrNameLst>
                                          <p:attrName>style.visibility</p:attrName>
                                        </p:attrNameLst>
                                      </p:cBhvr>
                                      <p:to>
                                        <p:strVal val="visible"/>
                                      </p:to>
                                    </p:set>
                                    <p:anim calcmode="lin" valueType="num">
                                      <p:cBhvr>
                                        <p:cTn id="83" dur="500" fill="hold"/>
                                        <p:tgtEl>
                                          <p:spTgt spid="719893"/>
                                        </p:tgtEl>
                                        <p:attrNameLst>
                                          <p:attrName>ppt_w</p:attrName>
                                        </p:attrNameLst>
                                      </p:cBhvr>
                                      <p:tavLst>
                                        <p:tav tm="0">
                                          <p:val>
                                            <p:fltVal val="0"/>
                                          </p:val>
                                        </p:tav>
                                        <p:tav tm="100000">
                                          <p:val>
                                            <p:strVal val="#ppt_w"/>
                                          </p:val>
                                        </p:tav>
                                      </p:tavLst>
                                    </p:anim>
                                    <p:anim calcmode="lin" valueType="num">
                                      <p:cBhvr>
                                        <p:cTn id="84" dur="500" fill="hold"/>
                                        <p:tgtEl>
                                          <p:spTgt spid="719893"/>
                                        </p:tgtEl>
                                        <p:attrNameLst>
                                          <p:attrName>ppt_h</p:attrName>
                                        </p:attrNameLst>
                                      </p:cBhvr>
                                      <p:tavLst>
                                        <p:tav tm="0">
                                          <p:val>
                                            <p:fltVal val="0"/>
                                          </p:val>
                                        </p:tav>
                                        <p:tav tm="100000">
                                          <p:val>
                                            <p:strVal val="#ppt_h"/>
                                          </p:val>
                                        </p:tav>
                                      </p:tavLst>
                                    </p:anim>
                                  </p:childTnLst>
                                </p:cTn>
                              </p:par>
                              <p:par>
                                <p:cTn id="85" presetID="23" presetClass="entr" presetSubtype="16" fill="hold" grpId="0" nodeType="withEffect">
                                  <p:stCondLst>
                                    <p:cond delay="0"/>
                                  </p:stCondLst>
                                  <p:childTnLst>
                                    <p:set>
                                      <p:cBhvr>
                                        <p:cTn id="86" dur="1" fill="hold">
                                          <p:stCondLst>
                                            <p:cond delay="0"/>
                                          </p:stCondLst>
                                        </p:cTn>
                                        <p:tgtEl>
                                          <p:spTgt spid="719894"/>
                                        </p:tgtEl>
                                        <p:attrNameLst>
                                          <p:attrName>style.visibility</p:attrName>
                                        </p:attrNameLst>
                                      </p:cBhvr>
                                      <p:to>
                                        <p:strVal val="visible"/>
                                      </p:to>
                                    </p:set>
                                    <p:anim calcmode="lin" valueType="num">
                                      <p:cBhvr>
                                        <p:cTn id="87" dur="500" fill="hold"/>
                                        <p:tgtEl>
                                          <p:spTgt spid="719894"/>
                                        </p:tgtEl>
                                        <p:attrNameLst>
                                          <p:attrName>ppt_w</p:attrName>
                                        </p:attrNameLst>
                                      </p:cBhvr>
                                      <p:tavLst>
                                        <p:tav tm="0">
                                          <p:val>
                                            <p:fltVal val="0"/>
                                          </p:val>
                                        </p:tav>
                                        <p:tav tm="100000">
                                          <p:val>
                                            <p:strVal val="#ppt_w"/>
                                          </p:val>
                                        </p:tav>
                                      </p:tavLst>
                                    </p:anim>
                                    <p:anim calcmode="lin" valueType="num">
                                      <p:cBhvr>
                                        <p:cTn id="88" dur="500" fill="hold"/>
                                        <p:tgtEl>
                                          <p:spTgt spid="719894"/>
                                        </p:tgtEl>
                                        <p:attrNameLst>
                                          <p:attrName>ppt_h</p:attrName>
                                        </p:attrNameLst>
                                      </p:cBhvr>
                                      <p:tavLst>
                                        <p:tav tm="0">
                                          <p:val>
                                            <p:fltVal val="0"/>
                                          </p:val>
                                        </p:tav>
                                        <p:tav tm="100000">
                                          <p:val>
                                            <p:strVal val="#ppt_h"/>
                                          </p:val>
                                        </p:tav>
                                      </p:tavLst>
                                    </p:anim>
                                  </p:childTnLst>
                                </p:cTn>
                              </p:par>
                              <p:par>
                                <p:cTn id="89" presetID="23" presetClass="entr" presetSubtype="16" fill="hold" grpId="0" nodeType="withEffect">
                                  <p:stCondLst>
                                    <p:cond delay="0"/>
                                  </p:stCondLst>
                                  <p:childTnLst>
                                    <p:set>
                                      <p:cBhvr>
                                        <p:cTn id="90" dur="1" fill="hold">
                                          <p:stCondLst>
                                            <p:cond delay="0"/>
                                          </p:stCondLst>
                                        </p:cTn>
                                        <p:tgtEl>
                                          <p:spTgt spid="719895"/>
                                        </p:tgtEl>
                                        <p:attrNameLst>
                                          <p:attrName>style.visibility</p:attrName>
                                        </p:attrNameLst>
                                      </p:cBhvr>
                                      <p:to>
                                        <p:strVal val="visible"/>
                                      </p:to>
                                    </p:set>
                                    <p:anim calcmode="lin" valueType="num">
                                      <p:cBhvr>
                                        <p:cTn id="91" dur="500" fill="hold"/>
                                        <p:tgtEl>
                                          <p:spTgt spid="719895"/>
                                        </p:tgtEl>
                                        <p:attrNameLst>
                                          <p:attrName>ppt_w</p:attrName>
                                        </p:attrNameLst>
                                      </p:cBhvr>
                                      <p:tavLst>
                                        <p:tav tm="0">
                                          <p:val>
                                            <p:fltVal val="0"/>
                                          </p:val>
                                        </p:tav>
                                        <p:tav tm="100000">
                                          <p:val>
                                            <p:strVal val="#ppt_w"/>
                                          </p:val>
                                        </p:tav>
                                      </p:tavLst>
                                    </p:anim>
                                    <p:anim calcmode="lin" valueType="num">
                                      <p:cBhvr>
                                        <p:cTn id="92" dur="500" fill="hold"/>
                                        <p:tgtEl>
                                          <p:spTgt spid="71989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878" grpId="0"/>
      <p:bldP spid="719879" grpId="0"/>
      <p:bldP spid="719880" grpId="0"/>
      <p:bldP spid="719881" grpId="0"/>
      <p:bldP spid="719882" grpId="0"/>
      <p:bldP spid="719883" grpId="0"/>
      <p:bldP spid="719884" grpId="0"/>
      <p:bldP spid="719885" grpId="0"/>
      <p:bldP spid="719886" grpId="0"/>
      <p:bldP spid="719887" grpId="0"/>
      <p:bldP spid="719888" grpId="0"/>
      <p:bldP spid="719889" grpId="0"/>
      <p:bldP spid="719890" grpId="0"/>
      <p:bldP spid="719891" grpId="0"/>
      <p:bldP spid="719892" grpId="0"/>
      <p:bldP spid="719893" grpId="0"/>
      <p:bldP spid="719894" grpId="0"/>
      <p:bldP spid="71989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98" name="Rectangle 2"/>
          <p:cNvSpPr>
            <a:spLocks noGrp="1" noChangeArrowheads="1"/>
          </p:cNvSpPr>
          <p:nvPr>
            <p:ph type="title" idx="4294967295"/>
          </p:nvPr>
        </p:nvSpPr>
        <p:spPr>
          <a:xfrm>
            <a:off x="542925" y="292100"/>
            <a:ext cx="8229600" cy="1384300"/>
          </a:xfrm>
        </p:spPr>
        <p:txBody>
          <a:bodyPr/>
          <a:lstStyle/>
          <a:p>
            <a:pPr algn="ctr" eaLnBrk="1" hangingPunct="1">
              <a:defRPr/>
            </a:pPr>
            <a:r>
              <a:rPr lang="fa-IR" smtClean="0">
                <a:cs typeface="Zar" pitchFamily="2" charset="-78"/>
              </a:rPr>
              <a:t>راه‌حلهای ارائه شده</a:t>
            </a:r>
            <a:endParaRPr lang="en-US" smtClean="0">
              <a:cs typeface="Zar" pitchFamily="2" charset="-78"/>
            </a:endParaRPr>
          </a:p>
        </p:txBody>
      </p:sp>
      <p:sp>
        <p:nvSpPr>
          <p:cNvPr id="720899" name="Rectangle 3"/>
          <p:cNvSpPr>
            <a:spLocks noGrp="1" noChangeArrowheads="1"/>
          </p:cNvSpPr>
          <p:nvPr>
            <p:ph type="body" idx="4294967295"/>
          </p:nvPr>
        </p:nvSpPr>
        <p:spPr>
          <a:xfrm>
            <a:off x="428625" y="1905000"/>
            <a:ext cx="8229600" cy="4114800"/>
          </a:xfrm>
        </p:spPr>
        <p:txBody>
          <a:bodyPr/>
          <a:lstStyle/>
          <a:p>
            <a:pPr eaLnBrk="1" hangingPunct="1">
              <a:buFontTx/>
              <a:buNone/>
              <a:defRPr/>
            </a:pPr>
            <a:endParaRPr lang="fa-IR" dirty="0" smtClean="0">
              <a:cs typeface="Zar" pitchFamily="2" charset="-78"/>
            </a:endParaRPr>
          </a:p>
          <a:p>
            <a:pPr algn="r" rtl="1" eaLnBrk="1" hangingPunct="1">
              <a:buFontTx/>
              <a:buNone/>
              <a:defRPr/>
            </a:pPr>
            <a:r>
              <a:rPr lang="en-US" dirty="0" smtClean="0">
                <a:cs typeface="Zar" pitchFamily="2" charset="-78"/>
              </a:rPr>
              <a:t>25/600</a:t>
            </a:r>
            <a:r>
              <a:rPr lang="fa-IR" dirty="0" smtClean="0">
                <a:cs typeface="Zar" pitchFamily="2" charset="-78"/>
              </a:rPr>
              <a:t>=(</a:t>
            </a:r>
            <a:r>
              <a:rPr lang="fa-IR" dirty="0" smtClean="0">
                <a:cs typeface="Zar" pitchFamily="2" charset="-78"/>
              </a:rPr>
              <a:t>20000)5/+(32000)3/+(30000)2/</a:t>
            </a:r>
          </a:p>
          <a:p>
            <a:pPr algn="r" rtl="1" eaLnBrk="1" hangingPunct="1">
              <a:buFontTx/>
              <a:buNone/>
              <a:defRPr/>
            </a:pPr>
            <a:endParaRPr lang="fa-IR" dirty="0" smtClean="0">
              <a:cs typeface="Zar" pitchFamily="2" charset="-78"/>
            </a:endParaRPr>
          </a:p>
          <a:p>
            <a:pPr algn="r" rtl="1" eaLnBrk="1" hangingPunct="1">
              <a:buFontTx/>
              <a:buNone/>
              <a:defRPr/>
            </a:pPr>
            <a:r>
              <a:rPr lang="en-US" dirty="0" smtClean="0">
                <a:cs typeface="Zar" pitchFamily="2" charset="-78"/>
              </a:rPr>
              <a:t>30/500</a:t>
            </a:r>
            <a:r>
              <a:rPr lang="fa-IR" dirty="0" smtClean="0">
                <a:cs typeface="Zar" pitchFamily="2" charset="-78"/>
              </a:rPr>
              <a:t>=(</a:t>
            </a:r>
            <a:r>
              <a:rPr lang="fa-IR" dirty="0" smtClean="0">
                <a:cs typeface="Zar" pitchFamily="2" charset="-78"/>
              </a:rPr>
              <a:t>31000)5/+(34000)3/+(24000)2/</a:t>
            </a:r>
          </a:p>
          <a:p>
            <a:pPr algn="r" rtl="1" eaLnBrk="1" hangingPunct="1">
              <a:buFontTx/>
              <a:buNone/>
              <a:defRPr/>
            </a:pPr>
            <a:endParaRPr lang="fa-IR" dirty="0" smtClean="0">
              <a:cs typeface="Zar" pitchFamily="2" charset="-78"/>
            </a:endParaRPr>
          </a:p>
          <a:p>
            <a:pPr algn="r" rtl="1" eaLnBrk="1" hangingPunct="1">
              <a:buFontTx/>
              <a:buNone/>
              <a:defRPr/>
            </a:pPr>
            <a:r>
              <a:rPr lang="en-US" dirty="0" smtClean="0">
                <a:cs typeface="Zar" pitchFamily="2" charset="-78"/>
              </a:rPr>
              <a:t>22/500</a:t>
            </a:r>
            <a:r>
              <a:rPr lang="fa-IR" dirty="0" smtClean="0">
                <a:cs typeface="Zar" pitchFamily="2" charset="-78"/>
              </a:rPr>
              <a:t>=(</a:t>
            </a:r>
            <a:r>
              <a:rPr lang="fa-IR" dirty="0" smtClean="0">
                <a:cs typeface="Zar" pitchFamily="2" charset="-78"/>
              </a:rPr>
              <a:t>40000)5/+(15000)3/+(10000)2/</a:t>
            </a:r>
          </a:p>
          <a:p>
            <a:pPr eaLnBrk="1" hangingPunct="1">
              <a:buFontTx/>
              <a:buNone/>
              <a:defRPr/>
            </a:pPr>
            <a:endParaRPr lang="en-US" dirty="0" smtClean="0">
              <a:cs typeface="Zar"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20898"/>
                                        </p:tgtEl>
                                        <p:attrNameLst>
                                          <p:attrName>style.visibility</p:attrName>
                                        </p:attrNameLst>
                                      </p:cBhvr>
                                      <p:to>
                                        <p:strVal val="visible"/>
                                      </p:to>
                                    </p:set>
                                    <p:anim calcmode="lin" valueType="num">
                                      <p:cBhvr>
                                        <p:cTn id="7" dur="500" fill="hold"/>
                                        <p:tgtEl>
                                          <p:spTgt spid="720898"/>
                                        </p:tgtEl>
                                        <p:attrNameLst>
                                          <p:attrName>ppt_w</p:attrName>
                                        </p:attrNameLst>
                                      </p:cBhvr>
                                      <p:tavLst>
                                        <p:tav tm="0">
                                          <p:val>
                                            <p:fltVal val="0"/>
                                          </p:val>
                                        </p:tav>
                                        <p:tav tm="100000">
                                          <p:val>
                                            <p:strVal val="#ppt_w"/>
                                          </p:val>
                                        </p:tav>
                                      </p:tavLst>
                                    </p:anim>
                                    <p:anim calcmode="lin" valueType="num">
                                      <p:cBhvr>
                                        <p:cTn id="8" dur="500" fill="hold"/>
                                        <p:tgtEl>
                                          <p:spTgt spid="720898"/>
                                        </p:tgtEl>
                                        <p:attrNameLst>
                                          <p:attrName>ppt_h</p:attrName>
                                        </p:attrNameLst>
                                      </p:cBhvr>
                                      <p:tavLst>
                                        <p:tav tm="0">
                                          <p:val>
                                            <p:fltVal val="0"/>
                                          </p:val>
                                        </p:tav>
                                        <p:tav tm="100000">
                                          <p:val>
                                            <p:strVal val="#ppt_h"/>
                                          </p:val>
                                        </p:tav>
                                      </p:tavLst>
                                    </p:anim>
                                    <p:animEffect transition="in" filter="fade">
                                      <p:cBhvr>
                                        <p:cTn id="9" dur="500"/>
                                        <p:tgtEl>
                                          <p:spTgt spid="72089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720899">
                                            <p:txEl>
                                              <p:pRg st="1" end="1"/>
                                            </p:txEl>
                                          </p:spTgt>
                                        </p:tgtEl>
                                        <p:attrNameLst>
                                          <p:attrName>style.visibility</p:attrName>
                                        </p:attrNameLst>
                                      </p:cBhvr>
                                      <p:to>
                                        <p:strVal val="visible"/>
                                      </p:to>
                                    </p:set>
                                    <p:anim calcmode="lin" valueType="num">
                                      <p:cBhvr>
                                        <p:cTn id="14" dur="500" fill="hold"/>
                                        <p:tgtEl>
                                          <p:spTgt spid="72089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72089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720899">
                                            <p:txEl>
                                              <p:pRg st="1" end="1"/>
                                            </p:txEl>
                                          </p:spTgt>
                                        </p:tgtEl>
                                      </p:cBhvr>
                                    </p:animEffect>
                                  </p:childTnLst>
                                </p:cTn>
                              </p:par>
                            </p:childTnLst>
                          </p:cTn>
                        </p:par>
                        <p:par>
                          <p:cTn id="17" fill="hold">
                            <p:stCondLst>
                              <p:cond delay="500"/>
                            </p:stCondLst>
                            <p:childTnLst>
                              <p:par>
                                <p:cTn id="18" presetID="53" presetClass="entr" presetSubtype="0" fill="hold" grpId="0" nodeType="afterEffect">
                                  <p:stCondLst>
                                    <p:cond delay="0"/>
                                  </p:stCondLst>
                                  <p:childTnLst>
                                    <p:set>
                                      <p:cBhvr>
                                        <p:cTn id="19" dur="1" fill="hold">
                                          <p:stCondLst>
                                            <p:cond delay="0"/>
                                          </p:stCondLst>
                                        </p:cTn>
                                        <p:tgtEl>
                                          <p:spTgt spid="720899">
                                            <p:txEl>
                                              <p:pRg st="3" end="3"/>
                                            </p:txEl>
                                          </p:spTgt>
                                        </p:tgtEl>
                                        <p:attrNameLst>
                                          <p:attrName>style.visibility</p:attrName>
                                        </p:attrNameLst>
                                      </p:cBhvr>
                                      <p:to>
                                        <p:strVal val="visible"/>
                                      </p:to>
                                    </p:set>
                                    <p:anim calcmode="lin" valueType="num">
                                      <p:cBhvr>
                                        <p:cTn id="20" dur="500" fill="hold"/>
                                        <p:tgtEl>
                                          <p:spTgt spid="720899">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720899">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720899">
                                            <p:txEl>
                                              <p:pRg st="3" end="3"/>
                                            </p:txEl>
                                          </p:spTgt>
                                        </p:tgtEl>
                                      </p:cBhvr>
                                    </p:animEffect>
                                  </p:childTnLst>
                                </p:cTn>
                              </p:par>
                            </p:childTnLst>
                          </p:cTn>
                        </p:par>
                        <p:par>
                          <p:cTn id="23" fill="hold">
                            <p:stCondLst>
                              <p:cond delay="1000"/>
                            </p:stCondLst>
                            <p:childTnLst>
                              <p:par>
                                <p:cTn id="24" presetID="53" presetClass="entr" presetSubtype="0" fill="hold" grpId="0" nodeType="afterEffect">
                                  <p:stCondLst>
                                    <p:cond delay="0"/>
                                  </p:stCondLst>
                                  <p:childTnLst>
                                    <p:set>
                                      <p:cBhvr>
                                        <p:cTn id="25" dur="1" fill="hold">
                                          <p:stCondLst>
                                            <p:cond delay="0"/>
                                          </p:stCondLst>
                                        </p:cTn>
                                        <p:tgtEl>
                                          <p:spTgt spid="720899">
                                            <p:txEl>
                                              <p:pRg st="5" end="5"/>
                                            </p:txEl>
                                          </p:spTgt>
                                        </p:tgtEl>
                                        <p:attrNameLst>
                                          <p:attrName>style.visibility</p:attrName>
                                        </p:attrNameLst>
                                      </p:cBhvr>
                                      <p:to>
                                        <p:strVal val="visible"/>
                                      </p:to>
                                    </p:set>
                                    <p:anim calcmode="lin" valueType="num">
                                      <p:cBhvr>
                                        <p:cTn id="26" dur="500" fill="hold"/>
                                        <p:tgtEl>
                                          <p:spTgt spid="720899">
                                            <p:txEl>
                                              <p:pRg st="5" end="5"/>
                                            </p:txEl>
                                          </p:spTgt>
                                        </p:tgtEl>
                                        <p:attrNameLst>
                                          <p:attrName>ppt_w</p:attrName>
                                        </p:attrNameLst>
                                      </p:cBhvr>
                                      <p:tavLst>
                                        <p:tav tm="0">
                                          <p:val>
                                            <p:fltVal val="0"/>
                                          </p:val>
                                        </p:tav>
                                        <p:tav tm="100000">
                                          <p:val>
                                            <p:strVal val="#ppt_w"/>
                                          </p:val>
                                        </p:tav>
                                      </p:tavLst>
                                    </p:anim>
                                    <p:anim calcmode="lin" valueType="num">
                                      <p:cBhvr>
                                        <p:cTn id="27" dur="500" fill="hold"/>
                                        <p:tgtEl>
                                          <p:spTgt spid="720899">
                                            <p:txEl>
                                              <p:pRg st="5" end="5"/>
                                            </p:txEl>
                                          </p:spTgt>
                                        </p:tgtEl>
                                        <p:attrNameLst>
                                          <p:attrName>ppt_h</p:attrName>
                                        </p:attrNameLst>
                                      </p:cBhvr>
                                      <p:tavLst>
                                        <p:tav tm="0">
                                          <p:val>
                                            <p:fltVal val="0"/>
                                          </p:val>
                                        </p:tav>
                                        <p:tav tm="100000">
                                          <p:val>
                                            <p:strVal val="#ppt_h"/>
                                          </p:val>
                                        </p:tav>
                                      </p:tavLst>
                                    </p:anim>
                                    <p:animEffect transition="in" filter="fade">
                                      <p:cBhvr>
                                        <p:cTn id="28" dur="500"/>
                                        <p:tgtEl>
                                          <p:spTgt spid="7208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898" grpId="0"/>
      <p:bldP spid="72089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248400"/>
          </a:xfrm>
        </p:spPr>
        <p:txBody>
          <a:bodyPr>
            <a:normAutofit fontScale="92500" lnSpcReduction="20000"/>
          </a:bodyPr>
          <a:lstStyle/>
          <a:p>
            <a:pPr algn="r" rtl="1">
              <a:buNone/>
            </a:pPr>
            <a:r>
              <a:rPr lang="fa-IR" u="sng" dirty="0" smtClean="0">
                <a:solidFill>
                  <a:srgbClr val="C00000"/>
                </a:solidFill>
              </a:rPr>
              <a:t>تحلیل نقطه سر به سر</a:t>
            </a:r>
          </a:p>
          <a:p>
            <a:pPr algn="justLow" rtl="1">
              <a:lnSpc>
                <a:spcPct val="150000"/>
              </a:lnSpc>
              <a:buNone/>
            </a:pPr>
            <a:r>
              <a:rPr lang="fa-IR" dirty="0" smtClean="0"/>
              <a:t>روش تحلیل نقطه سر به سر که در تصمیم گیریها کاربرد زیادی دارد،رابطه بین میزان تولید، و هزینه درآمد ناشی از آن را در سازمان نشان می‌دهد و به مدیر امکان می‌دهد تا دریابد در چه سطحی از تولید درآمد و هزینه‌ها برابرند و در نتیجه چه میزانی از تولید برای موسسه سودآورو چه میزانی زیان آور است.</a:t>
            </a:r>
          </a:p>
          <a:p>
            <a:pPr algn="justLow" rtl="1">
              <a:lnSpc>
                <a:spcPct val="150000"/>
              </a:lnSpc>
              <a:buNone/>
            </a:pPr>
            <a:r>
              <a:rPr lang="fa-IR" dirty="0" smtClean="0"/>
              <a:t>در این روش سه متغیر کلی به نامهای میزان تولید،درآمد و هزینه مطرح و هزینه به دو هزینه ثابت و متغیر تقسیم می شود.مجموع هزینه های ثابت و متغیر را هزینه کل می نامند و میزان سوددهی یک کالا در رابطه با هزینه کل آن کالا سنجیده می شود.</a:t>
            </a:r>
          </a:p>
          <a:p>
            <a:pPr algn="r" rtl="1">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10600" cy="5668963"/>
          </a:xfrm>
        </p:spPr>
        <p:txBody>
          <a:bodyPr>
            <a:normAutofit fontScale="92500" lnSpcReduction="20000"/>
          </a:bodyPr>
          <a:lstStyle/>
          <a:p>
            <a:pPr algn="justLow" rtl="1">
              <a:lnSpc>
                <a:spcPct val="120000"/>
              </a:lnSpc>
              <a:buNone/>
            </a:pPr>
            <a:r>
              <a:rPr lang="fa-IR" u="sng" dirty="0" smtClean="0">
                <a:solidFill>
                  <a:srgbClr val="C00000"/>
                </a:solidFill>
              </a:rPr>
              <a:t>پیش دانسته</a:t>
            </a:r>
            <a:r>
              <a:rPr lang="en-US" u="sng" dirty="0" smtClean="0">
                <a:solidFill>
                  <a:srgbClr val="C00000"/>
                </a:solidFill>
              </a:rPr>
              <a:t>‌</a:t>
            </a:r>
            <a:r>
              <a:rPr lang="fa-IR" u="sng" dirty="0" smtClean="0">
                <a:solidFill>
                  <a:srgbClr val="C00000"/>
                </a:solidFill>
              </a:rPr>
              <a:t>های تحلیل نقطه سر به سر</a:t>
            </a:r>
            <a:endParaRPr lang="en-US" u="sng" dirty="0" smtClean="0">
              <a:solidFill>
                <a:srgbClr val="C00000"/>
              </a:solidFill>
            </a:endParaRPr>
          </a:p>
          <a:p>
            <a:pPr marL="609600" indent="-609600" algn="just" rtl="1">
              <a:lnSpc>
                <a:spcPct val="160000"/>
              </a:lnSpc>
              <a:buNone/>
              <a:defRPr/>
            </a:pPr>
            <a:r>
              <a:rPr lang="fa-IR" u="sng" dirty="0" smtClean="0"/>
              <a:t>هزینه ثابت:</a:t>
            </a:r>
          </a:p>
          <a:p>
            <a:pPr marL="609600" indent="-609600" algn="just" rtl="1">
              <a:lnSpc>
                <a:spcPct val="160000"/>
              </a:lnSpc>
              <a:buNone/>
              <a:defRPr/>
            </a:pPr>
            <a:r>
              <a:rPr lang="fa-IR" dirty="0" smtClean="0"/>
              <a:t>شامل هزینه</a:t>
            </a:r>
            <a:r>
              <a:rPr lang="en-US" dirty="0" smtClean="0"/>
              <a:t>‌</a:t>
            </a:r>
            <a:r>
              <a:rPr lang="fa-IR" dirty="0" smtClean="0"/>
              <a:t>هایی است که بدون توجه به میزان تولید همواره وجود دارد مانند: هزینه‌های اداری، اجاره.</a:t>
            </a:r>
          </a:p>
          <a:p>
            <a:pPr marL="609600" indent="-609600" algn="just" rtl="1">
              <a:lnSpc>
                <a:spcPct val="160000"/>
              </a:lnSpc>
              <a:buNone/>
              <a:defRPr/>
            </a:pPr>
            <a:r>
              <a:rPr lang="fa-IR" u="sng" dirty="0" smtClean="0"/>
              <a:t>هزینه متغیر:</a:t>
            </a:r>
          </a:p>
          <a:p>
            <a:pPr marL="609600" indent="-609600" algn="just" rtl="1">
              <a:lnSpc>
                <a:spcPct val="160000"/>
              </a:lnSpc>
              <a:buNone/>
              <a:defRPr/>
            </a:pPr>
            <a:r>
              <a:rPr lang="fa-IR" dirty="0" smtClean="0"/>
              <a:t>هزینه‌هایی که مستقیما با میزان تولید ارتباط دارد.تولید بیشتر هزینه متغیر را افزایش می دهد و کاهش تولید باعث کم شدن هزینه می شودمانند: هزینه مواد اولیه،هزینه نیروی کار تولیدی.</a:t>
            </a:r>
            <a:endParaRPr lang="en-US" dirty="0" smtClean="0"/>
          </a:p>
          <a:p>
            <a:pPr algn="r" rtl="1">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3970" name="Line 2"/>
          <p:cNvSpPr>
            <a:spLocks noChangeShapeType="1"/>
          </p:cNvSpPr>
          <p:nvPr/>
        </p:nvSpPr>
        <p:spPr bwMode="auto">
          <a:xfrm>
            <a:off x="1103313" y="5967413"/>
            <a:ext cx="5326062" cy="0"/>
          </a:xfrm>
          <a:prstGeom prst="line">
            <a:avLst/>
          </a:prstGeom>
          <a:noFill/>
          <a:ln w="9525">
            <a:solidFill>
              <a:schemeClr val="tx1"/>
            </a:solidFill>
            <a:round/>
            <a:headEnd/>
            <a:tailEnd/>
          </a:ln>
          <a:effectLst/>
        </p:spPr>
        <p:txBody>
          <a:bodyPr/>
          <a:lstStyle/>
          <a:p>
            <a:pPr>
              <a:defRPr/>
            </a:pPr>
            <a:endParaRPr lang="en-US"/>
          </a:p>
        </p:txBody>
      </p:sp>
      <p:sp>
        <p:nvSpPr>
          <p:cNvPr id="723971" name="Line 3"/>
          <p:cNvSpPr>
            <a:spLocks noChangeShapeType="1"/>
          </p:cNvSpPr>
          <p:nvPr/>
        </p:nvSpPr>
        <p:spPr bwMode="auto">
          <a:xfrm>
            <a:off x="1090613" y="1323975"/>
            <a:ext cx="0" cy="4643438"/>
          </a:xfrm>
          <a:prstGeom prst="line">
            <a:avLst/>
          </a:prstGeom>
          <a:noFill/>
          <a:ln w="9525">
            <a:solidFill>
              <a:schemeClr val="tx1"/>
            </a:solidFill>
            <a:round/>
            <a:headEnd/>
            <a:tailEnd/>
          </a:ln>
          <a:effectLst/>
        </p:spPr>
        <p:txBody>
          <a:bodyPr/>
          <a:lstStyle/>
          <a:p>
            <a:pPr>
              <a:defRPr/>
            </a:pPr>
            <a:endParaRPr lang="en-US"/>
          </a:p>
        </p:txBody>
      </p:sp>
      <p:sp>
        <p:nvSpPr>
          <p:cNvPr id="723972" name="Line 4"/>
          <p:cNvSpPr>
            <a:spLocks noChangeShapeType="1"/>
          </p:cNvSpPr>
          <p:nvPr/>
        </p:nvSpPr>
        <p:spPr bwMode="auto">
          <a:xfrm>
            <a:off x="1074738" y="3878263"/>
            <a:ext cx="3570287" cy="0"/>
          </a:xfrm>
          <a:prstGeom prst="line">
            <a:avLst/>
          </a:prstGeom>
          <a:noFill/>
          <a:ln w="9525">
            <a:solidFill>
              <a:schemeClr val="tx1"/>
            </a:solidFill>
            <a:round/>
            <a:headEnd/>
            <a:tailEnd/>
          </a:ln>
          <a:effectLst/>
        </p:spPr>
        <p:txBody>
          <a:bodyPr/>
          <a:lstStyle/>
          <a:p>
            <a:pPr>
              <a:defRPr/>
            </a:pPr>
            <a:endParaRPr lang="en-US"/>
          </a:p>
        </p:txBody>
      </p:sp>
      <p:sp>
        <p:nvSpPr>
          <p:cNvPr id="723973" name="Line 5"/>
          <p:cNvSpPr>
            <a:spLocks noChangeShapeType="1"/>
          </p:cNvSpPr>
          <p:nvPr/>
        </p:nvSpPr>
        <p:spPr bwMode="auto">
          <a:xfrm flipV="1">
            <a:off x="1074738" y="1846263"/>
            <a:ext cx="4121150" cy="4121150"/>
          </a:xfrm>
          <a:prstGeom prst="line">
            <a:avLst/>
          </a:prstGeom>
          <a:noFill/>
          <a:ln w="9525">
            <a:solidFill>
              <a:schemeClr val="tx1"/>
            </a:solidFill>
            <a:round/>
            <a:headEnd/>
            <a:tailEnd/>
          </a:ln>
          <a:effectLst/>
        </p:spPr>
        <p:txBody>
          <a:bodyPr/>
          <a:lstStyle/>
          <a:p>
            <a:pPr>
              <a:defRPr/>
            </a:pPr>
            <a:endParaRPr lang="en-US"/>
          </a:p>
        </p:txBody>
      </p:sp>
      <p:sp>
        <p:nvSpPr>
          <p:cNvPr id="723974" name="Line 6"/>
          <p:cNvSpPr>
            <a:spLocks noChangeShapeType="1"/>
          </p:cNvSpPr>
          <p:nvPr/>
        </p:nvSpPr>
        <p:spPr bwMode="auto">
          <a:xfrm flipV="1">
            <a:off x="1089025" y="2557463"/>
            <a:ext cx="4929188" cy="1320800"/>
          </a:xfrm>
          <a:prstGeom prst="line">
            <a:avLst/>
          </a:prstGeom>
          <a:noFill/>
          <a:ln w="9525">
            <a:solidFill>
              <a:schemeClr val="tx1"/>
            </a:solidFill>
            <a:round/>
            <a:headEnd/>
            <a:tailEnd/>
          </a:ln>
          <a:effectLst/>
        </p:spPr>
        <p:txBody>
          <a:bodyPr/>
          <a:lstStyle/>
          <a:p>
            <a:pPr>
              <a:defRPr/>
            </a:pPr>
            <a:endParaRPr lang="en-US"/>
          </a:p>
        </p:txBody>
      </p:sp>
      <p:sp>
        <p:nvSpPr>
          <p:cNvPr id="723975" name="Text Box 7"/>
          <p:cNvSpPr txBox="1">
            <a:spLocks noChangeArrowheads="1"/>
          </p:cNvSpPr>
          <p:nvPr/>
        </p:nvSpPr>
        <p:spPr bwMode="auto">
          <a:xfrm>
            <a:off x="893763" y="6053138"/>
            <a:ext cx="3614737" cy="1236662"/>
          </a:xfrm>
          <a:prstGeom prst="rect">
            <a:avLst/>
          </a:prstGeom>
          <a:noFill/>
          <a:ln w="9525">
            <a:noFill/>
            <a:miter lim="800000"/>
            <a:headEnd/>
            <a:tailEnd/>
          </a:ln>
        </p:spPr>
        <p:txBody>
          <a:bodyPr/>
          <a:lstStyle/>
          <a:p>
            <a:pPr algn="r">
              <a:spcBef>
                <a:spcPct val="50000"/>
              </a:spcBef>
            </a:pPr>
            <a:r>
              <a:rPr lang="fa-IR" sz="2400">
                <a:effectLst/>
              </a:rPr>
              <a:t>میزان تولید</a:t>
            </a:r>
            <a:endParaRPr lang="en-US" sz="2400">
              <a:effectLst/>
            </a:endParaRPr>
          </a:p>
        </p:txBody>
      </p:sp>
      <p:sp>
        <p:nvSpPr>
          <p:cNvPr id="723976" name="Text Box 8"/>
          <p:cNvSpPr txBox="1">
            <a:spLocks noChangeArrowheads="1"/>
          </p:cNvSpPr>
          <p:nvPr/>
        </p:nvSpPr>
        <p:spPr bwMode="auto">
          <a:xfrm>
            <a:off x="-957263" y="922338"/>
            <a:ext cx="2743201" cy="457200"/>
          </a:xfrm>
          <a:prstGeom prst="rect">
            <a:avLst/>
          </a:prstGeom>
          <a:noFill/>
          <a:ln w="9525">
            <a:noFill/>
            <a:miter lim="800000"/>
            <a:headEnd/>
            <a:tailEnd/>
          </a:ln>
        </p:spPr>
        <p:txBody>
          <a:bodyPr>
            <a:spAutoFit/>
          </a:bodyPr>
          <a:lstStyle/>
          <a:p>
            <a:pPr algn="r">
              <a:spcBef>
                <a:spcPct val="50000"/>
              </a:spcBef>
            </a:pPr>
            <a:r>
              <a:rPr lang="fa-IR" sz="2400">
                <a:effectLst/>
              </a:rPr>
              <a:t>هزینه و درآمد</a:t>
            </a:r>
            <a:endParaRPr lang="en-US" sz="2400">
              <a:effectLst/>
            </a:endParaRPr>
          </a:p>
        </p:txBody>
      </p:sp>
      <p:sp>
        <p:nvSpPr>
          <p:cNvPr id="723977" name="Text Box 9"/>
          <p:cNvSpPr txBox="1">
            <a:spLocks noChangeArrowheads="1"/>
          </p:cNvSpPr>
          <p:nvPr/>
        </p:nvSpPr>
        <p:spPr bwMode="auto">
          <a:xfrm>
            <a:off x="4216400" y="1495425"/>
            <a:ext cx="1901825" cy="396875"/>
          </a:xfrm>
          <a:prstGeom prst="rect">
            <a:avLst/>
          </a:prstGeom>
          <a:noFill/>
          <a:ln w="9525">
            <a:noFill/>
            <a:miter lim="800000"/>
            <a:headEnd/>
            <a:tailEnd/>
          </a:ln>
        </p:spPr>
        <p:txBody>
          <a:bodyPr>
            <a:spAutoFit/>
          </a:bodyPr>
          <a:lstStyle/>
          <a:p>
            <a:pPr algn="r">
              <a:spcBef>
                <a:spcPct val="50000"/>
              </a:spcBef>
            </a:pPr>
            <a:r>
              <a:rPr lang="fa-IR">
                <a:effectLst/>
              </a:rPr>
              <a:t>درآمد کل</a:t>
            </a:r>
            <a:endParaRPr lang="en-US">
              <a:effectLst/>
            </a:endParaRPr>
          </a:p>
        </p:txBody>
      </p:sp>
      <p:sp>
        <p:nvSpPr>
          <p:cNvPr id="723978" name="Text Box 10"/>
          <p:cNvSpPr txBox="1">
            <a:spLocks noChangeArrowheads="1"/>
          </p:cNvSpPr>
          <p:nvPr/>
        </p:nvSpPr>
        <p:spPr bwMode="auto">
          <a:xfrm>
            <a:off x="5456238" y="2314575"/>
            <a:ext cx="1436687" cy="396875"/>
          </a:xfrm>
          <a:prstGeom prst="rect">
            <a:avLst/>
          </a:prstGeom>
          <a:noFill/>
          <a:ln w="9525">
            <a:noFill/>
            <a:miter lim="800000"/>
            <a:headEnd/>
            <a:tailEnd/>
          </a:ln>
        </p:spPr>
        <p:txBody>
          <a:bodyPr>
            <a:spAutoFit/>
          </a:bodyPr>
          <a:lstStyle/>
          <a:p>
            <a:pPr algn="r">
              <a:spcBef>
                <a:spcPct val="50000"/>
              </a:spcBef>
            </a:pPr>
            <a:r>
              <a:rPr lang="fa-IR">
                <a:effectLst/>
              </a:rPr>
              <a:t>هزینه کل</a:t>
            </a:r>
            <a:endParaRPr lang="en-US">
              <a:effectLst/>
            </a:endParaRPr>
          </a:p>
        </p:txBody>
      </p:sp>
      <p:sp>
        <p:nvSpPr>
          <p:cNvPr id="723979" name="Text Box 11"/>
          <p:cNvSpPr txBox="1">
            <a:spLocks noChangeArrowheads="1"/>
          </p:cNvSpPr>
          <p:nvPr/>
        </p:nvSpPr>
        <p:spPr bwMode="auto">
          <a:xfrm>
            <a:off x="4332288" y="3657600"/>
            <a:ext cx="1306512" cy="396875"/>
          </a:xfrm>
          <a:prstGeom prst="rect">
            <a:avLst/>
          </a:prstGeom>
          <a:noFill/>
          <a:ln w="9525">
            <a:noFill/>
            <a:miter lim="800000"/>
            <a:headEnd/>
            <a:tailEnd/>
          </a:ln>
        </p:spPr>
        <p:txBody>
          <a:bodyPr>
            <a:spAutoFit/>
          </a:bodyPr>
          <a:lstStyle/>
          <a:p>
            <a:pPr algn="r">
              <a:spcBef>
                <a:spcPct val="50000"/>
              </a:spcBef>
            </a:pPr>
            <a:r>
              <a:rPr lang="fa-IR">
                <a:effectLst/>
              </a:rPr>
              <a:t>هزینه ثابت</a:t>
            </a:r>
            <a:endParaRPr lang="en-US">
              <a:effectLst/>
            </a:endParaRPr>
          </a:p>
        </p:txBody>
      </p:sp>
      <p:sp>
        <p:nvSpPr>
          <p:cNvPr id="723980" name="Text Box 12"/>
          <p:cNvSpPr txBox="1">
            <a:spLocks noChangeArrowheads="1"/>
          </p:cNvSpPr>
          <p:nvPr/>
        </p:nvSpPr>
        <p:spPr bwMode="auto">
          <a:xfrm>
            <a:off x="1462088" y="2813050"/>
            <a:ext cx="2671762" cy="1628775"/>
          </a:xfrm>
          <a:prstGeom prst="rect">
            <a:avLst/>
          </a:prstGeom>
          <a:noFill/>
          <a:ln w="9525">
            <a:noFill/>
            <a:miter lim="800000"/>
            <a:headEnd/>
            <a:tailEnd/>
          </a:ln>
        </p:spPr>
        <p:txBody>
          <a:bodyPr/>
          <a:lstStyle/>
          <a:p>
            <a:pPr algn="r">
              <a:spcBef>
                <a:spcPct val="50000"/>
              </a:spcBef>
            </a:pPr>
            <a:r>
              <a:rPr lang="fa-IR" sz="1800">
                <a:effectLst/>
              </a:rPr>
              <a:t>ّّ</a:t>
            </a:r>
            <a:r>
              <a:rPr lang="en-US">
                <a:effectLst/>
                <a:latin typeface="Shruti" pitchFamily="2"/>
              </a:rPr>
              <a:t>F</a:t>
            </a:r>
          </a:p>
        </p:txBody>
      </p:sp>
      <p:sp>
        <p:nvSpPr>
          <p:cNvPr id="723981" name="Line 13"/>
          <p:cNvSpPr>
            <a:spLocks noChangeShapeType="1"/>
          </p:cNvSpPr>
          <p:nvPr/>
        </p:nvSpPr>
        <p:spPr bwMode="auto">
          <a:xfrm>
            <a:off x="3933825" y="3106738"/>
            <a:ext cx="0" cy="2844800"/>
          </a:xfrm>
          <a:prstGeom prst="line">
            <a:avLst/>
          </a:prstGeom>
          <a:noFill/>
          <a:ln w="31750">
            <a:solidFill>
              <a:schemeClr val="tx1"/>
            </a:solidFill>
            <a:prstDash val="sysDot"/>
            <a:round/>
            <a:headEnd/>
            <a:tailEnd/>
          </a:ln>
          <a:effectLst/>
        </p:spPr>
        <p:txBody>
          <a:bodyPr/>
          <a:lstStyle/>
          <a:p>
            <a:pPr>
              <a:defRPr/>
            </a:pPr>
            <a:endParaRPr lang="en-US"/>
          </a:p>
        </p:txBody>
      </p:sp>
      <p:sp>
        <p:nvSpPr>
          <p:cNvPr id="723982" name="Text Box 14"/>
          <p:cNvSpPr txBox="1">
            <a:spLocks noChangeArrowheads="1"/>
          </p:cNvSpPr>
          <p:nvPr/>
        </p:nvSpPr>
        <p:spPr bwMode="auto">
          <a:xfrm>
            <a:off x="2667000" y="242888"/>
            <a:ext cx="3352800" cy="579437"/>
          </a:xfrm>
          <a:prstGeom prst="rect">
            <a:avLst/>
          </a:prstGeom>
          <a:noFill/>
          <a:ln w="9525">
            <a:noFill/>
            <a:miter lim="800000"/>
            <a:headEnd/>
            <a:tailEnd/>
          </a:ln>
        </p:spPr>
        <p:txBody>
          <a:bodyPr wrap="square">
            <a:spAutoFit/>
          </a:bodyPr>
          <a:lstStyle/>
          <a:p>
            <a:pPr algn="r"/>
            <a:r>
              <a:rPr lang="fa-IR" sz="3200" dirty="0">
                <a:solidFill>
                  <a:srgbClr val="C00000"/>
                </a:solidFill>
                <a:effectLst/>
              </a:rPr>
              <a:t>نمودار نقطه سر به سر</a:t>
            </a:r>
            <a:endParaRPr lang="en-US" sz="3200" dirty="0">
              <a:solidFill>
                <a:srgbClr val="C00000"/>
              </a:solidFill>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23982"/>
                                        </p:tgtEl>
                                        <p:attrNameLst>
                                          <p:attrName>style.visibility</p:attrName>
                                        </p:attrNameLst>
                                      </p:cBhvr>
                                      <p:to>
                                        <p:strVal val="visible"/>
                                      </p:to>
                                    </p:set>
                                    <p:animEffect transition="in" filter="blinds(horizontal)">
                                      <p:cBhvr>
                                        <p:cTn id="7" dur="500"/>
                                        <p:tgtEl>
                                          <p:spTgt spid="72398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723971"/>
                                        </p:tgtEl>
                                        <p:attrNameLst>
                                          <p:attrName>style.visibility</p:attrName>
                                        </p:attrNameLst>
                                      </p:cBhvr>
                                      <p:to>
                                        <p:strVal val="visible"/>
                                      </p:to>
                                    </p:set>
                                    <p:anim calcmode="lin" valueType="num">
                                      <p:cBhvr>
                                        <p:cTn id="12" dur="1000" fill="hold"/>
                                        <p:tgtEl>
                                          <p:spTgt spid="723971"/>
                                        </p:tgtEl>
                                        <p:attrNameLst>
                                          <p:attrName>ppt_w</p:attrName>
                                        </p:attrNameLst>
                                      </p:cBhvr>
                                      <p:tavLst>
                                        <p:tav tm="0">
                                          <p:val>
                                            <p:strVal val="#ppt_w*0.70"/>
                                          </p:val>
                                        </p:tav>
                                        <p:tav tm="100000">
                                          <p:val>
                                            <p:strVal val="#ppt_w"/>
                                          </p:val>
                                        </p:tav>
                                      </p:tavLst>
                                    </p:anim>
                                    <p:anim calcmode="lin" valueType="num">
                                      <p:cBhvr>
                                        <p:cTn id="13" dur="1000" fill="hold"/>
                                        <p:tgtEl>
                                          <p:spTgt spid="723971"/>
                                        </p:tgtEl>
                                        <p:attrNameLst>
                                          <p:attrName>ppt_h</p:attrName>
                                        </p:attrNameLst>
                                      </p:cBhvr>
                                      <p:tavLst>
                                        <p:tav tm="0">
                                          <p:val>
                                            <p:strVal val="#ppt_h"/>
                                          </p:val>
                                        </p:tav>
                                        <p:tav tm="100000">
                                          <p:val>
                                            <p:strVal val="#ppt_h"/>
                                          </p:val>
                                        </p:tav>
                                      </p:tavLst>
                                    </p:anim>
                                    <p:animEffect transition="in" filter="fade">
                                      <p:cBhvr>
                                        <p:cTn id="14" dur="1000"/>
                                        <p:tgtEl>
                                          <p:spTgt spid="723971"/>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723975"/>
                                        </p:tgtEl>
                                        <p:attrNameLst>
                                          <p:attrName>style.visibility</p:attrName>
                                        </p:attrNameLst>
                                      </p:cBhvr>
                                      <p:to>
                                        <p:strVal val="visible"/>
                                      </p:to>
                                    </p:set>
                                    <p:anim calcmode="lin" valueType="num">
                                      <p:cBhvr>
                                        <p:cTn id="17" dur="1000" fill="hold"/>
                                        <p:tgtEl>
                                          <p:spTgt spid="723975"/>
                                        </p:tgtEl>
                                        <p:attrNameLst>
                                          <p:attrName>ppt_w</p:attrName>
                                        </p:attrNameLst>
                                      </p:cBhvr>
                                      <p:tavLst>
                                        <p:tav tm="0">
                                          <p:val>
                                            <p:strVal val="#ppt_w*0.70"/>
                                          </p:val>
                                        </p:tav>
                                        <p:tav tm="100000">
                                          <p:val>
                                            <p:strVal val="#ppt_w"/>
                                          </p:val>
                                        </p:tav>
                                      </p:tavLst>
                                    </p:anim>
                                    <p:anim calcmode="lin" valueType="num">
                                      <p:cBhvr>
                                        <p:cTn id="18" dur="1000" fill="hold"/>
                                        <p:tgtEl>
                                          <p:spTgt spid="723975"/>
                                        </p:tgtEl>
                                        <p:attrNameLst>
                                          <p:attrName>ppt_h</p:attrName>
                                        </p:attrNameLst>
                                      </p:cBhvr>
                                      <p:tavLst>
                                        <p:tav tm="0">
                                          <p:val>
                                            <p:strVal val="#ppt_h"/>
                                          </p:val>
                                        </p:tav>
                                        <p:tav tm="100000">
                                          <p:val>
                                            <p:strVal val="#ppt_h"/>
                                          </p:val>
                                        </p:tav>
                                      </p:tavLst>
                                    </p:anim>
                                    <p:animEffect transition="in" filter="fade">
                                      <p:cBhvr>
                                        <p:cTn id="19" dur="1000"/>
                                        <p:tgtEl>
                                          <p:spTgt spid="723975"/>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723976"/>
                                        </p:tgtEl>
                                        <p:attrNameLst>
                                          <p:attrName>style.visibility</p:attrName>
                                        </p:attrNameLst>
                                      </p:cBhvr>
                                      <p:to>
                                        <p:strVal val="visible"/>
                                      </p:to>
                                    </p:set>
                                    <p:anim calcmode="lin" valueType="num">
                                      <p:cBhvr>
                                        <p:cTn id="22" dur="1000" fill="hold"/>
                                        <p:tgtEl>
                                          <p:spTgt spid="723976"/>
                                        </p:tgtEl>
                                        <p:attrNameLst>
                                          <p:attrName>ppt_w</p:attrName>
                                        </p:attrNameLst>
                                      </p:cBhvr>
                                      <p:tavLst>
                                        <p:tav tm="0">
                                          <p:val>
                                            <p:strVal val="#ppt_w*0.70"/>
                                          </p:val>
                                        </p:tav>
                                        <p:tav tm="100000">
                                          <p:val>
                                            <p:strVal val="#ppt_w"/>
                                          </p:val>
                                        </p:tav>
                                      </p:tavLst>
                                    </p:anim>
                                    <p:anim calcmode="lin" valueType="num">
                                      <p:cBhvr>
                                        <p:cTn id="23" dur="1000" fill="hold"/>
                                        <p:tgtEl>
                                          <p:spTgt spid="723976"/>
                                        </p:tgtEl>
                                        <p:attrNameLst>
                                          <p:attrName>ppt_h</p:attrName>
                                        </p:attrNameLst>
                                      </p:cBhvr>
                                      <p:tavLst>
                                        <p:tav tm="0">
                                          <p:val>
                                            <p:strVal val="#ppt_h"/>
                                          </p:val>
                                        </p:tav>
                                        <p:tav tm="100000">
                                          <p:val>
                                            <p:strVal val="#ppt_h"/>
                                          </p:val>
                                        </p:tav>
                                      </p:tavLst>
                                    </p:anim>
                                    <p:animEffect transition="in" filter="fade">
                                      <p:cBhvr>
                                        <p:cTn id="24" dur="1000"/>
                                        <p:tgtEl>
                                          <p:spTgt spid="723976"/>
                                        </p:tgtEl>
                                      </p:cBhvr>
                                    </p:animEffect>
                                  </p:childTnLst>
                                </p:cTn>
                              </p:par>
                              <p:par>
                                <p:cTn id="25" presetID="55" presetClass="entr" presetSubtype="0" fill="hold" nodeType="withEffect">
                                  <p:stCondLst>
                                    <p:cond delay="0"/>
                                  </p:stCondLst>
                                  <p:childTnLst>
                                    <p:set>
                                      <p:cBhvr>
                                        <p:cTn id="26" dur="1" fill="hold">
                                          <p:stCondLst>
                                            <p:cond delay="0"/>
                                          </p:stCondLst>
                                        </p:cTn>
                                        <p:tgtEl>
                                          <p:spTgt spid="723970"/>
                                        </p:tgtEl>
                                        <p:attrNameLst>
                                          <p:attrName>style.visibility</p:attrName>
                                        </p:attrNameLst>
                                      </p:cBhvr>
                                      <p:to>
                                        <p:strVal val="visible"/>
                                      </p:to>
                                    </p:set>
                                    <p:anim calcmode="lin" valueType="num">
                                      <p:cBhvr>
                                        <p:cTn id="27" dur="1000" fill="hold"/>
                                        <p:tgtEl>
                                          <p:spTgt spid="723970"/>
                                        </p:tgtEl>
                                        <p:attrNameLst>
                                          <p:attrName>ppt_w</p:attrName>
                                        </p:attrNameLst>
                                      </p:cBhvr>
                                      <p:tavLst>
                                        <p:tav tm="0">
                                          <p:val>
                                            <p:strVal val="#ppt_w*0.70"/>
                                          </p:val>
                                        </p:tav>
                                        <p:tav tm="100000">
                                          <p:val>
                                            <p:strVal val="#ppt_w"/>
                                          </p:val>
                                        </p:tav>
                                      </p:tavLst>
                                    </p:anim>
                                    <p:anim calcmode="lin" valueType="num">
                                      <p:cBhvr>
                                        <p:cTn id="28" dur="1000" fill="hold"/>
                                        <p:tgtEl>
                                          <p:spTgt spid="723970"/>
                                        </p:tgtEl>
                                        <p:attrNameLst>
                                          <p:attrName>ppt_h</p:attrName>
                                        </p:attrNameLst>
                                      </p:cBhvr>
                                      <p:tavLst>
                                        <p:tav tm="0">
                                          <p:val>
                                            <p:strVal val="#ppt_h"/>
                                          </p:val>
                                        </p:tav>
                                        <p:tav tm="100000">
                                          <p:val>
                                            <p:strVal val="#ppt_h"/>
                                          </p:val>
                                        </p:tav>
                                      </p:tavLst>
                                    </p:anim>
                                    <p:animEffect transition="in" filter="fade">
                                      <p:cBhvr>
                                        <p:cTn id="29" dur="1000"/>
                                        <p:tgtEl>
                                          <p:spTgt spid="723970"/>
                                        </p:tgtEl>
                                      </p:cBhvr>
                                    </p:animEffect>
                                  </p:childTnLst>
                                </p:cTn>
                              </p:par>
                              <p:par>
                                <p:cTn id="30" presetID="2" presetClass="entr" presetSubtype="4" fill="hold" nodeType="withEffect">
                                  <p:stCondLst>
                                    <p:cond delay="0"/>
                                  </p:stCondLst>
                                  <p:childTnLst>
                                    <p:set>
                                      <p:cBhvr>
                                        <p:cTn id="31" dur="1" fill="hold">
                                          <p:stCondLst>
                                            <p:cond delay="0"/>
                                          </p:stCondLst>
                                        </p:cTn>
                                        <p:tgtEl>
                                          <p:spTgt spid="723973"/>
                                        </p:tgtEl>
                                        <p:attrNameLst>
                                          <p:attrName>style.visibility</p:attrName>
                                        </p:attrNameLst>
                                      </p:cBhvr>
                                      <p:to>
                                        <p:strVal val="visible"/>
                                      </p:to>
                                    </p:set>
                                    <p:anim calcmode="lin" valueType="num">
                                      <p:cBhvr additive="base">
                                        <p:cTn id="32" dur="500" fill="hold"/>
                                        <p:tgtEl>
                                          <p:spTgt spid="723973"/>
                                        </p:tgtEl>
                                        <p:attrNameLst>
                                          <p:attrName>ppt_x</p:attrName>
                                        </p:attrNameLst>
                                      </p:cBhvr>
                                      <p:tavLst>
                                        <p:tav tm="0">
                                          <p:val>
                                            <p:strVal val="#ppt_x"/>
                                          </p:val>
                                        </p:tav>
                                        <p:tav tm="100000">
                                          <p:val>
                                            <p:strVal val="#ppt_x"/>
                                          </p:val>
                                        </p:tav>
                                      </p:tavLst>
                                    </p:anim>
                                    <p:anim calcmode="lin" valueType="num">
                                      <p:cBhvr additive="base">
                                        <p:cTn id="33" dur="500" fill="hold"/>
                                        <p:tgtEl>
                                          <p:spTgt spid="723973"/>
                                        </p:tgtEl>
                                        <p:attrNameLst>
                                          <p:attrName>ppt_y</p:attrName>
                                        </p:attrNameLst>
                                      </p:cBhvr>
                                      <p:tavLst>
                                        <p:tav tm="0">
                                          <p:val>
                                            <p:strVal val="1+#ppt_h/2"/>
                                          </p:val>
                                        </p:tav>
                                        <p:tav tm="100000">
                                          <p:val>
                                            <p:strVal val="#ppt_y"/>
                                          </p:val>
                                        </p:tav>
                                      </p:tavLst>
                                    </p:anim>
                                  </p:childTnLst>
                                </p:cTn>
                              </p:par>
                              <p:par>
                                <p:cTn id="34" presetID="21" presetClass="entr" presetSubtype="4" fill="hold" grpId="0" nodeType="withEffect">
                                  <p:stCondLst>
                                    <p:cond delay="0"/>
                                  </p:stCondLst>
                                  <p:childTnLst>
                                    <p:set>
                                      <p:cBhvr>
                                        <p:cTn id="35" dur="1" fill="hold">
                                          <p:stCondLst>
                                            <p:cond delay="0"/>
                                          </p:stCondLst>
                                        </p:cTn>
                                        <p:tgtEl>
                                          <p:spTgt spid="723978"/>
                                        </p:tgtEl>
                                        <p:attrNameLst>
                                          <p:attrName>style.visibility</p:attrName>
                                        </p:attrNameLst>
                                      </p:cBhvr>
                                      <p:to>
                                        <p:strVal val="visible"/>
                                      </p:to>
                                    </p:set>
                                    <p:animEffect transition="in" filter="wheel(4)">
                                      <p:cBhvr>
                                        <p:cTn id="36" dur="2000"/>
                                        <p:tgtEl>
                                          <p:spTgt spid="723978"/>
                                        </p:tgtEl>
                                      </p:cBhvr>
                                    </p:animEffect>
                                  </p:childTnLst>
                                </p:cTn>
                              </p:par>
                              <p:par>
                                <p:cTn id="37" presetID="2" presetClass="entr" presetSubtype="4" fill="hold" nodeType="withEffect">
                                  <p:stCondLst>
                                    <p:cond delay="0"/>
                                  </p:stCondLst>
                                  <p:childTnLst>
                                    <p:set>
                                      <p:cBhvr>
                                        <p:cTn id="38" dur="1" fill="hold">
                                          <p:stCondLst>
                                            <p:cond delay="0"/>
                                          </p:stCondLst>
                                        </p:cTn>
                                        <p:tgtEl>
                                          <p:spTgt spid="723974"/>
                                        </p:tgtEl>
                                        <p:attrNameLst>
                                          <p:attrName>style.visibility</p:attrName>
                                        </p:attrNameLst>
                                      </p:cBhvr>
                                      <p:to>
                                        <p:strVal val="visible"/>
                                      </p:to>
                                    </p:set>
                                    <p:anim calcmode="lin" valueType="num">
                                      <p:cBhvr additive="base">
                                        <p:cTn id="39" dur="500" fill="hold"/>
                                        <p:tgtEl>
                                          <p:spTgt spid="723974"/>
                                        </p:tgtEl>
                                        <p:attrNameLst>
                                          <p:attrName>ppt_x</p:attrName>
                                        </p:attrNameLst>
                                      </p:cBhvr>
                                      <p:tavLst>
                                        <p:tav tm="0">
                                          <p:val>
                                            <p:strVal val="#ppt_x"/>
                                          </p:val>
                                        </p:tav>
                                        <p:tav tm="100000">
                                          <p:val>
                                            <p:strVal val="#ppt_x"/>
                                          </p:val>
                                        </p:tav>
                                      </p:tavLst>
                                    </p:anim>
                                    <p:anim calcmode="lin" valueType="num">
                                      <p:cBhvr additive="base">
                                        <p:cTn id="40" dur="500" fill="hold"/>
                                        <p:tgtEl>
                                          <p:spTgt spid="723974"/>
                                        </p:tgtEl>
                                        <p:attrNameLst>
                                          <p:attrName>ppt_y</p:attrName>
                                        </p:attrNameLst>
                                      </p:cBhvr>
                                      <p:tavLst>
                                        <p:tav tm="0">
                                          <p:val>
                                            <p:strVal val="1+#ppt_h/2"/>
                                          </p:val>
                                        </p:tav>
                                        <p:tav tm="100000">
                                          <p:val>
                                            <p:strVal val="#ppt_y"/>
                                          </p:val>
                                        </p:tav>
                                      </p:tavLst>
                                    </p:anim>
                                  </p:childTnLst>
                                </p:cTn>
                              </p:par>
                              <p:par>
                                <p:cTn id="41" presetID="29" presetClass="entr" presetSubtype="0" fill="hold" grpId="0" nodeType="withEffect">
                                  <p:stCondLst>
                                    <p:cond delay="0"/>
                                  </p:stCondLst>
                                  <p:childTnLst>
                                    <p:set>
                                      <p:cBhvr>
                                        <p:cTn id="42" dur="1" fill="hold">
                                          <p:stCondLst>
                                            <p:cond delay="0"/>
                                          </p:stCondLst>
                                        </p:cTn>
                                        <p:tgtEl>
                                          <p:spTgt spid="723977"/>
                                        </p:tgtEl>
                                        <p:attrNameLst>
                                          <p:attrName>style.visibility</p:attrName>
                                        </p:attrNameLst>
                                      </p:cBhvr>
                                      <p:to>
                                        <p:strVal val="visible"/>
                                      </p:to>
                                    </p:set>
                                    <p:anim calcmode="lin" valueType="num">
                                      <p:cBhvr>
                                        <p:cTn id="43" dur="1000" fill="hold"/>
                                        <p:tgtEl>
                                          <p:spTgt spid="723977"/>
                                        </p:tgtEl>
                                        <p:attrNameLst>
                                          <p:attrName>ppt_x</p:attrName>
                                        </p:attrNameLst>
                                      </p:cBhvr>
                                      <p:tavLst>
                                        <p:tav tm="0">
                                          <p:val>
                                            <p:strVal val="#ppt_x-.2"/>
                                          </p:val>
                                        </p:tav>
                                        <p:tav tm="100000">
                                          <p:val>
                                            <p:strVal val="#ppt_x"/>
                                          </p:val>
                                        </p:tav>
                                      </p:tavLst>
                                    </p:anim>
                                    <p:anim calcmode="lin" valueType="num">
                                      <p:cBhvr>
                                        <p:cTn id="44" dur="1000" fill="hold"/>
                                        <p:tgtEl>
                                          <p:spTgt spid="723977"/>
                                        </p:tgtEl>
                                        <p:attrNameLst>
                                          <p:attrName>ppt_y</p:attrName>
                                        </p:attrNameLst>
                                      </p:cBhvr>
                                      <p:tavLst>
                                        <p:tav tm="0">
                                          <p:val>
                                            <p:strVal val="#ppt_y"/>
                                          </p:val>
                                        </p:tav>
                                        <p:tav tm="100000">
                                          <p:val>
                                            <p:strVal val="#ppt_y"/>
                                          </p:val>
                                        </p:tav>
                                      </p:tavLst>
                                    </p:anim>
                                    <p:animEffect transition="in" filter="wipe(right)" prLst="gradientSize: 0.1">
                                      <p:cBhvr>
                                        <p:cTn id="45" dur="1000"/>
                                        <p:tgtEl>
                                          <p:spTgt spid="723977"/>
                                        </p:tgtEl>
                                      </p:cBhvr>
                                    </p:animEffect>
                                  </p:childTnLst>
                                </p:cTn>
                              </p:par>
                              <p:par>
                                <p:cTn id="46" presetID="52" presetClass="entr" presetSubtype="0" fill="hold" nodeType="withEffect">
                                  <p:stCondLst>
                                    <p:cond delay="0"/>
                                  </p:stCondLst>
                                  <p:childTnLst>
                                    <p:set>
                                      <p:cBhvr>
                                        <p:cTn id="47" dur="1" fill="hold">
                                          <p:stCondLst>
                                            <p:cond delay="0"/>
                                          </p:stCondLst>
                                        </p:cTn>
                                        <p:tgtEl>
                                          <p:spTgt spid="723972"/>
                                        </p:tgtEl>
                                        <p:attrNameLst>
                                          <p:attrName>style.visibility</p:attrName>
                                        </p:attrNameLst>
                                      </p:cBhvr>
                                      <p:to>
                                        <p:strVal val="visible"/>
                                      </p:to>
                                    </p:set>
                                    <p:animScale>
                                      <p:cBhvr>
                                        <p:cTn id="48" dur="1000" decel="50000" fill="hold">
                                          <p:stCondLst>
                                            <p:cond delay="0"/>
                                          </p:stCondLst>
                                        </p:cTn>
                                        <p:tgtEl>
                                          <p:spTgt spid="72397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9" dur="1000" decel="50000" fill="hold">
                                          <p:stCondLst>
                                            <p:cond delay="0"/>
                                          </p:stCondLst>
                                        </p:cTn>
                                        <p:tgtEl>
                                          <p:spTgt spid="723972"/>
                                        </p:tgtEl>
                                        <p:attrNameLst>
                                          <p:attrName>ppt_x</p:attrName>
                                          <p:attrName>ppt_y</p:attrName>
                                        </p:attrNameLst>
                                      </p:cBhvr>
                                    </p:animMotion>
                                    <p:animEffect transition="in" filter="fade">
                                      <p:cBhvr>
                                        <p:cTn id="50" dur="1000"/>
                                        <p:tgtEl>
                                          <p:spTgt spid="723972"/>
                                        </p:tgtEl>
                                      </p:cBhvr>
                                    </p:animEffect>
                                  </p:childTnLst>
                                </p:cTn>
                              </p:par>
                              <p:par>
                                <p:cTn id="51" presetID="55" presetClass="entr" presetSubtype="0" fill="hold" grpId="0" nodeType="withEffect">
                                  <p:stCondLst>
                                    <p:cond delay="0"/>
                                  </p:stCondLst>
                                  <p:childTnLst>
                                    <p:set>
                                      <p:cBhvr>
                                        <p:cTn id="52" dur="1" fill="hold">
                                          <p:stCondLst>
                                            <p:cond delay="0"/>
                                          </p:stCondLst>
                                        </p:cTn>
                                        <p:tgtEl>
                                          <p:spTgt spid="723979"/>
                                        </p:tgtEl>
                                        <p:attrNameLst>
                                          <p:attrName>style.visibility</p:attrName>
                                        </p:attrNameLst>
                                      </p:cBhvr>
                                      <p:to>
                                        <p:strVal val="visible"/>
                                      </p:to>
                                    </p:set>
                                    <p:anim calcmode="lin" valueType="num">
                                      <p:cBhvr>
                                        <p:cTn id="53" dur="1000" fill="hold"/>
                                        <p:tgtEl>
                                          <p:spTgt spid="723979"/>
                                        </p:tgtEl>
                                        <p:attrNameLst>
                                          <p:attrName>ppt_w</p:attrName>
                                        </p:attrNameLst>
                                      </p:cBhvr>
                                      <p:tavLst>
                                        <p:tav tm="0">
                                          <p:val>
                                            <p:strVal val="#ppt_w*0.70"/>
                                          </p:val>
                                        </p:tav>
                                        <p:tav tm="100000">
                                          <p:val>
                                            <p:strVal val="#ppt_w"/>
                                          </p:val>
                                        </p:tav>
                                      </p:tavLst>
                                    </p:anim>
                                    <p:anim calcmode="lin" valueType="num">
                                      <p:cBhvr>
                                        <p:cTn id="54" dur="1000" fill="hold"/>
                                        <p:tgtEl>
                                          <p:spTgt spid="723979"/>
                                        </p:tgtEl>
                                        <p:attrNameLst>
                                          <p:attrName>ppt_h</p:attrName>
                                        </p:attrNameLst>
                                      </p:cBhvr>
                                      <p:tavLst>
                                        <p:tav tm="0">
                                          <p:val>
                                            <p:strVal val="#ppt_h"/>
                                          </p:val>
                                        </p:tav>
                                        <p:tav tm="100000">
                                          <p:val>
                                            <p:strVal val="#ppt_h"/>
                                          </p:val>
                                        </p:tav>
                                      </p:tavLst>
                                    </p:anim>
                                    <p:animEffect transition="in" filter="fade">
                                      <p:cBhvr>
                                        <p:cTn id="55" dur="1000"/>
                                        <p:tgtEl>
                                          <p:spTgt spid="723979"/>
                                        </p:tgtEl>
                                      </p:cBhvr>
                                    </p:animEffect>
                                  </p:childTnLst>
                                </p:cTn>
                              </p:par>
                              <p:par>
                                <p:cTn id="56" presetID="23" presetClass="entr" presetSubtype="16" fill="hold" nodeType="withEffect">
                                  <p:stCondLst>
                                    <p:cond delay="0"/>
                                  </p:stCondLst>
                                  <p:childTnLst>
                                    <p:set>
                                      <p:cBhvr>
                                        <p:cTn id="57" dur="1" fill="hold">
                                          <p:stCondLst>
                                            <p:cond delay="0"/>
                                          </p:stCondLst>
                                        </p:cTn>
                                        <p:tgtEl>
                                          <p:spTgt spid="723981"/>
                                        </p:tgtEl>
                                        <p:attrNameLst>
                                          <p:attrName>style.visibility</p:attrName>
                                        </p:attrNameLst>
                                      </p:cBhvr>
                                      <p:to>
                                        <p:strVal val="visible"/>
                                      </p:to>
                                    </p:set>
                                    <p:anim calcmode="lin" valueType="num">
                                      <p:cBhvr>
                                        <p:cTn id="58" dur="500" fill="hold"/>
                                        <p:tgtEl>
                                          <p:spTgt spid="723981"/>
                                        </p:tgtEl>
                                        <p:attrNameLst>
                                          <p:attrName>ppt_w</p:attrName>
                                        </p:attrNameLst>
                                      </p:cBhvr>
                                      <p:tavLst>
                                        <p:tav tm="0">
                                          <p:val>
                                            <p:fltVal val="0"/>
                                          </p:val>
                                        </p:tav>
                                        <p:tav tm="100000">
                                          <p:val>
                                            <p:strVal val="#ppt_w"/>
                                          </p:val>
                                        </p:tav>
                                      </p:tavLst>
                                    </p:anim>
                                    <p:anim calcmode="lin" valueType="num">
                                      <p:cBhvr>
                                        <p:cTn id="59" dur="500" fill="hold"/>
                                        <p:tgtEl>
                                          <p:spTgt spid="723981"/>
                                        </p:tgtEl>
                                        <p:attrNameLst>
                                          <p:attrName>ppt_h</p:attrName>
                                        </p:attrNameLst>
                                      </p:cBhvr>
                                      <p:tavLst>
                                        <p:tav tm="0">
                                          <p:val>
                                            <p:fltVal val="0"/>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55" presetClass="entr" presetSubtype="0" fill="hold" nodeType="clickEffect">
                                  <p:stCondLst>
                                    <p:cond delay="0"/>
                                  </p:stCondLst>
                                  <p:childTnLst>
                                    <p:set>
                                      <p:cBhvr>
                                        <p:cTn id="63" dur="1" fill="hold">
                                          <p:stCondLst>
                                            <p:cond delay="0"/>
                                          </p:stCondLst>
                                        </p:cTn>
                                        <p:tgtEl>
                                          <p:spTgt spid="723972"/>
                                        </p:tgtEl>
                                        <p:attrNameLst>
                                          <p:attrName>style.visibility</p:attrName>
                                        </p:attrNameLst>
                                      </p:cBhvr>
                                      <p:to>
                                        <p:strVal val="visible"/>
                                      </p:to>
                                    </p:set>
                                    <p:anim calcmode="lin" valueType="num">
                                      <p:cBhvr>
                                        <p:cTn id="64" dur="1000" fill="hold"/>
                                        <p:tgtEl>
                                          <p:spTgt spid="723972"/>
                                        </p:tgtEl>
                                        <p:attrNameLst>
                                          <p:attrName>ppt_w</p:attrName>
                                        </p:attrNameLst>
                                      </p:cBhvr>
                                      <p:tavLst>
                                        <p:tav tm="0">
                                          <p:val>
                                            <p:strVal val="#ppt_w*0.70"/>
                                          </p:val>
                                        </p:tav>
                                        <p:tav tm="100000">
                                          <p:val>
                                            <p:strVal val="#ppt_w"/>
                                          </p:val>
                                        </p:tav>
                                      </p:tavLst>
                                    </p:anim>
                                    <p:anim calcmode="lin" valueType="num">
                                      <p:cBhvr>
                                        <p:cTn id="65" dur="1000" fill="hold"/>
                                        <p:tgtEl>
                                          <p:spTgt spid="723972"/>
                                        </p:tgtEl>
                                        <p:attrNameLst>
                                          <p:attrName>ppt_h</p:attrName>
                                        </p:attrNameLst>
                                      </p:cBhvr>
                                      <p:tavLst>
                                        <p:tav tm="0">
                                          <p:val>
                                            <p:strVal val="#ppt_h"/>
                                          </p:val>
                                        </p:tav>
                                        <p:tav tm="100000">
                                          <p:val>
                                            <p:strVal val="#ppt_h"/>
                                          </p:val>
                                        </p:tav>
                                      </p:tavLst>
                                    </p:anim>
                                    <p:animEffect transition="in" filter="fade">
                                      <p:cBhvr>
                                        <p:cTn id="66" dur="1000"/>
                                        <p:tgtEl>
                                          <p:spTgt spid="723972"/>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nodeType="clickEffect">
                                  <p:stCondLst>
                                    <p:cond delay="0"/>
                                  </p:stCondLst>
                                  <p:childTnLst>
                                    <p:set>
                                      <p:cBhvr>
                                        <p:cTn id="70" dur="1" fill="hold">
                                          <p:stCondLst>
                                            <p:cond delay="0"/>
                                          </p:stCondLst>
                                        </p:cTn>
                                        <p:tgtEl>
                                          <p:spTgt spid="723981"/>
                                        </p:tgtEl>
                                        <p:attrNameLst>
                                          <p:attrName>style.visibility</p:attrName>
                                        </p:attrNameLst>
                                      </p:cBhvr>
                                      <p:to>
                                        <p:strVal val="visible"/>
                                      </p:to>
                                    </p:set>
                                    <p:animEffect transition="in" filter="blinds(horizontal)">
                                      <p:cBhvr>
                                        <p:cTn id="71" dur="500"/>
                                        <p:tgtEl>
                                          <p:spTgt spid="723981"/>
                                        </p:tgtEl>
                                      </p:cBhvr>
                                    </p:animEffect>
                                  </p:childTnLst>
                                </p:cTn>
                              </p:par>
                              <p:par>
                                <p:cTn id="72" presetID="3" presetClass="entr" presetSubtype="10" fill="hold" grpId="0" nodeType="withEffect">
                                  <p:stCondLst>
                                    <p:cond delay="0"/>
                                  </p:stCondLst>
                                  <p:childTnLst>
                                    <p:set>
                                      <p:cBhvr>
                                        <p:cTn id="73" dur="1" fill="hold">
                                          <p:stCondLst>
                                            <p:cond delay="0"/>
                                          </p:stCondLst>
                                        </p:cTn>
                                        <p:tgtEl>
                                          <p:spTgt spid="723980"/>
                                        </p:tgtEl>
                                        <p:attrNameLst>
                                          <p:attrName>style.visibility</p:attrName>
                                        </p:attrNameLst>
                                      </p:cBhvr>
                                      <p:to>
                                        <p:strVal val="visible"/>
                                      </p:to>
                                    </p:set>
                                    <p:animEffect transition="in" filter="blinds(horizontal)">
                                      <p:cBhvr>
                                        <p:cTn id="74" dur="500"/>
                                        <p:tgtEl>
                                          <p:spTgt spid="7239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3975" grpId="0"/>
      <p:bldP spid="723976" grpId="0"/>
      <p:bldP spid="723977" grpId="0"/>
      <p:bldP spid="723978" grpId="0"/>
      <p:bldP spid="723979" grpId="0"/>
      <p:bldP spid="723980" grpId="0"/>
      <p:bldP spid="72398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4994" name="Object 2"/>
          <p:cNvGraphicFramePr>
            <a:graphicFrameLocks noChangeAspect="1"/>
          </p:cNvGraphicFramePr>
          <p:nvPr/>
        </p:nvGraphicFramePr>
        <p:xfrm>
          <a:off x="600075" y="1516063"/>
          <a:ext cx="2225675" cy="1452562"/>
        </p:xfrm>
        <a:graphic>
          <a:graphicData uri="http://schemas.openxmlformats.org/presentationml/2006/ole">
            <p:oleObj spid="_x0000_s14338" name="Equation" r:id="rId3" imgW="774360" imgH="393480" progId="Equation.3">
              <p:embed/>
            </p:oleObj>
          </a:graphicData>
        </a:graphic>
      </p:graphicFrame>
      <p:sp>
        <p:nvSpPr>
          <p:cNvPr id="724995" name="Text Box 3"/>
          <p:cNvSpPr txBox="1">
            <a:spLocks noChangeArrowheads="1"/>
          </p:cNvSpPr>
          <p:nvPr/>
        </p:nvSpPr>
        <p:spPr bwMode="auto">
          <a:xfrm>
            <a:off x="5087938" y="2711450"/>
            <a:ext cx="3629025" cy="396875"/>
          </a:xfrm>
          <a:prstGeom prst="rect">
            <a:avLst/>
          </a:prstGeom>
          <a:noFill/>
          <a:ln w="9525">
            <a:noFill/>
            <a:miter lim="800000"/>
            <a:headEnd/>
            <a:tailEnd/>
          </a:ln>
        </p:spPr>
        <p:txBody>
          <a:bodyPr>
            <a:spAutoFit/>
          </a:bodyPr>
          <a:lstStyle/>
          <a:p>
            <a:pPr algn="r">
              <a:spcBef>
                <a:spcPct val="50000"/>
              </a:spcBef>
            </a:pPr>
            <a:r>
              <a:rPr lang="en-US" dirty="0">
                <a:effectLst/>
              </a:rPr>
              <a:t>N</a:t>
            </a:r>
            <a:r>
              <a:rPr lang="fa-IR" dirty="0">
                <a:effectLst/>
              </a:rPr>
              <a:t>تعداد کالا  در نقطه سر به سر</a:t>
            </a:r>
            <a:r>
              <a:rPr lang="fa-IR" sz="1800" dirty="0">
                <a:effectLst/>
              </a:rPr>
              <a:t>        </a:t>
            </a:r>
            <a:endParaRPr lang="en-US" sz="1800" dirty="0">
              <a:effectLst/>
            </a:endParaRPr>
          </a:p>
        </p:txBody>
      </p:sp>
      <p:sp>
        <p:nvSpPr>
          <p:cNvPr id="724996" name="Text Box 4"/>
          <p:cNvSpPr txBox="1">
            <a:spLocks noChangeArrowheads="1"/>
          </p:cNvSpPr>
          <p:nvPr/>
        </p:nvSpPr>
        <p:spPr bwMode="auto">
          <a:xfrm>
            <a:off x="5795963" y="3249613"/>
            <a:ext cx="2932112" cy="396875"/>
          </a:xfrm>
          <a:prstGeom prst="rect">
            <a:avLst/>
          </a:prstGeom>
          <a:noFill/>
          <a:ln w="9525">
            <a:noFill/>
            <a:miter lim="800000"/>
            <a:headEnd/>
            <a:tailEnd/>
          </a:ln>
        </p:spPr>
        <p:txBody>
          <a:bodyPr>
            <a:spAutoFit/>
          </a:bodyPr>
          <a:lstStyle/>
          <a:p>
            <a:pPr algn="r">
              <a:spcBef>
                <a:spcPct val="50000"/>
              </a:spcBef>
            </a:pPr>
            <a:r>
              <a:rPr lang="en-US">
                <a:effectLst/>
              </a:rPr>
              <a:t>FC</a:t>
            </a:r>
            <a:r>
              <a:rPr lang="fa-IR">
                <a:effectLst/>
              </a:rPr>
              <a:t>هزینه ثابت                                </a:t>
            </a:r>
            <a:endParaRPr lang="en-US">
              <a:effectLst/>
            </a:endParaRPr>
          </a:p>
        </p:txBody>
      </p:sp>
      <p:sp>
        <p:nvSpPr>
          <p:cNvPr id="724997" name="Text Box 5"/>
          <p:cNvSpPr txBox="1">
            <a:spLocks noChangeArrowheads="1"/>
          </p:cNvSpPr>
          <p:nvPr/>
        </p:nvSpPr>
        <p:spPr bwMode="auto">
          <a:xfrm>
            <a:off x="4533900" y="4035425"/>
            <a:ext cx="4224338" cy="396875"/>
          </a:xfrm>
          <a:prstGeom prst="rect">
            <a:avLst/>
          </a:prstGeom>
          <a:noFill/>
          <a:ln w="9525">
            <a:noFill/>
            <a:miter lim="800000"/>
            <a:headEnd/>
            <a:tailEnd/>
          </a:ln>
        </p:spPr>
        <p:txBody>
          <a:bodyPr>
            <a:spAutoFit/>
          </a:bodyPr>
          <a:lstStyle/>
          <a:p>
            <a:pPr algn="r">
              <a:spcBef>
                <a:spcPct val="50000"/>
              </a:spcBef>
            </a:pPr>
            <a:r>
              <a:rPr lang="en-US">
                <a:effectLst/>
              </a:rPr>
              <a:t>R</a:t>
            </a:r>
            <a:r>
              <a:rPr lang="fa-IR">
                <a:effectLst/>
              </a:rPr>
              <a:t> درآمد حاصل از فروش              </a:t>
            </a:r>
            <a:endParaRPr lang="en-US" sz="1800">
              <a:effectLst/>
            </a:endParaRPr>
          </a:p>
        </p:txBody>
      </p:sp>
      <p:sp>
        <p:nvSpPr>
          <p:cNvPr id="724998" name="Text Box 6"/>
          <p:cNvSpPr txBox="1">
            <a:spLocks noChangeArrowheads="1"/>
          </p:cNvSpPr>
          <p:nvPr/>
        </p:nvSpPr>
        <p:spPr bwMode="auto">
          <a:xfrm>
            <a:off x="5307013" y="4789488"/>
            <a:ext cx="3511550" cy="366712"/>
          </a:xfrm>
          <a:prstGeom prst="rect">
            <a:avLst/>
          </a:prstGeom>
          <a:noFill/>
          <a:ln w="9525">
            <a:noFill/>
            <a:miter lim="800000"/>
            <a:headEnd/>
            <a:tailEnd/>
          </a:ln>
        </p:spPr>
        <p:txBody>
          <a:bodyPr>
            <a:spAutoFit/>
          </a:bodyPr>
          <a:lstStyle/>
          <a:p>
            <a:pPr algn="r">
              <a:spcBef>
                <a:spcPct val="50000"/>
              </a:spcBef>
            </a:pPr>
            <a:r>
              <a:rPr lang="en-US" sz="1800">
                <a:effectLst/>
              </a:rPr>
              <a:t>VC</a:t>
            </a:r>
            <a:r>
              <a:rPr lang="fa-IR" sz="1800">
                <a:effectLst/>
              </a:rPr>
              <a:t> هزینه متغییر هر واحد                     </a:t>
            </a:r>
            <a:endParaRPr lang="en-US" sz="1800">
              <a:effectLst/>
            </a:endParaRPr>
          </a:p>
        </p:txBody>
      </p:sp>
      <p:sp>
        <p:nvSpPr>
          <p:cNvPr id="724999" name="Text Box 7"/>
          <p:cNvSpPr txBox="1">
            <a:spLocks noChangeArrowheads="1"/>
          </p:cNvSpPr>
          <p:nvPr/>
        </p:nvSpPr>
        <p:spPr bwMode="auto">
          <a:xfrm>
            <a:off x="1495425" y="508000"/>
            <a:ext cx="6051550" cy="641350"/>
          </a:xfrm>
          <a:prstGeom prst="rect">
            <a:avLst/>
          </a:prstGeom>
          <a:noFill/>
          <a:ln w="9525">
            <a:noFill/>
            <a:miter lim="800000"/>
            <a:headEnd/>
            <a:tailEnd/>
          </a:ln>
        </p:spPr>
        <p:txBody>
          <a:bodyPr>
            <a:spAutoFit/>
          </a:bodyPr>
          <a:lstStyle/>
          <a:p>
            <a:pPr>
              <a:spcBef>
                <a:spcPct val="50000"/>
              </a:spcBef>
            </a:pPr>
            <a:r>
              <a:rPr lang="fa-IR" sz="3600">
                <a:effectLst/>
              </a:rPr>
              <a:t>تعداد کالا در نقطه سر به سر</a:t>
            </a:r>
            <a:endParaRPr lang="en-US" sz="360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724994"/>
                                        </p:tgtEl>
                                        <p:attrNameLst>
                                          <p:attrName>style.visibility</p:attrName>
                                        </p:attrNameLst>
                                      </p:cBhvr>
                                      <p:to>
                                        <p:strVal val="visible"/>
                                      </p:to>
                                    </p:set>
                                    <p:anim calcmode="lin" valueType="num">
                                      <p:cBhvr>
                                        <p:cTn id="7" dur="500" fill="hold"/>
                                        <p:tgtEl>
                                          <p:spTgt spid="724994"/>
                                        </p:tgtEl>
                                        <p:attrNameLst>
                                          <p:attrName>ppt_w</p:attrName>
                                        </p:attrNameLst>
                                      </p:cBhvr>
                                      <p:tavLst>
                                        <p:tav tm="0">
                                          <p:val>
                                            <p:fltVal val="0"/>
                                          </p:val>
                                        </p:tav>
                                        <p:tav tm="100000">
                                          <p:val>
                                            <p:strVal val="#ppt_w"/>
                                          </p:val>
                                        </p:tav>
                                      </p:tavLst>
                                    </p:anim>
                                    <p:anim calcmode="lin" valueType="num">
                                      <p:cBhvr>
                                        <p:cTn id="8" dur="500" fill="hold"/>
                                        <p:tgtEl>
                                          <p:spTgt spid="724994"/>
                                        </p:tgtEl>
                                        <p:attrNameLst>
                                          <p:attrName>ppt_h</p:attrName>
                                        </p:attrNameLst>
                                      </p:cBhvr>
                                      <p:tavLst>
                                        <p:tav tm="0">
                                          <p:val>
                                            <p:fltVal val="0"/>
                                          </p:val>
                                        </p:tav>
                                        <p:tav tm="100000">
                                          <p:val>
                                            <p:strVal val="#ppt_h"/>
                                          </p:val>
                                        </p:tav>
                                      </p:tavLst>
                                    </p:anim>
                                    <p:anim calcmode="lin" valueType="num">
                                      <p:cBhvr>
                                        <p:cTn id="9" dur="500" fill="hold"/>
                                        <p:tgtEl>
                                          <p:spTgt spid="724994"/>
                                        </p:tgtEl>
                                        <p:attrNameLst>
                                          <p:attrName>style.rotation</p:attrName>
                                        </p:attrNameLst>
                                      </p:cBhvr>
                                      <p:tavLst>
                                        <p:tav tm="0">
                                          <p:val>
                                            <p:fltVal val="360"/>
                                          </p:val>
                                        </p:tav>
                                        <p:tav tm="100000">
                                          <p:val>
                                            <p:fltVal val="0"/>
                                          </p:val>
                                        </p:tav>
                                      </p:tavLst>
                                    </p:anim>
                                    <p:animEffect transition="in" filter="fade">
                                      <p:cBhvr>
                                        <p:cTn id="10" dur="500"/>
                                        <p:tgtEl>
                                          <p:spTgt spid="724994"/>
                                        </p:tgtEl>
                                      </p:cBhvr>
                                    </p:animEffect>
                                  </p:childTnLst>
                                </p:cTn>
                              </p:par>
                              <p:par>
                                <p:cTn id="11" presetID="49" presetClass="entr" presetSubtype="0" decel="100000" fill="hold" grpId="0" nodeType="withEffect">
                                  <p:stCondLst>
                                    <p:cond delay="0"/>
                                  </p:stCondLst>
                                  <p:childTnLst>
                                    <p:set>
                                      <p:cBhvr>
                                        <p:cTn id="12" dur="1" fill="hold">
                                          <p:stCondLst>
                                            <p:cond delay="0"/>
                                          </p:stCondLst>
                                        </p:cTn>
                                        <p:tgtEl>
                                          <p:spTgt spid="724995"/>
                                        </p:tgtEl>
                                        <p:attrNameLst>
                                          <p:attrName>style.visibility</p:attrName>
                                        </p:attrNameLst>
                                      </p:cBhvr>
                                      <p:to>
                                        <p:strVal val="visible"/>
                                      </p:to>
                                    </p:set>
                                    <p:anim calcmode="lin" valueType="num">
                                      <p:cBhvr>
                                        <p:cTn id="13" dur="500" fill="hold"/>
                                        <p:tgtEl>
                                          <p:spTgt spid="724995"/>
                                        </p:tgtEl>
                                        <p:attrNameLst>
                                          <p:attrName>ppt_w</p:attrName>
                                        </p:attrNameLst>
                                      </p:cBhvr>
                                      <p:tavLst>
                                        <p:tav tm="0">
                                          <p:val>
                                            <p:fltVal val="0"/>
                                          </p:val>
                                        </p:tav>
                                        <p:tav tm="100000">
                                          <p:val>
                                            <p:strVal val="#ppt_w"/>
                                          </p:val>
                                        </p:tav>
                                      </p:tavLst>
                                    </p:anim>
                                    <p:anim calcmode="lin" valueType="num">
                                      <p:cBhvr>
                                        <p:cTn id="14" dur="500" fill="hold"/>
                                        <p:tgtEl>
                                          <p:spTgt spid="724995"/>
                                        </p:tgtEl>
                                        <p:attrNameLst>
                                          <p:attrName>ppt_h</p:attrName>
                                        </p:attrNameLst>
                                      </p:cBhvr>
                                      <p:tavLst>
                                        <p:tav tm="0">
                                          <p:val>
                                            <p:fltVal val="0"/>
                                          </p:val>
                                        </p:tav>
                                        <p:tav tm="100000">
                                          <p:val>
                                            <p:strVal val="#ppt_h"/>
                                          </p:val>
                                        </p:tav>
                                      </p:tavLst>
                                    </p:anim>
                                    <p:anim calcmode="lin" valueType="num">
                                      <p:cBhvr>
                                        <p:cTn id="15" dur="500" fill="hold"/>
                                        <p:tgtEl>
                                          <p:spTgt spid="724995"/>
                                        </p:tgtEl>
                                        <p:attrNameLst>
                                          <p:attrName>style.rotation</p:attrName>
                                        </p:attrNameLst>
                                      </p:cBhvr>
                                      <p:tavLst>
                                        <p:tav tm="0">
                                          <p:val>
                                            <p:fltVal val="360"/>
                                          </p:val>
                                        </p:tav>
                                        <p:tav tm="100000">
                                          <p:val>
                                            <p:fltVal val="0"/>
                                          </p:val>
                                        </p:tav>
                                      </p:tavLst>
                                    </p:anim>
                                    <p:animEffect transition="in" filter="fade">
                                      <p:cBhvr>
                                        <p:cTn id="16" dur="500"/>
                                        <p:tgtEl>
                                          <p:spTgt spid="724995"/>
                                        </p:tgtEl>
                                      </p:cBhvr>
                                    </p:animEffect>
                                  </p:childTnLst>
                                </p:cTn>
                              </p:par>
                              <p:par>
                                <p:cTn id="17" presetID="49" presetClass="entr" presetSubtype="0" decel="100000" fill="hold" grpId="0" nodeType="withEffect">
                                  <p:stCondLst>
                                    <p:cond delay="0"/>
                                  </p:stCondLst>
                                  <p:childTnLst>
                                    <p:set>
                                      <p:cBhvr>
                                        <p:cTn id="18" dur="1" fill="hold">
                                          <p:stCondLst>
                                            <p:cond delay="0"/>
                                          </p:stCondLst>
                                        </p:cTn>
                                        <p:tgtEl>
                                          <p:spTgt spid="724996"/>
                                        </p:tgtEl>
                                        <p:attrNameLst>
                                          <p:attrName>style.visibility</p:attrName>
                                        </p:attrNameLst>
                                      </p:cBhvr>
                                      <p:to>
                                        <p:strVal val="visible"/>
                                      </p:to>
                                    </p:set>
                                    <p:anim calcmode="lin" valueType="num">
                                      <p:cBhvr>
                                        <p:cTn id="19" dur="500" fill="hold"/>
                                        <p:tgtEl>
                                          <p:spTgt spid="724996"/>
                                        </p:tgtEl>
                                        <p:attrNameLst>
                                          <p:attrName>ppt_w</p:attrName>
                                        </p:attrNameLst>
                                      </p:cBhvr>
                                      <p:tavLst>
                                        <p:tav tm="0">
                                          <p:val>
                                            <p:fltVal val="0"/>
                                          </p:val>
                                        </p:tav>
                                        <p:tav tm="100000">
                                          <p:val>
                                            <p:strVal val="#ppt_w"/>
                                          </p:val>
                                        </p:tav>
                                      </p:tavLst>
                                    </p:anim>
                                    <p:anim calcmode="lin" valueType="num">
                                      <p:cBhvr>
                                        <p:cTn id="20" dur="500" fill="hold"/>
                                        <p:tgtEl>
                                          <p:spTgt spid="724996"/>
                                        </p:tgtEl>
                                        <p:attrNameLst>
                                          <p:attrName>ppt_h</p:attrName>
                                        </p:attrNameLst>
                                      </p:cBhvr>
                                      <p:tavLst>
                                        <p:tav tm="0">
                                          <p:val>
                                            <p:fltVal val="0"/>
                                          </p:val>
                                        </p:tav>
                                        <p:tav tm="100000">
                                          <p:val>
                                            <p:strVal val="#ppt_h"/>
                                          </p:val>
                                        </p:tav>
                                      </p:tavLst>
                                    </p:anim>
                                    <p:anim calcmode="lin" valueType="num">
                                      <p:cBhvr>
                                        <p:cTn id="21" dur="500" fill="hold"/>
                                        <p:tgtEl>
                                          <p:spTgt spid="724996"/>
                                        </p:tgtEl>
                                        <p:attrNameLst>
                                          <p:attrName>style.rotation</p:attrName>
                                        </p:attrNameLst>
                                      </p:cBhvr>
                                      <p:tavLst>
                                        <p:tav tm="0">
                                          <p:val>
                                            <p:fltVal val="360"/>
                                          </p:val>
                                        </p:tav>
                                        <p:tav tm="100000">
                                          <p:val>
                                            <p:fltVal val="0"/>
                                          </p:val>
                                        </p:tav>
                                      </p:tavLst>
                                    </p:anim>
                                    <p:animEffect transition="in" filter="fade">
                                      <p:cBhvr>
                                        <p:cTn id="22" dur="500"/>
                                        <p:tgtEl>
                                          <p:spTgt spid="724996"/>
                                        </p:tgtEl>
                                      </p:cBhvr>
                                    </p:animEffect>
                                  </p:childTnLst>
                                </p:cTn>
                              </p:par>
                              <p:par>
                                <p:cTn id="23" presetID="49" presetClass="entr" presetSubtype="0" decel="100000" fill="hold" grpId="0" nodeType="withEffect">
                                  <p:stCondLst>
                                    <p:cond delay="0"/>
                                  </p:stCondLst>
                                  <p:childTnLst>
                                    <p:set>
                                      <p:cBhvr>
                                        <p:cTn id="24" dur="1" fill="hold">
                                          <p:stCondLst>
                                            <p:cond delay="0"/>
                                          </p:stCondLst>
                                        </p:cTn>
                                        <p:tgtEl>
                                          <p:spTgt spid="724997"/>
                                        </p:tgtEl>
                                        <p:attrNameLst>
                                          <p:attrName>style.visibility</p:attrName>
                                        </p:attrNameLst>
                                      </p:cBhvr>
                                      <p:to>
                                        <p:strVal val="visible"/>
                                      </p:to>
                                    </p:set>
                                    <p:anim calcmode="lin" valueType="num">
                                      <p:cBhvr>
                                        <p:cTn id="25" dur="500" fill="hold"/>
                                        <p:tgtEl>
                                          <p:spTgt spid="724997"/>
                                        </p:tgtEl>
                                        <p:attrNameLst>
                                          <p:attrName>ppt_w</p:attrName>
                                        </p:attrNameLst>
                                      </p:cBhvr>
                                      <p:tavLst>
                                        <p:tav tm="0">
                                          <p:val>
                                            <p:fltVal val="0"/>
                                          </p:val>
                                        </p:tav>
                                        <p:tav tm="100000">
                                          <p:val>
                                            <p:strVal val="#ppt_w"/>
                                          </p:val>
                                        </p:tav>
                                      </p:tavLst>
                                    </p:anim>
                                    <p:anim calcmode="lin" valueType="num">
                                      <p:cBhvr>
                                        <p:cTn id="26" dur="500" fill="hold"/>
                                        <p:tgtEl>
                                          <p:spTgt spid="724997"/>
                                        </p:tgtEl>
                                        <p:attrNameLst>
                                          <p:attrName>ppt_h</p:attrName>
                                        </p:attrNameLst>
                                      </p:cBhvr>
                                      <p:tavLst>
                                        <p:tav tm="0">
                                          <p:val>
                                            <p:fltVal val="0"/>
                                          </p:val>
                                        </p:tav>
                                        <p:tav tm="100000">
                                          <p:val>
                                            <p:strVal val="#ppt_h"/>
                                          </p:val>
                                        </p:tav>
                                      </p:tavLst>
                                    </p:anim>
                                    <p:anim calcmode="lin" valueType="num">
                                      <p:cBhvr>
                                        <p:cTn id="27" dur="500" fill="hold"/>
                                        <p:tgtEl>
                                          <p:spTgt spid="724997"/>
                                        </p:tgtEl>
                                        <p:attrNameLst>
                                          <p:attrName>style.rotation</p:attrName>
                                        </p:attrNameLst>
                                      </p:cBhvr>
                                      <p:tavLst>
                                        <p:tav tm="0">
                                          <p:val>
                                            <p:fltVal val="360"/>
                                          </p:val>
                                        </p:tav>
                                        <p:tav tm="100000">
                                          <p:val>
                                            <p:fltVal val="0"/>
                                          </p:val>
                                        </p:tav>
                                      </p:tavLst>
                                    </p:anim>
                                    <p:animEffect transition="in" filter="fade">
                                      <p:cBhvr>
                                        <p:cTn id="28" dur="500"/>
                                        <p:tgtEl>
                                          <p:spTgt spid="724997"/>
                                        </p:tgtEl>
                                      </p:cBhvr>
                                    </p:animEffect>
                                  </p:childTnLst>
                                </p:cTn>
                              </p:par>
                              <p:par>
                                <p:cTn id="29" presetID="49" presetClass="entr" presetSubtype="0" decel="100000" fill="hold" grpId="0" nodeType="withEffect">
                                  <p:stCondLst>
                                    <p:cond delay="0"/>
                                  </p:stCondLst>
                                  <p:childTnLst>
                                    <p:set>
                                      <p:cBhvr>
                                        <p:cTn id="30" dur="1" fill="hold">
                                          <p:stCondLst>
                                            <p:cond delay="0"/>
                                          </p:stCondLst>
                                        </p:cTn>
                                        <p:tgtEl>
                                          <p:spTgt spid="724998"/>
                                        </p:tgtEl>
                                        <p:attrNameLst>
                                          <p:attrName>style.visibility</p:attrName>
                                        </p:attrNameLst>
                                      </p:cBhvr>
                                      <p:to>
                                        <p:strVal val="visible"/>
                                      </p:to>
                                    </p:set>
                                    <p:anim calcmode="lin" valueType="num">
                                      <p:cBhvr>
                                        <p:cTn id="31" dur="500" fill="hold"/>
                                        <p:tgtEl>
                                          <p:spTgt spid="724998"/>
                                        </p:tgtEl>
                                        <p:attrNameLst>
                                          <p:attrName>ppt_w</p:attrName>
                                        </p:attrNameLst>
                                      </p:cBhvr>
                                      <p:tavLst>
                                        <p:tav tm="0">
                                          <p:val>
                                            <p:fltVal val="0"/>
                                          </p:val>
                                        </p:tav>
                                        <p:tav tm="100000">
                                          <p:val>
                                            <p:strVal val="#ppt_w"/>
                                          </p:val>
                                        </p:tav>
                                      </p:tavLst>
                                    </p:anim>
                                    <p:anim calcmode="lin" valueType="num">
                                      <p:cBhvr>
                                        <p:cTn id="32" dur="500" fill="hold"/>
                                        <p:tgtEl>
                                          <p:spTgt spid="724998"/>
                                        </p:tgtEl>
                                        <p:attrNameLst>
                                          <p:attrName>ppt_h</p:attrName>
                                        </p:attrNameLst>
                                      </p:cBhvr>
                                      <p:tavLst>
                                        <p:tav tm="0">
                                          <p:val>
                                            <p:fltVal val="0"/>
                                          </p:val>
                                        </p:tav>
                                        <p:tav tm="100000">
                                          <p:val>
                                            <p:strVal val="#ppt_h"/>
                                          </p:val>
                                        </p:tav>
                                      </p:tavLst>
                                    </p:anim>
                                    <p:anim calcmode="lin" valueType="num">
                                      <p:cBhvr>
                                        <p:cTn id="33" dur="500" fill="hold"/>
                                        <p:tgtEl>
                                          <p:spTgt spid="724998"/>
                                        </p:tgtEl>
                                        <p:attrNameLst>
                                          <p:attrName>style.rotation</p:attrName>
                                        </p:attrNameLst>
                                      </p:cBhvr>
                                      <p:tavLst>
                                        <p:tav tm="0">
                                          <p:val>
                                            <p:fltVal val="360"/>
                                          </p:val>
                                        </p:tav>
                                        <p:tav tm="100000">
                                          <p:val>
                                            <p:fltVal val="0"/>
                                          </p:val>
                                        </p:tav>
                                      </p:tavLst>
                                    </p:anim>
                                    <p:animEffect transition="in" filter="fade">
                                      <p:cBhvr>
                                        <p:cTn id="34" dur="500"/>
                                        <p:tgtEl>
                                          <p:spTgt spid="724998"/>
                                        </p:tgtEl>
                                      </p:cBhvr>
                                    </p:animEffect>
                                  </p:childTnLst>
                                </p:cTn>
                              </p:par>
                              <p:par>
                                <p:cTn id="35" presetID="49" presetClass="entr" presetSubtype="0" decel="100000" fill="hold" grpId="0" nodeType="withEffect">
                                  <p:stCondLst>
                                    <p:cond delay="0"/>
                                  </p:stCondLst>
                                  <p:childTnLst>
                                    <p:set>
                                      <p:cBhvr>
                                        <p:cTn id="36" dur="1" fill="hold">
                                          <p:stCondLst>
                                            <p:cond delay="0"/>
                                          </p:stCondLst>
                                        </p:cTn>
                                        <p:tgtEl>
                                          <p:spTgt spid="724999"/>
                                        </p:tgtEl>
                                        <p:attrNameLst>
                                          <p:attrName>style.visibility</p:attrName>
                                        </p:attrNameLst>
                                      </p:cBhvr>
                                      <p:to>
                                        <p:strVal val="visible"/>
                                      </p:to>
                                    </p:set>
                                    <p:anim calcmode="lin" valueType="num">
                                      <p:cBhvr>
                                        <p:cTn id="37" dur="500" fill="hold"/>
                                        <p:tgtEl>
                                          <p:spTgt spid="724999"/>
                                        </p:tgtEl>
                                        <p:attrNameLst>
                                          <p:attrName>ppt_w</p:attrName>
                                        </p:attrNameLst>
                                      </p:cBhvr>
                                      <p:tavLst>
                                        <p:tav tm="0">
                                          <p:val>
                                            <p:fltVal val="0"/>
                                          </p:val>
                                        </p:tav>
                                        <p:tav tm="100000">
                                          <p:val>
                                            <p:strVal val="#ppt_w"/>
                                          </p:val>
                                        </p:tav>
                                      </p:tavLst>
                                    </p:anim>
                                    <p:anim calcmode="lin" valueType="num">
                                      <p:cBhvr>
                                        <p:cTn id="38" dur="500" fill="hold"/>
                                        <p:tgtEl>
                                          <p:spTgt spid="724999"/>
                                        </p:tgtEl>
                                        <p:attrNameLst>
                                          <p:attrName>ppt_h</p:attrName>
                                        </p:attrNameLst>
                                      </p:cBhvr>
                                      <p:tavLst>
                                        <p:tav tm="0">
                                          <p:val>
                                            <p:fltVal val="0"/>
                                          </p:val>
                                        </p:tav>
                                        <p:tav tm="100000">
                                          <p:val>
                                            <p:strVal val="#ppt_h"/>
                                          </p:val>
                                        </p:tav>
                                      </p:tavLst>
                                    </p:anim>
                                    <p:anim calcmode="lin" valueType="num">
                                      <p:cBhvr>
                                        <p:cTn id="39" dur="500" fill="hold"/>
                                        <p:tgtEl>
                                          <p:spTgt spid="724999"/>
                                        </p:tgtEl>
                                        <p:attrNameLst>
                                          <p:attrName>style.rotation</p:attrName>
                                        </p:attrNameLst>
                                      </p:cBhvr>
                                      <p:tavLst>
                                        <p:tav tm="0">
                                          <p:val>
                                            <p:fltVal val="360"/>
                                          </p:val>
                                        </p:tav>
                                        <p:tav tm="100000">
                                          <p:val>
                                            <p:fltVal val="0"/>
                                          </p:val>
                                        </p:tav>
                                      </p:tavLst>
                                    </p:anim>
                                    <p:animEffect transition="in" filter="fade">
                                      <p:cBhvr>
                                        <p:cTn id="40" dur="500"/>
                                        <p:tgtEl>
                                          <p:spTgt spid="7249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4995" grpId="0"/>
      <p:bldP spid="724996" grpId="0"/>
      <p:bldP spid="724997" grpId="0"/>
      <p:bldP spid="724998" grpId="0"/>
      <p:bldP spid="72499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lgn="r" rtl="1">
              <a:buNone/>
            </a:pPr>
            <a:endParaRPr lang="en-US" i="1" dirty="0" smtClean="0">
              <a:solidFill>
                <a:srgbClr val="C00000"/>
              </a:solidFill>
            </a:endParaRPr>
          </a:p>
          <a:p>
            <a:pPr algn="r" rtl="1">
              <a:buNone/>
            </a:pPr>
            <a:endParaRPr lang="en-US" i="1" dirty="0" smtClean="0">
              <a:solidFill>
                <a:srgbClr val="C00000"/>
              </a:solidFill>
            </a:endParaRPr>
          </a:p>
          <a:p>
            <a:pPr algn="r" rtl="1">
              <a:buNone/>
            </a:pPr>
            <a:endParaRPr lang="en-US" i="1" dirty="0" smtClean="0">
              <a:solidFill>
                <a:srgbClr val="C00000"/>
              </a:solidFill>
            </a:endParaRPr>
          </a:p>
          <a:p>
            <a:pPr algn="ctr" rtl="1">
              <a:buNone/>
            </a:pPr>
            <a:r>
              <a:rPr lang="fa-IR" sz="5400" i="1" dirty="0" smtClean="0">
                <a:solidFill>
                  <a:srgbClr val="C00000"/>
                </a:solidFill>
              </a:rPr>
              <a:t>مهارتهای مساله یابی و تصمیم گیری </a:t>
            </a:r>
            <a:endParaRPr lang="en-US" sz="5400" i="1" dirty="0" smtClean="0">
              <a:solidFill>
                <a:srgbClr val="C00000"/>
              </a:solidFill>
            </a:endParaRPr>
          </a:p>
          <a:p>
            <a:pPr algn="r" rtl="1">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6018" name="Object 2"/>
          <p:cNvGraphicFramePr>
            <a:graphicFrameLocks noChangeAspect="1"/>
          </p:cNvGraphicFramePr>
          <p:nvPr/>
        </p:nvGraphicFramePr>
        <p:xfrm>
          <a:off x="658813" y="1639888"/>
          <a:ext cx="2276475" cy="1338262"/>
        </p:xfrm>
        <a:graphic>
          <a:graphicData uri="http://schemas.openxmlformats.org/presentationml/2006/ole">
            <p:oleObj spid="_x0000_s15362" name="Equation" r:id="rId3" imgW="723600" imgH="583920" progId="Equation.3">
              <p:embed/>
            </p:oleObj>
          </a:graphicData>
        </a:graphic>
      </p:graphicFrame>
      <p:sp>
        <p:nvSpPr>
          <p:cNvPr id="726019" name="Text Box 3"/>
          <p:cNvSpPr txBox="1">
            <a:spLocks noChangeArrowheads="1"/>
          </p:cNvSpPr>
          <p:nvPr/>
        </p:nvSpPr>
        <p:spPr bwMode="auto">
          <a:xfrm>
            <a:off x="3933825" y="3008313"/>
            <a:ext cx="4513263" cy="457200"/>
          </a:xfrm>
          <a:prstGeom prst="rect">
            <a:avLst/>
          </a:prstGeom>
          <a:noFill/>
          <a:ln w="9525">
            <a:noFill/>
            <a:miter lim="800000"/>
            <a:headEnd/>
            <a:tailEnd/>
          </a:ln>
        </p:spPr>
        <p:txBody>
          <a:bodyPr>
            <a:spAutoFit/>
          </a:bodyPr>
          <a:lstStyle/>
          <a:p>
            <a:pPr algn="r">
              <a:spcBef>
                <a:spcPct val="50000"/>
              </a:spcBef>
            </a:pPr>
            <a:r>
              <a:rPr lang="en-US" sz="2400">
                <a:effectLst/>
              </a:rPr>
              <a:t>P</a:t>
            </a:r>
            <a:r>
              <a:rPr lang="fa-IR" sz="2400">
                <a:effectLst/>
              </a:rPr>
              <a:t>   </a:t>
            </a:r>
            <a:r>
              <a:rPr lang="en-US" sz="2400">
                <a:effectLst/>
              </a:rPr>
              <a:t>     </a:t>
            </a:r>
            <a:r>
              <a:rPr lang="fa-IR" sz="2400">
                <a:effectLst/>
              </a:rPr>
              <a:t>   </a:t>
            </a:r>
            <a:r>
              <a:rPr lang="en-US" sz="2400">
                <a:effectLst/>
              </a:rPr>
              <a:t> </a:t>
            </a:r>
            <a:r>
              <a:rPr lang="fa-IR" sz="2400">
                <a:effectLst/>
              </a:rPr>
              <a:t>میزان فروش</a:t>
            </a:r>
            <a:endParaRPr lang="en-US" sz="2400">
              <a:effectLst/>
            </a:endParaRPr>
          </a:p>
        </p:txBody>
      </p:sp>
      <p:sp>
        <p:nvSpPr>
          <p:cNvPr id="726020" name="Rectangle 4"/>
          <p:cNvSpPr>
            <a:spLocks noChangeArrowheads="1"/>
          </p:cNvSpPr>
          <p:nvPr/>
        </p:nvSpPr>
        <p:spPr bwMode="auto">
          <a:xfrm>
            <a:off x="6092825" y="3683000"/>
            <a:ext cx="2547938" cy="366713"/>
          </a:xfrm>
          <a:prstGeom prst="rect">
            <a:avLst/>
          </a:prstGeom>
          <a:noFill/>
          <a:ln w="9525">
            <a:noFill/>
            <a:miter lim="800000"/>
            <a:headEnd/>
            <a:tailEnd/>
          </a:ln>
        </p:spPr>
        <p:txBody>
          <a:bodyPr>
            <a:spAutoFit/>
          </a:bodyPr>
          <a:lstStyle/>
          <a:p>
            <a:pPr algn="l"/>
            <a:r>
              <a:rPr lang="en-US" sz="1800">
                <a:effectLst/>
              </a:rPr>
              <a:t>FC</a:t>
            </a:r>
            <a:r>
              <a:rPr lang="fa-IR" sz="1800">
                <a:effectLst/>
              </a:rPr>
              <a:t> هزینه ثابت                           </a:t>
            </a:r>
            <a:endParaRPr lang="en-US" sz="1800">
              <a:effectLst/>
            </a:endParaRPr>
          </a:p>
        </p:txBody>
      </p:sp>
      <p:sp>
        <p:nvSpPr>
          <p:cNvPr id="726021" name="Rectangle 5"/>
          <p:cNvSpPr>
            <a:spLocks noChangeArrowheads="1"/>
          </p:cNvSpPr>
          <p:nvPr/>
        </p:nvSpPr>
        <p:spPr bwMode="auto">
          <a:xfrm>
            <a:off x="4610100" y="4364038"/>
            <a:ext cx="3932238" cy="366712"/>
          </a:xfrm>
          <a:prstGeom prst="rect">
            <a:avLst/>
          </a:prstGeom>
          <a:noFill/>
          <a:ln w="9525">
            <a:noFill/>
            <a:miter lim="800000"/>
            <a:headEnd/>
            <a:tailEnd/>
          </a:ln>
        </p:spPr>
        <p:txBody>
          <a:bodyPr>
            <a:spAutoFit/>
          </a:bodyPr>
          <a:lstStyle/>
          <a:p>
            <a:pPr algn="r" rtl="1"/>
            <a:r>
              <a:rPr lang="fa-IR" sz="1800">
                <a:effectLst/>
              </a:rPr>
              <a:t> درآمد حاصل از</a:t>
            </a:r>
            <a:r>
              <a:rPr lang="en-US" sz="1800">
                <a:effectLst/>
              </a:rPr>
              <a:t> </a:t>
            </a:r>
            <a:r>
              <a:rPr lang="fa-IR" sz="1800">
                <a:effectLst/>
              </a:rPr>
              <a:t>فروش </a:t>
            </a:r>
            <a:r>
              <a:rPr lang="en-US" sz="1800">
                <a:effectLst/>
              </a:rPr>
              <a:t>R     </a:t>
            </a:r>
          </a:p>
        </p:txBody>
      </p:sp>
      <p:sp>
        <p:nvSpPr>
          <p:cNvPr id="726022" name="Rectangle 6"/>
          <p:cNvSpPr>
            <a:spLocks noChangeArrowheads="1"/>
          </p:cNvSpPr>
          <p:nvPr/>
        </p:nvSpPr>
        <p:spPr bwMode="auto">
          <a:xfrm>
            <a:off x="5243513" y="4987925"/>
            <a:ext cx="3241675" cy="366713"/>
          </a:xfrm>
          <a:prstGeom prst="rect">
            <a:avLst/>
          </a:prstGeom>
          <a:noFill/>
          <a:ln w="9525">
            <a:noFill/>
            <a:miter lim="800000"/>
            <a:headEnd/>
            <a:tailEnd/>
          </a:ln>
        </p:spPr>
        <p:txBody>
          <a:bodyPr>
            <a:spAutoFit/>
          </a:bodyPr>
          <a:lstStyle/>
          <a:p>
            <a:pPr algn="r" rtl="1"/>
            <a:r>
              <a:rPr lang="fa-IR" sz="1800">
                <a:effectLst/>
              </a:rPr>
              <a:t> هزینه متغییر هر واحد        </a:t>
            </a:r>
            <a:r>
              <a:rPr lang="en-US" sz="1800">
                <a:effectLst/>
              </a:rPr>
              <a:t>VC</a:t>
            </a:r>
          </a:p>
        </p:txBody>
      </p:sp>
      <p:sp>
        <p:nvSpPr>
          <p:cNvPr id="726023" name="Text Box 7"/>
          <p:cNvSpPr txBox="1">
            <a:spLocks noChangeArrowheads="1"/>
          </p:cNvSpPr>
          <p:nvPr/>
        </p:nvSpPr>
        <p:spPr bwMode="auto">
          <a:xfrm>
            <a:off x="2286000" y="533400"/>
            <a:ext cx="4492625" cy="579438"/>
          </a:xfrm>
          <a:prstGeom prst="rect">
            <a:avLst/>
          </a:prstGeom>
          <a:noFill/>
          <a:ln w="9525">
            <a:noFill/>
            <a:miter lim="800000"/>
            <a:headEnd/>
            <a:tailEnd/>
          </a:ln>
        </p:spPr>
        <p:txBody>
          <a:bodyPr wrap="square">
            <a:spAutoFit/>
          </a:bodyPr>
          <a:lstStyle/>
          <a:p>
            <a:pPr rtl="1">
              <a:spcBef>
                <a:spcPct val="50000"/>
              </a:spcBef>
            </a:pPr>
            <a:r>
              <a:rPr lang="fa-IR" sz="3200" dirty="0">
                <a:solidFill>
                  <a:srgbClr val="C00000"/>
                </a:solidFill>
                <a:effectLst/>
              </a:rPr>
              <a:t>میزان فروش در نقطه سر به سر</a:t>
            </a:r>
            <a:endParaRPr lang="en-US" sz="3200" dirty="0">
              <a:solidFill>
                <a:srgbClr val="C00000"/>
              </a:solidFill>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726018"/>
                                        </p:tgtEl>
                                        <p:attrNameLst>
                                          <p:attrName>style.visibility</p:attrName>
                                        </p:attrNameLst>
                                      </p:cBhvr>
                                      <p:to>
                                        <p:strVal val="visible"/>
                                      </p:to>
                                    </p:set>
                                    <p:anim calcmode="lin" valueType="num">
                                      <p:cBhvr>
                                        <p:cTn id="7" dur="500" fill="hold"/>
                                        <p:tgtEl>
                                          <p:spTgt spid="726018"/>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726018"/>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726018"/>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726018"/>
                                        </p:tgtEl>
                                        <p:attrNameLst>
                                          <p:attrName>ppt_y</p:attrName>
                                        </p:attrNameLst>
                                      </p:cBhvr>
                                      <p:tavLst>
                                        <p:tav tm="0">
                                          <p:val>
                                            <p:strVal val="#ppt_y"/>
                                          </p:val>
                                        </p:tav>
                                        <p:tav tm="100000">
                                          <p:val>
                                            <p:strVal val="#ppt_y"/>
                                          </p:val>
                                        </p:tav>
                                      </p:tavLst>
                                    </p:anim>
                                  </p:childTnLst>
                                </p:cTn>
                              </p:par>
                              <p:par>
                                <p:cTn id="11" presetID="39" presetClass="entr" presetSubtype="0" accel="100000" fill="hold" grpId="0" nodeType="withEffect">
                                  <p:stCondLst>
                                    <p:cond delay="0"/>
                                  </p:stCondLst>
                                  <p:childTnLst>
                                    <p:set>
                                      <p:cBhvr>
                                        <p:cTn id="12" dur="1" fill="hold">
                                          <p:stCondLst>
                                            <p:cond delay="0"/>
                                          </p:stCondLst>
                                        </p:cTn>
                                        <p:tgtEl>
                                          <p:spTgt spid="726019"/>
                                        </p:tgtEl>
                                        <p:attrNameLst>
                                          <p:attrName>style.visibility</p:attrName>
                                        </p:attrNameLst>
                                      </p:cBhvr>
                                      <p:to>
                                        <p:strVal val="visible"/>
                                      </p:to>
                                    </p:set>
                                    <p:anim calcmode="lin" valueType="num">
                                      <p:cBhvr>
                                        <p:cTn id="13" dur="500" fill="hold"/>
                                        <p:tgtEl>
                                          <p:spTgt spid="726019"/>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726019"/>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726019"/>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726019"/>
                                        </p:tgtEl>
                                        <p:attrNameLst>
                                          <p:attrName>ppt_y</p:attrName>
                                        </p:attrNameLst>
                                      </p:cBhvr>
                                      <p:tavLst>
                                        <p:tav tm="0">
                                          <p:val>
                                            <p:strVal val="#ppt_y"/>
                                          </p:val>
                                        </p:tav>
                                        <p:tav tm="100000">
                                          <p:val>
                                            <p:strVal val="#ppt_y"/>
                                          </p:val>
                                        </p:tav>
                                      </p:tavLst>
                                    </p:anim>
                                  </p:childTnLst>
                                </p:cTn>
                              </p:par>
                              <p:par>
                                <p:cTn id="17" presetID="39" presetClass="entr" presetSubtype="0" accel="100000" fill="hold" grpId="0" nodeType="withEffect">
                                  <p:stCondLst>
                                    <p:cond delay="0"/>
                                  </p:stCondLst>
                                  <p:childTnLst>
                                    <p:set>
                                      <p:cBhvr>
                                        <p:cTn id="18" dur="1" fill="hold">
                                          <p:stCondLst>
                                            <p:cond delay="0"/>
                                          </p:stCondLst>
                                        </p:cTn>
                                        <p:tgtEl>
                                          <p:spTgt spid="726020"/>
                                        </p:tgtEl>
                                        <p:attrNameLst>
                                          <p:attrName>style.visibility</p:attrName>
                                        </p:attrNameLst>
                                      </p:cBhvr>
                                      <p:to>
                                        <p:strVal val="visible"/>
                                      </p:to>
                                    </p:set>
                                    <p:anim calcmode="lin" valueType="num">
                                      <p:cBhvr>
                                        <p:cTn id="19" dur="500" fill="hold"/>
                                        <p:tgtEl>
                                          <p:spTgt spid="726020"/>
                                        </p:tgtEl>
                                        <p:attrNameLst>
                                          <p:attrName>ppt_h</p:attrName>
                                        </p:attrNameLst>
                                      </p:cBhvr>
                                      <p:tavLst>
                                        <p:tav tm="0">
                                          <p:val>
                                            <p:strVal val="#ppt_h/20"/>
                                          </p:val>
                                        </p:tav>
                                        <p:tav tm="50000">
                                          <p:val>
                                            <p:strVal val="#ppt_h/20"/>
                                          </p:val>
                                        </p:tav>
                                        <p:tav tm="100000">
                                          <p:val>
                                            <p:strVal val="#ppt_h"/>
                                          </p:val>
                                        </p:tav>
                                      </p:tavLst>
                                    </p:anim>
                                    <p:anim calcmode="lin" valueType="num">
                                      <p:cBhvr>
                                        <p:cTn id="20" dur="500" fill="hold"/>
                                        <p:tgtEl>
                                          <p:spTgt spid="726020"/>
                                        </p:tgtEl>
                                        <p:attrNameLst>
                                          <p:attrName>ppt_w</p:attrName>
                                        </p:attrNameLst>
                                      </p:cBhvr>
                                      <p:tavLst>
                                        <p:tav tm="0">
                                          <p:val>
                                            <p:strVal val="#ppt_w+.3"/>
                                          </p:val>
                                        </p:tav>
                                        <p:tav tm="50000">
                                          <p:val>
                                            <p:strVal val="#ppt_w+.3"/>
                                          </p:val>
                                        </p:tav>
                                        <p:tav tm="100000">
                                          <p:val>
                                            <p:strVal val="#ppt_w"/>
                                          </p:val>
                                        </p:tav>
                                      </p:tavLst>
                                    </p:anim>
                                    <p:anim calcmode="lin" valueType="num">
                                      <p:cBhvr>
                                        <p:cTn id="21" dur="500" fill="hold"/>
                                        <p:tgtEl>
                                          <p:spTgt spid="726020"/>
                                        </p:tgtEl>
                                        <p:attrNameLst>
                                          <p:attrName>ppt_x</p:attrName>
                                        </p:attrNameLst>
                                      </p:cBhvr>
                                      <p:tavLst>
                                        <p:tav tm="0">
                                          <p:val>
                                            <p:strVal val="#ppt_x-.3"/>
                                          </p:val>
                                        </p:tav>
                                        <p:tav tm="50000">
                                          <p:val>
                                            <p:strVal val="#ppt_x"/>
                                          </p:val>
                                        </p:tav>
                                        <p:tav tm="100000">
                                          <p:val>
                                            <p:strVal val="#ppt_x"/>
                                          </p:val>
                                        </p:tav>
                                      </p:tavLst>
                                    </p:anim>
                                    <p:anim calcmode="lin" valueType="num">
                                      <p:cBhvr>
                                        <p:cTn id="22" dur="500" fill="hold"/>
                                        <p:tgtEl>
                                          <p:spTgt spid="726020"/>
                                        </p:tgtEl>
                                        <p:attrNameLst>
                                          <p:attrName>ppt_y</p:attrName>
                                        </p:attrNameLst>
                                      </p:cBhvr>
                                      <p:tavLst>
                                        <p:tav tm="0">
                                          <p:val>
                                            <p:strVal val="#ppt_y"/>
                                          </p:val>
                                        </p:tav>
                                        <p:tav tm="100000">
                                          <p:val>
                                            <p:strVal val="#ppt_y"/>
                                          </p:val>
                                        </p:tav>
                                      </p:tavLst>
                                    </p:anim>
                                  </p:childTnLst>
                                </p:cTn>
                              </p:par>
                              <p:par>
                                <p:cTn id="23" presetID="39" presetClass="entr" presetSubtype="0" accel="100000" fill="hold" grpId="0" nodeType="withEffect">
                                  <p:stCondLst>
                                    <p:cond delay="0"/>
                                  </p:stCondLst>
                                  <p:childTnLst>
                                    <p:set>
                                      <p:cBhvr>
                                        <p:cTn id="24" dur="1" fill="hold">
                                          <p:stCondLst>
                                            <p:cond delay="0"/>
                                          </p:stCondLst>
                                        </p:cTn>
                                        <p:tgtEl>
                                          <p:spTgt spid="726021"/>
                                        </p:tgtEl>
                                        <p:attrNameLst>
                                          <p:attrName>style.visibility</p:attrName>
                                        </p:attrNameLst>
                                      </p:cBhvr>
                                      <p:to>
                                        <p:strVal val="visible"/>
                                      </p:to>
                                    </p:set>
                                    <p:anim calcmode="lin" valueType="num">
                                      <p:cBhvr>
                                        <p:cTn id="25" dur="500" fill="hold"/>
                                        <p:tgtEl>
                                          <p:spTgt spid="726021"/>
                                        </p:tgtEl>
                                        <p:attrNameLst>
                                          <p:attrName>ppt_h</p:attrName>
                                        </p:attrNameLst>
                                      </p:cBhvr>
                                      <p:tavLst>
                                        <p:tav tm="0">
                                          <p:val>
                                            <p:strVal val="#ppt_h/20"/>
                                          </p:val>
                                        </p:tav>
                                        <p:tav tm="50000">
                                          <p:val>
                                            <p:strVal val="#ppt_h/20"/>
                                          </p:val>
                                        </p:tav>
                                        <p:tav tm="100000">
                                          <p:val>
                                            <p:strVal val="#ppt_h"/>
                                          </p:val>
                                        </p:tav>
                                      </p:tavLst>
                                    </p:anim>
                                    <p:anim calcmode="lin" valueType="num">
                                      <p:cBhvr>
                                        <p:cTn id="26" dur="500" fill="hold"/>
                                        <p:tgtEl>
                                          <p:spTgt spid="726021"/>
                                        </p:tgtEl>
                                        <p:attrNameLst>
                                          <p:attrName>ppt_w</p:attrName>
                                        </p:attrNameLst>
                                      </p:cBhvr>
                                      <p:tavLst>
                                        <p:tav tm="0">
                                          <p:val>
                                            <p:strVal val="#ppt_w+.3"/>
                                          </p:val>
                                        </p:tav>
                                        <p:tav tm="50000">
                                          <p:val>
                                            <p:strVal val="#ppt_w+.3"/>
                                          </p:val>
                                        </p:tav>
                                        <p:tav tm="100000">
                                          <p:val>
                                            <p:strVal val="#ppt_w"/>
                                          </p:val>
                                        </p:tav>
                                      </p:tavLst>
                                    </p:anim>
                                    <p:anim calcmode="lin" valueType="num">
                                      <p:cBhvr>
                                        <p:cTn id="27" dur="500" fill="hold"/>
                                        <p:tgtEl>
                                          <p:spTgt spid="726021"/>
                                        </p:tgtEl>
                                        <p:attrNameLst>
                                          <p:attrName>ppt_x</p:attrName>
                                        </p:attrNameLst>
                                      </p:cBhvr>
                                      <p:tavLst>
                                        <p:tav tm="0">
                                          <p:val>
                                            <p:strVal val="#ppt_x-.3"/>
                                          </p:val>
                                        </p:tav>
                                        <p:tav tm="50000">
                                          <p:val>
                                            <p:strVal val="#ppt_x"/>
                                          </p:val>
                                        </p:tav>
                                        <p:tav tm="100000">
                                          <p:val>
                                            <p:strVal val="#ppt_x"/>
                                          </p:val>
                                        </p:tav>
                                      </p:tavLst>
                                    </p:anim>
                                    <p:anim calcmode="lin" valueType="num">
                                      <p:cBhvr>
                                        <p:cTn id="28" dur="500" fill="hold"/>
                                        <p:tgtEl>
                                          <p:spTgt spid="726021"/>
                                        </p:tgtEl>
                                        <p:attrNameLst>
                                          <p:attrName>ppt_y</p:attrName>
                                        </p:attrNameLst>
                                      </p:cBhvr>
                                      <p:tavLst>
                                        <p:tav tm="0">
                                          <p:val>
                                            <p:strVal val="#ppt_y"/>
                                          </p:val>
                                        </p:tav>
                                        <p:tav tm="100000">
                                          <p:val>
                                            <p:strVal val="#ppt_y"/>
                                          </p:val>
                                        </p:tav>
                                      </p:tavLst>
                                    </p:anim>
                                  </p:childTnLst>
                                </p:cTn>
                              </p:par>
                              <p:par>
                                <p:cTn id="29" presetID="39" presetClass="entr" presetSubtype="0" accel="100000" fill="hold" grpId="0" nodeType="withEffect">
                                  <p:stCondLst>
                                    <p:cond delay="0"/>
                                  </p:stCondLst>
                                  <p:childTnLst>
                                    <p:set>
                                      <p:cBhvr>
                                        <p:cTn id="30" dur="1" fill="hold">
                                          <p:stCondLst>
                                            <p:cond delay="0"/>
                                          </p:stCondLst>
                                        </p:cTn>
                                        <p:tgtEl>
                                          <p:spTgt spid="726022"/>
                                        </p:tgtEl>
                                        <p:attrNameLst>
                                          <p:attrName>style.visibility</p:attrName>
                                        </p:attrNameLst>
                                      </p:cBhvr>
                                      <p:to>
                                        <p:strVal val="visible"/>
                                      </p:to>
                                    </p:set>
                                    <p:anim calcmode="lin" valueType="num">
                                      <p:cBhvr>
                                        <p:cTn id="31" dur="500" fill="hold"/>
                                        <p:tgtEl>
                                          <p:spTgt spid="726022"/>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726022"/>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726022"/>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726022"/>
                                        </p:tgtEl>
                                        <p:attrNameLst>
                                          <p:attrName>ppt_y</p:attrName>
                                        </p:attrNameLst>
                                      </p:cBhvr>
                                      <p:tavLst>
                                        <p:tav tm="0">
                                          <p:val>
                                            <p:strVal val="#ppt_y"/>
                                          </p:val>
                                        </p:tav>
                                        <p:tav tm="100000">
                                          <p:val>
                                            <p:strVal val="#ppt_y"/>
                                          </p:val>
                                        </p:tav>
                                      </p:tavLst>
                                    </p:anim>
                                  </p:childTnLst>
                                </p:cTn>
                              </p:par>
                              <p:par>
                                <p:cTn id="35" presetID="39" presetClass="entr" presetSubtype="0" accel="100000" fill="hold" grpId="0" nodeType="withEffect">
                                  <p:stCondLst>
                                    <p:cond delay="0"/>
                                  </p:stCondLst>
                                  <p:childTnLst>
                                    <p:set>
                                      <p:cBhvr>
                                        <p:cTn id="36" dur="1" fill="hold">
                                          <p:stCondLst>
                                            <p:cond delay="0"/>
                                          </p:stCondLst>
                                        </p:cTn>
                                        <p:tgtEl>
                                          <p:spTgt spid="726023"/>
                                        </p:tgtEl>
                                        <p:attrNameLst>
                                          <p:attrName>style.visibility</p:attrName>
                                        </p:attrNameLst>
                                      </p:cBhvr>
                                      <p:to>
                                        <p:strVal val="visible"/>
                                      </p:to>
                                    </p:set>
                                    <p:anim calcmode="lin" valueType="num">
                                      <p:cBhvr>
                                        <p:cTn id="37" dur="500" fill="hold"/>
                                        <p:tgtEl>
                                          <p:spTgt spid="726023"/>
                                        </p:tgtEl>
                                        <p:attrNameLst>
                                          <p:attrName>ppt_h</p:attrName>
                                        </p:attrNameLst>
                                      </p:cBhvr>
                                      <p:tavLst>
                                        <p:tav tm="0">
                                          <p:val>
                                            <p:strVal val="#ppt_h/20"/>
                                          </p:val>
                                        </p:tav>
                                        <p:tav tm="50000">
                                          <p:val>
                                            <p:strVal val="#ppt_h/20"/>
                                          </p:val>
                                        </p:tav>
                                        <p:tav tm="100000">
                                          <p:val>
                                            <p:strVal val="#ppt_h"/>
                                          </p:val>
                                        </p:tav>
                                      </p:tavLst>
                                    </p:anim>
                                    <p:anim calcmode="lin" valueType="num">
                                      <p:cBhvr>
                                        <p:cTn id="38" dur="500" fill="hold"/>
                                        <p:tgtEl>
                                          <p:spTgt spid="726023"/>
                                        </p:tgtEl>
                                        <p:attrNameLst>
                                          <p:attrName>ppt_w</p:attrName>
                                        </p:attrNameLst>
                                      </p:cBhvr>
                                      <p:tavLst>
                                        <p:tav tm="0">
                                          <p:val>
                                            <p:strVal val="#ppt_w+.3"/>
                                          </p:val>
                                        </p:tav>
                                        <p:tav tm="50000">
                                          <p:val>
                                            <p:strVal val="#ppt_w+.3"/>
                                          </p:val>
                                        </p:tav>
                                        <p:tav tm="100000">
                                          <p:val>
                                            <p:strVal val="#ppt_w"/>
                                          </p:val>
                                        </p:tav>
                                      </p:tavLst>
                                    </p:anim>
                                    <p:anim calcmode="lin" valueType="num">
                                      <p:cBhvr>
                                        <p:cTn id="39" dur="500" fill="hold"/>
                                        <p:tgtEl>
                                          <p:spTgt spid="726023"/>
                                        </p:tgtEl>
                                        <p:attrNameLst>
                                          <p:attrName>ppt_x</p:attrName>
                                        </p:attrNameLst>
                                      </p:cBhvr>
                                      <p:tavLst>
                                        <p:tav tm="0">
                                          <p:val>
                                            <p:strVal val="#ppt_x-.3"/>
                                          </p:val>
                                        </p:tav>
                                        <p:tav tm="50000">
                                          <p:val>
                                            <p:strVal val="#ppt_x"/>
                                          </p:val>
                                        </p:tav>
                                        <p:tav tm="100000">
                                          <p:val>
                                            <p:strVal val="#ppt_x"/>
                                          </p:val>
                                        </p:tav>
                                      </p:tavLst>
                                    </p:anim>
                                    <p:anim calcmode="lin" valueType="num">
                                      <p:cBhvr>
                                        <p:cTn id="40" dur="500" fill="hold"/>
                                        <p:tgtEl>
                                          <p:spTgt spid="7260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6019" grpId="0"/>
      <p:bldP spid="726020" grpId="0"/>
      <p:bldP spid="726021" grpId="0"/>
      <p:bldP spid="726022" grpId="0"/>
      <p:bldP spid="72602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gn="r" rtl="1">
              <a:buNone/>
            </a:pPr>
            <a:r>
              <a:rPr lang="fa-IR" dirty="0" smtClean="0"/>
              <a:t>اگر هزینه ثابت تولید کالایی 5000 ریال و فروش واحد آن 20 ریال و هزینه متغییر برای هر واحد از آن 10 ریال باشد تعداد کالا و میزان فروش را در نقطه سر به سر به دست آورید.</a:t>
            </a:r>
            <a:endParaRPr lang="en-US" dirty="0" smtClean="0"/>
          </a:p>
          <a:p>
            <a:pPr algn="r" rtl="1">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8066" name="Object 2"/>
          <p:cNvGraphicFramePr>
            <a:graphicFrameLocks noChangeAspect="1"/>
          </p:cNvGraphicFramePr>
          <p:nvPr/>
        </p:nvGraphicFramePr>
        <p:xfrm>
          <a:off x="652463" y="1444625"/>
          <a:ext cx="5062537" cy="1482725"/>
        </p:xfrm>
        <a:graphic>
          <a:graphicData uri="http://schemas.openxmlformats.org/presentationml/2006/ole">
            <p:oleObj spid="_x0000_s16386" name="Equation" r:id="rId3" imgW="1143000" imgH="393480" progId="Equation.3">
              <p:embed/>
            </p:oleObj>
          </a:graphicData>
        </a:graphic>
      </p:graphicFrame>
      <p:graphicFrame>
        <p:nvGraphicFramePr>
          <p:cNvPr id="728067" name="Object 3"/>
          <p:cNvGraphicFramePr>
            <a:graphicFrameLocks noChangeAspect="1"/>
          </p:cNvGraphicFramePr>
          <p:nvPr/>
        </p:nvGraphicFramePr>
        <p:xfrm>
          <a:off x="3200400" y="4021138"/>
          <a:ext cx="4495799" cy="1614487"/>
        </p:xfrm>
        <a:graphic>
          <a:graphicData uri="http://schemas.openxmlformats.org/presentationml/2006/ole">
            <p:oleObj spid="_x0000_s16387" name="Equation" r:id="rId4" imgW="1206360" imgH="58392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728066"/>
                                        </p:tgtEl>
                                        <p:attrNameLst>
                                          <p:attrName>style.visibility</p:attrName>
                                        </p:attrNameLst>
                                      </p:cBhvr>
                                      <p:to>
                                        <p:strVal val="visible"/>
                                      </p:to>
                                    </p:set>
                                    <p:anim calcmode="lin" valueType="num">
                                      <p:cBhvr>
                                        <p:cTn id="7" dur="1000" fill="hold"/>
                                        <p:tgtEl>
                                          <p:spTgt spid="728066"/>
                                        </p:tgtEl>
                                        <p:attrNameLst>
                                          <p:attrName>ppt_x</p:attrName>
                                        </p:attrNameLst>
                                      </p:cBhvr>
                                      <p:tavLst>
                                        <p:tav tm="0">
                                          <p:val>
                                            <p:strVal val="#ppt_x-.2"/>
                                          </p:val>
                                        </p:tav>
                                        <p:tav tm="100000">
                                          <p:val>
                                            <p:strVal val="#ppt_x"/>
                                          </p:val>
                                        </p:tav>
                                      </p:tavLst>
                                    </p:anim>
                                    <p:anim calcmode="lin" valueType="num">
                                      <p:cBhvr>
                                        <p:cTn id="8" dur="1000" fill="hold"/>
                                        <p:tgtEl>
                                          <p:spTgt spid="728066"/>
                                        </p:tgtEl>
                                        <p:attrNameLst>
                                          <p:attrName>ppt_y</p:attrName>
                                        </p:attrNameLst>
                                      </p:cBhvr>
                                      <p:tavLst>
                                        <p:tav tm="0">
                                          <p:val>
                                            <p:strVal val="#ppt_y"/>
                                          </p:val>
                                        </p:tav>
                                        <p:tav tm="100000">
                                          <p:val>
                                            <p:strVal val="#ppt_y"/>
                                          </p:val>
                                        </p:tav>
                                      </p:tavLst>
                                    </p:anim>
                                    <p:animEffect transition="in" filter="wipe(right)" prLst="gradientSize: 0.1">
                                      <p:cBhvr>
                                        <p:cTn id="9" dur="1000"/>
                                        <p:tgtEl>
                                          <p:spTgt spid="728066"/>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728067"/>
                                        </p:tgtEl>
                                        <p:attrNameLst>
                                          <p:attrName>style.visibility</p:attrName>
                                        </p:attrNameLst>
                                      </p:cBhvr>
                                      <p:to>
                                        <p:strVal val="visible"/>
                                      </p:to>
                                    </p:set>
                                    <p:anim calcmode="lin" valueType="num">
                                      <p:cBhvr>
                                        <p:cTn id="14" dur="1000" fill="hold"/>
                                        <p:tgtEl>
                                          <p:spTgt spid="728067"/>
                                        </p:tgtEl>
                                        <p:attrNameLst>
                                          <p:attrName>ppt_w</p:attrName>
                                        </p:attrNameLst>
                                      </p:cBhvr>
                                      <p:tavLst>
                                        <p:tav tm="0">
                                          <p:val>
                                            <p:strVal val="#ppt_w*0.70"/>
                                          </p:val>
                                        </p:tav>
                                        <p:tav tm="100000">
                                          <p:val>
                                            <p:strVal val="#ppt_w"/>
                                          </p:val>
                                        </p:tav>
                                      </p:tavLst>
                                    </p:anim>
                                    <p:anim calcmode="lin" valueType="num">
                                      <p:cBhvr>
                                        <p:cTn id="15" dur="1000" fill="hold"/>
                                        <p:tgtEl>
                                          <p:spTgt spid="728067"/>
                                        </p:tgtEl>
                                        <p:attrNameLst>
                                          <p:attrName>ppt_h</p:attrName>
                                        </p:attrNameLst>
                                      </p:cBhvr>
                                      <p:tavLst>
                                        <p:tav tm="0">
                                          <p:val>
                                            <p:strVal val="#ppt_h"/>
                                          </p:val>
                                        </p:tav>
                                        <p:tav tm="100000">
                                          <p:val>
                                            <p:strVal val="#ppt_h"/>
                                          </p:val>
                                        </p:tav>
                                      </p:tavLst>
                                    </p:anim>
                                    <p:animEffect transition="in" filter="fade">
                                      <p:cBhvr>
                                        <p:cTn id="16" dur="1000"/>
                                        <p:tgtEl>
                                          <p:spTgt spid="7280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r" rtl="1">
              <a:lnSpc>
                <a:spcPct val="150000"/>
              </a:lnSpc>
              <a:buNone/>
            </a:pPr>
            <a:r>
              <a:rPr lang="fa-IR" u="sng" dirty="0" smtClean="0">
                <a:solidFill>
                  <a:srgbClr val="C00000"/>
                </a:solidFill>
              </a:rPr>
              <a:t>درخت تصمیم</a:t>
            </a:r>
            <a:r>
              <a:rPr lang="fa-IR" dirty="0" smtClean="0"/>
              <a:t/>
            </a:r>
            <a:br>
              <a:rPr lang="fa-IR" dirty="0" smtClean="0"/>
            </a:br>
            <a:r>
              <a:rPr lang="fa-IR" dirty="0" smtClean="0"/>
              <a:t>ابزاری تحلیلی است که نتایج منطقی هزینه‌ها و راه‌حلهای مربوط به راه‌حل را از راه ترسیم تصویر می‌کند.درخت تصمیم می تواند برای تجسم همان اطلاعاتی که در ماتریس سود وجود دارد به کار رود.</a:t>
            </a:r>
          </a:p>
          <a:p>
            <a:pPr algn="r" rtl="1">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0114" name="Line 2"/>
          <p:cNvSpPr>
            <a:spLocks noChangeShapeType="1"/>
          </p:cNvSpPr>
          <p:nvPr/>
        </p:nvSpPr>
        <p:spPr bwMode="auto">
          <a:xfrm flipH="1">
            <a:off x="1285875" y="2044700"/>
            <a:ext cx="1814513" cy="0"/>
          </a:xfrm>
          <a:prstGeom prst="line">
            <a:avLst/>
          </a:prstGeom>
          <a:noFill/>
          <a:ln w="38100">
            <a:solidFill>
              <a:schemeClr val="tx1"/>
            </a:solidFill>
            <a:round/>
            <a:headEnd/>
            <a:tailEnd/>
          </a:ln>
          <a:effectLst/>
        </p:spPr>
        <p:txBody>
          <a:bodyPr/>
          <a:lstStyle/>
          <a:p>
            <a:pPr>
              <a:defRPr/>
            </a:pPr>
            <a:endParaRPr lang="en-US"/>
          </a:p>
        </p:txBody>
      </p:sp>
      <p:sp>
        <p:nvSpPr>
          <p:cNvPr id="730115" name="Line 3"/>
          <p:cNvSpPr>
            <a:spLocks noChangeShapeType="1"/>
          </p:cNvSpPr>
          <p:nvPr/>
        </p:nvSpPr>
        <p:spPr bwMode="auto">
          <a:xfrm flipH="1">
            <a:off x="1287463" y="5260975"/>
            <a:ext cx="1814512" cy="0"/>
          </a:xfrm>
          <a:prstGeom prst="line">
            <a:avLst/>
          </a:prstGeom>
          <a:noFill/>
          <a:ln w="38100">
            <a:solidFill>
              <a:schemeClr val="tx1"/>
            </a:solidFill>
            <a:round/>
            <a:headEnd/>
            <a:tailEnd/>
          </a:ln>
          <a:effectLst/>
        </p:spPr>
        <p:txBody>
          <a:bodyPr/>
          <a:lstStyle/>
          <a:p>
            <a:pPr>
              <a:defRPr/>
            </a:pPr>
            <a:endParaRPr lang="en-US"/>
          </a:p>
        </p:txBody>
      </p:sp>
      <p:sp>
        <p:nvSpPr>
          <p:cNvPr id="730116" name="Rectangle 4"/>
          <p:cNvSpPr>
            <a:spLocks noChangeArrowheads="1"/>
          </p:cNvSpPr>
          <p:nvPr/>
        </p:nvSpPr>
        <p:spPr bwMode="auto">
          <a:xfrm>
            <a:off x="938213" y="3387725"/>
            <a:ext cx="682625" cy="392113"/>
          </a:xfrm>
          <a:prstGeom prst="rect">
            <a:avLst/>
          </a:prstGeom>
          <a:noFill/>
          <a:ln w="31750">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730117" name="Line 5"/>
          <p:cNvSpPr>
            <a:spLocks noChangeShapeType="1"/>
          </p:cNvSpPr>
          <p:nvPr/>
        </p:nvSpPr>
        <p:spPr bwMode="auto">
          <a:xfrm>
            <a:off x="1300163" y="2044700"/>
            <a:ext cx="0" cy="1352550"/>
          </a:xfrm>
          <a:prstGeom prst="line">
            <a:avLst/>
          </a:prstGeom>
          <a:noFill/>
          <a:ln w="38100">
            <a:solidFill>
              <a:schemeClr val="tx1"/>
            </a:solidFill>
            <a:round/>
            <a:headEnd/>
            <a:tailEnd/>
          </a:ln>
          <a:effectLst/>
        </p:spPr>
        <p:txBody>
          <a:bodyPr/>
          <a:lstStyle/>
          <a:p>
            <a:pPr>
              <a:defRPr/>
            </a:pPr>
            <a:endParaRPr lang="en-US"/>
          </a:p>
        </p:txBody>
      </p:sp>
      <p:sp>
        <p:nvSpPr>
          <p:cNvPr id="730118" name="Line 6"/>
          <p:cNvSpPr>
            <a:spLocks noChangeShapeType="1"/>
          </p:cNvSpPr>
          <p:nvPr/>
        </p:nvSpPr>
        <p:spPr bwMode="auto">
          <a:xfrm flipV="1">
            <a:off x="1300163" y="3795713"/>
            <a:ext cx="0" cy="1481137"/>
          </a:xfrm>
          <a:prstGeom prst="line">
            <a:avLst/>
          </a:prstGeom>
          <a:noFill/>
          <a:ln w="38100">
            <a:solidFill>
              <a:schemeClr val="tx1"/>
            </a:solidFill>
            <a:round/>
            <a:headEnd/>
            <a:tailEnd/>
          </a:ln>
          <a:effectLst/>
        </p:spPr>
        <p:txBody>
          <a:bodyPr/>
          <a:lstStyle/>
          <a:p>
            <a:pPr>
              <a:defRPr/>
            </a:pPr>
            <a:endParaRPr lang="en-US"/>
          </a:p>
        </p:txBody>
      </p:sp>
      <p:sp>
        <p:nvSpPr>
          <p:cNvPr id="730119" name="Oval 7"/>
          <p:cNvSpPr>
            <a:spLocks noChangeArrowheads="1"/>
          </p:cNvSpPr>
          <p:nvPr/>
        </p:nvSpPr>
        <p:spPr bwMode="auto">
          <a:xfrm>
            <a:off x="3117850" y="4854575"/>
            <a:ext cx="798513" cy="798513"/>
          </a:xfrm>
          <a:prstGeom prst="ellipse">
            <a:avLst/>
          </a:prstGeom>
          <a:noFill/>
          <a:ln w="31750">
            <a:solidFill>
              <a:schemeClr val="tx1"/>
            </a:solidFill>
            <a:round/>
            <a:headEnd/>
            <a:tailEnd/>
          </a:ln>
          <a:effectLst>
            <a:outerShdw dist="35921" dir="2700000" algn="ctr" rotWithShape="0">
              <a:schemeClr val="bg2"/>
            </a:outerShdw>
          </a:effectLst>
        </p:spPr>
        <p:txBody>
          <a:bodyPr wrap="none" anchor="ctr"/>
          <a:lstStyle/>
          <a:p>
            <a:pPr>
              <a:defRPr/>
            </a:pPr>
            <a:endParaRPr lang="en-US"/>
          </a:p>
        </p:txBody>
      </p:sp>
      <p:sp>
        <p:nvSpPr>
          <p:cNvPr id="730120" name="Oval 8"/>
          <p:cNvSpPr>
            <a:spLocks noChangeArrowheads="1"/>
          </p:cNvSpPr>
          <p:nvPr/>
        </p:nvSpPr>
        <p:spPr bwMode="auto">
          <a:xfrm>
            <a:off x="3101975" y="1690688"/>
            <a:ext cx="798513" cy="798512"/>
          </a:xfrm>
          <a:prstGeom prst="ellipse">
            <a:avLst/>
          </a:prstGeom>
          <a:noFill/>
          <a:ln w="31750">
            <a:solidFill>
              <a:schemeClr val="tx1"/>
            </a:solidFill>
            <a:round/>
            <a:headEnd/>
            <a:tailEnd/>
          </a:ln>
          <a:effectLst>
            <a:prstShdw prst="shdw17" dist="17961" dir="2700000">
              <a:schemeClr val="tx1">
                <a:gamma/>
                <a:shade val="60000"/>
                <a:invGamma/>
              </a:schemeClr>
            </a:prstShdw>
          </a:effectLst>
        </p:spPr>
        <p:txBody>
          <a:bodyPr wrap="none" anchor="ctr"/>
          <a:lstStyle/>
          <a:p>
            <a:pPr>
              <a:defRPr/>
            </a:pPr>
            <a:endParaRPr lang="en-US"/>
          </a:p>
        </p:txBody>
      </p:sp>
      <p:sp>
        <p:nvSpPr>
          <p:cNvPr id="730121" name="Line 9"/>
          <p:cNvSpPr>
            <a:spLocks noChangeShapeType="1"/>
          </p:cNvSpPr>
          <p:nvPr/>
        </p:nvSpPr>
        <p:spPr bwMode="auto">
          <a:xfrm flipV="1">
            <a:off x="3467100" y="1417638"/>
            <a:ext cx="0" cy="261937"/>
          </a:xfrm>
          <a:prstGeom prst="line">
            <a:avLst/>
          </a:prstGeom>
          <a:noFill/>
          <a:ln w="38100">
            <a:solidFill>
              <a:schemeClr val="tx1"/>
            </a:solidFill>
            <a:round/>
            <a:headEnd/>
            <a:tailEnd/>
          </a:ln>
          <a:effectLst/>
        </p:spPr>
        <p:txBody>
          <a:bodyPr/>
          <a:lstStyle/>
          <a:p>
            <a:pPr>
              <a:defRPr/>
            </a:pPr>
            <a:endParaRPr lang="en-US"/>
          </a:p>
        </p:txBody>
      </p:sp>
      <p:sp>
        <p:nvSpPr>
          <p:cNvPr id="730122" name="Line 10"/>
          <p:cNvSpPr>
            <a:spLocks noChangeShapeType="1"/>
          </p:cNvSpPr>
          <p:nvPr/>
        </p:nvSpPr>
        <p:spPr bwMode="auto">
          <a:xfrm flipV="1">
            <a:off x="3508375" y="2476500"/>
            <a:ext cx="0" cy="217488"/>
          </a:xfrm>
          <a:prstGeom prst="line">
            <a:avLst/>
          </a:prstGeom>
          <a:noFill/>
          <a:ln w="38100">
            <a:solidFill>
              <a:schemeClr val="tx1"/>
            </a:solidFill>
            <a:round/>
            <a:headEnd/>
            <a:tailEnd/>
          </a:ln>
          <a:effectLst/>
        </p:spPr>
        <p:txBody>
          <a:bodyPr/>
          <a:lstStyle/>
          <a:p>
            <a:pPr>
              <a:defRPr/>
            </a:pPr>
            <a:endParaRPr lang="en-US"/>
          </a:p>
        </p:txBody>
      </p:sp>
      <p:sp>
        <p:nvSpPr>
          <p:cNvPr id="730123" name="Line 11"/>
          <p:cNvSpPr>
            <a:spLocks noChangeShapeType="1"/>
          </p:cNvSpPr>
          <p:nvPr/>
        </p:nvSpPr>
        <p:spPr bwMode="auto">
          <a:xfrm>
            <a:off x="3451225" y="1430338"/>
            <a:ext cx="4252913" cy="0"/>
          </a:xfrm>
          <a:prstGeom prst="line">
            <a:avLst/>
          </a:prstGeom>
          <a:noFill/>
          <a:ln w="38100">
            <a:solidFill>
              <a:schemeClr val="tx1"/>
            </a:solidFill>
            <a:round/>
            <a:headEnd/>
            <a:tailEnd type="triangle" w="med" len="med"/>
          </a:ln>
          <a:effectLst/>
        </p:spPr>
        <p:txBody>
          <a:bodyPr/>
          <a:lstStyle/>
          <a:p>
            <a:pPr>
              <a:defRPr/>
            </a:pPr>
            <a:endParaRPr lang="en-US"/>
          </a:p>
        </p:txBody>
      </p:sp>
      <p:sp>
        <p:nvSpPr>
          <p:cNvPr id="730124" name="Line 12"/>
          <p:cNvSpPr>
            <a:spLocks noChangeShapeType="1"/>
          </p:cNvSpPr>
          <p:nvPr/>
        </p:nvSpPr>
        <p:spPr bwMode="auto">
          <a:xfrm>
            <a:off x="3881438" y="2060575"/>
            <a:ext cx="3846512" cy="0"/>
          </a:xfrm>
          <a:prstGeom prst="line">
            <a:avLst/>
          </a:prstGeom>
          <a:noFill/>
          <a:ln w="38100">
            <a:solidFill>
              <a:schemeClr val="tx1"/>
            </a:solidFill>
            <a:round/>
            <a:headEnd/>
            <a:tailEnd type="triangle" w="med" len="med"/>
          </a:ln>
          <a:effectLst/>
        </p:spPr>
        <p:txBody>
          <a:bodyPr/>
          <a:lstStyle/>
          <a:p>
            <a:pPr>
              <a:defRPr/>
            </a:pPr>
            <a:endParaRPr lang="en-US"/>
          </a:p>
        </p:txBody>
      </p:sp>
      <p:sp>
        <p:nvSpPr>
          <p:cNvPr id="730125" name="Line 13"/>
          <p:cNvSpPr>
            <a:spLocks noChangeShapeType="1"/>
          </p:cNvSpPr>
          <p:nvPr/>
        </p:nvSpPr>
        <p:spPr bwMode="auto">
          <a:xfrm>
            <a:off x="3497263" y="2690813"/>
            <a:ext cx="4238625" cy="0"/>
          </a:xfrm>
          <a:prstGeom prst="line">
            <a:avLst/>
          </a:prstGeom>
          <a:noFill/>
          <a:ln w="38100">
            <a:solidFill>
              <a:schemeClr val="tx1"/>
            </a:solidFill>
            <a:round/>
            <a:headEnd/>
            <a:tailEnd type="triangle" w="med" len="med"/>
          </a:ln>
          <a:effectLst/>
        </p:spPr>
        <p:txBody>
          <a:bodyPr/>
          <a:lstStyle/>
          <a:p>
            <a:pPr>
              <a:defRPr/>
            </a:pPr>
            <a:endParaRPr lang="en-US"/>
          </a:p>
        </p:txBody>
      </p:sp>
      <p:sp>
        <p:nvSpPr>
          <p:cNvPr id="730126" name="Line 14"/>
          <p:cNvSpPr>
            <a:spLocks noChangeShapeType="1"/>
          </p:cNvSpPr>
          <p:nvPr/>
        </p:nvSpPr>
        <p:spPr bwMode="auto">
          <a:xfrm flipV="1">
            <a:off x="3525838" y="5648325"/>
            <a:ext cx="0" cy="423863"/>
          </a:xfrm>
          <a:prstGeom prst="line">
            <a:avLst/>
          </a:prstGeom>
          <a:noFill/>
          <a:ln w="38100">
            <a:solidFill>
              <a:schemeClr val="tx1"/>
            </a:solidFill>
            <a:round/>
            <a:headEnd/>
            <a:tailEnd/>
          </a:ln>
          <a:effectLst/>
        </p:spPr>
        <p:txBody>
          <a:bodyPr/>
          <a:lstStyle/>
          <a:p>
            <a:pPr>
              <a:defRPr/>
            </a:pPr>
            <a:endParaRPr lang="en-US"/>
          </a:p>
        </p:txBody>
      </p:sp>
      <p:sp>
        <p:nvSpPr>
          <p:cNvPr id="730127" name="Line 15"/>
          <p:cNvSpPr>
            <a:spLocks noChangeShapeType="1"/>
          </p:cNvSpPr>
          <p:nvPr/>
        </p:nvSpPr>
        <p:spPr bwMode="auto">
          <a:xfrm>
            <a:off x="3509963" y="4422775"/>
            <a:ext cx="1320800" cy="0"/>
          </a:xfrm>
          <a:prstGeom prst="line">
            <a:avLst/>
          </a:prstGeom>
          <a:noFill/>
          <a:ln w="38100">
            <a:solidFill>
              <a:schemeClr val="tx1"/>
            </a:solidFill>
            <a:round/>
            <a:headEnd/>
            <a:tailEnd/>
          </a:ln>
          <a:effectLst/>
        </p:spPr>
        <p:txBody>
          <a:bodyPr/>
          <a:lstStyle/>
          <a:p>
            <a:pPr>
              <a:defRPr/>
            </a:pPr>
            <a:endParaRPr lang="en-US"/>
          </a:p>
        </p:txBody>
      </p:sp>
      <p:sp>
        <p:nvSpPr>
          <p:cNvPr id="730128" name="Rectangle 16"/>
          <p:cNvSpPr>
            <a:spLocks noChangeArrowheads="1"/>
          </p:cNvSpPr>
          <p:nvPr/>
        </p:nvSpPr>
        <p:spPr bwMode="auto">
          <a:xfrm>
            <a:off x="4833938" y="4238625"/>
            <a:ext cx="639762" cy="361950"/>
          </a:xfrm>
          <a:prstGeom prst="rect">
            <a:avLst/>
          </a:prstGeom>
          <a:noFill/>
          <a:ln w="31750">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730129" name="Line 17"/>
          <p:cNvSpPr>
            <a:spLocks noChangeShapeType="1"/>
          </p:cNvSpPr>
          <p:nvPr/>
        </p:nvSpPr>
        <p:spPr bwMode="auto">
          <a:xfrm flipV="1">
            <a:off x="5154613" y="3721100"/>
            <a:ext cx="0" cy="508000"/>
          </a:xfrm>
          <a:prstGeom prst="line">
            <a:avLst/>
          </a:prstGeom>
          <a:noFill/>
          <a:ln w="38100">
            <a:solidFill>
              <a:schemeClr val="tx1"/>
            </a:solidFill>
            <a:round/>
            <a:headEnd/>
            <a:tailEnd/>
          </a:ln>
          <a:effectLst/>
        </p:spPr>
        <p:txBody>
          <a:bodyPr/>
          <a:lstStyle/>
          <a:p>
            <a:pPr>
              <a:defRPr/>
            </a:pPr>
            <a:endParaRPr lang="en-US"/>
          </a:p>
        </p:txBody>
      </p:sp>
      <p:sp>
        <p:nvSpPr>
          <p:cNvPr id="730130" name="Line 18"/>
          <p:cNvSpPr>
            <a:spLocks noChangeShapeType="1"/>
          </p:cNvSpPr>
          <p:nvPr/>
        </p:nvSpPr>
        <p:spPr bwMode="auto">
          <a:xfrm>
            <a:off x="5156200" y="3738563"/>
            <a:ext cx="1233488" cy="0"/>
          </a:xfrm>
          <a:prstGeom prst="line">
            <a:avLst/>
          </a:prstGeom>
          <a:noFill/>
          <a:ln w="38100">
            <a:solidFill>
              <a:schemeClr val="tx1"/>
            </a:solidFill>
            <a:round/>
            <a:headEnd/>
            <a:tailEnd/>
          </a:ln>
          <a:effectLst/>
        </p:spPr>
        <p:txBody>
          <a:bodyPr/>
          <a:lstStyle/>
          <a:p>
            <a:pPr>
              <a:defRPr/>
            </a:pPr>
            <a:endParaRPr lang="en-US"/>
          </a:p>
        </p:txBody>
      </p:sp>
      <p:sp>
        <p:nvSpPr>
          <p:cNvPr id="730131" name="Line 19"/>
          <p:cNvSpPr>
            <a:spLocks noChangeShapeType="1"/>
          </p:cNvSpPr>
          <p:nvPr/>
        </p:nvSpPr>
        <p:spPr bwMode="auto">
          <a:xfrm>
            <a:off x="5141913" y="5111750"/>
            <a:ext cx="1292225" cy="0"/>
          </a:xfrm>
          <a:prstGeom prst="line">
            <a:avLst/>
          </a:prstGeom>
          <a:noFill/>
          <a:ln w="38100">
            <a:solidFill>
              <a:schemeClr val="tx1"/>
            </a:solidFill>
            <a:round/>
            <a:headEnd/>
            <a:tailEnd/>
          </a:ln>
          <a:effectLst/>
        </p:spPr>
        <p:txBody>
          <a:bodyPr/>
          <a:lstStyle/>
          <a:p>
            <a:pPr>
              <a:defRPr/>
            </a:pPr>
            <a:endParaRPr lang="en-US"/>
          </a:p>
        </p:txBody>
      </p:sp>
      <p:sp>
        <p:nvSpPr>
          <p:cNvPr id="730132" name="Oval 20"/>
          <p:cNvSpPr>
            <a:spLocks noChangeArrowheads="1"/>
          </p:cNvSpPr>
          <p:nvPr/>
        </p:nvSpPr>
        <p:spPr bwMode="auto">
          <a:xfrm>
            <a:off x="6440488" y="4783138"/>
            <a:ext cx="652462" cy="652462"/>
          </a:xfrm>
          <a:prstGeom prst="ellipse">
            <a:avLst/>
          </a:prstGeom>
          <a:noFill/>
          <a:ln w="31750">
            <a:solidFill>
              <a:schemeClr val="tx1"/>
            </a:solidFill>
            <a:round/>
            <a:headEnd/>
            <a:tailEnd/>
          </a:ln>
          <a:effectLst/>
        </p:spPr>
        <p:txBody>
          <a:bodyPr wrap="none" anchor="ctr"/>
          <a:lstStyle/>
          <a:p>
            <a:pPr>
              <a:defRPr/>
            </a:pPr>
            <a:endParaRPr lang="en-US"/>
          </a:p>
        </p:txBody>
      </p:sp>
      <p:sp>
        <p:nvSpPr>
          <p:cNvPr id="730133" name="Oval 21"/>
          <p:cNvSpPr>
            <a:spLocks noChangeArrowheads="1"/>
          </p:cNvSpPr>
          <p:nvPr/>
        </p:nvSpPr>
        <p:spPr bwMode="auto">
          <a:xfrm>
            <a:off x="6396038" y="3425825"/>
            <a:ext cx="652462" cy="652463"/>
          </a:xfrm>
          <a:prstGeom prst="ellipse">
            <a:avLst/>
          </a:prstGeom>
          <a:noFill/>
          <a:ln w="31750">
            <a:solidFill>
              <a:schemeClr val="tx1"/>
            </a:solidFill>
            <a:round/>
            <a:headEnd/>
            <a:tailEnd/>
          </a:ln>
          <a:effectLst/>
        </p:spPr>
        <p:txBody>
          <a:bodyPr wrap="none" anchor="ctr"/>
          <a:lstStyle/>
          <a:p>
            <a:pPr>
              <a:defRPr/>
            </a:pPr>
            <a:endParaRPr lang="en-US"/>
          </a:p>
        </p:txBody>
      </p:sp>
      <p:sp>
        <p:nvSpPr>
          <p:cNvPr id="730134" name="Line 22"/>
          <p:cNvSpPr>
            <a:spLocks noChangeShapeType="1"/>
          </p:cNvSpPr>
          <p:nvPr/>
        </p:nvSpPr>
        <p:spPr bwMode="auto">
          <a:xfrm flipV="1">
            <a:off x="5156200" y="4594225"/>
            <a:ext cx="0" cy="508000"/>
          </a:xfrm>
          <a:prstGeom prst="line">
            <a:avLst/>
          </a:prstGeom>
          <a:noFill/>
          <a:ln w="38100">
            <a:solidFill>
              <a:schemeClr val="tx1"/>
            </a:solidFill>
            <a:round/>
            <a:headEnd/>
            <a:tailEnd/>
          </a:ln>
          <a:effectLst/>
        </p:spPr>
        <p:txBody>
          <a:bodyPr/>
          <a:lstStyle/>
          <a:p>
            <a:pPr>
              <a:defRPr/>
            </a:pPr>
            <a:endParaRPr lang="en-US"/>
          </a:p>
        </p:txBody>
      </p:sp>
      <p:sp>
        <p:nvSpPr>
          <p:cNvPr id="730135" name="Line 23"/>
          <p:cNvSpPr>
            <a:spLocks noChangeShapeType="1"/>
          </p:cNvSpPr>
          <p:nvPr/>
        </p:nvSpPr>
        <p:spPr bwMode="auto">
          <a:xfrm flipV="1">
            <a:off x="6743700" y="4070350"/>
            <a:ext cx="0" cy="217488"/>
          </a:xfrm>
          <a:prstGeom prst="line">
            <a:avLst/>
          </a:prstGeom>
          <a:noFill/>
          <a:ln w="38100">
            <a:solidFill>
              <a:schemeClr val="tx1"/>
            </a:solidFill>
            <a:round/>
            <a:headEnd/>
            <a:tailEnd/>
          </a:ln>
          <a:effectLst/>
        </p:spPr>
        <p:txBody>
          <a:bodyPr/>
          <a:lstStyle/>
          <a:p>
            <a:pPr>
              <a:defRPr/>
            </a:pPr>
            <a:endParaRPr lang="en-US"/>
          </a:p>
        </p:txBody>
      </p:sp>
      <p:sp>
        <p:nvSpPr>
          <p:cNvPr id="730136" name="Line 24"/>
          <p:cNvSpPr>
            <a:spLocks noChangeShapeType="1"/>
          </p:cNvSpPr>
          <p:nvPr/>
        </p:nvSpPr>
        <p:spPr bwMode="auto">
          <a:xfrm flipV="1">
            <a:off x="6711950" y="3208338"/>
            <a:ext cx="0" cy="217487"/>
          </a:xfrm>
          <a:prstGeom prst="line">
            <a:avLst/>
          </a:prstGeom>
          <a:noFill/>
          <a:ln w="38100">
            <a:solidFill>
              <a:schemeClr val="tx1"/>
            </a:solidFill>
            <a:round/>
            <a:headEnd/>
            <a:tailEnd/>
          </a:ln>
          <a:effectLst/>
        </p:spPr>
        <p:txBody>
          <a:bodyPr/>
          <a:lstStyle/>
          <a:p>
            <a:pPr>
              <a:defRPr/>
            </a:pPr>
            <a:endParaRPr lang="en-US"/>
          </a:p>
        </p:txBody>
      </p:sp>
      <p:sp>
        <p:nvSpPr>
          <p:cNvPr id="730137" name="Line 25"/>
          <p:cNvSpPr>
            <a:spLocks noChangeShapeType="1"/>
          </p:cNvSpPr>
          <p:nvPr/>
        </p:nvSpPr>
        <p:spPr bwMode="auto">
          <a:xfrm flipV="1">
            <a:off x="6759575" y="5443538"/>
            <a:ext cx="0" cy="217487"/>
          </a:xfrm>
          <a:prstGeom prst="line">
            <a:avLst/>
          </a:prstGeom>
          <a:noFill/>
          <a:ln w="38100">
            <a:solidFill>
              <a:schemeClr val="tx1"/>
            </a:solidFill>
            <a:round/>
            <a:headEnd/>
            <a:tailEnd/>
          </a:ln>
          <a:effectLst/>
        </p:spPr>
        <p:txBody>
          <a:bodyPr/>
          <a:lstStyle/>
          <a:p>
            <a:pPr>
              <a:defRPr/>
            </a:pPr>
            <a:endParaRPr lang="en-US"/>
          </a:p>
        </p:txBody>
      </p:sp>
      <p:sp>
        <p:nvSpPr>
          <p:cNvPr id="730138" name="Line 26"/>
          <p:cNvSpPr>
            <a:spLocks noChangeShapeType="1"/>
          </p:cNvSpPr>
          <p:nvPr/>
        </p:nvSpPr>
        <p:spPr bwMode="auto">
          <a:xfrm flipV="1">
            <a:off x="6727825" y="4581525"/>
            <a:ext cx="0" cy="217488"/>
          </a:xfrm>
          <a:prstGeom prst="line">
            <a:avLst/>
          </a:prstGeom>
          <a:noFill/>
          <a:ln w="38100">
            <a:solidFill>
              <a:schemeClr val="tx1"/>
            </a:solidFill>
            <a:round/>
            <a:headEnd/>
            <a:tailEnd/>
          </a:ln>
          <a:effectLst/>
        </p:spPr>
        <p:txBody>
          <a:bodyPr/>
          <a:lstStyle/>
          <a:p>
            <a:pPr>
              <a:defRPr/>
            </a:pPr>
            <a:endParaRPr lang="en-US"/>
          </a:p>
        </p:txBody>
      </p:sp>
      <p:sp>
        <p:nvSpPr>
          <p:cNvPr id="730139" name="Line 27"/>
          <p:cNvSpPr>
            <a:spLocks noChangeShapeType="1"/>
          </p:cNvSpPr>
          <p:nvPr/>
        </p:nvSpPr>
        <p:spPr bwMode="auto">
          <a:xfrm flipV="1">
            <a:off x="6716713" y="4565650"/>
            <a:ext cx="1001712" cy="15875"/>
          </a:xfrm>
          <a:prstGeom prst="line">
            <a:avLst/>
          </a:prstGeom>
          <a:noFill/>
          <a:ln w="38100">
            <a:solidFill>
              <a:schemeClr val="tx1"/>
            </a:solidFill>
            <a:round/>
            <a:headEnd/>
            <a:tailEnd type="triangle" w="med" len="med"/>
          </a:ln>
          <a:effectLst/>
        </p:spPr>
        <p:txBody>
          <a:bodyPr/>
          <a:lstStyle/>
          <a:p>
            <a:pPr>
              <a:defRPr/>
            </a:pPr>
            <a:endParaRPr lang="en-US"/>
          </a:p>
        </p:txBody>
      </p:sp>
      <p:sp>
        <p:nvSpPr>
          <p:cNvPr id="730140" name="Line 28"/>
          <p:cNvSpPr>
            <a:spLocks noChangeShapeType="1"/>
          </p:cNvSpPr>
          <p:nvPr/>
        </p:nvSpPr>
        <p:spPr bwMode="auto">
          <a:xfrm flipV="1">
            <a:off x="6718300" y="3209925"/>
            <a:ext cx="1001713" cy="15875"/>
          </a:xfrm>
          <a:prstGeom prst="line">
            <a:avLst/>
          </a:prstGeom>
          <a:noFill/>
          <a:ln w="38100">
            <a:solidFill>
              <a:schemeClr val="tx1"/>
            </a:solidFill>
            <a:round/>
            <a:headEnd/>
            <a:tailEnd type="triangle" w="med" len="med"/>
          </a:ln>
          <a:effectLst/>
        </p:spPr>
        <p:txBody>
          <a:bodyPr/>
          <a:lstStyle/>
          <a:p>
            <a:pPr>
              <a:defRPr/>
            </a:pPr>
            <a:endParaRPr lang="en-US"/>
          </a:p>
        </p:txBody>
      </p:sp>
      <p:sp>
        <p:nvSpPr>
          <p:cNvPr id="730141" name="Line 29"/>
          <p:cNvSpPr>
            <a:spLocks noChangeShapeType="1"/>
          </p:cNvSpPr>
          <p:nvPr/>
        </p:nvSpPr>
        <p:spPr bwMode="auto">
          <a:xfrm flipV="1">
            <a:off x="6734175" y="4283075"/>
            <a:ext cx="1001713" cy="15875"/>
          </a:xfrm>
          <a:prstGeom prst="line">
            <a:avLst/>
          </a:prstGeom>
          <a:noFill/>
          <a:ln w="38100">
            <a:solidFill>
              <a:schemeClr val="tx1"/>
            </a:solidFill>
            <a:round/>
            <a:headEnd/>
            <a:tailEnd type="triangle" w="med" len="med"/>
          </a:ln>
          <a:effectLst/>
        </p:spPr>
        <p:txBody>
          <a:bodyPr/>
          <a:lstStyle/>
          <a:p>
            <a:pPr>
              <a:defRPr/>
            </a:pPr>
            <a:endParaRPr lang="en-US"/>
          </a:p>
        </p:txBody>
      </p:sp>
      <p:sp>
        <p:nvSpPr>
          <p:cNvPr id="730142" name="Line 30"/>
          <p:cNvSpPr>
            <a:spLocks noChangeShapeType="1"/>
          </p:cNvSpPr>
          <p:nvPr/>
        </p:nvSpPr>
        <p:spPr bwMode="auto">
          <a:xfrm flipV="1">
            <a:off x="6764338" y="5627688"/>
            <a:ext cx="1001712" cy="15875"/>
          </a:xfrm>
          <a:prstGeom prst="line">
            <a:avLst/>
          </a:prstGeom>
          <a:noFill/>
          <a:ln w="38100">
            <a:solidFill>
              <a:schemeClr val="tx1"/>
            </a:solidFill>
            <a:round/>
            <a:headEnd/>
            <a:tailEnd type="triangle" w="med" len="med"/>
          </a:ln>
          <a:effectLst/>
        </p:spPr>
        <p:txBody>
          <a:bodyPr/>
          <a:lstStyle/>
          <a:p>
            <a:pPr>
              <a:defRPr/>
            </a:pPr>
            <a:endParaRPr lang="en-US"/>
          </a:p>
        </p:txBody>
      </p:sp>
      <p:sp>
        <p:nvSpPr>
          <p:cNvPr id="730143" name="Line 31"/>
          <p:cNvSpPr>
            <a:spLocks noChangeShapeType="1"/>
          </p:cNvSpPr>
          <p:nvPr/>
        </p:nvSpPr>
        <p:spPr bwMode="auto">
          <a:xfrm flipV="1">
            <a:off x="3527425" y="4435475"/>
            <a:ext cx="0" cy="423863"/>
          </a:xfrm>
          <a:prstGeom prst="line">
            <a:avLst/>
          </a:prstGeom>
          <a:noFill/>
          <a:ln w="38100">
            <a:solidFill>
              <a:schemeClr val="tx1"/>
            </a:solidFill>
            <a:round/>
            <a:headEnd/>
            <a:tailEnd/>
          </a:ln>
          <a:effectLst/>
        </p:spPr>
        <p:txBody>
          <a:bodyPr/>
          <a:lstStyle/>
          <a:p>
            <a:pPr>
              <a:defRPr/>
            </a:pPr>
            <a:endParaRPr lang="en-US"/>
          </a:p>
        </p:txBody>
      </p:sp>
      <p:sp>
        <p:nvSpPr>
          <p:cNvPr id="730144" name="Line 32"/>
          <p:cNvSpPr>
            <a:spLocks noChangeShapeType="1"/>
          </p:cNvSpPr>
          <p:nvPr/>
        </p:nvSpPr>
        <p:spPr bwMode="auto">
          <a:xfrm>
            <a:off x="1300163" y="614363"/>
            <a:ext cx="0" cy="5467350"/>
          </a:xfrm>
          <a:prstGeom prst="line">
            <a:avLst/>
          </a:prstGeom>
          <a:noFill/>
          <a:ln w="31750">
            <a:solidFill>
              <a:schemeClr val="tx1"/>
            </a:solidFill>
            <a:prstDash val="sysDot"/>
            <a:round/>
            <a:headEnd/>
            <a:tailEnd/>
          </a:ln>
          <a:effectLst/>
        </p:spPr>
        <p:txBody>
          <a:bodyPr/>
          <a:lstStyle/>
          <a:p>
            <a:pPr>
              <a:defRPr/>
            </a:pPr>
            <a:endParaRPr lang="en-US"/>
          </a:p>
        </p:txBody>
      </p:sp>
      <p:sp>
        <p:nvSpPr>
          <p:cNvPr id="730145" name="Line 33"/>
          <p:cNvSpPr>
            <a:spLocks noChangeShapeType="1"/>
          </p:cNvSpPr>
          <p:nvPr/>
        </p:nvSpPr>
        <p:spPr bwMode="auto">
          <a:xfrm>
            <a:off x="3509963" y="6086475"/>
            <a:ext cx="4225925" cy="0"/>
          </a:xfrm>
          <a:prstGeom prst="line">
            <a:avLst/>
          </a:prstGeom>
          <a:noFill/>
          <a:ln w="38100">
            <a:solidFill>
              <a:schemeClr val="tx1"/>
            </a:solidFill>
            <a:round/>
            <a:headEnd/>
            <a:tailEnd/>
          </a:ln>
          <a:effectLst/>
        </p:spPr>
        <p:txBody>
          <a:bodyPr/>
          <a:lstStyle/>
          <a:p>
            <a:pPr>
              <a:defRPr/>
            </a:pPr>
            <a:endParaRPr lang="en-US"/>
          </a:p>
        </p:txBody>
      </p:sp>
      <p:sp>
        <p:nvSpPr>
          <p:cNvPr id="730146" name="Line 34"/>
          <p:cNvSpPr>
            <a:spLocks noChangeShapeType="1"/>
          </p:cNvSpPr>
          <p:nvPr/>
        </p:nvSpPr>
        <p:spPr bwMode="auto">
          <a:xfrm>
            <a:off x="5159375" y="622300"/>
            <a:ext cx="0" cy="5435600"/>
          </a:xfrm>
          <a:prstGeom prst="line">
            <a:avLst/>
          </a:prstGeom>
          <a:noFill/>
          <a:ln w="31750">
            <a:solidFill>
              <a:schemeClr val="tx1"/>
            </a:solidFill>
            <a:prstDash val="sysDot"/>
            <a:round/>
            <a:headEnd/>
            <a:tailEnd/>
          </a:ln>
          <a:effectLst/>
        </p:spPr>
        <p:txBody>
          <a:bodyPr/>
          <a:lstStyle/>
          <a:p>
            <a:pPr>
              <a:defRPr/>
            </a:pPr>
            <a:endParaRPr lang="en-US"/>
          </a:p>
        </p:txBody>
      </p:sp>
      <p:sp>
        <p:nvSpPr>
          <p:cNvPr id="730147" name="Line 35"/>
          <p:cNvSpPr>
            <a:spLocks noChangeShapeType="1"/>
          </p:cNvSpPr>
          <p:nvPr/>
        </p:nvSpPr>
        <p:spPr bwMode="auto">
          <a:xfrm>
            <a:off x="623888" y="622300"/>
            <a:ext cx="5951537" cy="0"/>
          </a:xfrm>
          <a:prstGeom prst="line">
            <a:avLst/>
          </a:prstGeom>
          <a:noFill/>
          <a:ln w="9525">
            <a:solidFill>
              <a:schemeClr val="tx1"/>
            </a:solidFill>
            <a:round/>
            <a:headEnd/>
            <a:tailEnd/>
          </a:ln>
          <a:effectLst/>
        </p:spPr>
        <p:txBody>
          <a:bodyPr/>
          <a:lstStyle/>
          <a:p>
            <a:pPr>
              <a:defRPr/>
            </a:pPr>
            <a:endParaRPr lang="en-US"/>
          </a:p>
        </p:txBody>
      </p:sp>
      <p:sp>
        <p:nvSpPr>
          <p:cNvPr id="730148" name="Line 36"/>
          <p:cNvSpPr>
            <a:spLocks noChangeShapeType="1"/>
          </p:cNvSpPr>
          <p:nvPr/>
        </p:nvSpPr>
        <p:spPr bwMode="auto">
          <a:xfrm flipH="1">
            <a:off x="1292225" y="827088"/>
            <a:ext cx="1016000" cy="0"/>
          </a:xfrm>
          <a:prstGeom prst="line">
            <a:avLst/>
          </a:prstGeom>
          <a:noFill/>
          <a:ln w="25400">
            <a:solidFill>
              <a:schemeClr val="tx1"/>
            </a:solidFill>
            <a:round/>
            <a:headEnd/>
            <a:tailEnd type="triangle" w="med" len="med"/>
          </a:ln>
          <a:effectLst/>
        </p:spPr>
        <p:txBody>
          <a:bodyPr/>
          <a:lstStyle/>
          <a:p>
            <a:pPr>
              <a:defRPr/>
            </a:pPr>
            <a:endParaRPr lang="en-US"/>
          </a:p>
        </p:txBody>
      </p:sp>
      <p:sp>
        <p:nvSpPr>
          <p:cNvPr id="730149" name="Line 37"/>
          <p:cNvSpPr>
            <a:spLocks noChangeShapeType="1"/>
          </p:cNvSpPr>
          <p:nvPr/>
        </p:nvSpPr>
        <p:spPr bwMode="auto">
          <a:xfrm flipH="1">
            <a:off x="1293813" y="1214438"/>
            <a:ext cx="1509712" cy="0"/>
          </a:xfrm>
          <a:prstGeom prst="line">
            <a:avLst/>
          </a:prstGeom>
          <a:noFill/>
          <a:ln w="25400">
            <a:solidFill>
              <a:schemeClr val="tx1"/>
            </a:solidFill>
            <a:round/>
            <a:headEnd/>
            <a:tailEnd type="triangle" w="med" len="med"/>
          </a:ln>
          <a:effectLst/>
        </p:spPr>
        <p:txBody>
          <a:bodyPr/>
          <a:lstStyle/>
          <a:p>
            <a:pPr>
              <a:defRPr/>
            </a:pPr>
            <a:endParaRPr lang="en-US"/>
          </a:p>
        </p:txBody>
      </p:sp>
      <p:sp>
        <p:nvSpPr>
          <p:cNvPr id="730150" name="Line 38"/>
          <p:cNvSpPr>
            <a:spLocks noChangeShapeType="1"/>
          </p:cNvSpPr>
          <p:nvPr/>
        </p:nvSpPr>
        <p:spPr bwMode="auto">
          <a:xfrm>
            <a:off x="3557588" y="1219200"/>
            <a:ext cx="1595437" cy="0"/>
          </a:xfrm>
          <a:prstGeom prst="line">
            <a:avLst/>
          </a:prstGeom>
          <a:noFill/>
          <a:ln w="25400">
            <a:solidFill>
              <a:schemeClr val="tx1"/>
            </a:solidFill>
            <a:round/>
            <a:headEnd/>
            <a:tailEnd type="triangle" w="med" len="med"/>
          </a:ln>
          <a:effectLst/>
        </p:spPr>
        <p:txBody>
          <a:bodyPr/>
          <a:lstStyle/>
          <a:p>
            <a:pPr>
              <a:defRPr/>
            </a:pPr>
            <a:endParaRPr lang="en-US"/>
          </a:p>
        </p:txBody>
      </p:sp>
      <p:sp>
        <p:nvSpPr>
          <p:cNvPr id="730151" name="Text Box 39"/>
          <p:cNvSpPr txBox="1">
            <a:spLocks noChangeArrowheads="1"/>
          </p:cNvSpPr>
          <p:nvPr/>
        </p:nvSpPr>
        <p:spPr bwMode="auto">
          <a:xfrm>
            <a:off x="2159000" y="641350"/>
            <a:ext cx="1292225" cy="366713"/>
          </a:xfrm>
          <a:prstGeom prst="rect">
            <a:avLst/>
          </a:prstGeom>
          <a:noFill/>
          <a:ln w="9525">
            <a:noFill/>
            <a:miter lim="800000"/>
            <a:headEnd/>
            <a:tailEnd/>
          </a:ln>
        </p:spPr>
        <p:txBody>
          <a:bodyPr>
            <a:spAutoFit/>
          </a:bodyPr>
          <a:lstStyle/>
          <a:p>
            <a:pPr algn="r">
              <a:spcBef>
                <a:spcPct val="50000"/>
              </a:spcBef>
            </a:pPr>
            <a:r>
              <a:rPr lang="fa-IR" sz="1800">
                <a:effectLst/>
              </a:rPr>
              <a:t>نقطه تصمیم 1</a:t>
            </a:r>
            <a:endParaRPr lang="en-US" sz="1800">
              <a:effectLst/>
            </a:endParaRPr>
          </a:p>
        </p:txBody>
      </p:sp>
      <p:sp>
        <p:nvSpPr>
          <p:cNvPr id="730152" name="Text Box 40"/>
          <p:cNvSpPr txBox="1">
            <a:spLocks noChangeArrowheads="1"/>
          </p:cNvSpPr>
          <p:nvPr/>
        </p:nvSpPr>
        <p:spPr bwMode="auto">
          <a:xfrm>
            <a:off x="2932113" y="1057275"/>
            <a:ext cx="652462" cy="366713"/>
          </a:xfrm>
          <a:prstGeom prst="rect">
            <a:avLst/>
          </a:prstGeom>
          <a:noFill/>
          <a:ln w="9525">
            <a:noFill/>
            <a:miter lim="800000"/>
            <a:headEnd/>
            <a:tailEnd/>
          </a:ln>
        </p:spPr>
        <p:txBody>
          <a:bodyPr>
            <a:spAutoFit/>
          </a:bodyPr>
          <a:lstStyle/>
          <a:p>
            <a:pPr algn="l">
              <a:spcBef>
                <a:spcPct val="50000"/>
              </a:spcBef>
            </a:pPr>
            <a:r>
              <a:rPr lang="fa-IR" sz="1800">
                <a:effectLst/>
              </a:rPr>
              <a:t>2 سال</a:t>
            </a:r>
            <a:endParaRPr lang="en-US" sz="1800">
              <a:effectLst/>
            </a:endParaRPr>
          </a:p>
        </p:txBody>
      </p:sp>
      <p:sp>
        <p:nvSpPr>
          <p:cNvPr id="730153" name="Line 41"/>
          <p:cNvSpPr>
            <a:spLocks noChangeShapeType="1"/>
          </p:cNvSpPr>
          <p:nvPr/>
        </p:nvSpPr>
        <p:spPr bwMode="auto">
          <a:xfrm flipH="1">
            <a:off x="5180013" y="823913"/>
            <a:ext cx="1016000" cy="0"/>
          </a:xfrm>
          <a:prstGeom prst="line">
            <a:avLst/>
          </a:prstGeom>
          <a:noFill/>
          <a:ln w="25400">
            <a:solidFill>
              <a:schemeClr val="tx1"/>
            </a:solidFill>
            <a:round/>
            <a:headEnd/>
            <a:tailEnd type="triangle" w="med" len="med"/>
          </a:ln>
          <a:effectLst/>
        </p:spPr>
        <p:txBody>
          <a:bodyPr/>
          <a:lstStyle/>
          <a:p>
            <a:pPr>
              <a:defRPr/>
            </a:pPr>
            <a:endParaRPr lang="en-US"/>
          </a:p>
        </p:txBody>
      </p:sp>
      <p:sp>
        <p:nvSpPr>
          <p:cNvPr id="730154" name="Text Box 42"/>
          <p:cNvSpPr txBox="1">
            <a:spLocks noChangeArrowheads="1"/>
          </p:cNvSpPr>
          <p:nvPr/>
        </p:nvSpPr>
        <p:spPr bwMode="auto">
          <a:xfrm>
            <a:off x="6227763" y="625475"/>
            <a:ext cx="1174750" cy="366713"/>
          </a:xfrm>
          <a:prstGeom prst="rect">
            <a:avLst/>
          </a:prstGeom>
          <a:noFill/>
          <a:ln w="9525">
            <a:noFill/>
            <a:miter lim="800000"/>
            <a:headEnd/>
            <a:tailEnd/>
          </a:ln>
        </p:spPr>
        <p:txBody>
          <a:bodyPr>
            <a:spAutoFit/>
          </a:bodyPr>
          <a:lstStyle/>
          <a:p>
            <a:pPr algn="r">
              <a:spcBef>
                <a:spcPct val="50000"/>
              </a:spcBef>
            </a:pPr>
            <a:r>
              <a:rPr lang="fa-IR" sz="1800">
                <a:effectLst/>
              </a:rPr>
              <a:t>نقطه تصمیم 2</a:t>
            </a:r>
            <a:endParaRPr lang="en-US" sz="1800">
              <a:effectLst/>
            </a:endParaRPr>
          </a:p>
        </p:txBody>
      </p:sp>
      <p:sp>
        <p:nvSpPr>
          <p:cNvPr id="730155" name="Text Box 43"/>
          <p:cNvSpPr txBox="1">
            <a:spLocks noChangeArrowheads="1"/>
          </p:cNvSpPr>
          <p:nvPr/>
        </p:nvSpPr>
        <p:spPr bwMode="auto">
          <a:xfrm>
            <a:off x="914400" y="1600200"/>
            <a:ext cx="1987550" cy="646331"/>
          </a:xfrm>
          <a:prstGeom prst="rect">
            <a:avLst/>
          </a:prstGeom>
          <a:noFill/>
          <a:ln w="9525">
            <a:noFill/>
            <a:miter lim="800000"/>
            <a:headEnd/>
            <a:tailEnd/>
          </a:ln>
        </p:spPr>
        <p:txBody>
          <a:bodyPr wrap="square">
            <a:spAutoFit/>
          </a:bodyPr>
          <a:lstStyle/>
          <a:p>
            <a:pPr algn="r">
              <a:spcBef>
                <a:spcPct val="50000"/>
              </a:spcBef>
            </a:pPr>
            <a:r>
              <a:rPr lang="fa-IR" sz="1800" dirty="0">
                <a:effectLst/>
              </a:rPr>
              <a:t>ساختن کارخانه ای بزرگ</a:t>
            </a:r>
            <a:endParaRPr lang="en-US" sz="1800" dirty="0">
              <a:effectLst/>
            </a:endParaRPr>
          </a:p>
        </p:txBody>
      </p:sp>
      <p:sp>
        <p:nvSpPr>
          <p:cNvPr id="730156" name="Text Box 44"/>
          <p:cNvSpPr txBox="1">
            <a:spLocks noChangeArrowheads="1"/>
          </p:cNvSpPr>
          <p:nvPr/>
        </p:nvSpPr>
        <p:spPr bwMode="auto">
          <a:xfrm>
            <a:off x="5056188" y="1374775"/>
            <a:ext cx="3024187" cy="366713"/>
          </a:xfrm>
          <a:prstGeom prst="rect">
            <a:avLst/>
          </a:prstGeom>
          <a:noFill/>
          <a:ln w="9525">
            <a:noFill/>
            <a:miter lim="800000"/>
            <a:headEnd/>
            <a:tailEnd/>
          </a:ln>
        </p:spPr>
        <p:txBody>
          <a:bodyPr>
            <a:spAutoFit/>
          </a:bodyPr>
          <a:lstStyle/>
          <a:p>
            <a:pPr algn="r">
              <a:spcBef>
                <a:spcPct val="50000"/>
              </a:spcBef>
            </a:pPr>
            <a:r>
              <a:rPr lang="fa-IR" sz="1800">
                <a:effectLst/>
              </a:rPr>
              <a:t>هزینه ابتدایی زیاد –  تقاضای کم</a:t>
            </a:r>
            <a:endParaRPr lang="en-US" sz="1800">
              <a:effectLst/>
            </a:endParaRPr>
          </a:p>
        </p:txBody>
      </p:sp>
      <p:sp>
        <p:nvSpPr>
          <p:cNvPr id="730157" name="Text Box 45"/>
          <p:cNvSpPr txBox="1">
            <a:spLocks noChangeArrowheads="1"/>
          </p:cNvSpPr>
          <p:nvPr/>
        </p:nvSpPr>
        <p:spPr bwMode="auto">
          <a:xfrm>
            <a:off x="6153150" y="2298700"/>
            <a:ext cx="1711325" cy="366713"/>
          </a:xfrm>
          <a:prstGeom prst="rect">
            <a:avLst/>
          </a:prstGeom>
          <a:noFill/>
          <a:ln w="9525">
            <a:noFill/>
            <a:miter lim="800000"/>
            <a:headEnd/>
            <a:tailEnd/>
          </a:ln>
        </p:spPr>
        <p:txBody>
          <a:bodyPr>
            <a:spAutoFit/>
          </a:bodyPr>
          <a:lstStyle/>
          <a:p>
            <a:pPr algn="r">
              <a:spcBef>
                <a:spcPct val="50000"/>
              </a:spcBef>
            </a:pPr>
            <a:r>
              <a:rPr lang="fa-IR" sz="1800">
                <a:effectLst/>
              </a:rPr>
              <a:t>میانگین تقاضای کم</a:t>
            </a:r>
            <a:endParaRPr lang="en-US" sz="1800">
              <a:effectLst/>
            </a:endParaRPr>
          </a:p>
        </p:txBody>
      </p:sp>
      <p:sp>
        <p:nvSpPr>
          <p:cNvPr id="730158" name="Text Box 46"/>
          <p:cNvSpPr txBox="1">
            <a:spLocks noChangeArrowheads="1"/>
          </p:cNvSpPr>
          <p:nvPr/>
        </p:nvSpPr>
        <p:spPr bwMode="auto">
          <a:xfrm>
            <a:off x="3598863" y="4062413"/>
            <a:ext cx="1162050" cy="366712"/>
          </a:xfrm>
          <a:prstGeom prst="rect">
            <a:avLst/>
          </a:prstGeom>
          <a:noFill/>
          <a:ln w="9525">
            <a:noFill/>
            <a:miter lim="800000"/>
            <a:headEnd/>
            <a:tailEnd/>
          </a:ln>
        </p:spPr>
        <p:txBody>
          <a:bodyPr>
            <a:spAutoFit/>
          </a:bodyPr>
          <a:lstStyle/>
          <a:p>
            <a:pPr algn="r">
              <a:spcBef>
                <a:spcPct val="50000"/>
              </a:spcBef>
            </a:pPr>
            <a:r>
              <a:rPr lang="fa-IR" sz="1800">
                <a:effectLst/>
              </a:rPr>
              <a:t>تقاضای زیاد</a:t>
            </a:r>
            <a:endParaRPr lang="en-US" sz="1800">
              <a:effectLst/>
            </a:endParaRPr>
          </a:p>
        </p:txBody>
      </p:sp>
      <p:sp>
        <p:nvSpPr>
          <p:cNvPr id="730159" name="Text Box 47"/>
          <p:cNvSpPr txBox="1">
            <a:spLocks noChangeArrowheads="1"/>
          </p:cNvSpPr>
          <p:nvPr/>
        </p:nvSpPr>
        <p:spPr bwMode="auto">
          <a:xfrm>
            <a:off x="1219200" y="4800600"/>
            <a:ext cx="2054225" cy="366712"/>
          </a:xfrm>
          <a:prstGeom prst="rect">
            <a:avLst/>
          </a:prstGeom>
          <a:noFill/>
          <a:ln w="9525">
            <a:noFill/>
            <a:miter lim="800000"/>
            <a:headEnd/>
            <a:tailEnd/>
          </a:ln>
        </p:spPr>
        <p:txBody>
          <a:bodyPr wrap="none">
            <a:spAutoFit/>
          </a:bodyPr>
          <a:lstStyle/>
          <a:p>
            <a:pPr algn="r"/>
            <a:r>
              <a:rPr lang="fa-IR" sz="1800" dirty="0">
                <a:effectLst/>
              </a:rPr>
              <a:t>ساختن کارخانه ای کوچک</a:t>
            </a:r>
            <a:endParaRPr lang="en-US" sz="1800" dirty="0">
              <a:effectLst/>
            </a:endParaRPr>
          </a:p>
        </p:txBody>
      </p:sp>
      <p:sp>
        <p:nvSpPr>
          <p:cNvPr id="730160" name="Text Box 48"/>
          <p:cNvSpPr txBox="1">
            <a:spLocks noChangeArrowheads="1"/>
          </p:cNvSpPr>
          <p:nvPr/>
        </p:nvSpPr>
        <p:spPr bwMode="auto">
          <a:xfrm>
            <a:off x="5124450" y="3363913"/>
            <a:ext cx="1349375" cy="366712"/>
          </a:xfrm>
          <a:prstGeom prst="rect">
            <a:avLst/>
          </a:prstGeom>
          <a:noFill/>
          <a:ln w="9525">
            <a:noFill/>
            <a:miter lim="800000"/>
            <a:headEnd/>
            <a:tailEnd/>
          </a:ln>
        </p:spPr>
        <p:txBody>
          <a:bodyPr>
            <a:spAutoFit/>
          </a:bodyPr>
          <a:lstStyle/>
          <a:p>
            <a:pPr algn="r">
              <a:spcBef>
                <a:spcPct val="50000"/>
              </a:spcBef>
            </a:pPr>
            <a:r>
              <a:rPr lang="fa-IR" sz="1800">
                <a:effectLst/>
              </a:rPr>
              <a:t>گسترش کارخانه</a:t>
            </a:r>
            <a:endParaRPr lang="en-US" sz="1800">
              <a:effectLst/>
            </a:endParaRPr>
          </a:p>
        </p:txBody>
      </p:sp>
      <p:sp>
        <p:nvSpPr>
          <p:cNvPr id="730161" name="Text Box 49"/>
          <p:cNvSpPr txBox="1">
            <a:spLocks noChangeArrowheads="1"/>
          </p:cNvSpPr>
          <p:nvPr/>
        </p:nvSpPr>
        <p:spPr bwMode="auto">
          <a:xfrm>
            <a:off x="6034088" y="2900363"/>
            <a:ext cx="2227262" cy="366712"/>
          </a:xfrm>
          <a:prstGeom prst="rect">
            <a:avLst/>
          </a:prstGeom>
          <a:noFill/>
          <a:ln w="9525">
            <a:noFill/>
            <a:miter lim="800000"/>
            <a:headEnd/>
            <a:tailEnd/>
          </a:ln>
        </p:spPr>
        <p:txBody>
          <a:bodyPr>
            <a:spAutoFit/>
          </a:bodyPr>
          <a:lstStyle/>
          <a:p>
            <a:pPr algn="r">
              <a:spcBef>
                <a:spcPct val="50000"/>
              </a:spcBef>
            </a:pPr>
            <a:r>
              <a:rPr lang="fa-IR" sz="1800">
                <a:effectLst/>
              </a:rPr>
              <a:t>میانگین تقاضای زیاد</a:t>
            </a:r>
            <a:endParaRPr lang="en-US" sz="1800">
              <a:effectLst/>
            </a:endParaRPr>
          </a:p>
        </p:txBody>
      </p:sp>
      <p:sp>
        <p:nvSpPr>
          <p:cNvPr id="730162" name="Text Box 50"/>
          <p:cNvSpPr txBox="1">
            <a:spLocks noChangeArrowheads="1"/>
          </p:cNvSpPr>
          <p:nvPr/>
        </p:nvSpPr>
        <p:spPr bwMode="auto">
          <a:xfrm>
            <a:off x="6661150" y="4543425"/>
            <a:ext cx="1944688" cy="366713"/>
          </a:xfrm>
          <a:prstGeom prst="rect">
            <a:avLst/>
          </a:prstGeom>
          <a:noFill/>
          <a:ln w="9525">
            <a:noFill/>
            <a:miter lim="800000"/>
            <a:headEnd/>
            <a:tailEnd/>
          </a:ln>
        </p:spPr>
        <p:txBody>
          <a:bodyPr>
            <a:spAutoFit/>
          </a:bodyPr>
          <a:lstStyle/>
          <a:p>
            <a:pPr algn="r">
              <a:spcBef>
                <a:spcPct val="50000"/>
              </a:spcBef>
            </a:pPr>
            <a:r>
              <a:rPr lang="fa-IR" sz="1800">
                <a:effectLst/>
              </a:rPr>
              <a:t>میانگین تقاضای زیاد</a:t>
            </a:r>
            <a:endParaRPr lang="en-US" sz="1800">
              <a:effectLst/>
            </a:endParaRPr>
          </a:p>
        </p:txBody>
      </p:sp>
      <p:sp>
        <p:nvSpPr>
          <p:cNvPr id="730163" name="Text Box 51"/>
          <p:cNvSpPr txBox="1">
            <a:spLocks noChangeArrowheads="1"/>
          </p:cNvSpPr>
          <p:nvPr/>
        </p:nvSpPr>
        <p:spPr bwMode="auto">
          <a:xfrm>
            <a:off x="7072313" y="5283200"/>
            <a:ext cx="1668462" cy="366713"/>
          </a:xfrm>
          <a:prstGeom prst="rect">
            <a:avLst/>
          </a:prstGeom>
          <a:noFill/>
          <a:ln w="9525">
            <a:noFill/>
            <a:miter lim="800000"/>
            <a:headEnd/>
            <a:tailEnd/>
          </a:ln>
        </p:spPr>
        <p:txBody>
          <a:bodyPr>
            <a:spAutoFit/>
          </a:bodyPr>
          <a:lstStyle/>
          <a:p>
            <a:pPr algn="r">
              <a:spcBef>
                <a:spcPct val="50000"/>
              </a:spcBef>
            </a:pPr>
            <a:r>
              <a:rPr lang="fa-IR" sz="1800">
                <a:effectLst/>
              </a:rPr>
              <a:t>میانگین تقاضای کم</a:t>
            </a:r>
            <a:endParaRPr lang="en-US" sz="1800">
              <a:effectLst/>
            </a:endParaRPr>
          </a:p>
        </p:txBody>
      </p:sp>
      <p:sp>
        <p:nvSpPr>
          <p:cNvPr id="730164" name="Text Box 52"/>
          <p:cNvSpPr txBox="1">
            <a:spLocks noChangeArrowheads="1"/>
          </p:cNvSpPr>
          <p:nvPr/>
        </p:nvSpPr>
        <p:spPr bwMode="auto">
          <a:xfrm>
            <a:off x="6970713" y="3975100"/>
            <a:ext cx="1668462" cy="366713"/>
          </a:xfrm>
          <a:prstGeom prst="rect">
            <a:avLst/>
          </a:prstGeom>
          <a:noFill/>
          <a:ln w="9525">
            <a:noFill/>
            <a:miter lim="800000"/>
            <a:headEnd/>
            <a:tailEnd/>
          </a:ln>
        </p:spPr>
        <p:txBody>
          <a:bodyPr>
            <a:spAutoFit/>
          </a:bodyPr>
          <a:lstStyle/>
          <a:p>
            <a:pPr algn="r">
              <a:spcBef>
                <a:spcPct val="50000"/>
              </a:spcBef>
            </a:pPr>
            <a:r>
              <a:rPr lang="fa-IR" sz="1800">
                <a:effectLst/>
              </a:rPr>
              <a:t>میانگین تقاضای کم</a:t>
            </a:r>
            <a:endParaRPr lang="en-US" sz="1800">
              <a:effectLst/>
            </a:endParaRPr>
          </a:p>
        </p:txBody>
      </p:sp>
      <p:sp>
        <p:nvSpPr>
          <p:cNvPr id="730165" name="Text Box 53"/>
          <p:cNvSpPr txBox="1">
            <a:spLocks noChangeArrowheads="1"/>
          </p:cNvSpPr>
          <p:nvPr/>
        </p:nvSpPr>
        <p:spPr bwMode="auto">
          <a:xfrm>
            <a:off x="4540250" y="4759325"/>
            <a:ext cx="1654175" cy="641350"/>
          </a:xfrm>
          <a:prstGeom prst="rect">
            <a:avLst/>
          </a:prstGeom>
          <a:noFill/>
          <a:ln w="9525">
            <a:noFill/>
            <a:miter lim="800000"/>
            <a:headEnd/>
            <a:tailEnd/>
          </a:ln>
        </p:spPr>
        <p:txBody>
          <a:bodyPr>
            <a:spAutoFit/>
          </a:bodyPr>
          <a:lstStyle/>
          <a:p>
            <a:pPr algn="r">
              <a:spcBef>
                <a:spcPct val="50000"/>
              </a:spcBef>
            </a:pPr>
            <a:r>
              <a:rPr lang="fa-IR" sz="1800">
                <a:effectLst/>
              </a:rPr>
              <a:t>عدم گسترش کارخانه</a:t>
            </a:r>
            <a:endParaRPr lang="en-US" sz="1800">
              <a:effectLst/>
            </a:endParaRPr>
          </a:p>
        </p:txBody>
      </p:sp>
      <p:sp>
        <p:nvSpPr>
          <p:cNvPr id="730166" name="Rectangle 54"/>
          <p:cNvSpPr>
            <a:spLocks noChangeArrowheads="1"/>
          </p:cNvSpPr>
          <p:nvPr/>
        </p:nvSpPr>
        <p:spPr bwMode="auto">
          <a:xfrm>
            <a:off x="468313" y="6189663"/>
            <a:ext cx="682625" cy="392112"/>
          </a:xfrm>
          <a:prstGeom prst="rect">
            <a:avLst/>
          </a:prstGeom>
          <a:noFill/>
          <a:ln w="31750">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730167" name="Text Box 55"/>
          <p:cNvSpPr txBox="1">
            <a:spLocks noChangeArrowheads="1"/>
          </p:cNvSpPr>
          <p:nvPr/>
        </p:nvSpPr>
        <p:spPr bwMode="auto">
          <a:xfrm>
            <a:off x="1066800" y="6172200"/>
            <a:ext cx="1196975" cy="366713"/>
          </a:xfrm>
          <a:prstGeom prst="rect">
            <a:avLst/>
          </a:prstGeom>
          <a:noFill/>
          <a:ln w="9525">
            <a:noFill/>
            <a:miter lim="800000"/>
            <a:headEnd/>
            <a:tailEnd/>
          </a:ln>
        </p:spPr>
        <p:txBody>
          <a:bodyPr wrap="square">
            <a:spAutoFit/>
          </a:bodyPr>
          <a:lstStyle/>
          <a:p>
            <a:pPr algn="r">
              <a:spcBef>
                <a:spcPct val="50000"/>
              </a:spcBef>
            </a:pPr>
            <a:r>
              <a:rPr lang="fa-IR" sz="1800" dirty="0">
                <a:effectLst/>
              </a:rPr>
              <a:t>نقطه تصمیم</a:t>
            </a:r>
            <a:endParaRPr lang="en-US" sz="1800" dirty="0">
              <a:effectLst/>
            </a:endParaRPr>
          </a:p>
        </p:txBody>
      </p:sp>
      <p:sp>
        <p:nvSpPr>
          <p:cNvPr id="730168" name="Oval 56"/>
          <p:cNvSpPr>
            <a:spLocks noChangeArrowheads="1"/>
          </p:cNvSpPr>
          <p:nvPr/>
        </p:nvSpPr>
        <p:spPr bwMode="auto">
          <a:xfrm>
            <a:off x="2560638" y="6188075"/>
            <a:ext cx="434975" cy="434975"/>
          </a:xfrm>
          <a:prstGeom prst="ellipse">
            <a:avLst/>
          </a:prstGeom>
          <a:noFill/>
          <a:ln w="22225">
            <a:solidFill>
              <a:schemeClr val="tx1"/>
            </a:solidFill>
            <a:round/>
            <a:headEnd/>
            <a:tailEnd/>
          </a:ln>
          <a:effectLst/>
        </p:spPr>
        <p:txBody>
          <a:bodyPr wrap="none" anchor="ctr"/>
          <a:lstStyle/>
          <a:p>
            <a:pPr>
              <a:defRPr/>
            </a:pPr>
            <a:endParaRPr lang="en-US"/>
          </a:p>
        </p:txBody>
      </p:sp>
      <p:sp>
        <p:nvSpPr>
          <p:cNvPr id="730169" name="Text Box 57"/>
          <p:cNvSpPr txBox="1">
            <a:spLocks noChangeArrowheads="1"/>
          </p:cNvSpPr>
          <p:nvPr/>
        </p:nvSpPr>
        <p:spPr bwMode="auto">
          <a:xfrm>
            <a:off x="2895600" y="6172200"/>
            <a:ext cx="755650" cy="366712"/>
          </a:xfrm>
          <a:prstGeom prst="rect">
            <a:avLst/>
          </a:prstGeom>
          <a:noFill/>
          <a:ln w="9525">
            <a:noFill/>
            <a:miter lim="800000"/>
            <a:headEnd/>
            <a:tailEnd/>
          </a:ln>
        </p:spPr>
        <p:txBody>
          <a:bodyPr>
            <a:spAutoFit/>
          </a:bodyPr>
          <a:lstStyle/>
          <a:p>
            <a:pPr algn="r">
              <a:spcBef>
                <a:spcPct val="50000"/>
              </a:spcBef>
            </a:pPr>
            <a:r>
              <a:rPr lang="fa-IR" sz="1800" dirty="0">
                <a:effectLst/>
              </a:rPr>
              <a:t>نتیجه</a:t>
            </a:r>
            <a:endParaRPr lang="en-US" sz="1800"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730114"/>
                                        </p:tgtEl>
                                        <p:attrNameLst>
                                          <p:attrName>style.visibility</p:attrName>
                                        </p:attrNameLst>
                                      </p:cBhvr>
                                      <p:to>
                                        <p:strVal val="visible"/>
                                      </p:to>
                                    </p:set>
                                    <p:anim calcmode="lin" valueType="num">
                                      <p:cBhvr additive="base">
                                        <p:cTn id="7" dur="2000" fill="hold"/>
                                        <p:tgtEl>
                                          <p:spTgt spid="730114"/>
                                        </p:tgtEl>
                                        <p:attrNameLst>
                                          <p:attrName>ppt_x</p:attrName>
                                        </p:attrNameLst>
                                      </p:cBhvr>
                                      <p:tavLst>
                                        <p:tav tm="0">
                                          <p:val>
                                            <p:strVal val="#ppt_x"/>
                                          </p:val>
                                        </p:tav>
                                        <p:tav tm="100000">
                                          <p:val>
                                            <p:strVal val="#ppt_x"/>
                                          </p:val>
                                        </p:tav>
                                      </p:tavLst>
                                    </p:anim>
                                    <p:anim calcmode="lin" valueType="num">
                                      <p:cBhvr additive="base">
                                        <p:cTn id="8" dur="2000" fill="hold"/>
                                        <p:tgtEl>
                                          <p:spTgt spid="730114"/>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730115"/>
                                        </p:tgtEl>
                                        <p:attrNameLst>
                                          <p:attrName>style.visibility</p:attrName>
                                        </p:attrNameLst>
                                      </p:cBhvr>
                                      <p:to>
                                        <p:strVal val="visible"/>
                                      </p:to>
                                    </p:set>
                                    <p:anim calcmode="lin" valueType="num">
                                      <p:cBhvr additive="base">
                                        <p:cTn id="11" dur="2000" fill="hold"/>
                                        <p:tgtEl>
                                          <p:spTgt spid="730115"/>
                                        </p:tgtEl>
                                        <p:attrNameLst>
                                          <p:attrName>ppt_x</p:attrName>
                                        </p:attrNameLst>
                                      </p:cBhvr>
                                      <p:tavLst>
                                        <p:tav tm="0">
                                          <p:val>
                                            <p:strVal val="#ppt_x"/>
                                          </p:val>
                                        </p:tav>
                                        <p:tav tm="100000">
                                          <p:val>
                                            <p:strVal val="#ppt_x"/>
                                          </p:val>
                                        </p:tav>
                                      </p:tavLst>
                                    </p:anim>
                                    <p:anim calcmode="lin" valueType="num">
                                      <p:cBhvr additive="base">
                                        <p:cTn id="12" dur="2000" fill="hold"/>
                                        <p:tgtEl>
                                          <p:spTgt spid="730115"/>
                                        </p:tgtEl>
                                        <p:attrNameLst>
                                          <p:attrName>ppt_y</p:attrName>
                                        </p:attrNameLst>
                                      </p:cBhvr>
                                      <p:tavLst>
                                        <p:tav tm="0">
                                          <p:val>
                                            <p:strVal val="1+#ppt_h/2"/>
                                          </p:val>
                                        </p:tav>
                                        <p:tav tm="100000">
                                          <p:val>
                                            <p:strVal val="#ppt_y"/>
                                          </p:val>
                                        </p:tav>
                                      </p:tavLst>
                                    </p:anim>
                                  </p:childTnLst>
                                </p:cTn>
                              </p:par>
                              <p:par>
                                <p:cTn id="13" presetID="7" presetClass="entr" presetSubtype="4" fill="hold" grpId="0" nodeType="withEffect">
                                  <p:stCondLst>
                                    <p:cond delay="0"/>
                                  </p:stCondLst>
                                  <p:childTnLst>
                                    <p:set>
                                      <p:cBhvr>
                                        <p:cTn id="14" dur="1" fill="hold">
                                          <p:stCondLst>
                                            <p:cond delay="0"/>
                                          </p:stCondLst>
                                        </p:cTn>
                                        <p:tgtEl>
                                          <p:spTgt spid="730116"/>
                                        </p:tgtEl>
                                        <p:attrNameLst>
                                          <p:attrName>style.visibility</p:attrName>
                                        </p:attrNameLst>
                                      </p:cBhvr>
                                      <p:to>
                                        <p:strVal val="visible"/>
                                      </p:to>
                                    </p:set>
                                    <p:anim calcmode="lin" valueType="num">
                                      <p:cBhvr additive="base">
                                        <p:cTn id="15" dur="2000" fill="hold"/>
                                        <p:tgtEl>
                                          <p:spTgt spid="730116"/>
                                        </p:tgtEl>
                                        <p:attrNameLst>
                                          <p:attrName>ppt_x</p:attrName>
                                        </p:attrNameLst>
                                      </p:cBhvr>
                                      <p:tavLst>
                                        <p:tav tm="0">
                                          <p:val>
                                            <p:strVal val="#ppt_x"/>
                                          </p:val>
                                        </p:tav>
                                        <p:tav tm="100000">
                                          <p:val>
                                            <p:strVal val="#ppt_x"/>
                                          </p:val>
                                        </p:tav>
                                      </p:tavLst>
                                    </p:anim>
                                    <p:anim calcmode="lin" valueType="num">
                                      <p:cBhvr additive="base">
                                        <p:cTn id="16" dur="2000" fill="hold"/>
                                        <p:tgtEl>
                                          <p:spTgt spid="730116"/>
                                        </p:tgtEl>
                                        <p:attrNameLst>
                                          <p:attrName>ppt_y</p:attrName>
                                        </p:attrNameLst>
                                      </p:cBhvr>
                                      <p:tavLst>
                                        <p:tav tm="0">
                                          <p:val>
                                            <p:strVal val="1+#ppt_h/2"/>
                                          </p:val>
                                        </p:tav>
                                        <p:tav tm="100000">
                                          <p:val>
                                            <p:strVal val="#ppt_y"/>
                                          </p:val>
                                        </p:tav>
                                      </p:tavLst>
                                    </p:anim>
                                  </p:childTnLst>
                                </p:cTn>
                              </p:par>
                              <p:par>
                                <p:cTn id="17" presetID="7" presetClass="entr" presetSubtype="4" fill="hold" nodeType="withEffect">
                                  <p:stCondLst>
                                    <p:cond delay="0"/>
                                  </p:stCondLst>
                                  <p:childTnLst>
                                    <p:set>
                                      <p:cBhvr>
                                        <p:cTn id="18" dur="1" fill="hold">
                                          <p:stCondLst>
                                            <p:cond delay="0"/>
                                          </p:stCondLst>
                                        </p:cTn>
                                        <p:tgtEl>
                                          <p:spTgt spid="730117"/>
                                        </p:tgtEl>
                                        <p:attrNameLst>
                                          <p:attrName>style.visibility</p:attrName>
                                        </p:attrNameLst>
                                      </p:cBhvr>
                                      <p:to>
                                        <p:strVal val="visible"/>
                                      </p:to>
                                    </p:set>
                                    <p:anim calcmode="lin" valueType="num">
                                      <p:cBhvr additive="base">
                                        <p:cTn id="19" dur="2000" fill="hold"/>
                                        <p:tgtEl>
                                          <p:spTgt spid="730117"/>
                                        </p:tgtEl>
                                        <p:attrNameLst>
                                          <p:attrName>ppt_x</p:attrName>
                                        </p:attrNameLst>
                                      </p:cBhvr>
                                      <p:tavLst>
                                        <p:tav tm="0">
                                          <p:val>
                                            <p:strVal val="#ppt_x"/>
                                          </p:val>
                                        </p:tav>
                                        <p:tav tm="100000">
                                          <p:val>
                                            <p:strVal val="#ppt_x"/>
                                          </p:val>
                                        </p:tav>
                                      </p:tavLst>
                                    </p:anim>
                                    <p:anim calcmode="lin" valueType="num">
                                      <p:cBhvr additive="base">
                                        <p:cTn id="20" dur="2000" fill="hold"/>
                                        <p:tgtEl>
                                          <p:spTgt spid="730117"/>
                                        </p:tgtEl>
                                        <p:attrNameLst>
                                          <p:attrName>ppt_y</p:attrName>
                                        </p:attrNameLst>
                                      </p:cBhvr>
                                      <p:tavLst>
                                        <p:tav tm="0">
                                          <p:val>
                                            <p:strVal val="1+#ppt_h/2"/>
                                          </p:val>
                                        </p:tav>
                                        <p:tav tm="100000">
                                          <p:val>
                                            <p:strVal val="#ppt_y"/>
                                          </p:val>
                                        </p:tav>
                                      </p:tavLst>
                                    </p:anim>
                                  </p:childTnLst>
                                </p:cTn>
                              </p:par>
                              <p:par>
                                <p:cTn id="21" presetID="7" presetClass="entr" presetSubtype="4" fill="hold" nodeType="withEffect">
                                  <p:stCondLst>
                                    <p:cond delay="0"/>
                                  </p:stCondLst>
                                  <p:childTnLst>
                                    <p:set>
                                      <p:cBhvr>
                                        <p:cTn id="22" dur="1" fill="hold">
                                          <p:stCondLst>
                                            <p:cond delay="0"/>
                                          </p:stCondLst>
                                        </p:cTn>
                                        <p:tgtEl>
                                          <p:spTgt spid="730118"/>
                                        </p:tgtEl>
                                        <p:attrNameLst>
                                          <p:attrName>style.visibility</p:attrName>
                                        </p:attrNameLst>
                                      </p:cBhvr>
                                      <p:to>
                                        <p:strVal val="visible"/>
                                      </p:to>
                                    </p:set>
                                    <p:anim calcmode="lin" valueType="num">
                                      <p:cBhvr additive="base">
                                        <p:cTn id="23" dur="2000" fill="hold"/>
                                        <p:tgtEl>
                                          <p:spTgt spid="730118"/>
                                        </p:tgtEl>
                                        <p:attrNameLst>
                                          <p:attrName>ppt_x</p:attrName>
                                        </p:attrNameLst>
                                      </p:cBhvr>
                                      <p:tavLst>
                                        <p:tav tm="0">
                                          <p:val>
                                            <p:strVal val="#ppt_x"/>
                                          </p:val>
                                        </p:tav>
                                        <p:tav tm="100000">
                                          <p:val>
                                            <p:strVal val="#ppt_x"/>
                                          </p:val>
                                        </p:tav>
                                      </p:tavLst>
                                    </p:anim>
                                    <p:anim calcmode="lin" valueType="num">
                                      <p:cBhvr additive="base">
                                        <p:cTn id="24" dur="2000" fill="hold"/>
                                        <p:tgtEl>
                                          <p:spTgt spid="730118"/>
                                        </p:tgtEl>
                                        <p:attrNameLst>
                                          <p:attrName>ppt_y</p:attrName>
                                        </p:attrNameLst>
                                      </p:cBhvr>
                                      <p:tavLst>
                                        <p:tav tm="0">
                                          <p:val>
                                            <p:strVal val="1+#ppt_h/2"/>
                                          </p:val>
                                        </p:tav>
                                        <p:tav tm="100000">
                                          <p:val>
                                            <p:strVal val="#ppt_y"/>
                                          </p:val>
                                        </p:tav>
                                      </p:tavLst>
                                    </p:anim>
                                  </p:childTnLst>
                                </p:cTn>
                              </p:par>
                              <p:par>
                                <p:cTn id="25" presetID="7" presetClass="entr" presetSubtype="4" fill="hold" grpId="0" nodeType="withEffect">
                                  <p:stCondLst>
                                    <p:cond delay="0"/>
                                  </p:stCondLst>
                                  <p:childTnLst>
                                    <p:set>
                                      <p:cBhvr>
                                        <p:cTn id="26" dur="1" fill="hold">
                                          <p:stCondLst>
                                            <p:cond delay="0"/>
                                          </p:stCondLst>
                                        </p:cTn>
                                        <p:tgtEl>
                                          <p:spTgt spid="730119"/>
                                        </p:tgtEl>
                                        <p:attrNameLst>
                                          <p:attrName>style.visibility</p:attrName>
                                        </p:attrNameLst>
                                      </p:cBhvr>
                                      <p:to>
                                        <p:strVal val="visible"/>
                                      </p:to>
                                    </p:set>
                                    <p:anim calcmode="lin" valueType="num">
                                      <p:cBhvr additive="base">
                                        <p:cTn id="27" dur="2000" fill="hold"/>
                                        <p:tgtEl>
                                          <p:spTgt spid="730119"/>
                                        </p:tgtEl>
                                        <p:attrNameLst>
                                          <p:attrName>ppt_x</p:attrName>
                                        </p:attrNameLst>
                                      </p:cBhvr>
                                      <p:tavLst>
                                        <p:tav tm="0">
                                          <p:val>
                                            <p:strVal val="#ppt_x"/>
                                          </p:val>
                                        </p:tav>
                                        <p:tav tm="100000">
                                          <p:val>
                                            <p:strVal val="#ppt_x"/>
                                          </p:val>
                                        </p:tav>
                                      </p:tavLst>
                                    </p:anim>
                                    <p:anim calcmode="lin" valueType="num">
                                      <p:cBhvr additive="base">
                                        <p:cTn id="28" dur="2000" fill="hold"/>
                                        <p:tgtEl>
                                          <p:spTgt spid="730119"/>
                                        </p:tgtEl>
                                        <p:attrNameLst>
                                          <p:attrName>ppt_y</p:attrName>
                                        </p:attrNameLst>
                                      </p:cBhvr>
                                      <p:tavLst>
                                        <p:tav tm="0">
                                          <p:val>
                                            <p:strVal val="1+#ppt_h/2"/>
                                          </p:val>
                                        </p:tav>
                                        <p:tav tm="100000">
                                          <p:val>
                                            <p:strVal val="#ppt_y"/>
                                          </p:val>
                                        </p:tav>
                                      </p:tavLst>
                                    </p:anim>
                                  </p:childTnLst>
                                </p:cTn>
                              </p:par>
                              <p:par>
                                <p:cTn id="29" presetID="7" presetClass="entr" presetSubtype="4" fill="hold" grpId="0" nodeType="withEffect">
                                  <p:stCondLst>
                                    <p:cond delay="0"/>
                                  </p:stCondLst>
                                  <p:childTnLst>
                                    <p:set>
                                      <p:cBhvr>
                                        <p:cTn id="30" dur="1" fill="hold">
                                          <p:stCondLst>
                                            <p:cond delay="0"/>
                                          </p:stCondLst>
                                        </p:cTn>
                                        <p:tgtEl>
                                          <p:spTgt spid="730120"/>
                                        </p:tgtEl>
                                        <p:attrNameLst>
                                          <p:attrName>style.visibility</p:attrName>
                                        </p:attrNameLst>
                                      </p:cBhvr>
                                      <p:to>
                                        <p:strVal val="visible"/>
                                      </p:to>
                                    </p:set>
                                    <p:anim calcmode="lin" valueType="num">
                                      <p:cBhvr additive="base">
                                        <p:cTn id="31" dur="2000" fill="hold"/>
                                        <p:tgtEl>
                                          <p:spTgt spid="730120"/>
                                        </p:tgtEl>
                                        <p:attrNameLst>
                                          <p:attrName>ppt_x</p:attrName>
                                        </p:attrNameLst>
                                      </p:cBhvr>
                                      <p:tavLst>
                                        <p:tav tm="0">
                                          <p:val>
                                            <p:strVal val="#ppt_x"/>
                                          </p:val>
                                        </p:tav>
                                        <p:tav tm="100000">
                                          <p:val>
                                            <p:strVal val="#ppt_x"/>
                                          </p:val>
                                        </p:tav>
                                      </p:tavLst>
                                    </p:anim>
                                    <p:anim calcmode="lin" valueType="num">
                                      <p:cBhvr additive="base">
                                        <p:cTn id="32" dur="2000" fill="hold"/>
                                        <p:tgtEl>
                                          <p:spTgt spid="730120"/>
                                        </p:tgtEl>
                                        <p:attrNameLst>
                                          <p:attrName>ppt_y</p:attrName>
                                        </p:attrNameLst>
                                      </p:cBhvr>
                                      <p:tavLst>
                                        <p:tav tm="0">
                                          <p:val>
                                            <p:strVal val="1+#ppt_h/2"/>
                                          </p:val>
                                        </p:tav>
                                        <p:tav tm="100000">
                                          <p:val>
                                            <p:strVal val="#ppt_y"/>
                                          </p:val>
                                        </p:tav>
                                      </p:tavLst>
                                    </p:anim>
                                  </p:childTnLst>
                                </p:cTn>
                              </p:par>
                              <p:par>
                                <p:cTn id="33" presetID="7" presetClass="entr" presetSubtype="4" fill="hold" nodeType="withEffect">
                                  <p:stCondLst>
                                    <p:cond delay="0"/>
                                  </p:stCondLst>
                                  <p:childTnLst>
                                    <p:set>
                                      <p:cBhvr>
                                        <p:cTn id="34" dur="1" fill="hold">
                                          <p:stCondLst>
                                            <p:cond delay="0"/>
                                          </p:stCondLst>
                                        </p:cTn>
                                        <p:tgtEl>
                                          <p:spTgt spid="730121"/>
                                        </p:tgtEl>
                                        <p:attrNameLst>
                                          <p:attrName>style.visibility</p:attrName>
                                        </p:attrNameLst>
                                      </p:cBhvr>
                                      <p:to>
                                        <p:strVal val="visible"/>
                                      </p:to>
                                    </p:set>
                                    <p:anim calcmode="lin" valueType="num">
                                      <p:cBhvr additive="base">
                                        <p:cTn id="35" dur="2000" fill="hold"/>
                                        <p:tgtEl>
                                          <p:spTgt spid="730121"/>
                                        </p:tgtEl>
                                        <p:attrNameLst>
                                          <p:attrName>ppt_x</p:attrName>
                                        </p:attrNameLst>
                                      </p:cBhvr>
                                      <p:tavLst>
                                        <p:tav tm="0">
                                          <p:val>
                                            <p:strVal val="#ppt_x"/>
                                          </p:val>
                                        </p:tav>
                                        <p:tav tm="100000">
                                          <p:val>
                                            <p:strVal val="#ppt_x"/>
                                          </p:val>
                                        </p:tav>
                                      </p:tavLst>
                                    </p:anim>
                                    <p:anim calcmode="lin" valueType="num">
                                      <p:cBhvr additive="base">
                                        <p:cTn id="36" dur="2000" fill="hold"/>
                                        <p:tgtEl>
                                          <p:spTgt spid="730121"/>
                                        </p:tgtEl>
                                        <p:attrNameLst>
                                          <p:attrName>ppt_y</p:attrName>
                                        </p:attrNameLst>
                                      </p:cBhvr>
                                      <p:tavLst>
                                        <p:tav tm="0">
                                          <p:val>
                                            <p:strVal val="1+#ppt_h/2"/>
                                          </p:val>
                                        </p:tav>
                                        <p:tav tm="100000">
                                          <p:val>
                                            <p:strVal val="#ppt_y"/>
                                          </p:val>
                                        </p:tav>
                                      </p:tavLst>
                                    </p:anim>
                                  </p:childTnLst>
                                </p:cTn>
                              </p:par>
                              <p:par>
                                <p:cTn id="37" presetID="7" presetClass="entr" presetSubtype="4" fill="hold" nodeType="withEffect">
                                  <p:stCondLst>
                                    <p:cond delay="0"/>
                                  </p:stCondLst>
                                  <p:childTnLst>
                                    <p:set>
                                      <p:cBhvr>
                                        <p:cTn id="38" dur="1" fill="hold">
                                          <p:stCondLst>
                                            <p:cond delay="0"/>
                                          </p:stCondLst>
                                        </p:cTn>
                                        <p:tgtEl>
                                          <p:spTgt spid="730122"/>
                                        </p:tgtEl>
                                        <p:attrNameLst>
                                          <p:attrName>style.visibility</p:attrName>
                                        </p:attrNameLst>
                                      </p:cBhvr>
                                      <p:to>
                                        <p:strVal val="visible"/>
                                      </p:to>
                                    </p:set>
                                    <p:anim calcmode="lin" valueType="num">
                                      <p:cBhvr additive="base">
                                        <p:cTn id="39" dur="2000" fill="hold"/>
                                        <p:tgtEl>
                                          <p:spTgt spid="730122"/>
                                        </p:tgtEl>
                                        <p:attrNameLst>
                                          <p:attrName>ppt_x</p:attrName>
                                        </p:attrNameLst>
                                      </p:cBhvr>
                                      <p:tavLst>
                                        <p:tav tm="0">
                                          <p:val>
                                            <p:strVal val="#ppt_x"/>
                                          </p:val>
                                        </p:tav>
                                        <p:tav tm="100000">
                                          <p:val>
                                            <p:strVal val="#ppt_x"/>
                                          </p:val>
                                        </p:tav>
                                      </p:tavLst>
                                    </p:anim>
                                    <p:anim calcmode="lin" valueType="num">
                                      <p:cBhvr additive="base">
                                        <p:cTn id="40" dur="2000" fill="hold"/>
                                        <p:tgtEl>
                                          <p:spTgt spid="730122"/>
                                        </p:tgtEl>
                                        <p:attrNameLst>
                                          <p:attrName>ppt_y</p:attrName>
                                        </p:attrNameLst>
                                      </p:cBhvr>
                                      <p:tavLst>
                                        <p:tav tm="0">
                                          <p:val>
                                            <p:strVal val="1+#ppt_h/2"/>
                                          </p:val>
                                        </p:tav>
                                        <p:tav tm="100000">
                                          <p:val>
                                            <p:strVal val="#ppt_y"/>
                                          </p:val>
                                        </p:tav>
                                      </p:tavLst>
                                    </p:anim>
                                  </p:childTnLst>
                                </p:cTn>
                              </p:par>
                              <p:par>
                                <p:cTn id="41" presetID="7" presetClass="entr" presetSubtype="4" fill="hold" nodeType="withEffect">
                                  <p:stCondLst>
                                    <p:cond delay="0"/>
                                  </p:stCondLst>
                                  <p:childTnLst>
                                    <p:set>
                                      <p:cBhvr>
                                        <p:cTn id="42" dur="1" fill="hold">
                                          <p:stCondLst>
                                            <p:cond delay="0"/>
                                          </p:stCondLst>
                                        </p:cTn>
                                        <p:tgtEl>
                                          <p:spTgt spid="730123"/>
                                        </p:tgtEl>
                                        <p:attrNameLst>
                                          <p:attrName>style.visibility</p:attrName>
                                        </p:attrNameLst>
                                      </p:cBhvr>
                                      <p:to>
                                        <p:strVal val="visible"/>
                                      </p:to>
                                    </p:set>
                                    <p:anim calcmode="lin" valueType="num">
                                      <p:cBhvr additive="base">
                                        <p:cTn id="43" dur="2000" fill="hold"/>
                                        <p:tgtEl>
                                          <p:spTgt spid="730123"/>
                                        </p:tgtEl>
                                        <p:attrNameLst>
                                          <p:attrName>ppt_x</p:attrName>
                                        </p:attrNameLst>
                                      </p:cBhvr>
                                      <p:tavLst>
                                        <p:tav tm="0">
                                          <p:val>
                                            <p:strVal val="#ppt_x"/>
                                          </p:val>
                                        </p:tav>
                                        <p:tav tm="100000">
                                          <p:val>
                                            <p:strVal val="#ppt_x"/>
                                          </p:val>
                                        </p:tav>
                                      </p:tavLst>
                                    </p:anim>
                                    <p:anim calcmode="lin" valueType="num">
                                      <p:cBhvr additive="base">
                                        <p:cTn id="44" dur="2000" fill="hold"/>
                                        <p:tgtEl>
                                          <p:spTgt spid="730123"/>
                                        </p:tgtEl>
                                        <p:attrNameLst>
                                          <p:attrName>ppt_y</p:attrName>
                                        </p:attrNameLst>
                                      </p:cBhvr>
                                      <p:tavLst>
                                        <p:tav tm="0">
                                          <p:val>
                                            <p:strVal val="1+#ppt_h/2"/>
                                          </p:val>
                                        </p:tav>
                                        <p:tav tm="100000">
                                          <p:val>
                                            <p:strVal val="#ppt_y"/>
                                          </p:val>
                                        </p:tav>
                                      </p:tavLst>
                                    </p:anim>
                                  </p:childTnLst>
                                </p:cTn>
                              </p:par>
                              <p:par>
                                <p:cTn id="45" presetID="7" presetClass="entr" presetSubtype="4" fill="hold" nodeType="withEffect">
                                  <p:stCondLst>
                                    <p:cond delay="0"/>
                                  </p:stCondLst>
                                  <p:childTnLst>
                                    <p:set>
                                      <p:cBhvr>
                                        <p:cTn id="46" dur="1" fill="hold">
                                          <p:stCondLst>
                                            <p:cond delay="0"/>
                                          </p:stCondLst>
                                        </p:cTn>
                                        <p:tgtEl>
                                          <p:spTgt spid="730124"/>
                                        </p:tgtEl>
                                        <p:attrNameLst>
                                          <p:attrName>style.visibility</p:attrName>
                                        </p:attrNameLst>
                                      </p:cBhvr>
                                      <p:to>
                                        <p:strVal val="visible"/>
                                      </p:to>
                                    </p:set>
                                    <p:anim calcmode="lin" valueType="num">
                                      <p:cBhvr additive="base">
                                        <p:cTn id="47" dur="2000" fill="hold"/>
                                        <p:tgtEl>
                                          <p:spTgt spid="730124"/>
                                        </p:tgtEl>
                                        <p:attrNameLst>
                                          <p:attrName>ppt_x</p:attrName>
                                        </p:attrNameLst>
                                      </p:cBhvr>
                                      <p:tavLst>
                                        <p:tav tm="0">
                                          <p:val>
                                            <p:strVal val="#ppt_x"/>
                                          </p:val>
                                        </p:tav>
                                        <p:tav tm="100000">
                                          <p:val>
                                            <p:strVal val="#ppt_x"/>
                                          </p:val>
                                        </p:tav>
                                      </p:tavLst>
                                    </p:anim>
                                    <p:anim calcmode="lin" valueType="num">
                                      <p:cBhvr additive="base">
                                        <p:cTn id="48" dur="2000" fill="hold"/>
                                        <p:tgtEl>
                                          <p:spTgt spid="730124"/>
                                        </p:tgtEl>
                                        <p:attrNameLst>
                                          <p:attrName>ppt_y</p:attrName>
                                        </p:attrNameLst>
                                      </p:cBhvr>
                                      <p:tavLst>
                                        <p:tav tm="0">
                                          <p:val>
                                            <p:strVal val="1+#ppt_h/2"/>
                                          </p:val>
                                        </p:tav>
                                        <p:tav tm="100000">
                                          <p:val>
                                            <p:strVal val="#ppt_y"/>
                                          </p:val>
                                        </p:tav>
                                      </p:tavLst>
                                    </p:anim>
                                  </p:childTnLst>
                                </p:cTn>
                              </p:par>
                              <p:par>
                                <p:cTn id="49" presetID="7" presetClass="entr" presetSubtype="4" fill="hold" nodeType="withEffect">
                                  <p:stCondLst>
                                    <p:cond delay="0"/>
                                  </p:stCondLst>
                                  <p:childTnLst>
                                    <p:set>
                                      <p:cBhvr>
                                        <p:cTn id="50" dur="1" fill="hold">
                                          <p:stCondLst>
                                            <p:cond delay="0"/>
                                          </p:stCondLst>
                                        </p:cTn>
                                        <p:tgtEl>
                                          <p:spTgt spid="730125"/>
                                        </p:tgtEl>
                                        <p:attrNameLst>
                                          <p:attrName>style.visibility</p:attrName>
                                        </p:attrNameLst>
                                      </p:cBhvr>
                                      <p:to>
                                        <p:strVal val="visible"/>
                                      </p:to>
                                    </p:set>
                                    <p:anim calcmode="lin" valueType="num">
                                      <p:cBhvr additive="base">
                                        <p:cTn id="51" dur="2000" fill="hold"/>
                                        <p:tgtEl>
                                          <p:spTgt spid="730125"/>
                                        </p:tgtEl>
                                        <p:attrNameLst>
                                          <p:attrName>ppt_x</p:attrName>
                                        </p:attrNameLst>
                                      </p:cBhvr>
                                      <p:tavLst>
                                        <p:tav tm="0">
                                          <p:val>
                                            <p:strVal val="#ppt_x"/>
                                          </p:val>
                                        </p:tav>
                                        <p:tav tm="100000">
                                          <p:val>
                                            <p:strVal val="#ppt_x"/>
                                          </p:val>
                                        </p:tav>
                                      </p:tavLst>
                                    </p:anim>
                                    <p:anim calcmode="lin" valueType="num">
                                      <p:cBhvr additive="base">
                                        <p:cTn id="52" dur="2000" fill="hold"/>
                                        <p:tgtEl>
                                          <p:spTgt spid="730125"/>
                                        </p:tgtEl>
                                        <p:attrNameLst>
                                          <p:attrName>ppt_y</p:attrName>
                                        </p:attrNameLst>
                                      </p:cBhvr>
                                      <p:tavLst>
                                        <p:tav tm="0">
                                          <p:val>
                                            <p:strVal val="1+#ppt_h/2"/>
                                          </p:val>
                                        </p:tav>
                                        <p:tav tm="100000">
                                          <p:val>
                                            <p:strVal val="#ppt_y"/>
                                          </p:val>
                                        </p:tav>
                                      </p:tavLst>
                                    </p:anim>
                                  </p:childTnLst>
                                </p:cTn>
                              </p:par>
                              <p:par>
                                <p:cTn id="53" presetID="7" presetClass="entr" presetSubtype="4" fill="hold" nodeType="withEffect">
                                  <p:stCondLst>
                                    <p:cond delay="0"/>
                                  </p:stCondLst>
                                  <p:childTnLst>
                                    <p:set>
                                      <p:cBhvr>
                                        <p:cTn id="54" dur="1" fill="hold">
                                          <p:stCondLst>
                                            <p:cond delay="0"/>
                                          </p:stCondLst>
                                        </p:cTn>
                                        <p:tgtEl>
                                          <p:spTgt spid="730126"/>
                                        </p:tgtEl>
                                        <p:attrNameLst>
                                          <p:attrName>style.visibility</p:attrName>
                                        </p:attrNameLst>
                                      </p:cBhvr>
                                      <p:to>
                                        <p:strVal val="visible"/>
                                      </p:to>
                                    </p:set>
                                    <p:anim calcmode="lin" valueType="num">
                                      <p:cBhvr additive="base">
                                        <p:cTn id="55" dur="2000" fill="hold"/>
                                        <p:tgtEl>
                                          <p:spTgt spid="730126"/>
                                        </p:tgtEl>
                                        <p:attrNameLst>
                                          <p:attrName>ppt_x</p:attrName>
                                        </p:attrNameLst>
                                      </p:cBhvr>
                                      <p:tavLst>
                                        <p:tav tm="0">
                                          <p:val>
                                            <p:strVal val="#ppt_x"/>
                                          </p:val>
                                        </p:tav>
                                        <p:tav tm="100000">
                                          <p:val>
                                            <p:strVal val="#ppt_x"/>
                                          </p:val>
                                        </p:tav>
                                      </p:tavLst>
                                    </p:anim>
                                    <p:anim calcmode="lin" valueType="num">
                                      <p:cBhvr additive="base">
                                        <p:cTn id="56" dur="2000" fill="hold"/>
                                        <p:tgtEl>
                                          <p:spTgt spid="730126"/>
                                        </p:tgtEl>
                                        <p:attrNameLst>
                                          <p:attrName>ppt_y</p:attrName>
                                        </p:attrNameLst>
                                      </p:cBhvr>
                                      <p:tavLst>
                                        <p:tav tm="0">
                                          <p:val>
                                            <p:strVal val="1+#ppt_h/2"/>
                                          </p:val>
                                        </p:tav>
                                        <p:tav tm="100000">
                                          <p:val>
                                            <p:strVal val="#ppt_y"/>
                                          </p:val>
                                        </p:tav>
                                      </p:tavLst>
                                    </p:anim>
                                  </p:childTnLst>
                                </p:cTn>
                              </p:par>
                              <p:par>
                                <p:cTn id="57" presetID="7" presetClass="entr" presetSubtype="4" fill="hold" nodeType="withEffect">
                                  <p:stCondLst>
                                    <p:cond delay="0"/>
                                  </p:stCondLst>
                                  <p:childTnLst>
                                    <p:set>
                                      <p:cBhvr>
                                        <p:cTn id="58" dur="1" fill="hold">
                                          <p:stCondLst>
                                            <p:cond delay="0"/>
                                          </p:stCondLst>
                                        </p:cTn>
                                        <p:tgtEl>
                                          <p:spTgt spid="730127"/>
                                        </p:tgtEl>
                                        <p:attrNameLst>
                                          <p:attrName>style.visibility</p:attrName>
                                        </p:attrNameLst>
                                      </p:cBhvr>
                                      <p:to>
                                        <p:strVal val="visible"/>
                                      </p:to>
                                    </p:set>
                                    <p:anim calcmode="lin" valueType="num">
                                      <p:cBhvr additive="base">
                                        <p:cTn id="59" dur="2000" fill="hold"/>
                                        <p:tgtEl>
                                          <p:spTgt spid="730127"/>
                                        </p:tgtEl>
                                        <p:attrNameLst>
                                          <p:attrName>ppt_x</p:attrName>
                                        </p:attrNameLst>
                                      </p:cBhvr>
                                      <p:tavLst>
                                        <p:tav tm="0">
                                          <p:val>
                                            <p:strVal val="#ppt_x"/>
                                          </p:val>
                                        </p:tav>
                                        <p:tav tm="100000">
                                          <p:val>
                                            <p:strVal val="#ppt_x"/>
                                          </p:val>
                                        </p:tav>
                                      </p:tavLst>
                                    </p:anim>
                                    <p:anim calcmode="lin" valueType="num">
                                      <p:cBhvr additive="base">
                                        <p:cTn id="60" dur="2000" fill="hold"/>
                                        <p:tgtEl>
                                          <p:spTgt spid="730127"/>
                                        </p:tgtEl>
                                        <p:attrNameLst>
                                          <p:attrName>ppt_y</p:attrName>
                                        </p:attrNameLst>
                                      </p:cBhvr>
                                      <p:tavLst>
                                        <p:tav tm="0">
                                          <p:val>
                                            <p:strVal val="1+#ppt_h/2"/>
                                          </p:val>
                                        </p:tav>
                                        <p:tav tm="100000">
                                          <p:val>
                                            <p:strVal val="#ppt_y"/>
                                          </p:val>
                                        </p:tav>
                                      </p:tavLst>
                                    </p:anim>
                                  </p:childTnLst>
                                </p:cTn>
                              </p:par>
                              <p:par>
                                <p:cTn id="61" presetID="7" presetClass="entr" presetSubtype="4" fill="hold" grpId="0" nodeType="withEffect">
                                  <p:stCondLst>
                                    <p:cond delay="0"/>
                                  </p:stCondLst>
                                  <p:childTnLst>
                                    <p:set>
                                      <p:cBhvr>
                                        <p:cTn id="62" dur="1" fill="hold">
                                          <p:stCondLst>
                                            <p:cond delay="0"/>
                                          </p:stCondLst>
                                        </p:cTn>
                                        <p:tgtEl>
                                          <p:spTgt spid="730128"/>
                                        </p:tgtEl>
                                        <p:attrNameLst>
                                          <p:attrName>style.visibility</p:attrName>
                                        </p:attrNameLst>
                                      </p:cBhvr>
                                      <p:to>
                                        <p:strVal val="visible"/>
                                      </p:to>
                                    </p:set>
                                    <p:anim calcmode="lin" valueType="num">
                                      <p:cBhvr additive="base">
                                        <p:cTn id="63" dur="2000" fill="hold"/>
                                        <p:tgtEl>
                                          <p:spTgt spid="730128"/>
                                        </p:tgtEl>
                                        <p:attrNameLst>
                                          <p:attrName>ppt_x</p:attrName>
                                        </p:attrNameLst>
                                      </p:cBhvr>
                                      <p:tavLst>
                                        <p:tav tm="0">
                                          <p:val>
                                            <p:strVal val="#ppt_x"/>
                                          </p:val>
                                        </p:tav>
                                        <p:tav tm="100000">
                                          <p:val>
                                            <p:strVal val="#ppt_x"/>
                                          </p:val>
                                        </p:tav>
                                      </p:tavLst>
                                    </p:anim>
                                    <p:anim calcmode="lin" valueType="num">
                                      <p:cBhvr additive="base">
                                        <p:cTn id="64" dur="2000" fill="hold"/>
                                        <p:tgtEl>
                                          <p:spTgt spid="730128"/>
                                        </p:tgtEl>
                                        <p:attrNameLst>
                                          <p:attrName>ppt_y</p:attrName>
                                        </p:attrNameLst>
                                      </p:cBhvr>
                                      <p:tavLst>
                                        <p:tav tm="0">
                                          <p:val>
                                            <p:strVal val="1+#ppt_h/2"/>
                                          </p:val>
                                        </p:tav>
                                        <p:tav tm="100000">
                                          <p:val>
                                            <p:strVal val="#ppt_y"/>
                                          </p:val>
                                        </p:tav>
                                      </p:tavLst>
                                    </p:anim>
                                  </p:childTnLst>
                                </p:cTn>
                              </p:par>
                              <p:par>
                                <p:cTn id="65" presetID="7" presetClass="entr" presetSubtype="4" fill="hold" nodeType="withEffect">
                                  <p:stCondLst>
                                    <p:cond delay="0"/>
                                  </p:stCondLst>
                                  <p:childTnLst>
                                    <p:set>
                                      <p:cBhvr>
                                        <p:cTn id="66" dur="1" fill="hold">
                                          <p:stCondLst>
                                            <p:cond delay="0"/>
                                          </p:stCondLst>
                                        </p:cTn>
                                        <p:tgtEl>
                                          <p:spTgt spid="730129"/>
                                        </p:tgtEl>
                                        <p:attrNameLst>
                                          <p:attrName>style.visibility</p:attrName>
                                        </p:attrNameLst>
                                      </p:cBhvr>
                                      <p:to>
                                        <p:strVal val="visible"/>
                                      </p:to>
                                    </p:set>
                                    <p:anim calcmode="lin" valueType="num">
                                      <p:cBhvr additive="base">
                                        <p:cTn id="67" dur="2000" fill="hold"/>
                                        <p:tgtEl>
                                          <p:spTgt spid="730129"/>
                                        </p:tgtEl>
                                        <p:attrNameLst>
                                          <p:attrName>ppt_x</p:attrName>
                                        </p:attrNameLst>
                                      </p:cBhvr>
                                      <p:tavLst>
                                        <p:tav tm="0">
                                          <p:val>
                                            <p:strVal val="#ppt_x"/>
                                          </p:val>
                                        </p:tav>
                                        <p:tav tm="100000">
                                          <p:val>
                                            <p:strVal val="#ppt_x"/>
                                          </p:val>
                                        </p:tav>
                                      </p:tavLst>
                                    </p:anim>
                                    <p:anim calcmode="lin" valueType="num">
                                      <p:cBhvr additive="base">
                                        <p:cTn id="68" dur="2000" fill="hold"/>
                                        <p:tgtEl>
                                          <p:spTgt spid="730129"/>
                                        </p:tgtEl>
                                        <p:attrNameLst>
                                          <p:attrName>ppt_y</p:attrName>
                                        </p:attrNameLst>
                                      </p:cBhvr>
                                      <p:tavLst>
                                        <p:tav tm="0">
                                          <p:val>
                                            <p:strVal val="1+#ppt_h/2"/>
                                          </p:val>
                                        </p:tav>
                                        <p:tav tm="100000">
                                          <p:val>
                                            <p:strVal val="#ppt_y"/>
                                          </p:val>
                                        </p:tav>
                                      </p:tavLst>
                                    </p:anim>
                                  </p:childTnLst>
                                </p:cTn>
                              </p:par>
                              <p:par>
                                <p:cTn id="69" presetID="7" presetClass="entr" presetSubtype="4" fill="hold" nodeType="withEffect">
                                  <p:stCondLst>
                                    <p:cond delay="0"/>
                                  </p:stCondLst>
                                  <p:childTnLst>
                                    <p:set>
                                      <p:cBhvr>
                                        <p:cTn id="70" dur="1" fill="hold">
                                          <p:stCondLst>
                                            <p:cond delay="0"/>
                                          </p:stCondLst>
                                        </p:cTn>
                                        <p:tgtEl>
                                          <p:spTgt spid="730130"/>
                                        </p:tgtEl>
                                        <p:attrNameLst>
                                          <p:attrName>style.visibility</p:attrName>
                                        </p:attrNameLst>
                                      </p:cBhvr>
                                      <p:to>
                                        <p:strVal val="visible"/>
                                      </p:to>
                                    </p:set>
                                    <p:anim calcmode="lin" valueType="num">
                                      <p:cBhvr additive="base">
                                        <p:cTn id="71" dur="2000" fill="hold"/>
                                        <p:tgtEl>
                                          <p:spTgt spid="730130"/>
                                        </p:tgtEl>
                                        <p:attrNameLst>
                                          <p:attrName>ppt_x</p:attrName>
                                        </p:attrNameLst>
                                      </p:cBhvr>
                                      <p:tavLst>
                                        <p:tav tm="0">
                                          <p:val>
                                            <p:strVal val="#ppt_x"/>
                                          </p:val>
                                        </p:tav>
                                        <p:tav tm="100000">
                                          <p:val>
                                            <p:strVal val="#ppt_x"/>
                                          </p:val>
                                        </p:tav>
                                      </p:tavLst>
                                    </p:anim>
                                    <p:anim calcmode="lin" valueType="num">
                                      <p:cBhvr additive="base">
                                        <p:cTn id="72" dur="2000" fill="hold"/>
                                        <p:tgtEl>
                                          <p:spTgt spid="730130"/>
                                        </p:tgtEl>
                                        <p:attrNameLst>
                                          <p:attrName>ppt_y</p:attrName>
                                        </p:attrNameLst>
                                      </p:cBhvr>
                                      <p:tavLst>
                                        <p:tav tm="0">
                                          <p:val>
                                            <p:strVal val="1+#ppt_h/2"/>
                                          </p:val>
                                        </p:tav>
                                        <p:tav tm="100000">
                                          <p:val>
                                            <p:strVal val="#ppt_y"/>
                                          </p:val>
                                        </p:tav>
                                      </p:tavLst>
                                    </p:anim>
                                  </p:childTnLst>
                                </p:cTn>
                              </p:par>
                              <p:par>
                                <p:cTn id="73" presetID="7" presetClass="entr" presetSubtype="4" fill="hold" nodeType="withEffect">
                                  <p:stCondLst>
                                    <p:cond delay="0"/>
                                  </p:stCondLst>
                                  <p:childTnLst>
                                    <p:set>
                                      <p:cBhvr>
                                        <p:cTn id="74" dur="1" fill="hold">
                                          <p:stCondLst>
                                            <p:cond delay="0"/>
                                          </p:stCondLst>
                                        </p:cTn>
                                        <p:tgtEl>
                                          <p:spTgt spid="730131"/>
                                        </p:tgtEl>
                                        <p:attrNameLst>
                                          <p:attrName>style.visibility</p:attrName>
                                        </p:attrNameLst>
                                      </p:cBhvr>
                                      <p:to>
                                        <p:strVal val="visible"/>
                                      </p:to>
                                    </p:set>
                                    <p:anim calcmode="lin" valueType="num">
                                      <p:cBhvr additive="base">
                                        <p:cTn id="75" dur="2000" fill="hold"/>
                                        <p:tgtEl>
                                          <p:spTgt spid="730131"/>
                                        </p:tgtEl>
                                        <p:attrNameLst>
                                          <p:attrName>ppt_x</p:attrName>
                                        </p:attrNameLst>
                                      </p:cBhvr>
                                      <p:tavLst>
                                        <p:tav tm="0">
                                          <p:val>
                                            <p:strVal val="#ppt_x"/>
                                          </p:val>
                                        </p:tav>
                                        <p:tav tm="100000">
                                          <p:val>
                                            <p:strVal val="#ppt_x"/>
                                          </p:val>
                                        </p:tav>
                                      </p:tavLst>
                                    </p:anim>
                                    <p:anim calcmode="lin" valueType="num">
                                      <p:cBhvr additive="base">
                                        <p:cTn id="76" dur="2000" fill="hold"/>
                                        <p:tgtEl>
                                          <p:spTgt spid="730131"/>
                                        </p:tgtEl>
                                        <p:attrNameLst>
                                          <p:attrName>ppt_y</p:attrName>
                                        </p:attrNameLst>
                                      </p:cBhvr>
                                      <p:tavLst>
                                        <p:tav tm="0">
                                          <p:val>
                                            <p:strVal val="1+#ppt_h/2"/>
                                          </p:val>
                                        </p:tav>
                                        <p:tav tm="100000">
                                          <p:val>
                                            <p:strVal val="#ppt_y"/>
                                          </p:val>
                                        </p:tav>
                                      </p:tavLst>
                                    </p:anim>
                                  </p:childTnLst>
                                </p:cTn>
                              </p:par>
                              <p:par>
                                <p:cTn id="77" presetID="7" presetClass="entr" presetSubtype="4" fill="hold" grpId="0" nodeType="withEffect">
                                  <p:stCondLst>
                                    <p:cond delay="0"/>
                                  </p:stCondLst>
                                  <p:childTnLst>
                                    <p:set>
                                      <p:cBhvr>
                                        <p:cTn id="78" dur="1" fill="hold">
                                          <p:stCondLst>
                                            <p:cond delay="0"/>
                                          </p:stCondLst>
                                        </p:cTn>
                                        <p:tgtEl>
                                          <p:spTgt spid="730132"/>
                                        </p:tgtEl>
                                        <p:attrNameLst>
                                          <p:attrName>style.visibility</p:attrName>
                                        </p:attrNameLst>
                                      </p:cBhvr>
                                      <p:to>
                                        <p:strVal val="visible"/>
                                      </p:to>
                                    </p:set>
                                    <p:anim calcmode="lin" valueType="num">
                                      <p:cBhvr additive="base">
                                        <p:cTn id="79" dur="2000" fill="hold"/>
                                        <p:tgtEl>
                                          <p:spTgt spid="730132"/>
                                        </p:tgtEl>
                                        <p:attrNameLst>
                                          <p:attrName>ppt_x</p:attrName>
                                        </p:attrNameLst>
                                      </p:cBhvr>
                                      <p:tavLst>
                                        <p:tav tm="0">
                                          <p:val>
                                            <p:strVal val="#ppt_x"/>
                                          </p:val>
                                        </p:tav>
                                        <p:tav tm="100000">
                                          <p:val>
                                            <p:strVal val="#ppt_x"/>
                                          </p:val>
                                        </p:tav>
                                      </p:tavLst>
                                    </p:anim>
                                    <p:anim calcmode="lin" valueType="num">
                                      <p:cBhvr additive="base">
                                        <p:cTn id="80" dur="2000" fill="hold"/>
                                        <p:tgtEl>
                                          <p:spTgt spid="730132"/>
                                        </p:tgtEl>
                                        <p:attrNameLst>
                                          <p:attrName>ppt_y</p:attrName>
                                        </p:attrNameLst>
                                      </p:cBhvr>
                                      <p:tavLst>
                                        <p:tav tm="0">
                                          <p:val>
                                            <p:strVal val="1+#ppt_h/2"/>
                                          </p:val>
                                        </p:tav>
                                        <p:tav tm="100000">
                                          <p:val>
                                            <p:strVal val="#ppt_y"/>
                                          </p:val>
                                        </p:tav>
                                      </p:tavLst>
                                    </p:anim>
                                  </p:childTnLst>
                                </p:cTn>
                              </p:par>
                              <p:par>
                                <p:cTn id="81" presetID="7" presetClass="entr" presetSubtype="4" fill="hold" grpId="0" nodeType="withEffect">
                                  <p:stCondLst>
                                    <p:cond delay="0"/>
                                  </p:stCondLst>
                                  <p:childTnLst>
                                    <p:set>
                                      <p:cBhvr>
                                        <p:cTn id="82" dur="1" fill="hold">
                                          <p:stCondLst>
                                            <p:cond delay="0"/>
                                          </p:stCondLst>
                                        </p:cTn>
                                        <p:tgtEl>
                                          <p:spTgt spid="730133"/>
                                        </p:tgtEl>
                                        <p:attrNameLst>
                                          <p:attrName>style.visibility</p:attrName>
                                        </p:attrNameLst>
                                      </p:cBhvr>
                                      <p:to>
                                        <p:strVal val="visible"/>
                                      </p:to>
                                    </p:set>
                                    <p:anim calcmode="lin" valueType="num">
                                      <p:cBhvr additive="base">
                                        <p:cTn id="83" dur="2000" fill="hold"/>
                                        <p:tgtEl>
                                          <p:spTgt spid="730133"/>
                                        </p:tgtEl>
                                        <p:attrNameLst>
                                          <p:attrName>ppt_x</p:attrName>
                                        </p:attrNameLst>
                                      </p:cBhvr>
                                      <p:tavLst>
                                        <p:tav tm="0">
                                          <p:val>
                                            <p:strVal val="#ppt_x"/>
                                          </p:val>
                                        </p:tav>
                                        <p:tav tm="100000">
                                          <p:val>
                                            <p:strVal val="#ppt_x"/>
                                          </p:val>
                                        </p:tav>
                                      </p:tavLst>
                                    </p:anim>
                                    <p:anim calcmode="lin" valueType="num">
                                      <p:cBhvr additive="base">
                                        <p:cTn id="84" dur="2000" fill="hold"/>
                                        <p:tgtEl>
                                          <p:spTgt spid="730133"/>
                                        </p:tgtEl>
                                        <p:attrNameLst>
                                          <p:attrName>ppt_y</p:attrName>
                                        </p:attrNameLst>
                                      </p:cBhvr>
                                      <p:tavLst>
                                        <p:tav tm="0">
                                          <p:val>
                                            <p:strVal val="1+#ppt_h/2"/>
                                          </p:val>
                                        </p:tav>
                                        <p:tav tm="100000">
                                          <p:val>
                                            <p:strVal val="#ppt_y"/>
                                          </p:val>
                                        </p:tav>
                                      </p:tavLst>
                                    </p:anim>
                                  </p:childTnLst>
                                </p:cTn>
                              </p:par>
                              <p:par>
                                <p:cTn id="85" presetID="7" presetClass="entr" presetSubtype="4" fill="hold" nodeType="withEffect">
                                  <p:stCondLst>
                                    <p:cond delay="0"/>
                                  </p:stCondLst>
                                  <p:childTnLst>
                                    <p:set>
                                      <p:cBhvr>
                                        <p:cTn id="86" dur="1" fill="hold">
                                          <p:stCondLst>
                                            <p:cond delay="0"/>
                                          </p:stCondLst>
                                        </p:cTn>
                                        <p:tgtEl>
                                          <p:spTgt spid="730134"/>
                                        </p:tgtEl>
                                        <p:attrNameLst>
                                          <p:attrName>style.visibility</p:attrName>
                                        </p:attrNameLst>
                                      </p:cBhvr>
                                      <p:to>
                                        <p:strVal val="visible"/>
                                      </p:to>
                                    </p:set>
                                    <p:anim calcmode="lin" valueType="num">
                                      <p:cBhvr additive="base">
                                        <p:cTn id="87" dur="2000" fill="hold"/>
                                        <p:tgtEl>
                                          <p:spTgt spid="730134"/>
                                        </p:tgtEl>
                                        <p:attrNameLst>
                                          <p:attrName>ppt_x</p:attrName>
                                        </p:attrNameLst>
                                      </p:cBhvr>
                                      <p:tavLst>
                                        <p:tav tm="0">
                                          <p:val>
                                            <p:strVal val="#ppt_x"/>
                                          </p:val>
                                        </p:tav>
                                        <p:tav tm="100000">
                                          <p:val>
                                            <p:strVal val="#ppt_x"/>
                                          </p:val>
                                        </p:tav>
                                      </p:tavLst>
                                    </p:anim>
                                    <p:anim calcmode="lin" valueType="num">
                                      <p:cBhvr additive="base">
                                        <p:cTn id="88" dur="2000" fill="hold"/>
                                        <p:tgtEl>
                                          <p:spTgt spid="730134"/>
                                        </p:tgtEl>
                                        <p:attrNameLst>
                                          <p:attrName>ppt_y</p:attrName>
                                        </p:attrNameLst>
                                      </p:cBhvr>
                                      <p:tavLst>
                                        <p:tav tm="0">
                                          <p:val>
                                            <p:strVal val="1+#ppt_h/2"/>
                                          </p:val>
                                        </p:tav>
                                        <p:tav tm="100000">
                                          <p:val>
                                            <p:strVal val="#ppt_y"/>
                                          </p:val>
                                        </p:tav>
                                      </p:tavLst>
                                    </p:anim>
                                  </p:childTnLst>
                                </p:cTn>
                              </p:par>
                              <p:par>
                                <p:cTn id="89" presetID="7" presetClass="entr" presetSubtype="4" fill="hold" nodeType="withEffect">
                                  <p:stCondLst>
                                    <p:cond delay="0"/>
                                  </p:stCondLst>
                                  <p:childTnLst>
                                    <p:set>
                                      <p:cBhvr>
                                        <p:cTn id="90" dur="1" fill="hold">
                                          <p:stCondLst>
                                            <p:cond delay="0"/>
                                          </p:stCondLst>
                                        </p:cTn>
                                        <p:tgtEl>
                                          <p:spTgt spid="730135"/>
                                        </p:tgtEl>
                                        <p:attrNameLst>
                                          <p:attrName>style.visibility</p:attrName>
                                        </p:attrNameLst>
                                      </p:cBhvr>
                                      <p:to>
                                        <p:strVal val="visible"/>
                                      </p:to>
                                    </p:set>
                                    <p:anim calcmode="lin" valueType="num">
                                      <p:cBhvr additive="base">
                                        <p:cTn id="91" dur="2000" fill="hold"/>
                                        <p:tgtEl>
                                          <p:spTgt spid="730135"/>
                                        </p:tgtEl>
                                        <p:attrNameLst>
                                          <p:attrName>ppt_x</p:attrName>
                                        </p:attrNameLst>
                                      </p:cBhvr>
                                      <p:tavLst>
                                        <p:tav tm="0">
                                          <p:val>
                                            <p:strVal val="#ppt_x"/>
                                          </p:val>
                                        </p:tav>
                                        <p:tav tm="100000">
                                          <p:val>
                                            <p:strVal val="#ppt_x"/>
                                          </p:val>
                                        </p:tav>
                                      </p:tavLst>
                                    </p:anim>
                                    <p:anim calcmode="lin" valueType="num">
                                      <p:cBhvr additive="base">
                                        <p:cTn id="92" dur="2000" fill="hold"/>
                                        <p:tgtEl>
                                          <p:spTgt spid="730135"/>
                                        </p:tgtEl>
                                        <p:attrNameLst>
                                          <p:attrName>ppt_y</p:attrName>
                                        </p:attrNameLst>
                                      </p:cBhvr>
                                      <p:tavLst>
                                        <p:tav tm="0">
                                          <p:val>
                                            <p:strVal val="1+#ppt_h/2"/>
                                          </p:val>
                                        </p:tav>
                                        <p:tav tm="100000">
                                          <p:val>
                                            <p:strVal val="#ppt_y"/>
                                          </p:val>
                                        </p:tav>
                                      </p:tavLst>
                                    </p:anim>
                                  </p:childTnLst>
                                </p:cTn>
                              </p:par>
                              <p:par>
                                <p:cTn id="93" presetID="7" presetClass="entr" presetSubtype="4" fill="hold" nodeType="withEffect">
                                  <p:stCondLst>
                                    <p:cond delay="0"/>
                                  </p:stCondLst>
                                  <p:childTnLst>
                                    <p:set>
                                      <p:cBhvr>
                                        <p:cTn id="94" dur="1" fill="hold">
                                          <p:stCondLst>
                                            <p:cond delay="0"/>
                                          </p:stCondLst>
                                        </p:cTn>
                                        <p:tgtEl>
                                          <p:spTgt spid="730136"/>
                                        </p:tgtEl>
                                        <p:attrNameLst>
                                          <p:attrName>style.visibility</p:attrName>
                                        </p:attrNameLst>
                                      </p:cBhvr>
                                      <p:to>
                                        <p:strVal val="visible"/>
                                      </p:to>
                                    </p:set>
                                    <p:anim calcmode="lin" valueType="num">
                                      <p:cBhvr additive="base">
                                        <p:cTn id="95" dur="2000" fill="hold"/>
                                        <p:tgtEl>
                                          <p:spTgt spid="730136"/>
                                        </p:tgtEl>
                                        <p:attrNameLst>
                                          <p:attrName>ppt_x</p:attrName>
                                        </p:attrNameLst>
                                      </p:cBhvr>
                                      <p:tavLst>
                                        <p:tav tm="0">
                                          <p:val>
                                            <p:strVal val="#ppt_x"/>
                                          </p:val>
                                        </p:tav>
                                        <p:tav tm="100000">
                                          <p:val>
                                            <p:strVal val="#ppt_x"/>
                                          </p:val>
                                        </p:tav>
                                      </p:tavLst>
                                    </p:anim>
                                    <p:anim calcmode="lin" valueType="num">
                                      <p:cBhvr additive="base">
                                        <p:cTn id="96" dur="2000" fill="hold"/>
                                        <p:tgtEl>
                                          <p:spTgt spid="730136"/>
                                        </p:tgtEl>
                                        <p:attrNameLst>
                                          <p:attrName>ppt_y</p:attrName>
                                        </p:attrNameLst>
                                      </p:cBhvr>
                                      <p:tavLst>
                                        <p:tav tm="0">
                                          <p:val>
                                            <p:strVal val="1+#ppt_h/2"/>
                                          </p:val>
                                        </p:tav>
                                        <p:tav tm="100000">
                                          <p:val>
                                            <p:strVal val="#ppt_y"/>
                                          </p:val>
                                        </p:tav>
                                      </p:tavLst>
                                    </p:anim>
                                  </p:childTnLst>
                                </p:cTn>
                              </p:par>
                              <p:par>
                                <p:cTn id="97" presetID="7" presetClass="entr" presetSubtype="4" fill="hold" nodeType="withEffect">
                                  <p:stCondLst>
                                    <p:cond delay="0"/>
                                  </p:stCondLst>
                                  <p:childTnLst>
                                    <p:set>
                                      <p:cBhvr>
                                        <p:cTn id="98" dur="1" fill="hold">
                                          <p:stCondLst>
                                            <p:cond delay="0"/>
                                          </p:stCondLst>
                                        </p:cTn>
                                        <p:tgtEl>
                                          <p:spTgt spid="730137"/>
                                        </p:tgtEl>
                                        <p:attrNameLst>
                                          <p:attrName>style.visibility</p:attrName>
                                        </p:attrNameLst>
                                      </p:cBhvr>
                                      <p:to>
                                        <p:strVal val="visible"/>
                                      </p:to>
                                    </p:set>
                                    <p:anim calcmode="lin" valueType="num">
                                      <p:cBhvr additive="base">
                                        <p:cTn id="99" dur="2000" fill="hold"/>
                                        <p:tgtEl>
                                          <p:spTgt spid="730137"/>
                                        </p:tgtEl>
                                        <p:attrNameLst>
                                          <p:attrName>ppt_x</p:attrName>
                                        </p:attrNameLst>
                                      </p:cBhvr>
                                      <p:tavLst>
                                        <p:tav tm="0">
                                          <p:val>
                                            <p:strVal val="#ppt_x"/>
                                          </p:val>
                                        </p:tav>
                                        <p:tav tm="100000">
                                          <p:val>
                                            <p:strVal val="#ppt_x"/>
                                          </p:val>
                                        </p:tav>
                                      </p:tavLst>
                                    </p:anim>
                                    <p:anim calcmode="lin" valueType="num">
                                      <p:cBhvr additive="base">
                                        <p:cTn id="100" dur="2000" fill="hold"/>
                                        <p:tgtEl>
                                          <p:spTgt spid="730137"/>
                                        </p:tgtEl>
                                        <p:attrNameLst>
                                          <p:attrName>ppt_y</p:attrName>
                                        </p:attrNameLst>
                                      </p:cBhvr>
                                      <p:tavLst>
                                        <p:tav tm="0">
                                          <p:val>
                                            <p:strVal val="1+#ppt_h/2"/>
                                          </p:val>
                                        </p:tav>
                                        <p:tav tm="100000">
                                          <p:val>
                                            <p:strVal val="#ppt_y"/>
                                          </p:val>
                                        </p:tav>
                                      </p:tavLst>
                                    </p:anim>
                                  </p:childTnLst>
                                </p:cTn>
                              </p:par>
                              <p:par>
                                <p:cTn id="101" presetID="7" presetClass="entr" presetSubtype="4" fill="hold" nodeType="withEffect">
                                  <p:stCondLst>
                                    <p:cond delay="0"/>
                                  </p:stCondLst>
                                  <p:childTnLst>
                                    <p:set>
                                      <p:cBhvr>
                                        <p:cTn id="102" dur="1" fill="hold">
                                          <p:stCondLst>
                                            <p:cond delay="0"/>
                                          </p:stCondLst>
                                        </p:cTn>
                                        <p:tgtEl>
                                          <p:spTgt spid="730138"/>
                                        </p:tgtEl>
                                        <p:attrNameLst>
                                          <p:attrName>style.visibility</p:attrName>
                                        </p:attrNameLst>
                                      </p:cBhvr>
                                      <p:to>
                                        <p:strVal val="visible"/>
                                      </p:to>
                                    </p:set>
                                    <p:anim calcmode="lin" valueType="num">
                                      <p:cBhvr additive="base">
                                        <p:cTn id="103" dur="2000" fill="hold"/>
                                        <p:tgtEl>
                                          <p:spTgt spid="730138"/>
                                        </p:tgtEl>
                                        <p:attrNameLst>
                                          <p:attrName>ppt_x</p:attrName>
                                        </p:attrNameLst>
                                      </p:cBhvr>
                                      <p:tavLst>
                                        <p:tav tm="0">
                                          <p:val>
                                            <p:strVal val="#ppt_x"/>
                                          </p:val>
                                        </p:tav>
                                        <p:tav tm="100000">
                                          <p:val>
                                            <p:strVal val="#ppt_x"/>
                                          </p:val>
                                        </p:tav>
                                      </p:tavLst>
                                    </p:anim>
                                    <p:anim calcmode="lin" valueType="num">
                                      <p:cBhvr additive="base">
                                        <p:cTn id="104" dur="2000" fill="hold"/>
                                        <p:tgtEl>
                                          <p:spTgt spid="730138"/>
                                        </p:tgtEl>
                                        <p:attrNameLst>
                                          <p:attrName>ppt_y</p:attrName>
                                        </p:attrNameLst>
                                      </p:cBhvr>
                                      <p:tavLst>
                                        <p:tav tm="0">
                                          <p:val>
                                            <p:strVal val="1+#ppt_h/2"/>
                                          </p:val>
                                        </p:tav>
                                        <p:tav tm="100000">
                                          <p:val>
                                            <p:strVal val="#ppt_y"/>
                                          </p:val>
                                        </p:tav>
                                      </p:tavLst>
                                    </p:anim>
                                  </p:childTnLst>
                                </p:cTn>
                              </p:par>
                              <p:par>
                                <p:cTn id="105" presetID="7" presetClass="entr" presetSubtype="4" fill="hold" nodeType="withEffect">
                                  <p:stCondLst>
                                    <p:cond delay="0"/>
                                  </p:stCondLst>
                                  <p:childTnLst>
                                    <p:set>
                                      <p:cBhvr>
                                        <p:cTn id="106" dur="1" fill="hold">
                                          <p:stCondLst>
                                            <p:cond delay="0"/>
                                          </p:stCondLst>
                                        </p:cTn>
                                        <p:tgtEl>
                                          <p:spTgt spid="730139"/>
                                        </p:tgtEl>
                                        <p:attrNameLst>
                                          <p:attrName>style.visibility</p:attrName>
                                        </p:attrNameLst>
                                      </p:cBhvr>
                                      <p:to>
                                        <p:strVal val="visible"/>
                                      </p:to>
                                    </p:set>
                                    <p:anim calcmode="lin" valueType="num">
                                      <p:cBhvr additive="base">
                                        <p:cTn id="107" dur="2000" fill="hold"/>
                                        <p:tgtEl>
                                          <p:spTgt spid="730139"/>
                                        </p:tgtEl>
                                        <p:attrNameLst>
                                          <p:attrName>ppt_x</p:attrName>
                                        </p:attrNameLst>
                                      </p:cBhvr>
                                      <p:tavLst>
                                        <p:tav tm="0">
                                          <p:val>
                                            <p:strVal val="#ppt_x"/>
                                          </p:val>
                                        </p:tav>
                                        <p:tav tm="100000">
                                          <p:val>
                                            <p:strVal val="#ppt_x"/>
                                          </p:val>
                                        </p:tav>
                                      </p:tavLst>
                                    </p:anim>
                                    <p:anim calcmode="lin" valueType="num">
                                      <p:cBhvr additive="base">
                                        <p:cTn id="108" dur="2000" fill="hold"/>
                                        <p:tgtEl>
                                          <p:spTgt spid="730139"/>
                                        </p:tgtEl>
                                        <p:attrNameLst>
                                          <p:attrName>ppt_y</p:attrName>
                                        </p:attrNameLst>
                                      </p:cBhvr>
                                      <p:tavLst>
                                        <p:tav tm="0">
                                          <p:val>
                                            <p:strVal val="1+#ppt_h/2"/>
                                          </p:val>
                                        </p:tav>
                                        <p:tav tm="100000">
                                          <p:val>
                                            <p:strVal val="#ppt_y"/>
                                          </p:val>
                                        </p:tav>
                                      </p:tavLst>
                                    </p:anim>
                                  </p:childTnLst>
                                </p:cTn>
                              </p:par>
                              <p:par>
                                <p:cTn id="109" presetID="7" presetClass="entr" presetSubtype="4" fill="hold" nodeType="withEffect">
                                  <p:stCondLst>
                                    <p:cond delay="0"/>
                                  </p:stCondLst>
                                  <p:childTnLst>
                                    <p:set>
                                      <p:cBhvr>
                                        <p:cTn id="110" dur="1" fill="hold">
                                          <p:stCondLst>
                                            <p:cond delay="0"/>
                                          </p:stCondLst>
                                        </p:cTn>
                                        <p:tgtEl>
                                          <p:spTgt spid="730140"/>
                                        </p:tgtEl>
                                        <p:attrNameLst>
                                          <p:attrName>style.visibility</p:attrName>
                                        </p:attrNameLst>
                                      </p:cBhvr>
                                      <p:to>
                                        <p:strVal val="visible"/>
                                      </p:to>
                                    </p:set>
                                    <p:anim calcmode="lin" valueType="num">
                                      <p:cBhvr additive="base">
                                        <p:cTn id="111" dur="2000" fill="hold"/>
                                        <p:tgtEl>
                                          <p:spTgt spid="730140"/>
                                        </p:tgtEl>
                                        <p:attrNameLst>
                                          <p:attrName>ppt_x</p:attrName>
                                        </p:attrNameLst>
                                      </p:cBhvr>
                                      <p:tavLst>
                                        <p:tav tm="0">
                                          <p:val>
                                            <p:strVal val="#ppt_x"/>
                                          </p:val>
                                        </p:tav>
                                        <p:tav tm="100000">
                                          <p:val>
                                            <p:strVal val="#ppt_x"/>
                                          </p:val>
                                        </p:tav>
                                      </p:tavLst>
                                    </p:anim>
                                    <p:anim calcmode="lin" valueType="num">
                                      <p:cBhvr additive="base">
                                        <p:cTn id="112" dur="2000" fill="hold"/>
                                        <p:tgtEl>
                                          <p:spTgt spid="730140"/>
                                        </p:tgtEl>
                                        <p:attrNameLst>
                                          <p:attrName>ppt_y</p:attrName>
                                        </p:attrNameLst>
                                      </p:cBhvr>
                                      <p:tavLst>
                                        <p:tav tm="0">
                                          <p:val>
                                            <p:strVal val="1+#ppt_h/2"/>
                                          </p:val>
                                        </p:tav>
                                        <p:tav tm="100000">
                                          <p:val>
                                            <p:strVal val="#ppt_y"/>
                                          </p:val>
                                        </p:tav>
                                      </p:tavLst>
                                    </p:anim>
                                  </p:childTnLst>
                                </p:cTn>
                              </p:par>
                              <p:par>
                                <p:cTn id="113" presetID="7" presetClass="entr" presetSubtype="4" fill="hold" nodeType="withEffect">
                                  <p:stCondLst>
                                    <p:cond delay="0"/>
                                  </p:stCondLst>
                                  <p:childTnLst>
                                    <p:set>
                                      <p:cBhvr>
                                        <p:cTn id="114" dur="1" fill="hold">
                                          <p:stCondLst>
                                            <p:cond delay="0"/>
                                          </p:stCondLst>
                                        </p:cTn>
                                        <p:tgtEl>
                                          <p:spTgt spid="730141"/>
                                        </p:tgtEl>
                                        <p:attrNameLst>
                                          <p:attrName>style.visibility</p:attrName>
                                        </p:attrNameLst>
                                      </p:cBhvr>
                                      <p:to>
                                        <p:strVal val="visible"/>
                                      </p:to>
                                    </p:set>
                                    <p:anim calcmode="lin" valueType="num">
                                      <p:cBhvr additive="base">
                                        <p:cTn id="115" dur="2000" fill="hold"/>
                                        <p:tgtEl>
                                          <p:spTgt spid="730141"/>
                                        </p:tgtEl>
                                        <p:attrNameLst>
                                          <p:attrName>ppt_x</p:attrName>
                                        </p:attrNameLst>
                                      </p:cBhvr>
                                      <p:tavLst>
                                        <p:tav tm="0">
                                          <p:val>
                                            <p:strVal val="#ppt_x"/>
                                          </p:val>
                                        </p:tav>
                                        <p:tav tm="100000">
                                          <p:val>
                                            <p:strVal val="#ppt_x"/>
                                          </p:val>
                                        </p:tav>
                                      </p:tavLst>
                                    </p:anim>
                                    <p:anim calcmode="lin" valueType="num">
                                      <p:cBhvr additive="base">
                                        <p:cTn id="116" dur="2000" fill="hold"/>
                                        <p:tgtEl>
                                          <p:spTgt spid="730141"/>
                                        </p:tgtEl>
                                        <p:attrNameLst>
                                          <p:attrName>ppt_y</p:attrName>
                                        </p:attrNameLst>
                                      </p:cBhvr>
                                      <p:tavLst>
                                        <p:tav tm="0">
                                          <p:val>
                                            <p:strVal val="1+#ppt_h/2"/>
                                          </p:val>
                                        </p:tav>
                                        <p:tav tm="100000">
                                          <p:val>
                                            <p:strVal val="#ppt_y"/>
                                          </p:val>
                                        </p:tav>
                                      </p:tavLst>
                                    </p:anim>
                                  </p:childTnLst>
                                </p:cTn>
                              </p:par>
                              <p:par>
                                <p:cTn id="117" presetID="7" presetClass="entr" presetSubtype="4" fill="hold" nodeType="withEffect">
                                  <p:stCondLst>
                                    <p:cond delay="0"/>
                                  </p:stCondLst>
                                  <p:childTnLst>
                                    <p:set>
                                      <p:cBhvr>
                                        <p:cTn id="118" dur="1" fill="hold">
                                          <p:stCondLst>
                                            <p:cond delay="0"/>
                                          </p:stCondLst>
                                        </p:cTn>
                                        <p:tgtEl>
                                          <p:spTgt spid="730142"/>
                                        </p:tgtEl>
                                        <p:attrNameLst>
                                          <p:attrName>style.visibility</p:attrName>
                                        </p:attrNameLst>
                                      </p:cBhvr>
                                      <p:to>
                                        <p:strVal val="visible"/>
                                      </p:to>
                                    </p:set>
                                    <p:anim calcmode="lin" valueType="num">
                                      <p:cBhvr additive="base">
                                        <p:cTn id="119" dur="2000" fill="hold"/>
                                        <p:tgtEl>
                                          <p:spTgt spid="730142"/>
                                        </p:tgtEl>
                                        <p:attrNameLst>
                                          <p:attrName>ppt_x</p:attrName>
                                        </p:attrNameLst>
                                      </p:cBhvr>
                                      <p:tavLst>
                                        <p:tav tm="0">
                                          <p:val>
                                            <p:strVal val="#ppt_x"/>
                                          </p:val>
                                        </p:tav>
                                        <p:tav tm="100000">
                                          <p:val>
                                            <p:strVal val="#ppt_x"/>
                                          </p:val>
                                        </p:tav>
                                      </p:tavLst>
                                    </p:anim>
                                    <p:anim calcmode="lin" valueType="num">
                                      <p:cBhvr additive="base">
                                        <p:cTn id="120" dur="2000" fill="hold"/>
                                        <p:tgtEl>
                                          <p:spTgt spid="730142"/>
                                        </p:tgtEl>
                                        <p:attrNameLst>
                                          <p:attrName>ppt_y</p:attrName>
                                        </p:attrNameLst>
                                      </p:cBhvr>
                                      <p:tavLst>
                                        <p:tav tm="0">
                                          <p:val>
                                            <p:strVal val="1+#ppt_h/2"/>
                                          </p:val>
                                        </p:tav>
                                        <p:tav tm="100000">
                                          <p:val>
                                            <p:strVal val="#ppt_y"/>
                                          </p:val>
                                        </p:tav>
                                      </p:tavLst>
                                    </p:anim>
                                  </p:childTnLst>
                                </p:cTn>
                              </p:par>
                              <p:par>
                                <p:cTn id="121" presetID="7" presetClass="entr" presetSubtype="4" fill="hold" nodeType="withEffect">
                                  <p:stCondLst>
                                    <p:cond delay="0"/>
                                  </p:stCondLst>
                                  <p:childTnLst>
                                    <p:set>
                                      <p:cBhvr>
                                        <p:cTn id="122" dur="1" fill="hold">
                                          <p:stCondLst>
                                            <p:cond delay="0"/>
                                          </p:stCondLst>
                                        </p:cTn>
                                        <p:tgtEl>
                                          <p:spTgt spid="730143"/>
                                        </p:tgtEl>
                                        <p:attrNameLst>
                                          <p:attrName>style.visibility</p:attrName>
                                        </p:attrNameLst>
                                      </p:cBhvr>
                                      <p:to>
                                        <p:strVal val="visible"/>
                                      </p:to>
                                    </p:set>
                                    <p:anim calcmode="lin" valueType="num">
                                      <p:cBhvr additive="base">
                                        <p:cTn id="123" dur="2000" fill="hold"/>
                                        <p:tgtEl>
                                          <p:spTgt spid="730143"/>
                                        </p:tgtEl>
                                        <p:attrNameLst>
                                          <p:attrName>ppt_x</p:attrName>
                                        </p:attrNameLst>
                                      </p:cBhvr>
                                      <p:tavLst>
                                        <p:tav tm="0">
                                          <p:val>
                                            <p:strVal val="#ppt_x"/>
                                          </p:val>
                                        </p:tav>
                                        <p:tav tm="100000">
                                          <p:val>
                                            <p:strVal val="#ppt_x"/>
                                          </p:val>
                                        </p:tav>
                                      </p:tavLst>
                                    </p:anim>
                                    <p:anim calcmode="lin" valueType="num">
                                      <p:cBhvr additive="base">
                                        <p:cTn id="124" dur="2000" fill="hold"/>
                                        <p:tgtEl>
                                          <p:spTgt spid="730143"/>
                                        </p:tgtEl>
                                        <p:attrNameLst>
                                          <p:attrName>ppt_y</p:attrName>
                                        </p:attrNameLst>
                                      </p:cBhvr>
                                      <p:tavLst>
                                        <p:tav tm="0">
                                          <p:val>
                                            <p:strVal val="1+#ppt_h/2"/>
                                          </p:val>
                                        </p:tav>
                                        <p:tav tm="100000">
                                          <p:val>
                                            <p:strVal val="#ppt_y"/>
                                          </p:val>
                                        </p:tav>
                                      </p:tavLst>
                                    </p:anim>
                                  </p:childTnLst>
                                </p:cTn>
                              </p:par>
                              <p:par>
                                <p:cTn id="125" presetID="7" presetClass="entr" presetSubtype="4" fill="hold" nodeType="withEffect">
                                  <p:stCondLst>
                                    <p:cond delay="0"/>
                                  </p:stCondLst>
                                  <p:childTnLst>
                                    <p:set>
                                      <p:cBhvr>
                                        <p:cTn id="126" dur="1" fill="hold">
                                          <p:stCondLst>
                                            <p:cond delay="0"/>
                                          </p:stCondLst>
                                        </p:cTn>
                                        <p:tgtEl>
                                          <p:spTgt spid="730144"/>
                                        </p:tgtEl>
                                        <p:attrNameLst>
                                          <p:attrName>style.visibility</p:attrName>
                                        </p:attrNameLst>
                                      </p:cBhvr>
                                      <p:to>
                                        <p:strVal val="visible"/>
                                      </p:to>
                                    </p:set>
                                    <p:anim calcmode="lin" valueType="num">
                                      <p:cBhvr additive="base">
                                        <p:cTn id="127" dur="2000" fill="hold"/>
                                        <p:tgtEl>
                                          <p:spTgt spid="730144"/>
                                        </p:tgtEl>
                                        <p:attrNameLst>
                                          <p:attrName>ppt_x</p:attrName>
                                        </p:attrNameLst>
                                      </p:cBhvr>
                                      <p:tavLst>
                                        <p:tav tm="0">
                                          <p:val>
                                            <p:strVal val="#ppt_x"/>
                                          </p:val>
                                        </p:tav>
                                        <p:tav tm="100000">
                                          <p:val>
                                            <p:strVal val="#ppt_x"/>
                                          </p:val>
                                        </p:tav>
                                      </p:tavLst>
                                    </p:anim>
                                    <p:anim calcmode="lin" valueType="num">
                                      <p:cBhvr additive="base">
                                        <p:cTn id="128" dur="2000" fill="hold"/>
                                        <p:tgtEl>
                                          <p:spTgt spid="730144"/>
                                        </p:tgtEl>
                                        <p:attrNameLst>
                                          <p:attrName>ppt_y</p:attrName>
                                        </p:attrNameLst>
                                      </p:cBhvr>
                                      <p:tavLst>
                                        <p:tav tm="0">
                                          <p:val>
                                            <p:strVal val="1+#ppt_h/2"/>
                                          </p:val>
                                        </p:tav>
                                        <p:tav tm="100000">
                                          <p:val>
                                            <p:strVal val="#ppt_y"/>
                                          </p:val>
                                        </p:tav>
                                      </p:tavLst>
                                    </p:anim>
                                  </p:childTnLst>
                                </p:cTn>
                              </p:par>
                              <p:par>
                                <p:cTn id="129" presetID="7" presetClass="entr" presetSubtype="4" fill="hold" nodeType="withEffect">
                                  <p:stCondLst>
                                    <p:cond delay="0"/>
                                  </p:stCondLst>
                                  <p:childTnLst>
                                    <p:set>
                                      <p:cBhvr>
                                        <p:cTn id="130" dur="1" fill="hold">
                                          <p:stCondLst>
                                            <p:cond delay="0"/>
                                          </p:stCondLst>
                                        </p:cTn>
                                        <p:tgtEl>
                                          <p:spTgt spid="730145"/>
                                        </p:tgtEl>
                                        <p:attrNameLst>
                                          <p:attrName>style.visibility</p:attrName>
                                        </p:attrNameLst>
                                      </p:cBhvr>
                                      <p:to>
                                        <p:strVal val="visible"/>
                                      </p:to>
                                    </p:set>
                                    <p:anim calcmode="lin" valueType="num">
                                      <p:cBhvr additive="base">
                                        <p:cTn id="131" dur="2000" fill="hold"/>
                                        <p:tgtEl>
                                          <p:spTgt spid="730145"/>
                                        </p:tgtEl>
                                        <p:attrNameLst>
                                          <p:attrName>ppt_x</p:attrName>
                                        </p:attrNameLst>
                                      </p:cBhvr>
                                      <p:tavLst>
                                        <p:tav tm="0">
                                          <p:val>
                                            <p:strVal val="#ppt_x"/>
                                          </p:val>
                                        </p:tav>
                                        <p:tav tm="100000">
                                          <p:val>
                                            <p:strVal val="#ppt_x"/>
                                          </p:val>
                                        </p:tav>
                                      </p:tavLst>
                                    </p:anim>
                                    <p:anim calcmode="lin" valueType="num">
                                      <p:cBhvr additive="base">
                                        <p:cTn id="132" dur="2000" fill="hold"/>
                                        <p:tgtEl>
                                          <p:spTgt spid="730145"/>
                                        </p:tgtEl>
                                        <p:attrNameLst>
                                          <p:attrName>ppt_y</p:attrName>
                                        </p:attrNameLst>
                                      </p:cBhvr>
                                      <p:tavLst>
                                        <p:tav tm="0">
                                          <p:val>
                                            <p:strVal val="1+#ppt_h/2"/>
                                          </p:val>
                                        </p:tav>
                                        <p:tav tm="100000">
                                          <p:val>
                                            <p:strVal val="#ppt_y"/>
                                          </p:val>
                                        </p:tav>
                                      </p:tavLst>
                                    </p:anim>
                                  </p:childTnLst>
                                </p:cTn>
                              </p:par>
                              <p:par>
                                <p:cTn id="133" presetID="7" presetClass="entr" presetSubtype="4" fill="hold" nodeType="withEffect">
                                  <p:stCondLst>
                                    <p:cond delay="0"/>
                                  </p:stCondLst>
                                  <p:childTnLst>
                                    <p:set>
                                      <p:cBhvr>
                                        <p:cTn id="134" dur="1" fill="hold">
                                          <p:stCondLst>
                                            <p:cond delay="0"/>
                                          </p:stCondLst>
                                        </p:cTn>
                                        <p:tgtEl>
                                          <p:spTgt spid="730146"/>
                                        </p:tgtEl>
                                        <p:attrNameLst>
                                          <p:attrName>style.visibility</p:attrName>
                                        </p:attrNameLst>
                                      </p:cBhvr>
                                      <p:to>
                                        <p:strVal val="visible"/>
                                      </p:to>
                                    </p:set>
                                    <p:anim calcmode="lin" valueType="num">
                                      <p:cBhvr additive="base">
                                        <p:cTn id="135" dur="2000" fill="hold"/>
                                        <p:tgtEl>
                                          <p:spTgt spid="730146"/>
                                        </p:tgtEl>
                                        <p:attrNameLst>
                                          <p:attrName>ppt_x</p:attrName>
                                        </p:attrNameLst>
                                      </p:cBhvr>
                                      <p:tavLst>
                                        <p:tav tm="0">
                                          <p:val>
                                            <p:strVal val="#ppt_x"/>
                                          </p:val>
                                        </p:tav>
                                        <p:tav tm="100000">
                                          <p:val>
                                            <p:strVal val="#ppt_x"/>
                                          </p:val>
                                        </p:tav>
                                      </p:tavLst>
                                    </p:anim>
                                    <p:anim calcmode="lin" valueType="num">
                                      <p:cBhvr additive="base">
                                        <p:cTn id="136" dur="2000" fill="hold"/>
                                        <p:tgtEl>
                                          <p:spTgt spid="730146"/>
                                        </p:tgtEl>
                                        <p:attrNameLst>
                                          <p:attrName>ppt_y</p:attrName>
                                        </p:attrNameLst>
                                      </p:cBhvr>
                                      <p:tavLst>
                                        <p:tav tm="0">
                                          <p:val>
                                            <p:strVal val="1+#ppt_h/2"/>
                                          </p:val>
                                        </p:tav>
                                        <p:tav tm="100000">
                                          <p:val>
                                            <p:strVal val="#ppt_y"/>
                                          </p:val>
                                        </p:tav>
                                      </p:tavLst>
                                    </p:anim>
                                  </p:childTnLst>
                                </p:cTn>
                              </p:par>
                              <p:par>
                                <p:cTn id="137" presetID="7" presetClass="entr" presetSubtype="4" fill="hold" nodeType="withEffect">
                                  <p:stCondLst>
                                    <p:cond delay="0"/>
                                  </p:stCondLst>
                                  <p:childTnLst>
                                    <p:set>
                                      <p:cBhvr>
                                        <p:cTn id="138" dur="1" fill="hold">
                                          <p:stCondLst>
                                            <p:cond delay="0"/>
                                          </p:stCondLst>
                                        </p:cTn>
                                        <p:tgtEl>
                                          <p:spTgt spid="730147"/>
                                        </p:tgtEl>
                                        <p:attrNameLst>
                                          <p:attrName>style.visibility</p:attrName>
                                        </p:attrNameLst>
                                      </p:cBhvr>
                                      <p:to>
                                        <p:strVal val="visible"/>
                                      </p:to>
                                    </p:set>
                                    <p:anim calcmode="lin" valueType="num">
                                      <p:cBhvr additive="base">
                                        <p:cTn id="139" dur="2000" fill="hold"/>
                                        <p:tgtEl>
                                          <p:spTgt spid="730147"/>
                                        </p:tgtEl>
                                        <p:attrNameLst>
                                          <p:attrName>ppt_x</p:attrName>
                                        </p:attrNameLst>
                                      </p:cBhvr>
                                      <p:tavLst>
                                        <p:tav tm="0">
                                          <p:val>
                                            <p:strVal val="#ppt_x"/>
                                          </p:val>
                                        </p:tav>
                                        <p:tav tm="100000">
                                          <p:val>
                                            <p:strVal val="#ppt_x"/>
                                          </p:val>
                                        </p:tav>
                                      </p:tavLst>
                                    </p:anim>
                                    <p:anim calcmode="lin" valueType="num">
                                      <p:cBhvr additive="base">
                                        <p:cTn id="140" dur="2000" fill="hold"/>
                                        <p:tgtEl>
                                          <p:spTgt spid="730147"/>
                                        </p:tgtEl>
                                        <p:attrNameLst>
                                          <p:attrName>ppt_y</p:attrName>
                                        </p:attrNameLst>
                                      </p:cBhvr>
                                      <p:tavLst>
                                        <p:tav tm="0">
                                          <p:val>
                                            <p:strVal val="1+#ppt_h/2"/>
                                          </p:val>
                                        </p:tav>
                                        <p:tav tm="100000">
                                          <p:val>
                                            <p:strVal val="#ppt_y"/>
                                          </p:val>
                                        </p:tav>
                                      </p:tavLst>
                                    </p:anim>
                                  </p:childTnLst>
                                </p:cTn>
                              </p:par>
                              <p:par>
                                <p:cTn id="141" presetID="7" presetClass="entr" presetSubtype="4" fill="hold" nodeType="withEffect">
                                  <p:stCondLst>
                                    <p:cond delay="0"/>
                                  </p:stCondLst>
                                  <p:childTnLst>
                                    <p:set>
                                      <p:cBhvr>
                                        <p:cTn id="142" dur="1" fill="hold">
                                          <p:stCondLst>
                                            <p:cond delay="0"/>
                                          </p:stCondLst>
                                        </p:cTn>
                                        <p:tgtEl>
                                          <p:spTgt spid="730148"/>
                                        </p:tgtEl>
                                        <p:attrNameLst>
                                          <p:attrName>style.visibility</p:attrName>
                                        </p:attrNameLst>
                                      </p:cBhvr>
                                      <p:to>
                                        <p:strVal val="visible"/>
                                      </p:to>
                                    </p:set>
                                    <p:anim calcmode="lin" valueType="num">
                                      <p:cBhvr additive="base">
                                        <p:cTn id="143" dur="2000" fill="hold"/>
                                        <p:tgtEl>
                                          <p:spTgt spid="730148"/>
                                        </p:tgtEl>
                                        <p:attrNameLst>
                                          <p:attrName>ppt_x</p:attrName>
                                        </p:attrNameLst>
                                      </p:cBhvr>
                                      <p:tavLst>
                                        <p:tav tm="0">
                                          <p:val>
                                            <p:strVal val="#ppt_x"/>
                                          </p:val>
                                        </p:tav>
                                        <p:tav tm="100000">
                                          <p:val>
                                            <p:strVal val="#ppt_x"/>
                                          </p:val>
                                        </p:tav>
                                      </p:tavLst>
                                    </p:anim>
                                    <p:anim calcmode="lin" valueType="num">
                                      <p:cBhvr additive="base">
                                        <p:cTn id="144" dur="2000" fill="hold"/>
                                        <p:tgtEl>
                                          <p:spTgt spid="730148"/>
                                        </p:tgtEl>
                                        <p:attrNameLst>
                                          <p:attrName>ppt_y</p:attrName>
                                        </p:attrNameLst>
                                      </p:cBhvr>
                                      <p:tavLst>
                                        <p:tav tm="0">
                                          <p:val>
                                            <p:strVal val="1+#ppt_h/2"/>
                                          </p:val>
                                        </p:tav>
                                        <p:tav tm="100000">
                                          <p:val>
                                            <p:strVal val="#ppt_y"/>
                                          </p:val>
                                        </p:tav>
                                      </p:tavLst>
                                    </p:anim>
                                  </p:childTnLst>
                                </p:cTn>
                              </p:par>
                              <p:par>
                                <p:cTn id="145" presetID="7" presetClass="entr" presetSubtype="4" fill="hold" nodeType="withEffect">
                                  <p:stCondLst>
                                    <p:cond delay="0"/>
                                  </p:stCondLst>
                                  <p:childTnLst>
                                    <p:set>
                                      <p:cBhvr>
                                        <p:cTn id="146" dur="1" fill="hold">
                                          <p:stCondLst>
                                            <p:cond delay="0"/>
                                          </p:stCondLst>
                                        </p:cTn>
                                        <p:tgtEl>
                                          <p:spTgt spid="730149"/>
                                        </p:tgtEl>
                                        <p:attrNameLst>
                                          <p:attrName>style.visibility</p:attrName>
                                        </p:attrNameLst>
                                      </p:cBhvr>
                                      <p:to>
                                        <p:strVal val="visible"/>
                                      </p:to>
                                    </p:set>
                                    <p:anim calcmode="lin" valueType="num">
                                      <p:cBhvr additive="base">
                                        <p:cTn id="147" dur="2000" fill="hold"/>
                                        <p:tgtEl>
                                          <p:spTgt spid="730149"/>
                                        </p:tgtEl>
                                        <p:attrNameLst>
                                          <p:attrName>ppt_x</p:attrName>
                                        </p:attrNameLst>
                                      </p:cBhvr>
                                      <p:tavLst>
                                        <p:tav tm="0">
                                          <p:val>
                                            <p:strVal val="#ppt_x"/>
                                          </p:val>
                                        </p:tav>
                                        <p:tav tm="100000">
                                          <p:val>
                                            <p:strVal val="#ppt_x"/>
                                          </p:val>
                                        </p:tav>
                                      </p:tavLst>
                                    </p:anim>
                                    <p:anim calcmode="lin" valueType="num">
                                      <p:cBhvr additive="base">
                                        <p:cTn id="148" dur="2000" fill="hold"/>
                                        <p:tgtEl>
                                          <p:spTgt spid="730149"/>
                                        </p:tgtEl>
                                        <p:attrNameLst>
                                          <p:attrName>ppt_y</p:attrName>
                                        </p:attrNameLst>
                                      </p:cBhvr>
                                      <p:tavLst>
                                        <p:tav tm="0">
                                          <p:val>
                                            <p:strVal val="1+#ppt_h/2"/>
                                          </p:val>
                                        </p:tav>
                                        <p:tav tm="100000">
                                          <p:val>
                                            <p:strVal val="#ppt_y"/>
                                          </p:val>
                                        </p:tav>
                                      </p:tavLst>
                                    </p:anim>
                                  </p:childTnLst>
                                </p:cTn>
                              </p:par>
                              <p:par>
                                <p:cTn id="149" presetID="7" presetClass="entr" presetSubtype="4" fill="hold" nodeType="withEffect">
                                  <p:stCondLst>
                                    <p:cond delay="0"/>
                                  </p:stCondLst>
                                  <p:childTnLst>
                                    <p:set>
                                      <p:cBhvr>
                                        <p:cTn id="150" dur="1" fill="hold">
                                          <p:stCondLst>
                                            <p:cond delay="0"/>
                                          </p:stCondLst>
                                        </p:cTn>
                                        <p:tgtEl>
                                          <p:spTgt spid="730150"/>
                                        </p:tgtEl>
                                        <p:attrNameLst>
                                          <p:attrName>style.visibility</p:attrName>
                                        </p:attrNameLst>
                                      </p:cBhvr>
                                      <p:to>
                                        <p:strVal val="visible"/>
                                      </p:to>
                                    </p:set>
                                    <p:anim calcmode="lin" valueType="num">
                                      <p:cBhvr additive="base">
                                        <p:cTn id="151" dur="2000" fill="hold"/>
                                        <p:tgtEl>
                                          <p:spTgt spid="730150"/>
                                        </p:tgtEl>
                                        <p:attrNameLst>
                                          <p:attrName>ppt_x</p:attrName>
                                        </p:attrNameLst>
                                      </p:cBhvr>
                                      <p:tavLst>
                                        <p:tav tm="0">
                                          <p:val>
                                            <p:strVal val="#ppt_x"/>
                                          </p:val>
                                        </p:tav>
                                        <p:tav tm="100000">
                                          <p:val>
                                            <p:strVal val="#ppt_x"/>
                                          </p:val>
                                        </p:tav>
                                      </p:tavLst>
                                    </p:anim>
                                    <p:anim calcmode="lin" valueType="num">
                                      <p:cBhvr additive="base">
                                        <p:cTn id="152" dur="2000" fill="hold"/>
                                        <p:tgtEl>
                                          <p:spTgt spid="730150"/>
                                        </p:tgtEl>
                                        <p:attrNameLst>
                                          <p:attrName>ppt_y</p:attrName>
                                        </p:attrNameLst>
                                      </p:cBhvr>
                                      <p:tavLst>
                                        <p:tav tm="0">
                                          <p:val>
                                            <p:strVal val="1+#ppt_h/2"/>
                                          </p:val>
                                        </p:tav>
                                        <p:tav tm="100000">
                                          <p:val>
                                            <p:strVal val="#ppt_y"/>
                                          </p:val>
                                        </p:tav>
                                      </p:tavLst>
                                    </p:anim>
                                  </p:childTnLst>
                                </p:cTn>
                              </p:par>
                              <p:par>
                                <p:cTn id="153" presetID="7" presetClass="entr" presetSubtype="4" fill="hold" grpId="0" nodeType="withEffect">
                                  <p:stCondLst>
                                    <p:cond delay="0"/>
                                  </p:stCondLst>
                                  <p:childTnLst>
                                    <p:set>
                                      <p:cBhvr>
                                        <p:cTn id="154" dur="1" fill="hold">
                                          <p:stCondLst>
                                            <p:cond delay="0"/>
                                          </p:stCondLst>
                                        </p:cTn>
                                        <p:tgtEl>
                                          <p:spTgt spid="730151"/>
                                        </p:tgtEl>
                                        <p:attrNameLst>
                                          <p:attrName>style.visibility</p:attrName>
                                        </p:attrNameLst>
                                      </p:cBhvr>
                                      <p:to>
                                        <p:strVal val="visible"/>
                                      </p:to>
                                    </p:set>
                                    <p:anim calcmode="lin" valueType="num">
                                      <p:cBhvr additive="base">
                                        <p:cTn id="155" dur="2000" fill="hold"/>
                                        <p:tgtEl>
                                          <p:spTgt spid="730151"/>
                                        </p:tgtEl>
                                        <p:attrNameLst>
                                          <p:attrName>ppt_x</p:attrName>
                                        </p:attrNameLst>
                                      </p:cBhvr>
                                      <p:tavLst>
                                        <p:tav tm="0">
                                          <p:val>
                                            <p:strVal val="#ppt_x"/>
                                          </p:val>
                                        </p:tav>
                                        <p:tav tm="100000">
                                          <p:val>
                                            <p:strVal val="#ppt_x"/>
                                          </p:val>
                                        </p:tav>
                                      </p:tavLst>
                                    </p:anim>
                                    <p:anim calcmode="lin" valueType="num">
                                      <p:cBhvr additive="base">
                                        <p:cTn id="156" dur="2000" fill="hold"/>
                                        <p:tgtEl>
                                          <p:spTgt spid="730151"/>
                                        </p:tgtEl>
                                        <p:attrNameLst>
                                          <p:attrName>ppt_y</p:attrName>
                                        </p:attrNameLst>
                                      </p:cBhvr>
                                      <p:tavLst>
                                        <p:tav tm="0">
                                          <p:val>
                                            <p:strVal val="1+#ppt_h/2"/>
                                          </p:val>
                                        </p:tav>
                                        <p:tav tm="100000">
                                          <p:val>
                                            <p:strVal val="#ppt_y"/>
                                          </p:val>
                                        </p:tav>
                                      </p:tavLst>
                                    </p:anim>
                                  </p:childTnLst>
                                </p:cTn>
                              </p:par>
                              <p:par>
                                <p:cTn id="157" presetID="7" presetClass="entr" presetSubtype="4" fill="hold" grpId="0" nodeType="withEffect">
                                  <p:stCondLst>
                                    <p:cond delay="0"/>
                                  </p:stCondLst>
                                  <p:childTnLst>
                                    <p:set>
                                      <p:cBhvr>
                                        <p:cTn id="158" dur="1" fill="hold">
                                          <p:stCondLst>
                                            <p:cond delay="0"/>
                                          </p:stCondLst>
                                        </p:cTn>
                                        <p:tgtEl>
                                          <p:spTgt spid="730152"/>
                                        </p:tgtEl>
                                        <p:attrNameLst>
                                          <p:attrName>style.visibility</p:attrName>
                                        </p:attrNameLst>
                                      </p:cBhvr>
                                      <p:to>
                                        <p:strVal val="visible"/>
                                      </p:to>
                                    </p:set>
                                    <p:anim calcmode="lin" valueType="num">
                                      <p:cBhvr additive="base">
                                        <p:cTn id="159" dur="2000" fill="hold"/>
                                        <p:tgtEl>
                                          <p:spTgt spid="730152"/>
                                        </p:tgtEl>
                                        <p:attrNameLst>
                                          <p:attrName>ppt_x</p:attrName>
                                        </p:attrNameLst>
                                      </p:cBhvr>
                                      <p:tavLst>
                                        <p:tav tm="0">
                                          <p:val>
                                            <p:strVal val="#ppt_x"/>
                                          </p:val>
                                        </p:tav>
                                        <p:tav tm="100000">
                                          <p:val>
                                            <p:strVal val="#ppt_x"/>
                                          </p:val>
                                        </p:tav>
                                      </p:tavLst>
                                    </p:anim>
                                    <p:anim calcmode="lin" valueType="num">
                                      <p:cBhvr additive="base">
                                        <p:cTn id="160" dur="2000" fill="hold"/>
                                        <p:tgtEl>
                                          <p:spTgt spid="730152"/>
                                        </p:tgtEl>
                                        <p:attrNameLst>
                                          <p:attrName>ppt_y</p:attrName>
                                        </p:attrNameLst>
                                      </p:cBhvr>
                                      <p:tavLst>
                                        <p:tav tm="0">
                                          <p:val>
                                            <p:strVal val="1+#ppt_h/2"/>
                                          </p:val>
                                        </p:tav>
                                        <p:tav tm="100000">
                                          <p:val>
                                            <p:strVal val="#ppt_y"/>
                                          </p:val>
                                        </p:tav>
                                      </p:tavLst>
                                    </p:anim>
                                  </p:childTnLst>
                                </p:cTn>
                              </p:par>
                              <p:par>
                                <p:cTn id="161" presetID="7" presetClass="entr" presetSubtype="4" fill="hold" nodeType="withEffect">
                                  <p:stCondLst>
                                    <p:cond delay="0"/>
                                  </p:stCondLst>
                                  <p:childTnLst>
                                    <p:set>
                                      <p:cBhvr>
                                        <p:cTn id="162" dur="1" fill="hold">
                                          <p:stCondLst>
                                            <p:cond delay="0"/>
                                          </p:stCondLst>
                                        </p:cTn>
                                        <p:tgtEl>
                                          <p:spTgt spid="730153"/>
                                        </p:tgtEl>
                                        <p:attrNameLst>
                                          <p:attrName>style.visibility</p:attrName>
                                        </p:attrNameLst>
                                      </p:cBhvr>
                                      <p:to>
                                        <p:strVal val="visible"/>
                                      </p:to>
                                    </p:set>
                                    <p:anim calcmode="lin" valueType="num">
                                      <p:cBhvr additive="base">
                                        <p:cTn id="163" dur="2000" fill="hold"/>
                                        <p:tgtEl>
                                          <p:spTgt spid="730153"/>
                                        </p:tgtEl>
                                        <p:attrNameLst>
                                          <p:attrName>ppt_x</p:attrName>
                                        </p:attrNameLst>
                                      </p:cBhvr>
                                      <p:tavLst>
                                        <p:tav tm="0">
                                          <p:val>
                                            <p:strVal val="#ppt_x"/>
                                          </p:val>
                                        </p:tav>
                                        <p:tav tm="100000">
                                          <p:val>
                                            <p:strVal val="#ppt_x"/>
                                          </p:val>
                                        </p:tav>
                                      </p:tavLst>
                                    </p:anim>
                                    <p:anim calcmode="lin" valueType="num">
                                      <p:cBhvr additive="base">
                                        <p:cTn id="164" dur="2000" fill="hold"/>
                                        <p:tgtEl>
                                          <p:spTgt spid="730153"/>
                                        </p:tgtEl>
                                        <p:attrNameLst>
                                          <p:attrName>ppt_y</p:attrName>
                                        </p:attrNameLst>
                                      </p:cBhvr>
                                      <p:tavLst>
                                        <p:tav tm="0">
                                          <p:val>
                                            <p:strVal val="1+#ppt_h/2"/>
                                          </p:val>
                                        </p:tav>
                                        <p:tav tm="100000">
                                          <p:val>
                                            <p:strVal val="#ppt_y"/>
                                          </p:val>
                                        </p:tav>
                                      </p:tavLst>
                                    </p:anim>
                                  </p:childTnLst>
                                </p:cTn>
                              </p:par>
                              <p:par>
                                <p:cTn id="165" presetID="7" presetClass="entr" presetSubtype="4" fill="hold" grpId="0" nodeType="withEffect">
                                  <p:stCondLst>
                                    <p:cond delay="0"/>
                                  </p:stCondLst>
                                  <p:childTnLst>
                                    <p:set>
                                      <p:cBhvr>
                                        <p:cTn id="166" dur="1" fill="hold">
                                          <p:stCondLst>
                                            <p:cond delay="0"/>
                                          </p:stCondLst>
                                        </p:cTn>
                                        <p:tgtEl>
                                          <p:spTgt spid="730154"/>
                                        </p:tgtEl>
                                        <p:attrNameLst>
                                          <p:attrName>style.visibility</p:attrName>
                                        </p:attrNameLst>
                                      </p:cBhvr>
                                      <p:to>
                                        <p:strVal val="visible"/>
                                      </p:to>
                                    </p:set>
                                    <p:anim calcmode="lin" valueType="num">
                                      <p:cBhvr additive="base">
                                        <p:cTn id="167" dur="2000" fill="hold"/>
                                        <p:tgtEl>
                                          <p:spTgt spid="730154"/>
                                        </p:tgtEl>
                                        <p:attrNameLst>
                                          <p:attrName>ppt_x</p:attrName>
                                        </p:attrNameLst>
                                      </p:cBhvr>
                                      <p:tavLst>
                                        <p:tav tm="0">
                                          <p:val>
                                            <p:strVal val="#ppt_x"/>
                                          </p:val>
                                        </p:tav>
                                        <p:tav tm="100000">
                                          <p:val>
                                            <p:strVal val="#ppt_x"/>
                                          </p:val>
                                        </p:tav>
                                      </p:tavLst>
                                    </p:anim>
                                    <p:anim calcmode="lin" valueType="num">
                                      <p:cBhvr additive="base">
                                        <p:cTn id="168" dur="2000" fill="hold"/>
                                        <p:tgtEl>
                                          <p:spTgt spid="730154"/>
                                        </p:tgtEl>
                                        <p:attrNameLst>
                                          <p:attrName>ppt_y</p:attrName>
                                        </p:attrNameLst>
                                      </p:cBhvr>
                                      <p:tavLst>
                                        <p:tav tm="0">
                                          <p:val>
                                            <p:strVal val="1+#ppt_h/2"/>
                                          </p:val>
                                        </p:tav>
                                        <p:tav tm="100000">
                                          <p:val>
                                            <p:strVal val="#ppt_y"/>
                                          </p:val>
                                        </p:tav>
                                      </p:tavLst>
                                    </p:anim>
                                  </p:childTnLst>
                                </p:cTn>
                              </p:par>
                              <p:par>
                                <p:cTn id="169" presetID="7" presetClass="entr" presetSubtype="4" fill="hold" grpId="0" nodeType="withEffect">
                                  <p:stCondLst>
                                    <p:cond delay="0"/>
                                  </p:stCondLst>
                                  <p:childTnLst>
                                    <p:set>
                                      <p:cBhvr>
                                        <p:cTn id="170" dur="1" fill="hold">
                                          <p:stCondLst>
                                            <p:cond delay="0"/>
                                          </p:stCondLst>
                                        </p:cTn>
                                        <p:tgtEl>
                                          <p:spTgt spid="730155"/>
                                        </p:tgtEl>
                                        <p:attrNameLst>
                                          <p:attrName>style.visibility</p:attrName>
                                        </p:attrNameLst>
                                      </p:cBhvr>
                                      <p:to>
                                        <p:strVal val="visible"/>
                                      </p:to>
                                    </p:set>
                                    <p:anim calcmode="lin" valueType="num">
                                      <p:cBhvr additive="base">
                                        <p:cTn id="171" dur="2000" fill="hold"/>
                                        <p:tgtEl>
                                          <p:spTgt spid="730155"/>
                                        </p:tgtEl>
                                        <p:attrNameLst>
                                          <p:attrName>ppt_x</p:attrName>
                                        </p:attrNameLst>
                                      </p:cBhvr>
                                      <p:tavLst>
                                        <p:tav tm="0">
                                          <p:val>
                                            <p:strVal val="#ppt_x"/>
                                          </p:val>
                                        </p:tav>
                                        <p:tav tm="100000">
                                          <p:val>
                                            <p:strVal val="#ppt_x"/>
                                          </p:val>
                                        </p:tav>
                                      </p:tavLst>
                                    </p:anim>
                                    <p:anim calcmode="lin" valueType="num">
                                      <p:cBhvr additive="base">
                                        <p:cTn id="172" dur="2000" fill="hold"/>
                                        <p:tgtEl>
                                          <p:spTgt spid="730155"/>
                                        </p:tgtEl>
                                        <p:attrNameLst>
                                          <p:attrName>ppt_y</p:attrName>
                                        </p:attrNameLst>
                                      </p:cBhvr>
                                      <p:tavLst>
                                        <p:tav tm="0">
                                          <p:val>
                                            <p:strVal val="1+#ppt_h/2"/>
                                          </p:val>
                                        </p:tav>
                                        <p:tav tm="100000">
                                          <p:val>
                                            <p:strVal val="#ppt_y"/>
                                          </p:val>
                                        </p:tav>
                                      </p:tavLst>
                                    </p:anim>
                                  </p:childTnLst>
                                </p:cTn>
                              </p:par>
                              <p:par>
                                <p:cTn id="173" presetID="7" presetClass="entr" presetSubtype="4" fill="hold" grpId="0" nodeType="withEffect">
                                  <p:stCondLst>
                                    <p:cond delay="0"/>
                                  </p:stCondLst>
                                  <p:childTnLst>
                                    <p:set>
                                      <p:cBhvr>
                                        <p:cTn id="174" dur="1" fill="hold">
                                          <p:stCondLst>
                                            <p:cond delay="0"/>
                                          </p:stCondLst>
                                        </p:cTn>
                                        <p:tgtEl>
                                          <p:spTgt spid="730156"/>
                                        </p:tgtEl>
                                        <p:attrNameLst>
                                          <p:attrName>style.visibility</p:attrName>
                                        </p:attrNameLst>
                                      </p:cBhvr>
                                      <p:to>
                                        <p:strVal val="visible"/>
                                      </p:to>
                                    </p:set>
                                    <p:anim calcmode="lin" valueType="num">
                                      <p:cBhvr additive="base">
                                        <p:cTn id="175" dur="2000" fill="hold"/>
                                        <p:tgtEl>
                                          <p:spTgt spid="730156"/>
                                        </p:tgtEl>
                                        <p:attrNameLst>
                                          <p:attrName>ppt_x</p:attrName>
                                        </p:attrNameLst>
                                      </p:cBhvr>
                                      <p:tavLst>
                                        <p:tav tm="0">
                                          <p:val>
                                            <p:strVal val="#ppt_x"/>
                                          </p:val>
                                        </p:tav>
                                        <p:tav tm="100000">
                                          <p:val>
                                            <p:strVal val="#ppt_x"/>
                                          </p:val>
                                        </p:tav>
                                      </p:tavLst>
                                    </p:anim>
                                    <p:anim calcmode="lin" valueType="num">
                                      <p:cBhvr additive="base">
                                        <p:cTn id="176" dur="2000" fill="hold"/>
                                        <p:tgtEl>
                                          <p:spTgt spid="730156"/>
                                        </p:tgtEl>
                                        <p:attrNameLst>
                                          <p:attrName>ppt_y</p:attrName>
                                        </p:attrNameLst>
                                      </p:cBhvr>
                                      <p:tavLst>
                                        <p:tav tm="0">
                                          <p:val>
                                            <p:strVal val="1+#ppt_h/2"/>
                                          </p:val>
                                        </p:tav>
                                        <p:tav tm="100000">
                                          <p:val>
                                            <p:strVal val="#ppt_y"/>
                                          </p:val>
                                        </p:tav>
                                      </p:tavLst>
                                    </p:anim>
                                  </p:childTnLst>
                                </p:cTn>
                              </p:par>
                              <p:par>
                                <p:cTn id="177" presetID="7" presetClass="entr" presetSubtype="4" fill="hold" grpId="0" nodeType="withEffect">
                                  <p:stCondLst>
                                    <p:cond delay="0"/>
                                  </p:stCondLst>
                                  <p:childTnLst>
                                    <p:set>
                                      <p:cBhvr>
                                        <p:cTn id="178" dur="1" fill="hold">
                                          <p:stCondLst>
                                            <p:cond delay="0"/>
                                          </p:stCondLst>
                                        </p:cTn>
                                        <p:tgtEl>
                                          <p:spTgt spid="730157"/>
                                        </p:tgtEl>
                                        <p:attrNameLst>
                                          <p:attrName>style.visibility</p:attrName>
                                        </p:attrNameLst>
                                      </p:cBhvr>
                                      <p:to>
                                        <p:strVal val="visible"/>
                                      </p:to>
                                    </p:set>
                                    <p:anim calcmode="lin" valueType="num">
                                      <p:cBhvr additive="base">
                                        <p:cTn id="179" dur="2000" fill="hold"/>
                                        <p:tgtEl>
                                          <p:spTgt spid="730157"/>
                                        </p:tgtEl>
                                        <p:attrNameLst>
                                          <p:attrName>ppt_x</p:attrName>
                                        </p:attrNameLst>
                                      </p:cBhvr>
                                      <p:tavLst>
                                        <p:tav tm="0">
                                          <p:val>
                                            <p:strVal val="#ppt_x"/>
                                          </p:val>
                                        </p:tav>
                                        <p:tav tm="100000">
                                          <p:val>
                                            <p:strVal val="#ppt_x"/>
                                          </p:val>
                                        </p:tav>
                                      </p:tavLst>
                                    </p:anim>
                                    <p:anim calcmode="lin" valueType="num">
                                      <p:cBhvr additive="base">
                                        <p:cTn id="180" dur="2000" fill="hold"/>
                                        <p:tgtEl>
                                          <p:spTgt spid="730157"/>
                                        </p:tgtEl>
                                        <p:attrNameLst>
                                          <p:attrName>ppt_y</p:attrName>
                                        </p:attrNameLst>
                                      </p:cBhvr>
                                      <p:tavLst>
                                        <p:tav tm="0">
                                          <p:val>
                                            <p:strVal val="1+#ppt_h/2"/>
                                          </p:val>
                                        </p:tav>
                                        <p:tav tm="100000">
                                          <p:val>
                                            <p:strVal val="#ppt_y"/>
                                          </p:val>
                                        </p:tav>
                                      </p:tavLst>
                                    </p:anim>
                                  </p:childTnLst>
                                </p:cTn>
                              </p:par>
                              <p:par>
                                <p:cTn id="181" presetID="7" presetClass="entr" presetSubtype="4" fill="hold" grpId="0" nodeType="withEffect">
                                  <p:stCondLst>
                                    <p:cond delay="0"/>
                                  </p:stCondLst>
                                  <p:childTnLst>
                                    <p:set>
                                      <p:cBhvr>
                                        <p:cTn id="182" dur="1" fill="hold">
                                          <p:stCondLst>
                                            <p:cond delay="0"/>
                                          </p:stCondLst>
                                        </p:cTn>
                                        <p:tgtEl>
                                          <p:spTgt spid="730158"/>
                                        </p:tgtEl>
                                        <p:attrNameLst>
                                          <p:attrName>style.visibility</p:attrName>
                                        </p:attrNameLst>
                                      </p:cBhvr>
                                      <p:to>
                                        <p:strVal val="visible"/>
                                      </p:to>
                                    </p:set>
                                    <p:anim calcmode="lin" valueType="num">
                                      <p:cBhvr additive="base">
                                        <p:cTn id="183" dur="2000" fill="hold"/>
                                        <p:tgtEl>
                                          <p:spTgt spid="730158"/>
                                        </p:tgtEl>
                                        <p:attrNameLst>
                                          <p:attrName>ppt_x</p:attrName>
                                        </p:attrNameLst>
                                      </p:cBhvr>
                                      <p:tavLst>
                                        <p:tav tm="0">
                                          <p:val>
                                            <p:strVal val="#ppt_x"/>
                                          </p:val>
                                        </p:tav>
                                        <p:tav tm="100000">
                                          <p:val>
                                            <p:strVal val="#ppt_x"/>
                                          </p:val>
                                        </p:tav>
                                      </p:tavLst>
                                    </p:anim>
                                    <p:anim calcmode="lin" valueType="num">
                                      <p:cBhvr additive="base">
                                        <p:cTn id="184" dur="2000" fill="hold"/>
                                        <p:tgtEl>
                                          <p:spTgt spid="730158"/>
                                        </p:tgtEl>
                                        <p:attrNameLst>
                                          <p:attrName>ppt_y</p:attrName>
                                        </p:attrNameLst>
                                      </p:cBhvr>
                                      <p:tavLst>
                                        <p:tav tm="0">
                                          <p:val>
                                            <p:strVal val="1+#ppt_h/2"/>
                                          </p:val>
                                        </p:tav>
                                        <p:tav tm="100000">
                                          <p:val>
                                            <p:strVal val="#ppt_y"/>
                                          </p:val>
                                        </p:tav>
                                      </p:tavLst>
                                    </p:anim>
                                  </p:childTnLst>
                                </p:cTn>
                              </p:par>
                              <p:par>
                                <p:cTn id="185" presetID="7" presetClass="entr" presetSubtype="4" fill="hold" grpId="0" nodeType="withEffect">
                                  <p:stCondLst>
                                    <p:cond delay="0"/>
                                  </p:stCondLst>
                                  <p:childTnLst>
                                    <p:set>
                                      <p:cBhvr>
                                        <p:cTn id="186" dur="1" fill="hold">
                                          <p:stCondLst>
                                            <p:cond delay="0"/>
                                          </p:stCondLst>
                                        </p:cTn>
                                        <p:tgtEl>
                                          <p:spTgt spid="730159"/>
                                        </p:tgtEl>
                                        <p:attrNameLst>
                                          <p:attrName>style.visibility</p:attrName>
                                        </p:attrNameLst>
                                      </p:cBhvr>
                                      <p:to>
                                        <p:strVal val="visible"/>
                                      </p:to>
                                    </p:set>
                                    <p:anim calcmode="lin" valueType="num">
                                      <p:cBhvr additive="base">
                                        <p:cTn id="187" dur="2000" fill="hold"/>
                                        <p:tgtEl>
                                          <p:spTgt spid="730159"/>
                                        </p:tgtEl>
                                        <p:attrNameLst>
                                          <p:attrName>ppt_x</p:attrName>
                                        </p:attrNameLst>
                                      </p:cBhvr>
                                      <p:tavLst>
                                        <p:tav tm="0">
                                          <p:val>
                                            <p:strVal val="#ppt_x"/>
                                          </p:val>
                                        </p:tav>
                                        <p:tav tm="100000">
                                          <p:val>
                                            <p:strVal val="#ppt_x"/>
                                          </p:val>
                                        </p:tav>
                                      </p:tavLst>
                                    </p:anim>
                                    <p:anim calcmode="lin" valueType="num">
                                      <p:cBhvr additive="base">
                                        <p:cTn id="188" dur="2000" fill="hold"/>
                                        <p:tgtEl>
                                          <p:spTgt spid="730159"/>
                                        </p:tgtEl>
                                        <p:attrNameLst>
                                          <p:attrName>ppt_y</p:attrName>
                                        </p:attrNameLst>
                                      </p:cBhvr>
                                      <p:tavLst>
                                        <p:tav tm="0">
                                          <p:val>
                                            <p:strVal val="1+#ppt_h/2"/>
                                          </p:val>
                                        </p:tav>
                                        <p:tav tm="100000">
                                          <p:val>
                                            <p:strVal val="#ppt_y"/>
                                          </p:val>
                                        </p:tav>
                                      </p:tavLst>
                                    </p:anim>
                                  </p:childTnLst>
                                </p:cTn>
                              </p:par>
                              <p:par>
                                <p:cTn id="189" presetID="7" presetClass="entr" presetSubtype="4" fill="hold" grpId="0" nodeType="withEffect">
                                  <p:stCondLst>
                                    <p:cond delay="0"/>
                                  </p:stCondLst>
                                  <p:childTnLst>
                                    <p:set>
                                      <p:cBhvr>
                                        <p:cTn id="190" dur="1" fill="hold">
                                          <p:stCondLst>
                                            <p:cond delay="0"/>
                                          </p:stCondLst>
                                        </p:cTn>
                                        <p:tgtEl>
                                          <p:spTgt spid="730160"/>
                                        </p:tgtEl>
                                        <p:attrNameLst>
                                          <p:attrName>style.visibility</p:attrName>
                                        </p:attrNameLst>
                                      </p:cBhvr>
                                      <p:to>
                                        <p:strVal val="visible"/>
                                      </p:to>
                                    </p:set>
                                    <p:anim calcmode="lin" valueType="num">
                                      <p:cBhvr additive="base">
                                        <p:cTn id="191" dur="2000" fill="hold"/>
                                        <p:tgtEl>
                                          <p:spTgt spid="730160"/>
                                        </p:tgtEl>
                                        <p:attrNameLst>
                                          <p:attrName>ppt_x</p:attrName>
                                        </p:attrNameLst>
                                      </p:cBhvr>
                                      <p:tavLst>
                                        <p:tav tm="0">
                                          <p:val>
                                            <p:strVal val="#ppt_x"/>
                                          </p:val>
                                        </p:tav>
                                        <p:tav tm="100000">
                                          <p:val>
                                            <p:strVal val="#ppt_x"/>
                                          </p:val>
                                        </p:tav>
                                      </p:tavLst>
                                    </p:anim>
                                    <p:anim calcmode="lin" valueType="num">
                                      <p:cBhvr additive="base">
                                        <p:cTn id="192" dur="2000" fill="hold"/>
                                        <p:tgtEl>
                                          <p:spTgt spid="730160"/>
                                        </p:tgtEl>
                                        <p:attrNameLst>
                                          <p:attrName>ppt_y</p:attrName>
                                        </p:attrNameLst>
                                      </p:cBhvr>
                                      <p:tavLst>
                                        <p:tav tm="0">
                                          <p:val>
                                            <p:strVal val="1+#ppt_h/2"/>
                                          </p:val>
                                        </p:tav>
                                        <p:tav tm="100000">
                                          <p:val>
                                            <p:strVal val="#ppt_y"/>
                                          </p:val>
                                        </p:tav>
                                      </p:tavLst>
                                    </p:anim>
                                  </p:childTnLst>
                                </p:cTn>
                              </p:par>
                              <p:par>
                                <p:cTn id="193" presetID="7" presetClass="entr" presetSubtype="4" fill="hold" grpId="0" nodeType="withEffect">
                                  <p:stCondLst>
                                    <p:cond delay="0"/>
                                  </p:stCondLst>
                                  <p:childTnLst>
                                    <p:set>
                                      <p:cBhvr>
                                        <p:cTn id="194" dur="1" fill="hold">
                                          <p:stCondLst>
                                            <p:cond delay="0"/>
                                          </p:stCondLst>
                                        </p:cTn>
                                        <p:tgtEl>
                                          <p:spTgt spid="730161"/>
                                        </p:tgtEl>
                                        <p:attrNameLst>
                                          <p:attrName>style.visibility</p:attrName>
                                        </p:attrNameLst>
                                      </p:cBhvr>
                                      <p:to>
                                        <p:strVal val="visible"/>
                                      </p:to>
                                    </p:set>
                                    <p:anim calcmode="lin" valueType="num">
                                      <p:cBhvr additive="base">
                                        <p:cTn id="195" dur="2000" fill="hold"/>
                                        <p:tgtEl>
                                          <p:spTgt spid="730161"/>
                                        </p:tgtEl>
                                        <p:attrNameLst>
                                          <p:attrName>ppt_x</p:attrName>
                                        </p:attrNameLst>
                                      </p:cBhvr>
                                      <p:tavLst>
                                        <p:tav tm="0">
                                          <p:val>
                                            <p:strVal val="#ppt_x"/>
                                          </p:val>
                                        </p:tav>
                                        <p:tav tm="100000">
                                          <p:val>
                                            <p:strVal val="#ppt_x"/>
                                          </p:val>
                                        </p:tav>
                                      </p:tavLst>
                                    </p:anim>
                                    <p:anim calcmode="lin" valueType="num">
                                      <p:cBhvr additive="base">
                                        <p:cTn id="196" dur="2000" fill="hold"/>
                                        <p:tgtEl>
                                          <p:spTgt spid="730161"/>
                                        </p:tgtEl>
                                        <p:attrNameLst>
                                          <p:attrName>ppt_y</p:attrName>
                                        </p:attrNameLst>
                                      </p:cBhvr>
                                      <p:tavLst>
                                        <p:tav tm="0">
                                          <p:val>
                                            <p:strVal val="1+#ppt_h/2"/>
                                          </p:val>
                                        </p:tav>
                                        <p:tav tm="100000">
                                          <p:val>
                                            <p:strVal val="#ppt_y"/>
                                          </p:val>
                                        </p:tav>
                                      </p:tavLst>
                                    </p:anim>
                                  </p:childTnLst>
                                </p:cTn>
                              </p:par>
                              <p:par>
                                <p:cTn id="197" presetID="7" presetClass="entr" presetSubtype="4" fill="hold" grpId="0" nodeType="withEffect">
                                  <p:stCondLst>
                                    <p:cond delay="0"/>
                                  </p:stCondLst>
                                  <p:childTnLst>
                                    <p:set>
                                      <p:cBhvr>
                                        <p:cTn id="198" dur="1" fill="hold">
                                          <p:stCondLst>
                                            <p:cond delay="0"/>
                                          </p:stCondLst>
                                        </p:cTn>
                                        <p:tgtEl>
                                          <p:spTgt spid="730162"/>
                                        </p:tgtEl>
                                        <p:attrNameLst>
                                          <p:attrName>style.visibility</p:attrName>
                                        </p:attrNameLst>
                                      </p:cBhvr>
                                      <p:to>
                                        <p:strVal val="visible"/>
                                      </p:to>
                                    </p:set>
                                    <p:anim calcmode="lin" valueType="num">
                                      <p:cBhvr additive="base">
                                        <p:cTn id="199" dur="2000" fill="hold"/>
                                        <p:tgtEl>
                                          <p:spTgt spid="730162"/>
                                        </p:tgtEl>
                                        <p:attrNameLst>
                                          <p:attrName>ppt_x</p:attrName>
                                        </p:attrNameLst>
                                      </p:cBhvr>
                                      <p:tavLst>
                                        <p:tav tm="0">
                                          <p:val>
                                            <p:strVal val="#ppt_x"/>
                                          </p:val>
                                        </p:tav>
                                        <p:tav tm="100000">
                                          <p:val>
                                            <p:strVal val="#ppt_x"/>
                                          </p:val>
                                        </p:tav>
                                      </p:tavLst>
                                    </p:anim>
                                    <p:anim calcmode="lin" valueType="num">
                                      <p:cBhvr additive="base">
                                        <p:cTn id="200" dur="2000" fill="hold"/>
                                        <p:tgtEl>
                                          <p:spTgt spid="730162"/>
                                        </p:tgtEl>
                                        <p:attrNameLst>
                                          <p:attrName>ppt_y</p:attrName>
                                        </p:attrNameLst>
                                      </p:cBhvr>
                                      <p:tavLst>
                                        <p:tav tm="0">
                                          <p:val>
                                            <p:strVal val="1+#ppt_h/2"/>
                                          </p:val>
                                        </p:tav>
                                        <p:tav tm="100000">
                                          <p:val>
                                            <p:strVal val="#ppt_y"/>
                                          </p:val>
                                        </p:tav>
                                      </p:tavLst>
                                    </p:anim>
                                  </p:childTnLst>
                                </p:cTn>
                              </p:par>
                              <p:par>
                                <p:cTn id="201" presetID="7" presetClass="entr" presetSubtype="4" fill="hold" grpId="0" nodeType="withEffect">
                                  <p:stCondLst>
                                    <p:cond delay="0"/>
                                  </p:stCondLst>
                                  <p:childTnLst>
                                    <p:set>
                                      <p:cBhvr>
                                        <p:cTn id="202" dur="1" fill="hold">
                                          <p:stCondLst>
                                            <p:cond delay="0"/>
                                          </p:stCondLst>
                                        </p:cTn>
                                        <p:tgtEl>
                                          <p:spTgt spid="730163"/>
                                        </p:tgtEl>
                                        <p:attrNameLst>
                                          <p:attrName>style.visibility</p:attrName>
                                        </p:attrNameLst>
                                      </p:cBhvr>
                                      <p:to>
                                        <p:strVal val="visible"/>
                                      </p:to>
                                    </p:set>
                                    <p:anim calcmode="lin" valueType="num">
                                      <p:cBhvr additive="base">
                                        <p:cTn id="203" dur="2000" fill="hold"/>
                                        <p:tgtEl>
                                          <p:spTgt spid="730163"/>
                                        </p:tgtEl>
                                        <p:attrNameLst>
                                          <p:attrName>ppt_x</p:attrName>
                                        </p:attrNameLst>
                                      </p:cBhvr>
                                      <p:tavLst>
                                        <p:tav tm="0">
                                          <p:val>
                                            <p:strVal val="#ppt_x"/>
                                          </p:val>
                                        </p:tav>
                                        <p:tav tm="100000">
                                          <p:val>
                                            <p:strVal val="#ppt_x"/>
                                          </p:val>
                                        </p:tav>
                                      </p:tavLst>
                                    </p:anim>
                                    <p:anim calcmode="lin" valueType="num">
                                      <p:cBhvr additive="base">
                                        <p:cTn id="204" dur="2000" fill="hold"/>
                                        <p:tgtEl>
                                          <p:spTgt spid="730163"/>
                                        </p:tgtEl>
                                        <p:attrNameLst>
                                          <p:attrName>ppt_y</p:attrName>
                                        </p:attrNameLst>
                                      </p:cBhvr>
                                      <p:tavLst>
                                        <p:tav tm="0">
                                          <p:val>
                                            <p:strVal val="1+#ppt_h/2"/>
                                          </p:val>
                                        </p:tav>
                                        <p:tav tm="100000">
                                          <p:val>
                                            <p:strVal val="#ppt_y"/>
                                          </p:val>
                                        </p:tav>
                                      </p:tavLst>
                                    </p:anim>
                                  </p:childTnLst>
                                </p:cTn>
                              </p:par>
                              <p:par>
                                <p:cTn id="205" presetID="7" presetClass="entr" presetSubtype="4" fill="hold" grpId="0" nodeType="withEffect">
                                  <p:stCondLst>
                                    <p:cond delay="0"/>
                                  </p:stCondLst>
                                  <p:childTnLst>
                                    <p:set>
                                      <p:cBhvr>
                                        <p:cTn id="206" dur="1" fill="hold">
                                          <p:stCondLst>
                                            <p:cond delay="0"/>
                                          </p:stCondLst>
                                        </p:cTn>
                                        <p:tgtEl>
                                          <p:spTgt spid="730164"/>
                                        </p:tgtEl>
                                        <p:attrNameLst>
                                          <p:attrName>style.visibility</p:attrName>
                                        </p:attrNameLst>
                                      </p:cBhvr>
                                      <p:to>
                                        <p:strVal val="visible"/>
                                      </p:to>
                                    </p:set>
                                    <p:anim calcmode="lin" valueType="num">
                                      <p:cBhvr additive="base">
                                        <p:cTn id="207" dur="2000" fill="hold"/>
                                        <p:tgtEl>
                                          <p:spTgt spid="730164"/>
                                        </p:tgtEl>
                                        <p:attrNameLst>
                                          <p:attrName>ppt_x</p:attrName>
                                        </p:attrNameLst>
                                      </p:cBhvr>
                                      <p:tavLst>
                                        <p:tav tm="0">
                                          <p:val>
                                            <p:strVal val="#ppt_x"/>
                                          </p:val>
                                        </p:tav>
                                        <p:tav tm="100000">
                                          <p:val>
                                            <p:strVal val="#ppt_x"/>
                                          </p:val>
                                        </p:tav>
                                      </p:tavLst>
                                    </p:anim>
                                    <p:anim calcmode="lin" valueType="num">
                                      <p:cBhvr additive="base">
                                        <p:cTn id="208" dur="2000" fill="hold"/>
                                        <p:tgtEl>
                                          <p:spTgt spid="730164"/>
                                        </p:tgtEl>
                                        <p:attrNameLst>
                                          <p:attrName>ppt_y</p:attrName>
                                        </p:attrNameLst>
                                      </p:cBhvr>
                                      <p:tavLst>
                                        <p:tav tm="0">
                                          <p:val>
                                            <p:strVal val="1+#ppt_h/2"/>
                                          </p:val>
                                        </p:tav>
                                        <p:tav tm="100000">
                                          <p:val>
                                            <p:strVal val="#ppt_y"/>
                                          </p:val>
                                        </p:tav>
                                      </p:tavLst>
                                    </p:anim>
                                  </p:childTnLst>
                                </p:cTn>
                              </p:par>
                              <p:par>
                                <p:cTn id="209" presetID="7" presetClass="entr" presetSubtype="4" fill="hold" grpId="0" nodeType="withEffect">
                                  <p:stCondLst>
                                    <p:cond delay="0"/>
                                  </p:stCondLst>
                                  <p:childTnLst>
                                    <p:set>
                                      <p:cBhvr>
                                        <p:cTn id="210" dur="1" fill="hold">
                                          <p:stCondLst>
                                            <p:cond delay="0"/>
                                          </p:stCondLst>
                                        </p:cTn>
                                        <p:tgtEl>
                                          <p:spTgt spid="730165"/>
                                        </p:tgtEl>
                                        <p:attrNameLst>
                                          <p:attrName>style.visibility</p:attrName>
                                        </p:attrNameLst>
                                      </p:cBhvr>
                                      <p:to>
                                        <p:strVal val="visible"/>
                                      </p:to>
                                    </p:set>
                                    <p:anim calcmode="lin" valueType="num">
                                      <p:cBhvr additive="base">
                                        <p:cTn id="211" dur="2000" fill="hold"/>
                                        <p:tgtEl>
                                          <p:spTgt spid="730165"/>
                                        </p:tgtEl>
                                        <p:attrNameLst>
                                          <p:attrName>ppt_x</p:attrName>
                                        </p:attrNameLst>
                                      </p:cBhvr>
                                      <p:tavLst>
                                        <p:tav tm="0">
                                          <p:val>
                                            <p:strVal val="#ppt_x"/>
                                          </p:val>
                                        </p:tav>
                                        <p:tav tm="100000">
                                          <p:val>
                                            <p:strVal val="#ppt_x"/>
                                          </p:val>
                                        </p:tav>
                                      </p:tavLst>
                                    </p:anim>
                                    <p:anim calcmode="lin" valueType="num">
                                      <p:cBhvr additive="base">
                                        <p:cTn id="212" dur="2000" fill="hold"/>
                                        <p:tgtEl>
                                          <p:spTgt spid="730165"/>
                                        </p:tgtEl>
                                        <p:attrNameLst>
                                          <p:attrName>ppt_y</p:attrName>
                                        </p:attrNameLst>
                                      </p:cBhvr>
                                      <p:tavLst>
                                        <p:tav tm="0">
                                          <p:val>
                                            <p:strVal val="1+#ppt_h/2"/>
                                          </p:val>
                                        </p:tav>
                                        <p:tav tm="100000">
                                          <p:val>
                                            <p:strVal val="#ppt_y"/>
                                          </p:val>
                                        </p:tav>
                                      </p:tavLst>
                                    </p:anim>
                                  </p:childTnLst>
                                </p:cTn>
                              </p:par>
                              <p:par>
                                <p:cTn id="213" presetID="7" presetClass="entr" presetSubtype="4" fill="hold" grpId="0" nodeType="withEffect">
                                  <p:stCondLst>
                                    <p:cond delay="0"/>
                                  </p:stCondLst>
                                  <p:childTnLst>
                                    <p:set>
                                      <p:cBhvr>
                                        <p:cTn id="214" dur="1" fill="hold">
                                          <p:stCondLst>
                                            <p:cond delay="0"/>
                                          </p:stCondLst>
                                        </p:cTn>
                                        <p:tgtEl>
                                          <p:spTgt spid="730166"/>
                                        </p:tgtEl>
                                        <p:attrNameLst>
                                          <p:attrName>style.visibility</p:attrName>
                                        </p:attrNameLst>
                                      </p:cBhvr>
                                      <p:to>
                                        <p:strVal val="visible"/>
                                      </p:to>
                                    </p:set>
                                    <p:anim calcmode="lin" valueType="num">
                                      <p:cBhvr additive="base">
                                        <p:cTn id="215" dur="2000" fill="hold"/>
                                        <p:tgtEl>
                                          <p:spTgt spid="730166"/>
                                        </p:tgtEl>
                                        <p:attrNameLst>
                                          <p:attrName>ppt_x</p:attrName>
                                        </p:attrNameLst>
                                      </p:cBhvr>
                                      <p:tavLst>
                                        <p:tav tm="0">
                                          <p:val>
                                            <p:strVal val="#ppt_x"/>
                                          </p:val>
                                        </p:tav>
                                        <p:tav tm="100000">
                                          <p:val>
                                            <p:strVal val="#ppt_x"/>
                                          </p:val>
                                        </p:tav>
                                      </p:tavLst>
                                    </p:anim>
                                    <p:anim calcmode="lin" valueType="num">
                                      <p:cBhvr additive="base">
                                        <p:cTn id="216" dur="2000" fill="hold"/>
                                        <p:tgtEl>
                                          <p:spTgt spid="730166"/>
                                        </p:tgtEl>
                                        <p:attrNameLst>
                                          <p:attrName>ppt_y</p:attrName>
                                        </p:attrNameLst>
                                      </p:cBhvr>
                                      <p:tavLst>
                                        <p:tav tm="0">
                                          <p:val>
                                            <p:strVal val="1+#ppt_h/2"/>
                                          </p:val>
                                        </p:tav>
                                        <p:tav tm="100000">
                                          <p:val>
                                            <p:strVal val="#ppt_y"/>
                                          </p:val>
                                        </p:tav>
                                      </p:tavLst>
                                    </p:anim>
                                  </p:childTnLst>
                                </p:cTn>
                              </p:par>
                              <p:par>
                                <p:cTn id="217" presetID="7" presetClass="entr" presetSubtype="4" fill="hold" grpId="0" nodeType="withEffect">
                                  <p:stCondLst>
                                    <p:cond delay="0"/>
                                  </p:stCondLst>
                                  <p:childTnLst>
                                    <p:set>
                                      <p:cBhvr>
                                        <p:cTn id="218" dur="1" fill="hold">
                                          <p:stCondLst>
                                            <p:cond delay="0"/>
                                          </p:stCondLst>
                                        </p:cTn>
                                        <p:tgtEl>
                                          <p:spTgt spid="730167"/>
                                        </p:tgtEl>
                                        <p:attrNameLst>
                                          <p:attrName>style.visibility</p:attrName>
                                        </p:attrNameLst>
                                      </p:cBhvr>
                                      <p:to>
                                        <p:strVal val="visible"/>
                                      </p:to>
                                    </p:set>
                                    <p:anim calcmode="lin" valueType="num">
                                      <p:cBhvr additive="base">
                                        <p:cTn id="219" dur="2000" fill="hold"/>
                                        <p:tgtEl>
                                          <p:spTgt spid="730167"/>
                                        </p:tgtEl>
                                        <p:attrNameLst>
                                          <p:attrName>ppt_x</p:attrName>
                                        </p:attrNameLst>
                                      </p:cBhvr>
                                      <p:tavLst>
                                        <p:tav tm="0">
                                          <p:val>
                                            <p:strVal val="#ppt_x"/>
                                          </p:val>
                                        </p:tav>
                                        <p:tav tm="100000">
                                          <p:val>
                                            <p:strVal val="#ppt_x"/>
                                          </p:val>
                                        </p:tav>
                                      </p:tavLst>
                                    </p:anim>
                                    <p:anim calcmode="lin" valueType="num">
                                      <p:cBhvr additive="base">
                                        <p:cTn id="220" dur="2000" fill="hold"/>
                                        <p:tgtEl>
                                          <p:spTgt spid="730167"/>
                                        </p:tgtEl>
                                        <p:attrNameLst>
                                          <p:attrName>ppt_y</p:attrName>
                                        </p:attrNameLst>
                                      </p:cBhvr>
                                      <p:tavLst>
                                        <p:tav tm="0">
                                          <p:val>
                                            <p:strVal val="1+#ppt_h/2"/>
                                          </p:val>
                                        </p:tav>
                                        <p:tav tm="100000">
                                          <p:val>
                                            <p:strVal val="#ppt_y"/>
                                          </p:val>
                                        </p:tav>
                                      </p:tavLst>
                                    </p:anim>
                                  </p:childTnLst>
                                </p:cTn>
                              </p:par>
                              <p:par>
                                <p:cTn id="221" presetID="7" presetClass="entr" presetSubtype="4" fill="hold" grpId="0" nodeType="withEffect">
                                  <p:stCondLst>
                                    <p:cond delay="0"/>
                                  </p:stCondLst>
                                  <p:childTnLst>
                                    <p:set>
                                      <p:cBhvr>
                                        <p:cTn id="222" dur="1" fill="hold">
                                          <p:stCondLst>
                                            <p:cond delay="0"/>
                                          </p:stCondLst>
                                        </p:cTn>
                                        <p:tgtEl>
                                          <p:spTgt spid="730168"/>
                                        </p:tgtEl>
                                        <p:attrNameLst>
                                          <p:attrName>style.visibility</p:attrName>
                                        </p:attrNameLst>
                                      </p:cBhvr>
                                      <p:to>
                                        <p:strVal val="visible"/>
                                      </p:to>
                                    </p:set>
                                    <p:anim calcmode="lin" valueType="num">
                                      <p:cBhvr additive="base">
                                        <p:cTn id="223" dur="2000" fill="hold"/>
                                        <p:tgtEl>
                                          <p:spTgt spid="730168"/>
                                        </p:tgtEl>
                                        <p:attrNameLst>
                                          <p:attrName>ppt_x</p:attrName>
                                        </p:attrNameLst>
                                      </p:cBhvr>
                                      <p:tavLst>
                                        <p:tav tm="0">
                                          <p:val>
                                            <p:strVal val="#ppt_x"/>
                                          </p:val>
                                        </p:tav>
                                        <p:tav tm="100000">
                                          <p:val>
                                            <p:strVal val="#ppt_x"/>
                                          </p:val>
                                        </p:tav>
                                      </p:tavLst>
                                    </p:anim>
                                    <p:anim calcmode="lin" valueType="num">
                                      <p:cBhvr additive="base">
                                        <p:cTn id="224" dur="2000" fill="hold"/>
                                        <p:tgtEl>
                                          <p:spTgt spid="730168"/>
                                        </p:tgtEl>
                                        <p:attrNameLst>
                                          <p:attrName>ppt_y</p:attrName>
                                        </p:attrNameLst>
                                      </p:cBhvr>
                                      <p:tavLst>
                                        <p:tav tm="0">
                                          <p:val>
                                            <p:strVal val="1+#ppt_h/2"/>
                                          </p:val>
                                        </p:tav>
                                        <p:tav tm="100000">
                                          <p:val>
                                            <p:strVal val="#ppt_y"/>
                                          </p:val>
                                        </p:tav>
                                      </p:tavLst>
                                    </p:anim>
                                  </p:childTnLst>
                                </p:cTn>
                              </p:par>
                              <p:par>
                                <p:cTn id="225" presetID="7" presetClass="entr" presetSubtype="4" fill="hold" grpId="0" nodeType="withEffect">
                                  <p:stCondLst>
                                    <p:cond delay="0"/>
                                  </p:stCondLst>
                                  <p:childTnLst>
                                    <p:set>
                                      <p:cBhvr>
                                        <p:cTn id="226" dur="1" fill="hold">
                                          <p:stCondLst>
                                            <p:cond delay="0"/>
                                          </p:stCondLst>
                                        </p:cTn>
                                        <p:tgtEl>
                                          <p:spTgt spid="730169"/>
                                        </p:tgtEl>
                                        <p:attrNameLst>
                                          <p:attrName>style.visibility</p:attrName>
                                        </p:attrNameLst>
                                      </p:cBhvr>
                                      <p:to>
                                        <p:strVal val="visible"/>
                                      </p:to>
                                    </p:set>
                                    <p:anim calcmode="lin" valueType="num">
                                      <p:cBhvr additive="base">
                                        <p:cTn id="227" dur="2000" fill="hold"/>
                                        <p:tgtEl>
                                          <p:spTgt spid="730169"/>
                                        </p:tgtEl>
                                        <p:attrNameLst>
                                          <p:attrName>ppt_x</p:attrName>
                                        </p:attrNameLst>
                                      </p:cBhvr>
                                      <p:tavLst>
                                        <p:tav tm="0">
                                          <p:val>
                                            <p:strVal val="#ppt_x"/>
                                          </p:val>
                                        </p:tav>
                                        <p:tav tm="100000">
                                          <p:val>
                                            <p:strVal val="#ppt_x"/>
                                          </p:val>
                                        </p:tav>
                                      </p:tavLst>
                                    </p:anim>
                                    <p:anim calcmode="lin" valueType="num">
                                      <p:cBhvr additive="base">
                                        <p:cTn id="228" dur="2000" fill="hold"/>
                                        <p:tgtEl>
                                          <p:spTgt spid="7301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0116" grpId="0" animBg="1"/>
      <p:bldP spid="730119" grpId="0" animBg="1"/>
      <p:bldP spid="730120" grpId="0" animBg="1"/>
      <p:bldP spid="730128" grpId="0" animBg="1"/>
      <p:bldP spid="730132" grpId="0" animBg="1"/>
      <p:bldP spid="730133" grpId="0" animBg="1"/>
      <p:bldP spid="730151" grpId="0"/>
      <p:bldP spid="730152" grpId="0"/>
      <p:bldP spid="730154" grpId="0"/>
      <p:bldP spid="730155" grpId="0"/>
      <p:bldP spid="730156" grpId="0"/>
      <p:bldP spid="730157" grpId="0"/>
      <p:bldP spid="730158" grpId="0"/>
      <p:bldP spid="730159" grpId="0"/>
      <p:bldP spid="730160" grpId="0"/>
      <p:bldP spid="730161" grpId="0"/>
      <p:bldP spid="730162" grpId="0"/>
      <p:bldP spid="730163" grpId="0"/>
      <p:bldP spid="730164" grpId="0"/>
      <p:bldP spid="730165" grpId="0"/>
      <p:bldP spid="730166" grpId="0" animBg="1"/>
      <p:bldP spid="730167" grpId="0"/>
      <p:bldP spid="730168" grpId="0" animBg="1"/>
      <p:bldP spid="73016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5943600"/>
          </a:xfrm>
        </p:spPr>
        <p:txBody>
          <a:bodyPr>
            <a:normAutofit fontScale="85000" lnSpcReduction="10000"/>
          </a:bodyPr>
          <a:lstStyle/>
          <a:p>
            <a:pPr algn="r" rtl="1">
              <a:buNone/>
            </a:pPr>
            <a:r>
              <a:rPr lang="fa-IR" u="sng" dirty="0" smtClean="0">
                <a:solidFill>
                  <a:srgbClr val="C00000"/>
                </a:solidFill>
              </a:rPr>
              <a:t>تصمیم گیری گروهی </a:t>
            </a:r>
          </a:p>
          <a:p>
            <a:pPr algn="justLow" rtl="1">
              <a:lnSpc>
                <a:spcPct val="160000"/>
              </a:lnSpc>
              <a:buNone/>
            </a:pPr>
            <a:r>
              <a:rPr lang="fa-IR" dirty="0" smtClean="0"/>
              <a:t>بسیاری از تصمیمهای سازمانی به خصوص تصمیم های مهمی که تاثیری عمیق بر فعالیتها و کارکنان سازمان دارد،در گروهها اتخاذ می شود.بندرت می توان سازمانی را یافت که از کمیته ها،شوراها،هیئتهای تجدیدنظر،تیمهای مطالعاتی یا گروههای مشابه به عنوان ابزارهایی برای تصمیم گیری استفاده نکند.نتیجه مطالعات و بررسیها نشان می دهد که مدیران بیش از چهل درصد وقت خود را در جلسه ها می گذرانند.قسمت عمده ای از این وقت به تشخیص مسائل،تعیین راه حلهایی برای مسائل،و انتخاب ابزارهایی برای راه حلها صرف می شود.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r" rtl="1">
              <a:buNone/>
            </a:pPr>
            <a:r>
              <a:rPr lang="fa-IR" u="sng" dirty="0" smtClean="0">
                <a:solidFill>
                  <a:srgbClr val="C00000"/>
                </a:solidFill>
              </a:rPr>
              <a:t>مزایای تصمیم‌گیری گروهی</a:t>
            </a:r>
          </a:p>
          <a:p>
            <a:pPr marL="609600" indent="-609600" algn="r" rtl="1">
              <a:lnSpc>
                <a:spcPct val="90000"/>
              </a:lnSpc>
              <a:buNone/>
              <a:defRPr/>
            </a:pPr>
            <a:r>
              <a:rPr lang="fa-IR" dirty="0" smtClean="0"/>
              <a:t>1- فراهم کردن اطلاعات بیشتر و کامل</a:t>
            </a:r>
            <a:r>
              <a:rPr lang="en-US" dirty="0" smtClean="0"/>
              <a:t>‌</a:t>
            </a:r>
            <a:r>
              <a:rPr lang="fa-IR" dirty="0" smtClean="0"/>
              <a:t>تر</a:t>
            </a:r>
          </a:p>
          <a:p>
            <a:pPr marL="609600" indent="-609600" algn="r" rtl="1">
              <a:lnSpc>
                <a:spcPct val="90000"/>
              </a:lnSpc>
              <a:buNone/>
              <a:defRPr/>
            </a:pPr>
            <a:endParaRPr lang="fa-IR" dirty="0" smtClean="0"/>
          </a:p>
          <a:p>
            <a:pPr marL="609600" indent="-609600" algn="r" rtl="1">
              <a:lnSpc>
                <a:spcPct val="90000"/>
              </a:lnSpc>
              <a:buNone/>
              <a:defRPr/>
            </a:pPr>
            <a:r>
              <a:rPr lang="fa-IR" dirty="0" smtClean="0"/>
              <a:t>2- ایجاد راه‌حلهای بیشتر</a:t>
            </a:r>
          </a:p>
          <a:p>
            <a:pPr marL="609600" indent="-609600" algn="r" rtl="1">
              <a:lnSpc>
                <a:spcPct val="90000"/>
              </a:lnSpc>
              <a:buNone/>
              <a:defRPr/>
            </a:pPr>
            <a:endParaRPr lang="fa-IR" dirty="0" smtClean="0"/>
          </a:p>
          <a:p>
            <a:pPr marL="609600" indent="-609600" algn="r" rtl="1">
              <a:lnSpc>
                <a:spcPct val="90000"/>
              </a:lnSpc>
              <a:buNone/>
              <a:defRPr/>
            </a:pPr>
            <a:r>
              <a:rPr lang="fa-IR" dirty="0" smtClean="0"/>
              <a:t>3- پذیرش بهتر یک راه‌حل</a:t>
            </a:r>
          </a:p>
          <a:p>
            <a:pPr marL="609600" indent="-609600" algn="r" rtl="1">
              <a:lnSpc>
                <a:spcPct val="90000"/>
              </a:lnSpc>
              <a:buNone/>
              <a:defRPr/>
            </a:pPr>
            <a:endParaRPr lang="fa-IR" dirty="0" smtClean="0"/>
          </a:p>
          <a:p>
            <a:pPr marL="609600" indent="-609600" algn="r" rtl="1">
              <a:lnSpc>
                <a:spcPct val="90000"/>
              </a:lnSpc>
              <a:buNone/>
              <a:defRPr/>
            </a:pPr>
            <a:r>
              <a:rPr lang="fa-IR" dirty="0" smtClean="0"/>
              <a:t>4- افزایش مشروعیت</a:t>
            </a:r>
            <a:endParaRPr lang="en-US" dirty="0" smtClean="0"/>
          </a:p>
          <a:p>
            <a:pPr algn="r" rtl="1">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5821363"/>
          </a:xfrm>
        </p:spPr>
        <p:txBody>
          <a:bodyPr>
            <a:normAutofit/>
          </a:bodyPr>
          <a:lstStyle/>
          <a:p>
            <a:pPr algn="r" rtl="1">
              <a:buNone/>
            </a:pPr>
            <a:r>
              <a:rPr lang="fa-IR" u="sng" dirty="0" smtClean="0">
                <a:solidFill>
                  <a:srgbClr val="C00000"/>
                </a:solidFill>
              </a:rPr>
              <a:t>معایب تصمیم‌گیری گروهی</a:t>
            </a:r>
          </a:p>
          <a:p>
            <a:pPr marL="609600" indent="-609600" algn="r" rtl="1">
              <a:lnSpc>
                <a:spcPct val="110000"/>
              </a:lnSpc>
              <a:buNone/>
              <a:defRPr/>
            </a:pPr>
            <a:r>
              <a:rPr lang="fa-IR" dirty="0" smtClean="0"/>
              <a:t>1- صرف وقت بیشتر</a:t>
            </a:r>
          </a:p>
          <a:p>
            <a:pPr marL="609600" indent="-609600" algn="r" rtl="1">
              <a:lnSpc>
                <a:spcPct val="110000"/>
              </a:lnSpc>
              <a:buNone/>
              <a:defRPr/>
            </a:pPr>
            <a:endParaRPr lang="fa-IR" dirty="0" smtClean="0"/>
          </a:p>
          <a:p>
            <a:pPr marL="609600" indent="-609600" algn="r" rtl="1">
              <a:lnSpc>
                <a:spcPct val="110000"/>
              </a:lnSpc>
              <a:buNone/>
              <a:defRPr/>
            </a:pPr>
            <a:r>
              <a:rPr lang="fa-IR" dirty="0" smtClean="0"/>
              <a:t>2- تسلط اقلیت</a:t>
            </a:r>
          </a:p>
          <a:p>
            <a:pPr marL="609600" indent="-609600" algn="r" rtl="1">
              <a:lnSpc>
                <a:spcPct val="110000"/>
              </a:lnSpc>
              <a:buNone/>
              <a:defRPr/>
            </a:pPr>
            <a:endParaRPr lang="fa-IR" dirty="0" smtClean="0"/>
          </a:p>
          <a:p>
            <a:pPr marL="609600" indent="-609600" algn="r" rtl="1">
              <a:lnSpc>
                <a:spcPct val="110000"/>
              </a:lnSpc>
              <a:buNone/>
              <a:defRPr/>
            </a:pPr>
            <a:r>
              <a:rPr lang="fa-IR" dirty="0" smtClean="0"/>
              <a:t>3- فشار برای هماهنگی</a:t>
            </a:r>
          </a:p>
          <a:p>
            <a:pPr marL="609600" indent="-609600" algn="r" rtl="1">
              <a:lnSpc>
                <a:spcPct val="110000"/>
              </a:lnSpc>
              <a:buNone/>
              <a:defRPr/>
            </a:pPr>
            <a:endParaRPr lang="fa-IR" dirty="0" smtClean="0"/>
          </a:p>
          <a:p>
            <a:pPr marL="609600" indent="-609600" algn="r" rtl="1">
              <a:lnSpc>
                <a:spcPct val="110000"/>
              </a:lnSpc>
              <a:buNone/>
              <a:defRPr/>
            </a:pPr>
            <a:r>
              <a:rPr lang="fa-IR" dirty="0" smtClean="0"/>
              <a:t>4- مسئولیت مبهم</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r" rtl="1">
              <a:buNone/>
            </a:pPr>
            <a:r>
              <a:rPr lang="fa-IR" u="sng" dirty="0" smtClean="0">
                <a:solidFill>
                  <a:srgbClr val="C00000"/>
                </a:solidFill>
              </a:rPr>
              <a:t>فنون تصمیم‌گیری گروهی</a:t>
            </a:r>
          </a:p>
          <a:p>
            <a:pPr algn="r" rtl="1">
              <a:buNone/>
            </a:pPr>
            <a:endParaRPr lang="fa-IR" u="sng" dirty="0" smtClean="0">
              <a:solidFill>
                <a:srgbClr val="C00000"/>
              </a:solidFill>
            </a:endParaRPr>
          </a:p>
          <a:p>
            <a:pPr algn="r" rtl="1">
              <a:buFont typeface="Wingdings" pitchFamily="2" charset="2"/>
              <a:buChar char="ü"/>
              <a:defRPr/>
            </a:pPr>
            <a:r>
              <a:rPr lang="fa-IR" dirty="0" smtClean="0"/>
              <a:t>طوفان مغزی</a:t>
            </a:r>
          </a:p>
          <a:p>
            <a:pPr algn="r" rtl="1">
              <a:buNone/>
              <a:defRPr/>
            </a:pPr>
            <a:endParaRPr lang="fa-IR" dirty="0" smtClean="0"/>
          </a:p>
          <a:p>
            <a:pPr algn="r" rtl="1">
              <a:buFont typeface="Wingdings" pitchFamily="2" charset="2"/>
              <a:buChar char="ü"/>
              <a:defRPr/>
            </a:pPr>
            <a:r>
              <a:rPr lang="fa-IR" dirty="0" smtClean="0"/>
              <a:t>گروه اسمی</a:t>
            </a:r>
          </a:p>
          <a:p>
            <a:pPr algn="r" rtl="1">
              <a:buNone/>
              <a:defRPr/>
            </a:pPr>
            <a:endParaRPr lang="fa-IR" dirty="0" smtClean="0"/>
          </a:p>
          <a:p>
            <a:pPr algn="r" rtl="1">
              <a:buFont typeface="Wingdings" pitchFamily="2" charset="2"/>
              <a:buChar char="ü"/>
              <a:defRPr/>
            </a:pPr>
            <a:r>
              <a:rPr lang="fa-IR" dirty="0" smtClean="0"/>
              <a:t>فن دلفی</a:t>
            </a:r>
          </a:p>
          <a:p>
            <a:pPr algn="r" rtl="1">
              <a:buNone/>
              <a:defRPr/>
            </a:pPr>
            <a:endParaRPr lang="fa-IR" dirty="0" smtClean="0"/>
          </a:p>
          <a:p>
            <a:pPr algn="r" rtl="1">
              <a:buFont typeface="Wingdings" pitchFamily="2" charset="2"/>
              <a:buChar char="ü"/>
              <a:defRPr/>
            </a:pPr>
            <a:r>
              <a:rPr lang="fa-IR" dirty="0" smtClean="0"/>
              <a:t>ملاقاتهای الکترونیکی</a:t>
            </a:r>
            <a:endParaRPr lang="en-US" dirty="0" smtClean="0"/>
          </a:p>
          <a:p>
            <a:pPr algn="r" rtl="1">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324600"/>
          </a:xfrm>
        </p:spPr>
        <p:txBody>
          <a:bodyPr>
            <a:normAutofit fontScale="77500" lnSpcReduction="20000"/>
          </a:bodyPr>
          <a:lstStyle/>
          <a:p>
            <a:pPr algn="r" rtl="1">
              <a:buNone/>
            </a:pPr>
            <a:r>
              <a:rPr lang="fa-IR" sz="4100" u="sng" dirty="0" smtClean="0">
                <a:solidFill>
                  <a:srgbClr val="C00000"/>
                </a:solidFill>
              </a:rPr>
              <a:t>طوفان مغزی:</a:t>
            </a:r>
          </a:p>
          <a:p>
            <a:pPr algn="r" rtl="1">
              <a:lnSpc>
                <a:spcPct val="160000"/>
              </a:lnSpc>
              <a:buNone/>
            </a:pPr>
            <a:r>
              <a:rPr lang="fa-IR" dirty="0" smtClean="0"/>
              <a:t>از مشهورترین فنون برای ایجاد خلاقیت است زیرا فن نسبتا ساده</a:t>
            </a:r>
            <a:r>
              <a:rPr lang="en-US" dirty="0" smtClean="0"/>
              <a:t>‌</a:t>
            </a:r>
            <a:r>
              <a:rPr lang="fa-IR" dirty="0" smtClean="0"/>
              <a:t>ای است که فشارهای وارد برای هماهنگی در گروه را کاهش می‌دهد تا ایجاد راه‌حلهای تازه به تاخیر نیفتد.هدف این نگرش بهبود حل مسئله با یافتن راه حلهای جدید وغیر معمول است.در جلسه های طوفان مغزی،ارائه افکار و عقاید مورد نظر است و قوانین این فن شامل:</a:t>
            </a:r>
          </a:p>
          <a:p>
            <a:pPr algn="r" rtl="1">
              <a:buNone/>
            </a:pPr>
            <a:endParaRPr lang="en-US" dirty="0" smtClean="0"/>
          </a:p>
          <a:p>
            <a:pPr algn="r" rtl="1">
              <a:buFont typeface="Wingdings" pitchFamily="2" charset="2"/>
              <a:buChar char="ü"/>
              <a:defRPr/>
            </a:pPr>
            <a:r>
              <a:rPr lang="fa-IR" dirty="0" smtClean="0"/>
              <a:t>هیچ عقیده</a:t>
            </a:r>
            <a:r>
              <a:rPr lang="en-US" dirty="0" smtClean="0"/>
              <a:t>‌</a:t>
            </a:r>
            <a:r>
              <a:rPr lang="fa-IR" dirty="0" smtClean="0"/>
              <a:t>ای مورد انتقاد قرار نمی</a:t>
            </a:r>
            <a:r>
              <a:rPr lang="en-US" dirty="0" smtClean="0"/>
              <a:t>‌</a:t>
            </a:r>
            <a:r>
              <a:rPr lang="fa-IR" dirty="0" smtClean="0"/>
              <a:t>گیرد.</a:t>
            </a:r>
          </a:p>
          <a:p>
            <a:pPr algn="r" rtl="1">
              <a:buNone/>
              <a:defRPr/>
            </a:pPr>
            <a:endParaRPr lang="fa-IR" dirty="0" smtClean="0"/>
          </a:p>
          <a:p>
            <a:pPr algn="r" rtl="1">
              <a:buFont typeface="Wingdings" pitchFamily="2" charset="2"/>
              <a:buChar char="ü"/>
              <a:defRPr/>
            </a:pPr>
            <a:r>
              <a:rPr lang="fa-IR" dirty="0" smtClean="0"/>
              <a:t>هر چه عقاید بنیادی</a:t>
            </a:r>
            <a:r>
              <a:rPr lang="en-US" dirty="0" smtClean="0"/>
              <a:t>‌</a:t>
            </a:r>
            <a:r>
              <a:rPr lang="fa-IR" dirty="0" smtClean="0"/>
              <a:t>ترباشند بهتر است.</a:t>
            </a:r>
          </a:p>
          <a:p>
            <a:pPr algn="r" rtl="1">
              <a:buNone/>
              <a:defRPr/>
            </a:pPr>
            <a:endParaRPr lang="fa-IR" dirty="0" smtClean="0"/>
          </a:p>
          <a:p>
            <a:pPr algn="r" rtl="1">
              <a:buFont typeface="Wingdings" pitchFamily="2" charset="2"/>
              <a:buChar char="ü"/>
              <a:defRPr/>
            </a:pPr>
            <a:r>
              <a:rPr lang="fa-IR" dirty="0" smtClean="0"/>
              <a:t>کمیت ارائه عقیده مورد تاکید است.</a:t>
            </a:r>
          </a:p>
          <a:p>
            <a:pPr algn="r" rtl="1">
              <a:buNone/>
              <a:defRPr/>
            </a:pPr>
            <a:endParaRPr lang="fa-IR" dirty="0" smtClean="0"/>
          </a:p>
          <a:p>
            <a:pPr algn="r" rtl="1">
              <a:buFont typeface="Wingdings" pitchFamily="2" charset="2"/>
              <a:buChar char="ü"/>
              <a:defRPr/>
            </a:pPr>
            <a:r>
              <a:rPr lang="fa-IR" dirty="0" smtClean="0"/>
              <a:t>اصلاح عقاید بوسیله دیگران تشویق می‌شود.</a:t>
            </a:r>
            <a:endParaRPr lang="en-US" dirty="0" smtClean="0"/>
          </a:p>
          <a:p>
            <a:pPr algn="r" rtl="1">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5821363"/>
          </a:xfrm>
        </p:spPr>
        <p:txBody>
          <a:bodyPr>
            <a:normAutofit fontScale="85000" lnSpcReduction="10000"/>
          </a:bodyPr>
          <a:lstStyle/>
          <a:p>
            <a:pPr algn="r" rtl="1">
              <a:buNone/>
            </a:pPr>
            <a:r>
              <a:rPr lang="fa-IR" u="sng" dirty="0" smtClean="0">
                <a:solidFill>
                  <a:srgbClr val="FF0000"/>
                </a:solidFill>
              </a:rPr>
              <a:t>فهرست مطالب</a:t>
            </a:r>
          </a:p>
          <a:p>
            <a:pPr algn="r" rtl="1">
              <a:lnSpc>
                <a:spcPct val="150000"/>
              </a:lnSpc>
              <a:buFont typeface="Wingdings" pitchFamily="2" charset="2"/>
              <a:buChar char="ü"/>
            </a:pPr>
            <a:r>
              <a:rPr lang="fa-IR" dirty="0" smtClean="0"/>
              <a:t>مدلهای تصمیم گیری</a:t>
            </a:r>
          </a:p>
          <a:p>
            <a:pPr algn="r" rtl="1">
              <a:lnSpc>
                <a:spcPct val="150000"/>
              </a:lnSpc>
              <a:buFont typeface="Wingdings" pitchFamily="2" charset="2"/>
              <a:buChar char="ü"/>
            </a:pPr>
            <a:r>
              <a:rPr lang="fa-IR" dirty="0" smtClean="0"/>
              <a:t> ابزارهای تصمیم‌گیری</a:t>
            </a:r>
          </a:p>
          <a:p>
            <a:pPr algn="r" rtl="1">
              <a:lnSpc>
                <a:spcPct val="150000"/>
              </a:lnSpc>
              <a:buFont typeface="Wingdings" pitchFamily="2" charset="2"/>
              <a:buChar char="ü"/>
            </a:pPr>
            <a:r>
              <a:rPr lang="fa-IR" dirty="0" smtClean="0"/>
              <a:t>تصمیم گیری گروهی </a:t>
            </a:r>
          </a:p>
          <a:p>
            <a:pPr algn="r" rtl="1">
              <a:lnSpc>
                <a:spcPct val="150000"/>
              </a:lnSpc>
              <a:buFont typeface="Wingdings" pitchFamily="2" charset="2"/>
              <a:buChar char="ü"/>
            </a:pPr>
            <a:r>
              <a:rPr lang="fa-IR" dirty="0" smtClean="0"/>
              <a:t>فنون تصمیم‌گیری گروهی</a:t>
            </a:r>
          </a:p>
          <a:p>
            <a:pPr algn="r" rtl="1">
              <a:lnSpc>
                <a:spcPct val="150000"/>
              </a:lnSpc>
              <a:buFont typeface="Wingdings" pitchFamily="2" charset="2"/>
              <a:buChar char="ü"/>
              <a:defRPr/>
            </a:pPr>
            <a:r>
              <a:rPr lang="fa-IR" dirty="0" smtClean="0"/>
              <a:t>طوفان مغزی</a:t>
            </a:r>
          </a:p>
          <a:p>
            <a:pPr algn="r" rtl="1">
              <a:lnSpc>
                <a:spcPct val="150000"/>
              </a:lnSpc>
              <a:buFont typeface="Wingdings" pitchFamily="2" charset="2"/>
              <a:buChar char="ü"/>
              <a:defRPr/>
            </a:pPr>
            <a:r>
              <a:rPr lang="fa-IR" dirty="0" smtClean="0"/>
              <a:t>گروه اسمی</a:t>
            </a:r>
          </a:p>
          <a:p>
            <a:pPr algn="r" rtl="1">
              <a:lnSpc>
                <a:spcPct val="150000"/>
              </a:lnSpc>
              <a:buFont typeface="Wingdings" pitchFamily="2" charset="2"/>
              <a:buChar char="ü"/>
              <a:defRPr/>
            </a:pPr>
            <a:r>
              <a:rPr lang="fa-IR" dirty="0" smtClean="0"/>
              <a:t>فن دلفی</a:t>
            </a:r>
          </a:p>
          <a:p>
            <a:pPr algn="r" rtl="1">
              <a:lnSpc>
                <a:spcPct val="150000"/>
              </a:lnSpc>
              <a:buFont typeface="Wingdings" pitchFamily="2" charset="2"/>
              <a:buChar char="ü"/>
              <a:defRPr/>
            </a:pPr>
            <a:r>
              <a:rPr lang="fa-IR" dirty="0" smtClean="0"/>
              <a:t>ملاقاتهای الکترونیکی</a:t>
            </a:r>
            <a:endParaRPr lang="en-US" dirty="0" smtClean="0"/>
          </a:p>
          <a:p>
            <a:pPr algn="r" rtl="1">
              <a:buNone/>
            </a:pPr>
            <a:endParaRPr lang="fa-IR" u="sng" dirty="0" smtClean="0">
              <a:solidFill>
                <a:srgbClr val="C00000"/>
              </a:solidFill>
            </a:endParaRPr>
          </a:p>
          <a:p>
            <a:pPr algn="r" rtl="1">
              <a:buNone/>
            </a:pPr>
            <a:endParaRPr lang="fa-IR" u="sng" dirty="0" smtClean="0">
              <a:solidFill>
                <a:srgbClr val="C00000"/>
              </a:solidFill>
            </a:endParaRPr>
          </a:p>
          <a:p>
            <a:pPr algn="r" rtl="1">
              <a:buNone/>
            </a:pPr>
            <a:endParaRPr lang="fa-IR" u="sng" dirty="0" smtClean="0">
              <a:solidFill>
                <a:srgbClr val="FF0000"/>
              </a:solidFill>
            </a:endParaRPr>
          </a:p>
          <a:p>
            <a:pPr algn="r" rtl="1">
              <a:buNone/>
            </a:pPr>
            <a:endParaRPr lang="en-US" u="sng" dirty="0" smtClean="0">
              <a:solidFill>
                <a:srgbClr val="FF0000"/>
              </a:solidFill>
            </a:endParaRPr>
          </a:p>
          <a:p>
            <a:pPr algn="r" rtl="1">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8763000" cy="5745163"/>
          </a:xfrm>
        </p:spPr>
        <p:txBody>
          <a:bodyPr>
            <a:normAutofit/>
          </a:bodyPr>
          <a:lstStyle/>
          <a:p>
            <a:pPr algn="justLow" rtl="1">
              <a:lnSpc>
                <a:spcPct val="150000"/>
              </a:lnSpc>
              <a:buNone/>
            </a:pPr>
            <a:r>
              <a:rPr lang="fa-IR" sz="2800" dirty="0" smtClean="0"/>
              <a:t>در جلسات طوفان مغزی افراد دور یک میز می نشینند.رهبر گروه به طور روشن و واضح مسئله را بیان می کند،به گونه ای که کلیه حاضران در جلسه آن را درک کنند،سپس افراد آزادند در زمان تعیین شده هر اندازه که می توانند راه حل ارائه دهند.هیچ انتقادی مجاز نیست و کلیه راه حلها برای بحث و تحلیلهای بعدی حفظ و نگهداری می شود.</a:t>
            </a:r>
            <a:endParaRPr lang="en-US"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096000"/>
          </a:xfrm>
        </p:spPr>
        <p:txBody>
          <a:bodyPr>
            <a:normAutofit fontScale="85000" lnSpcReduction="10000"/>
          </a:bodyPr>
          <a:lstStyle/>
          <a:p>
            <a:pPr algn="r" rtl="1">
              <a:buNone/>
            </a:pPr>
            <a:r>
              <a:rPr lang="fa-IR" u="sng" dirty="0" smtClean="0">
                <a:solidFill>
                  <a:srgbClr val="C00000"/>
                </a:solidFill>
              </a:rPr>
              <a:t>روش گروه اسمی:</a:t>
            </a:r>
          </a:p>
          <a:p>
            <a:pPr algn="justLow" rtl="1">
              <a:lnSpc>
                <a:spcPct val="160000"/>
              </a:lnSpc>
              <a:buNone/>
            </a:pPr>
            <a:r>
              <a:rPr lang="fa-IR" dirty="0" smtClean="0"/>
              <a:t>در این روش اعضای گروهی که در موضوع مورد نظر برای تصمیم‌گیری صاحب نظر و مجرب هستند گرد هم می</a:t>
            </a:r>
            <a:r>
              <a:rPr lang="en-US" dirty="0" smtClean="0"/>
              <a:t>‌</a:t>
            </a:r>
            <a:r>
              <a:rPr lang="fa-IR" dirty="0" smtClean="0"/>
              <a:t>آیند،وابتدا مسئله که باید درباره آن تصمیم بگیرند مطرح می کنند.برخلاف جلسه ها و کمیته های متداول تصمیم گیری گروهی که افراد با هم به بحث و گفتگو می پردازند،در این روش اعضای جلسه حق سخن گفتن با یکدیگر را ندارند و باید بطور مستقل نظرات خود را بصورت کتبی اعلام دارند.پس ازآن،نظرات جمع آوری شده طبقه بندی می شود و در تابلویی در معرض دید همگان قرار می گیرد،بدون آنکه مشخص باشد نظرات مذکور متعلق به چه کسی است.</a:t>
            </a:r>
            <a:endParaRPr lang="en-US" dirty="0" smtClean="0"/>
          </a:p>
          <a:p>
            <a:pPr algn="r" rtl="1">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10600" cy="5668963"/>
          </a:xfrm>
        </p:spPr>
        <p:txBody>
          <a:bodyPr>
            <a:normAutofit/>
          </a:bodyPr>
          <a:lstStyle/>
          <a:p>
            <a:pPr algn="justLow" rtl="1">
              <a:lnSpc>
                <a:spcPct val="150000"/>
              </a:lnSpc>
              <a:buNone/>
            </a:pPr>
            <a:r>
              <a:rPr lang="fa-IR" sz="2800" dirty="0" smtClean="0"/>
              <a:t>در این مرحله اعضا به بحث و گفتگو و نقد و بررسی نظرات اعلام شده می پردازند و نقاط قوت و ضعف آنها را مورد توجه قرار می دهند.پس از آنکه درباره موضوع مورد نظر برای تصمیم گیری و راه حل های ارائه شده به اندازه کافی بحث شد اعضای جلسه با رای کتبی تصمیم گیری و راه حلی را که مصلحت می بینند انتخاب می کنند.</a:t>
            </a:r>
            <a:endParaRPr lang="en-US"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019800"/>
          </a:xfrm>
        </p:spPr>
        <p:txBody>
          <a:bodyPr>
            <a:normAutofit fontScale="92500" lnSpcReduction="10000"/>
          </a:bodyPr>
          <a:lstStyle/>
          <a:p>
            <a:pPr algn="r" rtl="1">
              <a:buNone/>
            </a:pPr>
            <a:r>
              <a:rPr lang="fa-IR" u="sng" dirty="0" smtClean="0">
                <a:solidFill>
                  <a:srgbClr val="C00000"/>
                </a:solidFill>
              </a:rPr>
              <a:t>فن دلفی:</a:t>
            </a:r>
          </a:p>
          <a:p>
            <a:pPr algn="justLow" rtl="1">
              <a:lnSpc>
                <a:spcPct val="150000"/>
              </a:lnSpc>
              <a:buNone/>
            </a:pPr>
            <a:r>
              <a:rPr lang="fa-IR" dirty="0" smtClean="0"/>
              <a:t>در این روش برای تصمیم‌گیری در یک مورد خاص گروهی از افراد صاحب نظر را انتخاب و نظرات آنان را با پرسشنامه ای جویا می‌شوند،سپس آن نظرات را طبقه بندی می کنند،برای کلیه اعضای گروه می فرستند،اعضای گروه نظرات ابراز شده را بررسی و ارزیابی می کنند و به آنها امتیاز می دهند.بدین ترتیب راه حلی که امتیاز بیشتری را بدست آورده است،بعنوان بهترین تصمیم انتخاب میشود.در فن دلفی افراد لزوما یکدیگر را نمی شناسند و برخورد رویارویی با هم ندارند.</a:t>
            </a:r>
            <a:endParaRPr lang="en-US" dirty="0" smtClean="0"/>
          </a:p>
          <a:p>
            <a:pPr algn="r" rtl="1">
              <a:buNone/>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382000" cy="5897563"/>
          </a:xfrm>
        </p:spPr>
        <p:txBody>
          <a:bodyPr>
            <a:normAutofit fontScale="92500" lnSpcReduction="10000"/>
          </a:bodyPr>
          <a:lstStyle/>
          <a:p>
            <a:pPr algn="r" rtl="1">
              <a:lnSpc>
                <a:spcPct val="120000"/>
              </a:lnSpc>
              <a:buNone/>
            </a:pPr>
            <a:r>
              <a:rPr lang="fa-IR" sz="2800" u="sng" dirty="0" smtClean="0">
                <a:solidFill>
                  <a:srgbClr val="C00000"/>
                </a:solidFill>
              </a:rPr>
              <a:t>ملاقاتهای الکترونیکی</a:t>
            </a:r>
          </a:p>
          <a:p>
            <a:pPr algn="justLow" rtl="1">
              <a:lnSpc>
                <a:spcPct val="120000"/>
              </a:lnSpc>
              <a:buNone/>
            </a:pPr>
            <a:r>
              <a:rPr lang="fa-IR" sz="2800" dirty="0" smtClean="0"/>
              <a:t>این روش جدیدترین شیوه تصمیم‌گیری گروهی است و روش گروه اسمی را با فناوری پیشرفته کامپیوتر درهم می</a:t>
            </a:r>
            <a:r>
              <a:rPr lang="en-US" sz="2800" dirty="0" smtClean="0"/>
              <a:t>‌</a:t>
            </a:r>
            <a:r>
              <a:rPr lang="fa-IR" sz="2800" dirty="0" smtClean="0"/>
              <a:t>آمیزد.این روش را ملاقات الکترونیکی می نامند.</a:t>
            </a:r>
          </a:p>
          <a:p>
            <a:pPr algn="justLow" rtl="1">
              <a:lnSpc>
                <a:spcPct val="120000"/>
              </a:lnSpc>
              <a:buNone/>
            </a:pPr>
            <a:endParaRPr lang="en-US" sz="2800" dirty="0" smtClean="0"/>
          </a:p>
          <a:p>
            <a:pPr algn="justLow" rtl="1">
              <a:lnSpc>
                <a:spcPct val="120000"/>
              </a:lnSpc>
              <a:buNone/>
            </a:pPr>
            <a:r>
              <a:rPr lang="fa-IR" sz="2800" dirty="0" smtClean="0"/>
              <a:t>مزایای اصلی ملاقاتهای الکترونیکی</a:t>
            </a:r>
          </a:p>
          <a:p>
            <a:pPr algn="justLow" rtl="1">
              <a:lnSpc>
                <a:spcPct val="120000"/>
              </a:lnSpc>
              <a:buNone/>
              <a:defRPr/>
            </a:pPr>
            <a:r>
              <a:rPr lang="fa-IR" sz="2800" dirty="0" smtClean="0"/>
              <a:t>گمنامی</a:t>
            </a:r>
          </a:p>
          <a:p>
            <a:pPr algn="justLow" rtl="1">
              <a:lnSpc>
                <a:spcPct val="120000"/>
              </a:lnSpc>
              <a:buNone/>
              <a:defRPr/>
            </a:pPr>
            <a:endParaRPr lang="fa-IR" sz="2800" dirty="0" smtClean="0"/>
          </a:p>
          <a:p>
            <a:pPr algn="justLow" rtl="1">
              <a:lnSpc>
                <a:spcPct val="120000"/>
              </a:lnSpc>
              <a:buNone/>
              <a:defRPr/>
            </a:pPr>
            <a:r>
              <a:rPr lang="fa-IR" sz="2800" dirty="0" smtClean="0"/>
              <a:t>درستکاری</a:t>
            </a:r>
          </a:p>
          <a:p>
            <a:pPr algn="justLow" rtl="1">
              <a:lnSpc>
                <a:spcPct val="120000"/>
              </a:lnSpc>
              <a:buNone/>
              <a:defRPr/>
            </a:pPr>
            <a:endParaRPr lang="fa-IR" sz="2800" dirty="0" smtClean="0"/>
          </a:p>
          <a:p>
            <a:pPr algn="justLow" rtl="1">
              <a:lnSpc>
                <a:spcPct val="120000"/>
              </a:lnSpc>
              <a:buNone/>
              <a:defRPr/>
            </a:pPr>
            <a:r>
              <a:rPr lang="fa-IR" sz="2800" dirty="0" smtClean="0"/>
              <a:t>سرعت</a:t>
            </a:r>
            <a:endParaRPr lang="en-US"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211763"/>
          </a:xfrm>
        </p:spPr>
        <p:txBody>
          <a:bodyPr>
            <a:normAutofit/>
          </a:bodyPr>
          <a:lstStyle/>
          <a:p>
            <a:pPr algn="ctr">
              <a:buNone/>
            </a:pPr>
            <a:endParaRPr lang="fa-IR" sz="8800" dirty="0" smtClean="0">
              <a:solidFill>
                <a:srgbClr val="C00000"/>
              </a:solidFill>
            </a:endParaRPr>
          </a:p>
          <a:p>
            <a:pPr algn="ctr">
              <a:buNone/>
            </a:pPr>
            <a:r>
              <a:rPr lang="fa-IR" sz="8800" dirty="0" smtClean="0">
                <a:solidFill>
                  <a:srgbClr val="C00000"/>
                </a:solidFill>
              </a:rPr>
              <a:t>پایان</a:t>
            </a:r>
            <a:endParaRPr lang="en-US" sz="8800" dirty="0">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10000"/>
          </a:bodyPr>
          <a:lstStyle/>
          <a:p>
            <a:pPr algn="r" rtl="1">
              <a:buNone/>
            </a:pPr>
            <a:r>
              <a:rPr lang="fa-IR" u="sng" dirty="0" smtClean="0">
                <a:solidFill>
                  <a:srgbClr val="FF0000"/>
                </a:solidFill>
              </a:rPr>
              <a:t>مدلهای تصمیم گیری </a:t>
            </a:r>
          </a:p>
          <a:p>
            <a:pPr algn="justLow" rtl="1">
              <a:lnSpc>
                <a:spcPct val="150000"/>
              </a:lnSpc>
              <a:buNone/>
            </a:pPr>
            <a:r>
              <a:rPr lang="fa-IR" u="sng" dirty="0" smtClean="0">
                <a:solidFill>
                  <a:schemeClr val="tx2"/>
                </a:solidFill>
              </a:rPr>
              <a:t>تعریف مدل</a:t>
            </a:r>
          </a:p>
          <a:p>
            <a:pPr algn="justLow" rtl="1">
              <a:lnSpc>
                <a:spcPct val="150000"/>
              </a:lnSpc>
              <a:buNone/>
            </a:pPr>
            <a:r>
              <a:rPr lang="fa-IR" dirty="0" smtClean="0"/>
              <a:t>مدل الگویی است که از واقعیت گرفته شده</a:t>
            </a:r>
            <a:r>
              <a:rPr lang="en-US" dirty="0" smtClean="0"/>
              <a:t>‌</a:t>
            </a:r>
            <a:r>
              <a:rPr lang="fa-IR" dirty="0" smtClean="0"/>
              <a:t>است و روابط بین متغیرها را نشان می‌دهد و می‌توان از آن برای پیش بینی در تصمیم‌گیری استفاده کرد.با بکارگیری مدل،بدون اینکه تصمیم گیری در دنیای واقعی مخاطره ایجاد کند می توان مطلوبترین تصمیم را اتخاذ کرد.اغلب دشوار یا غیر ممکن است که راههای مختلف تصمیم را عملا آزمایش و از میان آنها بهترین را انتخاب کرد.در حالی که این امر با استفاده از مدل به سادگی امکان پذیر است.</a:t>
            </a:r>
            <a:endParaRPr lang="en-US" dirty="0" smtClean="0"/>
          </a:p>
          <a:p>
            <a:pPr algn="r" rtl="1">
              <a:buNone/>
            </a:pPr>
            <a:endParaRPr lang="en-US" i="1" u="sn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gn="justLow" rtl="1">
              <a:lnSpc>
                <a:spcPct val="150000"/>
              </a:lnSpc>
              <a:buNone/>
            </a:pPr>
            <a:r>
              <a:rPr lang="fa-IR" u="sng" dirty="0" smtClean="0">
                <a:solidFill>
                  <a:srgbClr val="C00000"/>
                </a:solidFill>
              </a:rPr>
              <a:t>مدلهای تصمیم‌گیری</a:t>
            </a:r>
          </a:p>
          <a:p>
            <a:pPr marL="609600" indent="-609600" algn="justLow" rtl="1">
              <a:lnSpc>
                <a:spcPct val="150000"/>
              </a:lnSpc>
              <a:buNone/>
              <a:defRPr/>
            </a:pPr>
            <a:r>
              <a:rPr lang="fa-IR" dirty="0" smtClean="0">
                <a:solidFill>
                  <a:srgbClr val="C00000"/>
                </a:solidFill>
              </a:rPr>
              <a:t>1)مدل کلاسیک</a:t>
            </a:r>
          </a:p>
          <a:p>
            <a:pPr marL="609600" indent="-609600" algn="justLow" rtl="1">
              <a:lnSpc>
                <a:spcPct val="150000"/>
              </a:lnSpc>
              <a:buNone/>
              <a:defRPr/>
            </a:pPr>
            <a:r>
              <a:rPr lang="fa-IR" dirty="0" smtClean="0">
                <a:solidFill>
                  <a:srgbClr val="C00000"/>
                </a:solidFill>
              </a:rPr>
              <a:t>2)مدل اداری</a:t>
            </a:r>
            <a:endParaRPr lang="en-US" dirty="0" smtClean="0">
              <a:solidFill>
                <a:srgbClr val="C00000"/>
              </a:solidFill>
            </a:endParaRPr>
          </a:p>
          <a:p>
            <a:pPr algn="r" rtl="1">
              <a:buNone/>
            </a:pPr>
            <a:endParaRPr lang="en-US" dirty="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534400" cy="5821363"/>
          </a:xfrm>
        </p:spPr>
        <p:txBody>
          <a:bodyPr>
            <a:normAutofit fontScale="85000" lnSpcReduction="10000"/>
          </a:bodyPr>
          <a:lstStyle/>
          <a:p>
            <a:pPr algn="r" rtl="1">
              <a:buNone/>
            </a:pPr>
            <a:r>
              <a:rPr lang="fa-IR" sz="3800" u="sng" dirty="0" smtClean="0">
                <a:solidFill>
                  <a:srgbClr val="C00000"/>
                </a:solidFill>
              </a:rPr>
              <a:t>مدل کلاسیک</a:t>
            </a:r>
          </a:p>
          <a:p>
            <a:pPr algn="justLow" rtl="1">
              <a:lnSpc>
                <a:spcPct val="150000"/>
              </a:lnSpc>
              <a:buNone/>
            </a:pPr>
            <a:r>
              <a:rPr lang="fa-IR" dirty="0" smtClean="0"/>
              <a:t>مدل کلاسیک بر این فرض استوار است که نگرش مدیران در تصمیم‌گیری عقلایی و عینی است و در نتیجه آنان همیشه تصمیمهایی را اتخاذ می‌کنند که به نفع سازمان است.در این مدل مدیران با مسائل کاملا مشخصی مواجهند،تمام راه حلهای عملی ممکن برای آن مسائل را می شناسند و از نتایج آن آگاهی دارند.مدیران کلیه راه حلهای ممکن را با دقت آزمایش می کنند و در سطح وسیعی احتمال نتایج هر یک از راه حلهای انتخاب شده را می سنجند تا مطابق با نیازهای سازمانی،مناسب ترین آنها را انتخاب کنند.</a:t>
            </a:r>
            <a:endParaRPr lang="en-US" dirty="0" smtClean="0"/>
          </a:p>
          <a:p>
            <a:pPr algn="r" rtl="1">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248400"/>
          </a:xfrm>
        </p:spPr>
        <p:txBody>
          <a:bodyPr>
            <a:normAutofit fontScale="77500" lnSpcReduction="20000"/>
          </a:bodyPr>
          <a:lstStyle/>
          <a:p>
            <a:pPr algn="justLow" rtl="1">
              <a:lnSpc>
                <a:spcPct val="150000"/>
              </a:lnSpc>
              <a:buNone/>
            </a:pPr>
            <a:r>
              <a:rPr lang="fa-IR" u="sng" dirty="0" smtClean="0"/>
              <a:t>براساس مدل کلاسیک مدیران باید هنگام تصمیم‌گیری موارد زیر را رعایت کنند:</a:t>
            </a:r>
          </a:p>
          <a:p>
            <a:pPr algn="justLow" rtl="1">
              <a:lnSpc>
                <a:spcPct val="150000"/>
              </a:lnSpc>
              <a:buFont typeface="Wingdings" pitchFamily="2" charset="2"/>
              <a:buChar char="ü"/>
              <a:defRPr/>
            </a:pPr>
            <a:r>
              <a:rPr lang="fa-IR" dirty="0" smtClean="0"/>
              <a:t>اطلاعات کاملی درباره مسئله داشته باشند.</a:t>
            </a:r>
          </a:p>
          <a:p>
            <a:pPr algn="justLow" rtl="1">
              <a:lnSpc>
                <a:spcPct val="150000"/>
              </a:lnSpc>
              <a:buFont typeface="Wingdings" pitchFamily="2" charset="2"/>
              <a:buChar char="ü"/>
              <a:defRPr/>
            </a:pPr>
            <a:r>
              <a:rPr lang="fa-IR" dirty="0" smtClean="0"/>
              <a:t>اهداف تصمیم‌گیری را به روشنی تعریف کنند.</a:t>
            </a:r>
          </a:p>
          <a:p>
            <a:pPr algn="justLow" rtl="1">
              <a:lnSpc>
                <a:spcPct val="150000"/>
              </a:lnSpc>
              <a:buFont typeface="Wingdings" pitchFamily="2" charset="2"/>
              <a:buChar char="ü"/>
              <a:defRPr/>
            </a:pPr>
            <a:r>
              <a:rPr lang="fa-IR" dirty="0" smtClean="0"/>
              <a:t>کلیه راه‌حلها را برای حل مسئله بشناسند.</a:t>
            </a:r>
          </a:p>
          <a:p>
            <a:pPr algn="justLow" rtl="1">
              <a:lnSpc>
                <a:spcPct val="150000"/>
              </a:lnSpc>
              <a:buFont typeface="Wingdings" pitchFamily="2" charset="2"/>
              <a:buChar char="ü"/>
              <a:defRPr/>
            </a:pPr>
            <a:r>
              <a:rPr lang="fa-IR" dirty="0" smtClean="0"/>
              <a:t>کلیه اطلاعات درباره تمام راه‌حلها را جمع آوری کنند.</a:t>
            </a:r>
          </a:p>
          <a:p>
            <a:pPr algn="justLow" rtl="1">
              <a:lnSpc>
                <a:spcPct val="150000"/>
              </a:lnSpc>
              <a:buFont typeface="Wingdings" pitchFamily="2" charset="2"/>
              <a:buChar char="ü"/>
              <a:defRPr/>
            </a:pPr>
            <a:r>
              <a:rPr lang="fa-IR" dirty="0" smtClean="0"/>
              <a:t>نتایج کلیه راه‌حلها را به طور عقلایی ارزیابی کنند.</a:t>
            </a:r>
          </a:p>
          <a:p>
            <a:pPr algn="justLow" rtl="1">
              <a:lnSpc>
                <a:spcPct val="150000"/>
              </a:lnSpc>
              <a:buNone/>
              <a:defRPr/>
            </a:pPr>
            <a:endParaRPr lang="fa-IR" dirty="0" smtClean="0"/>
          </a:p>
          <a:p>
            <a:pPr algn="justLow" rtl="1">
              <a:lnSpc>
                <a:spcPct val="150000"/>
              </a:lnSpc>
              <a:buNone/>
              <a:defRPr/>
            </a:pPr>
            <a:r>
              <a:rPr lang="fa-IR" dirty="0" smtClean="0"/>
              <a:t>در صورت رعایت این موارد،مدیران می توانند از میان راه حل های مختلف تصمیم بهینه اتخاذ کنند.تصمیم بهینه زمانی اتخاذ می شود که مدیران راه حلی را انتخاب کنند که بطور مطلق بهترین راه حل یک مسئله باشد.</a:t>
            </a:r>
            <a:endParaRPr lang="en-US" dirty="0" smtClean="0"/>
          </a:p>
          <a:p>
            <a:pPr algn="r" rtl="1">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AutoShape 2"/>
          <p:cNvSpPr>
            <a:spLocks noChangeArrowheads="1"/>
          </p:cNvSpPr>
          <p:nvPr/>
        </p:nvSpPr>
        <p:spPr bwMode="auto">
          <a:xfrm>
            <a:off x="1320800" y="1522413"/>
            <a:ext cx="2308225" cy="958850"/>
          </a:xfrm>
          <a:prstGeom prst="parallelogram">
            <a:avLst>
              <a:gd name="adj" fmla="val 60182"/>
            </a:avLst>
          </a:prstGeom>
          <a:noFill/>
          <a:ln w="31750">
            <a:solidFill>
              <a:schemeClr val="tx1"/>
            </a:solidFill>
            <a:miter lim="800000"/>
            <a:headEnd/>
            <a:tailEnd/>
          </a:ln>
          <a:effectLst>
            <a:outerShdw dist="107763" dir="8100000" algn="ctr" rotWithShape="0">
              <a:schemeClr val="bg2">
                <a:alpha val="50000"/>
              </a:schemeClr>
            </a:outerShdw>
          </a:effectLst>
        </p:spPr>
        <p:txBody>
          <a:bodyPr wrap="none" anchor="ctr"/>
          <a:lstStyle/>
          <a:p>
            <a:pPr>
              <a:defRPr/>
            </a:pPr>
            <a:endParaRPr lang="en-US"/>
          </a:p>
        </p:txBody>
      </p:sp>
      <p:sp>
        <p:nvSpPr>
          <p:cNvPr id="712707" name="AutoShape 3"/>
          <p:cNvSpPr>
            <a:spLocks noChangeArrowheads="1"/>
          </p:cNvSpPr>
          <p:nvPr/>
        </p:nvSpPr>
        <p:spPr bwMode="auto">
          <a:xfrm>
            <a:off x="3948113" y="1520825"/>
            <a:ext cx="2308225" cy="958850"/>
          </a:xfrm>
          <a:prstGeom prst="parallelogram">
            <a:avLst>
              <a:gd name="adj" fmla="val 60182"/>
            </a:avLst>
          </a:prstGeom>
          <a:noFill/>
          <a:ln w="31750">
            <a:solidFill>
              <a:schemeClr val="tx1"/>
            </a:solidFill>
            <a:miter lim="800000"/>
            <a:headEnd/>
            <a:tailEnd/>
          </a:ln>
          <a:effectLst>
            <a:outerShdw dist="107763" dir="8100000" algn="ctr" rotWithShape="0">
              <a:schemeClr val="bg2">
                <a:alpha val="50000"/>
              </a:schemeClr>
            </a:outerShdw>
          </a:effectLst>
        </p:spPr>
        <p:txBody>
          <a:bodyPr wrap="none" anchor="ctr"/>
          <a:lstStyle/>
          <a:p>
            <a:pPr>
              <a:defRPr/>
            </a:pPr>
            <a:endParaRPr lang="en-US"/>
          </a:p>
        </p:txBody>
      </p:sp>
      <p:sp>
        <p:nvSpPr>
          <p:cNvPr id="712708" name="AutoShape 4"/>
          <p:cNvSpPr>
            <a:spLocks noChangeArrowheads="1"/>
          </p:cNvSpPr>
          <p:nvPr/>
        </p:nvSpPr>
        <p:spPr bwMode="auto">
          <a:xfrm>
            <a:off x="6556375" y="1592263"/>
            <a:ext cx="2308225" cy="958850"/>
          </a:xfrm>
          <a:prstGeom prst="parallelogram">
            <a:avLst>
              <a:gd name="adj" fmla="val 60182"/>
            </a:avLst>
          </a:prstGeom>
          <a:noFill/>
          <a:ln w="31750">
            <a:solidFill>
              <a:schemeClr val="tx1"/>
            </a:solidFill>
            <a:miter lim="800000"/>
            <a:headEnd/>
            <a:tailEnd/>
          </a:ln>
          <a:effectLst>
            <a:outerShdw dist="107763" dir="8100000" algn="ctr" rotWithShape="0">
              <a:schemeClr val="bg2">
                <a:alpha val="50000"/>
              </a:schemeClr>
            </a:outerShdw>
          </a:effectLst>
        </p:spPr>
        <p:txBody>
          <a:bodyPr wrap="none" anchor="ctr"/>
          <a:lstStyle/>
          <a:p>
            <a:pPr>
              <a:defRPr/>
            </a:pPr>
            <a:endParaRPr lang="en-US"/>
          </a:p>
        </p:txBody>
      </p:sp>
      <p:sp>
        <p:nvSpPr>
          <p:cNvPr id="712709" name="AutoShape 5"/>
          <p:cNvSpPr>
            <a:spLocks noChangeArrowheads="1"/>
          </p:cNvSpPr>
          <p:nvPr/>
        </p:nvSpPr>
        <p:spPr bwMode="auto">
          <a:xfrm>
            <a:off x="3273425" y="3784600"/>
            <a:ext cx="2308225" cy="958850"/>
          </a:xfrm>
          <a:prstGeom prst="parallelogram">
            <a:avLst>
              <a:gd name="adj" fmla="val 60182"/>
            </a:avLst>
          </a:prstGeom>
          <a:noFill/>
          <a:ln w="31750">
            <a:solidFill>
              <a:schemeClr val="tx1"/>
            </a:solidFill>
            <a:miter lim="800000"/>
            <a:headEnd/>
            <a:tailEnd/>
          </a:ln>
          <a:effectLst>
            <a:outerShdw dist="107763" dir="8100000" algn="ctr" rotWithShape="0">
              <a:schemeClr val="bg2">
                <a:alpha val="50000"/>
              </a:schemeClr>
            </a:outerShdw>
          </a:effectLst>
        </p:spPr>
        <p:txBody>
          <a:bodyPr wrap="none" anchor="ctr"/>
          <a:lstStyle/>
          <a:p>
            <a:pPr>
              <a:defRPr/>
            </a:pPr>
            <a:endParaRPr lang="en-US"/>
          </a:p>
        </p:txBody>
      </p:sp>
      <p:sp>
        <p:nvSpPr>
          <p:cNvPr id="712710" name="AutoShape 6"/>
          <p:cNvSpPr>
            <a:spLocks noChangeArrowheads="1"/>
          </p:cNvSpPr>
          <p:nvPr/>
        </p:nvSpPr>
        <p:spPr bwMode="auto">
          <a:xfrm>
            <a:off x="5929313" y="3779838"/>
            <a:ext cx="2308225" cy="958850"/>
          </a:xfrm>
          <a:prstGeom prst="parallelogram">
            <a:avLst>
              <a:gd name="adj" fmla="val 60182"/>
            </a:avLst>
          </a:prstGeom>
          <a:noFill/>
          <a:ln w="31750">
            <a:solidFill>
              <a:schemeClr val="tx1"/>
            </a:solidFill>
            <a:miter lim="800000"/>
            <a:headEnd/>
            <a:tailEnd/>
          </a:ln>
          <a:effectLst>
            <a:outerShdw dist="107763" dir="8100000" algn="ctr" rotWithShape="0">
              <a:schemeClr val="bg2">
                <a:alpha val="50000"/>
              </a:schemeClr>
            </a:outerShdw>
          </a:effectLst>
        </p:spPr>
        <p:txBody>
          <a:bodyPr wrap="none" anchor="ctr"/>
          <a:lstStyle/>
          <a:p>
            <a:pPr>
              <a:defRPr/>
            </a:pPr>
            <a:endParaRPr lang="en-US"/>
          </a:p>
        </p:txBody>
      </p:sp>
      <p:sp>
        <p:nvSpPr>
          <p:cNvPr id="712711" name="AutoShape 7"/>
          <p:cNvSpPr>
            <a:spLocks noChangeArrowheads="1"/>
          </p:cNvSpPr>
          <p:nvPr/>
        </p:nvSpPr>
        <p:spPr bwMode="auto">
          <a:xfrm>
            <a:off x="508000" y="3822700"/>
            <a:ext cx="2438400" cy="958850"/>
          </a:xfrm>
          <a:prstGeom prst="parallelogram">
            <a:avLst>
              <a:gd name="adj" fmla="val 63576"/>
            </a:avLst>
          </a:prstGeom>
          <a:noFill/>
          <a:ln w="31750">
            <a:solidFill>
              <a:schemeClr val="tx1"/>
            </a:solidFill>
            <a:miter lim="800000"/>
            <a:headEnd/>
            <a:tailEnd/>
          </a:ln>
          <a:effectLst>
            <a:outerShdw dist="107763" dir="8100000" algn="ctr" rotWithShape="0">
              <a:schemeClr val="bg2">
                <a:alpha val="50000"/>
              </a:schemeClr>
            </a:outerShdw>
          </a:effectLst>
        </p:spPr>
        <p:txBody>
          <a:bodyPr wrap="none" anchor="ctr"/>
          <a:lstStyle/>
          <a:p>
            <a:pPr>
              <a:defRPr/>
            </a:pPr>
            <a:endParaRPr lang="en-US"/>
          </a:p>
        </p:txBody>
      </p:sp>
      <p:sp>
        <p:nvSpPr>
          <p:cNvPr id="712712" name="Line 8"/>
          <p:cNvSpPr>
            <a:spLocks noChangeShapeType="1"/>
          </p:cNvSpPr>
          <p:nvPr/>
        </p:nvSpPr>
        <p:spPr bwMode="auto">
          <a:xfrm>
            <a:off x="3324225" y="2032000"/>
            <a:ext cx="900113" cy="0"/>
          </a:xfrm>
          <a:prstGeom prst="line">
            <a:avLst/>
          </a:prstGeom>
          <a:noFill/>
          <a:ln w="50800">
            <a:solidFill>
              <a:schemeClr val="tx1"/>
            </a:solidFill>
            <a:round/>
            <a:headEnd/>
            <a:tailEnd type="triangle" w="med" len="med"/>
          </a:ln>
          <a:effectLst/>
        </p:spPr>
        <p:txBody>
          <a:bodyPr/>
          <a:lstStyle/>
          <a:p>
            <a:pPr>
              <a:defRPr/>
            </a:pPr>
            <a:endParaRPr lang="en-US"/>
          </a:p>
        </p:txBody>
      </p:sp>
      <p:sp>
        <p:nvSpPr>
          <p:cNvPr id="712713" name="Line 9"/>
          <p:cNvSpPr>
            <a:spLocks noChangeShapeType="1"/>
          </p:cNvSpPr>
          <p:nvPr/>
        </p:nvSpPr>
        <p:spPr bwMode="auto">
          <a:xfrm>
            <a:off x="5948363" y="2073275"/>
            <a:ext cx="900112" cy="0"/>
          </a:xfrm>
          <a:prstGeom prst="line">
            <a:avLst/>
          </a:prstGeom>
          <a:noFill/>
          <a:ln w="50800">
            <a:solidFill>
              <a:schemeClr val="tx1"/>
            </a:solidFill>
            <a:round/>
            <a:headEnd/>
            <a:tailEnd type="triangle" w="med" len="med"/>
          </a:ln>
          <a:effectLst/>
        </p:spPr>
        <p:txBody>
          <a:bodyPr/>
          <a:lstStyle/>
          <a:p>
            <a:pPr>
              <a:defRPr/>
            </a:pPr>
            <a:endParaRPr lang="en-US"/>
          </a:p>
        </p:txBody>
      </p:sp>
      <p:sp>
        <p:nvSpPr>
          <p:cNvPr id="712714" name="Line 10"/>
          <p:cNvSpPr>
            <a:spLocks noChangeShapeType="1"/>
          </p:cNvSpPr>
          <p:nvPr/>
        </p:nvSpPr>
        <p:spPr bwMode="auto">
          <a:xfrm>
            <a:off x="7416800" y="2540000"/>
            <a:ext cx="0" cy="1219200"/>
          </a:xfrm>
          <a:prstGeom prst="line">
            <a:avLst/>
          </a:prstGeom>
          <a:noFill/>
          <a:ln w="50800">
            <a:solidFill>
              <a:schemeClr val="tx1"/>
            </a:solidFill>
            <a:round/>
            <a:headEnd/>
            <a:tailEnd type="triangle" w="med" len="med"/>
          </a:ln>
          <a:effectLst/>
        </p:spPr>
        <p:txBody>
          <a:bodyPr/>
          <a:lstStyle/>
          <a:p>
            <a:pPr>
              <a:defRPr/>
            </a:pPr>
            <a:endParaRPr lang="en-US"/>
          </a:p>
        </p:txBody>
      </p:sp>
      <p:sp>
        <p:nvSpPr>
          <p:cNvPr id="712715" name="Line 11"/>
          <p:cNvSpPr>
            <a:spLocks noChangeShapeType="1"/>
          </p:cNvSpPr>
          <p:nvPr/>
        </p:nvSpPr>
        <p:spPr bwMode="auto">
          <a:xfrm flipV="1">
            <a:off x="2003425" y="2481263"/>
            <a:ext cx="0" cy="1306512"/>
          </a:xfrm>
          <a:prstGeom prst="line">
            <a:avLst/>
          </a:prstGeom>
          <a:noFill/>
          <a:ln w="50800">
            <a:solidFill>
              <a:schemeClr val="tx1"/>
            </a:solidFill>
            <a:round/>
            <a:headEnd/>
            <a:tailEnd type="triangle" w="med" len="med"/>
          </a:ln>
          <a:effectLst/>
        </p:spPr>
        <p:txBody>
          <a:bodyPr/>
          <a:lstStyle/>
          <a:p>
            <a:pPr>
              <a:defRPr/>
            </a:pPr>
            <a:endParaRPr lang="en-US"/>
          </a:p>
        </p:txBody>
      </p:sp>
      <p:sp>
        <p:nvSpPr>
          <p:cNvPr id="712716" name="Text Box 12"/>
          <p:cNvSpPr txBox="1">
            <a:spLocks noChangeArrowheads="1"/>
          </p:cNvSpPr>
          <p:nvPr/>
        </p:nvSpPr>
        <p:spPr bwMode="auto">
          <a:xfrm>
            <a:off x="1371600" y="1752600"/>
            <a:ext cx="1828800" cy="646331"/>
          </a:xfrm>
          <a:prstGeom prst="rect">
            <a:avLst/>
          </a:prstGeom>
          <a:noFill/>
          <a:ln w="9525">
            <a:noFill/>
            <a:miter lim="800000"/>
            <a:headEnd/>
            <a:tailEnd/>
          </a:ln>
        </p:spPr>
        <p:txBody>
          <a:bodyPr wrap="square">
            <a:spAutoFit/>
          </a:bodyPr>
          <a:lstStyle/>
          <a:p>
            <a:pPr algn="r">
              <a:spcBef>
                <a:spcPct val="50000"/>
              </a:spcBef>
            </a:pPr>
            <a:r>
              <a:rPr lang="fa-IR" sz="1800" dirty="0">
                <a:effectLst/>
              </a:rPr>
              <a:t>مرحله 1 تعریف مسئله</a:t>
            </a:r>
            <a:endParaRPr lang="en-US" sz="1800" dirty="0">
              <a:effectLst/>
            </a:endParaRPr>
          </a:p>
        </p:txBody>
      </p:sp>
      <p:sp>
        <p:nvSpPr>
          <p:cNvPr id="712717" name="Text Box 13"/>
          <p:cNvSpPr txBox="1">
            <a:spLocks noChangeArrowheads="1"/>
          </p:cNvSpPr>
          <p:nvPr/>
        </p:nvSpPr>
        <p:spPr bwMode="auto">
          <a:xfrm>
            <a:off x="3525838" y="1871663"/>
            <a:ext cx="2452687" cy="366712"/>
          </a:xfrm>
          <a:prstGeom prst="rect">
            <a:avLst/>
          </a:prstGeom>
          <a:noFill/>
          <a:ln w="9525">
            <a:noFill/>
            <a:miter lim="800000"/>
            <a:headEnd/>
            <a:tailEnd/>
          </a:ln>
        </p:spPr>
        <p:txBody>
          <a:bodyPr>
            <a:spAutoFit/>
          </a:bodyPr>
          <a:lstStyle/>
          <a:p>
            <a:pPr algn="r">
              <a:spcBef>
                <a:spcPct val="50000"/>
              </a:spcBef>
            </a:pPr>
            <a:r>
              <a:rPr lang="fa-IR" sz="1800">
                <a:effectLst/>
              </a:rPr>
              <a:t>مرحله 2 ایجاد راه‌حلها</a:t>
            </a:r>
            <a:endParaRPr lang="en-US" sz="1800">
              <a:effectLst/>
            </a:endParaRPr>
          </a:p>
        </p:txBody>
      </p:sp>
      <p:sp>
        <p:nvSpPr>
          <p:cNvPr id="712718" name="Text Box 14"/>
          <p:cNvSpPr txBox="1">
            <a:spLocks noChangeArrowheads="1"/>
          </p:cNvSpPr>
          <p:nvPr/>
        </p:nvSpPr>
        <p:spPr bwMode="auto">
          <a:xfrm>
            <a:off x="6705600" y="1752600"/>
            <a:ext cx="1782763" cy="646331"/>
          </a:xfrm>
          <a:prstGeom prst="rect">
            <a:avLst/>
          </a:prstGeom>
          <a:noFill/>
          <a:ln w="9525">
            <a:noFill/>
            <a:miter lim="800000"/>
            <a:headEnd/>
            <a:tailEnd/>
          </a:ln>
        </p:spPr>
        <p:txBody>
          <a:bodyPr wrap="square">
            <a:spAutoFit/>
          </a:bodyPr>
          <a:lstStyle/>
          <a:p>
            <a:pPr algn="r">
              <a:spcBef>
                <a:spcPct val="50000"/>
              </a:spcBef>
            </a:pPr>
            <a:r>
              <a:rPr lang="fa-IR" sz="1800">
                <a:effectLst/>
              </a:rPr>
              <a:t>مرحله 3 ارزیابی راه‌حلها</a:t>
            </a:r>
            <a:endParaRPr lang="en-US" sz="1800">
              <a:effectLst/>
            </a:endParaRPr>
          </a:p>
        </p:txBody>
      </p:sp>
      <p:sp>
        <p:nvSpPr>
          <p:cNvPr id="712719" name="Text Box 15"/>
          <p:cNvSpPr txBox="1">
            <a:spLocks noChangeArrowheads="1"/>
          </p:cNvSpPr>
          <p:nvPr/>
        </p:nvSpPr>
        <p:spPr bwMode="auto">
          <a:xfrm>
            <a:off x="4706938" y="4125913"/>
            <a:ext cx="3236912" cy="366712"/>
          </a:xfrm>
          <a:prstGeom prst="rect">
            <a:avLst/>
          </a:prstGeom>
          <a:noFill/>
          <a:ln w="9525">
            <a:noFill/>
            <a:miter lim="800000"/>
            <a:headEnd/>
            <a:tailEnd/>
          </a:ln>
        </p:spPr>
        <p:txBody>
          <a:bodyPr>
            <a:spAutoFit/>
          </a:bodyPr>
          <a:lstStyle/>
          <a:p>
            <a:pPr algn="r">
              <a:spcBef>
                <a:spcPct val="50000"/>
              </a:spcBef>
            </a:pPr>
            <a:r>
              <a:rPr lang="fa-IR" sz="1800">
                <a:effectLst/>
              </a:rPr>
              <a:t>مرحله 4 اتخاذ تصمیم</a:t>
            </a:r>
            <a:endParaRPr lang="en-US" sz="1800">
              <a:effectLst/>
            </a:endParaRPr>
          </a:p>
        </p:txBody>
      </p:sp>
      <p:sp>
        <p:nvSpPr>
          <p:cNvPr id="712720" name="Text Box 16"/>
          <p:cNvSpPr txBox="1">
            <a:spLocks noChangeArrowheads="1"/>
          </p:cNvSpPr>
          <p:nvPr/>
        </p:nvSpPr>
        <p:spPr bwMode="auto">
          <a:xfrm>
            <a:off x="3505200" y="4114800"/>
            <a:ext cx="1633538" cy="646331"/>
          </a:xfrm>
          <a:prstGeom prst="rect">
            <a:avLst/>
          </a:prstGeom>
          <a:noFill/>
          <a:ln w="9525">
            <a:noFill/>
            <a:miter lim="800000"/>
            <a:headEnd/>
            <a:tailEnd/>
          </a:ln>
        </p:spPr>
        <p:txBody>
          <a:bodyPr wrap="square">
            <a:spAutoFit/>
          </a:bodyPr>
          <a:lstStyle/>
          <a:p>
            <a:pPr algn="r">
              <a:spcBef>
                <a:spcPct val="50000"/>
              </a:spcBef>
            </a:pPr>
            <a:r>
              <a:rPr lang="fa-IR" sz="1800" dirty="0">
                <a:effectLst/>
              </a:rPr>
              <a:t>مرحله 5 اجرای تصمیم</a:t>
            </a:r>
            <a:endParaRPr lang="en-US" sz="1800" dirty="0">
              <a:effectLst/>
            </a:endParaRPr>
          </a:p>
        </p:txBody>
      </p:sp>
      <p:sp>
        <p:nvSpPr>
          <p:cNvPr id="712721" name="Text Box 17"/>
          <p:cNvSpPr txBox="1">
            <a:spLocks noChangeArrowheads="1"/>
          </p:cNvSpPr>
          <p:nvPr/>
        </p:nvSpPr>
        <p:spPr bwMode="auto">
          <a:xfrm>
            <a:off x="685800" y="3886200"/>
            <a:ext cx="1795462" cy="923330"/>
          </a:xfrm>
          <a:prstGeom prst="rect">
            <a:avLst/>
          </a:prstGeom>
          <a:noFill/>
          <a:ln w="9525">
            <a:noFill/>
            <a:miter lim="800000"/>
            <a:headEnd/>
            <a:tailEnd/>
          </a:ln>
        </p:spPr>
        <p:txBody>
          <a:bodyPr wrap="square">
            <a:spAutoFit/>
          </a:bodyPr>
          <a:lstStyle/>
          <a:p>
            <a:pPr algn="r">
              <a:spcBef>
                <a:spcPct val="50000"/>
              </a:spcBef>
            </a:pPr>
            <a:r>
              <a:rPr lang="fa-IR" sz="1800" dirty="0">
                <a:effectLst/>
              </a:rPr>
              <a:t>مرحله 6 ارزیابی نتایج و فراهم آوردن بازخور</a:t>
            </a:r>
            <a:endParaRPr lang="en-US" sz="1800" dirty="0">
              <a:effectLst/>
            </a:endParaRPr>
          </a:p>
        </p:txBody>
      </p:sp>
      <p:sp>
        <p:nvSpPr>
          <p:cNvPr id="712722" name="Line 18"/>
          <p:cNvSpPr>
            <a:spLocks noChangeShapeType="1"/>
          </p:cNvSpPr>
          <p:nvPr/>
        </p:nvSpPr>
        <p:spPr bwMode="auto">
          <a:xfrm flipH="1">
            <a:off x="5297488" y="4224338"/>
            <a:ext cx="914400" cy="0"/>
          </a:xfrm>
          <a:prstGeom prst="line">
            <a:avLst/>
          </a:prstGeom>
          <a:noFill/>
          <a:ln w="50800">
            <a:solidFill>
              <a:schemeClr val="tx1"/>
            </a:solidFill>
            <a:round/>
            <a:headEnd/>
            <a:tailEnd type="triangle" w="med" len="med"/>
          </a:ln>
          <a:effectLst/>
        </p:spPr>
        <p:txBody>
          <a:bodyPr/>
          <a:lstStyle/>
          <a:p>
            <a:pPr>
              <a:defRPr/>
            </a:pPr>
            <a:endParaRPr lang="en-US"/>
          </a:p>
        </p:txBody>
      </p:sp>
      <p:sp>
        <p:nvSpPr>
          <p:cNvPr id="712723" name="Line 19"/>
          <p:cNvSpPr>
            <a:spLocks noChangeShapeType="1"/>
          </p:cNvSpPr>
          <p:nvPr/>
        </p:nvSpPr>
        <p:spPr bwMode="auto">
          <a:xfrm flipH="1">
            <a:off x="2627313" y="4238625"/>
            <a:ext cx="928687" cy="0"/>
          </a:xfrm>
          <a:prstGeom prst="line">
            <a:avLst/>
          </a:prstGeom>
          <a:noFill/>
          <a:ln w="50800">
            <a:solidFill>
              <a:schemeClr val="tx1"/>
            </a:solidFill>
            <a:round/>
            <a:headEnd/>
            <a:tailEnd type="triangle" w="med" len="med"/>
          </a:ln>
          <a:effectLst/>
        </p:spPr>
        <p:txBody>
          <a:bodyPr/>
          <a:lstStyle/>
          <a:p>
            <a:pPr>
              <a:defRPr/>
            </a:pPr>
            <a:endParaRPr lang="en-US"/>
          </a:p>
        </p:txBody>
      </p:sp>
      <p:sp>
        <p:nvSpPr>
          <p:cNvPr id="712724" name="Text Box 20"/>
          <p:cNvSpPr txBox="1">
            <a:spLocks noChangeArrowheads="1"/>
          </p:cNvSpPr>
          <p:nvPr/>
        </p:nvSpPr>
        <p:spPr bwMode="auto">
          <a:xfrm>
            <a:off x="2590800" y="381000"/>
            <a:ext cx="3951287" cy="549275"/>
          </a:xfrm>
          <a:prstGeom prst="rect">
            <a:avLst/>
          </a:prstGeom>
          <a:noFill/>
          <a:ln w="9525">
            <a:noFill/>
            <a:miter lim="800000"/>
            <a:headEnd/>
            <a:tailEnd/>
          </a:ln>
        </p:spPr>
        <p:txBody>
          <a:bodyPr wrap="square">
            <a:spAutoFit/>
          </a:bodyPr>
          <a:lstStyle/>
          <a:p>
            <a:pPr algn="r">
              <a:spcBef>
                <a:spcPct val="50000"/>
              </a:spcBef>
            </a:pPr>
            <a:r>
              <a:rPr lang="fa-IR" sz="3000" dirty="0">
                <a:effectLst/>
              </a:rPr>
              <a:t>فرآیند عقلایی  تصمیم‌گیری</a:t>
            </a:r>
            <a:endParaRPr lang="en-US" sz="3000"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2724"/>
                                        </p:tgtEl>
                                        <p:attrNameLst>
                                          <p:attrName>style.visibility</p:attrName>
                                        </p:attrNameLst>
                                      </p:cBhvr>
                                      <p:to>
                                        <p:strVal val="visible"/>
                                      </p:to>
                                    </p:set>
                                    <p:anim calcmode="lin" valueType="num">
                                      <p:cBhvr>
                                        <p:cTn id="7" dur="1000" fill="hold"/>
                                        <p:tgtEl>
                                          <p:spTgt spid="712724"/>
                                        </p:tgtEl>
                                        <p:attrNameLst>
                                          <p:attrName>ppt_w</p:attrName>
                                        </p:attrNameLst>
                                      </p:cBhvr>
                                      <p:tavLst>
                                        <p:tav tm="0">
                                          <p:val>
                                            <p:strVal val="#ppt_w*0.70"/>
                                          </p:val>
                                        </p:tav>
                                        <p:tav tm="100000">
                                          <p:val>
                                            <p:strVal val="#ppt_w"/>
                                          </p:val>
                                        </p:tav>
                                      </p:tavLst>
                                    </p:anim>
                                    <p:anim calcmode="lin" valueType="num">
                                      <p:cBhvr>
                                        <p:cTn id="8" dur="1000" fill="hold"/>
                                        <p:tgtEl>
                                          <p:spTgt spid="712724"/>
                                        </p:tgtEl>
                                        <p:attrNameLst>
                                          <p:attrName>ppt_h</p:attrName>
                                        </p:attrNameLst>
                                      </p:cBhvr>
                                      <p:tavLst>
                                        <p:tav tm="0">
                                          <p:val>
                                            <p:strVal val="#ppt_h"/>
                                          </p:val>
                                        </p:tav>
                                        <p:tav tm="100000">
                                          <p:val>
                                            <p:strVal val="#ppt_h"/>
                                          </p:val>
                                        </p:tav>
                                      </p:tavLst>
                                    </p:anim>
                                    <p:animEffect transition="in" filter="fade">
                                      <p:cBhvr>
                                        <p:cTn id="9" dur="1000"/>
                                        <p:tgtEl>
                                          <p:spTgt spid="712724"/>
                                        </p:tgtEl>
                                      </p:cBhvr>
                                    </p:animEffect>
                                  </p:childTnLst>
                                </p:cTn>
                              </p:par>
                            </p:childTnLst>
                          </p:cTn>
                        </p:par>
                        <p:par>
                          <p:cTn id="10" fill="hold">
                            <p:stCondLst>
                              <p:cond delay="1000"/>
                            </p:stCondLst>
                            <p:childTnLst>
                              <p:par>
                                <p:cTn id="11" presetID="2" presetClass="entr" presetSubtype="4" fill="hold" grpId="0" nodeType="afterEffect">
                                  <p:stCondLst>
                                    <p:cond delay="0"/>
                                  </p:stCondLst>
                                  <p:childTnLst>
                                    <p:set>
                                      <p:cBhvr>
                                        <p:cTn id="12" dur="1" fill="hold">
                                          <p:stCondLst>
                                            <p:cond delay="0"/>
                                          </p:stCondLst>
                                        </p:cTn>
                                        <p:tgtEl>
                                          <p:spTgt spid="712706"/>
                                        </p:tgtEl>
                                        <p:attrNameLst>
                                          <p:attrName>style.visibility</p:attrName>
                                        </p:attrNameLst>
                                      </p:cBhvr>
                                      <p:to>
                                        <p:strVal val="visible"/>
                                      </p:to>
                                    </p:set>
                                    <p:anim calcmode="lin" valueType="num">
                                      <p:cBhvr additive="base">
                                        <p:cTn id="13" dur="500" fill="hold"/>
                                        <p:tgtEl>
                                          <p:spTgt spid="712706"/>
                                        </p:tgtEl>
                                        <p:attrNameLst>
                                          <p:attrName>ppt_x</p:attrName>
                                        </p:attrNameLst>
                                      </p:cBhvr>
                                      <p:tavLst>
                                        <p:tav tm="0">
                                          <p:val>
                                            <p:strVal val="#ppt_x"/>
                                          </p:val>
                                        </p:tav>
                                        <p:tav tm="100000">
                                          <p:val>
                                            <p:strVal val="#ppt_x"/>
                                          </p:val>
                                        </p:tav>
                                      </p:tavLst>
                                    </p:anim>
                                    <p:anim calcmode="lin" valueType="num">
                                      <p:cBhvr additive="base">
                                        <p:cTn id="14" dur="500" fill="hold"/>
                                        <p:tgtEl>
                                          <p:spTgt spid="712706"/>
                                        </p:tgtEl>
                                        <p:attrNameLst>
                                          <p:attrName>ppt_y</p:attrName>
                                        </p:attrNameLst>
                                      </p:cBhvr>
                                      <p:tavLst>
                                        <p:tav tm="0">
                                          <p:val>
                                            <p:strVal val="1+#ppt_h/2"/>
                                          </p:val>
                                        </p:tav>
                                        <p:tav tm="100000">
                                          <p:val>
                                            <p:strVal val="#ppt_y"/>
                                          </p:val>
                                        </p:tav>
                                      </p:tavLst>
                                    </p:anim>
                                  </p:childTnLst>
                                </p:cTn>
                              </p:par>
                            </p:childTnLst>
                          </p:cTn>
                        </p:par>
                        <p:par>
                          <p:cTn id="15" fill="hold">
                            <p:stCondLst>
                              <p:cond delay="1500"/>
                            </p:stCondLst>
                            <p:childTnLst>
                              <p:par>
                                <p:cTn id="16" presetID="2" presetClass="entr" presetSubtype="4" fill="hold" grpId="0" nodeType="afterEffect">
                                  <p:stCondLst>
                                    <p:cond delay="0"/>
                                  </p:stCondLst>
                                  <p:childTnLst>
                                    <p:set>
                                      <p:cBhvr>
                                        <p:cTn id="17" dur="1" fill="hold">
                                          <p:stCondLst>
                                            <p:cond delay="0"/>
                                          </p:stCondLst>
                                        </p:cTn>
                                        <p:tgtEl>
                                          <p:spTgt spid="712716"/>
                                        </p:tgtEl>
                                        <p:attrNameLst>
                                          <p:attrName>style.visibility</p:attrName>
                                        </p:attrNameLst>
                                      </p:cBhvr>
                                      <p:to>
                                        <p:strVal val="visible"/>
                                      </p:to>
                                    </p:set>
                                    <p:anim calcmode="lin" valueType="num">
                                      <p:cBhvr additive="base">
                                        <p:cTn id="18" dur="500" fill="hold"/>
                                        <p:tgtEl>
                                          <p:spTgt spid="712716"/>
                                        </p:tgtEl>
                                        <p:attrNameLst>
                                          <p:attrName>ppt_x</p:attrName>
                                        </p:attrNameLst>
                                      </p:cBhvr>
                                      <p:tavLst>
                                        <p:tav tm="0">
                                          <p:val>
                                            <p:strVal val="#ppt_x"/>
                                          </p:val>
                                        </p:tav>
                                        <p:tav tm="100000">
                                          <p:val>
                                            <p:strVal val="#ppt_x"/>
                                          </p:val>
                                        </p:tav>
                                      </p:tavLst>
                                    </p:anim>
                                    <p:anim calcmode="lin" valueType="num">
                                      <p:cBhvr additive="base">
                                        <p:cTn id="19" dur="500" fill="hold"/>
                                        <p:tgtEl>
                                          <p:spTgt spid="712716"/>
                                        </p:tgtEl>
                                        <p:attrNameLst>
                                          <p:attrName>ppt_y</p:attrName>
                                        </p:attrNameLst>
                                      </p:cBhvr>
                                      <p:tavLst>
                                        <p:tav tm="0">
                                          <p:val>
                                            <p:strVal val="1+#ppt_h/2"/>
                                          </p:val>
                                        </p:tav>
                                        <p:tav tm="100000">
                                          <p:val>
                                            <p:strVal val="#ppt_y"/>
                                          </p:val>
                                        </p:tav>
                                      </p:tavLst>
                                    </p:anim>
                                  </p:childTnLst>
                                </p:cTn>
                              </p:par>
                            </p:childTnLst>
                          </p:cTn>
                        </p:par>
                        <p:par>
                          <p:cTn id="20" fill="hold">
                            <p:stCondLst>
                              <p:cond delay="2000"/>
                            </p:stCondLst>
                            <p:childTnLst>
                              <p:par>
                                <p:cTn id="21" presetID="2" presetClass="entr" presetSubtype="4" fill="hold" nodeType="afterEffect">
                                  <p:stCondLst>
                                    <p:cond delay="0"/>
                                  </p:stCondLst>
                                  <p:childTnLst>
                                    <p:set>
                                      <p:cBhvr>
                                        <p:cTn id="22" dur="1" fill="hold">
                                          <p:stCondLst>
                                            <p:cond delay="0"/>
                                          </p:stCondLst>
                                        </p:cTn>
                                        <p:tgtEl>
                                          <p:spTgt spid="712712"/>
                                        </p:tgtEl>
                                        <p:attrNameLst>
                                          <p:attrName>style.visibility</p:attrName>
                                        </p:attrNameLst>
                                      </p:cBhvr>
                                      <p:to>
                                        <p:strVal val="visible"/>
                                      </p:to>
                                    </p:set>
                                    <p:anim calcmode="lin" valueType="num">
                                      <p:cBhvr additive="base">
                                        <p:cTn id="23" dur="500" fill="hold"/>
                                        <p:tgtEl>
                                          <p:spTgt spid="712712"/>
                                        </p:tgtEl>
                                        <p:attrNameLst>
                                          <p:attrName>ppt_x</p:attrName>
                                        </p:attrNameLst>
                                      </p:cBhvr>
                                      <p:tavLst>
                                        <p:tav tm="0">
                                          <p:val>
                                            <p:strVal val="#ppt_x"/>
                                          </p:val>
                                        </p:tav>
                                        <p:tav tm="100000">
                                          <p:val>
                                            <p:strVal val="#ppt_x"/>
                                          </p:val>
                                        </p:tav>
                                      </p:tavLst>
                                    </p:anim>
                                    <p:anim calcmode="lin" valueType="num">
                                      <p:cBhvr additive="base">
                                        <p:cTn id="24" dur="500" fill="hold"/>
                                        <p:tgtEl>
                                          <p:spTgt spid="712712"/>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712707"/>
                                        </p:tgtEl>
                                        <p:attrNameLst>
                                          <p:attrName>style.visibility</p:attrName>
                                        </p:attrNameLst>
                                      </p:cBhvr>
                                      <p:to>
                                        <p:strVal val="visible"/>
                                      </p:to>
                                    </p:set>
                                    <p:anim calcmode="lin" valueType="num">
                                      <p:cBhvr additive="base">
                                        <p:cTn id="28" dur="500" fill="hold"/>
                                        <p:tgtEl>
                                          <p:spTgt spid="712707"/>
                                        </p:tgtEl>
                                        <p:attrNameLst>
                                          <p:attrName>ppt_x</p:attrName>
                                        </p:attrNameLst>
                                      </p:cBhvr>
                                      <p:tavLst>
                                        <p:tav tm="0">
                                          <p:val>
                                            <p:strVal val="#ppt_x"/>
                                          </p:val>
                                        </p:tav>
                                        <p:tav tm="100000">
                                          <p:val>
                                            <p:strVal val="#ppt_x"/>
                                          </p:val>
                                        </p:tav>
                                      </p:tavLst>
                                    </p:anim>
                                    <p:anim calcmode="lin" valueType="num">
                                      <p:cBhvr additive="base">
                                        <p:cTn id="29" dur="500" fill="hold"/>
                                        <p:tgtEl>
                                          <p:spTgt spid="712707"/>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 presetClass="entr" presetSubtype="4" fill="hold" grpId="0" nodeType="afterEffect">
                                  <p:stCondLst>
                                    <p:cond delay="0"/>
                                  </p:stCondLst>
                                  <p:childTnLst>
                                    <p:set>
                                      <p:cBhvr>
                                        <p:cTn id="32" dur="1" fill="hold">
                                          <p:stCondLst>
                                            <p:cond delay="0"/>
                                          </p:stCondLst>
                                        </p:cTn>
                                        <p:tgtEl>
                                          <p:spTgt spid="712717"/>
                                        </p:tgtEl>
                                        <p:attrNameLst>
                                          <p:attrName>style.visibility</p:attrName>
                                        </p:attrNameLst>
                                      </p:cBhvr>
                                      <p:to>
                                        <p:strVal val="visible"/>
                                      </p:to>
                                    </p:set>
                                    <p:anim calcmode="lin" valueType="num">
                                      <p:cBhvr additive="base">
                                        <p:cTn id="33" dur="500" fill="hold"/>
                                        <p:tgtEl>
                                          <p:spTgt spid="712717"/>
                                        </p:tgtEl>
                                        <p:attrNameLst>
                                          <p:attrName>ppt_x</p:attrName>
                                        </p:attrNameLst>
                                      </p:cBhvr>
                                      <p:tavLst>
                                        <p:tav tm="0">
                                          <p:val>
                                            <p:strVal val="#ppt_x"/>
                                          </p:val>
                                        </p:tav>
                                        <p:tav tm="100000">
                                          <p:val>
                                            <p:strVal val="#ppt_x"/>
                                          </p:val>
                                        </p:tav>
                                      </p:tavLst>
                                    </p:anim>
                                    <p:anim calcmode="lin" valueType="num">
                                      <p:cBhvr additive="base">
                                        <p:cTn id="34" dur="500" fill="hold"/>
                                        <p:tgtEl>
                                          <p:spTgt spid="712717"/>
                                        </p:tgtEl>
                                        <p:attrNameLst>
                                          <p:attrName>ppt_y</p:attrName>
                                        </p:attrNameLst>
                                      </p:cBhvr>
                                      <p:tavLst>
                                        <p:tav tm="0">
                                          <p:val>
                                            <p:strVal val="1+#ppt_h/2"/>
                                          </p:val>
                                        </p:tav>
                                        <p:tav tm="100000">
                                          <p:val>
                                            <p:strVal val="#ppt_y"/>
                                          </p:val>
                                        </p:tav>
                                      </p:tavLst>
                                    </p:anim>
                                  </p:childTnLst>
                                </p:cTn>
                              </p:par>
                            </p:childTnLst>
                          </p:cTn>
                        </p:par>
                        <p:par>
                          <p:cTn id="35" fill="hold">
                            <p:stCondLst>
                              <p:cond delay="3500"/>
                            </p:stCondLst>
                            <p:childTnLst>
                              <p:par>
                                <p:cTn id="36" presetID="2" presetClass="entr" presetSubtype="4" fill="hold" nodeType="afterEffect">
                                  <p:stCondLst>
                                    <p:cond delay="0"/>
                                  </p:stCondLst>
                                  <p:childTnLst>
                                    <p:set>
                                      <p:cBhvr>
                                        <p:cTn id="37" dur="1" fill="hold">
                                          <p:stCondLst>
                                            <p:cond delay="0"/>
                                          </p:stCondLst>
                                        </p:cTn>
                                        <p:tgtEl>
                                          <p:spTgt spid="712713"/>
                                        </p:tgtEl>
                                        <p:attrNameLst>
                                          <p:attrName>style.visibility</p:attrName>
                                        </p:attrNameLst>
                                      </p:cBhvr>
                                      <p:to>
                                        <p:strVal val="visible"/>
                                      </p:to>
                                    </p:set>
                                    <p:anim calcmode="lin" valueType="num">
                                      <p:cBhvr additive="base">
                                        <p:cTn id="38" dur="500" fill="hold"/>
                                        <p:tgtEl>
                                          <p:spTgt spid="712713"/>
                                        </p:tgtEl>
                                        <p:attrNameLst>
                                          <p:attrName>ppt_x</p:attrName>
                                        </p:attrNameLst>
                                      </p:cBhvr>
                                      <p:tavLst>
                                        <p:tav tm="0">
                                          <p:val>
                                            <p:strVal val="#ppt_x"/>
                                          </p:val>
                                        </p:tav>
                                        <p:tav tm="100000">
                                          <p:val>
                                            <p:strVal val="#ppt_x"/>
                                          </p:val>
                                        </p:tav>
                                      </p:tavLst>
                                    </p:anim>
                                    <p:anim calcmode="lin" valueType="num">
                                      <p:cBhvr additive="base">
                                        <p:cTn id="39" dur="500" fill="hold"/>
                                        <p:tgtEl>
                                          <p:spTgt spid="712713"/>
                                        </p:tgtEl>
                                        <p:attrNameLst>
                                          <p:attrName>ppt_y</p:attrName>
                                        </p:attrNameLst>
                                      </p:cBhvr>
                                      <p:tavLst>
                                        <p:tav tm="0">
                                          <p:val>
                                            <p:strVal val="1+#ppt_h/2"/>
                                          </p:val>
                                        </p:tav>
                                        <p:tav tm="100000">
                                          <p:val>
                                            <p:strVal val="#ppt_y"/>
                                          </p:val>
                                        </p:tav>
                                      </p:tavLst>
                                    </p:anim>
                                  </p:childTnLst>
                                </p:cTn>
                              </p:par>
                            </p:childTnLst>
                          </p:cTn>
                        </p:par>
                        <p:par>
                          <p:cTn id="40" fill="hold">
                            <p:stCondLst>
                              <p:cond delay="4000"/>
                            </p:stCondLst>
                            <p:childTnLst>
                              <p:par>
                                <p:cTn id="41" presetID="2" presetClass="entr" presetSubtype="4" fill="hold" grpId="0" nodeType="afterEffect">
                                  <p:stCondLst>
                                    <p:cond delay="0"/>
                                  </p:stCondLst>
                                  <p:childTnLst>
                                    <p:set>
                                      <p:cBhvr>
                                        <p:cTn id="42" dur="1" fill="hold">
                                          <p:stCondLst>
                                            <p:cond delay="0"/>
                                          </p:stCondLst>
                                        </p:cTn>
                                        <p:tgtEl>
                                          <p:spTgt spid="712708"/>
                                        </p:tgtEl>
                                        <p:attrNameLst>
                                          <p:attrName>style.visibility</p:attrName>
                                        </p:attrNameLst>
                                      </p:cBhvr>
                                      <p:to>
                                        <p:strVal val="visible"/>
                                      </p:to>
                                    </p:set>
                                    <p:anim calcmode="lin" valueType="num">
                                      <p:cBhvr additive="base">
                                        <p:cTn id="43" dur="500" fill="hold"/>
                                        <p:tgtEl>
                                          <p:spTgt spid="712708"/>
                                        </p:tgtEl>
                                        <p:attrNameLst>
                                          <p:attrName>ppt_x</p:attrName>
                                        </p:attrNameLst>
                                      </p:cBhvr>
                                      <p:tavLst>
                                        <p:tav tm="0">
                                          <p:val>
                                            <p:strVal val="#ppt_x"/>
                                          </p:val>
                                        </p:tav>
                                        <p:tav tm="100000">
                                          <p:val>
                                            <p:strVal val="#ppt_x"/>
                                          </p:val>
                                        </p:tav>
                                      </p:tavLst>
                                    </p:anim>
                                    <p:anim calcmode="lin" valueType="num">
                                      <p:cBhvr additive="base">
                                        <p:cTn id="44" dur="500" fill="hold"/>
                                        <p:tgtEl>
                                          <p:spTgt spid="712708"/>
                                        </p:tgtEl>
                                        <p:attrNameLst>
                                          <p:attrName>ppt_y</p:attrName>
                                        </p:attrNameLst>
                                      </p:cBhvr>
                                      <p:tavLst>
                                        <p:tav tm="0">
                                          <p:val>
                                            <p:strVal val="1+#ppt_h/2"/>
                                          </p:val>
                                        </p:tav>
                                        <p:tav tm="100000">
                                          <p:val>
                                            <p:strVal val="#ppt_y"/>
                                          </p:val>
                                        </p:tav>
                                      </p:tavLst>
                                    </p:anim>
                                  </p:childTnLst>
                                </p:cTn>
                              </p:par>
                            </p:childTnLst>
                          </p:cTn>
                        </p:par>
                        <p:par>
                          <p:cTn id="45" fill="hold">
                            <p:stCondLst>
                              <p:cond delay="4500"/>
                            </p:stCondLst>
                            <p:childTnLst>
                              <p:par>
                                <p:cTn id="46" presetID="2" presetClass="entr" presetSubtype="4" fill="hold" grpId="0" nodeType="afterEffect">
                                  <p:stCondLst>
                                    <p:cond delay="0"/>
                                  </p:stCondLst>
                                  <p:childTnLst>
                                    <p:set>
                                      <p:cBhvr>
                                        <p:cTn id="47" dur="1" fill="hold">
                                          <p:stCondLst>
                                            <p:cond delay="0"/>
                                          </p:stCondLst>
                                        </p:cTn>
                                        <p:tgtEl>
                                          <p:spTgt spid="712718"/>
                                        </p:tgtEl>
                                        <p:attrNameLst>
                                          <p:attrName>style.visibility</p:attrName>
                                        </p:attrNameLst>
                                      </p:cBhvr>
                                      <p:to>
                                        <p:strVal val="visible"/>
                                      </p:to>
                                    </p:set>
                                    <p:anim calcmode="lin" valueType="num">
                                      <p:cBhvr additive="base">
                                        <p:cTn id="48" dur="500" fill="hold"/>
                                        <p:tgtEl>
                                          <p:spTgt spid="712718"/>
                                        </p:tgtEl>
                                        <p:attrNameLst>
                                          <p:attrName>ppt_x</p:attrName>
                                        </p:attrNameLst>
                                      </p:cBhvr>
                                      <p:tavLst>
                                        <p:tav tm="0">
                                          <p:val>
                                            <p:strVal val="#ppt_x"/>
                                          </p:val>
                                        </p:tav>
                                        <p:tav tm="100000">
                                          <p:val>
                                            <p:strVal val="#ppt_x"/>
                                          </p:val>
                                        </p:tav>
                                      </p:tavLst>
                                    </p:anim>
                                    <p:anim calcmode="lin" valueType="num">
                                      <p:cBhvr additive="base">
                                        <p:cTn id="49" dur="500" fill="hold"/>
                                        <p:tgtEl>
                                          <p:spTgt spid="712718"/>
                                        </p:tgtEl>
                                        <p:attrNameLst>
                                          <p:attrName>ppt_y</p:attrName>
                                        </p:attrNameLst>
                                      </p:cBhvr>
                                      <p:tavLst>
                                        <p:tav tm="0">
                                          <p:val>
                                            <p:strVal val="1+#ppt_h/2"/>
                                          </p:val>
                                        </p:tav>
                                        <p:tav tm="100000">
                                          <p:val>
                                            <p:strVal val="#ppt_y"/>
                                          </p:val>
                                        </p:tav>
                                      </p:tavLst>
                                    </p:anim>
                                  </p:childTnLst>
                                </p:cTn>
                              </p:par>
                            </p:childTnLst>
                          </p:cTn>
                        </p:par>
                        <p:par>
                          <p:cTn id="50" fill="hold">
                            <p:stCondLst>
                              <p:cond delay="5000"/>
                            </p:stCondLst>
                            <p:childTnLst>
                              <p:par>
                                <p:cTn id="51" presetID="2" presetClass="entr" presetSubtype="4" fill="hold" nodeType="afterEffect">
                                  <p:stCondLst>
                                    <p:cond delay="0"/>
                                  </p:stCondLst>
                                  <p:childTnLst>
                                    <p:set>
                                      <p:cBhvr>
                                        <p:cTn id="52" dur="1" fill="hold">
                                          <p:stCondLst>
                                            <p:cond delay="0"/>
                                          </p:stCondLst>
                                        </p:cTn>
                                        <p:tgtEl>
                                          <p:spTgt spid="712714"/>
                                        </p:tgtEl>
                                        <p:attrNameLst>
                                          <p:attrName>style.visibility</p:attrName>
                                        </p:attrNameLst>
                                      </p:cBhvr>
                                      <p:to>
                                        <p:strVal val="visible"/>
                                      </p:to>
                                    </p:set>
                                    <p:anim calcmode="lin" valueType="num">
                                      <p:cBhvr additive="base">
                                        <p:cTn id="53" dur="500" fill="hold"/>
                                        <p:tgtEl>
                                          <p:spTgt spid="712714"/>
                                        </p:tgtEl>
                                        <p:attrNameLst>
                                          <p:attrName>ppt_x</p:attrName>
                                        </p:attrNameLst>
                                      </p:cBhvr>
                                      <p:tavLst>
                                        <p:tav tm="0">
                                          <p:val>
                                            <p:strVal val="#ppt_x"/>
                                          </p:val>
                                        </p:tav>
                                        <p:tav tm="100000">
                                          <p:val>
                                            <p:strVal val="#ppt_x"/>
                                          </p:val>
                                        </p:tav>
                                      </p:tavLst>
                                    </p:anim>
                                    <p:anim calcmode="lin" valueType="num">
                                      <p:cBhvr additive="base">
                                        <p:cTn id="54" dur="500" fill="hold"/>
                                        <p:tgtEl>
                                          <p:spTgt spid="712714"/>
                                        </p:tgtEl>
                                        <p:attrNameLst>
                                          <p:attrName>ppt_y</p:attrName>
                                        </p:attrNameLst>
                                      </p:cBhvr>
                                      <p:tavLst>
                                        <p:tav tm="0">
                                          <p:val>
                                            <p:strVal val="1+#ppt_h/2"/>
                                          </p:val>
                                        </p:tav>
                                        <p:tav tm="100000">
                                          <p:val>
                                            <p:strVal val="#ppt_y"/>
                                          </p:val>
                                        </p:tav>
                                      </p:tavLst>
                                    </p:anim>
                                  </p:childTnLst>
                                </p:cTn>
                              </p:par>
                            </p:childTnLst>
                          </p:cTn>
                        </p:par>
                        <p:par>
                          <p:cTn id="55" fill="hold">
                            <p:stCondLst>
                              <p:cond delay="5500"/>
                            </p:stCondLst>
                            <p:childTnLst>
                              <p:par>
                                <p:cTn id="56" presetID="2" presetClass="entr" presetSubtype="4" fill="hold" grpId="0" nodeType="afterEffect">
                                  <p:stCondLst>
                                    <p:cond delay="0"/>
                                  </p:stCondLst>
                                  <p:childTnLst>
                                    <p:set>
                                      <p:cBhvr>
                                        <p:cTn id="57" dur="1" fill="hold">
                                          <p:stCondLst>
                                            <p:cond delay="0"/>
                                          </p:stCondLst>
                                        </p:cTn>
                                        <p:tgtEl>
                                          <p:spTgt spid="712719"/>
                                        </p:tgtEl>
                                        <p:attrNameLst>
                                          <p:attrName>style.visibility</p:attrName>
                                        </p:attrNameLst>
                                      </p:cBhvr>
                                      <p:to>
                                        <p:strVal val="visible"/>
                                      </p:to>
                                    </p:set>
                                    <p:anim calcmode="lin" valueType="num">
                                      <p:cBhvr additive="base">
                                        <p:cTn id="58" dur="500" fill="hold"/>
                                        <p:tgtEl>
                                          <p:spTgt spid="712719"/>
                                        </p:tgtEl>
                                        <p:attrNameLst>
                                          <p:attrName>ppt_x</p:attrName>
                                        </p:attrNameLst>
                                      </p:cBhvr>
                                      <p:tavLst>
                                        <p:tav tm="0">
                                          <p:val>
                                            <p:strVal val="#ppt_x"/>
                                          </p:val>
                                        </p:tav>
                                        <p:tav tm="100000">
                                          <p:val>
                                            <p:strVal val="#ppt_x"/>
                                          </p:val>
                                        </p:tav>
                                      </p:tavLst>
                                    </p:anim>
                                    <p:anim calcmode="lin" valueType="num">
                                      <p:cBhvr additive="base">
                                        <p:cTn id="59" dur="500" fill="hold"/>
                                        <p:tgtEl>
                                          <p:spTgt spid="712719"/>
                                        </p:tgtEl>
                                        <p:attrNameLst>
                                          <p:attrName>ppt_y</p:attrName>
                                        </p:attrNameLst>
                                      </p:cBhvr>
                                      <p:tavLst>
                                        <p:tav tm="0">
                                          <p:val>
                                            <p:strVal val="1+#ppt_h/2"/>
                                          </p:val>
                                        </p:tav>
                                        <p:tav tm="100000">
                                          <p:val>
                                            <p:strVal val="#ppt_y"/>
                                          </p:val>
                                        </p:tav>
                                      </p:tavLst>
                                    </p:anim>
                                  </p:childTnLst>
                                </p:cTn>
                              </p:par>
                            </p:childTnLst>
                          </p:cTn>
                        </p:par>
                        <p:par>
                          <p:cTn id="60" fill="hold">
                            <p:stCondLst>
                              <p:cond delay="6000"/>
                            </p:stCondLst>
                            <p:childTnLst>
                              <p:par>
                                <p:cTn id="61" presetID="2" presetClass="entr" presetSubtype="4" fill="hold" grpId="0" nodeType="afterEffect">
                                  <p:stCondLst>
                                    <p:cond delay="0"/>
                                  </p:stCondLst>
                                  <p:childTnLst>
                                    <p:set>
                                      <p:cBhvr>
                                        <p:cTn id="62" dur="1" fill="hold">
                                          <p:stCondLst>
                                            <p:cond delay="0"/>
                                          </p:stCondLst>
                                        </p:cTn>
                                        <p:tgtEl>
                                          <p:spTgt spid="712710"/>
                                        </p:tgtEl>
                                        <p:attrNameLst>
                                          <p:attrName>style.visibility</p:attrName>
                                        </p:attrNameLst>
                                      </p:cBhvr>
                                      <p:to>
                                        <p:strVal val="visible"/>
                                      </p:to>
                                    </p:set>
                                    <p:anim calcmode="lin" valueType="num">
                                      <p:cBhvr additive="base">
                                        <p:cTn id="63" dur="500" fill="hold"/>
                                        <p:tgtEl>
                                          <p:spTgt spid="712710"/>
                                        </p:tgtEl>
                                        <p:attrNameLst>
                                          <p:attrName>ppt_x</p:attrName>
                                        </p:attrNameLst>
                                      </p:cBhvr>
                                      <p:tavLst>
                                        <p:tav tm="0">
                                          <p:val>
                                            <p:strVal val="#ppt_x"/>
                                          </p:val>
                                        </p:tav>
                                        <p:tav tm="100000">
                                          <p:val>
                                            <p:strVal val="#ppt_x"/>
                                          </p:val>
                                        </p:tav>
                                      </p:tavLst>
                                    </p:anim>
                                    <p:anim calcmode="lin" valueType="num">
                                      <p:cBhvr additive="base">
                                        <p:cTn id="64" dur="500" fill="hold"/>
                                        <p:tgtEl>
                                          <p:spTgt spid="712710"/>
                                        </p:tgtEl>
                                        <p:attrNameLst>
                                          <p:attrName>ppt_y</p:attrName>
                                        </p:attrNameLst>
                                      </p:cBhvr>
                                      <p:tavLst>
                                        <p:tav tm="0">
                                          <p:val>
                                            <p:strVal val="1+#ppt_h/2"/>
                                          </p:val>
                                        </p:tav>
                                        <p:tav tm="100000">
                                          <p:val>
                                            <p:strVal val="#ppt_y"/>
                                          </p:val>
                                        </p:tav>
                                      </p:tavLst>
                                    </p:anim>
                                  </p:childTnLst>
                                </p:cTn>
                              </p:par>
                            </p:childTnLst>
                          </p:cTn>
                        </p:par>
                        <p:par>
                          <p:cTn id="65" fill="hold">
                            <p:stCondLst>
                              <p:cond delay="6500"/>
                            </p:stCondLst>
                            <p:childTnLst>
                              <p:par>
                                <p:cTn id="66" presetID="2" presetClass="entr" presetSubtype="4" fill="hold" nodeType="afterEffect">
                                  <p:stCondLst>
                                    <p:cond delay="0"/>
                                  </p:stCondLst>
                                  <p:childTnLst>
                                    <p:set>
                                      <p:cBhvr>
                                        <p:cTn id="67" dur="1" fill="hold">
                                          <p:stCondLst>
                                            <p:cond delay="0"/>
                                          </p:stCondLst>
                                        </p:cTn>
                                        <p:tgtEl>
                                          <p:spTgt spid="712722"/>
                                        </p:tgtEl>
                                        <p:attrNameLst>
                                          <p:attrName>style.visibility</p:attrName>
                                        </p:attrNameLst>
                                      </p:cBhvr>
                                      <p:to>
                                        <p:strVal val="visible"/>
                                      </p:to>
                                    </p:set>
                                    <p:anim calcmode="lin" valueType="num">
                                      <p:cBhvr additive="base">
                                        <p:cTn id="68" dur="500" fill="hold"/>
                                        <p:tgtEl>
                                          <p:spTgt spid="712722"/>
                                        </p:tgtEl>
                                        <p:attrNameLst>
                                          <p:attrName>ppt_x</p:attrName>
                                        </p:attrNameLst>
                                      </p:cBhvr>
                                      <p:tavLst>
                                        <p:tav tm="0">
                                          <p:val>
                                            <p:strVal val="#ppt_x"/>
                                          </p:val>
                                        </p:tav>
                                        <p:tav tm="100000">
                                          <p:val>
                                            <p:strVal val="#ppt_x"/>
                                          </p:val>
                                        </p:tav>
                                      </p:tavLst>
                                    </p:anim>
                                    <p:anim calcmode="lin" valueType="num">
                                      <p:cBhvr additive="base">
                                        <p:cTn id="69" dur="500" fill="hold"/>
                                        <p:tgtEl>
                                          <p:spTgt spid="712722"/>
                                        </p:tgtEl>
                                        <p:attrNameLst>
                                          <p:attrName>ppt_y</p:attrName>
                                        </p:attrNameLst>
                                      </p:cBhvr>
                                      <p:tavLst>
                                        <p:tav tm="0">
                                          <p:val>
                                            <p:strVal val="1+#ppt_h/2"/>
                                          </p:val>
                                        </p:tav>
                                        <p:tav tm="100000">
                                          <p:val>
                                            <p:strVal val="#ppt_y"/>
                                          </p:val>
                                        </p:tav>
                                      </p:tavLst>
                                    </p:anim>
                                  </p:childTnLst>
                                </p:cTn>
                              </p:par>
                            </p:childTnLst>
                          </p:cTn>
                        </p:par>
                        <p:par>
                          <p:cTn id="70" fill="hold">
                            <p:stCondLst>
                              <p:cond delay="7000"/>
                            </p:stCondLst>
                            <p:childTnLst>
                              <p:par>
                                <p:cTn id="71" presetID="2" presetClass="entr" presetSubtype="4" fill="hold" grpId="0" nodeType="afterEffect">
                                  <p:stCondLst>
                                    <p:cond delay="0"/>
                                  </p:stCondLst>
                                  <p:childTnLst>
                                    <p:set>
                                      <p:cBhvr>
                                        <p:cTn id="72" dur="1" fill="hold">
                                          <p:stCondLst>
                                            <p:cond delay="0"/>
                                          </p:stCondLst>
                                        </p:cTn>
                                        <p:tgtEl>
                                          <p:spTgt spid="712709"/>
                                        </p:tgtEl>
                                        <p:attrNameLst>
                                          <p:attrName>style.visibility</p:attrName>
                                        </p:attrNameLst>
                                      </p:cBhvr>
                                      <p:to>
                                        <p:strVal val="visible"/>
                                      </p:to>
                                    </p:set>
                                    <p:anim calcmode="lin" valueType="num">
                                      <p:cBhvr additive="base">
                                        <p:cTn id="73" dur="500" fill="hold"/>
                                        <p:tgtEl>
                                          <p:spTgt spid="712709"/>
                                        </p:tgtEl>
                                        <p:attrNameLst>
                                          <p:attrName>ppt_x</p:attrName>
                                        </p:attrNameLst>
                                      </p:cBhvr>
                                      <p:tavLst>
                                        <p:tav tm="0">
                                          <p:val>
                                            <p:strVal val="#ppt_x"/>
                                          </p:val>
                                        </p:tav>
                                        <p:tav tm="100000">
                                          <p:val>
                                            <p:strVal val="#ppt_x"/>
                                          </p:val>
                                        </p:tav>
                                      </p:tavLst>
                                    </p:anim>
                                    <p:anim calcmode="lin" valueType="num">
                                      <p:cBhvr additive="base">
                                        <p:cTn id="74" dur="500" fill="hold"/>
                                        <p:tgtEl>
                                          <p:spTgt spid="712709"/>
                                        </p:tgtEl>
                                        <p:attrNameLst>
                                          <p:attrName>ppt_y</p:attrName>
                                        </p:attrNameLst>
                                      </p:cBhvr>
                                      <p:tavLst>
                                        <p:tav tm="0">
                                          <p:val>
                                            <p:strVal val="1+#ppt_h/2"/>
                                          </p:val>
                                        </p:tav>
                                        <p:tav tm="100000">
                                          <p:val>
                                            <p:strVal val="#ppt_y"/>
                                          </p:val>
                                        </p:tav>
                                      </p:tavLst>
                                    </p:anim>
                                  </p:childTnLst>
                                </p:cTn>
                              </p:par>
                            </p:childTnLst>
                          </p:cTn>
                        </p:par>
                        <p:par>
                          <p:cTn id="75" fill="hold">
                            <p:stCondLst>
                              <p:cond delay="7500"/>
                            </p:stCondLst>
                            <p:childTnLst>
                              <p:par>
                                <p:cTn id="76" presetID="2" presetClass="entr" presetSubtype="4" fill="hold" grpId="0" nodeType="afterEffect">
                                  <p:stCondLst>
                                    <p:cond delay="0"/>
                                  </p:stCondLst>
                                  <p:childTnLst>
                                    <p:set>
                                      <p:cBhvr>
                                        <p:cTn id="77" dur="1" fill="hold">
                                          <p:stCondLst>
                                            <p:cond delay="0"/>
                                          </p:stCondLst>
                                        </p:cTn>
                                        <p:tgtEl>
                                          <p:spTgt spid="712720"/>
                                        </p:tgtEl>
                                        <p:attrNameLst>
                                          <p:attrName>style.visibility</p:attrName>
                                        </p:attrNameLst>
                                      </p:cBhvr>
                                      <p:to>
                                        <p:strVal val="visible"/>
                                      </p:to>
                                    </p:set>
                                    <p:anim calcmode="lin" valueType="num">
                                      <p:cBhvr additive="base">
                                        <p:cTn id="78" dur="500" fill="hold"/>
                                        <p:tgtEl>
                                          <p:spTgt spid="712720"/>
                                        </p:tgtEl>
                                        <p:attrNameLst>
                                          <p:attrName>ppt_x</p:attrName>
                                        </p:attrNameLst>
                                      </p:cBhvr>
                                      <p:tavLst>
                                        <p:tav tm="0">
                                          <p:val>
                                            <p:strVal val="#ppt_x"/>
                                          </p:val>
                                        </p:tav>
                                        <p:tav tm="100000">
                                          <p:val>
                                            <p:strVal val="#ppt_x"/>
                                          </p:val>
                                        </p:tav>
                                      </p:tavLst>
                                    </p:anim>
                                    <p:anim calcmode="lin" valueType="num">
                                      <p:cBhvr additive="base">
                                        <p:cTn id="79" dur="500" fill="hold"/>
                                        <p:tgtEl>
                                          <p:spTgt spid="712720"/>
                                        </p:tgtEl>
                                        <p:attrNameLst>
                                          <p:attrName>ppt_y</p:attrName>
                                        </p:attrNameLst>
                                      </p:cBhvr>
                                      <p:tavLst>
                                        <p:tav tm="0">
                                          <p:val>
                                            <p:strVal val="1+#ppt_h/2"/>
                                          </p:val>
                                        </p:tav>
                                        <p:tav tm="100000">
                                          <p:val>
                                            <p:strVal val="#ppt_y"/>
                                          </p:val>
                                        </p:tav>
                                      </p:tavLst>
                                    </p:anim>
                                  </p:childTnLst>
                                </p:cTn>
                              </p:par>
                            </p:childTnLst>
                          </p:cTn>
                        </p:par>
                        <p:par>
                          <p:cTn id="80" fill="hold">
                            <p:stCondLst>
                              <p:cond delay="8000"/>
                            </p:stCondLst>
                            <p:childTnLst>
                              <p:par>
                                <p:cTn id="81" presetID="52" presetClass="entr" presetSubtype="0" fill="hold" nodeType="afterEffect">
                                  <p:stCondLst>
                                    <p:cond delay="0"/>
                                  </p:stCondLst>
                                  <p:childTnLst>
                                    <p:set>
                                      <p:cBhvr>
                                        <p:cTn id="82" dur="1" fill="hold">
                                          <p:stCondLst>
                                            <p:cond delay="0"/>
                                          </p:stCondLst>
                                        </p:cTn>
                                        <p:tgtEl>
                                          <p:spTgt spid="712723"/>
                                        </p:tgtEl>
                                        <p:attrNameLst>
                                          <p:attrName>style.visibility</p:attrName>
                                        </p:attrNameLst>
                                      </p:cBhvr>
                                      <p:to>
                                        <p:strVal val="visible"/>
                                      </p:to>
                                    </p:set>
                                    <p:animScale>
                                      <p:cBhvr>
                                        <p:cTn id="83" dur="500" decel="50000" fill="hold">
                                          <p:stCondLst>
                                            <p:cond delay="0"/>
                                          </p:stCondLst>
                                        </p:cTn>
                                        <p:tgtEl>
                                          <p:spTgt spid="71272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4" dur="500" decel="50000" fill="hold">
                                          <p:stCondLst>
                                            <p:cond delay="0"/>
                                          </p:stCondLst>
                                        </p:cTn>
                                        <p:tgtEl>
                                          <p:spTgt spid="712723"/>
                                        </p:tgtEl>
                                        <p:attrNameLst>
                                          <p:attrName>ppt_x</p:attrName>
                                          <p:attrName>ppt_y</p:attrName>
                                        </p:attrNameLst>
                                      </p:cBhvr>
                                    </p:animMotion>
                                    <p:animEffect transition="in" filter="fade">
                                      <p:cBhvr>
                                        <p:cTn id="85" dur="500"/>
                                        <p:tgtEl>
                                          <p:spTgt spid="712723"/>
                                        </p:tgtEl>
                                      </p:cBhvr>
                                    </p:animEffect>
                                  </p:childTnLst>
                                </p:cTn>
                              </p:par>
                            </p:childTnLst>
                          </p:cTn>
                        </p:par>
                        <p:par>
                          <p:cTn id="86" fill="hold">
                            <p:stCondLst>
                              <p:cond delay="8500"/>
                            </p:stCondLst>
                            <p:childTnLst>
                              <p:par>
                                <p:cTn id="87" presetID="52" presetClass="entr" presetSubtype="0" fill="hold" grpId="0" nodeType="afterEffect">
                                  <p:stCondLst>
                                    <p:cond delay="0"/>
                                  </p:stCondLst>
                                  <p:childTnLst>
                                    <p:set>
                                      <p:cBhvr>
                                        <p:cTn id="88" dur="1" fill="hold">
                                          <p:stCondLst>
                                            <p:cond delay="0"/>
                                          </p:stCondLst>
                                        </p:cTn>
                                        <p:tgtEl>
                                          <p:spTgt spid="712711"/>
                                        </p:tgtEl>
                                        <p:attrNameLst>
                                          <p:attrName>style.visibility</p:attrName>
                                        </p:attrNameLst>
                                      </p:cBhvr>
                                      <p:to>
                                        <p:strVal val="visible"/>
                                      </p:to>
                                    </p:set>
                                    <p:animScale>
                                      <p:cBhvr>
                                        <p:cTn id="89" dur="500" decel="50000" fill="hold">
                                          <p:stCondLst>
                                            <p:cond delay="0"/>
                                          </p:stCondLst>
                                        </p:cTn>
                                        <p:tgtEl>
                                          <p:spTgt spid="7127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90" dur="500" decel="50000" fill="hold">
                                          <p:stCondLst>
                                            <p:cond delay="0"/>
                                          </p:stCondLst>
                                        </p:cTn>
                                        <p:tgtEl>
                                          <p:spTgt spid="712711"/>
                                        </p:tgtEl>
                                        <p:attrNameLst>
                                          <p:attrName>ppt_x</p:attrName>
                                          <p:attrName>ppt_y</p:attrName>
                                        </p:attrNameLst>
                                      </p:cBhvr>
                                    </p:animMotion>
                                    <p:animEffect transition="in" filter="fade">
                                      <p:cBhvr>
                                        <p:cTn id="91" dur="500"/>
                                        <p:tgtEl>
                                          <p:spTgt spid="712711"/>
                                        </p:tgtEl>
                                      </p:cBhvr>
                                    </p:animEffect>
                                  </p:childTnLst>
                                </p:cTn>
                              </p:par>
                            </p:childTnLst>
                          </p:cTn>
                        </p:par>
                        <p:par>
                          <p:cTn id="92" fill="hold">
                            <p:stCondLst>
                              <p:cond delay="9000"/>
                            </p:stCondLst>
                            <p:childTnLst>
                              <p:par>
                                <p:cTn id="93" presetID="52" presetClass="entr" presetSubtype="0" fill="hold" grpId="0" nodeType="afterEffect">
                                  <p:stCondLst>
                                    <p:cond delay="0"/>
                                  </p:stCondLst>
                                  <p:childTnLst>
                                    <p:set>
                                      <p:cBhvr>
                                        <p:cTn id="94" dur="1" fill="hold">
                                          <p:stCondLst>
                                            <p:cond delay="0"/>
                                          </p:stCondLst>
                                        </p:cTn>
                                        <p:tgtEl>
                                          <p:spTgt spid="712721"/>
                                        </p:tgtEl>
                                        <p:attrNameLst>
                                          <p:attrName>style.visibility</p:attrName>
                                        </p:attrNameLst>
                                      </p:cBhvr>
                                      <p:to>
                                        <p:strVal val="visible"/>
                                      </p:to>
                                    </p:set>
                                    <p:animScale>
                                      <p:cBhvr>
                                        <p:cTn id="95" dur="500" decel="50000" fill="hold">
                                          <p:stCondLst>
                                            <p:cond delay="0"/>
                                          </p:stCondLst>
                                        </p:cTn>
                                        <p:tgtEl>
                                          <p:spTgt spid="7127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96" dur="500" decel="50000" fill="hold">
                                          <p:stCondLst>
                                            <p:cond delay="0"/>
                                          </p:stCondLst>
                                        </p:cTn>
                                        <p:tgtEl>
                                          <p:spTgt spid="712721"/>
                                        </p:tgtEl>
                                        <p:attrNameLst>
                                          <p:attrName>ppt_x</p:attrName>
                                          <p:attrName>ppt_y</p:attrName>
                                        </p:attrNameLst>
                                      </p:cBhvr>
                                    </p:animMotion>
                                    <p:animEffect transition="in" filter="fade">
                                      <p:cBhvr>
                                        <p:cTn id="97" dur="500"/>
                                        <p:tgtEl>
                                          <p:spTgt spid="712721"/>
                                        </p:tgtEl>
                                      </p:cBhvr>
                                    </p:animEffect>
                                  </p:childTnLst>
                                </p:cTn>
                              </p:par>
                            </p:childTnLst>
                          </p:cTn>
                        </p:par>
                        <p:par>
                          <p:cTn id="98" fill="hold">
                            <p:stCondLst>
                              <p:cond delay="9500"/>
                            </p:stCondLst>
                            <p:childTnLst>
                              <p:par>
                                <p:cTn id="99" presetID="2" presetClass="entr" presetSubtype="4" fill="hold" nodeType="afterEffect">
                                  <p:stCondLst>
                                    <p:cond delay="0"/>
                                  </p:stCondLst>
                                  <p:childTnLst>
                                    <p:set>
                                      <p:cBhvr>
                                        <p:cTn id="100" dur="1" fill="hold">
                                          <p:stCondLst>
                                            <p:cond delay="0"/>
                                          </p:stCondLst>
                                        </p:cTn>
                                        <p:tgtEl>
                                          <p:spTgt spid="712715"/>
                                        </p:tgtEl>
                                        <p:attrNameLst>
                                          <p:attrName>style.visibility</p:attrName>
                                        </p:attrNameLst>
                                      </p:cBhvr>
                                      <p:to>
                                        <p:strVal val="visible"/>
                                      </p:to>
                                    </p:set>
                                    <p:anim calcmode="lin" valueType="num">
                                      <p:cBhvr additive="base">
                                        <p:cTn id="101" dur="500" fill="hold"/>
                                        <p:tgtEl>
                                          <p:spTgt spid="712715"/>
                                        </p:tgtEl>
                                        <p:attrNameLst>
                                          <p:attrName>ppt_x</p:attrName>
                                        </p:attrNameLst>
                                      </p:cBhvr>
                                      <p:tavLst>
                                        <p:tav tm="0">
                                          <p:val>
                                            <p:strVal val="#ppt_x"/>
                                          </p:val>
                                        </p:tav>
                                        <p:tav tm="100000">
                                          <p:val>
                                            <p:strVal val="#ppt_x"/>
                                          </p:val>
                                        </p:tav>
                                      </p:tavLst>
                                    </p:anim>
                                    <p:anim calcmode="lin" valueType="num">
                                      <p:cBhvr additive="base">
                                        <p:cTn id="102" dur="500" fill="hold"/>
                                        <p:tgtEl>
                                          <p:spTgt spid="7127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06" grpId="0" animBg="1"/>
      <p:bldP spid="712707" grpId="0" animBg="1"/>
      <p:bldP spid="712708" grpId="0" animBg="1"/>
      <p:bldP spid="712709" grpId="0" animBg="1"/>
      <p:bldP spid="712710" grpId="0" animBg="1"/>
      <p:bldP spid="712711" grpId="0" animBg="1"/>
      <p:bldP spid="712716" grpId="0"/>
      <p:bldP spid="712717" grpId="0"/>
      <p:bldP spid="712718" grpId="0"/>
      <p:bldP spid="712719" grpId="0"/>
      <p:bldP spid="712720" grpId="0"/>
      <p:bldP spid="712721" grpId="0"/>
      <p:bldP spid="7127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r" rtl="1">
              <a:lnSpc>
                <a:spcPct val="150000"/>
              </a:lnSpc>
              <a:buNone/>
            </a:pPr>
            <a:r>
              <a:rPr lang="fa-IR" u="sng" dirty="0" smtClean="0">
                <a:solidFill>
                  <a:srgbClr val="C00000"/>
                </a:solidFill>
              </a:rPr>
              <a:t>انواع مدل اداری تصمیم‌گیری</a:t>
            </a:r>
          </a:p>
          <a:p>
            <a:pPr marL="609600" indent="-609600" algn="r" rtl="1">
              <a:lnSpc>
                <a:spcPct val="150000"/>
              </a:lnSpc>
              <a:buNone/>
              <a:defRPr/>
            </a:pPr>
            <a:r>
              <a:rPr lang="fa-IR" dirty="0" smtClean="0"/>
              <a:t>1)عقلانیت محدود</a:t>
            </a:r>
          </a:p>
          <a:p>
            <a:pPr marL="609600" indent="-609600" algn="r" rtl="1">
              <a:lnSpc>
                <a:spcPct val="150000"/>
              </a:lnSpc>
              <a:buNone/>
              <a:defRPr/>
            </a:pPr>
            <a:r>
              <a:rPr lang="fa-IR" dirty="0" smtClean="0"/>
              <a:t>2)رضایت</a:t>
            </a:r>
            <a:r>
              <a:rPr lang="en-US" dirty="0" smtClean="0"/>
              <a:t>‌</a:t>
            </a:r>
            <a:r>
              <a:rPr lang="fa-IR" dirty="0" smtClean="0"/>
              <a:t>مندی</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590</TotalTime>
  <Words>1472</Words>
  <Application>Microsoft Office PowerPoint</Application>
  <PresentationFormat>On-screen Show (4:3)</PresentationFormat>
  <Paragraphs>184</Paragraphs>
  <Slides>35</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38" baseType="lpstr">
      <vt:lpstr>Office Theme</vt:lpstr>
      <vt:lpstr>Document</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راه‌حلهای ارائه شده</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29</cp:revision>
  <dcterms:created xsi:type="dcterms:W3CDTF">2015-04-20T19:15:08Z</dcterms:created>
  <dcterms:modified xsi:type="dcterms:W3CDTF">2015-04-23T05:41:29Z</dcterms:modified>
</cp:coreProperties>
</file>