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9"/>
  </p:notesMasterIdLst>
  <p:handoutMasterIdLst>
    <p:handoutMasterId r:id="rId30"/>
  </p:handoutMasterIdLst>
  <p:sldIdLst>
    <p:sldId id="267" r:id="rId2"/>
    <p:sldId id="384" r:id="rId3"/>
    <p:sldId id="398" r:id="rId4"/>
    <p:sldId id="385" r:id="rId5"/>
    <p:sldId id="389" r:id="rId6"/>
    <p:sldId id="424" r:id="rId7"/>
    <p:sldId id="388" r:id="rId8"/>
    <p:sldId id="425" r:id="rId9"/>
    <p:sldId id="426" r:id="rId10"/>
    <p:sldId id="427" r:id="rId11"/>
    <p:sldId id="428" r:id="rId12"/>
    <p:sldId id="392" r:id="rId13"/>
    <p:sldId id="431" r:id="rId14"/>
    <p:sldId id="429" r:id="rId15"/>
    <p:sldId id="430" r:id="rId16"/>
    <p:sldId id="396" r:id="rId17"/>
    <p:sldId id="397" r:id="rId18"/>
    <p:sldId id="399" r:id="rId19"/>
    <p:sldId id="400" r:id="rId20"/>
    <p:sldId id="432" r:id="rId21"/>
    <p:sldId id="433" r:id="rId22"/>
    <p:sldId id="437" r:id="rId23"/>
    <p:sldId id="434" r:id="rId24"/>
    <p:sldId id="436" r:id="rId25"/>
    <p:sldId id="435" r:id="rId26"/>
    <p:sldId id="402" r:id="rId27"/>
    <p:sldId id="4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1733" autoAdjust="0"/>
  </p:normalViewPr>
  <p:slideViewPr>
    <p:cSldViewPr>
      <p:cViewPr varScale="1">
        <p:scale>
          <a:sx n="55" d="100"/>
          <a:sy n="55" d="100"/>
        </p:scale>
        <p:origin x="84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4/29/2015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7DB68-9AF5-429E-B86B-D58469356B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4/29/2015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4/29/2015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7543800" cy="2593975"/>
          </a:xfrm>
        </p:spPr>
        <p:txBody>
          <a:bodyPr/>
          <a:lstStyle/>
          <a:p>
            <a:pPr algn="ctr" rtl="1"/>
            <a:r>
              <a:rPr lang="fa-IR" dirty="0">
                <a:latin typeface="Garamond" charset="0"/>
                <a:ea typeface="+mj-ea"/>
                <a:cs typeface="B Titr" pitchFamily="2" charset="-78"/>
              </a:rPr>
              <a:t>جلسه </a:t>
            </a: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ششم</a:t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dirty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>
                <a:latin typeface="Garamond" charset="0"/>
                <a:ea typeface="+mj-ea"/>
                <a:cs typeface="B Titr" pitchFamily="2" charset="-78"/>
              </a:rPr>
            </a:br>
            <a:r>
              <a:rPr lang="en-US" altLang="en-US" sz="3200" dirty="0">
                <a:latin typeface="Garamond" charset="0"/>
                <a:ea typeface="+mj-ea"/>
                <a:cs typeface="B Titr" pitchFamily="2" charset="-78"/>
              </a:rPr>
              <a:t>SQL</a:t>
            </a:r>
            <a:r>
              <a:rPr lang="fa-IR" altLang="en-US" sz="9600" b="1" dirty="0">
                <a:solidFill>
                  <a:schemeClr val="bg1"/>
                </a:solidFill>
              </a:rPr>
              <a:t/>
            </a:r>
            <a:br>
              <a:rPr lang="fa-IR" altLang="en-US" sz="9600" b="1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(</a:t>
            </a:r>
            <a:r>
              <a:rPr lang="en-US" altLang="en-US" sz="3200" dirty="0">
                <a:latin typeface="Garamond" charset="0"/>
                <a:ea typeface="+mj-ea"/>
                <a:cs typeface="B Titr" pitchFamily="2" charset="-78"/>
              </a:rPr>
              <a:t>Structured Query </a:t>
            </a:r>
            <a:r>
              <a:rPr lang="en-US" altLang="en-US" sz="3200" dirty="0" smtClean="0">
                <a:latin typeface="Garamond" charset="0"/>
                <a:ea typeface="+mj-ea"/>
                <a:cs typeface="B Titr" pitchFamily="2" charset="-78"/>
              </a:rPr>
              <a:t>Language</a:t>
            </a:r>
            <a:endParaRPr lang="en-US" sz="3200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916257" y="6172200"/>
            <a:ext cx="7232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پایگاه داده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8150" y="2209800"/>
            <a:ext cx="791919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400" b="1" dirty="0"/>
              <a:t>DROP</a:t>
            </a:r>
            <a:r>
              <a:rPr lang="el-GR" altLang="en-US" sz="2400" b="1" dirty="0"/>
              <a:t> TABLE "table_name"</a:t>
            </a:r>
            <a:br>
              <a:rPr lang="el-GR" altLang="en-US" sz="2400" b="1" dirty="0"/>
            </a:br>
            <a:endParaRPr lang="en-US" altLang="en-US" sz="2400" b="1" dirty="0"/>
          </a:p>
          <a:p>
            <a:pPr>
              <a:lnSpc>
                <a:spcPct val="120000"/>
              </a:lnSpc>
            </a:pPr>
            <a:endParaRPr lang="en-US" altLang="en-US" sz="2400" b="1" dirty="0">
              <a:solidFill>
                <a:schemeClr val="folHlink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en-US" sz="2400" b="1" dirty="0">
                <a:solidFill>
                  <a:schemeClr val="folHlink"/>
                </a:solidFill>
              </a:rPr>
              <a:t>Example:</a:t>
            </a:r>
          </a:p>
          <a:p>
            <a:endParaRPr lang="en-US" altLang="en-US" sz="2000" b="1" dirty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Drop</a:t>
            </a:r>
            <a:r>
              <a:rPr lang="el-GR" altLang="en-US" sz="2000" b="1" dirty="0">
                <a:solidFill>
                  <a:srgbClr val="0000CC"/>
                </a:solidFill>
              </a:rPr>
              <a:t> TABLE</a:t>
            </a:r>
            <a:r>
              <a:rPr lang="el-GR" altLang="en-US" sz="2000" b="1" dirty="0"/>
              <a:t> </a:t>
            </a:r>
            <a:r>
              <a:rPr lang="en-US" altLang="en-US" sz="2000" b="1" dirty="0"/>
              <a:t>Students</a:t>
            </a:r>
            <a:r>
              <a:rPr lang="el-GR" altLang="en-US" sz="2000" b="1" dirty="0"/>
              <a:t/>
            </a:r>
            <a:br>
              <a:rPr lang="el-GR" altLang="en-US" sz="2000" b="1" dirty="0"/>
            </a:br>
            <a:endParaRPr lang="en-US" altLang="en-US" sz="1200" b="1" dirty="0"/>
          </a:p>
          <a:p>
            <a:pPr>
              <a:lnSpc>
                <a:spcPct val="120000"/>
              </a:lnSpc>
            </a:pPr>
            <a:endParaRPr lang="el-GR" altLang="en-US" sz="2400" b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از بين بردن يک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جدول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1268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1813" y="1111373"/>
            <a:ext cx="7919197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800" b="1" dirty="0"/>
              <a:t>Alter</a:t>
            </a:r>
            <a:r>
              <a:rPr lang="el-GR" altLang="en-US" sz="2800" b="1" dirty="0"/>
              <a:t> TABLE "table_name“</a:t>
            </a:r>
            <a:endParaRPr lang="en-US" altLang="en-US" sz="2800" b="1" dirty="0"/>
          </a:p>
          <a:p>
            <a:pPr>
              <a:lnSpc>
                <a:spcPct val="120000"/>
              </a:lnSpc>
            </a:pPr>
            <a:r>
              <a:rPr lang="en-US" altLang="en-US" sz="2800" b="1" dirty="0"/>
              <a:t>[Drop| Add | Alter] column …</a:t>
            </a:r>
          </a:p>
          <a:p>
            <a:pPr>
              <a:lnSpc>
                <a:spcPct val="120000"/>
              </a:lnSpc>
            </a:pPr>
            <a:endParaRPr lang="en-US" altLang="en-US" sz="2800" b="1" dirty="0">
              <a:solidFill>
                <a:schemeClr val="folHlink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en-US" sz="2800" b="1" dirty="0">
                <a:solidFill>
                  <a:schemeClr val="folHlink"/>
                </a:solidFill>
              </a:rPr>
              <a:t>Examples:</a:t>
            </a:r>
          </a:p>
          <a:p>
            <a:endParaRPr lang="en-US" altLang="en-US" sz="2400" b="1" dirty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en-US" altLang="en-US" sz="2400" b="1" dirty="0">
                <a:solidFill>
                  <a:srgbClr val="0000CC"/>
                </a:solidFill>
              </a:rPr>
              <a:t> Alter</a:t>
            </a:r>
            <a:r>
              <a:rPr lang="el-GR" altLang="en-US" sz="2400" b="1" dirty="0">
                <a:solidFill>
                  <a:srgbClr val="0000CC"/>
                </a:solidFill>
              </a:rPr>
              <a:t> TABLE</a:t>
            </a:r>
            <a:r>
              <a:rPr lang="el-GR" altLang="en-US" sz="2400" b="1" dirty="0"/>
              <a:t> </a:t>
            </a:r>
            <a:r>
              <a:rPr lang="en-US" altLang="en-US" sz="2400" b="1" dirty="0"/>
              <a:t>Students </a:t>
            </a:r>
            <a:r>
              <a:rPr lang="en-US" altLang="en-US" sz="2400" b="1" dirty="0">
                <a:solidFill>
                  <a:srgbClr val="0000CC"/>
                </a:solidFill>
              </a:rPr>
              <a:t>Add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BirthDate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400" b="1" dirty="0"/>
              <a:t>(20)</a:t>
            </a:r>
          </a:p>
          <a:p>
            <a:pPr>
              <a:buFontTx/>
              <a:buChar char="-"/>
            </a:pPr>
            <a:endParaRPr lang="en-US" altLang="en-US" sz="2400" b="1" dirty="0"/>
          </a:p>
          <a:p>
            <a:pPr>
              <a:buFontTx/>
              <a:buChar char="-"/>
            </a:pPr>
            <a:endParaRPr lang="en-US" altLang="en-US" sz="2400" b="1" dirty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en-US" altLang="en-US" sz="2400" b="1" dirty="0">
                <a:solidFill>
                  <a:srgbClr val="0000CC"/>
                </a:solidFill>
              </a:rPr>
              <a:t> Alter</a:t>
            </a:r>
            <a:r>
              <a:rPr lang="el-GR" altLang="en-US" sz="2400" b="1" dirty="0">
                <a:solidFill>
                  <a:srgbClr val="0000CC"/>
                </a:solidFill>
              </a:rPr>
              <a:t> TABLE</a:t>
            </a:r>
            <a:r>
              <a:rPr lang="el-GR" altLang="en-US" sz="2400" b="1" dirty="0"/>
              <a:t> </a:t>
            </a:r>
            <a:r>
              <a:rPr lang="en-US" altLang="en-US" sz="2400" b="1" dirty="0"/>
              <a:t>Students </a:t>
            </a:r>
            <a:r>
              <a:rPr lang="en-US" altLang="en-US" sz="2400" b="1" dirty="0">
                <a:solidFill>
                  <a:srgbClr val="0000CC"/>
                </a:solidFill>
              </a:rPr>
              <a:t>Alter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0000CC"/>
                </a:solidFill>
              </a:rPr>
              <a:t>column</a:t>
            </a:r>
            <a:r>
              <a:rPr lang="en-US" altLang="en-US" sz="2400" b="1" dirty="0"/>
              <a:t> name </a:t>
            </a:r>
            <a:r>
              <a:rPr lang="en-US" altLang="en-US" sz="24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400" b="1" dirty="0"/>
              <a:t>(6) null</a:t>
            </a:r>
          </a:p>
          <a:p>
            <a:pPr>
              <a:buFontTx/>
              <a:buChar char="-"/>
            </a:pPr>
            <a:endParaRPr lang="en-US" altLang="en-US" sz="2400" b="1" dirty="0"/>
          </a:p>
          <a:p>
            <a:pPr>
              <a:buFontTx/>
              <a:buChar char="-"/>
            </a:pPr>
            <a:endParaRPr lang="en-US" altLang="en-US" sz="2400" b="1" dirty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en-US" altLang="en-US" sz="2400" b="1" dirty="0">
                <a:solidFill>
                  <a:srgbClr val="0000CC"/>
                </a:solidFill>
              </a:rPr>
              <a:t> Alter</a:t>
            </a:r>
            <a:r>
              <a:rPr lang="el-GR" altLang="en-US" sz="2400" b="1" dirty="0">
                <a:solidFill>
                  <a:srgbClr val="0000CC"/>
                </a:solidFill>
              </a:rPr>
              <a:t> TABLE</a:t>
            </a:r>
            <a:r>
              <a:rPr lang="el-GR" altLang="en-US" sz="2400" b="1" dirty="0"/>
              <a:t> </a:t>
            </a:r>
            <a:r>
              <a:rPr lang="en-US" altLang="en-US" sz="2400" b="1" dirty="0"/>
              <a:t>Students </a:t>
            </a:r>
            <a:r>
              <a:rPr lang="en-US" altLang="en-US" sz="2400" b="1" dirty="0">
                <a:solidFill>
                  <a:srgbClr val="0000CC"/>
                </a:solidFill>
              </a:rPr>
              <a:t>Drop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0000CC"/>
                </a:solidFill>
              </a:rPr>
              <a:t>column</a:t>
            </a:r>
            <a:r>
              <a:rPr lang="en-US" altLang="en-US" sz="2400" b="1" dirty="0"/>
              <a:t> Field</a:t>
            </a:r>
            <a:endParaRPr lang="en-US" altLang="en-US" sz="600" b="1" dirty="0"/>
          </a:p>
          <a:p>
            <a:pPr>
              <a:buFontTx/>
              <a:buChar char="-"/>
            </a:pPr>
            <a:endParaRPr lang="en-US" altLang="en-US" sz="700" b="1" dirty="0"/>
          </a:p>
          <a:p>
            <a:pPr>
              <a:lnSpc>
                <a:spcPct val="120000"/>
              </a:lnSpc>
            </a:pPr>
            <a:endParaRPr lang="el-GR" altLang="en-US" sz="2800" b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 تغيير در اسکيماي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يک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جدول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6400" y="2819400"/>
            <a:ext cx="2685351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افزودن يک فيلد جديد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9552" y="4166055"/>
            <a:ext cx="2831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تغيير در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تعريف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يک فيلد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5227" y="5334590"/>
            <a:ext cx="1816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حذف يک فيلد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66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575249"/>
            <a:ext cx="73342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fa-IR" altLang="en-US" sz="2800" b="1" dirty="0">
                <a:solidFill>
                  <a:schemeClr val="accent2"/>
                </a:solidFill>
              </a:rPr>
              <a:t>دستورات کار با داده ها</a:t>
            </a:r>
          </a:p>
          <a:p>
            <a:pPr algn="ctr" rtl="1"/>
            <a:r>
              <a:rPr lang="fa-IR" altLang="en-US" sz="2800" b="1" dirty="0">
                <a:solidFill>
                  <a:schemeClr val="accent2"/>
                </a:solidFill>
              </a:rPr>
              <a:t>(</a:t>
            </a:r>
            <a:r>
              <a:rPr lang="en-US" altLang="en-US" sz="2800" b="1" dirty="0">
                <a:solidFill>
                  <a:schemeClr val="accent2"/>
                </a:solidFill>
              </a:rPr>
              <a:t>DML</a:t>
            </a:r>
            <a:r>
              <a:rPr lang="fa-IR" altLang="en-US" sz="2800" b="1" dirty="0">
                <a:solidFill>
                  <a:schemeClr val="accent2"/>
                </a:solidFill>
              </a:rPr>
              <a:t>)</a:t>
            </a:r>
            <a:endParaRPr lang="en-US" altLang="en-US" sz="2800" b="1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9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575249"/>
            <a:ext cx="73342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rtl="1"/>
            <a:r>
              <a:rPr lang="fa-IR" altLang="en-US" sz="2800" b="1" dirty="0">
                <a:solidFill>
                  <a:schemeClr val="accent2"/>
                </a:solidFill>
              </a:rPr>
              <a:t>1- دستور </a:t>
            </a:r>
            <a:r>
              <a:rPr lang="en-US" altLang="en-US" sz="2800" b="1" dirty="0">
                <a:solidFill>
                  <a:srgbClr val="0000CC"/>
                </a:solidFill>
              </a:rPr>
              <a:t>Select</a:t>
            </a:r>
            <a:r>
              <a:rPr lang="en-US" altLang="en-US" sz="2800" b="1" dirty="0">
                <a:solidFill>
                  <a:schemeClr val="accent2"/>
                </a:solidFill>
              </a:rPr>
              <a:t> </a:t>
            </a:r>
            <a:endParaRPr lang="fa-IR" altLang="en-US" sz="2800" b="1" dirty="0">
              <a:solidFill>
                <a:schemeClr val="accent2"/>
              </a:solidFill>
            </a:endParaRPr>
          </a:p>
          <a:p>
            <a:pPr algn="ctr" rtl="1"/>
            <a:r>
              <a:rPr lang="fa-IR" altLang="en-US" sz="2800" b="1" dirty="0">
                <a:solidFill>
                  <a:schemeClr val="accent2"/>
                </a:solidFill>
              </a:rPr>
              <a:t>بازيابي داده ها از جداول</a:t>
            </a:r>
            <a:endParaRPr lang="en-US" altLang="en-US" sz="2800" b="1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3637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ساختار يک دستور ساده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Select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44012" y="1295400"/>
            <a:ext cx="7848600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a-IR" altLang="en-US" sz="28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SELECT</a:t>
            </a:r>
            <a:r>
              <a:rPr lang="en-US" altLang="en-US" sz="24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اسامي</a:t>
            </a:r>
            <a:r>
              <a:rPr lang="fa-IR" altLang="en-US" sz="24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فيلدها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FROM</a:t>
            </a:r>
            <a:r>
              <a:rPr lang="en-US" altLang="en-US" sz="24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جدول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>
              <a:lnSpc>
                <a:spcPct val="12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WHERE</a:t>
            </a:r>
            <a:r>
              <a:rPr lang="en-US" altLang="en-US" sz="24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شرط</a:t>
            </a:r>
          </a:p>
          <a:p>
            <a:pPr algn="r" rtl="1">
              <a:lnSpc>
                <a:spcPct val="120000"/>
              </a:lnSpc>
              <a:buFontTx/>
              <a:buChar char="•"/>
            </a:pPr>
            <a:endParaRPr lang="fa-IR" altLang="en-US" sz="2000" dirty="0"/>
          </a:p>
          <a:p>
            <a:pPr algn="r" rtl="1"/>
            <a:endParaRPr lang="fa-IR" altLang="en-US" sz="2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شماره و نام تمام دانشجويان.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</a:t>
            </a:r>
            <a:r>
              <a:rPr lang="en-US" altLang="en-US" sz="2000" dirty="0" err="1">
                <a:solidFill>
                  <a:srgbClr val="0000CC"/>
                </a:solidFill>
              </a:rPr>
              <a:t>Id,Name</a:t>
            </a:r>
            <a:r>
              <a:rPr lang="en-US" altLang="en-US" sz="2000" dirty="0">
                <a:solidFill>
                  <a:srgbClr val="0000CC"/>
                </a:solidFill>
              </a:rPr>
              <a:t> from S</a:t>
            </a:r>
            <a:endParaRPr lang="fa-IR" altLang="en-US" sz="2000" dirty="0"/>
          </a:p>
          <a:p>
            <a:pPr algn="r" rtl="1"/>
            <a:endParaRPr lang="fa-IR" altLang="en-US" sz="10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رشته هاي کامپيوترو شيمي.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 </a:t>
            </a:r>
            <a:r>
              <a:rPr lang="en-US" altLang="en-US" baseline="-25000" dirty="0">
                <a:solidFill>
                  <a:srgbClr val="0000CC"/>
                </a:solidFill>
              </a:rPr>
              <a:t>*</a:t>
            </a:r>
            <a:r>
              <a:rPr lang="en-US" altLang="en-US" sz="3600" baseline="-25000" dirty="0">
                <a:solidFill>
                  <a:srgbClr val="0000CC"/>
                </a:solidFill>
              </a:rPr>
              <a:t> </a:t>
            </a:r>
            <a:r>
              <a:rPr lang="en-US" altLang="en-US" sz="2000" dirty="0">
                <a:solidFill>
                  <a:srgbClr val="0000CC"/>
                </a:solidFill>
              </a:rPr>
              <a:t> from S where Field=‘Computer’ or Field= ‘Chemistry’</a:t>
            </a:r>
            <a:endParaRPr lang="fa-IR" altLang="en-US" sz="900" dirty="0"/>
          </a:p>
          <a:p>
            <a:pPr algn="r" rtl="1"/>
            <a:endParaRPr lang="fa-IR" altLang="en-US" sz="1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اسامي دانشجويان کامپيوتر که شماره آنها کمتر از 84110 است.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Name from S where Field=‘Computer’ and Id&lt;84110</a:t>
            </a:r>
            <a:endParaRPr lang="fa-IR" altLang="en-US" sz="20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771662" y="1331913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2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190953"/>
              </p:ext>
            </p:extLst>
          </p:nvPr>
        </p:nvGraphicFramePr>
        <p:xfrm>
          <a:off x="5123962" y="178911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2387112" y="24130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</a:rPr>
              <a:t>selection</a:t>
            </a:r>
          </a:p>
        </p:txBody>
      </p:sp>
      <p:sp>
        <p:nvSpPr>
          <p:cNvPr id="14" name="Text Box 165"/>
          <p:cNvSpPr txBox="1">
            <a:spLocks noChangeArrowheads="1"/>
          </p:cNvSpPr>
          <p:nvPr/>
        </p:nvSpPr>
        <p:spPr bwMode="auto">
          <a:xfrm>
            <a:off x="3036399" y="19732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6600"/>
                </a:solidFill>
              </a:rPr>
              <a:t>projection</a:t>
            </a:r>
          </a:p>
        </p:txBody>
      </p:sp>
      <p:sp>
        <p:nvSpPr>
          <p:cNvPr id="15" name="Line 166"/>
          <p:cNvSpPr>
            <a:spLocks noChangeShapeType="1"/>
          </p:cNvSpPr>
          <p:nvPr/>
        </p:nvSpPr>
        <p:spPr bwMode="auto">
          <a:xfrm flipH="1" flipV="1">
            <a:off x="2820499" y="1836738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7"/>
          <p:cNvSpPr>
            <a:spLocks noChangeShapeType="1"/>
          </p:cNvSpPr>
          <p:nvPr/>
        </p:nvSpPr>
        <p:spPr bwMode="auto">
          <a:xfrm flipH="1" flipV="1">
            <a:off x="2028337" y="22685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52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مقادير ممکن بجاي اسامي فيلدها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: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0565" y="1447800"/>
            <a:ext cx="7848600" cy="476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90204" pitchFamily="34" charset="0"/>
                <a:cs typeface="Arial" panose="020B0604020202090204" pitchFamily="34" charset="0"/>
              </a:defRPr>
            </a:lvl9pPr>
          </a:lstStyle>
          <a:p>
            <a:pPr algn="r" rtl="1">
              <a:lnSpc>
                <a:spcPct val="120000"/>
              </a:lnSpc>
              <a:buFontTx/>
              <a:buAutoNum type="arabicParenR"/>
            </a:pPr>
            <a:r>
              <a:rPr lang="fa-IR" altLang="en-US" sz="2000">
                <a:solidFill>
                  <a:srgbClr val="FF6600"/>
                </a:solidFill>
                <a:cs typeface="Compset" panose="00000400000000000000" pitchFamily="2" charset="-78"/>
              </a:rPr>
              <a:t>يک عدد ثابت </a:t>
            </a:r>
          </a:p>
          <a:p>
            <a:pPr>
              <a:lnSpc>
                <a:spcPct val="120000"/>
              </a:lnSpc>
            </a:pPr>
            <a:r>
              <a:rPr lang="en-US" altLang="en-US" sz="2400">
                <a:solidFill>
                  <a:srgbClr val="0000CC"/>
                </a:solidFill>
                <a:cs typeface="Compset" panose="00000400000000000000" pitchFamily="2" charset="-78"/>
              </a:rPr>
              <a:t>Select Name, 5 from S</a:t>
            </a:r>
            <a:endParaRPr lang="fa-IR" altLang="en-US" sz="2400">
              <a:cs typeface="Compset" panose="00000400000000000000" pitchFamily="2" charset="-78"/>
            </a:endParaRPr>
          </a:p>
          <a:p>
            <a:pPr algn="r" rtl="1">
              <a:lnSpc>
                <a:spcPct val="120000"/>
              </a:lnSpc>
            </a:pPr>
            <a:endParaRPr lang="fa-IR" altLang="en-US" sz="2000">
              <a:cs typeface="Compset" panose="00000400000000000000" pitchFamily="2" charset="-78"/>
            </a:endParaRPr>
          </a:p>
          <a:p>
            <a:pPr algn="r" rtl="1">
              <a:lnSpc>
                <a:spcPct val="120000"/>
              </a:lnSpc>
            </a:pPr>
            <a:endParaRPr lang="fa-IR" altLang="en-US" sz="2000">
              <a:cs typeface="Compset" panose="00000400000000000000" pitchFamily="2" charset="-78"/>
            </a:endParaRPr>
          </a:p>
          <a:p>
            <a:pPr algn="r" rtl="1">
              <a:lnSpc>
                <a:spcPct val="120000"/>
              </a:lnSpc>
            </a:pPr>
            <a:r>
              <a:rPr lang="fa-IR" altLang="en-US" sz="2000">
                <a:solidFill>
                  <a:srgbClr val="FF6600"/>
                </a:solidFill>
                <a:cs typeface="Compset" panose="00000400000000000000" pitchFamily="2" charset="-78"/>
              </a:rPr>
              <a:t>2) يک فرمول</a:t>
            </a:r>
          </a:p>
          <a:p>
            <a:pPr>
              <a:lnSpc>
                <a:spcPct val="120000"/>
              </a:lnSpc>
            </a:pPr>
            <a:r>
              <a:rPr lang="en-US" altLang="en-US" sz="2000">
                <a:solidFill>
                  <a:srgbClr val="0000CC"/>
                </a:solidFill>
                <a:cs typeface="Compset" panose="00000400000000000000" pitchFamily="2" charset="-78"/>
              </a:rPr>
              <a:t>Select Name, Id/10 </a:t>
            </a:r>
            <a:r>
              <a:rPr lang="en-US" altLang="en-US" sz="2000">
                <a:solidFill>
                  <a:schemeClr val="folHlink"/>
                </a:solidFill>
                <a:cs typeface="Compset" panose="00000400000000000000" pitchFamily="2" charset="-78"/>
              </a:rPr>
              <a:t>as NewID</a:t>
            </a:r>
            <a:r>
              <a:rPr lang="en-US" altLang="en-US" sz="2000">
                <a:solidFill>
                  <a:srgbClr val="0000CC"/>
                </a:solidFill>
                <a:cs typeface="Compset" panose="00000400000000000000" pitchFamily="2" charset="-78"/>
              </a:rPr>
              <a:t> from S</a:t>
            </a:r>
            <a:endParaRPr lang="fa-IR" altLang="en-US" sz="2000">
              <a:solidFill>
                <a:srgbClr val="0000CC"/>
              </a:solidFill>
              <a:cs typeface="Compset" panose="00000400000000000000" pitchFamily="2" charset="-78"/>
            </a:endParaRPr>
          </a:p>
          <a:p>
            <a:pPr algn="r" rtl="1">
              <a:lnSpc>
                <a:spcPct val="120000"/>
              </a:lnSpc>
              <a:buFontTx/>
              <a:buAutoNum type="arabicParenR"/>
            </a:pPr>
            <a:endParaRPr lang="fa-IR" altLang="en-US" sz="2000">
              <a:solidFill>
                <a:srgbClr val="0000CC"/>
              </a:solidFill>
              <a:cs typeface="Compset" panose="00000400000000000000" pitchFamily="2" charset="-78"/>
            </a:endParaRPr>
          </a:p>
          <a:p>
            <a:pPr algn="r" rtl="1">
              <a:lnSpc>
                <a:spcPct val="120000"/>
              </a:lnSpc>
              <a:buFontTx/>
              <a:buAutoNum type="arabicParenR"/>
            </a:pPr>
            <a:endParaRPr lang="fa-IR" altLang="en-US" sz="2000">
              <a:cs typeface="Compset" panose="00000400000000000000" pitchFamily="2" charset="-78"/>
            </a:endParaRPr>
          </a:p>
          <a:p>
            <a:pPr algn="r" rtl="1">
              <a:lnSpc>
                <a:spcPct val="120000"/>
              </a:lnSpc>
            </a:pPr>
            <a:r>
              <a:rPr lang="fa-IR" altLang="en-US" sz="2000">
                <a:solidFill>
                  <a:srgbClr val="FF6600"/>
                </a:solidFill>
                <a:cs typeface="Compset" panose="00000400000000000000" pitchFamily="2" charset="-78"/>
              </a:rPr>
              <a:t>3) ترکيب چند فيلد رشته اي</a:t>
            </a:r>
          </a:p>
          <a:p>
            <a:pPr algn="r" rtl="1"/>
            <a:r>
              <a:rPr lang="fa-IR" altLang="en-US" sz="2400">
                <a:cs typeface="Compset" panose="00000400000000000000" pitchFamily="2" charset="-78"/>
              </a:rPr>
              <a:t>    مثال: ليست نام و نام خ دانشجويان.</a:t>
            </a:r>
          </a:p>
          <a:p>
            <a:pPr>
              <a:lnSpc>
                <a:spcPct val="120000"/>
              </a:lnSpc>
            </a:pPr>
            <a:r>
              <a:rPr lang="en-US" altLang="en-US" sz="1600" b="1">
                <a:solidFill>
                  <a:srgbClr val="0000CC"/>
                </a:solidFill>
                <a:cs typeface="Compset" panose="00000400000000000000" pitchFamily="2" charset="-78"/>
              </a:rPr>
              <a:t>Select Name + ‘ ’ + Family as CompleteName from S</a:t>
            </a:r>
            <a:endParaRPr lang="fa-IR" altLang="en-US" sz="1600" b="1">
              <a:cs typeface="Compset" panose="00000400000000000000" pitchFamily="2" charset="-78"/>
            </a:endParaRPr>
          </a:p>
          <a:p>
            <a:pPr algn="r" rtl="1"/>
            <a:endParaRPr lang="fa-IR" altLang="en-US" sz="800" b="1">
              <a:cs typeface="Compset" panose="00000400000000000000" pitchFamily="2" charset="-78"/>
            </a:endParaRPr>
          </a:p>
          <a:p>
            <a:pPr algn="r" rtl="1"/>
            <a:endParaRPr lang="fa-IR" altLang="en-US" sz="1200">
              <a:cs typeface="Compset" panose="00000400000000000000" pitchFamily="2" charset="-78"/>
            </a:endParaRPr>
          </a:p>
          <a:p>
            <a:pPr algn="r" rtl="1"/>
            <a:endParaRPr lang="fa-IR" altLang="en-US" sz="900">
              <a:cs typeface="Compset" panose="00000400000000000000" pitchFamily="2" charset="-78"/>
            </a:endParaRPr>
          </a:p>
          <a:p>
            <a:pPr algn="r" rtl="1"/>
            <a:endParaRPr lang="fa-IR" altLang="en-US" sz="1400">
              <a:cs typeface="Compset" panose="00000400000000000000" pitchFamily="2" charset="-78"/>
            </a:endParaRPr>
          </a:p>
        </p:txBody>
      </p:sp>
      <p:graphicFrame>
        <p:nvGraphicFramePr>
          <p:cNvPr id="11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26405"/>
              </p:ext>
            </p:extLst>
          </p:nvPr>
        </p:nvGraphicFramePr>
        <p:xfrm>
          <a:off x="5029077" y="1941513"/>
          <a:ext cx="1655763" cy="1021080"/>
        </p:xfrm>
        <a:graphic>
          <a:graphicData uri="http://schemas.openxmlformats.org/drawingml/2006/table">
            <a:tbl>
              <a:tblPr/>
              <a:tblGrid>
                <a:gridCol w="809625"/>
                <a:gridCol w="84613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Unknown Column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78468"/>
              </p:ext>
            </p:extLst>
          </p:nvPr>
        </p:nvGraphicFramePr>
        <p:xfrm>
          <a:off x="5029077" y="3414713"/>
          <a:ext cx="1655763" cy="853440"/>
        </p:xfrm>
        <a:graphic>
          <a:graphicData uri="http://schemas.openxmlformats.org/drawingml/2006/table">
            <a:tbl>
              <a:tblPr/>
              <a:tblGrid>
                <a:gridCol w="809625"/>
                <a:gridCol w="84613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NewID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17874"/>
              </p:ext>
            </p:extLst>
          </p:nvPr>
        </p:nvGraphicFramePr>
        <p:xfrm>
          <a:off x="5738690" y="5311775"/>
          <a:ext cx="1233487" cy="853440"/>
        </p:xfrm>
        <a:graphic>
          <a:graphicData uri="http://schemas.openxmlformats.org/drawingml/2006/table">
            <a:tbl>
              <a:tblPr/>
              <a:tblGrid>
                <a:gridCol w="1233487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CompleteName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 Ahmadi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 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 Hassani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749363" y="4140022"/>
            <a:ext cx="28129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1800" b="1" dirty="0">
                <a:solidFill>
                  <a:srgbClr val="FF6600"/>
                </a:solidFill>
                <a:cs typeface="B Nazanin" panose="00000400000000000000" pitchFamily="2" charset="-78"/>
              </a:rPr>
              <a:t>نام گذاري يک ستون در خروجي</a:t>
            </a:r>
            <a:endParaRPr lang="en-US" altLang="en-US" sz="1800" b="1" dirty="0">
              <a:solidFill>
                <a:srgbClr val="FF6600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Line 74"/>
          <p:cNvSpPr>
            <a:spLocks noChangeShapeType="1"/>
          </p:cNvSpPr>
          <p:nvPr/>
        </p:nvSpPr>
        <p:spPr bwMode="auto">
          <a:xfrm flipH="1" flipV="1">
            <a:off x="3155827" y="37592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7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بررسي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خالي بودن يک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فيلد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1447800"/>
            <a:ext cx="7848600" cy="491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a-IR" altLang="en-US" sz="28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SELECT</a:t>
            </a:r>
            <a:r>
              <a:rPr lang="en-US" altLang="en-US" sz="2400" dirty="0"/>
              <a:t> </a:t>
            </a:r>
            <a:r>
              <a:rPr lang="fa-IR" altLang="en-US" sz="2400" dirty="0"/>
              <a:t>اسامي فيلدها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FROM</a:t>
            </a:r>
            <a:r>
              <a:rPr lang="en-US" altLang="en-US" sz="2400" dirty="0"/>
              <a:t> </a:t>
            </a:r>
            <a:r>
              <a:rPr lang="fa-IR" altLang="en-US" sz="2400" dirty="0"/>
              <a:t>جدول</a:t>
            </a:r>
            <a:endParaRPr lang="en-US" altLang="en-US" sz="2400" dirty="0"/>
          </a:p>
          <a:p>
            <a:pPr>
              <a:lnSpc>
                <a:spcPct val="12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WHERE</a:t>
            </a:r>
            <a:r>
              <a:rPr lang="en-US" altLang="en-US" sz="2400" dirty="0"/>
              <a:t> </a:t>
            </a:r>
            <a:r>
              <a:rPr lang="fa-IR" altLang="en-US" sz="2400" dirty="0"/>
              <a:t>فيلد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IS NULL</a:t>
            </a:r>
            <a:endParaRPr lang="fa-IR" altLang="en-US" sz="2000" dirty="0">
              <a:solidFill>
                <a:srgbClr val="0000CC"/>
              </a:solidFill>
            </a:endParaRPr>
          </a:p>
          <a:p>
            <a:pPr algn="r" rtl="1">
              <a:lnSpc>
                <a:spcPct val="120000"/>
              </a:lnSpc>
              <a:buFontTx/>
              <a:buChar char="•"/>
            </a:pPr>
            <a:endParaRPr lang="fa-IR" altLang="en-US" sz="2000" dirty="0"/>
          </a:p>
          <a:p>
            <a:pPr algn="r" rtl="1"/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شماره و رشته دانشجوياني که رشته آنها وارد شده است.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</a:t>
            </a:r>
            <a:r>
              <a:rPr lang="en-US" altLang="en-US" sz="2000" dirty="0" err="1">
                <a:solidFill>
                  <a:srgbClr val="0000CC"/>
                </a:solidFill>
              </a:rPr>
              <a:t>Id,Field</a:t>
            </a:r>
            <a:r>
              <a:rPr lang="en-US" altLang="en-US" sz="2000" dirty="0">
                <a:solidFill>
                  <a:srgbClr val="0000CC"/>
                </a:solidFill>
              </a:rPr>
              <a:t> from S where </a:t>
            </a:r>
            <a:r>
              <a:rPr lang="en-US" altLang="en-US" sz="2000" dirty="0">
                <a:solidFill>
                  <a:srgbClr val="FF6600"/>
                </a:solidFill>
              </a:rPr>
              <a:t>not</a:t>
            </a:r>
            <a:r>
              <a:rPr lang="en-US" altLang="en-US" sz="2000" dirty="0">
                <a:solidFill>
                  <a:srgbClr val="0000CC"/>
                </a:solidFill>
              </a:rPr>
              <a:t> Field </a:t>
            </a:r>
            <a:r>
              <a:rPr lang="en-US" altLang="en-US" sz="2000" dirty="0">
                <a:solidFill>
                  <a:srgbClr val="FF6600"/>
                </a:solidFill>
              </a:rPr>
              <a:t>Is Null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  <a:endParaRPr lang="fa-IR" altLang="en-US" sz="2000" dirty="0"/>
          </a:p>
          <a:p>
            <a:pPr algn="r" rtl="1"/>
            <a:endParaRPr lang="fa-IR" altLang="en-US" sz="1000" dirty="0"/>
          </a:p>
          <a:p>
            <a:pPr algn="r" rtl="1"/>
            <a:endParaRPr lang="fa-IR" altLang="en-US" sz="2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شماره دانشجوياني که نه رشته و نه نام خ آنها وارد نشده است.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Id from S where Family </a:t>
            </a:r>
            <a:r>
              <a:rPr lang="en-US" altLang="en-US" sz="2000" dirty="0">
                <a:solidFill>
                  <a:srgbClr val="FF6600"/>
                </a:solidFill>
              </a:rPr>
              <a:t>Is Null</a:t>
            </a:r>
            <a:r>
              <a:rPr lang="en-US" altLang="en-US" sz="2000" dirty="0">
                <a:solidFill>
                  <a:srgbClr val="0000CC"/>
                </a:solidFill>
              </a:rPr>
              <a:t> and Field </a:t>
            </a:r>
            <a:r>
              <a:rPr lang="en-US" altLang="en-US" sz="2000" dirty="0">
                <a:solidFill>
                  <a:srgbClr val="FF6600"/>
                </a:solidFill>
              </a:rPr>
              <a:t>is Null</a:t>
            </a:r>
            <a:endParaRPr lang="fa-IR" altLang="en-US" sz="900" dirty="0">
              <a:solidFill>
                <a:srgbClr val="FF6600"/>
              </a:solidFill>
            </a:endParaRPr>
          </a:p>
          <a:p>
            <a:pPr algn="r" rtl="1"/>
            <a:endParaRPr lang="fa-IR" altLang="en-US" sz="1400" dirty="0"/>
          </a:p>
          <a:p>
            <a:pPr algn="r" rtl="1"/>
            <a:endParaRPr lang="fa-IR" altLang="en-US" sz="20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08650" y="1688068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31138"/>
              </p:ext>
            </p:extLst>
          </p:nvPr>
        </p:nvGraphicFramePr>
        <p:xfrm>
          <a:off x="5060950" y="2158047"/>
          <a:ext cx="3095625" cy="889953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2955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Null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4629150" y="3889375"/>
            <a:ext cx="936625" cy="441325"/>
            <a:chOff x="3061" y="2450"/>
            <a:chExt cx="590" cy="278"/>
          </a:xfrm>
        </p:grpSpPr>
        <p:sp>
          <p:nvSpPr>
            <p:cNvPr id="12" name="Text Box 27"/>
            <p:cNvSpPr txBox="1">
              <a:spLocks noChangeArrowheads="1"/>
            </p:cNvSpPr>
            <p:nvPr/>
          </p:nvSpPr>
          <p:spPr bwMode="auto">
            <a:xfrm>
              <a:off x="3107" y="2478"/>
              <a:ext cx="5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FF6600"/>
                  </a:solidFill>
                </a:rPr>
                <a:t>= Null</a:t>
              </a:r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flipH="1">
              <a:off x="3080" y="2450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061" y="2478"/>
              <a:ext cx="59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7522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عملگر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Order By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: مرتب کردن نتايج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1066800"/>
            <a:ext cx="7848600" cy="572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a-IR" altLang="en-US" sz="28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SELECT</a:t>
            </a:r>
            <a:r>
              <a:rPr lang="en-US" altLang="en-US" sz="2400" dirty="0"/>
              <a:t> </a:t>
            </a:r>
            <a:r>
              <a:rPr lang="fa-IR" altLang="en-US" sz="2400" dirty="0"/>
              <a:t>اسامي فيلدها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FROM</a:t>
            </a:r>
            <a:r>
              <a:rPr lang="en-US" altLang="en-US" sz="2400" dirty="0"/>
              <a:t> </a:t>
            </a:r>
            <a:r>
              <a:rPr lang="fa-IR" altLang="en-US" sz="2400" dirty="0"/>
              <a:t>جدول</a:t>
            </a:r>
            <a:endParaRPr lang="en-US" altLang="en-US" sz="2400" dirty="0"/>
          </a:p>
          <a:p>
            <a:pPr>
              <a:lnSpc>
                <a:spcPct val="12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WHERE</a:t>
            </a:r>
            <a:r>
              <a:rPr lang="en-US" altLang="en-US" sz="2400" dirty="0"/>
              <a:t> </a:t>
            </a:r>
            <a:r>
              <a:rPr lang="fa-IR" altLang="en-US" sz="2400" dirty="0"/>
              <a:t>شرط</a:t>
            </a:r>
            <a:endParaRPr lang="en-US" altLang="en-US" sz="2400" dirty="0"/>
          </a:p>
          <a:p>
            <a:pPr>
              <a:lnSpc>
                <a:spcPct val="12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ORDER BY</a:t>
            </a:r>
            <a:r>
              <a:rPr lang="en-US" altLang="en-US" sz="2400" dirty="0"/>
              <a:t>	</a:t>
            </a:r>
            <a:r>
              <a:rPr lang="fa-IR" altLang="en-US" sz="2400" dirty="0"/>
              <a:t>نام فيلدها</a:t>
            </a:r>
            <a:r>
              <a:rPr lang="en-US" altLang="en-US" sz="2400" dirty="0"/>
              <a:t> [</a:t>
            </a:r>
            <a:r>
              <a:rPr lang="en-US" altLang="en-US" sz="2400" dirty="0" err="1">
                <a:solidFill>
                  <a:srgbClr val="0000CC"/>
                </a:solidFill>
              </a:rPr>
              <a:t>desc</a:t>
            </a:r>
            <a:r>
              <a:rPr lang="en-US" altLang="en-US" sz="2400" dirty="0"/>
              <a:t> | </a:t>
            </a:r>
            <a:r>
              <a:rPr lang="en-US" altLang="en-US" sz="2400" dirty="0" err="1">
                <a:solidFill>
                  <a:srgbClr val="0000CC"/>
                </a:solidFill>
              </a:rPr>
              <a:t>asc</a:t>
            </a:r>
            <a:r>
              <a:rPr lang="en-US" altLang="en-US" sz="2400" dirty="0"/>
              <a:t>]</a:t>
            </a:r>
            <a:endParaRPr lang="fa-IR" altLang="en-US" sz="2000" dirty="0"/>
          </a:p>
          <a:p>
            <a:pPr algn="r" rtl="1">
              <a:lnSpc>
                <a:spcPct val="120000"/>
              </a:lnSpc>
              <a:buFontTx/>
              <a:buChar char="•"/>
            </a:pPr>
            <a:endParaRPr lang="fa-IR" altLang="en-US" sz="2000" dirty="0" smtClean="0"/>
          </a:p>
          <a:p>
            <a:pPr algn="r" rtl="1">
              <a:lnSpc>
                <a:spcPct val="120000"/>
              </a:lnSpc>
              <a:buFontTx/>
              <a:buChar char="•"/>
            </a:pPr>
            <a:endParaRPr lang="fa-IR" altLang="en-US" sz="2000" dirty="0"/>
          </a:p>
          <a:p>
            <a:pPr algn="r" rtl="1">
              <a:lnSpc>
                <a:spcPct val="120000"/>
              </a:lnSpc>
              <a:buFontTx/>
              <a:buChar char="•"/>
            </a:pPr>
            <a:endParaRPr lang="fa-IR" altLang="en-US" sz="20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شماره و نام خ تمام دانشجويان، مرتب شده براساس شماره بطور صعودي.                         </a:t>
            </a:r>
          </a:p>
          <a:p>
            <a:pPr algn="r" rtl="1"/>
            <a:r>
              <a:rPr lang="fa-IR" altLang="en-US" sz="2400" dirty="0"/>
              <a:t>                                            </a:t>
            </a:r>
            <a:r>
              <a:rPr lang="en-US" altLang="en-US" sz="2000" dirty="0">
                <a:solidFill>
                  <a:srgbClr val="0000CC"/>
                </a:solidFill>
              </a:rPr>
              <a:t>Select Id, family from S </a:t>
            </a:r>
            <a:r>
              <a:rPr lang="en-US" altLang="en-US" sz="2000" dirty="0">
                <a:solidFill>
                  <a:srgbClr val="FF6600"/>
                </a:solidFill>
              </a:rPr>
              <a:t>order by</a:t>
            </a:r>
            <a:r>
              <a:rPr lang="en-US" altLang="en-US" sz="2000" dirty="0">
                <a:solidFill>
                  <a:srgbClr val="0000CC"/>
                </a:solidFill>
              </a:rPr>
              <a:t> Id </a:t>
            </a:r>
            <a:endParaRPr lang="fa-IR" altLang="en-US" sz="2000" dirty="0"/>
          </a:p>
          <a:p>
            <a:pPr algn="r" rtl="1"/>
            <a:endParaRPr lang="fa-IR" altLang="en-US" sz="10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مرتب بر اساس نام خ و سپس نام.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* from S </a:t>
            </a:r>
            <a:r>
              <a:rPr lang="en-US" altLang="en-US" sz="2000" dirty="0">
                <a:solidFill>
                  <a:srgbClr val="FF6600"/>
                </a:solidFill>
              </a:rPr>
              <a:t>order by</a:t>
            </a:r>
            <a:r>
              <a:rPr lang="en-US" altLang="en-US" sz="2000" dirty="0">
                <a:solidFill>
                  <a:srgbClr val="0000CC"/>
                </a:solidFill>
              </a:rPr>
              <a:t> family, name</a:t>
            </a:r>
            <a:endParaRPr lang="fa-IR" altLang="en-US" sz="900" dirty="0"/>
          </a:p>
          <a:p>
            <a:pPr algn="r" rtl="1"/>
            <a:endParaRPr lang="fa-IR" altLang="en-US" sz="1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اسامي دانشجويان کامپيوتر بترتيب نزولي شماره آنها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Name from S where Field=‘Computer’ </a:t>
            </a:r>
            <a:r>
              <a:rPr lang="en-US" altLang="en-US" sz="2000" dirty="0">
                <a:solidFill>
                  <a:srgbClr val="FF6600"/>
                </a:solidFill>
              </a:rPr>
              <a:t>order by</a:t>
            </a:r>
            <a:r>
              <a:rPr lang="en-US" altLang="en-US" sz="2000" dirty="0">
                <a:solidFill>
                  <a:srgbClr val="0000CC"/>
                </a:solidFill>
              </a:rPr>
              <a:t> Id </a:t>
            </a:r>
            <a:r>
              <a:rPr lang="en-US" altLang="en-US" sz="2000" dirty="0" err="1">
                <a:solidFill>
                  <a:srgbClr val="FF6600"/>
                </a:solidFill>
              </a:rPr>
              <a:t>desc</a:t>
            </a:r>
            <a:endParaRPr lang="fa-IR" altLang="en-US" sz="2000" dirty="0">
              <a:solidFill>
                <a:srgbClr val="FF6600"/>
              </a:solidFill>
            </a:endParaRPr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81700" y="1103313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95123"/>
              </p:ext>
            </p:extLst>
          </p:nvPr>
        </p:nvGraphicFramePr>
        <p:xfrm>
          <a:off x="5334000" y="156051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841750" y="25146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1800">
                <a:solidFill>
                  <a:srgbClr val="FF6600"/>
                </a:solidFill>
              </a:rPr>
              <a:t>نزولي</a:t>
            </a:r>
            <a:endParaRPr lang="en-US" altLang="en-US" sz="1800">
              <a:solidFill>
                <a:srgbClr val="FF6600"/>
              </a:solidFill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4705350" y="247173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1800">
                <a:solidFill>
                  <a:srgbClr val="FF6600"/>
                </a:solidFill>
              </a:rPr>
              <a:t>صعودي</a:t>
            </a:r>
            <a:endParaRPr lang="en-US" altLang="en-US" sz="1800">
              <a:solidFill>
                <a:srgbClr val="FF6600"/>
              </a:solidFill>
            </a:endParaRPr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H="1" flipV="1">
            <a:off x="4432300" y="2486025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 flipH="1" flipV="1">
            <a:off x="3725862" y="2514600"/>
            <a:ext cx="187325" cy="17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8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عملگر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Between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81000" y="1495425"/>
            <a:ext cx="7848600" cy="424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براي مقادير عددي و تاريخ است.</a:t>
            </a:r>
          </a:p>
          <a:p>
            <a:pPr algn="r" rtl="1">
              <a:lnSpc>
                <a:spcPct val="12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خود مقادير ابتدا و انتهاي بازه را </a:t>
            </a:r>
          </a:p>
          <a:p>
            <a:pPr algn="r" rtl="1">
              <a:lnSpc>
                <a:spcPct val="12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هم در نظر مي گيرد.</a:t>
            </a:r>
          </a:p>
          <a:p>
            <a:pPr algn="r" rtl="1"/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نام خ تمام دانشجويان که شماره آنها بين 84110 و84120 است.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</a:t>
            </a:r>
            <a:r>
              <a:rPr lang="en-US" altLang="en-US" sz="2000" dirty="0" err="1">
                <a:solidFill>
                  <a:srgbClr val="0000CC"/>
                </a:solidFill>
              </a:rPr>
              <a:t>Id,Name</a:t>
            </a:r>
            <a:r>
              <a:rPr lang="en-US" altLang="en-US" sz="2000" dirty="0">
                <a:solidFill>
                  <a:srgbClr val="0000CC"/>
                </a:solidFill>
              </a:rPr>
              <a:t> from S where Id&gt;=84110 and Id&lt;=84120</a:t>
            </a:r>
          </a:p>
          <a:p>
            <a:pPr>
              <a:lnSpc>
                <a:spcPct val="120000"/>
              </a:lnSpc>
            </a:pPr>
            <a:r>
              <a:rPr lang="fa-IR" altLang="en-US" sz="2000" dirty="0">
                <a:solidFill>
                  <a:srgbClr val="0000CC"/>
                </a:solidFill>
              </a:rPr>
              <a:t>يا</a:t>
            </a:r>
            <a:endParaRPr lang="en-US" altLang="en-US" sz="2000" dirty="0">
              <a:solidFill>
                <a:srgbClr val="0000CC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</a:t>
            </a:r>
            <a:r>
              <a:rPr lang="en-US" altLang="en-US" sz="2000" dirty="0" err="1">
                <a:solidFill>
                  <a:srgbClr val="0000CC"/>
                </a:solidFill>
              </a:rPr>
              <a:t>Id,Name</a:t>
            </a:r>
            <a:r>
              <a:rPr lang="en-US" altLang="en-US" sz="2000" dirty="0">
                <a:solidFill>
                  <a:srgbClr val="0000CC"/>
                </a:solidFill>
              </a:rPr>
              <a:t> from S where Id </a:t>
            </a:r>
            <a:r>
              <a:rPr lang="en-US" altLang="en-US" sz="2000" dirty="0">
                <a:solidFill>
                  <a:srgbClr val="FF6600"/>
                </a:solidFill>
              </a:rPr>
              <a:t>between</a:t>
            </a:r>
            <a:r>
              <a:rPr lang="en-US" altLang="en-US" sz="2000" dirty="0">
                <a:solidFill>
                  <a:srgbClr val="0000CC"/>
                </a:solidFill>
              </a:rPr>
              <a:t> 84110 </a:t>
            </a:r>
            <a:r>
              <a:rPr lang="en-US" altLang="en-US" sz="2000" dirty="0">
                <a:solidFill>
                  <a:srgbClr val="FF6600"/>
                </a:solidFill>
              </a:rPr>
              <a:t>and</a:t>
            </a:r>
            <a:r>
              <a:rPr lang="en-US" altLang="en-US" sz="2000" dirty="0">
                <a:solidFill>
                  <a:srgbClr val="0000CC"/>
                </a:solidFill>
              </a:rPr>
              <a:t> 84120</a:t>
            </a:r>
          </a:p>
          <a:p>
            <a:pPr>
              <a:lnSpc>
                <a:spcPct val="120000"/>
              </a:lnSpc>
            </a:pPr>
            <a:endParaRPr lang="fa-IR" altLang="en-US" sz="1000" dirty="0"/>
          </a:p>
          <a:p>
            <a:pPr algn="r" rtl="1"/>
            <a:endParaRPr lang="fa-IR" altLang="en-US" sz="10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316037" y="1531938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146495"/>
              </p:ext>
            </p:extLst>
          </p:nvPr>
        </p:nvGraphicFramePr>
        <p:xfrm>
          <a:off x="668337" y="1989138"/>
          <a:ext cx="3095625" cy="853440"/>
        </p:xfrm>
        <a:graphic>
          <a:graphicData uri="http://schemas.openxmlformats.org/drawingml/2006/table">
            <a:tbl>
              <a:tblPr/>
              <a:tblGrid>
                <a:gridCol w="757238"/>
                <a:gridCol w="757237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784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عملگر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Like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1219200"/>
            <a:ext cx="78486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24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- براي مقادير رشته اي است.</a:t>
            </a: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براي يافتن مقاديري که نه الزاما دقيقا </a:t>
            </a: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يکسان بلکه مشابه کلمه مورد نظر باشند.</a:t>
            </a: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منظور از مشابه بودن اين است که </a:t>
            </a: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کلمه مورد نظر جزئي از آن باشد.</a:t>
            </a:r>
          </a:p>
          <a:p>
            <a:pPr algn="r" rtl="1"/>
            <a:endParaRPr lang="fa-IR" altLang="en-US" sz="2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دانشجوياني که نام آنها با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شروع مي شود.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* from S where name Like ‘A%’       </a:t>
            </a:r>
            <a:endParaRPr lang="en-US" altLang="en-US" sz="1200" dirty="0">
              <a:solidFill>
                <a:srgbClr val="0000CC"/>
              </a:solidFill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دانشجوياني که نام خ آنها </a:t>
            </a:r>
            <a:r>
              <a:rPr lang="en-US" altLang="en-US" sz="2400" b="1" spc="-100" dirty="0" err="1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i</a:t>
            </a:r>
            <a:r>
              <a:rPr lang="fa-IR" altLang="en-US" sz="24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با  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تمام مي شود.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* from S where family Like ‘%</a:t>
            </a:r>
            <a:r>
              <a:rPr lang="en-US" altLang="en-US" sz="2000" dirty="0" err="1">
                <a:solidFill>
                  <a:srgbClr val="0000CC"/>
                </a:solidFill>
              </a:rPr>
              <a:t>i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’       </a:t>
            </a:r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دانشجوياني که در نام آنها حرف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يا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وجود دارد.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* from S where name Like ‘%A%’ or name like ‘%a%’       </a:t>
            </a:r>
            <a:endParaRPr lang="fa-IR" altLang="en-US" sz="2000" dirty="0">
              <a:solidFill>
                <a:srgbClr val="0000CC"/>
              </a:solidFill>
            </a:endParaRPr>
          </a:p>
          <a:p>
            <a:pPr algn="r" rtl="1"/>
            <a:endParaRPr lang="fa-IR" altLang="en-US" sz="2000" dirty="0">
              <a:solidFill>
                <a:srgbClr val="0000CC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fa-IR" altLang="en-US" sz="2000" dirty="0">
                <a:solidFill>
                  <a:srgbClr val="0000CC"/>
                </a:solidFill>
              </a:rPr>
              <a:t>         </a:t>
            </a:r>
            <a:r>
              <a:rPr lang="fa-IR" altLang="en-US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نکته: اگر علامت </a:t>
            </a:r>
            <a:r>
              <a:rPr lang="en-US" altLang="en-US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%</a:t>
            </a:r>
            <a:r>
              <a:rPr lang="fa-IR" altLang="en-US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 را فراموش کنيم، عملگر </a:t>
            </a:r>
            <a:r>
              <a:rPr lang="en-US" altLang="en-US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Like</a:t>
            </a:r>
            <a:r>
              <a:rPr lang="fa-IR" altLang="en-US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 معادل = عمل مي کند.</a:t>
            </a:r>
            <a:endParaRPr lang="en-US" altLang="en-US" b="1" spc="-100" dirty="0">
              <a:solidFill>
                <a:schemeClr val="tx2"/>
              </a:solidFill>
              <a:latin typeface="+mn-lt"/>
              <a:ea typeface="IranNastaliq" pitchFamily="18" charset="0"/>
              <a:cs typeface="B Nazanin" panose="00000400000000000000" pitchFamily="2" charset="-78"/>
            </a:endParaRPr>
          </a:p>
          <a:p>
            <a:pPr algn="r" rtl="1"/>
            <a:endParaRPr lang="en-US" altLang="en-US" sz="1400" dirty="0">
              <a:solidFill>
                <a:srgbClr val="0000CC"/>
              </a:solidFill>
            </a:endParaRPr>
          </a:p>
          <a:p>
            <a:pPr algn="r" rtl="1"/>
            <a:endParaRPr lang="fa-IR" altLang="en-US" sz="1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8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392237" y="1312863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26151"/>
              </p:ext>
            </p:extLst>
          </p:nvPr>
        </p:nvGraphicFramePr>
        <p:xfrm>
          <a:off x="600075" y="177006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Id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Name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Family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84130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Hassan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Ahmadi</a:t>
                      </a:r>
                      <a:endParaRPr kumimoji="0" lang="en-US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Rezaei</a:t>
                      </a:r>
                      <a:endParaRPr kumimoji="0" lang="en-US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Chemistry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605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3400" y="1514407"/>
            <a:ext cx="7351712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1)  زبان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SQL</a:t>
            </a:r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- انواع داده اي در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SQL</a:t>
            </a:r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- انواع دستورات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SQL</a:t>
            </a:r>
          </a:p>
          <a:p>
            <a:pPr lvl="2" algn="r" rtl="1">
              <a:buFontTx/>
              <a:buAutoNum type="arabicPeriod"/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دستورات مربوط به اسکيما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DDL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lvl="2" algn="r" rtl="1">
              <a:buFontTx/>
              <a:buAutoNum type="arabicPeriod"/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دستورات کار با داده ها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DML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lvl="2" algn="r" rtl="1">
              <a:buFontTx/>
              <a:buAutoNum type="arabicPeriod"/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دستورات کنترلي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DCL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lvl="2" algn="r" rtl="1">
              <a:buFontTx/>
              <a:buAutoNum type="arabicPeriod"/>
            </a:pPr>
            <a:endParaRPr lang="fa-IR" altLang="en-US" sz="2400" b="1" dirty="0">
              <a:cs typeface="Compset" panose="00000400000000000000" pitchFamily="2" charset="-78"/>
            </a:endParaRPr>
          </a:p>
          <a:p>
            <a:pPr lvl="2" algn="r" rtl="1"/>
            <a:endParaRPr lang="fa-IR" altLang="en-US" dirty="0">
              <a:cs typeface="Compset" panose="00000400000000000000" pitchFamily="2" charset="-78"/>
            </a:endParaRPr>
          </a:p>
          <a:p>
            <a:pPr algn="r" rtl="1"/>
            <a:endParaRPr lang="fa-IR" altLang="en-US" sz="2400" b="1" dirty="0">
              <a:cs typeface="Compset" panose="00000400000000000000" pitchFamily="2" charset="-78"/>
            </a:endParaRPr>
          </a:p>
          <a:p>
            <a:pPr algn="r" rtl="1"/>
            <a:endParaRPr lang="en-US" altLang="en-US" sz="2800" dirty="0">
              <a:cs typeface="Compset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آنچه در اين جلسه مي خوانيد: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33400" y="5257800"/>
            <a:ext cx="7351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buFontTx/>
              <a:buAutoNum type="arabicParenR" startAt="2"/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تست دستورات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SQL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در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Query Analyzer</a:t>
            </a:r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8795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چند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 ديگر: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1371600"/>
            <a:ext cx="7848600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endParaRPr lang="fa-IR" altLang="en-US" sz="2000" dirty="0"/>
          </a:p>
          <a:p>
            <a:pPr algn="r" rtl="1">
              <a:lnSpc>
                <a:spcPct val="120000"/>
              </a:lnSpc>
              <a:buFontTx/>
              <a:buChar char="•"/>
            </a:pPr>
            <a:endParaRPr lang="fa-IR" altLang="en-US" sz="20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رشته کامپيوتر که نام آنها 3 حرفي و حرف مياني آن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l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است.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* from S where Field=‘Computer’ and name Like ‘_l_’</a:t>
            </a:r>
            <a:endParaRPr lang="fa-IR" altLang="en-US" sz="1000" dirty="0"/>
          </a:p>
          <a:p>
            <a:pPr algn="r" rtl="1"/>
            <a:endParaRPr lang="fa-IR" altLang="en-US" sz="10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که نام آنها با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شروع و به </a:t>
            </a:r>
            <a:r>
              <a:rPr lang="en-US" altLang="en-US" sz="2400" b="1" spc="-100" dirty="0" err="1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i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ختم مي شود .              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* from S where name Like ‘</a:t>
            </a:r>
            <a:r>
              <a:rPr lang="en-US" altLang="en-US" sz="2000" dirty="0" err="1">
                <a:solidFill>
                  <a:srgbClr val="0000CC"/>
                </a:solidFill>
              </a:rPr>
              <a:t>A%i</a:t>
            </a:r>
            <a:r>
              <a:rPr lang="en-US" altLang="en-US" sz="2000" dirty="0">
                <a:solidFill>
                  <a:srgbClr val="0000CC"/>
                </a:solidFill>
              </a:rPr>
              <a:t>’</a:t>
            </a:r>
            <a:endParaRPr lang="fa-IR" altLang="en-US" sz="900" dirty="0"/>
          </a:p>
          <a:p>
            <a:pPr algn="r" rtl="1"/>
            <a:endParaRPr lang="fa-IR" altLang="en-US" sz="1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اسامي دانشجوياني که حرف دوم و چهارم نام آنها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a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و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است.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name from S where name like ‘_</a:t>
            </a:r>
            <a:r>
              <a:rPr lang="en-US" altLang="en-US" sz="2000" dirty="0" err="1">
                <a:solidFill>
                  <a:srgbClr val="0000CC"/>
                </a:solidFill>
              </a:rPr>
              <a:t>a_s</a:t>
            </a:r>
            <a:r>
              <a:rPr lang="en-US" altLang="en-US" sz="2000" dirty="0">
                <a:solidFill>
                  <a:srgbClr val="0000CC"/>
                </a:solidFill>
              </a:rPr>
              <a:t>%’</a:t>
            </a:r>
            <a:endParaRPr lang="fa-IR" altLang="en-US" sz="20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8525" y="1135063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39208"/>
              </p:ext>
            </p:extLst>
          </p:nvPr>
        </p:nvGraphicFramePr>
        <p:xfrm>
          <a:off x="23446" y="162274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752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بازيابي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رکوردهاي تکراري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95030" y="1306513"/>
            <a:ext cx="8128001" cy="634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گاهي ممکن است خروجي يک دستور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Select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</a:t>
            </a: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شامل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رکوردهاي تکراري باشد.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اگر نخواهيم رکورد تکراري بازيابي شود بايد از </a:t>
            </a: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عملگر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DISTINCT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استفاده کنيم.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عملگر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ALL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برعکس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DISTINCT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عمل مي کند.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- اگر هيچکدام نوشته نشود، بطور پيش فرض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ALL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در نظر گرفته مي شود.</a:t>
            </a:r>
          </a:p>
          <a:p>
            <a:pPr>
              <a:lnSpc>
                <a:spcPct val="150000"/>
              </a:lnSpc>
            </a:pPr>
            <a:endParaRPr lang="fa-IR" altLang="en-US" sz="2000" dirty="0">
              <a:solidFill>
                <a:srgbClr val="0000CC"/>
              </a:solidFill>
            </a:endParaRPr>
          </a:p>
          <a:p>
            <a:pPr algn="r" rtl="1">
              <a:lnSpc>
                <a:spcPct val="150000"/>
              </a:lnSpc>
            </a:pPr>
            <a:endParaRPr lang="en-US" altLang="en-US" sz="1400" dirty="0">
              <a:solidFill>
                <a:srgbClr val="0000CC"/>
              </a:solidFill>
            </a:endParaRPr>
          </a:p>
          <a:p>
            <a:pPr algn="r" rtl="1">
              <a:lnSpc>
                <a:spcPct val="150000"/>
              </a:lnSpc>
            </a:pPr>
            <a:endParaRPr lang="fa-IR" altLang="en-US" sz="1400" dirty="0"/>
          </a:p>
          <a:p>
            <a:pPr algn="r" rtl="1">
              <a:lnSpc>
                <a:spcPct val="150000"/>
              </a:lnSpc>
            </a:pPr>
            <a:endParaRPr lang="fa-IR" altLang="en-US" sz="2400" dirty="0"/>
          </a:p>
          <a:p>
            <a:pPr algn="r" rtl="1">
              <a:lnSpc>
                <a:spcPct val="150000"/>
              </a:lnSpc>
            </a:pPr>
            <a:endParaRPr lang="fa-IR" altLang="en-US" sz="2400" dirty="0"/>
          </a:p>
          <a:p>
            <a:pPr algn="r" rtl="1">
              <a:lnSpc>
                <a:spcPct val="150000"/>
              </a:lnSpc>
            </a:pPr>
            <a:endParaRPr lang="fa-IR" altLang="en-US" sz="800" dirty="0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330199" y="5345567"/>
            <a:ext cx="4498975" cy="7397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CC"/>
                </a:solidFill>
              </a:rPr>
              <a:t>SELECT </a:t>
            </a:r>
            <a:r>
              <a:rPr lang="en-US" altLang="en-US" sz="2000"/>
              <a:t>[</a:t>
            </a:r>
            <a:r>
              <a:rPr lang="en-US" altLang="en-US" sz="2000">
                <a:solidFill>
                  <a:schemeClr val="folHlink"/>
                </a:solidFill>
              </a:rPr>
              <a:t>DISTINCT </a:t>
            </a:r>
            <a:r>
              <a:rPr lang="en-US" altLang="en-US" sz="2000"/>
              <a:t>|</a:t>
            </a:r>
            <a:r>
              <a:rPr lang="en-US" altLang="en-US" sz="2000">
                <a:solidFill>
                  <a:schemeClr val="folHlink"/>
                </a:solidFill>
              </a:rPr>
              <a:t> ALL</a:t>
            </a:r>
            <a:r>
              <a:rPr lang="en-US" altLang="en-US" sz="2000"/>
              <a:t>] </a:t>
            </a:r>
            <a:r>
              <a:rPr lang="fa-IR" altLang="en-US" sz="2000"/>
              <a:t>اسامي فيلدها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0000CC"/>
                </a:solidFill>
              </a:rPr>
              <a:t>FROM</a:t>
            </a:r>
            <a:r>
              <a:rPr lang="en-US" altLang="en-US" sz="2000"/>
              <a:t> </a:t>
            </a:r>
            <a:r>
              <a:rPr lang="fa-IR" altLang="en-US" sz="2000"/>
              <a:t>جدول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949781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 dirty="0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 dirty="0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 بازيابي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رکوردهاي تکراري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492125" y="1341437"/>
            <a:ext cx="78486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</a:t>
            </a:r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ليستي از تمام رشته هاي دانشگاه.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</a:t>
            </a:r>
            <a:r>
              <a:rPr lang="en-US" altLang="en-US" sz="2000" dirty="0">
                <a:solidFill>
                  <a:srgbClr val="FF6600"/>
                </a:solidFill>
              </a:rPr>
              <a:t>Distinct</a:t>
            </a:r>
            <a:r>
              <a:rPr lang="en-US" altLang="en-US" sz="2000" dirty="0">
                <a:solidFill>
                  <a:srgbClr val="0000CC"/>
                </a:solidFill>
              </a:rPr>
              <a:t> Field from S</a:t>
            </a:r>
            <a:endParaRPr lang="en-US" altLang="en-US" sz="1200" dirty="0">
              <a:solidFill>
                <a:srgbClr val="0000CC"/>
              </a:solidFill>
            </a:endParaRP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نام و نام خ تمام دانشجويان.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</a:t>
            </a:r>
            <a:r>
              <a:rPr lang="en-US" altLang="en-US" sz="2000" dirty="0">
                <a:solidFill>
                  <a:srgbClr val="FF6600"/>
                </a:solidFill>
              </a:rPr>
              <a:t>all</a:t>
            </a:r>
            <a:r>
              <a:rPr lang="en-US" altLang="en-US" sz="2000" dirty="0">
                <a:solidFill>
                  <a:srgbClr val="0000CC"/>
                </a:solidFill>
              </a:rPr>
              <a:t> Name , Family from S        </a:t>
            </a:r>
            <a:r>
              <a:rPr lang="fa-IR" altLang="en-US" sz="2000" dirty="0">
                <a:solidFill>
                  <a:srgbClr val="0000CC"/>
                </a:solidFill>
              </a:rPr>
              <a:t>يا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</a:p>
          <a:p>
            <a:r>
              <a:rPr lang="en-US" altLang="en-US" sz="2000" dirty="0">
                <a:solidFill>
                  <a:srgbClr val="0000CC"/>
                </a:solidFill>
              </a:rPr>
              <a:t>Select Name , Family from S</a:t>
            </a:r>
          </a:p>
          <a:p>
            <a:endParaRPr lang="en-US" altLang="en-US" sz="1000" dirty="0">
              <a:solidFill>
                <a:srgbClr val="0000CC"/>
              </a:solidFill>
            </a:endParaRPr>
          </a:p>
          <a:p>
            <a:endParaRPr lang="fa-IR" altLang="en-US" sz="2000" dirty="0">
              <a:solidFill>
                <a:srgbClr val="0000CC"/>
              </a:solidFill>
            </a:endParaRPr>
          </a:p>
          <a:p>
            <a:pPr algn="r" rtl="1"/>
            <a:endParaRPr lang="en-US" altLang="en-US" sz="1400" dirty="0">
              <a:solidFill>
                <a:srgbClr val="0000CC"/>
              </a:solidFill>
            </a:endParaRPr>
          </a:p>
          <a:p>
            <a:pPr algn="r" rtl="1"/>
            <a:endParaRPr lang="fa-IR" altLang="en-US" sz="1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800" dirty="0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1427162" y="12192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</a:t>
            </a:r>
            <a:r>
              <a:rPr lang="fa-IR" altLang="en-US" sz="2400" dirty="0"/>
              <a:t> </a:t>
            </a:r>
            <a:r>
              <a:rPr lang="en-US" altLang="en-US" sz="2400" dirty="0"/>
              <a:t>S</a:t>
            </a:r>
          </a:p>
        </p:txBody>
      </p:sp>
      <p:graphicFrame>
        <p:nvGraphicFramePr>
          <p:cNvPr id="13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50037"/>
              </p:ext>
            </p:extLst>
          </p:nvPr>
        </p:nvGraphicFramePr>
        <p:xfrm>
          <a:off x="635000" y="1676400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587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عملگر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UNION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و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UNION ALL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1295400"/>
            <a:ext cx="7848600" cy="566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- اجتماع رکوردهاي دو جدول را برمي گرداند.</a:t>
            </a:r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ليستي از نام خ تمام اساتيد و دانشجويان.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Family from S  </a:t>
            </a:r>
            <a:r>
              <a:rPr lang="en-US" altLang="en-US" sz="2000" dirty="0">
                <a:solidFill>
                  <a:srgbClr val="FF6600"/>
                </a:solidFill>
              </a:rPr>
              <a:t>UNION</a:t>
            </a:r>
            <a:r>
              <a:rPr lang="en-US" altLang="en-US" sz="2000" dirty="0">
                <a:solidFill>
                  <a:srgbClr val="0000CC"/>
                </a:solidFill>
              </a:rPr>
              <a:t>  Select Family From T 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Family from S  </a:t>
            </a:r>
            <a:r>
              <a:rPr lang="en-US" altLang="en-US" sz="2000" dirty="0">
                <a:solidFill>
                  <a:srgbClr val="FF6600"/>
                </a:solidFill>
              </a:rPr>
              <a:t>UNION ALL</a:t>
            </a:r>
            <a:r>
              <a:rPr lang="en-US" altLang="en-US" sz="2000" dirty="0">
                <a:solidFill>
                  <a:srgbClr val="0000CC"/>
                </a:solidFill>
              </a:rPr>
              <a:t>  Select Family From T </a:t>
            </a:r>
          </a:p>
          <a:p>
            <a:pPr algn="r" rtl="1">
              <a:lnSpc>
                <a:spcPct val="120000"/>
              </a:lnSpc>
            </a:pPr>
            <a:r>
              <a:rPr lang="fa-IR" altLang="en-US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دستور اول دقيقا اجتماع است يعني رکورد هاي تکراري يکبار در خروجي مي آيند. اما در دومي  تکرار مي شوند.</a:t>
            </a:r>
          </a:p>
          <a:p>
            <a:pPr>
              <a:lnSpc>
                <a:spcPct val="120000"/>
              </a:lnSpc>
            </a:pPr>
            <a:endParaRPr lang="fa-IR" altLang="en-US" sz="800" b="1" dirty="0"/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رشته هاي کامپيوترو شيمي</a:t>
            </a:r>
            <a:r>
              <a:rPr lang="fa-IR" altLang="en-US" sz="24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.</a:t>
            </a:r>
            <a:endParaRPr lang="en-US" altLang="en-US" sz="2400" b="1" spc="-100" dirty="0" smtClean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/>
            <a:endParaRPr lang="fa-IR" altLang="en-US" sz="24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>
              <a:lnSpc>
                <a:spcPct val="7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* from S where Field=‘Computer’ </a:t>
            </a:r>
            <a:r>
              <a:rPr lang="en-US" altLang="en-US" sz="2000" dirty="0">
                <a:solidFill>
                  <a:srgbClr val="FF6600"/>
                </a:solidFill>
              </a:rPr>
              <a:t>UNION</a:t>
            </a:r>
            <a:r>
              <a:rPr lang="en-US" altLang="en-US" dirty="0"/>
              <a:t>             </a:t>
            </a:r>
            <a:endParaRPr lang="en-US" altLang="en-US" dirty="0" smtClean="0"/>
          </a:p>
          <a:p>
            <a:pPr>
              <a:lnSpc>
                <a:spcPct val="70000"/>
              </a:lnSpc>
            </a:pPr>
            <a:r>
              <a:rPr lang="en-US" altLang="en-US" sz="2000" dirty="0" smtClean="0">
                <a:solidFill>
                  <a:srgbClr val="0000CC"/>
                </a:solidFill>
              </a:rPr>
              <a:t>Select </a:t>
            </a:r>
            <a:r>
              <a:rPr lang="en-US" altLang="en-US" sz="2000" dirty="0">
                <a:solidFill>
                  <a:srgbClr val="0000CC"/>
                </a:solidFill>
              </a:rPr>
              <a:t>* from S where</a:t>
            </a:r>
            <a:r>
              <a:rPr lang="en-US" altLang="en-US" dirty="0"/>
              <a:t> </a:t>
            </a:r>
            <a:r>
              <a:rPr lang="en-US" altLang="en-US" sz="2000" dirty="0">
                <a:solidFill>
                  <a:srgbClr val="0000CC"/>
                </a:solidFill>
              </a:rPr>
              <a:t>Field= ‘Chemistry’</a:t>
            </a:r>
            <a:endParaRPr lang="fa-IR" altLang="en-US" sz="900" dirty="0"/>
          </a:p>
          <a:p>
            <a:pPr algn="r" rtl="1"/>
            <a:endParaRPr lang="fa-IR" altLang="en-US" sz="14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28700" y="176371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</a:t>
            </a:r>
            <a:r>
              <a:rPr lang="fa-IR" altLang="en-US" sz="2400" dirty="0"/>
              <a:t>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46888"/>
              </p:ext>
            </p:extLst>
          </p:nvPr>
        </p:nvGraphicFramePr>
        <p:xfrm>
          <a:off x="381000" y="222091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21277"/>
              </p:ext>
            </p:extLst>
          </p:nvPr>
        </p:nvGraphicFramePr>
        <p:xfrm>
          <a:off x="3905250" y="2211388"/>
          <a:ext cx="1731962" cy="863918"/>
        </p:xfrm>
        <a:graphic>
          <a:graphicData uri="http://schemas.openxmlformats.org/drawingml/2006/table">
            <a:tbl>
              <a:tblPr/>
              <a:tblGrid>
                <a:gridCol w="409575"/>
                <a:gridCol w="627062"/>
                <a:gridCol w="695325"/>
              </a:tblGrid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Karim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Omidi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3979862" y="18446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</a:t>
            </a:r>
            <a:r>
              <a:rPr lang="fa-IR" altLang="en-US" b="1" dirty="0">
                <a:cs typeface="B Nazanin" panose="00000400000000000000" pitchFamily="2" charset="-78"/>
              </a:rPr>
              <a:t> </a:t>
            </a:r>
            <a:r>
              <a:rPr lang="en-US" altLang="en-US" sz="1800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376276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عملگر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IN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381000" y="1371600"/>
            <a:ext cx="7848600" cy="437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- عضويت يک مقدار را در يک مجموعه بررسي مي کند.</a:t>
            </a:r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>
              <a:solidFill>
                <a:srgbClr val="FF6600"/>
              </a:solidFill>
            </a:endParaRPr>
          </a:p>
          <a:p>
            <a:pPr algn="r" rtl="1"/>
            <a:r>
              <a:rPr lang="fa-IR" altLang="en-US" sz="2400" dirty="0">
                <a:solidFill>
                  <a:srgbClr val="FF6600"/>
                </a:solidFill>
              </a:rPr>
              <a:t>حالت اول)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مجموعه ثابت و مشخص است</a:t>
            </a:r>
            <a:r>
              <a:rPr lang="fa-IR" altLang="en-US" sz="2400" dirty="0"/>
              <a:t>.</a:t>
            </a:r>
          </a:p>
          <a:p>
            <a:pPr algn="r" rtl="1"/>
            <a:endParaRPr lang="fa-IR" altLang="en-US" sz="1000" dirty="0">
              <a:solidFill>
                <a:srgbClr val="FF6600"/>
              </a:solidFill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رشته هاي کامپيوتر، رياضي و شيمي.</a:t>
            </a:r>
          </a:p>
          <a:p>
            <a:pPr>
              <a:lnSpc>
                <a:spcPct val="70000"/>
              </a:lnSpc>
            </a:pPr>
            <a:endParaRPr lang="en-US" altLang="en-US" sz="2000" dirty="0">
              <a:solidFill>
                <a:srgbClr val="0000CC"/>
              </a:solidFill>
            </a:endParaRPr>
          </a:p>
          <a:p>
            <a:pPr>
              <a:lnSpc>
                <a:spcPct val="7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 * from S where Field </a:t>
            </a:r>
            <a:r>
              <a:rPr lang="en-US" altLang="en-US" sz="2000" dirty="0">
                <a:solidFill>
                  <a:srgbClr val="FF6600"/>
                </a:solidFill>
              </a:rPr>
              <a:t>IN</a:t>
            </a:r>
            <a:r>
              <a:rPr lang="en-US" altLang="en-US" sz="2000" dirty="0">
                <a:solidFill>
                  <a:srgbClr val="0000CC"/>
                </a:solidFill>
              </a:rPr>
              <a:t> (‘</a:t>
            </a:r>
            <a:r>
              <a:rPr lang="en-US" altLang="en-US" sz="1800" dirty="0">
                <a:solidFill>
                  <a:srgbClr val="0000CC"/>
                </a:solidFill>
              </a:rPr>
              <a:t>Computer</a:t>
            </a:r>
            <a:r>
              <a:rPr lang="en-US" altLang="en-US" sz="2000" dirty="0">
                <a:solidFill>
                  <a:srgbClr val="0000CC"/>
                </a:solidFill>
              </a:rPr>
              <a:t>’ , </a:t>
            </a:r>
            <a:r>
              <a:rPr lang="en-US" altLang="en-US" sz="1800" dirty="0">
                <a:solidFill>
                  <a:srgbClr val="0000CC"/>
                </a:solidFill>
              </a:rPr>
              <a:t>’Math</a:t>
            </a:r>
            <a:r>
              <a:rPr lang="en-US" altLang="en-US" sz="2000" dirty="0">
                <a:solidFill>
                  <a:srgbClr val="0000CC"/>
                </a:solidFill>
              </a:rPr>
              <a:t>’ , </a:t>
            </a:r>
            <a:r>
              <a:rPr lang="en-US" altLang="en-US" sz="1800" dirty="0">
                <a:solidFill>
                  <a:srgbClr val="0000CC"/>
                </a:solidFill>
              </a:rPr>
              <a:t>’Chemistry</a:t>
            </a:r>
            <a:r>
              <a:rPr lang="en-US" altLang="en-US" sz="2000" dirty="0">
                <a:solidFill>
                  <a:srgbClr val="0000CC"/>
                </a:solidFill>
              </a:rPr>
              <a:t>’)</a:t>
            </a:r>
            <a:endParaRPr lang="fa-IR" altLang="en-US" sz="14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pPr algn="r" rtl="1"/>
            <a:endParaRPr lang="fa-IR" altLang="en-US" sz="1400" dirty="0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1028700" y="1839913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</a:t>
            </a:r>
          </a:p>
        </p:txBody>
      </p:sp>
      <p:graphicFrame>
        <p:nvGraphicFramePr>
          <p:cNvPr id="10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44717"/>
              </p:ext>
            </p:extLst>
          </p:nvPr>
        </p:nvGraphicFramePr>
        <p:xfrm>
          <a:off x="381000" y="229711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710"/>
              </p:ext>
            </p:extLst>
          </p:nvPr>
        </p:nvGraphicFramePr>
        <p:xfrm>
          <a:off x="3905250" y="2287588"/>
          <a:ext cx="1731962" cy="863918"/>
        </p:xfrm>
        <a:graphic>
          <a:graphicData uri="http://schemas.openxmlformats.org/drawingml/2006/table">
            <a:tbl>
              <a:tblPr/>
              <a:tblGrid>
                <a:gridCol w="409575"/>
                <a:gridCol w="627062"/>
                <a:gridCol w="695325"/>
              </a:tblGrid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Karim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Omidi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3957637" y="193040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T</a:t>
            </a:r>
          </a:p>
        </p:txBody>
      </p:sp>
      <p:graphicFrame>
        <p:nvGraphicFramePr>
          <p:cNvPr id="1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99235"/>
              </p:ext>
            </p:extLst>
          </p:nvPr>
        </p:nvGraphicFramePr>
        <p:xfrm>
          <a:off x="5889625" y="2286000"/>
          <a:ext cx="2124075" cy="868680"/>
        </p:xfrm>
        <a:graphic>
          <a:graphicData uri="http://schemas.openxmlformats.org/drawingml/2006/table">
            <a:tbl>
              <a:tblPr/>
              <a:tblGrid>
                <a:gridCol w="612775"/>
                <a:gridCol w="479425"/>
                <a:gridCol w="481012"/>
                <a:gridCol w="550863"/>
              </a:tblGrid>
              <a:tr h="133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TId</a:t>
                      </a:r>
                      <a:endParaRPr kumimoji="0" lang="en-US" altLang="en-US" sz="11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</a:t>
                      </a:r>
                      <a:endParaRPr kumimoji="0" lang="en-US" altLang="en-US" sz="11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mark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03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18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78"/>
          <p:cNvSpPr txBox="1">
            <a:spLocks noChangeArrowheads="1"/>
          </p:cNvSpPr>
          <p:nvPr/>
        </p:nvSpPr>
        <p:spPr bwMode="auto">
          <a:xfrm>
            <a:off x="5564187" y="1906588"/>
            <a:ext cx="2447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b="1" dirty="0">
                <a:cs typeface="B Nazanin" panose="00000400000000000000" pitchFamily="2" charset="-78"/>
              </a:rPr>
              <a:t>STC</a:t>
            </a:r>
            <a:r>
              <a:rPr lang="fa-IR" altLang="en-US" b="1" dirty="0">
                <a:cs typeface="B Nazanin" panose="00000400000000000000" pitchFamily="2" charset="-78"/>
              </a:rPr>
              <a:t> (جدول نمرات)</a:t>
            </a:r>
            <a:endParaRPr lang="en-US" alt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7818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عملگر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IN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49263" y="1295400"/>
            <a:ext cx="7848600" cy="435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>
              <a:solidFill>
                <a:srgbClr val="FF6600"/>
              </a:solidFill>
            </a:endParaRPr>
          </a:p>
          <a:p>
            <a:pPr algn="r" rtl="1"/>
            <a:r>
              <a:rPr lang="fa-IR" altLang="en-US" sz="2400" dirty="0">
                <a:solidFill>
                  <a:srgbClr val="FF6600"/>
                </a:solidFill>
              </a:rPr>
              <a:t>حالت دوم)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مجموعه ثابت و مشخص نيست. </a:t>
            </a:r>
            <a:r>
              <a:rPr lang="fa-IR" altLang="en-US" sz="2400" dirty="0"/>
              <a:t>(</a:t>
            </a:r>
            <a:r>
              <a:rPr lang="en-US" altLang="en-US" sz="2400" dirty="0">
                <a:solidFill>
                  <a:srgbClr val="FF6600"/>
                </a:solidFill>
              </a:rPr>
              <a:t>Nested Query</a:t>
            </a:r>
            <a:r>
              <a:rPr lang="fa-IR" altLang="en-US" sz="2400" dirty="0"/>
              <a:t>)</a:t>
            </a:r>
          </a:p>
          <a:p>
            <a:pPr algn="r" rtl="1"/>
            <a:endParaRPr lang="fa-IR" altLang="en-US" sz="1000" dirty="0">
              <a:solidFill>
                <a:srgbClr val="FF6600"/>
              </a:solidFill>
            </a:endParaRPr>
          </a:p>
          <a:p>
            <a:pPr algn="r" rtl="1"/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تمام دانشجويان که تاکنون درس گرفته اند.</a:t>
            </a:r>
          </a:p>
          <a:p>
            <a:pPr algn="r" rtl="1"/>
            <a:r>
              <a:rPr lang="fa-IR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(بايد </a:t>
            </a:r>
            <a:r>
              <a:rPr lang="en-US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Id</a:t>
            </a:r>
            <a:r>
              <a:rPr lang="fa-IR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 آنها </a:t>
            </a:r>
            <a:r>
              <a:rPr lang="fa-IR" altLang="en-US" sz="2800" b="1" u="sng" dirty="0">
                <a:solidFill>
                  <a:schemeClr val="accent2"/>
                </a:solidFill>
                <a:cs typeface="B Nazanin" panose="00000400000000000000" pitchFamily="2" charset="-78"/>
              </a:rPr>
              <a:t>عضو</a:t>
            </a:r>
            <a:r>
              <a:rPr lang="fa-IR" altLang="en-US" sz="2400" u="sng" dirty="0">
                <a:solidFill>
                  <a:schemeClr val="accent2"/>
                </a:solidFill>
                <a:cs typeface="B Nazanin" panose="00000400000000000000" pitchFamily="2" charset="-78"/>
              </a:rPr>
              <a:t> </a:t>
            </a:r>
            <a:r>
              <a:rPr lang="fa-IR" altLang="en-US" sz="2800" b="1" u="sng" dirty="0">
                <a:solidFill>
                  <a:schemeClr val="accent2"/>
                </a:solidFill>
                <a:cs typeface="B Nazanin" panose="00000400000000000000" pitchFamily="2" charset="-78"/>
              </a:rPr>
              <a:t>مجموعه</a:t>
            </a:r>
            <a:r>
              <a:rPr lang="fa-IR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  </a:t>
            </a:r>
            <a:r>
              <a:rPr lang="en-US" altLang="en-US" sz="2400" dirty="0" err="1">
                <a:solidFill>
                  <a:schemeClr val="accent2"/>
                </a:solidFill>
                <a:cs typeface="B Nazanin" panose="00000400000000000000" pitchFamily="2" charset="-78"/>
              </a:rPr>
              <a:t>SId</a:t>
            </a:r>
            <a:r>
              <a:rPr lang="fa-IR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 هاي موجود در </a:t>
            </a:r>
            <a:r>
              <a:rPr lang="en-US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STC</a:t>
            </a:r>
            <a:r>
              <a:rPr lang="fa-IR" altLang="en-US" sz="2400" dirty="0">
                <a:solidFill>
                  <a:schemeClr val="accent2"/>
                </a:solidFill>
                <a:cs typeface="B Nazanin" panose="00000400000000000000" pitchFamily="2" charset="-78"/>
              </a:rPr>
              <a:t> باشد)</a:t>
            </a:r>
            <a:endParaRPr lang="fa-IR" altLang="en-US" sz="1800" dirty="0">
              <a:solidFill>
                <a:schemeClr val="accent2"/>
              </a:solidFill>
              <a:cs typeface="B Nazanin" panose="00000400000000000000" pitchFamily="2" charset="-78"/>
            </a:endParaRPr>
          </a:p>
          <a:p>
            <a:pPr>
              <a:lnSpc>
                <a:spcPct val="7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CC"/>
                </a:solidFill>
              </a:rPr>
              <a:t>* from S where </a:t>
            </a:r>
            <a:r>
              <a:rPr lang="en-US" altLang="en-US" sz="2000" u="sng" dirty="0">
                <a:solidFill>
                  <a:srgbClr val="0000CC"/>
                </a:solidFill>
              </a:rPr>
              <a:t>Id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  <a:r>
              <a:rPr lang="en-US" altLang="en-US" sz="2000" dirty="0">
                <a:solidFill>
                  <a:srgbClr val="FF6600"/>
                </a:solidFill>
              </a:rPr>
              <a:t>IN</a:t>
            </a:r>
            <a:r>
              <a:rPr lang="en-US" altLang="en-US" sz="2000" dirty="0">
                <a:solidFill>
                  <a:srgbClr val="0000CC"/>
                </a:solidFill>
              </a:rPr>
              <a:t> (SELECT </a:t>
            </a:r>
            <a:r>
              <a:rPr lang="en-US" altLang="en-US" sz="2000" u="sng" dirty="0">
                <a:solidFill>
                  <a:srgbClr val="0000CC"/>
                </a:solidFill>
              </a:rPr>
              <a:t>Sid</a:t>
            </a:r>
            <a:r>
              <a:rPr lang="en-US" altLang="en-US" sz="2000" dirty="0">
                <a:solidFill>
                  <a:srgbClr val="0000CC"/>
                </a:solidFill>
              </a:rPr>
              <a:t> from STC)</a:t>
            </a:r>
            <a:endParaRPr lang="fa-IR" altLang="en-US" sz="14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endParaRPr lang="en-US" altLang="en-US" sz="2000" dirty="0" smtClean="0">
              <a:solidFill>
                <a:srgbClr val="0000CC"/>
              </a:solidFill>
            </a:endParaRPr>
          </a:p>
          <a:p>
            <a:r>
              <a:rPr lang="en-US" altLang="en-US" sz="1800" b="1" dirty="0" smtClean="0">
                <a:solidFill>
                  <a:srgbClr val="0000CC"/>
                </a:solidFill>
              </a:rPr>
              <a:t>SELECT</a:t>
            </a:r>
            <a:r>
              <a:rPr lang="en-US" altLang="en-US" sz="1800" b="1" dirty="0" smtClean="0"/>
              <a:t> </a:t>
            </a:r>
            <a:r>
              <a:rPr lang="en-US" altLang="en-US" sz="1800" b="1" dirty="0">
                <a:solidFill>
                  <a:srgbClr val="0000CC"/>
                </a:solidFill>
              </a:rPr>
              <a:t>* from S where Id </a:t>
            </a:r>
            <a:r>
              <a:rPr lang="en-US" altLang="en-US" sz="1800" b="1" dirty="0">
                <a:solidFill>
                  <a:srgbClr val="FF6600"/>
                </a:solidFill>
              </a:rPr>
              <a:t>IN</a:t>
            </a:r>
            <a:r>
              <a:rPr lang="en-US" altLang="en-US" sz="1800" b="1" dirty="0">
                <a:solidFill>
                  <a:srgbClr val="0000CC"/>
                </a:solidFill>
              </a:rPr>
              <a:t> (SELECT * from STC)</a:t>
            </a:r>
            <a:endParaRPr lang="fa-IR" altLang="en-US" sz="1800" b="1" dirty="0">
              <a:solidFill>
                <a:srgbClr val="0000CC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96963" y="133191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 </a:t>
            </a:r>
            <a:r>
              <a:rPr lang="en-US" altLang="en-US" sz="2400" dirty="0"/>
              <a:t>S</a:t>
            </a:r>
          </a:p>
        </p:txBody>
      </p:sp>
      <p:graphicFrame>
        <p:nvGraphicFramePr>
          <p:cNvPr id="10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12975"/>
              </p:ext>
            </p:extLst>
          </p:nvPr>
        </p:nvGraphicFramePr>
        <p:xfrm>
          <a:off x="449263" y="178911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Name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Family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Hassan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Ahmadi</a:t>
                      </a:r>
                      <a:endParaRPr kumimoji="0" lang="en-US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Rezaei</a:t>
                      </a:r>
                      <a:endParaRPr kumimoji="0" lang="en-US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ea typeface="+mn-ea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ea typeface="+mn-ea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78825"/>
              </p:ext>
            </p:extLst>
          </p:nvPr>
        </p:nvGraphicFramePr>
        <p:xfrm>
          <a:off x="3973513" y="1779588"/>
          <a:ext cx="1731962" cy="863918"/>
        </p:xfrm>
        <a:graphic>
          <a:graphicData uri="http://schemas.openxmlformats.org/drawingml/2006/table">
            <a:tbl>
              <a:tblPr/>
              <a:tblGrid>
                <a:gridCol w="409575"/>
                <a:gridCol w="627062"/>
                <a:gridCol w="695325"/>
              </a:tblGrid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TId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Hadi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Karim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Omidi</a:t>
                      </a: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4048125" y="14128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b="1" dirty="0">
                <a:cs typeface="B Nazanin" panose="00000400000000000000" pitchFamily="2" charset="-78"/>
              </a:rPr>
              <a:t>رابطه</a:t>
            </a:r>
            <a:r>
              <a:rPr lang="fa-IR" altLang="en-US" sz="1800" b="1" dirty="0"/>
              <a:t> </a:t>
            </a:r>
            <a:r>
              <a:rPr lang="en-US" altLang="en-US" sz="1800" b="1" dirty="0"/>
              <a:t>T</a:t>
            </a:r>
          </a:p>
        </p:txBody>
      </p:sp>
      <p:graphicFrame>
        <p:nvGraphicFramePr>
          <p:cNvPr id="13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10848"/>
              </p:ext>
            </p:extLst>
          </p:nvPr>
        </p:nvGraphicFramePr>
        <p:xfrm>
          <a:off x="5957888" y="1778000"/>
          <a:ext cx="2124075" cy="868680"/>
        </p:xfrm>
        <a:graphic>
          <a:graphicData uri="http://schemas.openxmlformats.org/drawingml/2006/table">
            <a:tbl>
              <a:tblPr/>
              <a:tblGrid>
                <a:gridCol w="612775"/>
                <a:gridCol w="479425"/>
                <a:gridCol w="481012"/>
                <a:gridCol w="550863"/>
              </a:tblGrid>
              <a:tr h="133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TId</a:t>
                      </a:r>
                      <a:endParaRPr kumimoji="0" lang="en-US" altLang="en-US" sz="11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</a:t>
                      </a:r>
                      <a:endParaRPr kumimoji="0" lang="en-US" altLang="en-US" sz="11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mark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03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18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5632450" y="139858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1800" b="1" dirty="0">
                <a:cs typeface="B Nazanin" panose="00000400000000000000" pitchFamily="2" charset="-78"/>
              </a:rPr>
              <a:t>رابطه </a:t>
            </a:r>
            <a:r>
              <a:rPr lang="en-US" altLang="en-US" sz="1800" b="1" dirty="0">
                <a:cs typeface="B Nazanin" panose="00000400000000000000" pitchFamily="2" charset="-78"/>
              </a:rPr>
              <a:t>STC</a:t>
            </a:r>
            <a:r>
              <a:rPr lang="fa-IR" altLang="en-US" sz="1800" b="1" dirty="0">
                <a:cs typeface="B Nazanin" panose="00000400000000000000" pitchFamily="2" charset="-78"/>
              </a:rPr>
              <a:t> (جدول نمرات)</a:t>
            </a:r>
            <a:endParaRPr lang="en-US" altLang="en-US" sz="1800" b="1" dirty="0">
              <a:cs typeface="B Nazanin" panose="00000400000000000000" pitchFamily="2" charset="-78"/>
            </a:endParaRPr>
          </a:p>
        </p:txBody>
      </p:sp>
      <p:sp>
        <p:nvSpPr>
          <p:cNvPr id="15" name="AutoShape 56"/>
          <p:cNvSpPr>
            <a:spLocks/>
          </p:cNvSpPr>
          <p:nvPr/>
        </p:nvSpPr>
        <p:spPr bwMode="auto">
          <a:xfrm rot="5400000">
            <a:off x="5297731" y="3390746"/>
            <a:ext cx="142875" cy="2736850"/>
          </a:xfrm>
          <a:prstGeom prst="rightBrace">
            <a:avLst>
              <a:gd name="adj1" fmla="val 159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5482395" y="5058962"/>
            <a:ext cx="2879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1600" dirty="0" smtClean="0">
                <a:solidFill>
                  <a:srgbClr val="FF6600"/>
                </a:solidFill>
                <a:cs typeface="B Nazanin" panose="00000400000000000000" pitchFamily="2" charset="-78"/>
              </a:rPr>
              <a:t>مجموعه </a:t>
            </a:r>
            <a:r>
              <a:rPr lang="en-US" altLang="en-US" sz="1600" dirty="0" err="1" smtClean="0">
                <a:solidFill>
                  <a:srgbClr val="FF6600"/>
                </a:solidFill>
                <a:cs typeface="B Nazanin" panose="00000400000000000000" pitchFamily="2" charset="-78"/>
              </a:rPr>
              <a:t>SId</a:t>
            </a:r>
            <a:r>
              <a:rPr lang="fa-IR" altLang="en-US" sz="1600" dirty="0" smtClean="0">
                <a:solidFill>
                  <a:srgbClr val="FF6600"/>
                </a:solidFill>
                <a:cs typeface="B Nazanin" panose="00000400000000000000" pitchFamily="2" charset="-78"/>
              </a:rPr>
              <a:t> هاي موجود در </a:t>
            </a:r>
            <a:r>
              <a:rPr lang="en-US" altLang="en-US" sz="1600" dirty="0" smtClean="0">
                <a:solidFill>
                  <a:srgbClr val="FF6600"/>
                </a:solidFill>
                <a:cs typeface="B Nazanin" panose="00000400000000000000" pitchFamily="2" charset="-78"/>
              </a:rPr>
              <a:t>STC</a:t>
            </a:r>
            <a:endParaRPr lang="en-US" altLang="en-US" sz="1600" dirty="0">
              <a:solidFill>
                <a:srgbClr val="FF6600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Line 58"/>
          <p:cNvSpPr>
            <a:spLocks noChangeShapeType="1"/>
          </p:cNvSpPr>
          <p:nvPr/>
        </p:nvSpPr>
        <p:spPr bwMode="auto">
          <a:xfrm flipH="1" flipV="1">
            <a:off x="5791200" y="4792263"/>
            <a:ext cx="401638" cy="17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2430400" y="5095947"/>
            <a:ext cx="2808288" cy="642937"/>
            <a:chOff x="3061" y="2450"/>
            <a:chExt cx="590" cy="272"/>
          </a:xfrm>
        </p:grpSpPr>
        <p:sp>
          <p:nvSpPr>
            <p:cNvPr id="19" name="Text Box 60"/>
            <p:cNvSpPr txBox="1">
              <a:spLocks noChangeArrowheads="1"/>
            </p:cNvSpPr>
            <p:nvPr/>
          </p:nvSpPr>
          <p:spPr bwMode="auto">
            <a:xfrm>
              <a:off x="3107" y="2478"/>
              <a:ext cx="544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000">
                <a:solidFill>
                  <a:srgbClr val="FF6600"/>
                </a:solidFill>
              </a:endParaRPr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 flipH="1">
              <a:off x="3080" y="2450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2"/>
            <p:cNvSpPr>
              <a:spLocks noChangeShapeType="1"/>
            </p:cNvSpPr>
            <p:nvPr/>
          </p:nvSpPr>
          <p:spPr bwMode="auto">
            <a:xfrm>
              <a:off x="3061" y="2478"/>
              <a:ext cx="59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-125475" y="5981961"/>
            <a:ext cx="79200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en-US" altLang="en-US" sz="20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Nested Query</a:t>
            </a:r>
            <a:r>
              <a:rPr lang="fa-IR" altLang="en-US" sz="20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Nazanin" panose="00000400000000000000" pitchFamily="2" charset="-78"/>
              </a:rPr>
              <a:t> يک روش پاسخ به پرس و جوهايي است که به بيش از يک جدول نياز دارند</a:t>
            </a:r>
            <a:endParaRPr lang="en-US" altLang="en-US" sz="20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305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يک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 ديگر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8" name="Rectangle 102"/>
          <p:cNvSpPr>
            <a:spLocks noChangeArrowheads="1"/>
          </p:cNvSpPr>
          <p:nvPr/>
        </p:nvSpPr>
        <p:spPr bwMode="auto">
          <a:xfrm>
            <a:off x="533400" y="1371600"/>
            <a:ext cx="7848600" cy="55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/>
          </a:p>
          <a:p>
            <a:pPr algn="r" rtl="1"/>
            <a:endParaRPr lang="fa-IR" altLang="en-US" sz="2400" dirty="0">
              <a:solidFill>
                <a:srgbClr val="FF6600"/>
              </a:solidFill>
            </a:endParaRPr>
          </a:p>
          <a:p>
            <a:pPr algn="r" rtl="1"/>
            <a:endParaRPr lang="fa-IR" altLang="en-US" sz="1000" dirty="0">
              <a:solidFill>
                <a:srgbClr val="FF6600"/>
              </a:solidFill>
            </a:endParaRPr>
          </a:p>
          <a:p>
            <a:pPr algn="r" rtl="1"/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ليست مشخصات دانشجوياني که تاکنون درس 3 واحدي نگرفته اند.</a:t>
            </a:r>
          </a:p>
          <a:p>
            <a:pPr algn="r" rtl="1"/>
            <a:r>
              <a:rPr lang="fa-IR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(بايد </a:t>
            </a:r>
            <a:r>
              <a:rPr lang="en-US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Id</a:t>
            </a:r>
            <a:r>
              <a:rPr lang="fa-IR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 آنها </a:t>
            </a:r>
            <a:r>
              <a:rPr lang="fa-IR" altLang="en-US" sz="2800" b="1" u="sng" dirty="0">
                <a:solidFill>
                  <a:schemeClr val="accent2"/>
                </a:solidFill>
                <a:cs typeface="B Nazanin" panose="00000400000000000000" pitchFamily="2" charset="-78"/>
              </a:rPr>
              <a:t>عضو</a:t>
            </a:r>
            <a:r>
              <a:rPr lang="fa-IR" altLang="en-US" sz="2400" b="1" u="sng" dirty="0">
                <a:solidFill>
                  <a:schemeClr val="accent2"/>
                </a:solidFill>
                <a:cs typeface="B Nazanin" panose="00000400000000000000" pitchFamily="2" charset="-78"/>
              </a:rPr>
              <a:t> </a:t>
            </a:r>
            <a:r>
              <a:rPr lang="fa-IR" altLang="en-US" sz="2800" b="1" u="sng" dirty="0">
                <a:solidFill>
                  <a:schemeClr val="accent2"/>
                </a:solidFill>
                <a:cs typeface="B Nazanin" panose="00000400000000000000" pitchFamily="2" charset="-78"/>
              </a:rPr>
              <a:t>مجموعه</a:t>
            </a:r>
            <a:r>
              <a:rPr lang="fa-IR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  </a:t>
            </a:r>
            <a:r>
              <a:rPr lang="en-US" altLang="en-US" sz="2400" b="1" dirty="0" err="1">
                <a:solidFill>
                  <a:schemeClr val="accent2"/>
                </a:solidFill>
                <a:cs typeface="B Nazanin" panose="00000400000000000000" pitchFamily="2" charset="-78"/>
              </a:rPr>
              <a:t>SId</a:t>
            </a:r>
            <a:r>
              <a:rPr lang="fa-IR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 هاي موجود در </a:t>
            </a:r>
            <a:r>
              <a:rPr lang="en-US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STC</a:t>
            </a:r>
            <a:r>
              <a:rPr lang="fa-IR" altLang="en-US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 که درس 3واحدي گرفتند نباشد)</a:t>
            </a:r>
            <a:endParaRPr lang="fa-IR" altLang="en-US" sz="1800" b="1" dirty="0">
              <a:solidFill>
                <a:schemeClr val="accent2"/>
              </a:solidFill>
              <a:cs typeface="B Nazanin" panose="00000400000000000000" pitchFamily="2" charset="-78"/>
            </a:endParaRPr>
          </a:p>
          <a:p>
            <a:pPr>
              <a:lnSpc>
                <a:spcPct val="7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</a:pPr>
            <a:endParaRPr lang="en-US" altLang="en-US" sz="2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SELECT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CC"/>
                </a:solidFill>
              </a:rPr>
              <a:t>* from S where </a:t>
            </a:r>
            <a:r>
              <a:rPr lang="en-US" altLang="en-US" sz="2000" u="sng" dirty="0">
                <a:solidFill>
                  <a:srgbClr val="0000CC"/>
                </a:solidFill>
              </a:rPr>
              <a:t>Id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  <a:r>
              <a:rPr lang="en-US" altLang="en-US" sz="2000" dirty="0">
                <a:solidFill>
                  <a:srgbClr val="FF6600"/>
                </a:solidFill>
              </a:rPr>
              <a:t>NOT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  <a:r>
              <a:rPr lang="en-US" altLang="en-US" sz="2000" dirty="0">
                <a:solidFill>
                  <a:srgbClr val="FF6600"/>
                </a:solidFill>
              </a:rPr>
              <a:t>IN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         (SELECT </a:t>
            </a:r>
            <a:r>
              <a:rPr lang="en-US" altLang="en-US" sz="2000" u="sng" dirty="0">
                <a:solidFill>
                  <a:srgbClr val="0000CC"/>
                </a:solidFill>
              </a:rPr>
              <a:t>Sid</a:t>
            </a:r>
            <a:r>
              <a:rPr lang="en-US" altLang="en-US" sz="2000" dirty="0">
                <a:solidFill>
                  <a:srgbClr val="0000CC"/>
                </a:solidFill>
              </a:rPr>
              <a:t> from STC Where CID </a:t>
            </a:r>
            <a:r>
              <a:rPr lang="en-US" altLang="en-US" sz="2000" dirty="0">
                <a:solidFill>
                  <a:srgbClr val="FF6600"/>
                </a:solidFill>
              </a:rPr>
              <a:t>IN</a:t>
            </a:r>
            <a:r>
              <a:rPr lang="en-US" altLang="en-US" sz="2000" dirty="0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                  (SELECT </a:t>
            </a:r>
            <a:r>
              <a:rPr lang="en-US" altLang="en-US" sz="2000" dirty="0" err="1">
                <a:solidFill>
                  <a:srgbClr val="0000CC"/>
                </a:solidFill>
              </a:rPr>
              <a:t>CId</a:t>
            </a:r>
            <a:r>
              <a:rPr lang="en-US" altLang="en-US" sz="2000" dirty="0">
                <a:solidFill>
                  <a:srgbClr val="0000CC"/>
                </a:solidFill>
              </a:rPr>
              <a:t> from C Where Units=3)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CC"/>
                </a:solidFill>
              </a:rPr>
              <a:t>          )</a:t>
            </a:r>
            <a:endParaRPr lang="fa-IR" altLang="en-US" sz="1400" dirty="0"/>
          </a:p>
          <a:p>
            <a:pPr algn="r" rtl="1"/>
            <a:endParaRPr lang="fa-IR" altLang="en-US" sz="1200" dirty="0"/>
          </a:p>
          <a:p>
            <a:pPr algn="r" rtl="1"/>
            <a:endParaRPr lang="fa-IR" altLang="en-US" sz="900" dirty="0"/>
          </a:p>
          <a:p>
            <a:endParaRPr lang="en-US" altLang="en-US" sz="2000" dirty="0">
              <a:solidFill>
                <a:srgbClr val="0000CC"/>
              </a:solidFill>
            </a:endParaRPr>
          </a:p>
        </p:txBody>
      </p:sp>
      <p:sp>
        <p:nvSpPr>
          <p:cNvPr id="9" name="Text Box 104"/>
          <p:cNvSpPr txBox="1">
            <a:spLocks noChangeArrowheads="1"/>
          </p:cNvSpPr>
          <p:nvPr/>
        </p:nvSpPr>
        <p:spPr bwMode="auto">
          <a:xfrm>
            <a:off x="1181100" y="140811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2400"/>
              <a:t>رابطه </a:t>
            </a:r>
            <a:r>
              <a:rPr lang="en-US" altLang="en-US" sz="2400"/>
              <a:t>S</a:t>
            </a:r>
          </a:p>
        </p:txBody>
      </p:sp>
      <p:graphicFrame>
        <p:nvGraphicFramePr>
          <p:cNvPr id="10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549950"/>
              </p:ext>
            </p:extLst>
          </p:nvPr>
        </p:nvGraphicFramePr>
        <p:xfrm>
          <a:off x="533400" y="1865313"/>
          <a:ext cx="3095625" cy="853440"/>
        </p:xfrm>
        <a:graphic>
          <a:graphicData uri="http://schemas.openxmlformats.org/drawingml/2006/table">
            <a:tbl>
              <a:tblPr/>
              <a:tblGrid>
                <a:gridCol w="757237"/>
                <a:gridCol w="757238"/>
                <a:gridCol w="790575"/>
                <a:gridCol w="790575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Family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Field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Ali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Hassan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Ahmadi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Rezaei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Hasani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Computer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Math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Chemistry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54226"/>
              </p:ext>
            </p:extLst>
          </p:nvPr>
        </p:nvGraphicFramePr>
        <p:xfrm>
          <a:off x="6042025" y="1854200"/>
          <a:ext cx="2124075" cy="868680"/>
        </p:xfrm>
        <a:graphic>
          <a:graphicData uri="http://schemas.openxmlformats.org/drawingml/2006/table">
            <a:tbl>
              <a:tblPr/>
              <a:tblGrid>
                <a:gridCol w="612775"/>
                <a:gridCol w="479425"/>
                <a:gridCol w="481012"/>
                <a:gridCol w="550863"/>
              </a:tblGrid>
              <a:tr h="133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SId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TId</a:t>
                      </a:r>
                      <a:endParaRPr kumimoji="0" lang="en-US" altLang="en-US" sz="11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</a:t>
                      </a:r>
                      <a:endParaRPr kumimoji="0" lang="en-US" altLang="en-US" sz="11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mark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84130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03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18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154"/>
          <p:cNvSpPr txBox="1">
            <a:spLocks noChangeArrowheads="1"/>
          </p:cNvSpPr>
          <p:nvPr/>
        </p:nvSpPr>
        <p:spPr bwMode="auto">
          <a:xfrm>
            <a:off x="5716587" y="147478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1800" b="1"/>
              <a:t>رابطه </a:t>
            </a:r>
            <a:r>
              <a:rPr lang="en-US" altLang="en-US" sz="1800" b="1"/>
              <a:t>STC</a:t>
            </a:r>
            <a:r>
              <a:rPr lang="fa-IR" altLang="en-US" sz="1800" b="1"/>
              <a:t> (جدول نمرات)</a:t>
            </a:r>
            <a:endParaRPr lang="en-US" altLang="en-US" sz="1800" b="1"/>
          </a:p>
        </p:txBody>
      </p:sp>
      <p:graphicFrame>
        <p:nvGraphicFramePr>
          <p:cNvPr id="13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60834"/>
              </p:ext>
            </p:extLst>
          </p:nvPr>
        </p:nvGraphicFramePr>
        <p:xfrm>
          <a:off x="4060825" y="1984375"/>
          <a:ext cx="1554162" cy="685800"/>
        </p:xfrm>
        <a:graphic>
          <a:graphicData uri="http://schemas.openxmlformats.org/drawingml/2006/table">
            <a:tbl>
              <a:tblPr/>
              <a:tblGrid>
                <a:gridCol w="417512"/>
                <a:gridCol w="635000"/>
                <a:gridCol w="501650"/>
              </a:tblGrid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CId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CName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Units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02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DB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OS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cs typeface="Arial" panose="020B060402020209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90204" pitchFamily="34" charset="0"/>
                        <a:cs typeface="Arial" panose="020B0604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176"/>
          <p:cNvSpPr txBox="1">
            <a:spLocks noChangeArrowheads="1"/>
          </p:cNvSpPr>
          <p:nvPr/>
        </p:nvSpPr>
        <p:spPr bwMode="auto">
          <a:xfrm>
            <a:off x="4116387" y="154622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1800" b="1"/>
              <a:t>رابطه </a:t>
            </a:r>
            <a:r>
              <a:rPr lang="en-US" altLang="en-US" sz="1800" b="1"/>
              <a:t>C</a:t>
            </a:r>
          </a:p>
        </p:txBody>
      </p:sp>
      <p:sp>
        <p:nvSpPr>
          <p:cNvPr id="15" name="AutoShape 177"/>
          <p:cNvSpPr>
            <a:spLocks/>
          </p:cNvSpPr>
          <p:nvPr/>
        </p:nvSpPr>
        <p:spPr bwMode="auto">
          <a:xfrm>
            <a:off x="6076950" y="4937125"/>
            <a:ext cx="431800" cy="863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8"/>
          <p:cNvSpPr txBox="1">
            <a:spLocks noChangeArrowheads="1"/>
          </p:cNvSpPr>
          <p:nvPr/>
        </p:nvSpPr>
        <p:spPr bwMode="auto">
          <a:xfrm>
            <a:off x="6434137" y="4966741"/>
            <a:ext cx="19478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2400" dirty="0">
                <a:cs typeface="B Nazanin" panose="00000400000000000000" pitchFamily="2" charset="-78"/>
              </a:rPr>
              <a:t>شماره دانشجويانی که تاکنون درس 3 واحدی گرفته اند</a:t>
            </a:r>
            <a:endParaRPr lang="en-US" alt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8841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575249"/>
            <a:ext cx="73342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rtl="1"/>
            <a:r>
              <a:rPr lang="fa-IR" altLang="en-US" sz="2800" b="1" dirty="0">
                <a:solidFill>
                  <a:srgbClr val="0000CC"/>
                </a:solidFill>
              </a:rPr>
              <a:t>تست دستورات </a:t>
            </a:r>
            <a:r>
              <a:rPr lang="en-US" altLang="en-US" sz="2800" b="1" dirty="0">
                <a:solidFill>
                  <a:srgbClr val="0000CC"/>
                </a:solidFill>
              </a:rPr>
              <a:t>SQL</a:t>
            </a:r>
            <a:r>
              <a:rPr lang="fa-IR" altLang="en-US" sz="2800" b="1" dirty="0">
                <a:solidFill>
                  <a:srgbClr val="0000CC"/>
                </a:solidFill>
              </a:rPr>
              <a:t> در</a:t>
            </a:r>
          </a:p>
          <a:p>
            <a:pPr algn="ctr" rtl="1"/>
            <a:r>
              <a:rPr lang="fa-IR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</a:rPr>
              <a:t>Query Analyzer</a:t>
            </a:r>
            <a:endParaRPr lang="en-US" altLang="en-US" sz="2400" b="1" dirty="0">
              <a:solidFill>
                <a:srgbClr val="0000C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745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آنچه در اين جلسه مي خوانيد: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4836" y="3216634"/>
            <a:ext cx="3634328" cy="560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altLang="en-US" sz="2800" b="1" dirty="0">
                <a:solidFill>
                  <a:schemeClr val="accent2"/>
                </a:solidFill>
              </a:rPr>
              <a:t>انواع داده اي در </a:t>
            </a:r>
            <a:r>
              <a:rPr lang="en-US" altLang="en-US" sz="2800" b="1" dirty="0">
                <a:solidFill>
                  <a:schemeClr val="accent2"/>
                </a:solidFill>
              </a:rPr>
              <a:t>SQL</a:t>
            </a:r>
            <a:endParaRPr lang="fa-IR" alt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44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1638300"/>
            <a:ext cx="7919197" cy="456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altLang="en-US" sz="2800" dirty="0" err="1">
                <a:solidFill>
                  <a:srgbClr val="0000CC"/>
                </a:solidFill>
              </a:rPr>
              <a:t>tinyint</a:t>
            </a:r>
            <a:r>
              <a:rPr lang="fa-IR" altLang="en-US" sz="28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: عدد صحيح 1 بايتي مثبت (0 تا 255)</a:t>
            </a:r>
          </a:p>
          <a:p>
            <a:pPr algn="r" rtl="1">
              <a:lnSpc>
                <a:spcPct val="150000"/>
              </a:lnSpc>
            </a:pPr>
            <a:r>
              <a:rPr lang="en-US" altLang="en-US" sz="2800" dirty="0" err="1">
                <a:solidFill>
                  <a:srgbClr val="0000CC"/>
                </a:solidFill>
              </a:rPr>
              <a:t>smallint</a:t>
            </a:r>
            <a:r>
              <a:rPr lang="fa-IR" altLang="en-US" sz="2800" dirty="0"/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: عدد صحيح 2 بايتي (32768- تا 32767)</a:t>
            </a:r>
          </a:p>
          <a:p>
            <a:pPr algn="r" rtl="1">
              <a:lnSpc>
                <a:spcPct val="150000"/>
              </a:lnSpc>
            </a:pPr>
            <a:r>
              <a:rPr lang="en-US" altLang="en-US" sz="2800" dirty="0" err="1">
                <a:solidFill>
                  <a:srgbClr val="0000CC"/>
                </a:solidFill>
              </a:rPr>
              <a:t>int</a:t>
            </a:r>
            <a:r>
              <a:rPr lang="fa-IR" altLang="en-US" sz="2800" dirty="0"/>
              <a:t>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عدد صحيح 4 بايتي (</a:t>
            </a:r>
            <a:r>
              <a:rPr lang="ar-SA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2147483648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- تا </a:t>
            </a:r>
            <a:r>
              <a:rPr lang="ar-SA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214748364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7)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altLang="en-US" sz="2800" dirty="0" err="1">
                <a:solidFill>
                  <a:srgbClr val="0000CC"/>
                </a:solidFill>
              </a:rPr>
              <a:t>bigint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عدد صحيح 8 بايتي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decimal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اعداد حقيقي از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-10^38 - 1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تا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10^38 - 1 </a:t>
            </a:r>
          </a:p>
          <a:p>
            <a:pPr algn="r" rtl="1">
              <a:lnSpc>
                <a:spcPct val="15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real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اعداد اعشار 4 بايتي با دقت 7 رقم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float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اعداد اعشار 8 بايتي با دقت 15 رقم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عددي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5638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35150" y="473075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3200" b="1">
                <a:solidFill>
                  <a:schemeClr val="bg1"/>
                </a:solidFill>
                <a:cs typeface="B Badr" panose="00000400000000000000" pitchFamily="2" charset="-78"/>
              </a:rPr>
              <a:t>تعريف داده از ديدگاه </a:t>
            </a:r>
            <a:r>
              <a:rPr lang="en-US" altLang="en-US" sz="3200">
                <a:solidFill>
                  <a:schemeClr val="bg1"/>
                </a:solidFill>
                <a:cs typeface="B Badr" panose="00000400000000000000" pitchFamily="2" charset="-78"/>
              </a:rPr>
              <a:t>ANSI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کاراکتري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20788"/>
            <a:ext cx="7524750" cy="541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char</a:t>
            </a:r>
            <a:r>
              <a:rPr lang="fa-IR" altLang="en-US" sz="2800" dirty="0">
                <a:solidFill>
                  <a:srgbClr val="0000CC"/>
                </a:solidFill>
              </a:rPr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رشته تا حداکثر 8000 کاراکتر : ذخيره با طول ثابت</a:t>
            </a:r>
          </a:p>
          <a:p>
            <a:pPr algn="r" rtl="1">
              <a:lnSpc>
                <a:spcPct val="200000"/>
              </a:lnSpc>
            </a:pPr>
            <a:r>
              <a:rPr lang="en-US" altLang="en-US" sz="2800" dirty="0" err="1">
                <a:solidFill>
                  <a:srgbClr val="0000CC"/>
                </a:solidFill>
              </a:rPr>
              <a:t>varchar</a:t>
            </a:r>
            <a:r>
              <a:rPr lang="fa-IR" altLang="en-US" sz="2800" dirty="0">
                <a:solidFill>
                  <a:srgbClr val="0000CC"/>
                </a:solidFill>
              </a:rPr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رشته تا حداکثر 8000 کاراکتر : ذخيره با طول متغير</a:t>
            </a:r>
          </a:p>
          <a:p>
            <a:pPr algn="r" rtl="1">
              <a:lnSpc>
                <a:spcPct val="200000"/>
              </a:lnSpc>
              <a:spcBef>
                <a:spcPct val="60000"/>
              </a:spcBef>
            </a:pPr>
            <a:r>
              <a:rPr lang="en-US" altLang="en-US" sz="2800" dirty="0">
                <a:solidFill>
                  <a:srgbClr val="0000CC"/>
                </a:solidFill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</a:rPr>
              <a:t>nchar</a:t>
            </a:r>
            <a:r>
              <a:rPr lang="fa-IR" altLang="en-US" sz="2800" dirty="0">
                <a:solidFill>
                  <a:srgbClr val="0000CC"/>
                </a:solidFill>
              </a:rPr>
              <a:t>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رشته تا حداکثر 4000 کاراکتر: ذخيره با طول ثابت و بصورت    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Unicode</a:t>
            </a:r>
          </a:p>
          <a:p>
            <a:pPr algn="r" rtl="1">
              <a:lnSpc>
                <a:spcPct val="200000"/>
              </a:lnSpc>
            </a:pPr>
            <a:r>
              <a:rPr lang="en-US" altLang="en-US" sz="2800" dirty="0" err="1">
                <a:solidFill>
                  <a:srgbClr val="0000CC"/>
                </a:solidFill>
              </a:rPr>
              <a:t>nvarchar</a:t>
            </a:r>
            <a:r>
              <a:rPr lang="fa-IR" altLang="en-US" sz="2800" dirty="0">
                <a:solidFill>
                  <a:srgbClr val="0000CC"/>
                </a:solidFill>
              </a:rPr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رشته تا حداکثر 4000 کاراکتر: ذخيره با طول متغير و بصورت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Unicode</a:t>
            </a:r>
          </a:p>
        </p:txBody>
      </p:sp>
    </p:spTree>
    <p:extLst>
      <p:ext uri="{BB962C8B-B14F-4D97-AF65-F5344CB8AC3E}">
        <p14:creationId xmlns:p14="http://schemas.microsoft.com/office/powerpoint/2010/main" val="874768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1752600"/>
            <a:ext cx="8147797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bit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مقادير منطقي 0 و 1</a:t>
            </a:r>
          </a:p>
          <a:p>
            <a:pPr algn="r" rtl="1">
              <a:lnSpc>
                <a:spcPct val="15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text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متن شامل حداکثر </a:t>
            </a:r>
            <a:r>
              <a:rPr lang="ar-SA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2147483647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کاراکتر</a:t>
            </a:r>
          </a:p>
          <a:p>
            <a:pPr algn="r" rtl="1">
              <a:lnSpc>
                <a:spcPct val="150000"/>
              </a:lnSpc>
            </a:pP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</a:rPr>
              <a:t>ntext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: متن شامل حداکثر </a:t>
            </a:r>
            <a:r>
              <a:rPr lang="ar-SA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1073741823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کاراکتر: ذخيره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Unicode</a:t>
            </a:r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altLang="en-US" sz="2800" dirty="0">
                <a:solidFill>
                  <a:srgbClr val="0000CC"/>
                </a:solidFill>
              </a:rPr>
              <a:t>image</a:t>
            </a:r>
            <a:r>
              <a:rPr lang="fa-IR" altLang="en-US" sz="2800" dirty="0"/>
              <a:t> :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براي ذخيره هر نوع داده با حجم زياد تا </a:t>
            </a:r>
            <a:r>
              <a:rPr lang="ar-SA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2147483647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بايت. </a:t>
            </a:r>
          </a:p>
          <a:p>
            <a:pPr algn="r" rtl="1">
              <a:lnSpc>
                <a:spcPct val="150000"/>
              </a:lnSpc>
            </a:pPr>
            <a:r>
              <a:rPr lang="en-US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	</a:t>
            </a: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مثلا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براي ذخيره يک فايل يا يک عکس در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DB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ديگر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43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2698750" y="473075"/>
            <a:ext cx="3817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altLang="en-US" b="1">
                <a:solidFill>
                  <a:schemeClr val="bg1"/>
                </a:solidFill>
                <a:cs typeface="B Badr" panose="00000400000000000000" pitchFamily="2" charset="-78"/>
              </a:rPr>
              <a:t>داده</a:t>
            </a:r>
            <a:endParaRPr lang="en-US" altLang="en-US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819400"/>
            <a:ext cx="7943850" cy="1078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altLang="en-US" sz="2800" b="1" dirty="0">
                <a:solidFill>
                  <a:schemeClr val="accent2"/>
                </a:solidFill>
              </a:rPr>
              <a:t>دستورات کار با اسکيما</a:t>
            </a:r>
          </a:p>
          <a:p>
            <a:pPr algn="ctr" rtl="1">
              <a:lnSpc>
                <a:spcPct val="120000"/>
              </a:lnSpc>
            </a:pPr>
            <a:r>
              <a:rPr lang="fa-IR" altLang="en-US" sz="2800" b="1" dirty="0">
                <a:solidFill>
                  <a:schemeClr val="accent2"/>
                </a:solidFill>
              </a:rPr>
              <a:t>(</a:t>
            </a:r>
            <a:r>
              <a:rPr lang="en-US" altLang="en-US" sz="2800" b="1" dirty="0">
                <a:solidFill>
                  <a:schemeClr val="accent2"/>
                </a:solidFill>
              </a:rPr>
              <a:t>DDL</a:t>
            </a:r>
            <a:r>
              <a:rPr lang="fa-IR" altLang="en-US" sz="2800" b="1" dirty="0">
                <a:solidFill>
                  <a:schemeClr val="accent2"/>
                </a:solidFill>
              </a:rPr>
              <a:t>)</a:t>
            </a:r>
            <a:endParaRPr lang="en-US" alt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71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07522" y="1574246"/>
            <a:ext cx="7919197" cy="528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l-GR" altLang="en-US" sz="2400" b="1" dirty="0"/>
              <a:t>CREATE TABLE "table_name"</a:t>
            </a:r>
            <a:br>
              <a:rPr lang="el-GR" altLang="en-US" sz="2400" b="1" dirty="0"/>
            </a:br>
            <a:r>
              <a:rPr lang="el-GR" altLang="en-US" sz="2400" b="1" dirty="0"/>
              <a:t>(</a:t>
            </a:r>
            <a:r>
              <a:rPr lang="en-US" altLang="en-US" sz="2400" b="1" dirty="0"/>
              <a:t> </a:t>
            </a:r>
            <a:r>
              <a:rPr lang="el-GR" altLang="en-US" sz="2400" b="1" dirty="0"/>
              <a:t>"column 1“</a:t>
            </a:r>
            <a:r>
              <a:rPr lang="en-US" altLang="en-US" sz="2400" b="1" dirty="0"/>
              <a:t> </a:t>
            </a:r>
            <a:r>
              <a:rPr lang="el-GR" altLang="en-US" sz="2400" b="1" dirty="0"/>
              <a:t> "data_type",</a:t>
            </a:r>
            <a:br>
              <a:rPr lang="el-GR" altLang="en-US" sz="2400" b="1" dirty="0"/>
            </a:br>
            <a:r>
              <a:rPr lang="en-US" altLang="en-US" sz="2400" b="1" dirty="0"/>
              <a:t>  </a:t>
            </a:r>
            <a:r>
              <a:rPr lang="el-GR" altLang="en-US" sz="2400" b="1" dirty="0"/>
              <a:t>"column 2" </a:t>
            </a:r>
            <a:r>
              <a:rPr lang="en-US" altLang="en-US" sz="2400" b="1" dirty="0"/>
              <a:t>  </a:t>
            </a:r>
            <a:r>
              <a:rPr lang="el-GR" altLang="en-US" sz="2400" b="1" dirty="0"/>
              <a:t>"data_type",</a:t>
            </a:r>
            <a:br>
              <a:rPr lang="el-GR" altLang="en-US" sz="2400" b="1" dirty="0"/>
            </a:br>
            <a:r>
              <a:rPr lang="en-US" altLang="en-US" sz="2400" b="1" dirty="0"/>
              <a:t>    </a:t>
            </a:r>
            <a:r>
              <a:rPr lang="el-GR" altLang="en-US" sz="2400" b="1" dirty="0"/>
              <a:t>... </a:t>
            </a:r>
            <a:endParaRPr lang="en-US" altLang="en-US" sz="2400" b="1" dirty="0"/>
          </a:p>
          <a:p>
            <a:pPr>
              <a:lnSpc>
                <a:spcPct val="120000"/>
              </a:lnSpc>
            </a:pPr>
            <a:r>
              <a:rPr lang="el-GR" altLang="en-US" sz="2400" b="1" dirty="0"/>
              <a:t>)</a:t>
            </a:r>
            <a:endParaRPr lang="en-US" altLang="en-US" sz="2400" b="1" dirty="0"/>
          </a:p>
          <a:p>
            <a:pPr>
              <a:lnSpc>
                <a:spcPct val="120000"/>
              </a:lnSpc>
            </a:pPr>
            <a:r>
              <a:rPr lang="en-US" altLang="en-US" sz="2400" b="1" dirty="0">
                <a:solidFill>
                  <a:schemeClr val="folHlink"/>
                </a:solidFill>
              </a:rPr>
              <a:t>Example1:</a:t>
            </a:r>
          </a:p>
          <a:p>
            <a:pPr lvl="3"/>
            <a:r>
              <a:rPr lang="el-GR" altLang="en-US" sz="2000" b="1" dirty="0">
                <a:solidFill>
                  <a:srgbClr val="0000CC"/>
                </a:solidFill>
              </a:rPr>
              <a:t>CREATE TABLE</a:t>
            </a:r>
            <a:r>
              <a:rPr lang="el-GR" altLang="en-US" sz="2000" b="1" dirty="0"/>
              <a:t> </a:t>
            </a:r>
            <a:r>
              <a:rPr lang="en-US" altLang="en-US" sz="2000" b="1" dirty="0"/>
              <a:t>Students</a:t>
            </a:r>
            <a:r>
              <a:rPr lang="el-GR" altLang="en-US" sz="2000" b="1" dirty="0"/>
              <a:t/>
            </a:r>
            <a:br>
              <a:rPr lang="el-GR" altLang="en-US" sz="2000" b="1" dirty="0"/>
            </a:br>
            <a:r>
              <a:rPr lang="el-GR" altLang="en-US" sz="2000" b="1" dirty="0"/>
              <a:t>(</a:t>
            </a:r>
            <a:r>
              <a:rPr lang="en-US" altLang="en-US" sz="2000" b="1" dirty="0"/>
              <a:t> Id</a:t>
            </a:r>
            <a:r>
              <a:rPr lang="el-GR" altLang="en-US" sz="2000" b="1" dirty="0"/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int</a:t>
            </a:r>
            <a:r>
              <a:rPr lang="en-US" altLang="en-US" sz="2000" b="1" dirty="0">
                <a:solidFill>
                  <a:srgbClr val="0000CC"/>
                </a:solidFill>
              </a:rPr>
              <a:t> primary key</a:t>
            </a:r>
            <a:r>
              <a:rPr lang="el-GR" altLang="en-US" sz="2000" b="1" dirty="0"/>
              <a:t>,</a:t>
            </a:r>
            <a:br>
              <a:rPr lang="el-GR" altLang="en-US" sz="2000" b="1" dirty="0"/>
            </a:br>
            <a:r>
              <a:rPr lang="en-US" altLang="en-US" sz="2000" b="1" dirty="0"/>
              <a:t>  Name  </a:t>
            </a:r>
            <a:r>
              <a:rPr lang="en-US" altLang="en-US" sz="20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000" b="1" dirty="0">
                <a:solidFill>
                  <a:srgbClr val="0000CC"/>
                </a:solidFill>
              </a:rPr>
              <a:t>(15)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olidFill>
                  <a:srgbClr val="0000CC"/>
                </a:solidFill>
              </a:rPr>
              <a:t>not null</a:t>
            </a:r>
            <a:r>
              <a:rPr lang="el-GR" altLang="en-US" sz="2000" b="1" dirty="0"/>
              <a:t>,</a:t>
            </a:r>
            <a:br>
              <a:rPr lang="el-GR" altLang="en-US" sz="2000" b="1" dirty="0"/>
            </a:br>
            <a:r>
              <a:rPr lang="en-US" altLang="en-US" sz="2000" b="1" dirty="0"/>
              <a:t> </a:t>
            </a:r>
            <a:r>
              <a:rPr lang="en-US" altLang="en-US" sz="2000" dirty="0"/>
              <a:t> </a:t>
            </a:r>
            <a:r>
              <a:rPr lang="en-US" altLang="en-US" sz="2000" b="1" dirty="0" err="1"/>
              <a:t>SurName</a:t>
            </a:r>
            <a:r>
              <a:rPr lang="en-US" altLang="en-US" sz="2000" b="1" dirty="0"/>
              <a:t>  </a:t>
            </a:r>
            <a:r>
              <a:rPr lang="en-US" altLang="en-US" sz="20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000" b="1" dirty="0">
                <a:solidFill>
                  <a:srgbClr val="0000CC"/>
                </a:solidFill>
              </a:rPr>
              <a:t>(20) not null</a:t>
            </a:r>
            <a:r>
              <a:rPr lang="en-US" altLang="en-US" sz="2000" b="1" dirty="0"/>
              <a:t>,</a:t>
            </a:r>
          </a:p>
          <a:p>
            <a:pPr lvl="3"/>
            <a:r>
              <a:rPr lang="en-US" altLang="en-US" sz="2400" b="1" dirty="0"/>
              <a:t>  Field </a:t>
            </a:r>
            <a:r>
              <a:rPr lang="en-US" altLang="en-US" sz="20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000" b="1" dirty="0">
                <a:solidFill>
                  <a:srgbClr val="0000CC"/>
                </a:solidFill>
              </a:rPr>
              <a:t>(10)</a:t>
            </a:r>
            <a:r>
              <a:rPr lang="en-US" altLang="en-US" sz="2000" dirty="0"/>
              <a:t> </a:t>
            </a:r>
            <a:r>
              <a:rPr lang="el-GR" altLang="en-US" sz="3600" b="1" dirty="0"/>
              <a:t/>
            </a:r>
            <a:br>
              <a:rPr lang="el-GR" altLang="en-US" sz="3600" b="1" dirty="0"/>
            </a:br>
            <a:r>
              <a:rPr lang="en-US" altLang="en-US" sz="2000" b="1" dirty="0"/>
              <a:t>)</a:t>
            </a:r>
            <a:endParaRPr lang="en-US" altLang="en-US" sz="1200" b="1" dirty="0"/>
          </a:p>
          <a:p>
            <a:pPr>
              <a:lnSpc>
                <a:spcPct val="120000"/>
              </a:lnSpc>
            </a:pPr>
            <a:endParaRPr lang="en-US" altLang="en-US" sz="1200" b="1" dirty="0"/>
          </a:p>
          <a:p>
            <a:pPr>
              <a:lnSpc>
                <a:spcPct val="120000"/>
              </a:lnSpc>
            </a:pPr>
            <a:endParaRPr lang="el-GR" altLang="en-US" sz="2400" b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تعريف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جدول جديد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7627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44012" y="2057400"/>
            <a:ext cx="7919197" cy="445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</a:rPr>
              <a:t> CREATE TABLE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TelNums</a:t>
            </a:r>
            <a:r>
              <a:rPr lang="en-US" altLang="en-US" sz="2400" b="1" dirty="0"/>
              <a:t> </a:t>
            </a:r>
            <a:br>
              <a:rPr lang="en-US" altLang="en-US" sz="2400" b="1" dirty="0"/>
            </a:br>
            <a:r>
              <a:rPr lang="en-US" altLang="en-US" sz="2400" b="1" dirty="0"/>
              <a:t>(Id </a:t>
            </a:r>
            <a:r>
              <a:rPr lang="en-US" altLang="en-US" sz="2400" b="1" dirty="0" err="1">
                <a:solidFill>
                  <a:srgbClr val="0000CC"/>
                </a:solidFill>
              </a:rPr>
              <a:t>int</a:t>
            </a:r>
            <a:r>
              <a:rPr lang="en-US" altLang="en-US" sz="2400" b="1" dirty="0">
                <a:solidFill>
                  <a:srgbClr val="0000CC"/>
                </a:solidFill>
              </a:rPr>
              <a:t> Identity</a:t>
            </a:r>
            <a:r>
              <a:rPr lang="en-US" altLang="en-US" sz="2400" b="1" dirty="0"/>
              <a:t>, </a:t>
            </a:r>
            <a:br>
              <a:rPr lang="en-US" altLang="en-US" sz="2400" b="1" dirty="0"/>
            </a:br>
            <a:r>
              <a:rPr lang="en-US" altLang="en-US" sz="2400" b="1" dirty="0"/>
              <a:t> </a:t>
            </a:r>
            <a:r>
              <a:rPr lang="en-US" altLang="en-US" sz="2400" b="1" dirty="0" err="1"/>
              <a:t>TelNum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400" b="1" dirty="0">
                <a:solidFill>
                  <a:srgbClr val="0000CC"/>
                </a:solidFill>
              </a:rPr>
              <a:t>(15)</a:t>
            </a:r>
            <a:r>
              <a:rPr lang="en-US" altLang="en-US" sz="2400" b="1" dirty="0"/>
              <a:t>, </a:t>
            </a:r>
            <a:br>
              <a:rPr lang="en-US" altLang="en-US" sz="2400" b="1" dirty="0"/>
            </a:br>
            <a:r>
              <a:rPr lang="en-US" altLang="en-US" sz="2400" b="1" dirty="0"/>
              <a:t> Type </a:t>
            </a:r>
            <a:r>
              <a:rPr lang="en-US" altLang="en-US" sz="2400" b="1" dirty="0" err="1">
                <a:solidFill>
                  <a:srgbClr val="0000CC"/>
                </a:solidFill>
              </a:rPr>
              <a:t>Nvarchar</a:t>
            </a:r>
            <a:r>
              <a:rPr lang="en-US" altLang="en-US" sz="2400" b="1" dirty="0">
                <a:solidFill>
                  <a:srgbClr val="0000CC"/>
                </a:solidFill>
              </a:rPr>
              <a:t>(5)</a:t>
            </a:r>
            <a:r>
              <a:rPr lang="en-US" altLang="en-US" sz="2400" b="1" dirty="0"/>
              <a:t>,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400" b="1" dirty="0"/>
              <a:t>    </a:t>
            </a:r>
            <a:r>
              <a:rPr lang="en-US" altLang="en-US" sz="2400" b="1" dirty="0" err="1"/>
              <a:t>SId</a:t>
            </a:r>
            <a:r>
              <a:rPr lang="en-US" altLang="en-US" sz="2400" b="1" dirty="0"/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int</a:t>
            </a:r>
            <a:r>
              <a:rPr lang="en-US" altLang="en-US" sz="2400" b="1" dirty="0"/>
              <a:t>, </a:t>
            </a:r>
            <a:br>
              <a:rPr lang="en-US" altLang="en-US" sz="2400" b="1" dirty="0"/>
            </a:b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0000CC"/>
                </a:solidFill>
              </a:rPr>
              <a:t>Primary Key</a:t>
            </a:r>
            <a:r>
              <a:rPr lang="en-US" altLang="en-US" sz="2400" b="1" dirty="0"/>
              <a:t> (Id),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400" b="1" dirty="0"/>
              <a:t>    </a:t>
            </a:r>
            <a:r>
              <a:rPr lang="en-US" altLang="en-US" sz="2400" b="1" dirty="0">
                <a:solidFill>
                  <a:srgbClr val="0000CC"/>
                </a:solidFill>
              </a:rPr>
              <a:t>Foreign Key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SId</a:t>
            </a:r>
            <a:r>
              <a:rPr lang="en-US" altLang="en-US" sz="2400" b="1" dirty="0"/>
              <a:t>) </a:t>
            </a:r>
            <a:r>
              <a:rPr lang="en-US" altLang="en-US" sz="2400" b="1" dirty="0">
                <a:solidFill>
                  <a:srgbClr val="0000CC"/>
                </a:solidFill>
              </a:rPr>
              <a:t>references</a:t>
            </a:r>
            <a:r>
              <a:rPr lang="en-US" altLang="en-US" sz="2400" b="1" dirty="0"/>
              <a:t> Students(Id)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400" b="1" dirty="0"/>
              <a:t>    )</a:t>
            </a:r>
            <a:r>
              <a:rPr lang="en-US" altLang="en-US" sz="2400" dirty="0"/>
              <a:t> </a:t>
            </a:r>
            <a:endParaRPr lang="el-GR" altLang="en-US" sz="2400" b="1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fa-IR" altLang="en-US" b="1" dirty="0" smtClean="0">
                <a:solidFill>
                  <a:schemeClr val="bg1"/>
                </a:solidFill>
              </a:rPr>
              <a:t>	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مثال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030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3887</TotalTime>
  <Words>1797</Words>
  <Application>Microsoft Office PowerPoint</Application>
  <PresentationFormat>On-screen Show (4:3)</PresentationFormat>
  <Paragraphs>604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ＭＳ Ｐゴシック</vt:lpstr>
      <vt:lpstr>ＭＳ Ｐゴシック</vt:lpstr>
      <vt:lpstr>Arial</vt:lpstr>
      <vt:lpstr>B Badr</vt:lpstr>
      <vt:lpstr>B Lotus</vt:lpstr>
      <vt:lpstr>B Nazanin</vt:lpstr>
      <vt:lpstr>B Roya</vt:lpstr>
      <vt:lpstr>B Titr</vt:lpstr>
      <vt:lpstr>Calibri</vt:lpstr>
      <vt:lpstr>Cambria</vt:lpstr>
      <vt:lpstr>Compset</vt:lpstr>
      <vt:lpstr>Garamond</vt:lpstr>
      <vt:lpstr>IranNastaliq</vt:lpstr>
      <vt:lpstr>Times New Roman</vt:lpstr>
      <vt:lpstr>Adjacency</vt:lpstr>
      <vt:lpstr>جلسه ششم  SQL (Structured Query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use UPPAAL</dc:title>
  <dc:creator>arrum</dc:creator>
  <cp:lastModifiedBy>God</cp:lastModifiedBy>
  <cp:revision>244</cp:revision>
  <dcterms:created xsi:type="dcterms:W3CDTF">2007-07-18T05:06:42Z</dcterms:created>
  <dcterms:modified xsi:type="dcterms:W3CDTF">2015-04-30T06:29:08Z</dcterms:modified>
</cp:coreProperties>
</file>