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9"/>
  </p:notesMasterIdLst>
  <p:sldIdLst>
    <p:sldId id="256" r:id="rId2"/>
    <p:sldId id="261" r:id="rId3"/>
    <p:sldId id="348" r:id="rId4"/>
    <p:sldId id="347" r:id="rId5"/>
    <p:sldId id="349" r:id="rId6"/>
    <p:sldId id="350" r:id="rId7"/>
    <p:sldId id="351" r:id="rId8"/>
  </p:sldIdLst>
  <p:sldSz cx="9144000" cy="6858000" type="screen4x3"/>
  <p:notesSz cx="6858000" cy="9144000"/>
  <p:custShowLst>
    <p:custShow name="عرض مخصص 1" id="0">
      <p:sldLst>
        <p:sld r:id="rId2"/>
      </p:sldLst>
    </p:custShow>
  </p:custShow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j.jamali" initials="M" lastIdx="1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90945" autoAdjust="0"/>
    <p:restoredTop sz="94894" autoAdjust="0"/>
  </p:normalViewPr>
  <p:slideViewPr>
    <p:cSldViewPr>
      <p:cViewPr>
        <p:scale>
          <a:sx n="90" d="100"/>
          <a:sy n="90" d="100"/>
        </p:scale>
        <p:origin x="-846" y="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0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5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0DA685-E4B3-45D1-B76B-9785DF146ABA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6C560AC5-1476-41E6-92AC-9FE20F97202D}">
      <dgm:prSet phldrT="[نص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fa-IR" dirty="0" smtClean="0"/>
            <a:t>حالات مکلف</a:t>
          </a:r>
          <a:endParaRPr lang="fa-IR" dirty="0"/>
        </a:p>
      </dgm:t>
    </dgm:pt>
    <dgm:pt modelId="{011BBB10-FAFA-4CBE-8BB2-F8B2AF3CA56E}" type="parTrans" cxnId="{3B77C032-B325-4D0D-A679-9B5C9ACF3DF4}">
      <dgm:prSet/>
      <dgm:spPr/>
      <dgm:t>
        <a:bodyPr/>
        <a:lstStyle/>
        <a:p>
          <a:pPr rtl="1"/>
          <a:endParaRPr lang="fa-IR"/>
        </a:p>
      </dgm:t>
    </dgm:pt>
    <dgm:pt modelId="{1352D5CA-4A8F-45F5-9631-A2383E6FD38C}" type="sibTrans" cxnId="{3B77C032-B325-4D0D-A679-9B5C9ACF3DF4}">
      <dgm:prSet/>
      <dgm:spPr/>
      <dgm:t>
        <a:bodyPr/>
        <a:lstStyle/>
        <a:p>
          <a:pPr rtl="1"/>
          <a:endParaRPr lang="fa-IR"/>
        </a:p>
      </dgm:t>
    </dgm:pt>
    <dgm:pt modelId="{F8F72B80-2750-4DB9-9518-47AF7D8FB264}">
      <dgm:prSet phldrT="[نص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fa-IR" dirty="0" smtClean="0"/>
            <a:t>علم به حالت سابقه ندارد</a:t>
          </a:r>
          <a:endParaRPr lang="fa-IR" dirty="0"/>
        </a:p>
      </dgm:t>
    </dgm:pt>
    <dgm:pt modelId="{829DD092-59D8-41B1-BB44-779F9B74CEE8}" type="parTrans" cxnId="{B158095A-7321-4B54-A9EF-8F996FBF4370}">
      <dgm:prSet/>
      <dgm:spPr/>
      <dgm:t>
        <a:bodyPr/>
        <a:lstStyle/>
        <a:p>
          <a:pPr rtl="1"/>
          <a:endParaRPr lang="fa-IR"/>
        </a:p>
      </dgm:t>
    </dgm:pt>
    <dgm:pt modelId="{282ECA01-5FD9-4FE7-953D-6CA6B604D0B8}" type="sibTrans" cxnId="{B158095A-7321-4B54-A9EF-8F996FBF4370}">
      <dgm:prSet/>
      <dgm:spPr/>
      <dgm:t>
        <a:bodyPr/>
        <a:lstStyle/>
        <a:p>
          <a:pPr rtl="1"/>
          <a:endParaRPr lang="fa-IR"/>
        </a:p>
      </dgm:t>
    </dgm:pt>
    <dgm:pt modelId="{AB616F88-6D56-4368-8A2E-A07E3780B5F2}">
      <dgm:prSet phldrT="[نص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fa-IR" dirty="0" smtClean="0"/>
            <a:t>علم به طهارت سابقه دارد</a:t>
          </a:r>
          <a:endParaRPr lang="fa-IR" dirty="0"/>
        </a:p>
      </dgm:t>
    </dgm:pt>
    <dgm:pt modelId="{000E57D0-B916-4C78-BEBE-A034061ACA6A}" type="parTrans" cxnId="{56C7FBE0-3CF6-4F20-AEDE-B31CD4CD3B3E}">
      <dgm:prSet/>
      <dgm:spPr/>
      <dgm:t>
        <a:bodyPr/>
        <a:lstStyle/>
        <a:p>
          <a:pPr rtl="1"/>
          <a:endParaRPr lang="fa-IR"/>
        </a:p>
      </dgm:t>
    </dgm:pt>
    <dgm:pt modelId="{91342F9E-61FA-47AF-9A11-97C95CA4A0D1}" type="sibTrans" cxnId="{56C7FBE0-3CF6-4F20-AEDE-B31CD4CD3B3E}">
      <dgm:prSet/>
      <dgm:spPr/>
      <dgm:t>
        <a:bodyPr/>
        <a:lstStyle/>
        <a:p>
          <a:pPr rtl="1"/>
          <a:endParaRPr lang="fa-IR"/>
        </a:p>
      </dgm:t>
    </dgm:pt>
    <dgm:pt modelId="{A52DD7ED-21FC-4B37-82E2-651B8F9F9AA1}" type="pres">
      <dgm:prSet presAssocID="{8E0DA685-E4B3-45D1-B76B-9785DF146ABA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B3661BD8-CE8C-4190-99C4-9CBA04005F34}" type="pres">
      <dgm:prSet presAssocID="{6C560AC5-1476-41E6-92AC-9FE20F97202D}" presName="root1" presStyleCnt="0"/>
      <dgm:spPr/>
    </dgm:pt>
    <dgm:pt modelId="{FE5D90DF-F7D2-4310-A45B-4D7281A7720C}" type="pres">
      <dgm:prSet presAssocID="{6C560AC5-1476-41E6-92AC-9FE20F97202D}" presName="LevelOneTextNode" presStyleLbl="node0" presStyleIdx="0" presStyleCnt="1" custScaleX="54183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A87E1BB1-C9F0-4CBD-9057-F12632A4846F}" type="pres">
      <dgm:prSet presAssocID="{6C560AC5-1476-41E6-92AC-9FE20F97202D}" presName="level2hierChild" presStyleCnt="0"/>
      <dgm:spPr/>
    </dgm:pt>
    <dgm:pt modelId="{2BDAED57-82F6-4ACB-B6AF-BA5269D7DFF9}" type="pres">
      <dgm:prSet presAssocID="{829DD092-59D8-41B1-BB44-779F9B74CEE8}" presName="conn2-1" presStyleLbl="parChTrans1D2" presStyleIdx="0" presStyleCnt="2"/>
      <dgm:spPr/>
      <dgm:t>
        <a:bodyPr/>
        <a:lstStyle/>
        <a:p>
          <a:pPr rtl="1"/>
          <a:endParaRPr lang="fa-IR"/>
        </a:p>
      </dgm:t>
    </dgm:pt>
    <dgm:pt modelId="{2A28BE39-0C4E-46E2-AA2B-23E1ED930650}" type="pres">
      <dgm:prSet presAssocID="{829DD092-59D8-41B1-BB44-779F9B74CEE8}" presName="connTx" presStyleLbl="parChTrans1D2" presStyleIdx="0" presStyleCnt="2"/>
      <dgm:spPr/>
      <dgm:t>
        <a:bodyPr/>
        <a:lstStyle/>
        <a:p>
          <a:pPr rtl="1"/>
          <a:endParaRPr lang="fa-IR"/>
        </a:p>
      </dgm:t>
    </dgm:pt>
    <dgm:pt modelId="{B49163E6-FB22-4982-9E41-FD4FBBC3E265}" type="pres">
      <dgm:prSet presAssocID="{F8F72B80-2750-4DB9-9518-47AF7D8FB264}" presName="root2" presStyleCnt="0"/>
      <dgm:spPr/>
    </dgm:pt>
    <dgm:pt modelId="{6B80A75E-8870-454C-AF29-0C25753E1CC6}" type="pres">
      <dgm:prSet presAssocID="{F8F72B80-2750-4DB9-9518-47AF7D8FB264}" presName="LevelTwoTextNode" presStyleLbl="node2" presStyleIdx="0" presStyleCnt="2" custLinFactNeighborX="20239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9FE98582-A5A0-4ABB-B255-ACFF2B0B935C}" type="pres">
      <dgm:prSet presAssocID="{F8F72B80-2750-4DB9-9518-47AF7D8FB264}" presName="level3hierChild" presStyleCnt="0"/>
      <dgm:spPr/>
    </dgm:pt>
    <dgm:pt modelId="{B8A2D180-A254-410C-AE1B-4894A27F5190}" type="pres">
      <dgm:prSet presAssocID="{000E57D0-B916-4C78-BEBE-A034061ACA6A}" presName="conn2-1" presStyleLbl="parChTrans1D2" presStyleIdx="1" presStyleCnt="2"/>
      <dgm:spPr/>
      <dgm:t>
        <a:bodyPr/>
        <a:lstStyle/>
        <a:p>
          <a:pPr rtl="1"/>
          <a:endParaRPr lang="fa-IR"/>
        </a:p>
      </dgm:t>
    </dgm:pt>
    <dgm:pt modelId="{E645515E-872A-4114-9DE0-96A49833C73B}" type="pres">
      <dgm:prSet presAssocID="{000E57D0-B916-4C78-BEBE-A034061ACA6A}" presName="connTx" presStyleLbl="parChTrans1D2" presStyleIdx="1" presStyleCnt="2"/>
      <dgm:spPr/>
      <dgm:t>
        <a:bodyPr/>
        <a:lstStyle/>
        <a:p>
          <a:pPr rtl="1"/>
          <a:endParaRPr lang="fa-IR"/>
        </a:p>
      </dgm:t>
    </dgm:pt>
    <dgm:pt modelId="{9BA58878-E82B-4076-80F0-9344F29B544A}" type="pres">
      <dgm:prSet presAssocID="{AB616F88-6D56-4368-8A2E-A07E3780B5F2}" presName="root2" presStyleCnt="0"/>
      <dgm:spPr/>
    </dgm:pt>
    <dgm:pt modelId="{4C6CACC8-E9B6-475E-AE79-FD20B6B86D5E}" type="pres">
      <dgm:prSet presAssocID="{AB616F88-6D56-4368-8A2E-A07E3780B5F2}" presName="LevelTwoTextNode" presStyleLbl="node2" presStyleIdx="1" presStyleCnt="2" custLinFactNeighborX="20239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DF132A0A-3E55-4782-A965-A2C25A337E62}" type="pres">
      <dgm:prSet presAssocID="{AB616F88-6D56-4368-8A2E-A07E3780B5F2}" presName="level3hierChild" presStyleCnt="0"/>
      <dgm:spPr/>
    </dgm:pt>
  </dgm:ptLst>
  <dgm:cxnLst>
    <dgm:cxn modelId="{0615337B-1AEB-4613-8240-7FEFB41FFEE3}" type="presOf" srcId="{829DD092-59D8-41B1-BB44-779F9B74CEE8}" destId="{2A28BE39-0C4E-46E2-AA2B-23E1ED930650}" srcOrd="1" destOrd="0" presId="urn:microsoft.com/office/officeart/2005/8/layout/hierarchy2"/>
    <dgm:cxn modelId="{B158095A-7321-4B54-A9EF-8F996FBF4370}" srcId="{6C560AC5-1476-41E6-92AC-9FE20F97202D}" destId="{F8F72B80-2750-4DB9-9518-47AF7D8FB264}" srcOrd="0" destOrd="0" parTransId="{829DD092-59D8-41B1-BB44-779F9B74CEE8}" sibTransId="{282ECA01-5FD9-4FE7-953D-6CA6B604D0B8}"/>
    <dgm:cxn modelId="{0E86739A-088A-40EC-A83B-17DBFE1503CE}" type="presOf" srcId="{8E0DA685-E4B3-45D1-B76B-9785DF146ABA}" destId="{A52DD7ED-21FC-4B37-82E2-651B8F9F9AA1}" srcOrd="0" destOrd="0" presId="urn:microsoft.com/office/officeart/2005/8/layout/hierarchy2"/>
    <dgm:cxn modelId="{C5851C02-0CFA-4405-9AF8-0CA93E8E2D35}" type="presOf" srcId="{6C560AC5-1476-41E6-92AC-9FE20F97202D}" destId="{FE5D90DF-F7D2-4310-A45B-4D7281A7720C}" srcOrd="0" destOrd="0" presId="urn:microsoft.com/office/officeart/2005/8/layout/hierarchy2"/>
    <dgm:cxn modelId="{20078370-CA7B-4DEB-8529-434C44DE8786}" type="presOf" srcId="{000E57D0-B916-4C78-BEBE-A034061ACA6A}" destId="{E645515E-872A-4114-9DE0-96A49833C73B}" srcOrd="1" destOrd="0" presId="urn:microsoft.com/office/officeart/2005/8/layout/hierarchy2"/>
    <dgm:cxn modelId="{3B77C032-B325-4D0D-A679-9B5C9ACF3DF4}" srcId="{8E0DA685-E4B3-45D1-B76B-9785DF146ABA}" destId="{6C560AC5-1476-41E6-92AC-9FE20F97202D}" srcOrd="0" destOrd="0" parTransId="{011BBB10-FAFA-4CBE-8BB2-F8B2AF3CA56E}" sibTransId="{1352D5CA-4A8F-45F5-9631-A2383E6FD38C}"/>
    <dgm:cxn modelId="{E06E8013-8163-410A-AAF5-60DA4220FC14}" type="presOf" srcId="{AB616F88-6D56-4368-8A2E-A07E3780B5F2}" destId="{4C6CACC8-E9B6-475E-AE79-FD20B6B86D5E}" srcOrd="0" destOrd="0" presId="urn:microsoft.com/office/officeart/2005/8/layout/hierarchy2"/>
    <dgm:cxn modelId="{63CE03EB-E337-42E7-80CD-5C2772ADF931}" type="presOf" srcId="{F8F72B80-2750-4DB9-9518-47AF7D8FB264}" destId="{6B80A75E-8870-454C-AF29-0C25753E1CC6}" srcOrd="0" destOrd="0" presId="urn:microsoft.com/office/officeart/2005/8/layout/hierarchy2"/>
    <dgm:cxn modelId="{56C7FBE0-3CF6-4F20-AEDE-B31CD4CD3B3E}" srcId="{6C560AC5-1476-41E6-92AC-9FE20F97202D}" destId="{AB616F88-6D56-4368-8A2E-A07E3780B5F2}" srcOrd="1" destOrd="0" parTransId="{000E57D0-B916-4C78-BEBE-A034061ACA6A}" sibTransId="{91342F9E-61FA-47AF-9A11-97C95CA4A0D1}"/>
    <dgm:cxn modelId="{6CD21770-6226-47C9-85BC-8B98398C6502}" type="presOf" srcId="{000E57D0-B916-4C78-BEBE-A034061ACA6A}" destId="{B8A2D180-A254-410C-AE1B-4894A27F5190}" srcOrd="0" destOrd="0" presId="urn:microsoft.com/office/officeart/2005/8/layout/hierarchy2"/>
    <dgm:cxn modelId="{BBDE8DA4-492E-4BE7-AE65-7CE334AB3F47}" type="presOf" srcId="{829DD092-59D8-41B1-BB44-779F9B74CEE8}" destId="{2BDAED57-82F6-4ACB-B6AF-BA5269D7DFF9}" srcOrd="0" destOrd="0" presId="urn:microsoft.com/office/officeart/2005/8/layout/hierarchy2"/>
    <dgm:cxn modelId="{2ED7EDEF-6D72-47F2-A26F-BE3E0FC0EC7F}" type="presParOf" srcId="{A52DD7ED-21FC-4B37-82E2-651B8F9F9AA1}" destId="{B3661BD8-CE8C-4190-99C4-9CBA04005F34}" srcOrd="0" destOrd="0" presId="urn:microsoft.com/office/officeart/2005/8/layout/hierarchy2"/>
    <dgm:cxn modelId="{3D7B9F1A-4F54-48F2-9F05-81CD637E3BBE}" type="presParOf" srcId="{B3661BD8-CE8C-4190-99C4-9CBA04005F34}" destId="{FE5D90DF-F7D2-4310-A45B-4D7281A7720C}" srcOrd="0" destOrd="0" presId="urn:microsoft.com/office/officeart/2005/8/layout/hierarchy2"/>
    <dgm:cxn modelId="{98ED3022-846A-4B09-91C8-AF5A3AFE1374}" type="presParOf" srcId="{B3661BD8-CE8C-4190-99C4-9CBA04005F34}" destId="{A87E1BB1-C9F0-4CBD-9057-F12632A4846F}" srcOrd="1" destOrd="0" presId="urn:microsoft.com/office/officeart/2005/8/layout/hierarchy2"/>
    <dgm:cxn modelId="{69084577-27C3-4F32-BD2B-5C28EEAA896D}" type="presParOf" srcId="{A87E1BB1-C9F0-4CBD-9057-F12632A4846F}" destId="{2BDAED57-82F6-4ACB-B6AF-BA5269D7DFF9}" srcOrd="0" destOrd="0" presId="urn:microsoft.com/office/officeart/2005/8/layout/hierarchy2"/>
    <dgm:cxn modelId="{7A6F2A99-10ED-42A6-B17E-CE21B0E65555}" type="presParOf" srcId="{2BDAED57-82F6-4ACB-B6AF-BA5269D7DFF9}" destId="{2A28BE39-0C4E-46E2-AA2B-23E1ED930650}" srcOrd="0" destOrd="0" presId="urn:microsoft.com/office/officeart/2005/8/layout/hierarchy2"/>
    <dgm:cxn modelId="{75ECEDA2-DDD8-4575-A966-D9CA9AC0E126}" type="presParOf" srcId="{A87E1BB1-C9F0-4CBD-9057-F12632A4846F}" destId="{B49163E6-FB22-4982-9E41-FD4FBBC3E265}" srcOrd="1" destOrd="0" presId="urn:microsoft.com/office/officeart/2005/8/layout/hierarchy2"/>
    <dgm:cxn modelId="{BA790D54-6E83-4573-B5FE-B39E2B4B3376}" type="presParOf" srcId="{B49163E6-FB22-4982-9E41-FD4FBBC3E265}" destId="{6B80A75E-8870-454C-AF29-0C25753E1CC6}" srcOrd="0" destOrd="0" presId="urn:microsoft.com/office/officeart/2005/8/layout/hierarchy2"/>
    <dgm:cxn modelId="{6858F439-614E-4457-9A38-F42E20526498}" type="presParOf" srcId="{B49163E6-FB22-4982-9E41-FD4FBBC3E265}" destId="{9FE98582-A5A0-4ABB-B255-ACFF2B0B935C}" srcOrd="1" destOrd="0" presId="urn:microsoft.com/office/officeart/2005/8/layout/hierarchy2"/>
    <dgm:cxn modelId="{29718364-2798-49B7-BF28-46181F731656}" type="presParOf" srcId="{A87E1BB1-C9F0-4CBD-9057-F12632A4846F}" destId="{B8A2D180-A254-410C-AE1B-4894A27F5190}" srcOrd="2" destOrd="0" presId="urn:microsoft.com/office/officeart/2005/8/layout/hierarchy2"/>
    <dgm:cxn modelId="{388DC2B1-DD3E-4684-90DB-8AACE2B6C1A2}" type="presParOf" srcId="{B8A2D180-A254-410C-AE1B-4894A27F5190}" destId="{E645515E-872A-4114-9DE0-96A49833C73B}" srcOrd="0" destOrd="0" presId="urn:microsoft.com/office/officeart/2005/8/layout/hierarchy2"/>
    <dgm:cxn modelId="{EFFCEFBF-0834-4439-B8EB-B468D6297696}" type="presParOf" srcId="{A87E1BB1-C9F0-4CBD-9057-F12632A4846F}" destId="{9BA58878-E82B-4076-80F0-9344F29B544A}" srcOrd="3" destOrd="0" presId="urn:microsoft.com/office/officeart/2005/8/layout/hierarchy2"/>
    <dgm:cxn modelId="{6FBB2A13-0444-4927-97D3-AB0868676B43}" type="presParOf" srcId="{9BA58878-E82B-4076-80F0-9344F29B544A}" destId="{4C6CACC8-E9B6-475E-AE79-FD20B6B86D5E}" srcOrd="0" destOrd="0" presId="urn:microsoft.com/office/officeart/2005/8/layout/hierarchy2"/>
    <dgm:cxn modelId="{8318C42B-AA57-4C60-8912-B0C08A76E19A}" type="presParOf" srcId="{9BA58878-E82B-4076-80F0-9344F29B544A}" destId="{DF132A0A-3E55-4782-A965-A2C25A337E62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F622AAA-1BF9-476C-9D96-5B5AC00AB6DA}" type="datetimeFigureOut">
              <a:rPr lang="fa-IR" smtClean="0"/>
              <a:pPr/>
              <a:t>03/10/1432</a:t>
            </a:fld>
            <a:endParaRPr lang="fa-IR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fa-IR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35D429C-5A21-4C11-B50F-48AC4B4663D5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D429C-5A21-4C11-B50F-48AC4B4663D5}" type="slidenum">
              <a:rPr lang="fa-IR" smtClean="0"/>
              <a:pPr/>
              <a:t>1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fa-IR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fa-IR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F58E-5248-4B7F-9F4F-309F5643F5E8}" type="datetime1">
              <a:rPr lang="ar-SA" smtClean="0"/>
              <a:pPr/>
              <a:t>10/03/1432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fa-IR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fa-IR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D1492-28DC-4382-BBB0-4FD4C8830D30}" type="datetime1">
              <a:rPr lang="ar-SA" smtClean="0"/>
              <a:pPr/>
              <a:t>10/03/1432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fa-IR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fa-IR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A909-D4D0-4E39-BB5D-8E057777EAB4}" type="datetime1">
              <a:rPr lang="ar-SA" smtClean="0"/>
              <a:pPr/>
              <a:t>10/03/1432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fa-IR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fa-IR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1F2F-D343-4997-8D23-D1AB421A8EF8}" type="datetime1">
              <a:rPr lang="ar-SA" smtClean="0"/>
              <a:pPr/>
              <a:t>10/03/1432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fa-IR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05E7-F3EA-4347-91D9-C5F65A31138C}" type="datetime1">
              <a:rPr lang="ar-SA" smtClean="0"/>
              <a:pPr/>
              <a:t>10/03/1432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fa-IR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fa-IR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fa-IR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589D-E3FA-4802-B8B0-24C25DA4DF60}" type="datetime1">
              <a:rPr lang="ar-SA" smtClean="0"/>
              <a:pPr/>
              <a:t>10/03/1432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fa-IR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fa-IR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fa-IR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A1A6-E910-48AB-853B-B3F5878ECE53}" type="datetime1">
              <a:rPr lang="ar-SA" smtClean="0"/>
              <a:pPr/>
              <a:t>10/03/1432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fa-IR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0EBA-50ED-40D0-AEFA-D03C62885331}" type="datetime1">
              <a:rPr lang="ar-SA" smtClean="0"/>
              <a:pPr/>
              <a:t>10/03/1432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91925-3EE9-421C-93A0-FDBFF656100F}" type="datetime1">
              <a:rPr lang="ar-SA" smtClean="0"/>
              <a:pPr/>
              <a:t>10/03/1432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fa-IR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fa-IR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1634C-CD55-4D73-9B26-BEC7BB711446}" type="datetime1">
              <a:rPr lang="ar-SA" smtClean="0"/>
              <a:pPr/>
              <a:t>10/03/1432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fa-IR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70D4E-CAF3-45C3-A956-F60DC4D524E5}" type="datetime1">
              <a:rPr lang="ar-SA" smtClean="0"/>
              <a:pPr/>
              <a:t>10/03/1432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fa-IR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fa-IR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1A391-7769-488D-847F-7B9C08E275A3}" type="datetime1">
              <a:rPr lang="ar-SA" smtClean="0"/>
              <a:pPr/>
              <a:t>10/03/1432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929190" y="5214950"/>
            <a:ext cx="3457572" cy="798509"/>
          </a:xfrm>
        </p:spPr>
        <p:txBody>
          <a:bodyPr>
            <a:normAutofit fontScale="90000"/>
          </a:bodyPr>
          <a:lstStyle/>
          <a:p>
            <a:r>
              <a:rPr lang="ar-IQ" sz="6600" dirty="0" smtClean="0">
                <a:solidFill>
                  <a:schemeClr val="bg1"/>
                </a:solidFill>
                <a:cs typeface="B Titr" pitchFamily="2" charset="-78"/>
              </a:rPr>
              <a:t>استصحاب 2</a:t>
            </a:r>
            <a:endParaRPr lang="fa-IR" sz="6600" dirty="0">
              <a:solidFill>
                <a:schemeClr val="bg1"/>
              </a:solidFill>
              <a:cs typeface="B Titr" pitchFamily="2" charset="-78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14480" y="428604"/>
            <a:ext cx="5614998" cy="7969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Titr" pitchFamily="2" charset="-78"/>
              </a:rPr>
              <a:t>مثال 1</a:t>
            </a:r>
            <a:endParaRPr lang="fa-IR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2571736" y="1857364"/>
            <a:ext cx="2857520" cy="142876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/>
              <a:t>شک در بقاء حیوان کند به دلیل شک در حیوان :</a:t>
            </a:r>
          </a:p>
          <a:p>
            <a:pPr algn="ctr"/>
            <a:r>
              <a:rPr lang="fa-IR" sz="2000" u="sng" dirty="0" smtClean="0"/>
              <a:t>قصیر العمر </a:t>
            </a:r>
            <a:r>
              <a:rPr lang="fa-IR" sz="2000" dirty="0" smtClean="0"/>
              <a:t>(مانند پشه) است </a:t>
            </a:r>
          </a:p>
          <a:p>
            <a:pPr algn="ctr"/>
            <a:r>
              <a:rPr lang="fa-IR" sz="2000" dirty="0" smtClean="0"/>
              <a:t>یا </a:t>
            </a:r>
            <a:r>
              <a:rPr lang="fa-IR" sz="2000" u="sng" dirty="0" smtClean="0"/>
              <a:t>طویل العمر </a:t>
            </a:r>
            <a:r>
              <a:rPr lang="fa-IR" sz="2000" dirty="0" smtClean="0"/>
              <a:t>(مانند لاک پشت)</a:t>
            </a:r>
            <a:endParaRPr lang="fa-IR" sz="2000" dirty="0"/>
          </a:p>
        </p:txBody>
      </p:sp>
      <p:sp>
        <p:nvSpPr>
          <p:cNvPr id="13" name="سهم للأسفل 12"/>
          <p:cNvSpPr/>
          <p:nvPr/>
        </p:nvSpPr>
        <p:spPr>
          <a:xfrm>
            <a:off x="3214678" y="3571876"/>
            <a:ext cx="1500198" cy="928694"/>
          </a:xfrm>
          <a:prstGeom prst="downArrow">
            <a:avLst>
              <a:gd name="adj1" fmla="val 8275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6" name="مستطيل مستدير الزوايا 15"/>
          <p:cNvSpPr/>
          <p:nvPr/>
        </p:nvSpPr>
        <p:spPr>
          <a:xfrm>
            <a:off x="3214678" y="4714884"/>
            <a:ext cx="1785950" cy="142876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/>
              <a:t>باید </a:t>
            </a:r>
            <a:r>
              <a:rPr lang="fa-IR" sz="2000" b="1" dirty="0" smtClean="0">
                <a:solidFill>
                  <a:srgbClr val="FFFF00"/>
                </a:solidFill>
              </a:rPr>
              <a:t>حیوان کلی </a:t>
            </a:r>
            <a:r>
              <a:rPr lang="fa-IR" sz="2000" dirty="0" smtClean="0"/>
              <a:t>را استصحاب کند بدون ویژگی های افراد حدث</a:t>
            </a:r>
            <a:endParaRPr lang="fa-IR" sz="2000" dirty="0"/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6000760" y="4572008"/>
            <a:ext cx="2714644" cy="164307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ctr">
              <a:buAutoNum type="arabicPeriod"/>
            </a:pPr>
            <a:r>
              <a:rPr lang="fa-IR" dirty="0" smtClean="0"/>
              <a:t>اگر نذر کرده معلق بر وجود لاک پشت در اتاق می تواند وفا نکند. </a:t>
            </a:r>
          </a:p>
          <a:p>
            <a:pPr marL="457200" indent="-457200" algn="ctr"/>
            <a:r>
              <a:rPr lang="fa-IR" dirty="0" smtClean="0"/>
              <a:t>نکته: مگر آن که مخالفت قطعی با علم اجمالی پیش بیاید</a:t>
            </a:r>
          </a:p>
        </p:txBody>
      </p:sp>
      <p:sp>
        <p:nvSpPr>
          <p:cNvPr id="18" name="سهم إلى اليمين 17"/>
          <p:cNvSpPr/>
          <p:nvPr/>
        </p:nvSpPr>
        <p:spPr>
          <a:xfrm>
            <a:off x="5143504" y="5072074"/>
            <a:ext cx="714380" cy="7143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مثلا</a:t>
            </a:r>
            <a:endParaRPr lang="fa-IR" dirty="0"/>
          </a:p>
        </p:txBody>
      </p:sp>
      <p:sp>
        <p:nvSpPr>
          <p:cNvPr id="19" name="مستطيل مستدير الزوايا 18"/>
          <p:cNvSpPr/>
          <p:nvPr/>
        </p:nvSpPr>
        <p:spPr>
          <a:xfrm>
            <a:off x="6643702" y="1857364"/>
            <a:ext cx="2000264" cy="142876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/>
              <a:t>یقین به وجود حیوان در اتاق داشته باشد</a:t>
            </a:r>
            <a:endParaRPr lang="fa-IR" sz="2000" dirty="0"/>
          </a:p>
        </p:txBody>
      </p:sp>
      <p:sp>
        <p:nvSpPr>
          <p:cNvPr id="20" name="سهم إلى اليسار 19"/>
          <p:cNvSpPr/>
          <p:nvPr/>
        </p:nvSpPr>
        <p:spPr>
          <a:xfrm>
            <a:off x="5500694" y="2000240"/>
            <a:ext cx="1000132" cy="928694"/>
          </a:xfrm>
          <a:prstGeom prst="leftArrow">
            <a:avLst>
              <a:gd name="adj1" fmla="val 76452"/>
              <a:gd name="adj2" fmla="val 308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بعد از یک سال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13" grpId="0" animBg="1"/>
      <p:bldP spid="16" grpId="0" animBg="1"/>
      <p:bldP spid="17" grpId="0" build="allAtOnce" animBg="1"/>
      <p:bldP spid="18" grpId="0" build="allAtOnce" animBg="1"/>
      <p:bldP spid="19" grpId="0" build="allAtOnce" animBg="1"/>
      <p:bldP spid="20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1"/>
          <p:cNvSpPr txBox="1">
            <a:spLocks/>
          </p:cNvSpPr>
          <p:nvPr/>
        </p:nvSpPr>
        <p:spPr>
          <a:xfrm>
            <a:off x="1500166" y="428604"/>
            <a:ext cx="5614998" cy="79690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0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B Titr" pitchFamily="2" charset="-78"/>
              </a:rPr>
              <a:t>مثال 2</a:t>
            </a:r>
            <a:endParaRPr kumimoji="0" lang="fa-IR" sz="4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9" name="قوس كبير أيسر 8"/>
          <p:cNvSpPr/>
          <p:nvPr/>
        </p:nvSpPr>
        <p:spPr>
          <a:xfrm>
            <a:off x="5786446" y="2143116"/>
            <a:ext cx="428628" cy="1928826"/>
          </a:xfrm>
          <a:prstGeom prst="leftBrace">
            <a:avLst>
              <a:gd name="adj1" fmla="val 59278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زائد 9"/>
          <p:cNvSpPr/>
          <p:nvPr/>
        </p:nvSpPr>
        <p:spPr>
          <a:xfrm>
            <a:off x="5214942" y="2786058"/>
            <a:ext cx="571504" cy="57150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3786182" y="2357430"/>
            <a:ext cx="1357322" cy="142876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/>
              <a:t>خروج رطوبت مردد بین بول و منی</a:t>
            </a:r>
            <a:endParaRPr lang="fa-IR" sz="2000" dirty="0"/>
          </a:p>
        </p:txBody>
      </p:sp>
      <p:sp>
        <p:nvSpPr>
          <p:cNvPr id="12" name="زائد 11"/>
          <p:cNvSpPr/>
          <p:nvPr/>
        </p:nvSpPr>
        <p:spPr>
          <a:xfrm>
            <a:off x="3143240" y="2786058"/>
            <a:ext cx="571504" cy="57150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1785918" y="2357430"/>
            <a:ext cx="1285884" cy="121444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200" b="1" dirty="0" smtClean="0"/>
              <a:t>انجام وضو یا غسل فقط</a:t>
            </a:r>
            <a:endParaRPr lang="fa-IR" sz="2200" b="1" dirty="0"/>
          </a:p>
        </p:txBody>
      </p:sp>
      <p:graphicFrame>
        <p:nvGraphicFramePr>
          <p:cNvPr id="14" name="رسم تخطيطي 13"/>
          <p:cNvGraphicFramePr/>
          <p:nvPr/>
        </p:nvGraphicFramePr>
        <p:xfrm>
          <a:off x="5929322" y="571480"/>
          <a:ext cx="2857520" cy="5032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مستطيل 14"/>
          <p:cNvSpPr/>
          <p:nvPr/>
        </p:nvSpPr>
        <p:spPr>
          <a:xfrm>
            <a:off x="285720" y="2357430"/>
            <a:ext cx="1428760" cy="121444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/>
              <a:t>در حالی که وظیفه او جمع بین وضو و غسل بود</a:t>
            </a:r>
            <a:endParaRPr lang="fa-IR" sz="2000" dirty="0"/>
          </a:p>
        </p:txBody>
      </p:sp>
      <p:sp>
        <p:nvSpPr>
          <p:cNvPr id="16" name="سهم للأسفل 15"/>
          <p:cNvSpPr/>
          <p:nvPr/>
        </p:nvSpPr>
        <p:spPr>
          <a:xfrm>
            <a:off x="1142976" y="3786190"/>
            <a:ext cx="1500198" cy="928694"/>
          </a:xfrm>
          <a:prstGeom prst="downArrow">
            <a:avLst>
              <a:gd name="adj1" fmla="val 8275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1000100" y="4786322"/>
            <a:ext cx="1857388" cy="142876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/>
              <a:t>شک در رفع حدث</a:t>
            </a:r>
            <a:endParaRPr lang="fa-IR" sz="2000" dirty="0"/>
          </a:p>
        </p:txBody>
      </p:sp>
      <p:sp>
        <p:nvSpPr>
          <p:cNvPr id="18" name="سهم إلى اليمين 17"/>
          <p:cNvSpPr/>
          <p:nvPr/>
        </p:nvSpPr>
        <p:spPr>
          <a:xfrm>
            <a:off x="3143240" y="5214950"/>
            <a:ext cx="714380" cy="7143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9" name="مستطيل مستدير الزوايا 18"/>
          <p:cNvSpPr/>
          <p:nvPr/>
        </p:nvSpPr>
        <p:spPr>
          <a:xfrm>
            <a:off x="3929058" y="4857760"/>
            <a:ext cx="1785950" cy="142876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/>
              <a:t>باید </a:t>
            </a:r>
            <a:r>
              <a:rPr lang="fa-IR" sz="2000" b="1" dirty="0" smtClean="0">
                <a:solidFill>
                  <a:srgbClr val="FFFF00"/>
                </a:solidFill>
              </a:rPr>
              <a:t>حدث کلی </a:t>
            </a:r>
            <a:r>
              <a:rPr lang="fa-IR" sz="2000" dirty="0" smtClean="0"/>
              <a:t>را استصحاب کند بدون ویژگی های افراد حدث</a:t>
            </a:r>
            <a:endParaRPr lang="fa-IR" sz="2000" dirty="0"/>
          </a:p>
        </p:txBody>
      </p:sp>
      <p:sp>
        <p:nvSpPr>
          <p:cNvPr id="20" name="مستطيل مستدير الزوايا 19"/>
          <p:cNvSpPr/>
          <p:nvPr/>
        </p:nvSpPr>
        <p:spPr>
          <a:xfrm>
            <a:off x="6643702" y="4857760"/>
            <a:ext cx="2143140" cy="142876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ctr">
              <a:buAutoNum type="arabicPeriod"/>
            </a:pPr>
            <a:r>
              <a:rPr lang="fa-IR" dirty="0" smtClean="0"/>
              <a:t>نمی تواند دست به اسماء متبرکه بزند</a:t>
            </a:r>
          </a:p>
          <a:p>
            <a:pPr marL="457200" indent="-457200" algn="ctr">
              <a:buAutoNum type="arabicPeriod"/>
            </a:pPr>
            <a:r>
              <a:rPr lang="fa-IR" dirty="0" smtClean="0"/>
              <a:t>می تواند داخل مسجد شود.</a:t>
            </a:r>
          </a:p>
        </p:txBody>
      </p:sp>
      <p:sp>
        <p:nvSpPr>
          <p:cNvPr id="21" name="سهم إلى اليمين 20"/>
          <p:cNvSpPr/>
          <p:nvPr/>
        </p:nvSpPr>
        <p:spPr>
          <a:xfrm>
            <a:off x="5857884" y="5214950"/>
            <a:ext cx="714380" cy="7143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مثلا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FE5D90DF-F7D2-4310-A45B-4D7281A772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>
                                            <p:graphicEl>
                                              <a:dgm id="{FE5D90DF-F7D2-4310-A45B-4D7281A772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2BDAED57-82F6-4ACB-B6AF-BA5269D7DF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>
                                            <p:graphicEl>
                                              <a:dgm id="{2BDAED57-82F6-4ACB-B6AF-BA5269D7DF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B80A75E-8870-454C-AF29-0C25753E1C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>
                                            <p:graphicEl>
                                              <a:dgm id="{6B80A75E-8870-454C-AF29-0C25753E1C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8A2D180-A254-410C-AE1B-4894A27F51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>
                                            <p:graphicEl>
                                              <a:dgm id="{B8A2D180-A254-410C-AE1B-4894A27F51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4C6CACC8-E9B6-475E-AE79-FD20B6B86D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">
                                            <p:graphicEl>
                                              <a:dgm id="{4C6CACC8-E9B6-475E-AE79-FD20B6B86D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Graphic spid="14" grpId="0">
        <p:bldSub>
          <a:bldDgm/>
        </p:bldSub>
      </p:bldGraphic>
      <p:bldP spid="15" grpId="0" animBg="1"/>
      <p:bldP spid="16" grpId="0" animBg="1"/>
      <p:bldP spid="17" grpId="0" animBg="1"/>
      <p:bldP spid="18" grpId="0" animBg="1"/>
      <p:bldP spid="19" grpId="0" animBg="1"/>
      <p:bldP spid="20" grpId="0" build="allAtOnce" animBg="1"/>
      <p:bldP spid="21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سهم إلى اليسار 1"/>
          <p:cNvSpPr/>
          <p:nvPr/>
        </p:nvSpPr>
        <p:spPr>
          <a:xfrm>
            <a:off x="7715272" y="2143116"/>
            <a:ext cx="1214446" cy="2071701"/>
          </a:xfrm>
          <a:prstGeom prst="leftArrow">
            <a:avLst>
              <a:gd name="adj1" fmla="val 89915"/>
              <a:gd name="adj2" fmla="val 2122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fa-IR" sz="2000" b="1" dirty="0" smtClean="0"/>
              <a:t>گونه های شک در بقاء کلی</a:t>
            </a:r>
            <a:endParaRPr lang="fa-IR" sz="2000" dirty="0" smtClean="0"/>
          </a:p>
        </p:txBody>
      </p:sp>
      <p:sp>
        <p:nvSpPr>
          <p:cNvPr id="3" name="مستطيل 2"/>
          <p:cNvSpPr/>
          <p:nvPr/>
        </p:nvSpPr>
        <p:spPr>
          <a:xfrm>
            <a:off x="5000628" y="571480"/>
            <a:ext cx="2214578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/>
              <a:t>1</a:t>
            </a:r>
            <a:r>
              <a:rPr lang="fa-IR" sz="1600" b="1" dirty="0" smtClean="0"/>
              <a:t>. شک در بقاء </a:t>
            </a:r>
            <a:r>
              <a:rPr lang="fa-IR" sz="1600" b="1" u="sng" dirty="0" smtClean="0"/>
              <a:t>فردی</a:t>
            </a:r>
            <a:r>
              <a:rPr lang="fa-IR" sz="1600" b="1" dirty="0" smtClean="0"/>
              <a:t> که کلی در ضمن آن سابقا به طور یقینی حاصل شده بود.</a:t>
            </a:r>
            <a:endParaRPr lang="fa-IR" sz="1600" b="1" dirty="0"/>
          </a:p>
        </p:txBody>
      </p:sp>
      <p:sp>
        <p:nvSpPr>
          <p:cNvPr id="4" name="مستطيل 3"/>
          <p:cNvSpPr/>
          <p:nvPr/>
        </p:nvSpPr>
        <p:spPr>
          <a:xfrm>
            <a:off x="5143504" y="2372160"/>
            <a:ext cx="2143140" cy="1692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/>
              <a:t>2</a:t>
            </a:r>
            <a:r>
              <a:rPr lang="fa-IR" sz="1600" b="1" dirty="0" smtClean="0"/>
              <a:t>. منشأ شک در تردد فردی که در ضمن آن کلی پدید آمده، میان </a:t>
            </a:r>
            <a:r>
              <a:rPr lang="fa-IR" sz="1600" b="1" u="sng" dirty="0" smtClean="0"/>
              <a:t>قصیر العمر </a:t>
            </a:r>
            <a:r>
              <a:rPr lang="fa-IR" sz="1600" b="1" dirty="0" smtClean="0"/>
              <a:t>(که اکنون یقینا برطرف شده باشد) و </a:t>
            </a:r>
            <a:r>
              <a:rPr lang="fa-IR" sz="1600" b="1" u="sng" dirty="0" smtClean="0"/>
              <a:t>طویل العمر </a:t>
            </a:r>
            <a:r>
              <a:rPr lang="fa-IR" sz="1600" b="1" dirty="0" smtClean="0"/>
              <a:t>(که اکنون یقینا باقی شده باشد) </a:t>
            </a:r>
            <a:endParaRPr lang="fa-IR" sz="1600" b="1" dirty="0"/>
          </a:p>
        </p:txBody>
      </p:sp>
      <p:sp>
        <p:nvSpPr>
          <p:cNvPr id="5" name="مستطيل 4"/>
          <p:cNvSpPr/>
          <p:nvPr/>
        </p:nvSpPr>
        <p:spPr>
          <a:xfrm>
            <a:off x="5072066" y="5131453"/>
            <a:ext cx="2214578" cy="13693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/>
              <a:t>3</a:t>
            </a:r>
            <a:r>
              <a:rPr lang="fa-IR" sz="1600" b="1" dirty="0" smtClean="0"/>
              <a:t>. منشأ شک به خاطر </a:t>
            </a:r>
            <a:r>
              <a:rPr lang="fa-IR" sz="1600" b="1" u="sng" dirty="0" smtClean="0"/>
              <a:t>احتمال وجود فرد دیگری</a:t>
            </a:r>
            <a:r>
              <a:rPr lang="fa-IR" sz="1600" b="1" dirty="0" smtClean="0"/>
              <a:t> مقارن با از بین رفتن فرد اول که کلی در ضمن آن پدید آمده</a:t>
            </a:r>
            <a:endParaRPr lang="fa-IR" sz="1600" b="1" dirty="0"/>
          </a:p>
        </p:txBody>
      </p:sp>
      <p:cxnSp>
        <p:nvCxnSpPr>
          <p:cNvPr id="7" name="رابط مستقيم 6"/>
          <p:cNvCxnSpPr>
            <a:stCxn id="2" idx="1"/>
            <a:endCxn id="3" idx="3"/>
          </p:cNvCxnSpPr>
          <p:nvPr/>
        </p:nvCxnSpPr>
        <p:spPr>
          <a:xfrm rot="10800000">
            <a:off x="7215206" y="1000109"/>
            <a:ext cx="500066" cy="21788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>
            <a:stCxn id="2" idx="1"/>
            <a:endCxn id="4" idx="3"/>
          </p:cNvCxnSpPr>
          <p:nvPr/>
        </p:nvCxnSpPr>
        <p:spPr>
          <a:xfrm rot="10800000" flipV="1">
            <a:off x="7286644" y="3178967"/>
            <a:ext cx="428628" cy="393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>
            <a:stCxn id="2" idx="1"/>
            <a:endCxn id="5" idx="3"/>
          </p:cNvCxnSpPr>
          <p:nvPr/>
        </p:nvCxnSpPr>
        <p:spPr>
          <a:xfrm rot="10800000" flipV="1">
            <a:off x="7286644" y="3178966"/>
            <a:ext cx="428628" cy="2637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عنوان 1"/>
          <p:cNvSpPr txBox="1">
            <a:spLocks/>
          </p:cNvSpPr>
          <p:nvPr/>
        </p:nvSpPr>
        <p:spPr>
          <a:xfrm>
            <a:off x="7715272" y="714356"/>
            <a:ext cx="928694" cy="35719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b="1" dirty="0" smtClean="0">
                <a:solidFill>
                  <a:schemeClr val="tx1"/>
                </a:solidFill>
              </a:rPr>
              <a:t>ص 191</a:t>
            </a:r>
            <a:endParaRPr lang="fa-IR" b="1" dirty="0">
              <a:solidFill>
                <a:schemeClr val="tx1"/>
              </a:solidFill>
            </a:endParaRPr>
          </a:p>
        </p:txBody>
      </p:sp>
      <p:sp>
        <p:nvSpPr>
          <p:cNvPr id="23" name="سهم إلى اليسار 22"/>
          <p:cNvSpPr/>
          <p:nvPr/>
        </p:nvSpPr>
        <p:spPr>
          <a:xfrm>
            <a:off x="4143372" y="642918"/>
            <a:ext cx="714380" cy="785818"/>
          </a:xfrm>
          <a:prstGeom prst="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4" name="مستطيل 23"/>
          <p:cNvSpPr/>
          <p:nvPr/>
        </p:nvSpPr>
        <p:spPr>
          <a:xfrm>
            <a:off x="285720" y="571480"/>
            <a:ext cx="3714776" cy="8572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600" b="1" dirty="0" smtClean="0"/>
              <a:t>استصحاب هر کدام از </a:t>
            </a:r>
            <a:r>
              <a:rPr lang="fa-IR" sz="1600" b="1" u="sng" dirty="0" smtClean="0"/>
              <a:t>کلی</a:t>
            </a:r>
            <a:r>
              <a:rPr lang="fa-IR" sz="1600" b="1" dirty="0" smtClean="0"/>
              <a:t> و </a:t>
            </a:r>
            <a:r>
              <a:rPr lang="fa-IR" sz="1600" b="1" u="sng" dirty="0" smtClean="0"/>
              <a:t>فرد</a:t>
            </a:r>
            <a:r>
              <a:rPr lang="fa-IR" sz="1600" b="1" dirty="0" smtClean="0"/>
              <a:t> و ترتیب آثار شرعی آن جایز است. به دلیل وجود ارکان استصحاب (یقین سابق و شک لاحق)</a:t>
            </a:r>
            <a:endParaRPr lang="fa-IR" sz="1600" b="1" dirty="0"/>
          </a:p>
        </p:txBody>
      </p:sp>
      <p:sp>
        <p:nvSpPr>
          <p:cNvPr id="28" name="مستطيل مستدير الزوايا 27"/>
          <p:cNvSpPr/>
          <p:nvPr/>
        </p:nvSpPr>
        <p:spPr>
          <a:xfrm>
            <a:off x="3357554" y="2071678"/>
            <a:ext cx="1428760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شک در مقتضی: مثال پشه و </a:t>
            </a:r>
          </a:p>
          <a:p>
            <a:pPr algn="ctr"/>
            <a:r>
              <a:rPr lang="fa-IR" dirty="0" smtClean="0"/>
              <a:t>لاک پشت</a:t>
            </a:r>
            <a:endParaRPr lang="fa-IR" dirty="0"/>
          </a:p>
        </p:txBody>
      </p:sp>
      <p:cxnSp>
        <p:nvCxnSpPr>
          <p:cNvPr id="34" name="رابط مستقيم 33"/>
          <p:cNvCxnSpPr>
            <a:stCxn id="4" idx="1"/>
            <a:endCxn id="28" idx="3"/>
          </p:cNvCxnSpPr>
          <p:nvPr/>
        </p:nvCxnSpPr>
        <p:spPr>
          <a:xfrm rot="10800000">
            <a:off x="4786314" y="2500307"/>
            <a:ext cx="357190" cy="717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مستطيل مستدير الزوايا 34"/>
          <p:cNvSpPr/>
          <p:nvPr/>
        </p:nvSpPr>
        <p:spPr>
          <a:xfrm>
            <a:off x="3357554" y="3214686"/>
            <a:ext cx="1428760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شک در رافع: مثال منی و بول</a:t>
            </a:r>
            <a:endParaRPr lang="fa-IR" dirty="0"/>
          </a:p>
        </p:txBody>
      </p:sp>
      <p:cxnSp>
        <p:nvCxnSpPr>
          <p:cNvPr id="37" name="رابط مستقيم 36"/>
          <p:cNvCxnSpPr>
            <a:stCxn id="35" idx="3"/>
            <a:endCxn id="4" idx="1"/>
          </p:cNvCxnSpPr>
          <p:nvPr/>
        </p:nvCxnSpPr>
        <p:spPr>
          <a:xfrm flipV="1">
            <a:off x="4786314" y="3218283"/>
            <a:ext cx="357190" cy="389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قوس كبير أيسر 45"/>
          <p:cNvSpPr/>
          <p:nvPr/>
        </p:nvSpPr>
        <p:spPr>
          <a:xfrm>
            <a:off x="3071802" y="2071678"/>
            <a:ext cx="285752" cy="1928826"/>
          </a:xfrm>
          <a:prstGeom prst="leftBrace">
            <a:avLst>
              <a:gd name="adj1" fmla="val 59278"/>
              <a:gd name="adj2" fmla="val 1306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7" name="مستطيل 46"/>
          <p:cNvSpPr/>
          <p:nvPr/>
        </p:nvSpPr>
        <p:spPr>
          <a:xfrm>
            <a:off x="214282" y="1857364"/>
            <a:ext cx="2786082" cy="71438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/>
              <a:t>ارکان استصحاب تنها در استصحاب کلی موجود است نه فرد. پس </a:t>
            </a:r>
            <a:r>
              <a:rPr lang="fa-IR" sz="1400" b="1" u="sng" dirty="0" smtClean="0"/>
              <a:t>استصحاب کلی جایز است</a:t>
            </a:r>
            <a:r>
              <a:rPr lang="fa-IR" sz="1400" b="1" dirty="0" smtClean="0"/>
              <a:t>. (قول مشهور)</a:t>
            </a:r>
            <a:endParaRPr lang="fa-IR" sz="1400" b="1" dirty="0"/>
          </a:p>
        </p:txBody>
      </p:sp>
      <p:sp>
        <p:nvSpPr>
          <p:cNvPr id="48" name="سهم للأسفل 47"/>
          <p:cNvSpPr/>
          <p:nvPr/>
        </p:nvSpPr>
        <p:spPr>
          <a:xfrm>
            <a:off x="1142976" y="2643182"/>
            <a:ext cx="857256" cy="357190"/>
          </a:xfrm>
          <a:prstGeom prst="downArrow">
            <a:avLst>
              <a:gd name="adj1" fmla="val 72325"/>
              <a:gd name="adj2" fmla="val 43622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9" name="مستطيل 48"/>
          <p:cNvSpPr/>
          <p:nvPr/>
        </p:nvSpPr>
        <p:spPr>
          <a:xfrm>
            <a:off x="142844" y="3071810"/>
            <a:ext cx="2857520" cy="171451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200" b="1" dirty="0" smtClean="0">
                <a:solidFill>
                  <a:srgbClr val="FFFF00"/>
                </a:solidFill>
              </a:rPr>
              <a:t>اشکال1</a:t>
            </a:r>
            <a:r>
              <a:rPr lang="fa-IR" sz="1200" b="1" dirty="0" smtClean="0"/>
              <a:t>: کلی در ضمن فرد قصیر العمر یا طویل العمر است و وجودی مستقل ندارد. اولی مقطوع الارتفاع و دومی مشکوک الحدوث است و اصل عدم حدوث آن است. پس: شک در بقاء کلی نداریم بلکه یقین به ارتفاع آن (وجدانا+تعبدا) داریم و رکن استصحاب برقرار نیست.</a:t>
            </a:r>
          </a:p>
          <a:p>
            <a:pPr algn="ctr"/>
            <a:r>
              <a:rPr lang="fa-IR" sz="1200" b="1" dirty="0" smtClean="0">
                <a:solidFill>
                  <a:srgbClr val="FFFF00"/>
                </a:solidFill>
              </a:rPr>
              <a:t>پاسخ</a:t>
            </a:r>
            <a:r>
              <a:rPr lang="fa-IR" sz="1200" b="1" dirty="0" smtClean="0"/>
              <a:t>: اشکال ناشی از خلط میان فرد و کلی است و ارکان استصحاب راجع به کلی موجود است.</a:t>
            </a:r>
            <a:endParaRPr lang="fa-IR" sz="1200" b="1" dirty="0"/>
          </a:p>
        </p:txBody>
      </p:sp>
      <p:sp>
        <p:nvSpPr>
          <p:cNvPr id="20" name="مستطيل 19"/>
          <p:cNvSpPr/>
          <p:nvPr/>
        </p:nvSpPr>
        <p:spPr>
          <a:xfrm>
            <a:off x="142844" y="4929198"/>
            <a:ext cx="2857520" cy="35719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200" b="1" dirty="0" smtClean="0">
                <a:solidFill>
                  <a:srgbClr val="FFFF00"/>
                </a:solidFill>
              </a:rPr>
              <a:t>اشکال 2</a:t>
            </a:r>
            <a:r>
              <a:rPr lang="fa-IR" sz="1200" b="1" dirty="0" smtClean="0"/>
              <a:t>: صفحه بعد</a:t>
            </a:r>
            <a:endParaRPr lang="fa-IR" sz="1200" b="1" dirty="0"/>
          </a:p>
        </p:txBody>
      </p:sp>
      <p:cxnSp>
        <p:nvCxnSpPr>
          <p:cNvPr id="22" name="رابط كسهم مستقيم 21"/>
          <p:cNvCxnSpPr/>
          <p:nvPr/>
        </p:nvCxnSpPr>
        <p:spPr>
          <a:xfrm rot="5400000">
            <a:off x="2572530" y="3713958"/>
            <a:ext cx="1857388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مستطيل مستدير الزوايا 26"/>
          <p:cNvSpPr/>
          <p:nvPr/>
        </p:nvSpPr>
        <p:spPr>
          <a:xfrm>
            <a:off x="3214678" y="4643446"/>
            <a:ext cx="1500198" cy="785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1500" dirty="0" err="1" smtClean="0"/>
              <a:t>مير</a:t>
            </a:r>
            <a:r>
              <a:rPr lang="fa-IR" sz="1500" dirty="0" smtClean="0"/>
              <a:t>زای قمی با استصحاب کلی در این قسم مخالف است</a:t>
            </a:r>
            <a:endParaRPr lang="fa-IR" sz="1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3" grpId="0" animBg="1"/>
      <p:bldP spid="4" grpId="0" animBg="1"/>
      <p:bldP spid="5" grpId="0" animBg="1"/>
      <p:bldP spid="23" grpId="0" animBg="1"/>
      <p:bldP spid="24" grpId="0" animBg="1"/>
      <p:bldP spid="28" grpId="0" animBg="1"/>
      <p:bldP spid="35" grpId="0" animBg="1"/>
      <p:bldP spid="46" grpId="0" animBg="1"/>
      <p:bldP spid="47" grpId="0" animBg="1"/>
      <p:bldP spid="48" grpId="0" animBg="1"/>
      <p:bldP spid="49" grpId="0" animBg="1"/>
      <p:bldP spid="20" grpId="0" build="allAtOnce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 txBox="1">
            <a:spLocks/>
          </p:cNvSpPr>
          <p:nvPr/>
        </p:nvSpPr>
        <p:spPr>
          <a:xfrm>
            <a:off x="2786050" y="428604"/>
            <a:ext cx="3857652" cy="4286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Titr" pitchFamily="2" charset="-78"/>
              </a:rPr>
              <a:t>مقدمه ای برای اشکال 2 در ص192 و 193</a:t>
            </a:r>
            <a:endParaRPr kumimoji="0" lang="fa-IR" sz="2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1142976" y="1285860"/>
            <a:ext cx="7000924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Titr" pitchFamily="2" charset="-78"/>
              </a:rPr>
              <a:t>قانون کلی: اجرای اصل در سبب بر اجرای اصل در مسبب مقدم است.</a:t>
            </a:r>
            <a:endParaRPr kumimoji="0" lang="fa-IR" sz="2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6858016" y="2357430"/>
            <a:ext cx="192882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600" dirty="0" smtClean="0"/>
              <a:t>شک (احتمال وجود و عدم) در پاکی لباس</a:t>
            </a:r>
            <a:endParaRPr lang="fa-IR" sz="1600" dirty="0"/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6858016" y="3786190"/>
            <a:ext cx="1928826" cy="64294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600" dirty="0" smtClean="0"/>
              <a:t>شک (احتمال وجود و عدم) در پاکی آب</a:t>
            </a:r>
            <a:endParaRPr lang="fa-IR" sz="1600" dirty="0"/>
          </a:p>
        </p:txBody>
      </p:sp>
      <p:sp>
        <p:nvSpPr>
          <p:cNvPr id="6" name="سهم للأسفل 5"/>
          <p:cNvSpPr/>
          <p:nvPr/>
        </p:nvSpPr>
        <p:spPr>
          <a:xfrm>
            <a:off x="7072330" y="3071810"/>
            <a:ext cx="1500198" cy="642942"/>
          </a:xfrm>
          <a:prstGeom prst="downArrow">
            <a:avLst>
              <a:gd name="adj1" fmla="val 79767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600" dirty="0" smtClean="0"/>
              <a:t>مسبب است از</a:t>
            </a:r>
            <a:endParaRPr lang="fa-IR" sz="1600" dirty="0"/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4429124" y="2357430"/>
            <a:ext cx="171451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600" dirty="0" smtClean="0"/>
              <a:t>پاک شدن لباس نجس</a:t>
            </a:r>
          </a:p>
          <a:p>
            <a:pPr algn="ctr"/>
            <a:r>
              <a:rPr lang="fa-IR" sz="1600" dirty="0" smtClean="0"/>
              <a:t>(مسبب)</a:t>
            </a:r>
            <a:endParaRPr lang="fa-IR" sz="1600" dirty="0"/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2428860" y="2357430"/>
            <a:ext cx="171451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600" dirty="0" smtClean="0"/>
              <a:t>پاک نشدن لباس نجس</a:t>
            </a:r>
          </a:p>
          <a:p>
            <a:pPr algn="ctr"/>
            <a:r>
              <a:rPr lang="fa-IR" sz="1600" dirty="0" smtClean="0"/>
              <a:t>(مسبب)</a:t>
            </a:r>
            <a:endParaRPr lang="fa-IR" sz="1600" dirty="0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4429124" y="3714752"/>
            <a:ext cx="1714512" cy="78581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600" dirty="0" smtClean="0"/>
              <a:t>پاک بودن آب</a:t>
            </a:r>
          </a:p>
          <a:p>
            <a:pPr algn="ctr"/>
            <a:r>
              <a:rPr lang="fa-IR" sz="1600" dirty="0" smtClean="0"/>
              <a:t>(سبب)</a:t>
            </a:r>
            <a:endParaRPr lang="fa-IR" sz="1600" dirty="0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2428860" y="3714752"/>
            <a:ext cx="1714512" cy="78581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600" dirty="0" smtClean="0"/>
              <a:t>پاک نبودن آب</a:t>
            </a:r>
          </a:p>
          <a:p>
            <a:pPr algn="ctr"/>
            <a:r>
              <a:rPr lang="fa-IR" sz="1600" dirty="0" smtClean="0"/>
              <a:t>(سبب)</a:t>
            </a:r>
            <a:endParaRPr lang="fa-IR" sz="1600" dirty="0"/>
          </a:p>
        </p:txBody>
      </p:sp>
      <p:sp>
        <p:nvSpPr>
          <p:cNvPr id="11" name="سهم للأسفل 10"/>
          <p:cNvSpPr/>
          <p:nvPr/>
        </p:nvSpPr>
        <p:spPr>
          <a:xfrm>
            <a:off x="5143504" y="3286124"/>
            <a:ext cx="357190" cy="35719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" name="سهم للأسفل 11"/>
          <p:cNvSpPr/>
          <p:nvPr/>
        </p:nvSpPr>
        <p:spPr>
          <a:xfrm>
            <a:off x="3071802" y="3286124"/>
            <a:ext cx="357190" cy="35719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" name="سهم إلى اليمين 13"/>
          <p:cNvSpPr/>
          <p:nvPr/>
        </p:nvSpPr>
        <p:spPr>
          <a:xfrm>
            <a:off x="500034" y="3357562"/>
            <a:ext cx="1714512" cy="1500198"/>
          </a:xfrm>
          <a:prstGeom prst="rightArrow">
            <a:avLst>
              <a:gd name="adj1" fmla="val 79767"/>
              <a:gd name="adj2" fmla="val 34408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600" dirty="0" smtClean="0"/>
              <a:t>با اجرای اصل در </a:t>
            </a:r>
            <a:r>
              <a:rPr lang="fa-IR" sz="1600" b="1" dirty="0" smtClean="0"/>
              <a:t>سبب</a:t>
            </a:r>
            <a:r>
              <a:rPr lang="fa-IR" sz="1600" dirty="0" smtClean="0"/>
              <a:t>، اساسا شک در ناحیه </a:t>
            </a:r>
            <a:r>
              <a:rPr lang="fa-IR" sz="1600" b="1" dirty="0" smtClean="0"/>
              <a:t>مسبب</a:t>
            </a:r>
            <a:r>
              <a:rPr lang="fa-IR" sz="1600" dirty="0" smtClean="0"/>
              <a:t> از میان می رود.</a:t>
            </a:r>
            <a:endParaRPr lang="fa-IR" sz="1600" dirty="0"/>
          </a:p>
        </p:txBody>
      </p:sp>
      <p:cxnSp>
        <p:nvCxnSpPr>
          <p:cNvPr id="16" name="رابط كسهم مستقيم 15"/>
          <p:cNvCxnSpPr/>
          <p:nvPr/>
        </p:nvCxnSpPr>
        <p:spPr>
          <a:xfrm rot="5400000" flipH="1" flipV="1">
            <a:off x="8143900" y="2000240"/>
            <a:ext cx="428628" cy="28575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مربع نص 16"/>
          <p:cNvSpPr txBox="1"/>
          <p:nvPr/>
        </p:nvSpPr>
        <p:spPr>
          <a:xfrm>
            <a:off x="8215338" y="1571612"/>
            <a:ext cx="7143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rgbClr val="FF0000"/>
                </a:solidFill>
              </a:rPr>
              <a:t>مسبب</a:t>
            </a:r>
            <a:endParaRPr lang="fa-IR" b="1" dirty="0">
              <a:solidFill>
                <a:srgbClr val="FF0000"/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7286644" y="4929198"/>
            <a:ext cx="7143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rgbClr val="FF0000"/>
                </a:solidFill>
              </a:rPr>
              <a:t>سبب</a:t>
            </a:r>
            <a:endParaRPr lang="fa-IR" b="1" dirty="0">
              <a:solidFill>
                <a:srgbClr val="FF0000"/>
              </a:solidFill>
            </a:endParaRPr>
          </a:p>
        </p:txBody>
      </p:sp>
      <p:cxnSp>
        <p:nvCxnSpPr>
          <p:cNvPr id="19" name="رابط كسهم مستقيم 18"/>
          <p:cNvCxnSpPr/>
          <p:nvPr/>
        </p:nvCxnSpPr>
        <p:spPr>
          <a:xfrm rot="5400000">
            <a:off x="7465239" y="4679165"/>
            <a:ext cx="572298" cy="722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  <p:bldP spid="4" grpId="0" build="allAtOnce" animBg="1"/>
      <p:bldP spid="5" grpId="0" build="allAtOnce" animBg="1"/>
      <p:bldP spid="6" grpId="0" build="allAtOnce" animBg="1"/>
      <p:bldP spid="7" grpId="0" build="allAtOnce" animBg="1"/>
      <p:bldP spid="8" grpId="0" build="allAtOnce" animBg="1"/>
      <p:bldP spid="9" grpId="0" animBg="1"/>
      <p:bldP spid="10" grpId="0" animBg="1"/>
      <p:bldP spid="11" grpId="0" animBg="1"/>
      <p:bldP spid="12" grpId="0" animBg="1"/>
      <p:bldP spid="14" grpId="0" build="p" animBg="1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مستدير الزوايا 2"/>
          <p:cNvSpPr/>
          <p:nvPr/>
        </p:nvSpPr>
        <p:spPr>
          <a:xfrm>
            <a:off x="6858016" y="1357298"/>
            <a:ext cx="192882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600" dirty="0" smtClean="0"/>
              <a:t>شک (احتمال بقاء و عدم) در کلی حیوان</a:t>
            </a:r>
            <a:endParaRPr lang="fa-IR" sz="1600" dirty="0"/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6858016" y="2786058"/>
            <a:ext cx="1928826" cy="64294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600" dirty="0" smtClean="0"/>
              <a:t>شک (احتمال حدوث و عدم) در طویل العمر</a:t>
            </a:r>
            <a:endParaRPr lang="fa-IR" sz="1600" dirty="0"/>
          </a:p>
        </p:txBody>
      </p:sp>
      <p:sp>
        <p:nvSpPr>
          <p:cNvPr id="5" name="سهم للأسفل 4"/>
          <p:cNvSpPr/>
          <p:nvPr/>
        </p:nvSpPr>
        <p:spPr>
          <a:xfrm>
            <a:off x="7072330" y="2071678"/>
            <a:ext cx="1500198" cy="642942"/>
          </a:xfrm>
          <a:prstGeom prst="downArrow">
            <a:avLst>
              <a:gd name="adj1" fmla="val 79767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600" dirty="0" smtClean="0"/>
              <a:t>مسبب است از</a:t>
            </a:r>
            <a:endParaRPr lang="fa-IR" sz="1600" dirty="0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4786314" y="1357298"/>
            <a:ext cx="171451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600" dirty="0" smtClean="0"/>
              <a:t>بقاء کلی حیوان</a:t>
            </a:r>
          </a:p>
          <a:p>
            <a:pPr algn="ctr"/>
            <a:r>
              <a:rPr lang="fa-IR" sz="1600" dirty="0" smtClean="0"/>
              <a:t>(مسبب)</a:t>
            </a:r>
            <a:endParaRPr lang="fa-IR" sz="1600" dirty="0"/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4786314" y="2714620"/>
            <a:ext cx="1785950" cy="78581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600" dirty="0" smtClean="0"/>
              <a:t>حدوث مشکوک الحدوث (طویل العمر )</a:t>
            </a:r>
          </a:p>
          <a:p>
            <a:pPr algn="ctr"/>
            <a:r>
              <a:rPr lang="fa-IR" sz="1600" dirty="0" smtClean="0"/>
              <a:t>(سبب)</a:t>
            </a:r>
            <a:endParaRPr lang="fa-IR" sz="1600" dirty="0"/>
          </a:p>
        </p:txBody>
      </p:sp>
      <p:sp>
        <p:nvSpPr>
          <p:cNvPr id="10" name="سهم للأسفل 9"/>
          <p:cNvSpPr/>
          <p:nvPr/>
        </p:nvSpPr>
        <p:spPr>
          <a:xfrm>
            <a:off x="5500694" y="2285992"/>
            <a:ext cx="357190" cy="35719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سهم للأسفل 10"/>
          <p:cNvSpPr/>
          <p:nvPr/>
        </p:nvSpPr>
        <p:spPr>
          <a:xfrm>
            <a:off x="3428992" y="2285992"/>
            <a:ext cx="357190" cy="35719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" name="سهم إلى اليمين 11"/>
          <p:cNvSpPr/>
          <p:nvPr/>
        </p:nvSpPr>
        <p:spPr>
          <a:xfrm>
            <a:off x="357158" y="2357430"/>
            <a:ext cx="2286016" cy="1500198"/>
          </a:xfrm>
          <a:prstGeom prst="rightArrow">
            <a:avLst>
              <a:gd name="adj1" fmla="val 92524"/>
              <a:gd name="adj2" fmla="val 34408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600" dirty="0" smtClean="0"/>
              <a:t>مستشکل: با اجرای اصل عدم در </a:t>
            </a:r>
            <a:r>
              <a:rPr lang="fa-IR" sz="1600" b="1" dirty="0" smtClean="0"/>
              <a:t>سبب</a:t>
            </a:r>
            <a:r>
              <a:rPr lang="fa-IR" sz="1600" dirty="0" smtClean="0"/>
              <a:t>، اساسا شک در ناحیه </a:t>
            </a:r>
            <a:r>
              <a:rPr lang="fa-IR" sz="1600" b="1" dirty="0" smtClean="0"/>
              <a:t>کلی حیوان </a:t>
            </a:r>
            <a:r>
              <a:rPr lang="fa-IR" sz="1600" dirty="0" smtClean="0"/>
              <a:t>از میان می رود.</a:t>
            </a:r>
            <a:endParaRPr lang="fa-IR" sz="1600" dirty="0"/>
          </a:p>
        </p:txBody>
      </p:sp>
      <p:cxnSp>
        <p:nvCxnSpPr>
          <p:cNvPr id="13" name="رابط كسهم مستقيم 12"/>
          <p:cNvCxnSpPr/>
          <p:nvPr/>
        </p:nvCxnSpPr>
        <p:spPr>
          <a:xfrm rot="5400000" flipH="1" flipV="1">
            <a:off x="8143900" y="1000108"/>
            <a:ext cx="428628" cy="28575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مربع نص 13"/>
          <p:cNvSpPr txBox="1"/>
          <p:nvPr/>
        </p:nvSpPr>
        <p:spPr>
          <a:xfrm>
            <a:off x="8215338" y="571480"/>
            <a:ext cx="7143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rgbClr val="FF0000"/>
                </a:solidFill>
              </a:rPr>
              <a:t>مسبب</a:t>
            </a:r>
            <a:endParaRPr lang="fa-IR" b="1" dirty="0">
              <a:solidFill>
                <a:srgbClr val="FF0000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7286644" y="3929066"/>
            <a:ext cx="7143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rgbClr val="FF0000"/>
                </a:solidFill>
              </a:rPr>
              <a:t>سبب</a:t>
            </a:r>
            <a:endParaRPr lang="fa-IR" b="1" dirty="0">
              <a:solidFill>
                <a:srgbClr val="FF0000"/>
              </a:solidFill>
            </a:endParaRPr>
          </a:p>
        </p:txBody>
      </p:sp>
      <p:cxnSp>
        <p:nvCxnSpPr>
          <p:cNvPr id="16" name="رابط كسهم مستقيم 15"/>
          <p:cNvCxnSpPr/>
          <p:nvPr/>
        </p:nvCxnSpPr>
        <p:spPr>
          <a:xfrm rot="5400000">
            <a:off x="7465239" y="3679033"/>
            <a:ext cx="572298" cy="722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مستطيل مستدير الزوايا 16"/>
          <p:cNvSpPr/>
          <p:nvPr/>
        </p:nvSpPr>
        <p:spPr>
          <a:xfrm>
            <a:off x="2786050" y="1428736"/>
            <a:ext cx="171451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600" dirty="0" smtClean="0"/>
              <a:t>عدم کلی حیوان</a:t>
            </a:r>
          </a:p>
          <a:p>
            <a:pPr algn="ctr"/>
            <a:r>
              <a:rPr lang="fa-IR" sz="1600" dirty="0" smtClean="0"/>
              <a:t>(مسبب)</a:t>
            </a:r>
            <a:endParaRPr lang="fa-IR" sz="1600" dirty="0"/>
          </a:p>
        </p:txBody>
      </p:sp>
      <p:sp>
        <p:nvSpPr>
          <p:cNvPr id="19" name="مستطيل مستدير الزوايا 18"/>
          <p:cNvSpPr/>
          <p:nvPr/>
        </p:nvSpPr>
        <p:spPr>
          <a:xfrm>
            <a:off x="2786050" y="2714620"/>
            <a:ext cx="1785950" cy="78581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600" dirty="0" smtClean="0"/>
              <a:t>عدم حدوث مشکوک الحدوث (طویل العمر )</a:t>
            </a:r>
          </a:p>
          <a:p>
            <a:pPr algn="ctr"/>
            <a:r>
              <a:rPr lang="fa-IR" sz="1600" dirty="0" smtClean="0"/>
              <a:t>(سبب)</a:t>
            </a:r>
            <a:endParaRPr lang="fa-IR" sz="1600" dirty="0"/>
          </a:p>
        </p:txBody>
      </p:sp>
      <p:sp>
        <p:nvSpPr>
          <p:cNvPr id="20" name="عنوان 1"/>
          <p:cNvSpPr txBox="1">
            <a:spLocks/>
          </p:cNvSpPr>
          <p:nvPr/>
        </p:nvSpPr>
        <p:spPr>
          <a:xfrm>
            <a:off x="357158" y="500042"/>
            <a:ext cx="1357322" cy="35719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b="1" dirty="0" smtClean="0">
                <a:solidFill>
                  <a:schemeClr val="tx1"/>
                </a:solidFill>
              </a:rPr>
              <a:t>ص 192 و 193</a:t>
            </a:r>
            <a:endParaRPr lang="fa-IR" b="1" dirty="0">
              <a:solidFill>
                <a:schemeClr val="tx1"/>
              </a:solidFill>
            </a:endParaRPr>
          </a:p>
        </p:txBody>
      </p:sp>
      <p:sp>
        <p:nvSpPr>
          <p:cNvPr id="22" name="مستطيل مستدير الزوايا 21"/>
          <p:cNvSpPr/>
          <p:nvPr/>
        </p:nvSpPr>
        <p:spPr>
          <a:xfrm>
            <a:off x="2786050" y="4214818"/>
            <a:ext cx="1785950" cy="78581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600" dirty="0" smtClean="0"/>
              <a:t>حدوث مقطوع الارتفاع (قصیر العمر )</a:t>
            </a:r>
          </a:p>
          <a:p>
            <a:pPr algn="ctr"/>
            <a:r>
              <a:rPr lang="fa-IR" sz="1600" dirty="0" smtClean="0"/>
              <a:t>(سبب)</a:t>
            </a:r>
            <a:endParaRPr lang="fa-IR" sz="1600" dirty="0"/>
          </a:p>
        </p:txBody>
      </p:sp>
      <p:sp>
        <p:nvSpPr>
          <p:cNvPr id="24" name="مستطيل مستدير الزوايا 23"/>
          <p:cNvSpPr/>
          <p:nvPr/>
        </p:nvSpPr>
        <p:spPr>
          <a:xfrm>
            <a:off x="4786314" y="4214818"/>
            <a:ext cx="1785950" cy="78581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600" dirty="0" smtClean="0"/>
              <a:t>حدوث مشکوک الحدوث (طویل العمر )</a:t>
            </a:r>
          </a:p>
          <a:p>
            <a:pPr algn="ctr"/>
            <a:r>
              <a:rPr lang="fa-IR" sz="1600" dirty="0" smtClean="0"/>
              <a:t>(سبب)</a:t>
            </a:r>
            <a:endParaRPr lang="fa-IR" sz="1600" dirty="0"/>
          </a:p>
        </p:txBody>
      </p:sp>
      <p:sp>
        <p:nvSpPr>
          <p:cNvPr id="25" name="مستطيل 24"/>
          <p:cNvSpPr/>
          <p:nvPr/>
        </p:nvSpPr>
        <p:spPr>
          <a:xfrm>
            <a:off x="214282" y="4214818"/>
            <a:ext cx="2143140" cy="242889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/>
              <a:t>شیخ : مشکل اجرای اصل در سبب، در جایی است که شک در سبب راجع به وجود و عدم </a:t>
            </a:r>
            <a:r>
              <a:rPr lang="fa-IR" sz="1400" b="1" u="sng" dirty="0" smtClean="0"/>
              <a:t>یک چیز </a:t>
            </a:r>
            <a:r>
              <a:rPr lang="fa-IR" sz="1400" b="1" dirty="0" smtClean="0"/>
              <a:t>باشد ولی در اینجا شک در سبب مربوط به </a:t>
            </a:r>
            <a:r>
              <a:rPr lang="fa-IR" sz="1400" b="1" u="sng" dirty="0" smtClean="0"/>
              <a:t>دو چیز </a:t>
            </a:r>
            <a:r>
              <a:rPr lang="fa-IR" sz="1400" b="1" dirty="0" smtClean="0"/>
              <a:t>است. </a:t>
            </a:r>
          </a:p>
          <a:p>
            <a:pPr algn="ctr"/>
            <a:endParaRPr lang="fa-IR" sz="1400" b="1" dirty="0" smtClean="0"/>
          </a:p>
          <a:p>
            <a:pPr algn="ctr"/>
            <a:r>
              <a:rPr lang="fa-IR" sz="1400" b="1" dirty="0" smtClean="0"/>
              <a:t>لذا با یکدیگر متعارض می شوند و پس از تساقط هر دو، اجرای اصل استصحاب در مسبب (کلی حیوان) بدون مانع می شود. </a:t>
            </a:r>
            <a:endParaRPr lang="fa-IR" sz="1200" b="1" dirty="0"/>
          </a:p>
        </p:txBody>
      </p:sp>
      <p:sp>
        <p:nvSpPr>
          <p:cNvPr id="27" name="سهم إلى اليمين 26"/>
          <p:cNvSpPr/>
          <p:nvPr/>
        </p:nvSpPr>
        <p:spPr>
          <a:xfrm>
            <a:off x="2428860" y="4500570"/>
            <a:ext cx="285752" cy="428628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  <p:bldP spid="4" grpId="0" build="allAtOnce" animBg="1"/>
      <p:bldP spid="5" grpId="0" build="allAtOnce" animBg="1"/>
      <p:bldP spid="6" grpId="0" build="allAtOnce" animBg="1"/>
      <p:bldP spid="8" grpId="0" animBg="1"/>
      <p:bldP spid="10" grpId="0" animBg="1"/>
      <p:bldP spid="11" grpId="0" animBg="1"/>
      <p:bldP spid="12" grpId="0" build="allAtOnce" animBg="1"/>
      <p:bldP spid="14" grpId="0"/>
      <p:bldP spid="15" grpId="0"/>
      <p:bldP spid="17" grpId="0" build="allAtOnce" animBg="1"/>
      <p:bldP spid="19" grpId="0" animBg="1"/>
      <p:bldP spid="22" grpId="0" build="allAtOnce" animBg="1"/>
      <p:bldP spid="24" grpId="0" build="allAtOnce" animBg="1"/>
      <p:bldP spid="25" grpId="0" animBg="1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 txBox="1">
            <a:spLocks/>
          </p:cNvSpPr>
          <p:nvPr/>
        </p:nvSpPr>
        <p:spPr>
          <a:xfrm>
            <a:off x="7358082" y="500042"/>
            <a:ext cx="1357322" cy="35719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b="1" dirty="0" smtClean="0">
                <a:solidFill>
                  <a:schemeClr val="tx1"/>
                </a:solidFill>
              </a:rPr>
              <a:t>ص 193 و 194</a:t>
            </a:r>
            <a:endParaRPr lang="fa-IR" b="1" dirty="0">
              <a:solidFill>
                <a:schemeClr val="tx1"/>
              </a:solidFill>
            </a:endParaRPr>
          </a:p>
        </p:txBody>
      </p:sp>
      <p:sp>
        <p:nvSpPr>
          <p:cNvPr id="3" name="سهم إلى اليسار 2"/>
          <p:cNvSpPr/>
          <p:nvPr/>
        </p:nvSpPr>
        <p:spPr>
          <a:xfrm>
            <a:off x="4071934" y="2071678"/>
            <a:ext cx="1071570" cy="2071701"/>
          </a:xfrm>
          <a:prstGeom prst="leftArrow">
            <a:avLst>
              <a:gd name="adj1" fmla="val 89915"/>
              <a:gd name="adj2" fmla="val 2122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fa-IR" b="1" dirty="0" smtClean="0"/>
              <a:t>اشکالات </a:t>
            </a:r>
            <a:r>
              <a:rPr lang="fa-IR" b="1" dirty="0" smtClean="0"/>
              <a:t>شیخ بر این </a:t>
            </a:r>
            <a:r>
              <a:rPr lang="fa-IR" b="1" dirty="0" smtClean="0"/>
              <a:t>نظریه</a:t>
            </a:r>
            <a:endParaRPr lang="fa-IR" dirty="0" smtClean="0"/>
          </a:p>
        </p:txBody>
      </p:sp>
      <p:sp>
        <p:nvSpPr>
          <p:cNvPr id="4" name="مستطيل 3"/>
          <p:cNvSpPr/>
          <p:nvPr/>
        </p:nvSpPr>
        <p:spPr>
          <a:xfrm>
            <a:off x="5500694" y="1214422"/>
            <a:ext cx="2071702" cy="35004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Low"/>
            <a:r>
              <a:rPr lang="fa-IR" sz="1500" dirty="0" smtClean="0"/>
              <a:t>گرچه استصحاب به طور مطلق (شک در مقتضی و شک در رافع) حجت است </a:t>
            </a:r>
            <a:r>
              <a:rPr lang="fa-IR" sz="1500" dirty="0" smtClean="0"/>
              <a:t>ولی:</a:t>
            </a:r>
          </a:p>
          <a:p>
            <a:pPr algn="justLow"/>
            <a:r>
              <a:rPr lang="fa-IR" sz="1500" b="1" dirty="0" smtClean="0">
                <a:solidFill>
                  <a:srgbClr val="FFFF00"/>
                </a:solidFill>
              </a:rPr>
              <a:t> </a:t>
            </a:r>
            <a:r>
              <a:rPr lang="fa-IR" sz="1700" b="1" u="sng" dirty="0" smtClean="0">
                <a:solidFill>
                  <a:srgbClr val="FFFF00"/>
                </a:solidFill>
              </a:rPr>
              <a:t>استصحاب کلی در صورت شک در مقتضی </a:t>
            </a:r>
            <a:r>
              <a:rPr lang="fa-IR" sz="1700" u="sng" dirty="0" smtClean="0">
                <a:solidFill>
                  <a:schemeClr val="bg1"/>
                </a:solidFill>
              </a:rPr>
              <a:t>(مانند مثال حیوان نه مثال بول و منی)</a:t>
            </a:r>
            <a:r>
              <a:rPr lang="fa-IR" sz="1700" b="1" u="sng" dirty="0" smtClean="0">
                <a:solidFill>
                  <a:srgbClr val="FFFF00"/>
                </a:solidFill>
              </a:rPr>
              <a:t> جایز نیست.</a:t>
            </a:r>
          </a:p>
          <a:p>
            <a:pPr algn="justLow"/>
            <a:r>
              <a:rPr lang="fa-IR" sz="1600" dirty="0" smtClean="0"/>
              <a:t>پس: باید از طریق ملاحظه غالب افراد مقدار استعداد برای امتداد آن کلی را به دست آورد و در </a:t>
            </a:r>
            <a:r>
              <a:rPr lang="fa-IR" sz="1600" dirty="0" smtClean="0"/>
              <a:t>صورتی که از نوعها یا صنفهای متنوع باشند باید دارنده اقل </a:t>
            </a:r>
            <a:r>
              <a:rPr lang="fa-IR" sz="1600" dirty="0" smtClean="0"/>
              <a:t>مراتب استعداد را در نظر گرفت.</a:t>
            </a:r>
            <a:endParaRPr lang="fa-IR" sz="1600" dirty="0"/>
          </a:p>
        </p:txBody>
      </p:sp>
      <p:sp>
        <p:nvSpPr>
          <p:cNvPr id="5" name="سهم للأسفل 4"/>
          <p:cNvSpPr/>
          <p:nvPr/>
        </p:nvSpPr>
        <p:spPr>
          <a:xfrm>
            <a:off x="6215074" y="4786322"/>
            <a:ext cx="857256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مستطيل 5"/>
          <p:cNvSpPr/>
          <p:nvPr/>
        </p:nvSpPr>
        <p:spPr>
          <a:xfrm>
            <a:off x="5357818" y="5286388"/>
            <a:ext cx="3214710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Low"/>
            <a:r>
              <a:rPr lang="fa-IR" sz="1500" dirty="0" smtClean="0"/>
              <a:t>به همین </a:t>
            </a:r>
            <a:r>
              <a:rPr lang="fa-IR" sz="1500" dirty="0" smtClean="0"/>
              <a:t>دلیل: </a:t>
            </a:r>
          </a:p>
          <a:p>
            <a:pPr algn="justLow"/>
            <a:r>
              <a:rPr lang="fa-IR" sz="1500" b="1" dirty="0" smtClean="0">
                <a:solidFill>
                  <a:srgbClr val="FFFF00"/>
                </a:solidFill>
              </a:rPr>
              <a:t>استصحاب </a:t>
            </a:r>
            <a:r>
              <a:rPr lang="fa-IR" sz="1500" b="1" dirty="0" smtClean="0">
                <a:solidFill>
                  <a:srgbClr val="FFFF00"/>
                </a:solidFill>
              </a:rPr>
              <a:t>نبوت پیامبران گذشته جایز نیست.</a:t>
            </a:r>
          </a:p>
          <a:p>
            <a:pPr algn="justLow"/>
            <a:r>
              <a:rPr lang="fa-IR" sz="1500" dirty="0" smtClean="0"/>
              <a:t>چون نبوت، مردد میان </a:t>
            </a:r>
            <a:r>
              <a:rPr lang="fa-IR" sz="1500" u="sng" dirty="0" smtClean="0"/>
              <a:t>مقطعی</a:t>
            </a:r>
            <a:r>
              <a:rPr lang="fa-IR" sz="1500" dirty="0" smtClean="0"/>
              <a:t> و </a:t>
            </a:r>
            <a:r>
              <a:rPr lang="fa-IR" sz="1500" u="sng" dirty="0" smtClean="0"/>
              <a:t>ابدی</a:t>
            </a:r>
            <a:r>
              <a:rPr lang="fa-IR" sz="1500" dirty="0" smtClean="0"/>
              <a:t> است و در صورت شک باید مقطعی بودن را در نظر گرفت.</a:t>
            </a:r>
            <a:endParaRPr lang="fa-IR" sz="1500" dirty="0"/>
          </a:p>
        </p:txBody>
      </p:sp>
      <p:sp>
        <p:nvSpPr>
          <p:cNvPr id="7" name="سهم إلى اليسار 6"/>
          <p:cNvSpPr/>
          <p:nvPr/>
        </p:nvSpPr>
        <p:spPr>
          <a:xfrm>
            <a:off x="7643834" y="2000240"/>
            <a:ext cx="1366846" cy="2071701"/>
          </a:xfrm>
          <a:prstGeom prst="leftArrow">
            <a:avLst>
              <a:gd name="adj1" fmla="val 89915"/>
              <a:gd name="adj2" fmla="val 2122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fa-IR" sz="1700" b="1" dirty="0" smtClean="0"/>
              <a:t>نظر میرزای قمی درباره استصحاب کلی قسم دوم</a:t>
            </a:r>
            <a:endParaRPr lang="fa-IR" sz="1700" dirty="0" smtClean="0"/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214282" y="1071546"/>
            <a:ext cx="3571900" cy="85725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justLow"/>
            <a:r>
              <a:rPr lang="fa-IR" sz="1600" dirty="0" smtClean="0"/>
              <a:t>لازمه این سخن اختصاص اعتبار استصحاب به </a:t>
            </a:r>
            <a:r>
              <a:rPr lang="fa-IR" sz="1600" b="1" dirty="0" smtClean="0"/>
              <a:t>شک در رافع </a:t>
            </a:r>
            <a:r>
              <a:rPr lang="fa-IR" sz="1600" dirty="0" smtClean="0"/>
              <a:t>است در حالی که خود میرزا قائل به اعتبار استصحاب مطلقا است.</a:t>
            </a:r>
            <a:endParaRPr lang="fa-IR" sz="1600" dirty="0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214282" y="2071678"/>
            <a:ext cx="3571900" cy="4500594"/>
          </a:xfrm>
          <a:prstGeom prst="roundRect">
            <a:avLst>
              <a:gd name="adj" fmla="val 459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justLow"/>
            <a:r>
              <a:rPr lang="fa-IR" sz="1500" dirty="0" smtClean="0"/>
              <a:t>ملاحظه استعداد ها و قابلیتها </a:t>
            </a:r>
            <a:r>
              <a:rPr lang="fa-IR" sz="1600" dirty="0" smtClean="0"/>
              <a:t>دشوار بوده و </a:t>
            </a:r>
            <a:r>
              <a:rPr lang="fa-IR" sz="1600" b="1" dirty="0" smtClean="0"/>
              <a:t>باعث پدید آمدن بی انظباطی</a:t>
            </a:r>
            <a:r>
              <a:rPr lang="fa-IR" sz="1600" dirty="0" smtClean="0"/>
              <a:t> </a:t>
            </a:r>
            <a:r>
              <a:rPr lang="fa-IR" sz="1500" dirty="0" smtClean="0"/>
              <a:t>در این نوع استصحاب می شود. </a:t>
            </a:r>
          </a:p>
          <a:p>
            <a:pPr algn="justLow"/>
            <a:r>
              <a:rPr lang="fa-IR" sz="1500" dirty="0" smtClean="0"/>
              <a:t>چرا که :</a:t>
            </a:r>
          </a:p>
          <a:p>
            <a:pPr algn="justLow"/>
            <a:r>
              <a:rPr lang="fa-IR" sz="1600" dirty="0" smtClean="0"/>
              <a:t>1. تعیین استعداد </a:t>
            </a:r>
            <a:r>
              <a:rPr lang="fa-IR" sz="1600" dirty="0" smtClean="0">
                <a:solidFill>
                  <a:srgbClr val="FFFF00"/>
                </a:solidFill>
              </a:rPr>
              <a:t>شخص مستصحب </a:t>
            </a:r>
            <a:r>
              <a:rPr lang="fa-IR" sz="1600" dirty="0" smtClean="0"/>
              <a:t>(فرد واقعی کلی) متعذر است چون علم بدان نداریم.</a:t>
            </a:r>
          </a:p>
          <a:p>
            <a:pPr algn="justLow"/>
            <a:r>
              <a:rPr lang="fa-IR" sz="1600" dirty="0" smtClean="0"/>
              <a:t>2. ملاحظه </a:t>
            </a:r>
            <a:r>
              <a:rPr lang="fa-IR" sz="1600" dirty="0" smtClean="0">
                <a:solidFill>
                  <a:srgbClr val="FFFF00"/>
                </a:solidFill>
              </a:rPr>
              <a:t>ابعد اجناس </a:t>
            </a:r>
            <a:r>
              <a:rPr lang="fa-IR" sz="1600" dirty="0" smtClean="0"/>
              <a:t>(مثلا: «ممکن») فایده ای ندارد چون مقدار متیقن استعداد آن بسیار کم است به گونه ای که درباره مستصحب، یقینی است.</a:t>
            </a:r>
          </a:p>
          <a:p>
            <a:pPr algn="justLow"/>
            <a:r>
              <a:rPr lang="fa-IR" sz="1600" dirty="0" smtClean="0"/>
              <a:t>3. تعیین </a:t>
            </a:r>
            <a:r>
              <a:rPr lang="fa-IR" sz="1600" dirty="0" smtClean="0">
                <a:solidFill>
                  <a:srgbClr val="FFFF00"/>
                </a:solidFill>
              </a:rPr>
              <a:t>اقرب اصناف </a:t>
            </a:r>
            <a:r>
              <a:rPr lang="fa-IR" sz="1600" dirty="0" smtClean="0"/>
              <a:t>ممکن نیست چون علم بدان نداریم. (چون نمی دانیم فرد کلی در واقع کدام است تا اقرب اصناف بدان را در نظر بگیریم)</a:t>
            </a:r>
          </a:p>
          <a:p>
            <a:pPr algn="justLow"/>
            <a:r>
              <a:rPr lang="fa-IR" sz="1600" dirty="0" smtClean="0"/>
              <a:t>4. تعیین </a:t>
            </a:r>
            <a:r>
              <a:rPr lang="fa-IR" sz="1600" dirty="0" smtClean="0">
                <a:solidFill>
                  <a:srgbClr val="FFFF00"/>
                </a:solidFill>
              </a:rPr>
              <a:t>حد متوسط جنسها </a:t>
            </a:r>
            <a:r>
              <a:rPr lang="fa-IR" sz="1600" dirty="0" smtClean="0"/>
              <a:t>نیز ممکن نیست به جهت دخالت جنبه های مختلف و متنوع و غیر قابل بررسی</a:t>
            </a:r>
          </a:p>
          <a:p>
            <a:pPr algn="justLow"/>
            <a:r>
              <a:rPr lang="fa-IR" sz="1600" dirty="0" smtClean="0"/>
              <a:t>5. معیار اگر </a:t>
            </a:r>
            <a:r>
              <a:rPr lang="fa-IR" sz="1600" dirty="0" smtClean="0">
                <a:solidFill>
                  <a:srgbClr val="FFFF00"/>
                </a:solidFill>
              </a:rPr>
              <a:t>ظن شخصی </a:t>
            </a:r>
            <a:r>
              <a:rPr lang="fa-IR" sz="1600" dirty="0" smtClean="0"/>
              <a:t>نیز باشد درست نیست چون دلیل بر </a:t>
            </a:r>
            <a:r>
              <a:rPr lang="fa-IR" sz="1600" smtClean="0"/>
              <a:t>حجیت </a:t>
            </a:r>
            <a:r>
              <a:rPr lang="fa-IR" sz="1600" smtClean="0"/>
              <a:t>استصحاب، </a:t>
            </a:r>
            <a:r>
              <a:rPr lang="fa-IR" sz="1600" dirty="0" smtClean="0"/>
              <a:t>روایات است </a:t>
            </a:r>
            <a:r>
              <a:rPr lang="fa-IR" sz="1600" smtClean="0"/>
              <a:t>نه </a:t>
            </a:r>
            <a:r>
              <a:rPr lang="fa-IR" sz="1600" smtClean="0"/>
              <a:t>ظن؛ </a:t>
            </a:r>
            <a:r>
              <a:rPr lang="fa-IR" sz="1600" dirty="0" smtClean="0"/>
              <a:t>ضمن این که </a:t>
            </a:r>
            <a:r>
              <a:rPr lang="fa-IR" sz="1600" smtClean="0"/>
              <a:t>ظن </a:t>
            </a:r>
            <a:r>
              <a:rPr lang="fa-IR" sz="1600" smtClean="0"/>
              <a:t>معتبر، </a:t>
            </a:r>
            <a:r>
              <a:rPr lang="fa-IR" sz="1600" dirty="0" smtClean="0"/>
              <a:t>نوعی است نه شخصی</a:t>
            </a:r>
            <a:endParaRPr lang="fa-IR" sz="1600" dirty="0"/>
          </a:p>
        </p:txBody>
      </p:sp>
      <p:cxnSp>
        <p:nvCxnSpPr>
          <p:cNvPr id="12" name="رابط مستقيم 11"/>
          <p:cNvCxnSpPr>
            <a:stCxn id="3" idx="1"/>
            <a:endCxn id="8" idx="3"/>
          </p:cNvCxnSpPr>
          <p:nvPr/>
        </p:nvCxnSpPr>
        <p:spPr>
          <a:xfrm rot="10800000">
            <a:off x="3786182" y="1500175"/>
            <a:ext cx="285752" cy="16073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>
            <a:stCxn id="3" idx="1"/>
            <a:endCxn id="10" idx="3"/>
          </p:cNvCxnSpPr>
          <p:nvPr/>
        </p:nvCxnSpPr>
        <p:spPr>
          <a:xfrm rot="10800000" flipV="1">
            <a:off x="3786182" y="3107529"/>
            <a:ext cx="285752" cy="12144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  <p:bldP spid="4" grpId="0" build="allAtOnce" animBg="1"/>
      <p:bldP spid="5" grpId="0" animBg="1"/>
      <p:bldP spid="6" grpId="0" animBg="1"/>
      <p:bldP spid="7" grpId="0" build="allAtOnce" animBg="1"/>
      <p:bldP spid="8" grpId="0" animBg="1"/>
      <p:bldP spid="10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مخصص 1">
      <a:majorFont>
        <a:latin typeface="Calibri"/>
        <a:ea typeface=""/>
        <a:cs typeface="B Titr"/>
      </a:majorFont>
      <a:minorFont>
        <a:latin typeface="Calibri"/>
        <a:ea typeface=""/>
        <a:cs typeface="B Nazani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7654</TotalTime>
  <Words>951</Words>
  <PresentationFormat>عرض على الشاشة (3:4)‏</PresentationFormat>
  <Paragraphs>93</Paragraphs>
  <Slides>7</Slides>
  <Notes>1</Notes>
  <HiddenSlides>0</HiddenSlides>
  <MMClips>0</MMClips>
  <ScaleCrop>false</ScaleCrop>
  <HeadingPairs>
    <vt:vector size="6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  <vt:variant>
        <vt:lpstr>عروض مخصصة</vt:lpstr>
      </vt:variant>
      <vt:variant>
        <vt:i4>1</vt:i4>
      </vt:variant>
    </vt:vector>
  </HeadingPairs>
  <TitlesOfParts>
    <vt:vector size="9" baseType="lpstr">
      <vt:lpstr>سمة Office</vt:lpstr>
      <vt:lpstr>استصحاب 2</vt:lpstr>
      <vt:lpstr>مثال 1</vt:lpstr>
      <vt:lpstr>الشريحة 3</vt:lpstr>
      <vt:lpstr>الشريحة 4</vt:lpstr>
      <vt:lpstr>الشريحة 5</vt:lpstr>
      <vt:lpstr>الشريحة 6</vt:lpstr>
      <vt:lpstr>الشريحة 7</vt:lpstr>
      <vt:lpstr>عرض مخصص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استصحاب</dc:title>
  <dc:creator>sj.jamali</dc:creator>
  <cp:lastModifiedBy>sj.jamali</cp:lastModifiedBy>
  <cp:revision>762</cp:revision>
  <dcterms:created xsi:type="dcterms:W3CDTF">2010-10-02T08:14:30Z</dcterms:created>
  <dcterms:modified xsi:type="dcterms:W3CDTF">2011-02-13T06:25:25Z</dcterms:modified>
</cp:coreProperties>
</file>