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315" r:id="rId15"/>
    <p:sldId id="313" r:id="rId16"/>
    <p:sldId id="316" r:id="rId17"/>
    <p:sldId id="314" r:id="rId18"/>
    <p:sldId id="273" r:id="rId19"/>
    <p:sldId id="268" r:id="rId20"/>
    <p:sldId id="269" r:id="rId21"/>
    <p:sldId id="325" r:id="rId22"/>
    <p:sldId id="270" r:id="rId23"/>
    <p:sldId id="271" r:id="rId24"/>
    <p:sldId id="272" r:id="rId25"/>
    <p:sldId id="317" r:id="rId26"/>
    <p:sldId id="318" r:id="rId27"/>
    <p:sldId id="274" r:id="rId28"/>
    <p:sldId id="275" r:id="rId29"/>
    <p:sldId id="276" r:id="rId30"/>
    <p:sldId id="277" r:id="rId31"/>
    <p:sldId id="321" r:id="rId32"/>
    <p:sldId id="278" r:id="rId33"/>
    <p:sldId id="319" r:id="rId34"/>
    <p:sldId id="279" r:id="rId35"/>
    <p:sldId id="320" r:id="rId36"/>
    <p:sldId id="280" r:id="rId37"/>
    <p:sldId id="281" r:id="rId38"/>
    <p:sldId id="322" r:id="rId39"/>
    <p:sldId id="282" r:id="rId40"/>
    <p:sldId id="283" r:id="rId41"/>
    <p:sldId id="323" r:id="rId42"/>
    <p:sldId id="284" r:id="rId43"/>
    <p:sldId id="285" r:id="rId44"/>
    <p:sldId id="324" r:id="rId45"/>
    <p:sldId id="286" r:id="rId46"/>
    <p:sldId id="287" r:id="rId47"/>
    <p:sldId id="288" r:id="rId48"/>
    <p:sldId id="326" r:id="rId49"/>
    <p:sldId id="289" r:id="rId50"/>
    <p:sldId id="327" r:id="rId51"/>
    <p:sldId id="290" r:id="rId52"/>
    <p:sldId id="291" r:id="rId53"/>
    <p:sldId id="292" r:id="rId54"/>
    <p:sldId id="328" r:id="rId55"/>
    <p:sldId id="293" r:id="rId56"/>
    <p:sldId id="294" r:id="rId57"/>
    <p:sldId id="295" r:id="rId58"/>
    <p:sldId id="329" r:id="rId59"/>
    <p:sldId id="330" r:id="rId60"/>
    <p:sldId id="297" r:id="rId61"/>
    <p:sldId id="296" r:id="rId62"/>
    <p:sldId id="331" r:id="rId63"/>
    <p:sldId id="298" r:id="rId64"/>
    <p:sldId id="299" r:id="rId65"/>
    <p:sldId id="300" r:id="rId66"/>
    <p:sldId id="301" r:id="rId67"/>
    <p:sldId id="302" r:id="rId68"/>
    <p:sldId id="303" r:id="rId69"/>
    <p:sldId id="304" r:id="rId70"/>
    <p:sldId id="305" r:id="rId71"/>
    <p:sldId id="306" r:id="rId72"/>
    <p:sldId id="307" r:id="rId73"/>
    <p:sldId id="308" r:id="rId74"/>
    <p:sldId id="309" r:id="rId75"/>
    <p:sldId id="310" r:id="rId76"/>
    <p:sldId id="311" r:id="rId77"/>
    <p:sldId id="312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61" r:id="rId88"/>
    <p:sldId id="360" r:id="rId89"/>
    <p:sldId id="341" r:id="rId90"/>
    <p:sldId id="342" r:id="rId91"/>
    <p:sldId id="362" r:id="rId92"/>
    <p:sldId id="343" r:id="rId93"/>
    <p:sldId id="363" r:id="rId94"/>
    <p:sldId id="344" r:id="rId95"/>
    <p:sldId id="345" r:id="rId96"/>
    <p:sldId id="346" r:id="rId97"/>
    <p:sldId id="347" r:id="rId98"/>
    <p:sldId id="348" r:id="rId99"/>
    <p:sldId id="349" r:id="rId100"/>
    <p:sldId id="364" r:id="rId101"/>
    <p:sldId id="350" r:id="rId102"/>
    <p:sldId id="351" r:id="rId103"/>
    <p:sldId id="352" r:id="rId104"/>
    <p:sldId id="370" r:id="rId105"/>
    <p:sldId id="371" r:id="rId106"/>
    <p:sldId id="372" r:id="rId107"/>
    <p:sldId id="373" r:id="rId108"/>
    <p:sldId id="368" r:id="rId109"/>
    <p:sldId id="369" r:id="rId110"/>
    <p:sldId id="367" r:id="rId1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presProps" Target="presProps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theme" Target="theme/theme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39BB9-2200-4166-A211-48A1C5FEBDC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AC35A4-76A1-40CF-8C5C-595BB5AC0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06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AC35A4-76A1-40CF-8C5C-595BB5AC07C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33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AC35A4-76A1-40CF-8C5C-595BB5AC07C6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42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4EB3A-9D94-4483-8721-DA20887A9B7A}" type="datetime1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4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0315-D9E9-4A2E-9300-2C174805E87F}" type="datetime1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71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86C09-7380-414D-BD76-A9D9E1F4B5FB}" type="datetime1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92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8620" y="1138426"/>
            <a:ext cx="10363200" cy="13743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8293" y="4650641"/>
            <a:ext cx="8534400" cy="137434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52C6C-C3D5-4B48-8373-882BD93ACB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689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0" y="680310"/>
            <a:ext cx="109728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620" y="1596540"/>
            <a:ext cx="10972800" cy="3918803"/>
          </a:xfrm>
        </p:spPr>
        <p:txBody>
          <a:bodyPr/>
          <a:lstStyle>
            <a:lvl1pPr>
              <a:defRPr sz="28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003C7-EB58-45A6-838C-AA37A861B6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595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1081" y="527605"/>
            <a:ext cx="9354927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0005E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082" y="1138425"/>
            <a:ext cx="9354927" cy="4275740"/>
          </a:xfrm>
        </p:spPr>
        <p:txBody>
          <a:bodyPr/>
          <a:lstStyle>
            <a:lvl1pPr>
              <a:defRPr sz="28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2292-E34A-4B14-903E-714184655E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482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BACE-1A05-4D67-BF37-33B5236302F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04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37CFF-2E04-4D1E-A95F-49964DBE3CD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966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0" y="527605"/>
            <a:ext cx="109728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620" y="1596539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D0005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620" y="2226402"/>
            <a:ext cx="5386917" cy="3035058"/>
          </a:xfr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2388" y="1596539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D0005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2388" y="2226402"/>
            <a:ext cx="5389033" cy="3035058"/>
          </a:xfr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EDD96-D8BC-4E2B-806F-CA454B854CD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084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3D0C3-9426-4671-A97E-60C53CD830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587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6A90-3E94-41D0-8AEC-4F5F73531D8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714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D3A6-30FC-493F-B9C8-76941E7C426A}" type="datetime1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9098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616FC-1CE6-4631-9095-C9B400BCA34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97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BA1D-DB78-4EE0-97B2-9FC6D96A6F1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8473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3E5E-B7A1-42F0-940F-237A58192E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971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DA9DA-8A6C-486D-8970-7B8BE4EE8BF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16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19F2-1FA8-4D8F-BA10-14A967232B24}" type="datetime1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360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62C34-95FC-4499-A1B5-D225684CA8EE}" type="datetime1">
              <a:rPr lang="en-US" smtClean="0"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070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D3524-FB99-44B0-AC23-F042619788E1}" type="datetime1">
              <a:rPr lang="en-US" smtClean="0"/>
              <a:t>2/27/2015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576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C151-EA91-4E1C-9931-94D694990D40}" type="datetime1">
              <a:rPr lang="en-US" smtClean="0"/>
              <a:t>2/27/2015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893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66BE-6AFF-46DC-8E13-B1D682E411D8}" type="datetime1">
              <a:rPr lang="en-US" smtClean="0"/>
              <a:t>2/27/2015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947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C798-383C-4BB4-8DDE-F0FF3952DB9C}" type="datetime1">
              <a:rPr lang="en-US" smtClean="0"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48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C1D62-6968-4B87-BAC8-BF0163D95C09}" type="datetime1">
              <a:rPr lang="en-US" smtClean="0"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37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E6798-513D-4F22-BA4D-68E89EA31B90}" type="datetime1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B4347-1599-470C-B379-1B1B5760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83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88423-D7FA-4AC0-9933-6F57E45952A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05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13683"/>
            <a:ext cx="9144000" cy="2387600"/>
          </a:xfrm>
        </p:spPr>
        <p:txBody>
          <a:bodyPr/>
          <a:lstStyle/>
          <a:p>
            <a:r>
              <a:rPr lang="fa-IR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Yekan" panose="00000400000000000000" pitchFamily="2" charset="-78"/>
              </a:rPr>
              <a:t>پاورپوینت های فصل 9</a:t>
            </a:r>
            <a:br>
              <a:rPr lang="fa-IR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Yekan" panose="00000400000000000000" pitchFamily="2" charset="-78"/>
              </a:rPr>
            </a:br>
            <a:r>
              <a:rPr lang="fa-IR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Yekan" panose="00000400000000000000" pitchFamily="2" charset="-78"/>
              </a:rPr>
              <a:t> تولید مثل گیاهان</a:t>
            </a:r>
            <a:endParaRPr 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1863" y="4662133"/>
            <a:ext cx="9144000" cy="1655762"/>
          </a:xfrm>
        </p:spPr>
        <p:txBody>
          <a:bodyPr/>
          <a:lstStyle/>
          <a:p>
            <a:r>
              <a:rPr lang="fa-IR" dirty="0" smtClean="0">
                <a:cs typeface="B Yekan" panose="00000400000000000000" pitchFamily="2" charset="-78"/>
              </a:rPr>
              <a:t>تهیه کننده: مصطفی احمدی اقبال</a:t>
            </a:r>
          </a:p>
          <a:p>
            <a:r>
              <a:rPr lang="fa-IR" dirty="0" smtClean="0">
                <a:cs typeface="B Yekan" panose="00000400000000000000" pitchFamily="2" charset="-78"/>
              </a:rPr>
              <a:t>کاری از گروه زیست شناسی پیرانشهر</a:t>
            </a:r>
          </a:p>
          <a:p>
            <a:r>
              <a:rPr lang="en-US" dirty="0" smtClean="0">
                <a:cs typeface="B Yekan" panose="00000400000000000000" pitchFamily="2" charset="-78"/>
              </a:rPr>
              <a:t>www.biology86.blog.ir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713863" y="109182"/>
            <a:ext cx="167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به نام خدا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502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>
                <a:cs typeface="B Yekan" panose="00000400000000000000" pitchFamily="2" charset="-78"/>
              </a:rPr>
              <a:t>تعریف چرخه زندگی تناوب نسل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مرحله گامتوفیتی</a:t>
            </a:r>
            <a:r>
              <a:rPr lang="fa-IR" dirty="0" smtClean="0">
                <a:cs typeface="B Yekan" panose="00000400000000000000" pitchFamily="2" charset="-78"/>
              </a:rPr>
              <a:t>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</a:t>
            </a:r>
            <a:r>
              <a:rPr lang="fa-IR" dirty="0" smtClean="0">
                <a:cs typeface="B Yekan" panose="00000400000000000000" pitchFamily="2" charset="-78"/>
              </a:rPr>
              <a:t> ساختاری هاپلویید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)</a:t>
            </a: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که از تقسیمات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میتوزی</a:t>
            </a:r>
            <a:r>
              <a:rPr lang="fa-IR" dirty="0" smtClean="0">
                <a:cs typeface="B Yekan" panose="00000400000000000000" pitchFamily="2" charset="-78"/>
              </a:rPr>
              <a:t> هاگ ها (اسپور) بوجود می آید</a:t>
            </a:r>
            <a:endParaRPr lang="fa-IR" dirty="0"/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دلیل نام گذاری: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گامتوفیت با تقسیم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میتوز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گامت</a:t>
            </a:r>
            <a:r>
              <a:rPr lang="fa-IR" dirty="0" smtClean="0">
                <a:cs typeface="B Yekan" panose="00000400000000000000" pitchFamily="2" charset="-78"/>
              </a:rPr>
              <a:t> ها را بوجود می آورد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27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04" y="1078173"/>
            <a:ext cx="11941791" cy="641446"/>
          </a:xfrm>
        </p:spPr>
        <p:txBody>
          <a:bodyPr>
            <a:normAutofit fontScale="85000" lnSpcReduction="2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جدول مقایسه ای  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559571"/>
              </p:ext>
            </p:extLst>
          </p:nvPr>
        </p:nvGraphicFramePr>
        <p:xfrm>
          <a:off x="286602" y="1842444"/>
          <a:ext cx="11641540" cy="451390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910385"/>
                <a:gridCol w="2910385"/>
                <a:gridCol w="2910385"/>
                <a:gridCol w="2910385"/>
              </a:tblGrid>
              <a:tr h="881065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کاج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ذرت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لوبیا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نوع</a:t>
                      </a:r>
                      <a:r>
                        <a:rPr lang="fa-IR" sz="2400" baseline="0" dirty="0" smtClean="0">
                          <a:cs typeface="B Yekan" panose="00000400000000000000" pitchFamily="2" charset="-78"/>
                        </a:rPr>
                        <a:t> گیاه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065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8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1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2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Yekan" panose="00000400000000000000" pitchFamily="2" charset="-78"/>
                        </a:rPr>
                        <a:t>تعداد لپه</a:t>
                      </a:r>
                      <a:endParaRPr lang="en-US" sz="2400" b="1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355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از اسپروفیت مادری (</a:t>
                      </a:r>
                      <a:r>
                        <a:rPr lang="en-US" sz="2400" dirty="0" smtClean="0">
                          <a:cs typeface="B Yekan" panose="00000400000000000000" pitchFamily="2" charset="-78"/>
                        </a:rPr>
                        <a:t>2n</a:t>
                      </a: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)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از اسپروفیت مادری (</a:t>
                      </a:r>
                      <a:r>
                        <a:rPr lang="en-US" sz="2400" dirty="0" smtClean="0">
                          <a:cs typeface="B Yekan" panose="00000400000000000000" pitchFamily="2" charset="-78"/>
                        </a:rPr>
                        <a:t>2n</a:t>
                      </a: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)</a:t>
                      </a:r>
                      <a:endParaRPr lang="en-US" sz="2400" dirty="0" smtClean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از اسپروفیت مادری (</a:t>
                      </a:r>
                      <a:r>
                        <a:rPr lang="en-US" sz="2400" dirty="0" smtClean="0">
                          <a:cs typeface="B Yekan" panose="00000400000000000000" pitchFamily="2" charset="-78"/>
                        </a:rPr>
                        <a:t>2n</a:t>
                      </a: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)</a:t>
                      </a:r>
                      <a:endParaRPr lang="en-US" sz="2400" dirty="0" smtClean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Yekan" panose="00000400000000000000" pitchFamily="2" charset="-78"/>
                        </a:rPr>
                        <a:t>پوشش دانه</a:t>
                      </a:r>
                      <a:endParaRPr lang="en-US" sz="2400" b="1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065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اسپوروفیت جدید (</a:t>
                      </a:r>
                      <a:r>
                        <a:rPr lang="en-US" sz="2400" dirty="0" smtClean="0">
                          <a:cs typeface="B Yekan" panose="00000400000000000000" pitchFamily="2" charset="-78"/>
                        </a:rPr>
                        <a:t>2n</a:t>
                      </a: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)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اسپوروفیت جدید (</a:t>
                      </a:r>
                      <a:r>
                        <a:rPr lang="en-US" sz="2400" dirty="0" smtClean="0">
                          <a:cs typeface="B Yekan" panose="00000400000000000000" pitchFamily="2" charset="-78"/>
                        </a:rPr>
                        <a:t>2n</a:t>
                      </a: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)</a:t>
                      </a:r>
                      <a:endParaRPr lang="en-US" sz="2400" dirty="0" smtClean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اسپوروفیت جدید (</a:t>
                      </a:r>
                      <a:r>
                        <a:rPr lang="en-US" sz="2400" dirty="0" smtClean="0">
                          <a:cs typeface="B Yekan" panose="00000400000000000000" pitchFamily="2" charset="-78"/>
                        </a:rPr>
                        <a:t>2n</a:t>
                      </a:r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)</a:t>
                      </a:r>
                      <a:endParaRPr lang="en-US" sz="2400" dirty="0" smtClean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Yekan" panose="00000400000000000000" pitchFamily="2" charset="-78"/>
                        </a:rPr>
                        <a:t>رویان</a:t>
                      </a:r>
                      <a:endParaRPr lang="en-US" sz="2400" b="1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355"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cs typeface="B Yekan" panose="00000400000000000000" pitchFamily="2" charset="-78"/>
                        </a:rPr>
                        <a:t>گامتوفیت ماده (آندوسپرم)</a:t>
                      </a:r>
                      <a:r>
                        <a:rPr lang="fa-IR" sz="2000" baseline="0" dirty="0" smtClean="0">
                          <a:cs typeface="B Yekan" panose="00000400000000000000" pitchFamily="2" charset="-78"/>
                        </a:rPr>
                        <a:t> و </a:t>
                      </a:r>
                      <a:r>
                        <a:rPr lang="en-US" sz="2000" baseline="0" dirty="0" smtClean="0">
                          <a:cs typeface="B Yekan" panose="00000400000000000000" pitchFamily="2" charset="-78"/>
                        </a:rPr>
                        <a:t>n </a:t>
                      </a:r>
                      <a:r>
                        <a:rPr lang="fa-IR" sz="2000" baseline="0" dirty="0" smtClean="0">
                          <a:cs typeface="B Yekan" panose="00000400000000000000" pitchFamily="2" charset="-78"/>
                        </a:rPr>
                        <a:t> کروموزومی</a:t>
                      </a:r>
                      <a:endParaRPr lang="en-US" sz="2000" dirty="0">
                        <a:cs typeface="B Yekan" panose="00000400000000000000" pitchFamily="2" charset="-78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به شکل آلبومن</a:t>
                      </a:r>
                      <a:r>
                        <a:rPr lang="fa-IR" sz="2400" baseline="0" dirty="0" smtClean="0">
                          <a:cs typeface="B Yekan" panose="00000400000000000000" pitchFamily="2" charset="-78"/>
                        </a:rPr>
                        <a:t> با ماهیت </a:t>
                      </a:r>
                      <a:r>
                        <a:rPr lang="en-US" sz="2400" baseline="0" dirty="0" smtClean="0">
                          <a:cs typeface="B Yekan" panose="00000400000000000000" pitchFamily="2" charset="-78"/>
                        </a:rPr>
                        <a:t>3n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Yekan" panose="00000400000000000000" pitchFamily="2" charset="-78"/>
                        </a:rPr>
                        <a:t>لپه ها با ماهیت </a:t>
                      </a:r>
                      <a:r>
                        <a:rPr lang="en-US" sz="2400" dirty="0" smtClean="0">
                          <a:cs typeface="B Yekan" panose="00000400000000000000" pitchFamily="2" charset="-78"/>
                        </a:rPr>
                        <a:t>2n</a:t>
                      </a:r>
                      <a:endParaRPr lang="en-US" sz="240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Yekan" panose="00000400000000000000" pitchFamily="2" charset="-78"/>
                        </a:rPr>
                        <a:t>ذخیره غذایی</a:t>
                      </a:r>
                      <a:endParaRPr lang="en-US" sz="2400" b="1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25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تولید مثل غیر جنسی </a:t>
            </a:r>
            <a:endParaRPr lang="fa-IR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بیشتر گیاهان می توانند به روش غیر جنسی تولید مثل می کنند (تولید مثل رویشی)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افراد حاصل از این نوع تولید مثل از نظر ژنتیکی همانند گیاه والد خود هستند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در تولید مثل غیر جنسی بخش های رویشی گیاه مانند ساقه، ریشه و برگ نقش 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در بیشتر گیاهان تولید مثل رویشی سریعتر و ارزان تر از تولید مثل جنسی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بسیاری از گیاهان زراعی نظیر غلات، حبوبات، سبزیجات و پنبه از طریق دانه تکثیر می شود (تولید مثل جنسی)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209" y="0"/>
            <a:ext cx="11941791" cy="999856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انواع تولید مثل رویشی</a:t>
            </a:r>
            <a:endParaRPr lang="fa-IR" sz="3200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324378"/>
              </p:ext>
            </p:extLst>
          </p:nvPr>
        </p:nvGraphicFramePr>
        <p:xfrm>
          <a:off x="253999" y="867931"/>
          <a:ext cx="11684001" cy="548841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894667"/>
                <a:gridCol w="4845209"/>
                <a:gridCol w="1610435"/>
                <a:gridCol w="1333690"/>
              </a:tblGrid>
              <a:tr h="610273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توت فرنگی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افقی بر سطح خاک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Yekan" panose="00000400000000000000" pitchFamily="2" charset="-78"/>
                        </a:rPr>
                        <a:t>ساقه رونده</a:t>
                      </a:r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Yekan" panose="00000400000000000000" pitchFamily="2" charset="-78"/>
                        </a:rPr>
                        <a:t>ساقه های تغییر شکل</a:t>
                      </a:r>
                      <a:r>
                        <a:rPr lang="fa-IR" sz="2400" b="0" baseline="0" dirty="0" smtClean="0">
                          <a:cs typeface="B Yekan" panose="00000400000000000000" pitchFamily="2" charset="-78"/>
                        </a:rPr>
                        <a:t> یافته</a:t>
                      </a:r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10273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پیاز خوراکی، نرگس</a:t>
                      </a:r>
                      <a:r>
                        <a:rPr lang="fa-IR" sz="2000" b="0" baseline="0" dirty="0" smtClean="0">
                          <a:cs typeface="B Yekan" panose="00000400000000000000" pitchFamily="2" charset="-78"/>
                        </a:rPr>
                        <a:t> و لاله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cs typeface="B Yekan" panose="00000400000000000000" pitchFamily="2" charset="-78"/>
                        </a:rPr>
                        <a:t>ساقه ای کوتاه با برگ های ضخیم و گوشتی (مخصوص تک لپه ای ها)</a:t>
                      </a:r>
                      <a:endParaRPr lang="en-US" sz="18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Yekan" panose="00000400000000000000" pitchFamily="2" charset="-78"/>
                        </a:rPr>
                        <a:t>پیاز</a:t>
                      </a:r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10273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زنبق و سرخس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ساقه زیر زمینی و افقی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Yekan" panose="00000400000000000000" pitchFamily="2" charset="-78"/>
                        </a:rPr>
                        <a:t>ریزوم</a:t>
                      </a:r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10273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سیب زمینی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ساقه زیر</a:t>
                      </a:r>
                      <a:r>
                        <a:rPr lang="fa-IR" sz="2000" b="0" baseline="0" dirty="0" smtClean="0">
                          <a:cs typeface="B Yekan" panose="00000400000000000000" pitchFamily="2" charset="-78"/>
                        </a:rPr>
                        <a:t> زمینی و گوشتی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Yekan" panose="00000400000000000000" pitchFamily="2" charset="-78"/>
                        </a:rPr>
                        <a:t>غده</a:t>
                      </a:r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10273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ساقه برگ بیدی، برگ بنفشه آفریقایی، درختان زینتی و انجیر و سیب زمینی و ...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از برگ ها و قطعه های ساقه استفاده می شود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Yekan" panose="00000400000000000000" pitchFamily="2" charset="-78"/>
                        </a:rPr>
                        <a:t>قطعه قطعه کردن</a:t>
                      </a:r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0273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درخت های میوه و بادام و گل سرخ های دو رگه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ساقه های کوچک و جوان یک گیاه (پیوندک) به ساقه های بزرگتر گیاه دیگر (پایه پیوند) پیوند زده می شود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Yekan" panose="00000400000000000000" pitchFamily="2" charset="-78"/>
                        </a:rPr>
                        <a:t>پیوند زدن</a:t>
                      </a:r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0273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ارکیده، سیب</a:t>
                      </a:r>
                      <a:r>
                        <a:rPr lang="fa-IR" sz="2000" b="0" baseline="0" dirty="0" smtClean="0">
                          <a:cs typeface="B Yekan" panose="00000400000000000000" pitchFamily="2" charset="-78"/>
                        </a:rPr>
                        <a:t> زمینی و بسیاری از گیاهان آپارتمانی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Yekan" panose="00000400000000000000" pitchFamily="2" charset="-78"/>
                        </a:rPr>
                        <a:t>قطعه هایی از بافت گیاهی</a:t>
                      </a:r>
                      <a:r>
                        <a:rPr lang="fa-IR" sz="2000" b="0" baseline="0" dirty="0" smtClean="0">
                          <a:cs typeface="B Yekan" panose="00000400000000000000" pitchFamily="2" charset="-78"/>
                        </a:rPr>
                        <a:t> به محیط کشت سترون و دارای مواد غذایی منتقل شده و بعد از مدتی از هر قطعه یک گیاه رشد می کند</a:t>
                      </a:r>
                      <a:endParaRPr lang="en-US" sz="20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Yekan" panose="00000400000000000000" pitchFamily="2" charset="-78"/>
                        </a:rPr>
                        <a:t>فن کشت بافت</a:t>
                      </a:r>
                      <a:endParaRPr lang="en-US" sz="2400" b="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79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50209" y="0"/>
            <a:ext cx="11941791" cy="9998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ساقه رونده مثل توت فرنگی</a:t>
            </a:r>
            <a:endParaRPr lang="fa-IR" sz="3200" dirty="0" smtClean="0">
              <a:cs typeface="B Yek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810" y="999856"/>
            <a:ext cx="3878239" cy="51735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21" y="1550442"/>
            <a:ext cx="6175991" cy="463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4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50209" y="0"/>
            <a:ext cx="11941791" cy="9998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پیاز</a:t>
            </a:r>
            <a:endParaRPr lang="fa-IR" sz="3200" dirty="0" smtClean="0">
              <a:cs typeface="B Yeka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291" y="999855"/>
            <a:ext cx="8894075" cy="473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82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50209" y="0"/>
            <a:ext cx="11941791" cy="9998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ریزوم</a:t>
            </a:r>
            <a:endParaRPr lang="fa-IR" sz="3200" dirty="0" smtClean="0">
              <a:cs typeface="B Yeka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738" y="1587726"/>
            <a:ext cx="6140900" cy="40939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39" y="1587726"/>
            <a:ext cx="5448199" cy="409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38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50209" y="0"/>
            <a:ext cx="11941791" cy="9998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غده سیب زمینی</a:t>
            </a:r>
            <a:endParaRPr lang="fa-IR" sz="3200" dirty="0" smtClean="0">
              <a:cs typeface="B Yek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35" y="641350"/>
            <a:ext cx="5781675" cy="571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936" y="1486469"/>
            <a:ext cx="5158854" cy="440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33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764849" y="1227568"/>
            <a:ext cx="5266256" cy="61082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www.biology86.blog.ir</a:t>
            </a:r>
            <a:endParaRPr lang="en-US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349317" y="1987620"/>
            <a:ext cx="7329840" cy="4733855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Yekan" panose="00000400000000000000" pitchFamily="2" charset="-78"/>
              </a:rPr>
              <a:t>هر گونه کپی برداری و یا نشر این فایل ها در اینترنت و دیگر مراکز برخلاف قانون بوده و شرعا حرام است</a:t>
            </a:r>
          </a:p>
          <a:p>
            <a:pPr algn="r" rtl="1"/>
            <a:r>
              <a:rPr lang="fa-IR" dirty="0" smtClean="0">
                <a:cs typeface="B Yekan" panose="00000400000000000000" pitchFamily="2" charset="-78"/>
              </a:rPr>
              <a:t>تمامی حقوق، مطالب و تصاویر مختص گروه آموزش زیست شناسی در فضای مجازی می باشد</a:t>
            </a:r>
          </a:p>
          <a:p>
            <a:pPr algn="r" rtl="1"/>
            <a:r>
              <a:rPr lang="fa-IR" b="1" dirty="0" smtClean="0">
                <a:solidFill>
                  <a:srgbClr val="A92B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منابع:</a:t>
            </a:r>
          </a:p>
          <a:p>
            <a:pPr algn="r" rtl="1"/>
            <a:r>
              <a:rPr lang="fa-IR" dirty="0" smtClean="0">
                <a:cs typeface="B Yekan" panose="00000400000000000000" pitchFamily="2" charset="-78"/>
              </a:rPr>
              <a:t>جزوه آموزش زیست شناسی به سبک پروانه</a:t>
            </a:r>
          </a:p>
          <a:p>
            <a:pPr algn="r" rtl="1"/>
            <a:r>
              <a:rPr lang="fa-IR" dirty="0" smtClean="0">
                <a:cs typeface="B Yekan" panose="00000400000000000000" pitchFamily="2" charset="-78"/>
              </a:rPr>
              <a:t>جزوه زیست شناسی دکتر پولکی</a:t>
            </a:r>
          </a:p>
          <a:p>
            <a:pPr algn="r" rtl="1"/>
            <a:r>
              <a:rPr lang="fa-IR" dirty="0" smtClean="0">
                <a:cs typeface="B Yekan" panose="00000400000000000000" pitchFamily="2" charset="-78"/>
              </a:rPr>
              <a:t>کتاب زیست شناسی خیلی سبز</a:t>
            </a:r>
          </a:p>
          <a:p>
            <a:pPr algn="r" rtl="1"/>
            <a:r>
              <a:rPr lang="fa-IR" dirty="0" smtClean="0">
                <a:cs typeface="B Yekan" panose="00000400000000000000" pitchFamily="2" charset="-78"/>
              </a:rPr>
              <a:t>کتاب زیست شناسی کاج</a:t>
            </a:r>
            <a:endParaRPr lang="en-US" dirty="0" smtClean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1799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147782" y="6492875"/>
            <a:ext cx="4114800" cy="365125"/>
          </a:xfrm>
        </p:spPr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707802" y="1733064"/>
            <a:ext cx="5386917" cy="63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Product A</a:t>
            </a:r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>
            <p:ph sz="half" idx="4294967295"/>
          </p:nvPr>
        </p:nvSpPr>
        <p:spPr>
          <a:xfrm>
            <a:off x="707802" y="2362927"/>
            <a:ext cx="5386917" cy="3035058"/>
          </a:xfrm>
          <a:prstGeom prst="rect">
            <a:avLst/>
          </a:prstGeom>
        </p:spPr>
        <p:txBody>
          <a:bodyPr/>
          <a:lstStyle/>
          <a:p>
            <a:r>
              <a:rPr lang="fa-IR" dirty="0" smtClean="0">
                <a:cs typeface="B Yekan" panose="00000400000000000000" pitchFamily="2" charset="-78"/>
              </a:rPr>
              <a:t>جزوه های ترکیبی کنکور</a:t>
            </a:r>
          </a:p>
          <a:p>
            <a:r>
              <a:rPr lang="fa-IR" dirty="0" smtClean="0">
                <a:cs typeface="B Yekan" panose="00000400000000000000" pitchFamily="2" charset="-78"/>
              </a:rPr>
              <a:t>پاورپوینت های درسی</a:t>
            </a:r>
          </a:p>
          <a:p>
            <a:r>
              <a:rPr lang="fa-IR" dirty="0" smtClean="0">
                <a:cs typeface="B Yekan" panose="00000400000000000000" pitchFamily="2" charset="-78"/>
              </a:rPr>
              <a:t>مشاوره کنکور</a:t>
            </a:r>
          </a:p>
          <a:p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6291570" y="1733064"/>
            <a:ext cx="5389033" cy="639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6291570" y="2362927"/>
            <a:ext cx="5389033" cy="3035058"/>
          </a:xfrm>
          <a:prstGeom prst="rect">
            <a:avLst/>
          </a:prstGeom>
        </p:spPr>
        <p:txBody>
          <a:bodyPr/>
          <a:lstStyle/>
          <a:p>
            <a:r>
              <a:rPr lang="fa-IR" dirty="0" smtClean="0">
                <a:cs typeface="B Yekan" panose="00000400000000000000" pitchFamily="2" charset="-78"/>
              </a:rPr>
              <a:t>نمونه سوالات امتحانی</a:t>
            </a:r>
          </a:p>
          <a:p>
            <a:r>
              <a:rPr lang="fa-IR" dirty="0" smtClean="0">
                <a:cs typeface="B Yekan" panose="00000400000000000000" pitchFamily="2" charset="-78"/>
              </a:rPr>
              <a:t>فیلم ها و انیمیشن های آموزشی</a:t>
            </a:r>
          </a:p>
          <a:p>
            <a:r>
              <a:rPr lang="fa-IR" dirty="0" smtClean="0">
                <a:cs typeface="B Yekan" panose="00000400000000000000" pitchFamily="2" charset="-78"/>
              </a:rPr>
              <a:t>نرم افزارهای درسی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3806027" y="5394999"/>
            <a:ext cx="5173579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rgbClr val="D0005E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>
                <a:solidFill>
                  <a:srgbClr val="002060"/>
                </a:solidFill>
                <a:cs typeface="B Yekan" panose="00000400000000000000" pitchFamily="2" charset="-78"/>
              </a:rPr>
              <a:t>آموزش زیست شناسی در فضای مجازی</a:t>
            </a:r>
            <a:endParaRPr lang="en-US" sz="2800" dirty="0">
              <a:solidFill>
                <a:srgbClr val="002060"/>
              </a:solidFill>
              <a:cs typeface="B Yekan" panose="00000400000000000000" pitchFamily="2" charset="-78"/>
            </a:endParaRPr>
          </a:p>
        </p:txBody>
      </p:sp>
      <p:sp>
        <p:nvSpPr>
          <p:cNvPr id="12" name="Text Placeholder 4"/>
          <p:cNvSpPr txBox="1">
            <a:spLocks/>
          </p:cNvSpPr>
          <p:nvPr/>
        </p:nvSpPr>
        <p:spPr>
          <a:xfrm>
            <a:off x="4372722" y="4755237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rgbClr val="D0005E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/>
              <a:t>www.biology86.blog.ir</a:t>
            </a:r>
          </a:p>
        </p:txBody>
      </p:sp>
    </p:spTree>
    <p:extLst>
      <p:ext uri="{BB962C8B-B14F-4D97-AF65-F5344CB8AC3E}">
        <p14:creationId xmlns:p14="http://schemas.microsoft.com/office/powerpoint/2010/main" val="3959742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a-IR" dirty="0" smtClean="0">
                <a:cs typeface="B Yekan" panose="00000400000000000000" pitchFamily="2" charset="-78"/>
              </a:rPr>
              <a:t>جزوه های ترکیبی کنکور</a:t>
            </a:r>
          </a:p>
          <a:p>
            <a:r>
              <a:rPr lang="fa-IR" dirty="0" smtClean="0">
                <a:cs typeface="B Yekan" panose="00000400000000000000" pitchFamily="2" charset="-78"/>
              </a:rPr>
              <a:t>پاورپوینت های درسی</a:t>
            </a:r>
          </a:p>
          <a:p>
            <a:r>
              <a:rPr lang="fa-IR" dirty="0" smtClean="0">
                <a:cs typeface="B Yekan" panose="00000400000000000000" pitchFamily="2" charset="-78"/>
              </a:rPr>
              <a:t>مشاوره کنکور</a:t>
            </a:r>
          </a:p>
          <a:p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fa-IR" dirty="0" smtClean="0">
                <a:cs typeface="B Yekan" panose="00000400000000000000" pitchFamily="2" charset="-78"/>
              </a:rPr>
              <a:t>نمونه سوالات امتحانی</a:t>
            </a:r>
          </a:p>
          <a:p>
            <a:r>
              <a:rPr lang="fa-IR" dirty="0" smtClean="0">
                <a:cs typeface="B Yekan" panose="00000400000000000000" pitchFamily="2" charset="-78"/>
              </a:rPr>
              <a:t>فیلم ها و انیمیشن های آموزشی</a:t>
            </a:r>
          </a:p>
          <a:p>
            <a:r>
              <a:rPr lang="fa-IR" dirty="0" smtClean="0">
                <a:cs typeface="B Yekan" panose="00000400000000000000" pitchFamily="2" charset="-78"/>
              </a:rPr>
              <a:t>نرم افزارهای درسی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4263540" y="4618712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rgbClr val="D0005E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/>
              <a:t>www.biology86.blog.ir</a:t>
            </a:r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3696845" y="5258474"/>
            <a:ext cx="5173579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rgbClr val="D0005E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>
                <a:solidFill>
                  <a:srgbClr val="002060"/>
                </a:solidFill>
                <a:cs typeface="B Yekan" panose="00000400000000000000" pitchFamily="2" charset="-78"/>
              </a:rPr>
              <a:t>آموزش زیست شناسی در فضای مجازی</a:t>
            </a:r>
            <a:endParaRPr lang="en-US" sz="2800" dirty="0">
              <a:solidFill>
                <a:srgbClr val="002060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554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>
            <a:normAutofit lnSpcReduction="1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نکات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به جمله های زیر توجه کنید: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</a:t>
            </a:r>
            <a:r>
              <a:rPr lang="fa-IR" dirty="0" smtClean="0">
                <a:cs typeface="B Yekan" panose="00000400000000000000" pitchFamily="2" charset="-78"/>
              </a:rPr>
              <a:t>اسپوروفیت (</a:t>
            </a:r>
            <a:r>
              <a:rPr lang="en-US" dirty="0" smtClean="0">
                <a:cs typeface="B Yekan" panose="00000400000000000000" pitchFamily="2" charset="-78"/>
              </a:rPr>
              <a:t>2n</a:t>
            </a:r>
            <a:r>
              <a:rPr lang="fa-IR" dirty="0" smtClean="0">
                <a:cs typeface="B Yekan" panose="00000400000000000000" pitchFamily="2" charset="-78"/>
              </a:rPr>
              <a:t>) </a:t>
            </a:r>
            <a:r>
              <a:rPr lang="fa-I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میوز</a:t>
            </a:r>
            <a:r>
              <a:rPr lang="fa-IR" dirty="0">
                <a:cs typeface="B Yekan" panose="00000400000000000000" pitchFamily="2" charset="-78"/>
              </a:rPr>
              <a:t> انجام می دهد و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هاگ</a:t>
            </a: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)</a:t>
            </a:r>
            <a:r>
              <a:rPr lang="fa-IR" dirty="0">
                <a:cs typeface="B Yekan" panose="00000400000000000000" pitchFamily="2" charset="-78"/>
              </a:rPr>
              <a:t> یا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اسپور 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)</a:t>
            </a:r>
            <a:r>
              <a:rPr lang="fa-IR" dirty="0">
                <a:cs typeface="B Yekan" panose="00000400000000000000" pitchFamily="2" charset="-78"/>
              </a:rPr>
              <a:t> را بوجود می آورد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گامتوفیت (</a:t>
            </a:r>
            <a:r>
              <a:rPr lang="en-US" dirty="0" smtClean="0">
                <a:cs typeface="B Yekan" panose="00000400000000000000" pitchFamily="2" charset="-78"/>
              </a:rPr>
              <a:t>n</a:t>
            </a:r>
            <a:r>
              <a:rPr lang="fa-IR" dirty="0" smtClean="0">
                <a:cs typeface="B Yekan" panose="00000400000000000000" pitchFamily="2" charset="-78"/>
              </a:rPr>
              <a:t>) </a:t>
            </a:r>
            <a:r>
              <a:rPr lang="fa-IR" dirty="0">
                <a:cs typeface="B Yekan" panose="00000400000000000000" pitchFamily="2" charset="-78"/>
              </a:rPr>
              <a:t>با تقسیم </a:t>
            </a: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میتوز</a:t>
            </a: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گامت</a:t>
            </a:r>
            <a:r>
              <a:rPr lang="fa-IR" dirty="0">
                <a:cs typeface="B Yekan" panose="00000400000000000000" pitchFamily="2" charset="-78"/>
              </a:rPr>
              <a:t> ها </a:t>
            </a:r>
            <a:r>
              <a:rPr lang="fa-IR" dirty="0" smtClean="0">
                <a:cs typeface="B Yekan" panose="00000400000000000000" pitchFamily="2" charset="-78"/>
              </a:rPr>
              <a:t>(</a:t>
            </a:r>
            <a:r>
              <a:rPr lang="en-US" dirty="0" smtClean="0">
                <a:cs typeface="B Yekan" panose="00000400000000000000" pitchFamily="2" charset="-78"/>
              </a:rPr>
              <a:t>n</a:t>
            </a:r>
            <a:r>
              <a:rPr lang="fa-IR" dirty="0" smtClean="0">
                <a:cs typeface="B Yekan" panose="00000400000000000000" pitchFamily="2" charset="-78"/>
              </a:rPr>
              <a:t>) را </a:t>
            </a:r>
            <a:r>
              <a:rPr lang="fa-IR" dirty="0">
                <a:cs typeface="B Yekan" panose="00000400000000000000" pitchFamily="2" charset="-78"/>
              </a:rPr>
              <a:t>بوجود می </a:t>
            </a:r>
            <a:r>
              <a:rPr lang="fa-IR" dirty="0" smtClean="0">
                <a:cs typeface="B Yekan" panose="00000400000000000000" pitchFamily="2" charset="-78"/>
              </a:rPr>
              <a:t>آورد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هاگ (اسپور) ها همواره در نتیجه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تقسیم میوز </a:t>
            </a:r>
            <a:r>
              <a:rPr lang="fa-IR" dirty="0" smtClean="0">
                <a:cs typeface="B Yekan" panose="00000400000000000000" pitchFamily="2" charset="-78"/>
              </a:rPr>
              <a:t>در مرحله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اسپوروفیتی </a:t>
            </a:r>
            <a:r>
              <a:rPr lang="fa-IR" dirty="0" smtClean="0">
                <a:cs typeface="B Yekan" panose="00000400000000000000" pitchFamily="2" charset="-78"/>
              </a:rPr>
              <a:t>بوجود می آیند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از تقسیم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میتوز هاگ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n</a:t>
            </a:r>
            <a:r>
              <a:rPr lang="fa-IR" dirty="0" smtClean="0">
                <a:cs typeface="B Yekan" panose="00000400000000000000" pitchFamily="2" charset="-78"/>
              </a:rPr>
              <a:t>)،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گامتوفیت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 </a:t>
            </a:r>
            <a:r>
              <a:rPr lang="fa-IR" dirty="0" smtClean="0">
                <a:cs typeface="B Yekan" panose="00000400000000000000" pitchFamily="2" charset="-78"/>
              </a:rPr>
              <a:t>تشکیل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گامت ها </a:t>
            </a:r>
            <a:r>
              <a:rPr lang="fa-IR" dirty="0" smtClean="0">
                <a:cs typeface="B Yekan" panose="00000400000000000000" pitchFamily="2" charset="-78"/>
              </a:rPr>
              <a:t>در نتیجه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تقسیم میتوز </a:t>
            </a:r>
            <a:r>
              <a:rPr lang="fa-IR" dirty="0" smtClean="0">
                <a:cs typeface="B Yekan" panose="00000400000000000000" pitchFamily="2" charset="-78"/>
              </a:rPr>
              <a:t>ایجاد می شوند </a:t>
            </a:r>
            <a:r>
              <a:rPr lang="fa-IR" b="1" u="sng" dirty="0" smtClean="0">
                <a:cs typeface="B Yekan" panose="00000400000000000000" pitchFamily="2" charset="-78"/>
              </a:rPr>
              <a:t>نه میوز</a:t>
            </a:r>
            <a:r>
              <a:rPr lang="fa-IR" dirty="0" smtClean="0">
                <a:cs typeface="B Yekan" panose="00000400000000000000" pitchFamily="2" charset="-78"/>
              </a:rPr>
              <a:t>!</a:t>
            </a:r>
            <a:endParaRPr lang="fa-IR" dirty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32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نکات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در گیاهان، گامت ماده تخم زا و گامت نر آنتروزوئید نام دارد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17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42"/>
          <a:stretch/>
        </p:blipFill>
        <p:spPr>
          <a:xfrm>
            <a:off x="0" y="0"/>
            <a:ext cx="12192000" cy="6837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9182" y="668741"/>
            <a:ext cx="4244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Yekan" panose="00000400000000000000" pitchFamily="2" charset="-78"/>
              </a:rPr>
              <a:t>چرخه زندگی خزه</a:t>
            </a:r>
            <a:endParaRPr lang="en-US" sz="4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0943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858" y="1333911"/>
            <a:ext cx="11310423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ویژگی های خزه گیان</a:t>
            </a:r>
            <a:endParaRPr lang="en-US" sz="32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کوچک هستند و پیکر ساده ای 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ریشه، برگ و بافت آوندی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ندارند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 جذب آب و مواد غذایی در این گیاهان از راه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انتشار</a:t>
            </a:r>
            <a:r>
              <a:rPr lang="fa-IR" dirty="0" smtClean="0">
                <a:cs typeface="B Yekan" panose="00000400000000000000" pitchFamily="2" charset="-78"/>
              </a:rPr>
              <a:t>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اسمز</a:t>
            </a:r>
            <a:r>
              <a:rPr lang="fa-IR" dirty="0" smtClean="0">
                <a:cs typeface="B Yekan" panose="00000400000000000000" pitchFamily="2" charset="-78"/>
              </a:rPr>
              <a:t> به صورت سلول به سلول است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بدون صرف انرژی زیستی </a:t>
            </a:r>
            <a:r>
              <a:rPr lang="en-US" dirty="0" smtClean="0">
                <a:cs typeface="B Yekan" panose="00000400000000000000" pitchFamily="2" charset="-78"/>
                <a:sym typeface="Wingdings" panose="05000000000000000000" pitchFamily="2" charset="2"/>
              </a:rPr>
              <a:t>ATP</a:t>
            </a:r>
            <a:endParaRPr lang="fa-IR" dirty="0" smtClean="0">
              <a:cs typeface="B Yekan" panose="00000400000000000000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204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5964" y="1252025"/>
            <a:ext cx="7954964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بیشتر در مناطق مرطوب زندگی و رشد می کنند 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 ریشه و بافت آوندی ندارند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هم برای زندگی و هم 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تولید مثل جنسی به آب سطحی نیاز 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گامتوفیت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بخش اصلی گیاه است و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بزرگتر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از بخش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اسپوروفیتی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آن است</a:t>
            </a:r>
          </a:p>
          <a:p>
            <a:pPr algn="justLow" rtl="1"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9" y="1709714"/>
            <a:ext cx="3607558" cy="5148286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566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14651"/>
            <a:ext cx="11310423" cy="5397164"/>
          </a:xfrm>
        </p:spPr>
        <p:txBody>
          <a:bodyPr>
            <a:normAutofit fontScale="77500" lnSpcReduction="2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خزه گیان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cs typeface="B Yekan" panose="00000400000000000000" pitchFamily="2" charset="-78"/>
              </a:rPr>
              <a:t>در خزه های بخش های زیر دیده نمی شود</a:t>
            </a:r>
            <a:r>
              <a:rPr lang="fa-IR" dirty="0" smtClean="0">
                <a:cs typeface="B Yekan" panose="00000400000000000000" pitchFamily="2" charset="-78"/>
              </a:rPr>
              <a:t>:</a:t>
            </a:r>
          </a:p>
          <a:p>
            <a:pPr algn="justLow" rtl="1">
              <a:lnSpc>
                <a:spcPct val="150000"/>
              </a:lnSpc>
            </a:pPr>
            <a:r>
              <a:rPr lang="fa-IR" dirty="0" smtClean="0">
                <a:cs typeface="B Yekan" panose="00000400000000000000" pitchFamily="2" charset="-78"/>
              </a:rPr>
              <a:t> ریشه</a:t>
            </a:r>
          </a:p>
          <a:p>
            <a:pPr algn="justLow" rtl="1">
              <a:lnSpc>
                <a:spcPct val="150000"/>
              </a:lnSpc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برگ </a:t>
            </a:r>
          </a:p>
          <a:p>
            <a:pPr algn="justLow" rtl="1">
              <a:lnSpc>
                <a:spcPct val="150000"/>
              </a:lnSpc>
            </a:pPr>
            <a:r>
              <a:rPr lang="fa-IR" dirty="0" smtClean="0">
                <a:cs typeface="B Yekan" panose="00000400000000000000" pitchFamily="2" charset="-78"/>
              </a:rPr>
              <a:t> بافت های آوندی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Yekan" panose="00000400000000000000" pitchFamily="2" charset="-78"/>
              </a:rPr>
              <a:t>به جای موارد فوق دارای بخش های زیر می باشند</a:t>
            </a:r>
            <a:r>
              <a:rPr lang="fa-IR" dirty="0" smtClean="0">
                <a:cs typeface="B Yekan" panose="00000400000000000000" pitchFamily="2" charset="-78"/>
              </a:rPr>
              <a:t>:</a:t>
            </a:r>
          </a:p>
          <a:p>
            <a:pPr algn="justLow" rtl="1">
              <a:lnSpc>
                <a:spcPct val="150000"/>
              </a:lnSpc>
            </a:pPr>
            <a:r>
              <a:rPr lang="fa-IR" dirty="0" smtClean="0">
                <a:cs typeface="B Yekan" panose="00000400000000000000" pitchFamily="2" charset="-78"/>
              </a:rPr>
              <a:t> ضمایم ریشه مانند</a:t>
            </a:r>
          </a:p>
          <a:p>
            <a:pPr algn="justLow" rtl="1">
              <a:lnSpc>
                <a:spcPct val="150000"/>
              </a:lnSpc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ضمایم برگ مانند </a:t>
            </a:r>
          </a:p>
          <a:p>
            <a:pPr algn="justLow" rtl="1">
              <a:lnSpc>
                <a:spcPct val="150000"/>
              </a:lnSpc>
            </a:pPr>
            <a:r>
              <a:rPr lang="fa-IR" dirty="0" smtClean="0">
                <a:cs typeface="B Yekan" panose="00000400000000000000" pitchFamily="2" charset="-78"/>
              </a:rPr>
              <a:t> محورهای ساقه مانند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66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922" t="24394" r="76349" b="9561"/>
          <a:stretch/>
        </p:blipFill>
        <p:spPr>
          <a:xfrm rot="16200000">
            <a:off x="8472107" y="-2631535"/>
            <a:ext cx="678924" cy="676086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3231" t="31484" r="44825" b="16250"/>
          <a:stretch/>
        </p:blipFill>
        <p:spPr>
          <a:xfrm rot="16200000">
            <a:off x="-238834" y="648271"/>
            <a:ext cx="5964074" cy="54864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8637" t="57208" r="79664" b="9561"/>
          <a:stretch/>
        </p:blipFill>
        <p:spPr>
          <a:xfrm rot="16200000">
            <a:off x="9513418" y="-740669"/>
            <a:ext cx="446744" cy="49104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6937" t="45719" r="81280" b="9561"/>
          <a:stretch/>
        </p:blipFill>
        <p:spPr>
          <a:xfrm rot="16200000">
            <a:off x="9428464" y="-198172"/>
            <a:ext cx="312650" cy="52144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5531" t="55982" r="82931" b="9561"/>
          <a:stretch/>
        </p:blipFill>
        <p:spPr>
          <a:xfrm rot="16200000">
            <a:off x="9568257" y="493912"/>
            <a:ext cx="340210" cy="50714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2517" t="26052" r="84705" b="9561"/>
          <a:stretch/>
        </p:blipFill>
        <p:spPr>
          <a:xfrm rot="16200000">
            <a:off x="8667952" y="515608"/>
            <a:ext cx="429248" cy="66188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9285" t="26052" r="87347" b="9561"/>
          <a:stretch/>
        </p:blipFill>
        <p:spPr>
          <a:xfrm rot="16200000">
            <a:off x="8622324" y="1305284"/>
            <a:ext cx="520505" cy="661884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4578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b="1" dirty="0" smtClean="0">
                <a:cs typeface="B Yekan" panose="00000400000000000000" pitchFamily="2" charset="-78"/>
              </a:rPr>
              <a:t>  چرخه زندگی خزه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</a:rPr>
              <a:t> 1) هاگ ها (</a:t>
            </a:r>
            <a:r>
              <a:rPr lang="en-US" dirty="0" smtClean="0">
                <a:cs typeface="B Yekan" panose="00000400000000000000" pitchFamily="2" charset="-78"/>
              </a:rPr>
              <a:t>n</a:t>
            </a:r>
            <a:r>
              <a:rPr lang="fa-IR" dirty="0" smtClean="0">
                <a:cs typeface="B Yekan" panose="00000400000000000000" pitchFamily="2" charset="-78"/>
              </a:rPr>
              <a:t>) با تقسیم های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میتوز</a:t>
            </a:r>
            <a:r>
              <a:rPr lang="fa-IR" dirty="0" smtClean="0">
                <a:cs typeface="B Yekan" panose="00000400000000000000" pitchFamily="2" charset="-78"/>
              </a:rPr>
              <a:t>ی بخش اصلی خزه یعنی گامتوفیت (</a:t>
            </a:r>
            <a:r>
              <a:rPr lang="en-US" dirty="0">
                <a:cs typeface="B Yekan" panose="00000400000000000000" pitchFamily="2" charset="-78"/>
              </a:rPr>
              <a:t>n</a:t>
            </a:r>
            <a:r>
              <a:rPr lang="fa-IR" dirty="0" smtClean="0">
                <a:cs typeface="B Yekan" panose="00000400000000000000" pitchFamily="2" charset="-78"/>
              </a:rPr>
              <a:t>)</a:t>
            </a: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های نر و ماده را بوجود می آورد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dirty="0">
                <a:solidFill>
                  <a:schemeClr val="accent6">
                    <a:lumMod val="50000"/>
                  </a:schemeClr>
                </a:solidFill>
                <a:cs typeface="B Yekan" panose="00000400000000000000" pitchFamily="2" charset="-78"/>
              </a:rPr>
              <a:t>گامتوفیت</a:t>
            </a:r>
            <a:r>
              <a:rPr lang="fa-IR" dirty="0">
                <a:cs typeface="B Yekan" panose="00000400000000000000" pitchFamily="2" charset="-78"/>
              </a:rPr>
              <a:t> (</a:t>
            </a:r>
            <a:r>
              <a:rPr lang="en-US" dirty="0"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بخش اصلی </a:t>
            </a:r>
            <a:r>
              <a:rPr lang="fa-IR" dirty="0" smtClean="0">
                <a:cs typeface="B Yekan" panose="00000400000000000000" pitchFamily="2" charset="-78"/>
              </a:rPr>
              <a:t>و </a:t>
            </a:r>
            <a:r>
              <a:rPr lang="fa-IR" dirty="0" smtClean="0">
                <a:solidFill>
                  <a:schemeClr val="accent6">
                    <a:lumMod val="50000"/>
                  </a:schemeClr>
                </a:solidFill>
                <a:cs typeface="B Yekan" panose="00000400000000000000" pitchFamily="2" charset="-78"/>
              </a:rPr>
              <a:t>سبز رنگ </a:t>
            </a:r>
            <a:r>
              <a:rPr lang="fa-IR" dirty="0" smtClean="0">
                <a:cs typeface="B Yekan" panose="00000400000000000000" pitchFamily="2" charset="-78"/>
              </a:rPr>
              <a:t>(فتوسنتز کننده) خزه را تشکیل می دهد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</a:rPr>
              <a:t>2) در راس گامتوفیت ها 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ساختارهای تولید گامت </a:t>
            </a:r>
            <a:r>
              <a:rPr lang="fa-IR" dirty="0" smtClean="0">
                <a:cs typeface="B Yekan" panose="00000400000000000000" pitchFamily="2" charset="-78"/>
              </a:rPr>
              <a:t>بوجود می آید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</a:rPr>
              <a:t>در راس گامتوفیت نر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آنتریدی 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تولید گامت نر (آنتروزوئید)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در راس گامتوفیت ماده 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آرکگن 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تولید گامت ماده (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سلول تخم زا)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2665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  </a:t>
            </a:r>
            <a:r>
              <a:rPr lang="fa-IR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آنتروزوید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با تقسیم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میتوز</a:t>
            </a:r>
            <a:r>
              <a:rPr lang="fa-IR" dirty="0" smtClean="0">
                <a:cs typeface="B Yekan" panose="00000400000000000000" pitchFamily="2" charset="-78"/>
              </a:rPr>
              <a:t> بوجود می آید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 </a:t>
            </a:r>
            <a:r>
              <a:rPr lang="fa-IR" dirty="0" smtClean="0">
                <a:cs typeface="B Yekan" panose="00000400000000000000" pitchFamily="2" charset="-78"/>
              </a:rPr>
              <a:t>کروموزومی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همان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گامت نر </a:t>
            </a:r>
            <a:r>
              <a:rPr lang="fa-IR" dirty="0" smtClean="0">
                <a:cs typeface="B Yekan" panose="00000400000000000000" pitchFamily="2" charset="-78"/>
              </a:rPr>
              <a:t>در گیاهان است (نقشی مشابه اسپرم در انسان)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در خزه و سرخس (گیاهان ابتدایی)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تاژک</a:t>
            </a:r>
            <a:r>
              <a:rPr lang="fa-IR" dirty="0" smtClean="0">
                <a:cs typeface="B Yekan" panose="00000400000000000000" pitchFamily="2" charset="-78"/>
              </a:rPr>
              <a:t> دارد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در خزه آنتروزوئیدها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دو </a:t>
            </a:r>
            <a:r>
              <a:rPr lang="fa-IR" dirty="0" smtClean="0">
                <a:cs typeface="B Yekan" panose="00000400000000000000" pitchFamily="2" charset="-78"/>
              </a:rPr>
              <a:t>تاژک دارند و می توانند در آب سطحی شنا کنند</a:t>
            </a: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55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>
            <a:normAutofit lnSpcReduction="1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مقدمه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cs typeface="B Yekan" panose="00000400000000000000" pitchFamily="2" charset="-78"/>
              </a:rPr>
              <a:t> </a:t>
            </a:r>
            <a:r>
              <a:rPr lang="en-US" dirty="0" smtClean="0">
                <a:cs typeface="B Yekan" panose="00000400000000000000" pitchFamily="2" charset="-78"/>
              </a:rPr>
              <a:t>  </a:t>
            </a:r>
            <a:r>
              <a:rPr lang="fa-IR" dirty="0" smtClean="0">
                <a:cs typeface="B Yekan" panose="00000400000000000000" pitchFamily="2" charset="-78"/>
              </a:rPr>
              <a:t> میلیون ها سال قبل گیاهان از تغییر جلبک هاس سبز پر سلولی بوجود آمدند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بزرگترین جانداران بر روی کره زمین گیاهان هستند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 smtClean="0">
                <a:solidFill>
                  <a:srgbClr val="002060"/>
                </a:solidFill>
                <a:cs typeface="B Yekan" panose="00000400000000000000" pitchFamily="2" charset="-78"/>
              </a:rPr>
              <a:t>توانایی گیاهان برای زندگی در خشکی: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توانایی جذب آب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توانایی ذخیره آب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اکثر</a:t>
            </a:r>
            <a:r>
              <a:rPr lang="fa-IR" dirty="0" smtClean="0">
                <a:cs typeface="B Yekan" panose="00000400000000000000" pitchFamily="2" charset="-78"/>
              </a:rPr>
              <a:t> گیاهان ریشه دارند و آب را از زمین جذب می کنند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9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691" y="1213656"/>
            <a:ext cx="6856925" cy="51426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16039" y="448421"/>
            <a:ext cx="9159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 smtClean="0">
                <a:cs typeface="B Yekan" panose="00000400000000000000" pitchFamily="2" charset="-78"/>
              </a:rPr>
              <a:t>باز شدن آنتریدی و شنای آنتروزوئیدها در آب سطحی به سوی آرگکن</a:t>
            </a:r>
            <a:endParaRPr lang="en-US" sz="28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933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تخم زا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با </a:t>
            </a:r>
            <a:r>
              <a:rPr lang="fa-IR" dirty="0">
                <a:cs typeface="B Yekan" panose="00000400000000000000" pitchFamily="2" charset="-78"/>
              </a:rPr>
              <a:t>تقسیم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میتوز</a:t>
            </a:r>
            <a:r>
              <a:rPr lang="fa-IR" dirty="0">
                <a:cs typeface="B Yekan" panose="00000400000000000000" pitchFamily="2" charset="-78"/>
              </a:rPr>
              <a:t> بوجود می آید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 کروموزومی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همان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گامت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ماده </a:t>
            </a:r>
            <a:r>
              <a:rPr lang="fa-IR" dirty="0">
                <a:cs typeface="B Yekan" panose="00000400000000000000" pitchFamily="2" charset="-78"/>
              </a:rPr>
              <a:t>در گیاهان </a:t>
            </a:r>
            <a:r>
              <a:rPr lang="fa-IR" dirty="0" smtClean="0">
                <a:cs typeface="B Yekan" panose="00000400000000000000" pitchFamily="2" charset="-78"/>
              </a:rPr>
              <a:t>است (نقشی مشابه تخمک در انسان)</a:t>
            </a:r>
            <a:endParaRPr lang="fa-IR" dirty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751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6983" y="1347559"/>
            <a:ext cx="11310423" cy="5359790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</a:rPr>
              <a:t>3) آنتروزوئید 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 smtClean="0">
                <a:cs typeface="B Yekan" panose="00000400000000000000" pitchFamily="2" charset="-78"/>
              </a:rPr>
              <a:t>) به کمک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دو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تاژک</a:t>
            </a:r>
            <a:r>
              <a:rPr lang="fa-IR" dirty="0" smtClean="0">
                <a:cs typeface="B Yekan" panose="00000400000000000000" pitchFamily="2" charset="-78"/>
              </a:rPr>
              <a:t> خود به سمت سلول </a:t>
            </a:r>
            <a:r>
              <a:rPr lang="fa-IR" dirty="0">
                <a:cs typeface="B Yekan" panose="00000400000000000000" pitchFamily="2" charset="-78"/>
              </a:rPr>
              <a:t>تخم زا 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 </a:t>
            </a:r>
            <a:r>
              <a:rPr lang="fa-IR" dirty="0" smtClean="0">
                <a:cs typeface="B Yekan" panose="00000400000000000000" pitchFamily="2" charset="-78"/>
              </a:rPr>
              <a:t>شنا می کنند و با انجام لقاح سلول </a:t>
            </a:r>
            <a:r>
              <a:rPr lang="fa-IR" dirty="0">
                <a:cs typeface="B Yekan" panose="00000400000000000000" pitchFamily="2" charset="-78"/>
              </a:rPr>
              <a:t>تخم </a:t>
            </a:r>
            <a:r>
              <a:rPr lang="fa-IR" dirty="0" smtClean="0">
                <a:cs typeface="B Yekan" panose="00000400000000000000" pitchFamily="2" charset="-78"/>
              </a:rPr>
              <a:t>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ایجاد </a:t>
            </a:r>
            <a:r>
              <a:rPr lang="fa-IR" dirty="0" smtClean="0">
                <a:cs typeface="B Yekan" panose="00000400000000000000" pitchFamily="2" charset="-78"/>
              </a:rPr>
              <a:t>می شود (پایان مرحله گامتوفیت)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</a:rPr>
              <a:t>4) با رشد و نمو سلول تخم</a:t>
            </a: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</a:t>
            </a:r>
            <a:r>
              <a:rPr lang="fa-IR" dirty="0" smtClean="0">
                <a:cs typeface="B Yekan" panose="00000400000000000000" pitchFamily="2" charset="-78"/>
              </a:rPr>
              <a:t> (با تقسیمات متوالی میتوز) اسپوروفیت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</a:t>
            </a:r>
            <a:r>
              <a:rPr lang="fa-IR" dirty="0" smtClean="0">
                <a:cs typeface="B Yekan" panose="00000400000000000000" pitchFamily="2" charset="-78"/>
              </a:rPr>
              <a:t>تشکیل می شود</a:t>
            </a:r>
            <a:endParaRPr lang="en-US" dirty="0" smtClean="0">
              <a:cs typeface="B Yekan" panose="00000400000000000000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</a:rPr>
              <a:t>اسپوروفیت بر روی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گامتوفیت ماده </a:t>
            </a:r>
            <a:r>
              <a:rPr lang="fa-IR" dirty="0" smtClean="0">
                <a:cs typeface="B Yekan" panose="00000400000000000000" pitchFamily="2" charset="-78"/>
              </a:rPr>
              <a:t>تشکیل می شود</a:t>
            </a:r>
          </a:p>
          <a:p>
            <a:pPr marL="0" indent="0" algn="justLow" rtl="1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8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266" y="1498210"/>
            <a:ext cx="11310423" cy="5359790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</a:rPr>
              <a:t>5)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اسپوروفیت بالغ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با انجام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تقسیم میوز </a:t>
            </a:r>
            <a:r>
              <a:rPr lang="fa-IR" dirty="0">
                <a:cs typeface="B Yekan" panose="00000400000000000000" pitchFamily="2" charset="-78"/>
              </a:rPr>
              <a:t>در هاگدان، هاگ (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اسپور</a:t>
            </a:r>
            <a:r>
              <a:rPr lang="fa-IR" dirty="0">
                <a:cs typeface="B Yekan" panose="00000400000000000000" pitchFamily="2" charset="-78"/>
              </a:rPr>
              <a:t>) ها (</a:t>
            </a:r>
            <a:r>
              <a:rPr lang="en-US" dirty="0"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 را تشکیل می دهد (پایان مرحله اسپوروفیت)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600" dirty="0">
                <a:cs typeface="B Yekan" panose="00000400000000000000" pitchFamily="2" charset="-78"/>
              </a:rPr>
              <a:t>هاگ ها با پخش شدن و قرار گرفتن در مکان مرطوب و تقسیم میتوزی، گامتوفیت جدید می </a:t>
            </a:r>
            <a:r>
              <a:rPr lang="fa-IR" sz="2600" dirty="0" smtClean="0">
                <a:cs typeface="B Yekan" panose="00000400000000000000" pitchFamily="2" charset="-78"/>
              </a:rPr>
              <a:t>سازند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600" dirty="0" smtClean="0">
                <a:cs typeface="B Yekan" panose="00000400000000000000" pitchFamily="2" charset="-78"/>
              </a:rPr>
              <a:t> </a:t>
            </a:r>
            <a:r>
              <a:rPr lang="fa-IR" sz="2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اسپوروفیت خزه شامل دو بخش زیر است</a:t>
            </a:r>
            <a:r>
              <a:rPr lang="fa-IR" sz="2600" dirty="0" smtClean="0">
                <a:cs typeface="B Yekan" panose="00000400000000000000" pitchFamily="2" charset="-78"/>
              </a:rPr>
              <a:t>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600" dirty="0" smtClean="0">
                <a:cs typeface="B Yekan" panose="00000400000000000000" pitchFamily="2" charset="-78"/>
              </a:rPr>
              <a:t> یک بخش میله مانند به نام تار </a:t>
            </a:r>
            <a:r>
              <a:rPr lang="fa-IR" sz="2000" dirty="0">
                <a:cs typeface="B Yekan" panose="00000400000000000000" pitchFamily="2" charset="-78"/>
              </a:rPr>
              <a:t>(</a:t>
            </a:r>
            <a:r>
              <a:rPr lang="en-US" sz="2000" dirty="0">
                <a:cs typeface="B Yekan" panose="00000400000000000000" pitchFamily="2" charset="-78"/>
              </a:rPr>
              <a:t>2n</a:t>
            </a:r>
            <a:r>
              <a:rPr lang="fa-IR" sz="2000" dirty="0">
                <a:cs typeface="B Yekan" panose="00000400000000000000" pitchFamily="2" charset="-78"/>
              </a:rPr>
              <a:t>)</a:t>
            </a:r>
            <a:r>
              <a:rPr lang="fa-IR" sz="2600" dirty="0" smtClean="0">
                <a:cs typeface="B Yekan" panose="00000400000000000000" pitchFamily="2" charset="-78"/>
              </a:rPr>
              <a:t>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600" dirty="0" smtClean="0">
                <a:cs typeface="B Yekan" panose="00000400000000000000" pitchFamily="2" charset="-78"/>
              </a:rPr>
              <a:t> یک بخش کپسول مانند به نام هاگدان </a:t>
            </a:r>
            <a:r>
              <a:rPr lang="fa-IR" sz="2000" dirty="0">
                <a:cs typeface="B Yekan" panose="00000400000000000000" pitchFamily="2" charset="-78"/>
              </a:rPr>
              <a:t>(</a:t>
            </a:r>
            <a:r>
              <a:rPr lang="en-US" sz="2000" dirty="0">
                <a:cs typeface="B Yekan" panose="00000400000000000000" pitchFamily="2" charset="-78"/>
              </a:rPr>
              <a:t>2n</a:t>
            </a:r>
            <a:r>
              <a:rPr lang="fa-IR" sz="2000" dirty="0">
                <a:cs typeface="B Yekan" panose="00000400000000000000" pitchFamily="2" charset="-78"/>
              </a:rPr>
              <a:t>) </a:t>
            </a:r>
            <a:endParaRPr lang="fa-IR" sz="2000" dirty="0" smtClean="0">
              <a:cs typeface="B Yekan" panose="00000400000000000000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18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6" y="0"/>
            <a:ext cx="11245755" cy="686740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0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51"/>
          <a:stretch/>
        </p:blipFill>
        <p:spPr>
          <a:xfrm>
            <a:off x="0" y="0"/>
            <a:ext cx="12192000" cy="68511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32812" y="682389"/>
            <a:ext cx="4585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Yekan" panose="00000400000000000000" pitchFamily="2" charset="-78"/>
              </a:rPr>
              <a:t>چرخه زندگی سرخس</a:t>
            </a:r>
            <a:endParaRPr lang="en-US" sz="4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15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869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سرخس ها (نهان زادان آوندی) : گیاهان آوندی بدون دانه </a:t>
            </a: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از خزه ها بزرگتر هستند و گاهی به بزرگی یک درخت می رسند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دارای</a:t>
            </a:r>
            <a:r>
              <a:rPr lang="fa-IR" dirty="0" smtClean="0">
                <a:cs typeface="B Yekan" panose="00000400000000000000" pitchFamily="2" charset="-78"/>
              </a:rPr>
              <a:t> بافت های مختلف از جمله بافت آوندی هستند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برای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تولید مثل </a:t>
            </a:r>
            <a:r>
              <a:rPr lang="fa-IR" dirty="0" smtClean="0">
                <a:cs typeface="B Yekan" panose="00000400000000000000" pitchFamily="2" charset="-78"/>
              </a:rPr>
              <a:t>به آب سطحی نیاز 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نکته</a:t>
            </a:r>
            <a:r>
              <a:rPr lang="fa-IR" dirty="0" smtClean="0">
                <a:cs typeface="B Yekan" panose="00000400000000000000" pitchFamily="2" charset="-78"/>
              </a:rPr>
              <a:t>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خزه ها </a:t>
            </a:r>
            <a:r>
              <a:rPr lang="fa-IR" dirty="0" smtClean="0">
                <a:cs typeface="B Yekan" panose="00000400000000000000" pitchFamily="2" charset="-78"/>
              </a:rPr>
              <a:t>هم برای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تولید مثل </a:t>
            </a:r>
            <a:r>
              <a:rPr lang="fa-IR" dirty="0" smtClean="0">
                <a:cs typeface="B Yekan" panose="00000400000000000000" pitchFamily="2" charset="-78"/>
              </a:rPr>
              <a:t>و هم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 زندگی </a:t>
            </a:r>
            <a:r>
              <a:rPr lang="fa-IR" dirty="0" smtClean="0">
                <a:cs typeface="B Yekan" panose="00000400000000000000" pitchFamily="2" charset="-78"/>
              </a:rPr>
              <a:t>به آب سطحی نیاز دارند ولی </a:t>
            </a:r>
            <a:r>
              <a:rPr lang="fa-IR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سرخس ها </a:t>
            </a:r>
            <a:r>
              <a:rPr lang="fa-IR" dirty="0" smtClean="0">
                <a:cs typeface="B Yekan" panose="00000400000000000000" pitchFamily="2" charset="-78"/>
              </a:rPr>
              <a:t>تنها برای </a:t>
            </a:r>
            <a:r>
              <a:rPr lang="fa-IR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تولید مثل </a:t>
            </a:r>
            <a:r>
              <a:rPr lang="fa-IR" dirty="0" smtClean="0">
                <a:cs typeface="B Yekan" panose="00000400000000000000" pitchFamily="2" charset="-78"/>
              </a:rPr>
              <a:t>جنسی به آب سطحی نیاز دارند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4218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اسپوروفیت سرخس از گامتوفیت بزرگتر است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در سرخس ها بخش </a:t>
            </a:r>
            <a:r>
              <a:rPr lang="fa-I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اسپوروفیتی گیاه اصلی </a:t>
            </a:r>
            <a:r>
              <a:rPr lang="fa-IR" dirty="0" smtClean="0">
                <a:cs typeface="B Yekan" panose="00000400000000000000" pitchFamily="2" charset="-78"/>
              </a:rPr>
              <a:t>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اسپوروفیت تنها در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مراحل اولیه </a:t>
            </a:r>
            <a:r>
              <a:rPr lang="fa-IR" dirty="0" smtClean="0">
                <a:cs typeface="B Yekan" panose="00000400000000000000" pitchFamily="2" charset="-78"/>
              </a:rPr>
              <a:t>زندگی به گامتوفیت وابسته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نکته</a:t>
            </a:r>
            <a:r>
              <a:rPr lang="fa-IR" dirty="0" smtClean="0">
                <a:cs typeface="B Yekan" panose="00000400000000000000" pitchFamily="2" charset="-78"/>
              </a:rPr>
              <a:t>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در خزه اسپوروفیت در تمام مراحل زندگی به گامتوفیت وابسته بود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341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گامتوفیت (</a:t>
            </a:r>
            <a:r>
              <a:rPr lang="en-US" sz="3200" dirty="0" smtClean="0">
                <a:cs typeface="B Yekan" panose="00000400000000000000" pitchFamily="2" charset="-78"/>
              </a:rPr>
              <a:t>n</a:t>
            </a:r>
            <a:r>
              <a:rPr lang="fa-IR" sz="3200" dirty="0" smtClean="0">
                <a:cs typeface="B Yekan" panose="00000400000000000000" pitchFamily="2" charset="-78"/>
              </a:rPr>
              <a:t>) سرخس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گامتوفیت سرخس </a:t>
            </a:r>
            <a:r>
              <a:rPr lang="fa-IR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  <a:sym typeface="Wingdings" panose="05000000000000000000" pitchFamily="2" charset="2"/>
              </a:rPr>
              <a:t>پروتال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(</a:t>
            </a:r>
            <a:r>
              <a:rPr lang="en-US" dirty="0">
                <a:cs typeface="B Yekan" panose="00000400000000000000" pitchFamily="2" charset="-78"/>
                <a:sym typeface="Wingdings" panose="05000000000000000000" pitchFamily="2" charset="2"/>
              </a:rPr>
              <a:t>portal</a:t>
            </a: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) نام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دارد  پروتال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 </a:t>
            </a:r>
            <a:endParaRPr lang="fa-IR" dirty="0">
              <a:cs typeface="B Yekan" panose="00000400000000000000" pitchFamily="2" charset="-78"/>
              <a:sym typeface="Wingdings" panose="05000000000000000000" pitchFamily="2" charset="2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پروتال صفحه قلب شکل و سبز رنگی (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توانایی انجام فتوسنتز</a:t>
            </a:r>
            <a:r>
              <a:rPr lang="fa-IR" dirty="0" smtClean="0">
                <a:cs typeface="B Yekan" panose="00000400000000000000" pitchFamily="2" charset="-78"/>
              </a:rPr>
              <a:t>) است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اندازه ای کوچک دارد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کمتر از یک سانتی متر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آرکگن و آنتریدی در </a:t>
            </a:r>
            <a:r>
              <a:rPr lang="fa-IR" u="sng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زیر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پروتال (گامتوفیت) بوجود می آید</a:t>
            </a:r>
            <a:endParaRPr lang="fa-IR" dirty="0">
              <a:cs typeface="B Yekan" panose="00000400000000000000" pitchFamily="2" charset="-78"/>
              <a:sym typeface="Wingdings" panose="05000000000000000000" pitchFamily="2" charset="2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پروتال (گامتوفیت سرخس) تنها در مراحل اولیه زندگی سرخس باقی می ماند و بعد از بین می رود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17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نکته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آرگکن در قاعده پروتال و آنتریدی در نوک پروتال تشکیل می شود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73" y="2619846"/>
            <a:ext cx="6781047" cy="42381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405" y="3159057"/>
            <a:ext cx="2997460" cy="220491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96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90423"/>
          </a:xfrm>
        </p:spPr>
        <p:txBody>
          <a:bodyPr/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دسته بندی گیاهان از لحاظ وجود آوند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marL="0" indent="0" algn="justLow" rtl="1">
              <a:buNone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Rounded Rectangle 1"/>
          <p:cNvSpPr/>
          <p:nvPr/>
        </p:nvSpPr>
        <p:spPr>
          <a:xfrm>
            <a:off x="10372298" y="3603008"/>
            <a:ext cx="1281209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گیاهان</a:t>
            </a:r>
            <a:endParaRPr lang="en-US" sz="2400" dirty="0">
              <a:cs typeface="B Yekan" panose="00000400000000000000" pitchFamily="2" charset="-78"/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9580728" y="2060812"/>
            <a:ext cx="641445" cy="383502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346209" y="2060812"/>
            <a:ext cx="3084395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بدون آوند مثل خزه گیان</a:t>
            </a:r>
            <a:endParaRPr lang="en-US" sz="2400" dirty="0">
              <a:cs typeface="B Yeka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38531" y="5145206"/>
            <a:ext cx="1392072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آوند دار</a:t>
            </a:r>
            <a:endParaRPr lang="en-US" sz="2400" dirty="0">
              <a:cs typeface="B Yekan" panose="00000400000000000000" pitchFamily="2" charset="-78"/>
            </a:endParaRPr>
          </a:p>
        </p:txBody>
      </p:sp>
      <p:cxnSp>
        <p:nvCxnSpPr>
          <p:cNvPr id="8" name="Straight Arrow Connector 7"/>
          <p:cNvCxnSpPr>
            <a:stCxn id="6" idx="1"/>
            <a:endCxn id="9" idx="3"/>
          </p:cNvCxnSpPr>
          <p:nvPr/>
        </p:nvCxnSpPr>
        <p:spPr>
          <a:xfrm flipH="1" flipV="1">
            <a:off x="7426220" y="4176214"/>
            <a:ext cx="612311" cy="13443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866334" y="3800900"/>
            <a:ext cx="5559886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نهان زادان آوندی مثل سرخس ها</a:t>
            </a:r>
            <a:endParaRPr lang="en-US" sz="2400" dirty="0">
              <a:cs typeface="B Yekan" panose="00000400000000000000" pitchFamily="2" charset="-78"/>
            </a:endParaRPr>
          </a:p>
        </p:txBody>
      </p:sp>
      <p:cxnSp>
        <p:nvCxnSpPr>
          <p:cNvPr id="15" name="Straight Arrow Connector 14"/>
          <p:cNvCxnSpPr>
            <a:stCxn id="6" idx="1"/>
            <a:endCxn id="16" idx="3"/>
          </p:cNvCxnSpPr>
          <p:nvPr/>
        </p:nvCxnSpPr>
        <p:spPr>
          <a:xfrm flipH="1" flipV="1">
            <a:off x="7395512" y="5145205"/>
            <a:ext cx="643019" cy="3753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1835626" y="4769891"/>
            <a:ext cx="5559886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بازدانگان مثل کاج</a:t>
            </a:r>
            <a:endParaRPr lang="en-US" sz="2400" dirty="0">
              <a:cs typeface="B Yekan" panose="00000400000000000000" pitchFamily="2" charset="-78"/>
            </a:endParaRPr>
          </a:p>
        </p:txBody>
      </p:sp>
      <p:cxnSp>
        <p:nvCxnSpPr>
          <p:cNvPr id="18" name="Straight Arrow Connector 17"/>
          <p:cNvCxnSpPr>
            <a:stCxn id="6" idx="1"/>
            <a:endCxn id="19" idx="3"/>
          </p:cNvCxnSpPr>
          <p:nvPr/>
        </p:nvCxnSpPr>
        <p:spPr>
          <a:xfrm flipH="1">
            <a:off x="7426220" y="5520520"/>
            <a:ext cx="612311" cy="5936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1866334" y="5738882"/>
            <a:ext cx="5559886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نهان دانگان مثل سیب</a:t>
            </a:r>
            <a:endParaRPr lang="en-US" sz="2400" dirty="0">
              <a:cs typeface="B Yekan" panose="00000400000000000000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6509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4" grpId="0" animBg="1"/>
      <p:bldP spid="5" grpId="0" animBg="1"/>
      <p:bldP spid="6" grpId="0" animBg="1"/>
      <p:bldP spid="9" grpId="0" animBg="1"/>
      <p:bldP spid="16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5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4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905" y="1498210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اسپوروفیت نهان زادان آوندی (سرخس ها) از گامتوفیت آن ها بزرگتر است </a:t>
            </a:r>
            <a:endParaRPr lang="en-U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اسپوروفیت </a:t>
            </a:r>
            <a:r>
              <a:rPr lang="fa-IR" dirty="0" smtClean="0">
                <a:cs typeface="B Yekan" panose="00000400000000000000" pitchFamily="2" charset="-78"/>
              </a:rPr>
              <a:t>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برخی </a:t>
            </a:r>
            <a:r>
              <a:rPr lang="fa-IR" dirty="0" smtClean="0">
                <a:cs typeface="B Yekan" panose="00000400000000000000" pitchFamily="2" charset="-78"/>
              </a:rPr>
              <a:t>از سرخس ها به بزرگی یک درخت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اسپوروفیت بالغ سرخس شامل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سه</a:t>
            </a:r>
            <a:r>
              <a:rPr lang="fa-IR" dirty="0" smtClean="0">
                <a:cs typeface="B Yekan" panose="00000400000000000000" pitchFamily="2" charset="-78"/>
              </a:rPr>
              <a:t> بخش است:</a:t>
            </a: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/>
            </a:pP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برگ شاخه 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</a:t>
            </a:r>
            <a:endParaRPr lang="en-US" dirty="0" smtClean="0">
              <a:cs typeface="B Yekan" panose="00000400000000000000" pitchFamily="2" charset="-78"/>
            </a:endParaRP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ریزوم (ساقه زیر </a:t>
            </a:r>
            <a:r>
              <a:rPr lang="fa-IR" dirty="0">
                <a:cs typeface="B Yekan" panose="00000400000000000000" pitchFamily="2" charset="-78"/>
              </a:rPr>
              <a:t>زمینی) 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</a:t>
            </a:r>
            <a:endParaRPr lang="fa-IR" dirty="0" smtClean="0">
              <a:cs typeface="B Yekan" panose="00000400000000000000" pitchFamily="2" charset="-78"/>
            </a:endParaRP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ریشه ها 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0201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72" y="421943"/>
            <a:ext cx="6273422" cy="627342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968891" y="874567"/>
            <a:ext cx="48381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000" dirty="0">
                <a:solidFill>
                  <a:prstClr val="black"/>
                </a:solidFill>
                <a:cs typeface="B Yekan" panose="00000400000000000000" pitchFamily="2" charset="-78"/>
              </a:rPr>
              <a:t>اسپوروفیت بالغ سرخس 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077200" y="6330240"/>
            <a:ext cx="4114800" cy="365125"/>
          </a:xfrm>
        </p:spPr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50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b="1" dirty="0" smtClean="0">
                <a:cs typeface="B Yekan" panose="00000400000000000000" pitchFamily="2" charset="-78"/>
              </a:rPr>
              <a:t>به برگ های سرخس برگ شاخه می گویند</a:t>
            </a:r>
            <a:endParaRPr lang="en-US" sz="3200" b="1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برگ شاخه های سرخس گاه به بزرگی یک درخت هستند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هاگدان ها </a:t>
            </a:r>
            <a:r>
              <a:rPr lang="fa-IR" dirty="0" smtClean="0">
                <a:cs typeface="B Yekan" panose="00000400000000000000" pitchFamily="2" charset="-78"/>
              </a:rPr>
              <a:t>(</a:t>
            </a:r>
            <a:r>
              <a:rPr lang="en-US" dirty="0" smtClean="0">
                <a:cs typeface="B Yekan" panose="00000400000000000000" pitchFamily="2" charset="-78"/>
              </a:rPr>
              <a:t>2n</a:t>
            </a:r>
            <a:r>
              <a:rPr lang="fa-IR" dirty="0" smtClean="0">
                <a:cs typeface="B Yekan" panose="00000400000000000000" pitchFamily="2" charset="-78"/>
              </a:rPr>
              <a:t>) در بخش پشتی این برگ شاخه ها تشکیل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به مجموعه ای از هاگدان های سرخس، هاگینه گفته می شود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cs typeface="B Yekan" panose="00000400000000000000" pitchFamily="2" charset="-78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در داخل هاگدان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</a:t>
            </a:r>
            <a:r>
              <a:rPr lang="fa-IR" dirty="0" smtClean="0">
                <a:cs typeface="B Yekan" panose="00000400000000000000" pitchFamily="2" charset="-78"/>
              </a:rPr>
              <a:t> های سرخس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تقسیم میوز </a:t>
            </a:r>
            <a:r>
              <a:rPr lang="fa-IR" dirty="0" smtClean="0">
                <a:cs typeface="B Yekan" panose="00000400000000000000" pitchFamily="2" charset="-78"/>
              </a:rPr>
              <a:t>انجام می شود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اسپور</a:t>
            </a: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(</a:t>
            </a:r>
            <a:r>
              <a:rPr lang="en-US" dirty="0" smtClean="0"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</a:t>
            </a:r>
            <a:r>
              <a:rPr lang="fa-IR" dirty="0" smtClean="0">
                <a:cs typeface="B Yekan" panose="00000400000000000000" pitchFamily="2" charset="-78"/>
              </a:rPr>
              <a:t> یا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هاگ </a:t>
            </a:r>
            <a:r>
              <a:rPr lang="fa-IR" dirty="0" smtClean="0">
                <a:cs typeface="B Yekan" panose="00000400000000000000" pitchFamily="2" charset="-78"/>
              </a:rPr>
              <a:t>(</a:t>
            </a:r>
            <a:r>
              <a:rPr lang="en-US" dirty="0" smtClean="0"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تولید می شود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271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71" y="1170754"/>
            <a:ext cx="6373504" cy="4280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111" y="1170754"/>
            <a:ext cx="4283122" cy="428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17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2658" t="22155" r="30036" b="8629"/>
          <a:stretch/>
        </p:blipFill>
        <p:spPr>
          <a:xfrm>
            <a:off x="361072" y="1658156"/>
            <a:ext cx="6155140" cy="506331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917969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چرخه زندگی سرخس از نوع تناوب نسل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107076" y="6492875"/>
            <a:ext cx="4114800" cy="365125"/>
          </a:xfrm>
        </p:spPr>
        <p:txBody>
          <a:bodyPr/>
          <a:lstStyle/>
          <a:p>
            <a:r>
              <a:rPr lang="en-US" dirty="0" smtClean="0"/>
              <a:t>www.biology86.blog.ir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43112" t="58349" r="21434" b="37164"/>
          <a:stretch/>
        </p:blipFill>
        <p:spPr>
          <a:xfrm>
            <a:off x="6311169" y="2420747"/>
            <a:ext cx="5519759" cy="3927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43293" t="62367" r="21253" b="33146"/>
          <a:stretch/>
        </p:blipFill>
        <p:spPr>
          <a:xfrm>
            <a:off x="6311169" y="2867895"/>
            <a:ext cx="5519759" cy="3927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3293" t="66706" r="21253" b="28807"/>
          <a:stretch/>
        </p:blipFill>
        <p:spPr>
          <a:xfrm>
            <a:off x="6311169" y="3393297"/>
            <a:ext cx="5519759" cy="3927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43112" t="70884" r="21434" b="24629"/>
          <a:stretch/>
        </p:blipFill>
        <p:spPr>
          <a:xfrm>
            <a:off x="6311168" y="3856548"/>
            <a:ext cx="5519759" cy="3927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43112" t="75062" r="21434" b="20451"/>
          <a:stretch/>
        </p:blipFill>
        <p:spPr>
          <a:xfrm>
            <a:off x="6311168" y="4381950"/>
            <a:ext cx="5519759" cy="39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10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761316"/>
              </p:ext>
            </p:extLst>
          </p:nvPr>
        </p:nvGraphicFramePr>
        <p:xfrm>
          <a:off x="511624" y="1758153"/>
          <a:ext cx="11310423" cy="2755056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7937545"/>
                <a:gridCol w="3372878"/>
              </a:tblGrid>
              <a:tr h="918352"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Yekan" panose="00000400000000000000" pitchFamily="2" charset="-78"/>
                        </a:rPr>
                        <a:t>معرفی عدد کروموزومی ساختارهای سرخس</a:t>
                      </a:r>
                      <a:endParaRPr lang="en-US" sz="28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B Yekan" panose="00000400000000000000" pitchFamily="2" charset="-78"/>
                      </a:endParaRPr>
                    </a:p>
                    <a:p>
                      <a:pPr algn="ctr" rtl="1"/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B Yekan" panose="00000400000000000000" pitchFamily="2" charset="-78"/>
                      </a:endParaRPr>
                    </a:p>
                  </a:txBody>
                  <a:tcPr/>
                </a:tc>
              </a:tr>
              <a:tr h="918352"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effectLst/>
                          <a:cs typeface="B Yekan" panose="00000400000000000000" pitchFamily="2" charset="-78"/>
                        </a:rPr>
                        <a:t>آنتروزوئید</a:t>
                      </a:r>
                      <a:r>
                        <a:rPr lang="fa-IR" sz="2000" baseline="0" dirty="0" smtClean="0">
                          <a:effectLst/>
                          <a:cs typeface="B Yekan" panose="00000400000000000000" pitchFamily="2" charset="-78"/>
                        </a:rPr>
                        <a:t> – تخم زا – هاگ – پروتال (شامل : آرگکن، آنتریدی و ریزوئید)</a:t>
                      </a:r>
                      <a:endParaRPr lang="en-US" sz="2000" dirty="0">
                        <a:effectLst/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effectLst/>
                          <a:cs typeface="B Yekan" panose="00000400000000000000" pitchFamily="2" charset="-78"/>
                        </a:rPr>
                        <a:t>ساختارهای هاپلوئیدی (</a:t>
                      </a:r>
                      <a:r>
                        <a:rPr lang="en-US" sz="2000" dirty="0" smtClean="0">
                          <a:effectLst/>
                          <a:cs typeface="B Yekan" panose="00000400000000000000" pitchFamily="2" charset="-78"/>
                        </a:rPr>
                        <a:t>n</a:t>
                      </a:r>
                      <a:r>
                        <a:rPr lang="fa-IR" sz="2000" dirty="0" smtClean="0">
                          <a:effectLst/>
                          <a:cs typeface="B Yekan" panose="00000400000000000000" pitchFamily="2" charset="-78"/>
                        </a:rPr>
                        <a:t>)</a:t>
                      </a:r>
                      <a:r>
                        <a:rPr lang="fa-IR" sz="2000" baseline="0" dirty="0" smtClean="0">
                          <a:effectLst/>
                          <a:cs typeface="B Yekan" panose="00000400000000000000" pitchFamily="2" charset="-78"/>
                        </a:rPr>
                        <a:t> </a:t>
                      </a:r>
                      <a:r>
                        <a:rPr lang="fa-IR" sz="2000" dirty="0" smtClean="0">
                          <a:effectLst/>
                          <a:cs typeface="B Yekan" panose="00000400000000000000" pitchFamily="2" charset="-78"/>
                        </a:rPr>
                        <a:t>سرخس</a:t>
                      </a:r>
                      <a:endParaRPr lang="en-US" sz="2000" dirty="0">
                        <a:effectLst/>
                        <a:cs typeface="B Yekan" panose="00000400000000000000" pitchFamily="2" charset="-78"/>
                      </a:endParaRPr>
                    </a:p>
                  </a:txBody>
                  <a:tcPr/>
                </a:tc>
              </a:tr>
              <a:tr h="918352"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cs typeface="B Yekan" panose="00000400000000000000" pitchFamily="2" charset="-78"/>
                        </a:rPr>
                        <a:t>سلول تخم</a:t>
                      </a:r>
                      <a:r>
                        <a:rPr lang="fa-IR" sz="2000" baseline="0" dirty="0" smtClean="0">
                          <a:cs typeface="B Yekan" panose="00000400000000000000" pitchFamily="2" charset="-78"/>
                        </a:rPr>
                        <a:t> – اسپوروفیت (شامل: برگ شاخه، ریزوم، ریشه و هاگینه)</a:t>
                      </a:r>
                      <a:endParaRPr lang="en-US" sz="200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cs typeface="B Yekan" panose="00000400000000000000" pitchFamily="2" charset="-78"/>
                        </a:rPr>
                        <a:t>ساختارهای دیپلویدی (</a:t>
                      </a:r>
                      <a:r>
                        <a:rPr lang="en-US" sz="2000" dirty="0" smtClean="0">
                          <a:cs typeface="B Yekan" panose="00000400000000000000" pitchFamily="2" charset="-78"/>
                        </a:rPr>
                        <a:t>2n</a:t>
                      </a:r>
                      <a:r>
                        <a:rPr lang="fa-IR" sz="2000" dirty="0" smtClean="0">
                          <a:cs typeface="B Yekan" panose="00000400000000000000" pitchFamily="2" charset="-78"/>
                        </a:rPr>
                        <a:t>) سرخس</a:t>
                      </a:r>
                      <a:endParaRPr lang="en-US" sz="2000" dirty="0">
                        <a:cs typeface="B Yekan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34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744" y="1179122"/>
            <a:ext cx="11310423" cy="5359790"/>
          </a:xfrm>
        </p:spPr>
        <p:txBody>
          <a:bodyPr>
            <a:normAutofit fontScale="92500" lnSpcReduction="1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en-US" sz="3200" dirty="0">
                <a:cs typeface="B Yekan" panose="00000400000000000000" pitchFamily="2" charset="-78"/>
              </a:rPr>
              <a:t> </a:t>
            </a:r>
            <a:r>
              <a:rPr lang="fa-IR" sz="3200" dirty="0">
                <a:solidFill>
                  <a:prstClr val="black"/>
                </a:solidFill>
                <a:cs typeface="B Yekan" panose="00000400000000000000" pitchFamily="2" charset="-78"/>
              </a:rPr>
              <a:t>نکته</a:t>
            </a:r>
            <a:r>
              <a:rPr lang="fa-IR" sz="3200" dirty="0" smtClean="0">
                <a:solidFill>
                  <a:prstClr val="black"/>
                </a:solidFill>
                <a:cs typeface="B Yekan" panose="00000400000000000000" pitchFamily="2" charset="-78"/>
              </a:rPr>
              <a:t>: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تفاوت </a:t>
            </a:r>
            <a:r>
              <a:rPr lang="fa-IR" b="1" dirty="0">
                <a:solidFill>
                  <a:srgbClr val="FF0000"/>
                </a:solidFill>
                <a:cs typeface="B Yekan" panose="00000400000000000000" pitchFamily="2" charset="-78"/>
              </a:rPr>
              <a:t>ریزوم و ریزوئید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 ریزوئید </a:t>
            </a:r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کرک های یک یا چند سلولی هستند که کار جذب آب و مواد برای پروتال انجام می </a:t>
            </a: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دهد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 ریزوئید جز بخش گامتوفیت بوده و </a:t>
            </a:r>
            <a:r>
              <a:rPr lang="en-US" dirty="0" smtClean="0">
                <a:solidFill>
                  <a:prstClr val="black"/>
                </a:solidFill>
                <a:cs typeface="B Yekan" panose="00000400000000000000" pitchFamily="2" charset="-78"/>
              </a:rPr>
              <a:t>n</a:t>
            </a: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 کروموزومی است</a:t>
            </a:r>
            <a:endParaRPr lang="fa-IR" dirty="0">
              <a:solidFill>
                <a:prstClr val="black"/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 ریزوم </a:t>
            </a:r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(ازلغت  یونان باستان : </a:t>
            </a:r>
            <a:r>
              <a:rPr lang="en-US" dirty="0" err="1">
                <a:solidFill>
                  <a:prstClr val="black"/>
                </a:solidFill>
                <a:cs typeface="B Yekan" panose="00000400000000000000" pitchFamily="2" charset="-78"/>
              </a:rPr>
              <a:t>rhízōma</a:t>
            </a:r>
            <a:r>
              <a:rPr lang="en-US" dirty="0">
                <a:solidFill>
                  <a:prstClr val="black"/>
                </a:solidFill>
                <a:cs typeface="B Yekan" panose="00000400000000000000" pitchFamily="2" charset="-78"/>
              </a:rPr>
              <a:t> " </a:t>
            </a:r>
            <a:r>
              <a:rPr lang="fa-IR" dirty="0" smtClean="0">
                <a:solidFill>
                  <a:prstClr val="black"/>
                </a:solidFill>
                <a:cs typeface="B Yekan" panose="00000400000000000000" pitchFamily="2" charset="-78"/>
              </a:rPr>
              <a:t> توده </a:t>
            </a:r>
            <a:r>
              <a:rPr lang="fa-IR" dirty="0">
                <a:solidFill>
                  <a:prstClr val="black"/>
                </a:solidFill>
                <a:cs typeface="B Yekan" panose="00000400000000000000" pitchFamily="2" charset="-78"/>
              </a:rPr>
              <a:t>ریشه" آمده است) ساقه افقی زیرزمینی ، که اغلب دارای ریشه های خارجی  و ساقه های خزنده میباشد </a:t>
            </a:r>
            <a:endParaRPr lang="en-US" sz="1800" dirty="0"/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ریزوم جز بخش اسپوروفیتی بوده و </a:t>
            </a:r>
            <a:r>
              <a:rPr lang="en-US" dirty="0" smtClean="0">
                <a:cs typeface="B Yekan" panose="00000400000000000000" pitchFamily="2" charset="-78"/>
              </a:rPr>
              <a:t>2n</a:t>
            </a:r>
            <a:r>
              <a:rPr lang="fa-IR" dirty="0" smtClean="0">
                <a:cs typeface="B Yekan" panose="00000400000000000000" pitchFamily="2" charset="-78"/>
              </a:rPr>
              <a:t> کروموزومی است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www.biology86.blog.ir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090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899" y="1252025"/>
            <a:ext cx="11517029" cy="5359790"/>
          </a:xfrm>
        </p:spPr>
        <p:txBody>
          <a:bodyPr>
            <a:normAutofit fontScale="925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نکات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گامتوفیت سرخس از ابتدا با کمک ریزوئیدهای خود آب و مواد معدنی را جذب کرده و فتوسنتز انجام می دهد و زندگی مستقلی دارد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اما اسپوروفیت جوان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در مراحل اولیه زندگی </a:t>
            </a:r>
            <a:r>
              <a:rPr lang="fa-IR" dirty="0" smtClean="0">
                <a:cs typeface="B Yekan" panose="00000400000000000000" pitchFamily="2" charset="-78"/>
              </a:rPr>
              <a:t>به پروتال وابسته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بعد از تشکیل ریشه ، </a:t>
            </a:r>
            <a:r>
              <a:rPr lang="fa-IR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اسپوروفیت فتوسنتز </a:t>
            </a:r>
            <a:r>
              <a:rPr lang="fa-IR" dirty="0" smtClean="0">
                <a:cs typeface="B Yekan" panose="00000400000000000000" pitchFamily="2" charset="-78"/>
              </a:rPr>
              <a:t>انجام داده و زندگی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مستقلی</a:t>
            </a:r>
            <a:r>
              <a:rPr lang="fa-IR" dirty="0" smtClean="0">
                <a:cs typeface="B Yekan" panose="00000400000000000000" pitchFamily="2" charset="-78"/>
              </a:rPr>
              <a:t> را انجام خواهد داد</a:t>
            </a:r>
            <a:r>
              <a:rPr lang="en-US" dirty="0" smtClean="0">
                <a:cs typeface="B Yekan" panose="00000400000000000000" pitchFamily="2" charset="-78"/>
              </a:rPr>
              <a:t> 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در </a:t>
            </a:r>
            <a:r>
              <a:rPr lang="fa-IR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خزه ها</a:t>
            </a:r>
            <a:r>
              <a:rPr lang="fa-IR" dirty="0" smtClean="0">
                <a:cs typeface="B Yekan" panose="00000400000000000000" pitchFamily="2" charset="-78"/>
              </a:rPr>
              <a:t>، اسپوروفیت توانایی انجام فتوسنتز را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ندارد</a:t>
            </a:r>
            <a:r>
              <a:rPr lang="fa-IR" dirty="0" smtClean="0">
                <a:cs typeface="B Yekan" panose="00000400000000000000" pitchFamily="2" charset="-78"/>
              </a:rPr>
              <a:t> و تا آخر دوره زندگی خود به گامتوفیت آن وابسته است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56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نکات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اغلب گیاهان فاقد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سانتریول</a:t>
            </a:r>
            <a:r>
              <a:rPr lang="fa-IR" dirty="0" smtClean="0">
                <a:cs typeface="B Yekan" panose="00000400000000000000" pitchFamily="2" charset="-78"/>
              </a:rPr>
              <a:t> اند به جز خزه ها و سرخس ها که سانتریول 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اکثر سلول های گیاهی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تاژک</a:t>
            </a:r>
            <a:r>
              <a:rPr lang="fa-IR" dirty="0" smtClean="0">
                <a:cs typeface="B Yekan" panose="00000400000000000000" pitchFamily="2" charset="-78"/>
              </a:rPr>
              <a:t> ندارند به جز آنتروزوئیدهای خزه که 2 تاژک و آنتروزوید سرخس که تاژک های زیادی دارد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840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631366"/>
          </a:xfrm>
        </p:spPr>
        <p:txBody>
          <a:bodyPr>
            <a:normAutofit/>
          </a:bodyPr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دسته بندی گیاهان از لحاظ وجود دانه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0372298" y="3603008"/>
            <a:ext cx="1281209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گیاهان</a:t>
            </a:r>
            <a:endParaRPr lang="en-US" sz="2400" dirty="0">
              <a:cs typeface="B Yekan" panose="00000400000000000000" pitchFamily="2" charset="-78"/>
            </a:endParaRPr>
          </a:p>
        </p:txBody>
      </p:sp>
      <p:sp>
        <p:nvSpPr>
          <p:cNvPr id="5" name="Right Brace 4"/>
          <p:cNvSpPr/>
          <p:nvPr/>
        </p:nvSpPr>
        <p:spPr>
          <a:xfrm>
            <a:off x="9580728" y="2060812"/>
            <a:ext cx="641445" cy="383502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426220" y="2060812"/>
            <a:ext cx="2004384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بدون دانه</a:t>
            </a:r>
            <a:endParaRPr lang="en-US" sz="2400" dirty="0">
              <a:cs typeface="B Yeka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574507" y="5145206"/>
            <a:ext cx="1856096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دانه دار</a:t>
            </a:r>
            <a:endParaRPr lang="en-US" sz="2400" dirty="0">
              <a:cs typeface="B Yekan" panose="00000400000000000000" pitchFamily="2" charset="-78"/>
            </a:endParaRPr>
          </a:p>
        </p:txBody>
      </p:sp>
      <p:cxnSp>
        <p:nvCxnSpPr>
          <p:cNvPr id="8" name="Straight Arrow Connector 7"/>
          <p:cNvCxnSpPr>
            <a:stCxn id="7" idx="1"/>
            <a:endCxn id="9" idx="3"/>
          </p:cNvCxnSpPr>
          <p:nvPr/>
        </p:nvCxnSpPr>
        <p:spPr>
          <a:xfrm flipH="1" flipV="1">
            <a:off x="6725723" y="4575412"/>
            <a:ext cx="848784" cy="9451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165837" y="4200098"/>
            <a:ext cx="5559886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نهان زادان آوندی مثل سرخس ها</a:t>
            </a:r>
            <a:endParaRPr lang="en-US" sz="2400" dirty="0">
              <a:cs typeface="B Yekan" panose="00000400000000000000" pitchFamily="2" charset="-78"/>
            </a:endParaRPr>
          </a:p>
        </p:txBody>
      </p:sp>
      <p:cxnSp>
        <p:nvCxnSpPr>
          <p:cNvPr id="10" name="Straight Arrow Connector 9"/>
          <p:cNvCxnSpPr>
            <a:stCxn id="7" idx="1"/>
            <a:endCxn id="11" idx="3"/>
          </p:cNvCxnSpPr>
          <p:nvPr/>
        </p:nvCxnSpPr>
        <p:spPr>
          <a:xfrm flipH="1">
            <a:off x="6725723" y="5520520"/>
            <a:ext cx="848784" cy="5732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1165837" y="5718409"/>
            <a:ext cx="5559886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بازدانگان مثل کاج</a:t>
            </a:r>
            <a:endParaRPr lang="en-US" sz="2400" dirty="0">
              <a:cs typeface="B Yekan" panose="00000400000000000000" pitchFamily="2" charset="-78"/>
            </a:endParaRPr>
          </a:p>
        </p:txBody>
      </p:sp>
      <p:cxnSp>
        <p:nvCxnSpPr>
          <p:cNvPr id="16" name="Straight Arrow Connector 15"/>
          <p:cNvCxnSpPr>
            <a:stCxn id="6" idx="1"/>
            <a:endCxn id="17" idx="3"/>
          </p:cNvCxnSpPr>
          <p:nvPr/>
        </p:nvCxnSpPr>
        <p:spPr>
          <a:xfrm flipH="1" flipV="1">
            <a:off x="6577435" y="2081281"/>
            <a:ext cx="848785" cy="3548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4380930" y="1705967"/>
            <a:ext cx="2196505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خزه ها</a:t>
            </a:r>
            <a:endParaRPr lang="en-US" sz="2400" dirty="0">
              <a:cs typeface="B Yekan" panose="00000400000000000000" pitchFamily="2" charset="-78"/>
            </a:endParaRPr>
          </a:p>
        </p:txBody>
      </p:sp>
      <p:cxnSp>
        <p:nvCxnSpPr>
          <p:cNvPr id="18" name="Straight Arrow Connector 17"/>
          <p:cNvCxnSpPr>
            <a:endCxn id="19" idx="3"/>
          </p:cNvCxnSpPr>
          <p:nvPr/>
        </p:nvCxnSpPr>
        <p:spPr>
          <a:xfrm flipH="1">
            <a:off x="6577436" y="2453186"/>
            <a:ext cx="848784" cy="5732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380930" y="2651075"/>
            <a:ext cx="2196506" cy="75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Yekan" panose="00000400000000000000" pitchFamily="2" charset="-78"/>
              </a:rPr>
              <a:t>سرخس ها</a:t>
            </a:r>
            <a:endParaRPr lang="en-US" sz="2400" dirty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677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7" grpId="0" animBg="1"/>
      <p:bldP spid="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060" y="872059"/>
            <a:ext cx="7135292" cy="51431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9" y="518116"/>
            <a:ext cx="537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B Yekan" panose="00000400000000000000" pitchFamily="2" charset="-78"/>
              </a:rPr>
              <a:t>تولید مثل گیاهان دانه دار</a:t>
            </a:r>
            <a:endParaRPr lang="en-US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04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788" y="1179122"/>
            <a:ext cx="11310423" cy="5359790"/>
          </a:xfrm>
        </p:spPr>
        <p:txBody>
          <a:bodyPr/>
          <a:lstStyle/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ویژگی های گیاهان دانه دار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گامتوفیت (</a:t>
            </a:r>
            <a:r>
              <a:rPr lang="en-US" dirty="0" smtClean="0">
                <a:cs typeface="B Yekan" panose="00000400000000000000" pitchFamily="2" charset="-78"/>
              </a:rPr>
              <a:t>n</a:t>
            </a:r>
            <a:r>
              <a:rPr lang="fa-IR" dirty="0" smtClean="0">
                <a:cs typeface="B Yekan" panose="00000400000000000000" pitchFamily="2" charset="-78"/>
              </a:rPr>
              <a:t>) کوچک است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تعداد کمی سلول دارد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میکروسکوپی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است</a:t>
            </a:r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گامتوفیت نر و ماده از رشد هاگ های نر و ماده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  <a:sym typeface="Wingdings" panose="05000000000000000000" pitchFamily="2" charset="2"/>
              </a:rPr>
              <a:t>در اسپوروفیت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ایجاد می شوند</a:t>
            </a:r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گامتوفیت نر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به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دانه گرده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تبدیل می شود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آنتروزوئید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تولید می کند</a:t>
            </a:r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  <a:sym typeface="Wingdings" panose="05000000000000000000" pitchFamily="2" charset="2"/>
              </a:rPr>
              <a:t>گامتوفیت ماده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درون تخمک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تشکیل می شود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سلول تخم زا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را بوجود می آورد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2008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>
                <a:cs typeface="B Yekan" panose="00000400000000000000" pitchFamily="2" charset="-78"/>
              </a:rPr>
              <a:t>ویژگی های گیاهان دانه دار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لقاح به آب سطحی نیاز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ندارد</a:t>
            </a:r>
            <a:r>
              <a:rPr lang="fa-IR" dirty="0" smtClean="0">
                <a:cs typeface="B Yekan" panose="00000400000000000000" pitchFamily="2" charset="-78"/>
              </a:rPr>
              <a:t> و گرده افشانی به کمک عوامل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زنده</a:t>
            </a:r>
            <a:r>
              <a:rPr lang="fa-IR" dirty="0" smtClean="0">
                <a:cs typeface="B Yekan" panose="00000400000000000000" pitchFamily="2" charset="-78"/>
              </a:rPr>
              <a:t>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غیر زنده </a:t>
            </a:r>
            <a:r>
              <a:rPr lang="fa-IR" dirty="0" smtClean="0">
                <a:cs typeface="B Yekan" panose="00000400000000000000" pitchFamily="2" charset="-78"/>
              </a:rPr>
              <a:t>(باد، حشرات و پرندگان) انجام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وقتی دانه گرده به بخش تولید مثلی ماده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سازگار</a:t>
            </a:r>
            <a:r>
              <a:rPr lang="fa-IR" dirty="0" smtClean="0">
                <a:cs typeface="B Yekan" panose="00000400000000000000" pitchFamily="2" charset="-78"/>
              </a:rPr>
              <a:t> برسد، لوله گرده از آن خارج می شود و به سمت تخمک رشد می کند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لوله گرده، گامت های نر (آنتروزوئیدها) را به سمت تخمک می برد تا لقاح انجام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بعد از لقاح، تخمک و محتویات آن به دانه تبدیل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352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493" y="1036466"/>
            <a:ext cx="6233131" cy="53198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60493" y="205469"/>
            <a:ext cx="65372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Yekan" panose="00000400000000000000" pitchFamily="2" charset="-78"/>
              </a:rPr>
              <a:t>تصویر میکروسکوپ نوری از رشد لوله گرده گیاه آلو ورا</a:t>
            </a:r>
          </a:p>
          <a:p>
            <a:pPr algn="ctr" rtl="1"/>
            <a:r>
              <a:rPr lang="fa-IR" sz="2400" dirty="0" smtClean="0">
                <a:cs typeface="B Yekan" panose="00000400000000000000" pitchFamily="2" charset="-78"/>
              </a:rPr>
              <a:t>این لوله گرده تا 2 سانتیمتر رشد می کند </a:t>
            </a:r>
            <a:endParaRPr lang="en-US" sz="24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014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گیاهان دانه دار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تولید مثل جنسی در گیاهان دار در دو گروه اصلی بررسی خواهد شد:</a:t>
            </a: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بازدانگان  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</a:rPr>
              <a:t>مانند کاج</a:t>
            </a: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 startAt="2"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نهان دانگان</a:t>
            </a: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fa-I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dirty="0" smtClean="0">
                <a:cs typeface="B Yekan" panose="00000400000000000000" pitchFamily="2" charset="-78"/>
              </a:rPr>
              <a:t>مانند گیاهان گل دار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744" y="996560"/>
            <a:ext cx="11310423" cy="5359790"/>
          </a:xfrm>
        </p:spPr>
        <p:txBody>
          <a:bodyPr/>
          <a:lstStyle/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تولید مثل جنسی در بازدانگان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ویژگی های کلی بازدانگان</a:t>
            </a:r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بخش های تولید مثلی در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مخروط</a:t>
            </a:r>
            <a:r>
              <a:rPr lang="fa-IR" dirty="0" smtClean="0">
                <a:cs typeface="B Yekan" panose="00000400000000000000" pitchFamily="2" charset="-78"/>
              </a:rPr>
              <a:t> های نر و ماده سازمان دهی شده است</a:t>
            </a:r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مخروط های نر و ماده می توانند روی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یک</a:t>
            </a:r>
            <a:r>
              <a:rPr lang="fa-IR" dirty="0" smtClean="0">
                <a:cs typeface="B Yekan" panose="00000400000000000000" pitchFamily="2" charset="-78"/>
              </a:rPr>
              <a:t> گیاه و </a:t>
            </a:r>
            <a:r>
              <a:rPr lang="fa-IR" b="1" dirty="0" smtClean="0">
                <a:cs typeface="B Yekan" panose="00000400000000000000" pitchFamily="2" charset="-78"/>
              </a:rPr>
              <a:t>یا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دو</a:t>
            </a:r>
            <a:r>
              <a:rPr lang="fa-IR" dirty="0" smtClean="0">
                <a:cs typeface="B Yekan" panose="00000400000000000000" pitchFamily="2" charset="-78"/>
              </a:rPr>
              <a:t> گیاه جداگانه باشند</a:t>
            </a:r>
            <a:endParaRPr lang="fa-IR" dirty="0"/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مخروط</a:t>
            </a:r>
            <a:r>
              <a:rPr lang="fa-IR" dirty="0" smtClean="0">
                <a:cs typeface="B Yekan" panose="00000400000000000000" pitchFamily="2" charset="-78"/>
              </a:rPr>
              <a:t>، اجتماعی از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برگ</a:t>
            </a:r>
            <a:r>
              <a:rPr lang="fa-IR" dirty="0" smtClean="0">
                <a:cs typeface="B Yekan" panose="00000400000000000000" pitchFamily="2" charset="-78"/>
              </a:rPr>
              <a:t> های تغییر شکل یافته به نام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پولک</a:t>
            </a:r>
            <a:r>
              <a:rPr lang="fa-IR" dirty="0" smtClean="0">
                <a:cs typeface="B Yekan" panose="00000400000000000000" pitchFamily="2" charset="-78"/>
              </a:rPr>
              <a:t> هستند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6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979" y="254029"/>
            <a:ext cx="11310423" cy="647113"/>
          </a:xfrm>
        </p:spPr>
        <p:txBody>
          <a:bodyPr/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مخروط های نر و ماده بر روی یک گیاه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www.biology86.blog.ir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7553" t="18423" r="22693" b="12546"/>
          <a:stretch/>
        </p:blipFill>
        <p:spPr>
          <a:xfrm>
            <a:off x="3426584" y="848762"/>
            <a:ext cx="5695212" cy="555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1626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979" y="254029"/>
            <a:ext cx="11310423" cy="647113"/>
          </a:xfrm>
        </p:spPr>
        <p:txBody>
          <a:bodyPr/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مخروط های نر و ماده بر روی دو گیاه جداگانه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www.biology86.blog.ir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177" y="953721"/>
            <a:ext cx="7692344" cy="576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664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57" y="1252025"/>
            <a:ext cx="11507371" cy="3235569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مخروط 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زیر پولک مخروط های نر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کیسه گرده 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2n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) </a:t>
            </a:r>
            <a:r>
              <a:rPr lang="fa-IR" dirty="0" smtClean="0">
                <a:cs typeface="B Yekan" panose="00000400000000000000" pitchFamily="2" charset="-78"/>
              </a:rPr>
              <a:t>تشکیل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درون کیسه های گرده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 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2n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)</a:t>
            </a:r>
            <a:r>
              <a:rPr lang="fa-IR" dirty="0" smtClean="0">
                <a:cs typeface="B Yekan" panose="00000400000000000000" pitchFamily="2" charset="-78"/>
              </a:rPr>
              <a:t>، با تقسیم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میوز</a:t>
            </a:r>
            <a:r>
              <a:rPr lang="fa-IR" dirty="0" smtClean="0">
                <a:cs typeface="B Yekan" panose="00000400000000000000" pitchFamily="2" charset="-78"/>
              </a:rPr>
              <a:t> دانه های گرده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) </a:t>
            </a:r>
            <a:r>
              <a:rPr lang="fa-IR" dirty="0" smtClean="0">
                <a:cs typeface="B Yekan" panose="00000400000000000000" pitchFamily="2" charset="-78"/>
              </a:rPr>
              <a:t>میکروسکوپی (گامتوفیت نر) تشکیل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www.biology86.blog.ir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7" y="4184650"/>
            <a:ext cx="64516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742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405" y="853258"/>
            <a:ext cx="6018511" cy="550309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06939" y="345427"/>
            <a:ext cx="4378122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تصویر میکروسکوپ الکترونی نگاره از دانه گرده </a:t>
            </a:r>
            <a:r>
              <a:rPr lang="en-US" dirty="0">
                <a:solidFill>
                  <a:schemeClr val="bg1"/>
                </a:solidFill>
                <a:cs typeface="B Yekan" panose="00000400000000000000" pitchFamily="2" charset="-78"/>
              </a:rPr>
              <a:t>  </a:t>
            </a:r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069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ویژگی های گیاهان بدون آوند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en-US" sz="3200" dirty="0" smtClean="0">
                <a:cs typeface="B Yekan" panose="00000400000000000000" pitchFamily="2" charset="-78"/>
              </a:rPr>
              <a:t>:</a:t>
            </a:r>
            <a:r>
              <a:rPr lang="fa-IR" sz="3200" dirty="0" smtClean="0">
                <a:cs typeface="B Yekan" panose="00000400000000000000" pitchFamily="2" charset="-78"/>
              </a:rPr>
              <a:t> خزه گیان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کوچک هستند و پیکر ساده ای 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 جذب آب و مواد غذایی در این گیاهان از راه انتشار و اسمز به صورت سلول به سلول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بیشتر در مناطق مرطوب زندگی و رشد می کنند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ریشه و بافت آوندی ندارند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برای تولید مثل جنسی به آب سطحی نیاز دارند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925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083" y="1252025"/>
            <a:ext cx="117465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مخروط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در زیر پولک مخروط ماده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تخمک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ها 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2n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) </a:t>
            </a:r>
            <a:r>
              <a:rPr lang="fa-IR" dirty="0" smtClean="0">
                <a:cs typeface="B Yekan" panose="00000400000000000000" pitchFamily="2" charset="-78"/>
              </a:rPr>
              <a:t>تشکیل می شوند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درون تخمک با تقسیم میوز و سپس میتوز آندوسپرم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) </a:t>
            </a:r>
            <a:r>
              <a:rPr lang="fa-IR" dirty="0" smtClean="0">
                <a:cs typeface="B Yekan" panose="00000400000000000000" pitchFamily="2" charset="-78"/>
              </a:rPr>
              <a:t>(گامتوفیت ماده) ایجاد می</a:t>
            </a:r>
            <a:r>
              <a:rPr lang="fa-IR" dirty="0"/>
              <a:t> </a:t>
            </a:r>
            <a:r>
              <a:rPr lang="fa-IR" dirty="0" smtClean="0">
                <a:cs typeface="B Yekan" panose="00000400000000000000" pitchFamily="2" charset="-78"/>
              </a:rPr>
              <a:t>    شود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489" y="3969417"/>
            <a:ext cx="7249746" cy="227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11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14" y="2284576"/>
            <a:ext cx="5842758" cy="438206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4" y="1252025"/>
            <a:ext cx="6371824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  </a:t>
            </a:r>
            <a:r>
              <a:rPr lang="fa-I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</a:t>
            </a:r>
            <a:r>
              <a:rPr lang="fa-I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اجزای تخمک </a:t>
            </a: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  <a:p>
            <a:pPr marL="514350" indent="-514350" algn="justLow" rtl="1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یک پوسته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lphaUcPeriod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مجموعه سلول هایی به نام پارانشیم خورش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lphaUcPeriod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منفذی به نام سفت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4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تعریف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 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مخروط گرده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به مخروط نر بعد از ایجاد دانه های گرده مخروط گرده گفته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مخروط دانه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به مخروط ماده بعد از لقاح و تشکیل دانه مخروط دانه می گویند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3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620370" y="1476116"/>
            <a:ext cx="5923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مراحل تشکیل دانه گرده رسیده</a:t>
            </a:r>
            <a:endParaRPr lang="en-US" sz="3600" dirty="0">
              <a:cs typeface="B Yeka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" t="3534" r="25561" b="64817"/>
          <a:stretch/>
        </p:blipFill>
        <p:spPr>
          <a:xfrm>
            <a:off x="286602" y="2483891"/>
            <a:ext cx="11564805" cy="222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4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899" y="1252025"/>
            <a:ext cx="11627892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بخش تولید مثلی نر در بازدانگان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تشکیل مخروط نر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ساختارهای کپسول مانند نارنجی رنگ به تعداد زیاد روی درخت (اسپوروفیت)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ایجاد هاگ های نر (دانه گرده نارس) درون کیسه های گرده در نتیجه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تقسیم میوز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سلول های مادر هاگ نر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دو بار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تقسیم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میتوز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هر دانه گرده نارس و تشکیل دانه گرده رسیده (گامتوفیت نر) که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4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سلول دارد (سلول زایشی، سلول رویشی و دو سلول همراه)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249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380" y="1498210"/>
            <a:ext cx="11310423" cy="5359790"/>
          </a:xfrm>
        </p:spPr>
        <p:txBody>
          <a:bodyPr/>
          <a:lstStyle/>
          <a:p>
            <a:pPr marL="514350" indent="-514350" algn="justLow" rtl="1">
              <a:lnSpc>
                <a:spcPct val="150000"/>
              </a:lnSpc>
              <a:buFont typeface="+mj-lt"/>
              <a:buAutoNum type="arabicParenR" startAt="4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ایجاد لوله گرده از رشد سلول رویشی و ایجاد 2 آنتروزوئید درون لوله گرده از تقسیم میتوز سلول زایشی</a:t>
            </a:r>
            <a:r>
              <a:rPr lang="en-US" dirty="0" smtClean="0">
                <a:cs typeface="B Yekan" panose="00000400000000000000" pitchFamily="2" charset="-78"/>
              </a:rPr>
              <a:t> 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" t="3534" r="25561" b="64817"/>
          <a:stretch/>
        </p:blipFill>
        <p:spPr>
          <a:xfrm>
            <a:off x="313597" y="3179927"/>
            <a:ext cx="11564805" cy="222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9681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931617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مراحل تشکیل دانه گرده رسیده </a:t>
            </a:r>
            <a:endParaRPr lang="en-US" sz="3200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0276764" y="2279176"/>
            <a:ext cx="1554164" cy="58685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مخروط نر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970292" y="2279176"/>
            <a:ext cx="1554164" cy="58685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کیسه گرده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363570" y="2279176"/>
            <a:ext cx="1854414" cy="58685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سلول مادر هاگ نر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454917" y="2279176"/>
            <a:ext cx="2156346" cy="58685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4 دانه گرده نارس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9" name="Straight Arrow Connector 8"/>
          <p:cNvCxnSpPr>
            <a:stCxn id="4" idx="1"/>
            <a:endCxn id="5" idx="3"/>
          </p:cNvCxnSpPr>
          <p:nvPr/>
        </p:nvCxnSpPr>
        <p:spPr>
          <a:xfrm flipH="1">
            <a:off x="9524456" y="2572603"/>
            <a:ext cx="7523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5" idx="1"/>
            <a:endCxn id="6" idx="3"/>
          </p:cNvCxnSpPr>
          <p:nvPr/>
        </p:nvCxnSpPr>
        <p:spPr>
          <a:xfrm flipH="1">
            <a:off x="7217984" y="2572603"/>
            <a:ext cx="7523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6" idx="1"/>
            <a:endCxn id="7" idx="3"/>
          </p:cNvCxnSpPr>
          <p:nvPr/>
        </p:nvCxnSpPr>
        <p:spPr>
          <a:xfrm flipH="1">
            <a:off x="4611263" y="2572603"/>
            <a:ext cx="7523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2454916" y="4024336"/>
            <a:ext cx="2975212" cy="58685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دانه گرده رسیده </a:t>
            </a:r>
          </a:p>
          <a:p>
            <a:pPr algn="ctr" rtl="1"/>
            <a:r>
              <a:rPr lang="fa-IR" dirty="0" smtClean="0">
                <a:cs typeface="B Yekan" panose="00000400000000000000" pitchFamily="2" charset="-78"/>
              </a:rPr>
              <a:t>گامتوفیت نر دارای 4 سلول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98571" y="3184122"/>
            <a:ext cx="1762241" cy="67819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2 میتوز در هر دانه گرده نارس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30" name="Elbow Connector 29"/>
          <p:cNvCxnSpPr>
            <a:stCxn id="7" idx="1"/>
            <a:endCxn id="21" idx="1"/>
          </p:cNvCxnSpPr>
          <p:nvPr/>
        </p:nvCxnSpPr>
        <p:spPr>
          <a:xfrm rot="10800000" flipV="1">
            <a:off x="2454917" y="2572603"/>
            <a:ext cx="1" cy="1745160"/>
          </a:xfrm>
          <a:prstGeom prst="bentConnector3">
            <a:avLst>
              <a:gd name="adj1" fmla="val 228601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Left Brace 33"/>
          <p:cNvSpPr/>
          <p:nvPr/>
        </p:nvSpPr>
        <p:spPr>
          <a:xfrm>
            <a:off x="5511173" y="3200743"/>
            <a:ext cx="368489" cy="223403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5960707" y="3184122"/>
            <a:ext cx="1762241" cy="48712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سلول رویشی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960706" y="3862316"/>
            <a:ext cx="1762241" cy="48712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سلول زایشی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960706" y="4526673"/>
            <a:ext cx="1762241" cy="48712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2 سلول همراه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5960706" y="5114404"/>
            <a:ext cx="1762241" cy="48712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2 بال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8585376" y="3184122"/>
            <a:ext cx="1762241" cy="48712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لوله گرده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8585376" y="3862316"/>
            <a:ext cx="1762241" cy="48712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2 گامت نر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43" name="Straight Arrow Connector 42"/>
          <p:cNvCxnSpPr>
            <a:stCxn id="35" idx="3"/>
            <a:endCxn id="39" idx="1"/>
          </p:cNvCxnSpPr>
          <p:nvPr/>
        </p:nvCxnSpPr>
        <p:spPr>
          <a:xfrm>
            <a:off x="7722948" y="3427685"/>
            <a:ext cx="8624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36" idx="3"/>
            <a:endCxn id="41" idx="1"/>
          </p:cNvCxnSpPr>
          <p:nvPr/>
        </p:nvCxnSpPr>
        <p:spPr>
          <a:xfrm>
            <a:off x="7722947" y="4105879"/>
            <a:ext cx="8624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ounded Rectangle 46"/>
          <p:cNvSpPr/>
          <p:nvPr/>
        </p:nvSpPr>
        <p:spPr>
          <a:xfrm>
            <a:off x="4652205" y="2161464"/>
            <a:ext cx="670421" cy="37190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میوز</a:t>
            </a:r>
            <a:endParaRPr lang="en-US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95191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21" grpId="0" animBg="1"/>
      <p:bldP spid="25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022" y="483357"/>
            <a:ext cx="8981956" cy="542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7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" t="2241" r="15394"/>
          <a:stretch/>
        </p:blipFill>
        <p:spPr>
          <a:xfrm>
            <a:off x="7783773" y="1896731"/>
            <a:ext cx="4408227" cy="41670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84" y="2399116"/>
            <a:ext cx="7313832" cy="31623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40788" y="279877"/>
            <a:ext cx="11310423" cy="147057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دانه گرده دارای دو بال است که از فاصله گرفتن پوسته های داخلی و خارجی دانه گرده ایجاد می شود</a:t>
            </a:r>
            <a:endParaRPr lang="en-US" dirty="0" smtClean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971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بخش تولید مثلی ماده بازدانگان همراه با تشکیل تخمک است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rgbClr val="002060"/>
                </a:solidFill>
                <a:cs typeface="B Yekan" panose="00000400000000000000" pitchFamily="2" charset="-78"/>
              </a:rPr>
              <a:t>هر تخمک (</a:t>
            </a:r>
            <a:r>
              <a:rPr lang="en-US" dirty="0" smtClean="0">
                <a:solidFill>
                  <a:srgbClr val="002060"/>
                </a:solidFill>
                <a:cs typeface="B Yekan" panose="00000400000000000000" pitchFamily="2" charset="-78"/>
              </a:rPr>
              <a:t>2n</a:t>
            </a:r>
            <a:r>
              <a:rPr lang="fa-IR" dirty="0" smtClean="0">
                <a:solidFill>
                  <a:srgbClr val="002060"/>
                </a:solidFill>
                <a:cs typeface="B Yekan" panose="00000400000000000000" pitchFamily="2" charset="-78"/>
              </a:rPr>
              <a:t>) شامل سه بخش است</a:t>
            </a: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یک پوسته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</a:t>
            </a:r>
            <a:endParaRPr lang="fa-IR" dirty="0" smtClean="0">
              <a:cs typeface="B Yekan" panose="00000400000000000000" pitchFamily="2" charset="-78"/>
            </a:endParaRP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/>
            </a:pPr>
            <a:r>
              <a:rPr lang="fa-IR" dirty="0">
                <a:cs typeface="B Yekan" panose="00000400000000000000" pitchFamily="2" charset="-78"/>
              </a:rPr>
              <a:t> پارانشیم خورش 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</a:t>
            </a:r>
            <a:endParaRPr lang="fa-IR" dirty="0" smtClean="0">
              <a:cs typeface="B Yekan" panose="00000400000000000000" pitchFamily="2" charset="-78"/>
            </a:endParaRP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منفذ سفت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68" y="2287683"/>
            <a:ext cx="2724473" cy="406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77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14651"/>
            <a:ext cx="11310423" cy="5397164"/>
          </a:xfrm>
        </p:spPr>
        <p:txBody>
          <a:bodyPr>
            <a:normAutofit fontScale="77500" lnSpcReduction="2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خزه گیان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cs typeface="B Yekan" panose="00000400000000000000" pitchFamily="2" charset="-78"/>
              </a:rPr>
              <a:t>در خزه های بخش های زیر دیده نمی شود</a:t>
            </a:r>
            <a:r>
              <a:rPr lang="fa-IR" dirty="0" smtClean="0">
                <a:cs typeface="B Yekan" panose="00000400000000000000" pitchFamily="2" charset="-78"/>
              </a:rPr>
              <a:t>:</a:t>
            </a:r>
          </a:p>
          <a:p>
            <a:pPr algn="justLow" rtl="1">
              <a:lnSpc>
                <a:spcPct val="150000"/>
              </a:lnSpc>
            </a:pPr>
            <a:r>
              <a:rPr lang="fa-IR" dirty="0" smtClean="0">
                <a:cs typeface="B Yekan" panose="00000400000000000000" pitchFamily="2" charset="-78"/>
              </a:rPr>
              <a:t> ریشه</a:t>
            </a:r>
          </a:p>
          <a:p>
            <a:pPr algn="justLow" rtl="1">
              <a:lnSpc>
                <a:spcPct val="150000"/>
              </a:lnSpc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برگ </a:t>
            </a:r>
          </a:p>
          <a:p>
            <a:pPr algn="justLow" rtl="1">
              <a:lnSpc>
                <a:spcPct val="150000"/>
              </a:lnSpc>
            </a:pPr>
            <a:r>
              <a:rPr lang="fa-IR" dirty="0" smtClean="0">
                <a:cs typeface="B Yekan" panose="00000400000000000000" pitchFamily="2" charset="-78"/>
              </a:rPr>
              <a:t> بافت های آوندی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Yekan" panose="00000400000000000000" pitchFamily="2" charset="-78"/>
              </a:rPr>
              <a:t>به جای موارد فوق دارای بخش های زیر می باشند</a:t>
            </a:r>
            <a:r>
              <a:rPr lang="fa-IR" dirty="0" smtClean="0">
                <a:cs typeface="B Yekan" panose="00000400000000000000" pitchFamily="2" charset="-78"/>
              </a:rPr>
              <a:t>:</a:t>
            </a:r>
          </a:p>
          <a:p>
            <a:pPr algn="justLow" rtl="1">
              <a:lnSpc>
                <a:spcPct val="150000"/>
              </a:lnSpc>
            </a:pPr>
            <a:r>
              <a:rPr lang="fa-IR" dirty="0" smtClean="0">
                <a:cs typeface="B Yekan" panose="00000400000000000000" pitchFamily="2" charset="-78"/>
              </a:rPr>
              <a:t> ضمایم ریشه مانند</a:t>
            </a:r>
          </a:p>
          <a:p>
            <a:pPr algn="justLow" rtl="1">
              <a:lnSpc>
                <a:spcPct val="150000"/>
              </a:lnSpc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ضمایم برگ مانند </a:t>
            </a:r>
          </a:p>
          <a:p>
            <a:pPr algn="justLow" rtl="1">
              <a:lnSpc>
                <a:spcPct val="150000"/>
              </a:lnSpc>
            </a:pPr>
            <a:r>
              <a:rPr lang="fa-IR" dirty="0" smtClean="0">
                <a:cs typeface="B Yekan" panose="00000400000000000000" pitchFamily="2" charset="-78"/>
              </a:rPr>
              <a:t> محورهای ساقه مانند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15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603" y="1252025"/>
            <a:ext cx="11544325" cy="5359790"/>
          </a:xfrm>
        </p:spPr>
        <p:txBody>
          <a:bodyPr>
            <a:normAutofit fontScale="92500" lnSpcReduction="1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بخش تولید مثلی ماده در بازدانگان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تشکیل مخروط ماده روی درخت (اسپوروفیت)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ایجاد ساختارهایی به نام تخمک به تعداد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2</a:t>
            </a:r>
            <a:r>
              <a:rPr lang="fa-IR" dirty="0" smtClean="0">
                <a:cs typeface="B Yekan" panose="00000400000000000000" pitchFamily="2" charset="-78"/>
              </a:rPr>
              <a:t> عدد در سطح بالایی هر فلس مخروط ماده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 smtClean="0">
                <a:cs typeface="B Yekan" panose="00000400000000000000" pitchFamily="2" charset="-78"/>
              </a:rPr>
              <a:t> تقسیم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میوز</a:t>
            </a:r>
            <a:r>
              <a:rPr lang="fa-IR" dirty="0" smtClean="0">
                <a:cs typeface="B Yekan" panose="00000400000000000000" pitchFamily="2" charset="-78"/>
              </a:rPr>
              <a:t> یکی از سلول های پارانشیم خورش در دومین سال تشکیل تخمک و تولید 4 سلول هاپلوئید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یکی از 4 سلول (هاگ ماده) باقی مانده و در نتیجه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میتوز</a:t>
            </a:r>
            <a:r>
              <a:rPr lang="fa-IR" dirty="0" smtClean="0">
                <a:cs typeface="B Yekan" panose="00000400000000000000" pitchFamily="2" charset="-78"/>
              </a:rPr>
              <a:t> متوالی بافتی به نام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آندوسپرم</a:t>
            </a:r>
            <a:r>
              <a:rPr lang="fa-IR" dirty="0" smtClean="0">
                <a:cs typeface="B Yekan" panose="00000400000000000000" pitchFamily="2" charset="-78"/>
              </a:rPr>
              <a:t> (گامتوفیت ماده) را ایجاد می کند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در سطح آندوسپرم، آرکگن ها، ایجاد شده و درون آن ها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تخم زا </a:t>
            </a:r>
            <a:r>
              <a:rPr lang="fa-IR" dirty="0" smtClean="0">
                <a:cs typeface="B Yekan" panose="00000400000000000000" pitchFamily="2" charset="-78"/>
              </a:rPr>
              <a:t>به وجود می آید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8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81291" y="6356350"/>
            <a:ext cx="4114800" cy="365125"/>
          </a:xfrm>
        </p:spPr>
        <p:txBody>
          <a:bodyPr/>
          <a:lstStyle/>
          <a:p>
            <a:r>
              <a:rPr lang="en-US" dirty="0" smtClean="0"/>
              <a:t>www.biology86.blog.ir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81" y="0"/>
            <a:ext cx="569321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968621" y="1371727"/>
            <a:ext cx="6096000" cy="151323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Low" rtl="1">
              <a:lnSpc>
                <a:spcPct val="150000"/>
              </a:lnSpc>
              <a:spcBef>
                <a:spcPts val="1000"/>
              </a:spcBef>
            </a:pPr>
            <a:r>
              <a:rPr lang="fa-IR" sz="2800" dirty="0">
                <a:solidFill>
                  <a:prstClr val="black"/>
                </a:solidFill>
                <a:cs typeface="B Yekan" panose="00000400000000000000" pitchFamily="2" charset="-78"/>
              </a:rPr>
              <a:t>تشکیل مخروط ماده روی درخت (اسپوروفیت</a:t>
            </a:r>
            <a:r>
              <a:rPr lang="fa-IR" sz="2800" dirty="0" smtClean="0">
                <a:solidFill>
                  <a:prstClr val="black"/>
                </a:solidFill>
                <a:cs typeface="B Yekan" panose="00000400000000000000" pitchFamily="2" charset="-78"/>
              </a:rPr>
              <a:t>)</a:t>
            </a:r>
          </a:p>
          <a:p>
            <a:pPr lvl="0" algn="justLow" rtl="1">
              <a:lnSpc>
                <a:spcPct val="150000"/>
              </a:lnSpc>
              <a:spcBef>
                <a:spcPts val="1000"/>
              </a:spcBef>
            </a:pPr>
            <a:r>
              <a:rPr lang="fa-IR" sz="2800" dirty="0" smtClean="0">
                <a:solidFill>
                  <a:prstClr val="black"/>
                </a:solidFill>
                <a:cs typeface="B Yekan" panose="00000400000000000000" pitchFamily="2" charset="-78"/>
              </a:rPr>
              <a:t>و ایجاد دو تخمک در بخش بالایی هر فلس</a:t>
            </a:r>
            <a:endParaRPr lang="fa-IR" sz="2800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50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مراحل تشکیل سلول تخمزا در گامتوفیت ماده</a:t>
            </a:r>
            <a:endParaRPr lang="en-US" sz="3200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817" y="3123255"/>
            <a:ext cx="9304483" cy="292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253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992978"/>
          </a:xfrm>
        </p:spPr>
        <p:txBody>
          <a:bodyPr>
            <a:normAutofit/>
          </a:bodyPr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fa-IR" sz="3200" dirty="0">
                <a:cs typeface="B Yekan" panose="00000400000000000000" pitchFamily="2" charset="-78"/>
              </a:rPr>
              <a:t>بخش تولید مثلی ماده در بازدانگان</a:t>
            </a:r>
            <a:r>
              <a:rPr lang="en-US" sz="3200" dirty="0">
                <a:cs typeface="B Yekan" panose="00000400000000000000" pitchFamily="2" charset="-78"/>
              </a:rPr>
              <a:t> </a:t>
            </a: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0480616" y="3370998"/>
            <a:ext cx="1487607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مخروط ماده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47570" y="3370998"/>
            <a:ext cx="1487607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تخمک 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6918552" y="2743200"/>
            <a:ext cx="614149" cy="188424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430945" y="2811441"/>
            <a:ext cx="1487607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پوسته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330093" y="3439240"/>
            <a:ext cx="2588459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سلول های پارانشیم خورش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430945" y="4053392"/>
            <a:ext cx="1487607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سفت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81840" y="3439240"/>
            <a:ext cx="1487607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4 سلول </a:t>
            </a:r>
            <a:r>
              <a:rPr lang="en-US" dirty="0" smtClean="0">
                <a:cs typeface="B Yekan" panose="00000400000000000000" pitchFamily="2" charset="-78"/>
              </a:rPr>
              <a:t>n 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48833" y="4959076"/>
            <a:ext cx="1575874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ابقای یک سلول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93861" y="4945761"/>
            <a:ext cx="1487607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اندوسپرم </a:t>
            </a:r>
          </a:p>
          <a:p>
            <a:pPr algn="ctr"/>
            <a:r>
              <a:rPr lang="fa-IR" dirty="0" smtClean="0">
                <a:cs typeface="B Yekan" panose="00000400000000000000" pitchFamily="2" charset="-78"/>
              </a:rPr>
              <a:t>گامتوفیت ماده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481822" y="4969478"/>
            <a:ext cx="1487607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آرکگن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165630" y="4947645"/>
            <a:ext cx="1487607" cy="5595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تخمزا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16" name="Straight Arrow Connector 15"/>
          <p:cNvCxnSpPr>
            <a:stCxn id="4" idx="1"/>
            <a:endCxn id="5" idx="3"/>
          </p:cNvCxnSpPr>
          <p:nvPr/>
        </p:nvCxnSpPr>
        <p:spPr>
          <a:xfrm flipH="1">
            <a:off x="9135177" y="3650777"/>
            <a:ext cx="13454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9298403" y="2951330"/>
            <a:ext cx="1084998" cy="5595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Yekan" panose="00000400000000000000" pitchFamily="2" charset="-78"/>
              </a:rPr>
              <a:t>بالای هر فلس</a:t>
            </a:r>
            <a:endParaRPr lang="en-US" sz="1400" dirty="0">
              <a:cs typeface="B Yekan" panose="00000400000000000000" pitchFamily="2" charset="-78"/>
            </a:endParaRPr>
          </a:p>
        </p:txBody>
      </p:sp>
      <p:cxnSp>
        <p:nvCxnSpPr>
          <p:cNvPr id="19" name="Straight Arrow Connector 18"/>
          <p:cNvCxnSpPr>
            <a:stCxn id="8" idx="1"/>
            <a:endCxn id="10" idx="3"/>
          </p:cNvCxnSpPr>
          <p:nvPr/>
        </p:nvCxnSpPr>
        <p:spPr>
          <a:xfrm flipH="1">
            <a:off x="1869447" y="3719019"/>
            <a:ext cx="246064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2160940" y="3125344"/>
            <a:ext cx="1877660" cy="5595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Yekan" panose="00000400000000000000" pitchFamily="2" charset="-78"/>
              </a:rPr>
              <a:t>میوز در سال دوم</a:t>
            </a:r>
            <a:endParaRPr lang="en-US" sz="1400" dirty="0">
              <a:cs typeface="B Yekan" panose="00000400000000000000" pitchFamily="2" charset="-78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81839" y="2679322"/>
            <a:ext cx="1487607" cy="55955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مرگ 3 سلول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082399" y="4002370"/>
            <a:ext cx="10237" cy="9567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1" idx="3"/>
            <a:endCxn id="12" idx="1"/>
          </p:cNvCxnSpPr>
          <p:nvPr/>
        </p:nvCxnSpPr>
        <p:spPr>
          <a:xfrm flipV="1">
            <a:off x="1924707" y="5225540"/>
            <a:ext cx="2169154" cy="133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2" idx="3"/>
            <a:endCxn id="13" idx="1"/>
          </p:cNvCxnSpPr>
          <p:nvPr/>
        </p:nvCxnSpPr>
        <p:spPr>
          <a:xfrm>
            <a:off x="5581468" y="5225540"/>
            <a:ext cx="900354" cy="237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3" idx="3"/>
            <a:endCxn id="14" idx="1"/>
          </p:cNvCxnSpPr>
          <p:nvPr/>
        </p:nvCxnSpPr>
        <p:spPr>
          <a:xfrm flipV="1">
            <a:off x="7969429" y="5227424"/>
            <a:ext cx="1196201" cy="21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0" idx="0"/>
            <a:endCxn id="21" idx="2"/>
          </p:cNvCxnSpPr>
          <p:nvPr/>
        </p:nvCxnSpPr>
        <p:spPr>
          <a:xfrm flipH="1" flipV="1">
            <a:off x="1125643" y="3238880"/>
            <a:ext cx="1" cy="2003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2410157" y="4627448"/>
            <a:ext cx="1135477" cy="55955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Yekan" panose="00000400000000000000" pitchFamily="2" charset="-78"/>
              </a:rPr>
              <a:t>میتوز متوالی</a:t>
            </a:r>
            <a:endParaRPr lang="en-US" sz="14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84301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20" grpId="0" animBg="1"/>
      <p:bldP spid="21" grpId="0" animBg="1"/>
      <p:bldP spid="3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لقاح و وقایع بعدی تا تشکیل دانه</a:t>
            </a:r>
            <a:endParaRPr lang="en-US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با انجام گرده افشانی و افتادن دانه گرده در مجاورت سفت، از تقسیمات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سلول رویشی</a:t>
            </a:r>
            <a:r>
              <a:rPr lang="fa-IR" dirty="0" smtClean="0">
                <a:cs typeface="B Yekan" panose="00000400000000000000" pitchFamily="2" charset="-78"/>
              </a:rPr>
              <a:t>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لوله گرده </a:t>
            </a:r>
            <a:r>
              <a:rPr lang="fa-IR" dirty="0" smtClean="0">
                <a:cs typeface="B Yekan" panose="00000400000000000000" pitchFamily="2" charset="-78"/>
              </a:rPr>
              <a:t>ایجاد می شود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با رشد لوله گرده،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دو آنتروزوئید </a:t>
            </a:r>
            <a:r>
              <a:rPr lang="fa-IR" dirty="0" smtClean="0">
                <a:cs typeface="B Yekan" panose="00000400000000000000" pitchFamily="2" charset="-78"/>
              </a:rPr>
              <a:t>حاصل از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تقسیم میتوز سلول زایشی</a:t>
            </a:r>
            <a:r>
              <a:rPr lang="fa-IR" dirty="0" smtClean="0">
                <a:cs typeface="B Yekan" panose="00000400000000000000" pitchFamily="2" charset="-78"/>
              </a:rPr>
              <a:t>، به سلول های تخم زا رسیده و لقاح انجام می شود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تخم حاصل از لقاح با انجام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میتوز</a:t>
            </a:r>
            <a:r>
              <a:rPr lang="fa-IR" dirty="0" smtClean="0">
                <a:cs typeface="B Yekan" panose="00000400000000000000" pitchFamily="2" charset="-78"/>
              </a:rPr>
              <a:t>، رویان را ایجاد کرده و همراه آندوسپرم و پوسته تخمک، دانه را تشکیل می دهد.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51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4" y="1074605"/>
            <a:ext cx="11310423" cy="617718"/>
          </a:xfrm>
        </p:spPr>
        <p:txBody>
          <a:bodyPr>
            <a:normAutofit/>
          </a:bodyPr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لقاح و وقایع بعدی تا تشکیل </a:t>
            </a:r>
            <a:r>
              <a:rPr lang="fa-I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دانه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6" y="1584960"/>
            <a:ext cx="12012200" cy="527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03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>
            <a:normAutofit lnSpcReduction="1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اجزای دانه در بازدانگان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پوشش دانه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از اسپوروفیت مادری باقی مانده و دی پلوئید 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2n</a:t>
            </a:r>
            <a:r>
              <a:rPr lang="fa-IR" dirty="0" smtClean="0">
                <a:cs typeface="B Yekan" panose="00000400000000000000" pitchFamily="2" charset="-78"/>
              </a:rPr>
              <a:t>) است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 startAt="2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آندوسپرم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 از گامتوفیت ماده باقی مانده و هاپلوئید 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cs typeface="B Yekan" panose="00000400000000000000" pitchFamily="2" charset="-78"/>
              </a:rPr>
              <a:t>)</a:t>
            </a:r>
            <a:r>
              <a:rPr lang="fa-IR" dirty="0" smtClean="0">
                <a:cs typeface="B Yekan" panose="00000400000000000000" pitchFamily="2" charset="-78"/>
              </a:rPr>
              <a:t> است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 startAt="3"/>
            </a:pP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رویان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مربوط به اسپوروفیت جدید است و دی پلوئید </a:t>
            </a:r>
            <a:r>
              <a:rPr lang="fa-IR" dirty="0">
                <a:cs typeface="B Yekan" panose="00000400000000000000" pitchFamily="2" charset="-78"/>
              </a:rPr>
              <a:t>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2n</a:t>
            </a:r>
            <a:r>
              <a:rPr lang="fa-IR" dirty="0">
                <a:cs typeface="B Yekan" panose="00000400000000000000" pitchFamily="2" charset="-78"/>
              </a:rPr>
              <a:t>) </a:t>
            </a:r>
            <a:r>
              <a:rPr lang="fa-IR" dirty="0" smtClean="0">
                <a:cs typeface="B Yekan" panose="00000400000000000000" pitchFamily="2" charset="-78"/>
              </a:rPr>
              <a:t>است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98" y="3234637"/>
            <a:ext cx="3872302" cy="267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9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نکته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در بازدانگان، آندوسپرم اندوخته غذایی برای رشد اسپورفیت است، بنابراین اسپوروفیت در ابتدای رویش به گامتوفیت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وابسته </a:t>
            </a:r>
            <a:r>
              <a:rPr lang="fa-IR" dirty="0" smtClean="0">
                <a:cs typeface="B Yekan" panose="00000400000000000000" pitchFamily="2" charset="-78"/>
              </a:rPr>
              <a:t>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دانه بازدانگان از نمو تخمک بوجود آمده و تخم درون آن حاصل می شود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459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16" y="1179122"/>
            <a:ext cx="1198728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تولید مثل جنسی در نهان دانگان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ویژگی های کلی نهان دانگان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بخش تولید مثلی (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گامتوفیت ها</a:t>
            </a:r>
            <a:r>
              <a:rPr lang="fa-IR" dirty="0" smtClean="0">
                <a:cs typeface="B Yekan" panose="00000400000000000000" pitchFamily="2" charset="-78"/>
              </a:rPr>
              <a:t>) در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گل</a:t>
            </a:r>
            <a:r>
              <a:rPr lang="fa-IR" dirty="0" smtClean="0">
                <a:cs typeface="B Yekan" panose="00000400000000000000" pitchFamily="2" charset="-78"/>
              </a:rPr>
              <a:t> که بخشی از بدن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اسپوروفیت</a:t>
            </a:r>
            <a:r>
              <a:rPr lang="fa-IR" dirty="0" smtClean="0">
                <a:cs typeface="B Yekan" panose="00000400000000000000" pitchFamily="2" charset="-78"/>
              </a:rPr>
              <a:t> است ایجاد می</a:t>
            </a:r>
            <a:r>
              <a:rPr lang="fa-IR" dirty="0"/>
              <a:t> </a:t>
            </a:r>
            <a:r>
              <a:rPr lang="fa-IR" dirty="0" smtClean="0">
                <a:cs typeface="B Yekan" panose="00000400000000000000" pitchFamily="2" charset="-78"/>
              </a:rPr>
              <a:t>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گامتوفیت ها کوچک و میکروسکوپی هستند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گیاه اصلی اسپوروفیت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نهان دانگان دارای نوع خاصی از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آوند چوبی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به نام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عناصر آوندی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هستند که در بازدانگان وجود </a:t>
            </a:r>
            <a:r>
              <a:rPr lang="fa-IR" b="1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ندارد</a:t>
            </a:r>
            <a:endParaRPr lang="en-US" b="1" dirty="0" smtClean="0">
              <a:solidFill>
                <a:srgbClr val="FF0000"/>
              </a:solidFill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9517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بخش های مختلف گل روی چهار حلقه هم مرکز قرار دارند که عبارتند از: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 smtClean="0">
                <a:cs typeface="B Yekan" panose="00000400000000000000" pitchFamily="2" charset="-78"/>
              </a:rPr>
              <a:t>کاسبرگ 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گلبرگ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پرچم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مادگی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9965" t="18050" r="25630" b="22808"/>
          <a:stretch/>
        </p:blipFill>
        <p:spPr>
          <a:xfrm>
            <a:off x="41319" y="2285475"/>
            <a:ext cx="4476467" cy="432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47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2658" t="34843" r="23847" b="19076"/>
          <a:stretch/>
        </p:blipFill>
        <p:spPr>
          <a:xfrm>
            <a:off x="2661313" y="2306470"/>
            <a:ext cx="8243249" cy="3992319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871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2392" y="1179122"/>
            <a:ext cx="11310423" cy="5359790"/>
          </a:xfrm>
        </p:spPr>
        <p:txBody>
          <a:bodyPr>
            <a:normAutofit lnSpcReduction="1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اجزای گل از خارج به داخل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کاسبرگ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حفاظت از غنچه 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b="1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گلبرگ ها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جلب جانوران گرده افشان</a:t>
            </a: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b="1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پرچم ها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شامل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دو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بخش است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میله  بخش رشته مانند پرچم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بساک  در بالای میله قرار دارد و در آن کیسه گرده تشکیل می گردد</a:t>
            </a:r>
            <a:endParaRPr lang="fa-IR" dirty="0">
              <a:cs typeface="B Yekan" panose="00000400000000000000" pitchFamily="2" charset="-78"/>
              <a:sym typeface="Wingdings" panose="05000000000000000000" pitchFamily="2" charset="2"/>
            </a:endParaRPr>
          </a:p>
          <a:p>
            <a:pPr marL="514350" indent="-514350" algn="justLow" rtl="1">
              <a:lnSpc>
                <a:spcPct val="150000"/>
              </a:lnSpc>
              <a:buFont typeface="+mj-lt"/>
              <a:buAutoNum type="arabicPeriod" startAt="4"/>
            </a:pP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b="1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مادگی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  شامل یک یا چند برچه است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8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>
            <a:normAutofit fontScale="925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اجزای مادگی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</a:t>
            </a:r>
            <a:r>
              <a:rPr lang="fa-IR" dirty="0" smtClean="0">
                <a:cs typeface="B Yekan" panose="00000400000000000000" pitchFamily="2" charset="-78"/>
              </a:rPr>
              <a:t> هر مادگی شامل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یک یا چند برچه </a:t>
            </a:r>
            <a:r>
              <a:rPr lang="fa-IR" dirty="0" smtClean="0">
                <a:cs typeface="B Yekan" panose="00000400000000000000" pitchFamily="2" charset="-78"/>
              </a:rPr>
              <a:t>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هر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برچه </a:t>
            </a:r>
            <a:r>
              <a:rPr lang="fa-IR" dirty="0" smtClean="0">
                <a:cs typeface="B Yekan" panose="00000400000000000000" pitchFamily="2" charset="-78"/>
              </a:rPr>
              <a:t>از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سه بخش </a:t>
            </a:r>
            <a:r>
              <a:rPr lang="fa-IR" dirty="0" smtClean="0">
                <a:cs typeface="B Yekan" panose="00000400000000000000" pitchFamily="2" charset="-78"/>
              </a:rPr>
              <a:t>تشکیل شده است: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کلاله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انتهای پر مانند خامه که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متورم و چسبناک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است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محل پذیرش دانه گرده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  <a:sym typeface="Wingdings" panose="05000000000000000000" pitchFamily="2" charset="2"/>
              </a:rPr>
              <a:t>خامه</a:t>
            </a:r>
            <a:r>
              <a:rPr lang="fa-I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پایه ای که از تخمدان رشد کرده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مسیر رشد لوله گرده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به سمت تخمک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  <a:sym typeface="Wingdings" panose="05000000000000000000" pitchFamily="2" charset="2"/>
              </a:rPr>
              <a:t>تخمدان</a:t>
            </a:r>
            <a:r>
              <a:rPr lang="fa-I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بخش متورم و پایینی برچه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محل تولید تخمک </a:t>
            </a:r>
            <a:r>
              <a:rPr lang="fa-IR" dirty="0" smtClean="0">
                <a:cs typeface="B Yekan" panose="00000400000000000000" pitchFamily="2" charset="-78"/>
                <a:sym typeface="Wingdings" panose="05000000000000000000" pitchFamily="2" charset="2"/>
              </a:rPr>
              <a:t>است </a:t>
            </a: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11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767844"/>
          </a:xfrm>
        </p:spPr>
        <p:txBody>
          <a:bodyPr/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اجزای مادگی در نهاندانگان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marL="0" indent="0" algn="justLow" rtl="1">
              <a:buNone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83" y="1918062"/>
            <a:ext cx="4355729" cy="488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44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نکات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گلی که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4 حلقه </a:t>
            </a:r>
            <a:r>
              <a:rPr lang="fa-IR" dirty="0" smtClean="0">
                <a:cs typeface="B Yekan" panose="00000400000000000000" pitchFamily="2" charset="-78"/>
              </a:rPr>
              <a:t>را دارد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گل کامل </a:t>
            </a:r>
            <a:r>
              <a:rPr lang="fa-IR" dirty="0" smtClean="0">
                <a:cs typeface="B Yekan" panose="00000400000000000000" pitchFamily="2" charset="-78"/>
              </a:rPr>
              <a:t>و گلی که فاقد یک یا چند حلقه باشد گل ناکامل نامیده می شوند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گلی که حلقه های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پرچم و مادگی </a:t>
            </a:r>
            <a:r>
              <a:rPr lang="fa-IR" dirty="0" smtClean="0">
                <a:cs typeface="B Yekan" panose="00000400000000000000" pitchFamily="2" charset="-78"/>
              </a:rPr>
              <a:t>را دارد گل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دو جنسی </a:t>
            </a:r>
            <a:r>
              <a:rPr lang="fa-IR" dirty="0" smtClean="0">
                <a:cs typeface="B Yekan" panose="00000400000000000000" pitchFamily="2" charset="-78"/>
              </a:rPr>
              <a:t>و گلی که فقط یکی از این 2 حلقه را دارد گل یک جنسی نامیده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گل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یک جنسی </a:t>
            </a:r>
            <a:r>
              <a:rPr lang="fa-IR" dirty="0" smtClean="0">
                <a:cs typeface="B Yekan" panose="00000400000000000000" pitchFamily="2" charset="-78"/>
              </a:rPr>
              <a:t>گل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ناکامل</a:t>
            </a:r>
            <a:r>
              <a:rPr lang="fa-IR" dirty="0" smtClean="0">
                <a:cs typeface="B Yekan" panose="00000400000000000000" pitchFamily="2" charset="-78"/>
              </a:rPr>
              <a:t> محسوب می شود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205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999856"/>
          </a:xfrm>
        </p:spPr>
        <p:txBody>
          <a:bodyPr/>
          <a:lstStyle/>
          <a:p>
            <a:pPr algn="justLow" rtl="1"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یک گل کامل</a:t>
            </a: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9965" t="18050" r="25630" b="22808"/>
          <a:stretch/>
        </p:blipFill>
        <p:spPr>
          <a:xfrm>
            <a:off x="4038600" y="1603087"/>
            <a:ext cx="4476467" cy="432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34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گل ها و عوامل گرده افشان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 smtClean="0">
                <a:cs typeface="B Yekan" panose="00000400000000000000" pitchFamily="2" charset="-78"/>
              </a:rPr>
              <a:t> عوامل جذب حشرات گرده افشان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رنگ های درخشان، شهد و بوهای قوی و شکل جذاب گل ها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جانوران گرده افشان عبارتند از 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حشرات(مثل زنبور عسل) ، پرندگان (مانند پرنده شهد خوار)، خفاش ها</a:t>
            </a: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13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 fontScale="925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گل ها منبع غذایی جانوران گرده افشان هستند</a:t>
            </a: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 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زنبورها</a:t>
            </a:r>
            <a:endParaRPr lang="fa-I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شیره گل را می خورند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از گرده ها برای تغذیه نوزادان خود استفاده می کنند (دانه های گرده منبع غنی پروتئین هستند)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زنبور ها گل ها را با استفاده از بوی آن ها و سپس از طریق رنگ و شکل شناسایی می کنند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معمولا گرده افشانی گل های آبی یا زرد را انجام می دهند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48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04" y="1179121"/>
            <a:ext cx="11941791" cy="5542353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نکات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حشراتی که شب ها تغذیه می کنند، گرده افشانی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گل های سفید </a:t>
            </a:r>
            <a:r>
              <a:rPr lang="fa-IR" dirty="0" smtClean="0">
                <a:cs typeface="B Yekan" panose="00000400000000000000" pitchFamily="2" charset="-78"/>
              </a:rPr>
              <a:t>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دارای بوی قوی </a:t>
            </a:r>
            <a:r>
              <a:rPr lang="fa-IR" dirty="0" smtClean="0">
                <a:cs typeface="B Yekan" panose="00000400000000000000" pitchFamily="2" charset="-78"/>
              </a:rPr>
              <a:t>را انجام می دهند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مگس </a:t>
            </a:r>
            <a:r>
              <a:rPr lang="fa-IR" dirty="0" smtClean="0">
                <a:cs typeface="B Yekan" panose="00000400000000000000" pitchFamily="2" charset="-78"/>
              </a:rPr>
              <a:t>ها گرده افشانی گل هایی را که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بوی</a:t>
            </a:r>
            <a:r>
              <a:rPr lang="fa-IR" dirty="0" smtClean="0">
                <a:cs typeface="B Yekan" panose="00000400000000000000" pitchFamily="2" charset="-78"/>
              </a:rPr>
              <a:t> شبیه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گوشت گندیده </a:t>
            </a:r>
            <a:r>
              <a:rPr lang="fa-IR" dirty="0" smtClean="0">
                <a:cs typeface="B Yekan" panose="00000400000000000000" pitchFamily="2" charset="-78"/>
              </a:rPr>
              <a:t>دارند را انجام می دهند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خفاش</a:t>
            </a:r>
            <a:r>
              <a:rPr lang="fa-IR" dirty="0" smtClean="0">
                <a:cs typeface="B Yekan" panose="00000400000000000000" pitchFamily="2" charset="-78"/>
              </a:rPr>
              <a:t> ها،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گل های سفیدی </a:t>
            </a:r>
            <a:r>
              <a:rPr lang="fa-IR" dirty="0" smtClean="0">
                <a:cs typeface="B Yekan" panose="00000400000000000000" pitchFamily="2" charset="-78"/>
              </a:rPr>
              <a:t>را که در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شب باز </a:t>
            </a:r>
            <a:r>
              <a:rPr lang="fa-IR" dirty="0" smtClean="0">
                <a:cs typeface="B Yekan" panose="00000400000000000000" pitchFamily="2" charset="-78"/>
              </a:rPr>
              <a:t>می شوند، گرده افشانی می کنند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گل هایی مثل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چمن</a:t>
            </a:r>
            <a:r>
              <a:rPr lang="fa-IR" dirty="0" smtClean="0">
                <a:cs typeface="B Yekan" panose="00000400000000000000" pitchFamily="2" charset="-78"/>
              </a:rPr>
              <a:t>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بلوط</a:t>
            </a:r>
            <a:r>
              <a:rPr lang="fa-IR" dirty="0" smtClean="0">
                <a:cs typeface="B Yekan" panose="00000400000000000000" pitchFamily="2" charset="-78"/>
              </a:rPr>
              <a:t> که کوچک و فاقد گلبرگ و کاسبرگ و فاقد بوهای قوی و شیره هستند را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باد</a:t>
            </a:r>
            <a:r>
              <a:rPr lang="fa-IR" dirty="0" smtClean="0">
                <a:cs typeface="B Yekan" panose="00000400000000000000" pitchFamily="2" charset="-78"/>
              </a:rPr>
              <a:t> گرده افشانی می کند. این گیاهان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پرچم</a:t>
            </a:r>
            <a:r>
              <a:rPr lang="fa-IR" dirty="0" smtClean="0">
                <a:cs typeface="B Yekan" panose="00000400000000000000" pitchFamily="2" charset="-78"/>
              </a:rPr>
              <a:t>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گرده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فراوان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دارند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16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مقایسه گرده افشانی گیاهان توسط حشرات و باد</a:t>
            </a:r>
            <a:endParaRPr lang="fa-IR" sz="3200" dirty="0" smtClean="0">
              <a:cs typeface="B Yeka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4651" t="23834" r="20910" b="13106"/>
          <a:stretch/>
        </p:blipFill>
        <p:spPr>
          <a:xfrm>
            <a:off x="2961564" y="2053700"/>
            <a:ext cx="7083188" cy="4612945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81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04" y="1179122"/>
            <a:ext cx="11941791" cy="5359790"/>
          </a:xfrm>
        </p:spPr>
        <p:txBody>
          <a:bodyPr>
            <a:normAutofit lnSpcReduction="1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چرخه زندگی در نهان دانگان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الف) تشکیل گامتوفیت نر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1) در هر کیسه گرده بساک، هر یک از سلول های </a:t>
            </a:r>
            <a:r>
              <a:rPr lang="en-US" sz="2400" dirty="0" smtClean="0">
                <a:cs typeface="B Yekan" panose="00000400000000000000" pitchFamily="2" charset="-78"/>
              </a:rPr>
              <a:t>2n</a:t>
            </a:r>
            <a:r>
              <a:rPr lang="fa-IR" sz="2400" dirty="0" smtClean="0">
                <a:cs typeface="B Yekan" panose="00000400000000000000" pitchFamily="2" charset="-78"/>
              </a:rPr>
              <a:t> کروموزومی با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تقسیم میوز</a:t>
            </a:r>
            <a:r>
              <a:rPr lang="fa-IR" sz="2400" dirty="0" smtClean="0">
                <a:cs typeface="B Yekan" panose="00000400000000000000" pitchFamily="2" charset="-78"/>
              </a:rPr>
              <a:t>،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4 سلول هاپلوئید </a:t>
            </a:r>
            <a:r>
              <a:rPr lang="fa-IR" sz="2400" dirty="0" smtClean="0">
                <a:cs typeface="B Yekan" panose="00000400000000000000" pitchFamily="2" charset="-78"/>
              </a:rPr>
              <a:t>به نام هاگ (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گرده نارس</a:t>
            </a:r>
            <a:r>
              <a:rPr lang="fa-IR" sz="2400" dirty="0" smtClean="0">
                <a:cs typeface="B Yekan" panose="00000400000000000000" pitchFamily="2" charset="-78"/>
              </a:rPr>
              <a:t>) تولید می کنند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2) تقسیم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میتوز</a:t>
            </a:r>
            <a:r>
              <a:rPr lang="fa-IR" sz="2400" dirty="0" smtClean="0">
                <a:cs typeface="B Yekan" panose="00000400000000000000" pitchFamily="2" charset="-78"/>
              </a:rPr>
              <a:t> و رشد </a:t>
            </a:r>
            <a:r>
              <a:rPr lang="fa-IR" sz="2400" dirty="0">
                <a:cs typeface="B Yekan" panose="00000400000000000000" pitchFamily="2" charset="-78"/>
              </a:rPr>
              <a:t>هر هاگ (گرده نارس)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تولید دانه گرده رسیده (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گامتوفیت نر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)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هر دانه گرده رسیده شامل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دو سلول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(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رویشی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 و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زایشی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) و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دو دیواره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(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داخلی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 و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خارجی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) است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3) رویش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سلول رویشی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تشکیل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لوله گرده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4) تقسیم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میتوز سلول زایشی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تشکیل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دو گامت نر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(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آنتروزوئید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) </a:t>
            </a:r>
            <a:endParaRPr lang="en-US" sz="2400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68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/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>
                <a:solidFill>
                  <a:schemeClr val="accent6">
                    <a:lumMod val="50000"/>
                  </a:schemeClr>
                </a:solidFill>
                <a:cs typeface="B Yekan" panose="00000400000000000000" pitchFamily="2" charset="-78"/>
              </a:rPr>
              <a:t> </a:t>
            </a:r>
            <a:r>
              <a:rPr lang="fa-IR" sz="3200" dirty="0" smtClean="0">
                <a:solidFill>
                  <a:schemeClr val="accent6">
                    <a:lumMod val="50000"/>
                  </a:schemeClr>
                </a:solidFill>
                <a:cs typeface="B Yekan" panose="00000400000000000000" pitchFamily="2" charset="-78"/>
              </a:rPr>
              <a:t> </a:t>
            </a:r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cs typeface="B Yekan" panose="00000400000000000000" pitchFamily="2" charset="-78"/>
              </a:rPr>
              <a:t>تولید مثل جنسی در گیاهان بدون دانه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cs typeface="B Yekan" panose="00000400000000000000" pitchFamily="2" charset="-78"/>
              </a:rPr>
              <a:t> </a:t>
            </a:r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cs typeface="B Yekan" panose="00000400000000000000" pitchFamily="2" charset="-78"/>
              </a:rPr>
              <a:t> </a:t>
            </a:r>
            <a:endParaRPr lang="en-US" sz="3200" b="1" dirty="0" smtClean="0">
              <a:solidFill>
                <a:schemeClr val="accent6">
                  <a:lumMod val="50000"/>
                </a:schemeClr>
              </a:solidFill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الگوی تولید مثل جنسی در گیاهان از نوع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تناوب نسل </a:t>
            </a:r>
            <a:r>
              <a:rPr lang="fa-IR" dirty="0" smtClean="0">
                <a:cs typeface="B Yekan" panose="00000400000000000000" pitchFamily="2" charset="-78"/>
              </a:rPr>
              <a:t>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 smtClean="0">
                <a:cs typeface="B Yekan" panose="00000400000000000000" pitchFamily="2" charset="-78"/>
              </a:rPr>
              <a:t> در چرخه زندگی گیاهان دو مرحله دیده می شود:</a:t>
            </a: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/>
            </a:pP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مرحله </a:t>
            </a:r>
            <a:r>
              <a:rPr lang="fa-IR" dirty="0" smtClean="0">
                <a:cs typeface="B Yekan" panose="00000400000000000000" pitchFamily="2" charset="-78"/>
              </a:rPr>
              <a:t> اسپوروفیتی</a:t>
            </a:r>
          </a:p>
          <a:p>
            <a:pPr marL="571500" indent="-571500" algn="justLow" rtl="1">
              <a:lnSpc>
                <a:spcPct val="150000"/>
              </a:lnSpc>
              <a:buFont typeface="+mj-lt"/>
              <a:buAutoNum type="romanUcPeriod"/>
            </a:pPr>
            <a:r>
              <a:rPr lang="fa-IR" dirty="0">
                <a:cs typeface="B Yekan" panose="00000400000000000000" pitchFamily="2" charset="-78"/>
              </a:rPr>
              <a:t> مرحله </a:t>
            </a:r>
            <a:r>
              <a:rPr lang="fa-IR" dirty="0" smtClean="0">
                <a:cs typeface="B Yekan" panose="00000400000000000000" pitchFamily="2" charset="-78"/>
              </a:rPr>
              <a:t> گامتوفیتی</a:t>
            </a:r>
            <a:r>
              <a:rPr lang="en-US" dirty="0" smtClean="0">
                <a:cs typeface="B Yekan" panose="00000400000000000000" pitchFamily="2" charset="-78"/>
              </a:rPr>
              <a:t>  </a:t>
            </a:r>
            <a:r>
              <a:rPr lang="fa-IR" dirty="0" smtClean="0">
                <a:cs typeface="B Yekan" panose="00000400000000000000" pitchFamily="2" charset="-78"/>
              </a:rPr>
              <a:t>  </a:t>
            </a:r>
          </a:p>
          <a:p>
            <a:pPr marL="0" indent="0" algn="justLow" rtl="1">
              <a:lnSpc>
                <a:spcPct val="150000"/>
              </a:lnSpc>
              <a:buNone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28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1723187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dirty="0">
                <a:cs typeface="B Yekan" panose="00000400000000000000" pitchFamily="2" charset="-78"/>
              </a:rPr>
              <a:t>مراحل تشکیل گامتوفیت </a:t>
            </a:r>
            <a:r>
              <a:rPr lang="fa-IR" sz="3200" dirty="0" smtClean="0">
                <a:cs typeface="B Yekan" panose="00000400000000000000" pitchFamily="2" charset="-78"/>
              </a:rPr>
              <a:t>نر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به هاگ نر میکروسپور هم می گویند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781800" y="6356350"/>
            <a:ext cx="4114800" cy="365125"/>
          </a:xfrm>
        </p:spPr>
        <p:txBody>
          <a:bodyPr/>
          <a:lstStyle/>
          <a:p>
            <a:r>
              <a:rPr lang="en-US" dirty="0" smtClean="0"/>
              <a:t>www.biology86.blog.ir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5" y="1827614"/>
            <a:ext cx="6525147" cy="489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8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999856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dirty="0">
                <a:cs typeface="B Yekan" panose="00000400000000000000" pitchFamily="2" charset="-78"/>
              </a:rPr>
              <a:t> مراحل تشکیل گامتوفیت </a:t>
            </a:r>
            <a:r>
              <a:rPr lang="fa-IR" sz="3200" dirty="0" smtClean="0">
                <a:cs typeface="B Yekan" panose="00000400000000000000" pitchFamily="2" charset="-78"/>
              </a:rPr>
              <a:t>نر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0263116" y="2975212"/>
            <a:ext cx="1705971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بساک پرچم </a:t>
            </a:r>
            <a:r>
              <a:rPr lang="en-US" dirty="0" smtClean="0">
                <a:cs typeface="B Yekan" panose="00000400000000000000" pitchFamily="2" charset="-78"/>
              </a:rPr>
              <a:t>2n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755642" y="2975212"/>
            <a:ext cx="2047166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هاگ (گرده نارس </a:t>
            </a:r>
            <a:r>
              <a:rPr lang="en-US" dirty="0" smtClean="0">
                <a:cs typeface="B Yekan" panose="00000400000000000000" pitchFamily="2" charset="-78"/>
              </a:rPr>
              <a:t>n</a:t>
            </a:r>
            <a:r>
              <a:rPr lang="fa-IR" dirty="0" smtClean="0">
                <a:cs typeface="B Yekan" panose="00000400000000000000" pitchFamily="2" charset="-78"/>
              </a:rPr>
              <a:t>)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7" name="Straight Arrow Connector 6"/>
          <p:cNvCxnSpPr>
            <a:stCxn id="4" idx="1"/>
            <a:endCxn id="5" idx="3"/>
          </p:cNvCxnSpPr>
          <p:nvPr/>
        </p:nvCxnSpPr>
        <p:spPr>
          <a:xfrm flipH="1">
            <a:off x="8802808" y="3268639"/>
            <a:ext cx="14603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8980227" y="2838734"/>
            <a:ext cx="1132764" cy="395785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میوز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320118" y="2975212"/>
            <a:ext cx="2729553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دانه گرده رسیده  </a:t>
            </a:r>
          </a:p>
          <a:p>
            <a:pPr algn="ctr" rtl="1"/>
            <a:r>
              <a:rPr lang="fa-IR" dirty="0" smtClean="0">
                <a:cs typeface="B Yekan" panose="00000400000000000000" pitchFamily="2" charset="-78"/>
              </a:rPr>
              <a:t>(گامتوفیت نر دارای 2 سلول)</a:t>
            </a:r>
          </a:p>
        </p:txBody>
      </p:sp>
      <p:cxnSp>
        <p:nvCxnSpPr>
          <p:cNvPr id="11" name="Straight Arrow Connector 10"/>
          <p:cNvCxnSpPr>
            <a:stCxn id="5" idx="1"/>
          </p:cNvCxnSpPr>
          <p:nvPr/>
        </p:nvCxnSpPr>
        <p:spPr>
          <a:xfrm flipH="1">
            <a:off x="5022377" y="3268639"/>
            <a:ext cx="1733265" cy="13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5199795" y="2852383"/>
            <a:ext cx="1378427" cy="395785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رشد و میتوز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337481" y="4908955"/>
            <a:ext cx="1201002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لوله گرده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0" name="Right Brace 19"/>
          <p:cNvSpPr/>
          <p:nvPr/>
        </p:nvSpPr>
        <p:spPr>
          <a:xfrm>
            <a:off x="1651379" y="1951630"/>
            <a:ext cx="573206" cy="26408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245660" y="3911741"/>
            <a:ext cx="1405719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سلول رویشی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45660" y="2941092"/>
            <a:ext cx="1405719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سلول زایشی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45660" y="2066710"/>
            <a:ext cx="1405719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دو دیواره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337481" y="5769496"/>
            <a:ext cx="1201002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2 آنتروزوئید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26" name="Elbow Connector 25"/>
          <p:cNvCxnSpPr>
            <a:stCxn id="22" idx="1"/>
            <a:endCxn id="24" idx="1"/>
          </p:cNvCxnSpPr>
          <p:nvPr/>
        </p:nvCxnSpPr>
        <p:spPr>
          <a:xfrm rot="10800000" flipH="1" flipV="1">
            <a:off x="245659" y="3234519"/>
            <a:ext cx="1091821" cy="2828404"/>
          </a:xfrm>
          <a:prstGeom prst="bentConnector3">
            <a:avLst>
              <a:gd name="adj1" fmla="val -20937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21" idx="1"/>
          </p:cNvCxnSpPr>
          <p:nvPr/>
        </p:nvCxnSpPr>
        <p:spPr>
          <a:xfrm rot="10800000" flipH="1" flipV="1">
            <a:off x="245660" y="4205168"/>
            <a:ext cx="1139586" cy="997214"/>
          </a:xfrm>
          <a:prstGeom prst="bentConnector3">
            <a:avLst>
              <a:gd name="adj1" fmla="val -68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07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8" grpId="0" animBg="1"/>
      <p:bldP spid="10" grpId="0" animBg="1"/>
      <p:bldP spid="12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تشکیل گامتوفیت ماده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000" dirty="0" smtClean="0">
                <a:cs typeface="B Yekan" panose="00000400000000000000" pitchFamily="2" charset="-78"/>
              </a:rPr>
              <a:t>تشکیل </a:t>
            </a:r>
            <a:r>
              <a:rPr lang="fa-IR" sz="2400" dirty="0" smtClean="0">
                <a:cs typeface="B Yekan" panose="00000400000000000000" pitchFamily="2" charset="-78"/>
              </a:rPr>
              <a:t>تخمک ها در تخمدان انجام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Yekan" panose="00000400000000000000" pitchFamily="2" charset="-78"/>
              </a:rPr>
              <a:t> اجزای تخمک :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400" dirty="0" smtClean="0">
                <a:cs typeface="B Yekan" panose="00000400000000000000" pitchFamily="2" charset="-78"/>
              </a:rPr>
              <a:t> پارانشیم خورش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400" dirty="0" smtClean="0">
                <a:cs typeface="B Yekan" panose="00000400000000000000" pitchFamily="2" charset="-78"/>
              </a:rPr>
              <a:t> دو پوسته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eriod"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منفذ </a:t>
            </a:r>
            <a:r>
              <a:rPr lang="fa-IR" sz="2000" dirty="0" smtClean="0">
                <a:cs typeface="B Yekan" panose="00000400000000000000" pitchFamily="2" charset="-78"/>
              </a:rPr>
              <a:t>سفت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5" y="2039485"/>
            <a:ext cx="6222507" cy="431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0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1695891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نکته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مقایسه تخمدان در نهان دانگان و بازدانگان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5" y="1939508"/>
            <a:ext cx="6366619" cy="441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2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مراحل تشکیل کیسه رویانی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رشد و تقسیم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میوز</a:t>
            </a:r>
            <a:r>
              <a:rPr lang="fa-IR" sz="2400" dirty="0" smtClean="0">
                <a:cs typeface="B Yekan" panose="00000400000000000000" pitchFamily="2" charset="-78"/>
              </a:rPr>
              <a:t> در یکی از سلول های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پارنشیم خورش </a:t>
            </a:r>
            <a:r>
              <a:rPr lang="fa-IR" sz="2400" dirty="0" smtClean="0">
                <a:cs typeface="B Yekan" panose="00000400000000000000" pitchFamily="2" charset="-78"/>
              </a:rPr>
              <a:t>(</a:t>
            </a:r>
            <a:r>
              <a:rPr lang="en-US" sz="2400" dirty="0" smtClean="0">
                <a:cs typeface="B Yekan" panose="00000400000000000000" pitchFamily="2" charset="-78"/>
              </a:rPr>
              <a:t>2n</a:t>
            </a:r>
            <a:r>
              <a:rPr lang="fa-IR" sz="2400" dirty="0" smtClean="0">
                <a:cs typeface="B Yekan" panose="00000400000000000000" pitchFamily="2" charset="-78"/>
              </a:rPr>
              <a:t>) 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تشکیل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4 سلول هاپلوئید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مرگ سه عدد از سلول های ایجاد شده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تقسیم های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میتوز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 در سلول باقی مانده 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تشکیل کیسه رویانی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(گامتوفیت ماده)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کیسه رویانی شامل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7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 سلول و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8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 هسته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در وسط کیسه رویانی یک سلول درشت با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دو هسته هاپلوئید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به نام سلول 2 هسته ای قرار دارد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در مجاورت سفت نیز سلول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  <a:sym typeface="Wingdings" panose="05000000000000000000" pitchFamily="2" charset="2"/>
              </a:rPr>
              <a:t>تخمزا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 قرار دارد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24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24" y="1666391"/>
            <a:ext cx="7691272" cy="519160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مراحل تشکیل گامتوفیت ماده</a:t>
            </a:r>
            <a:endParaRPr lang="fa-IR" sz="3200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21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28" y="2139217"/>
            <a:ext cx="12218121" cy="375661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03678" y="800963"/>
            <a:ext cx="4435830" cy="684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 algn="justLow" rtl="1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fa-IR" sz="2800" dirty="0" smtClean="0">
                <a:solidFill>
                  <a:prstClr val="black"/>
                </a:solidFill>
                <a:cs typeface="B Yekan" panose="00000400000000000000" pitchFamily="2" charset="-78"/>
              </a:rPr>
              <a:t> گامتوفیت ماده در نهان دانگان</a:t>
            </a:r>
            <a:endParaRPr lang="fa-IR" sz="3200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219068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266" y="1210107"/>
            <a:ext cx="11941791" cy="999856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dirty="0">
                <a:cs typeface="B Yekan" panose="00000400000000000000" pitchFamily="2" charset="-78"/>
              </a:rPr>
              <a:t> مراحل تشکیل گامتوفیت </a:t>
            </a:r>
            <a:r>
              <a:rPr lang="fa-IR" sz="3200" dirty="0" smtClean="0">
                <a:cs typeface="B Yekan" panose="00000400000000000000" pitchFamily="2" charset="-78"/>
              </a:rPr>
              <a:t>ماده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430977" y="3235348"/>
            <a:ext cx="1705971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4 سلول هاپلوئید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7" name="Straight Arrow Connector 6"/>
          <p:cNvCxnSpPr>
            <a:stCxn id="23" idx="1"/>
            <a:endCxn id="4" idx="3"/>
          </p:cNvCxnSpPr>
          <p:nvPr/>
        </p:nvCxnSpPr>
        <p:spPr>
          <a:xfrm flipH="1" flipV="1">
            <a:off x="6136948" y="3528775"/>
            <a:ext cx="1605879" cy="272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6291618" y="2990422"/>
            <a:ext cx="1458038" cy="538354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رشد 1 سلول و تقسیم میوز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076598" y="3296716"/>
            <a:ext cx="1660478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اجزای تخمک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720189" y="3212055"/>
            <a:ext cx="798392" cy="395785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میتوز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511185" y="2648494"/>
            <a:ext cx="1644559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تحلیل 3 سلول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0" name="Right Brace 19"/>
          <p:cNvSpPr/>
          <p:nvPr/>
        </p:nvSpPr>
        <p:spPr>
          <a:xfrm>
            <a:off x="9462447" y="2262118"/>
            <a:ext cx="573206" cy="26408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7742827" y="4233245"/>
            <a:ext cx="1746913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منفذ سفت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742827" y="2403567"/>
            <a:ext cx="1719620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دو پوسته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742827" y="3262644"/>
            <a:ext cx="1746913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پارانشیم خورش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452634" y="4503251"/>
            <a:ext cx="1333502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تخم زا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6" name="Right Brace 15"/>
          <p:cNvSpPr/>
          <p:nvPr/>
        </p:nvSpPr>
        <p:spPr>
          <a:xfrm>
            <a:off x="4135272" y="2605748"/>
            <a:ext cx="175142" cy="167779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2511185" y="3477866"/>
            <a:ext cx="1644559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ابقای یک سلول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12024" y="3477866"/>
            <a:ext cx="1644559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کیسه رویانی</a:t>
            </a:r>
          </a:p>
          <a:p>
            <a:pPr algn="ctr" rtl="1"/>
            <a:r>
              <a:rPr lang="fa-IR" dirty="0" smtClean="0">
                <a:cs typeface="B Yekan" panose="00000400000000000000" pitchFamily="2" charset="-78"/>
              </a:rPr>
              <a:t>گامتوفیت ماده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18" name="Straight Arrow Connector 17"/>
          <p:cNvCxnSpPr>
            <a:stCxn id="25" idx="1"/>
            <a:endCxn id="27" idx="3"/>
          </p:cNvCxnSpPr>
          <p:nvPr/>
        </p:nvCxnSpPr>
        <p:spPr>
          <a:xfrm flipH="1">
            <a:off x="1756583" y="3771293"/>
            <a:ext cx="7546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1452634" y="5235208"/>
            <a:ext cx="1333502" cy="5868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سلول 2 هسته ای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31" name="Elbow Connector 30"/>
          <p:cNvCxnSpPr>
            <a:stCxn id="27" idx="2"/>
            <a:endCxn id="24" idx="1"/>
          </p:cNvCxnSpPr>
          <p:nvPr/>
        </p:nvCxnSpPr>
        <p:spPr>
          <a:xfrm rot="16200000" flipH="1">
            <a:off x="827490" y="4171534"/>
            <a:ext cx="731958" cy="51833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27" idx="2"/>
            <a:endCxn id="29" idx="1"/>
          </p:cNvCxnSpPr>
          <p:nvPr/>
        </p:nvCxnSpPr>
        <p:spPr>
          <a:xfrm rot="16200000" flipH="1">
            <a:off x="461512" y="4537512"/>
            <a:ext cx="1463915" cy="51833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5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8" grpId="0" animBg="1"/>
      <p:bldP spid="10" grpId="0" animBg="1"/>
      <p:bldP spid="12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6" grpId="0" animBg="1"/>
      <p:bldP spid="25" grpId="0" animBg="1"/>
      <p:bldP spid="27" grpId="0" animBg="1"/>
      <p:bldP spid="29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نکات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خزه گیان و نهازادان آوندی و بازدانگان آرکگن دارند ولی نهاندانگان آرکگن ندارند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آنتریدی مخصوص خزه ها و نهازادان آوندی است و در بازدانگان و نهان دانگان وجود ندارد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6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لقاح دوتایی (مضاعف) در نهاندانگان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بعد از گرده افشانی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دانه گرده </a:t>
            </a:r>
            <a:r>
              <a:rPr lang="fa-IR" sz="2400" dirty="0" smtClean="0">
                <a:cs typeface="B Yekan" panose="00000400000000000000" pitchFamily="2" charset="-78"/>
              </a:rPr>
              <a:t>روی کلاله مادگی قرار می گیرد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با رشد سلول رویشی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لوله گرده </a:t>
            </a:r>
            <a:r>
              <a:rPr lang="fa-IR" sz="2400" dirty="0" smtClean="0">
                <a:cs typeface="B Yekan" panose="00000400000000000000" pitchFamily="2" charset="-78"/>
              </a:rPr>
              <a:t>تشکیل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سلول زایشی یک تقسیم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 میتوز </a:t>
            </a:r>
            <a:r>
              <a:rPr lang="fa-IR" sz="2400" dirty="0" smtClean="0">
                <a:cs typeface="B Yekan" panose="00000400000000000000" pitchFamily="2" charset="-78"/>
              </a:rPr>
              <a:t>انجام می دهد و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2 آنتروزوئید </a:t>
            </a:r>
            <a:r>
              <a:rPr lang="fa-IR" sz="2400" dirty="0" smtClean="0">
                <a:cs typeface="B Yekan" panose="00000400000000000000" pitchFamily="2" charset="-78"/>
              </a:rPr>
              <a:t>در داخل لوله گرده بوجود می آید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لوله گرده که اکنون حاوی 2 آنتروزوئید است به سمت کیسه رویانی رشد می کند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2 آنتروزوئید </a:t>
            </a:r>
            <a:r>
              <a:rPr lang="fa-IR" sz="2400" dirty="0" smtClean="0">
                <a:cs typeface="B Yekan" panose="00000400000000000000" pitchFamily="2" charset="-78"/>
              </a:rPr>
              <a:t>موجود در لوله به ترتیب با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سلول تخم زا </a:t>
            </a:r>
            <a:r>
              <a:rPr lang="fa-IR" sz="2400" dirty="0" smtClean="0">
                <a:cs typeface="B Yekan" panose="00000400000000000000" pitchFamily="2" charset="-78"/>
              </a:rPr>
              <a:t>و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سلول 2 هسته ای </a:t>
            </a:r>
            <a:r>
              <a:rPr lang="fa-IR" sz="2400" dirty="0" smtClean="0">
                <a:cs typeface="B Yekan" panose="00000400000000000000" pitchFamily="2" charset="-78"/>
              </a:rPr>
              <a:t>لقاح انجام می دهد 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76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5" y="1252025"/>
            <a:ext cx="11310423" cy="5359790"/>
          </a:xfrm>
        </p:spPr>
        <p:txBody>
          <a:bodyPr>
            <a:normAutofit lnSpcReduction="1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تعریف چرخه زندگی تناوب نسل </a:t>
            </a:r>
            <a:endParaRPr lang="en-US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cs typeface="B Yekan" panose="00000400000000000000" pitchFamily="2" charset="-78"/>
              </a:rPr>
              <a:t>   </a:t>
            </a:r>
            <a:r>
              <a:rPr lang="fa-IR" dirty="0" smtClean="0">
                <a:cs typeface="B Yekan" panose="00000400000000000000" pitchFamily="2" charset="-78"/>
              </a:rPr>
              <a:t> این چرخه شامل دو بخش اسپوروفیتی و گامتوفیتی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اسپوروفیت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2n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)</a:t>
            </a:r>
            <a:r>
              <a:rPr lang="fa-IR" dirty="0" smtClean="0">
                <a:cs typeface="B Yekan" panose="00000400000000000000" pitchFamily="2" charset="-78"/>
              </a:rPr>
              <a:t> 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ساختاری دی پلوییدی 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2n</a:t>
            </a:r>
            <a:r>
              <a:rPr lang="fa-IR" dirty="0" smtClean="0">
                <a:cs typeface="B Yekan" panose="00000400000000000000" pitchFamily="2" charset="-78"/>
              </a:rPr>
              <a:t>) از گیاه که از رشد و تقسیم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سلول تخم </a:t>
            </a:r>
            <a:r>
              <a:rPr lang="fa-IR" dirty="0" smtClean="0">
                <a:cs typeface="B Yekan" panose="00000400000000000000" pitchFamily="2" charset="-78"/>
              </a:rPr>
              <a:t>حاصل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 دلیل نام گذاری این مرحله: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اسپوروفیت </a:t>
            </a:r>
            <a:r>
              <a:rPr lang="fa-I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میوز</a:t>
            </a:r>
            <a:r>
              <a:rPr lang="fa-IR" dirty="0" smtClean="0">
                <a:cs typeface="B Yekan" panose="00000400000000000000" pitchFamily="2" charset="-78"/>
              </a:rPr>
              <a:t> انجام می دهد و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هاگ</a:t>
            </a:r>
            <a:r>
              <a:rPr lang="fa-IR" dirty="0" smtClean="0">
                <a:cs typeface="B Yekan" panose="00000400000000000000" pitchFamily="2" charset="-78"/>
              </a:rPr>
              <a:t>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)</a:t>
            </a:r>
            <a:r>
              <a:rPr lang="fa-IR" dirty="0">
                <a:cs typeface="B Yekan" panose="00000400000000000000" pitchFamily="2" charset="-78"/>
              </a:rPr>
              <a:t> </a:t>
            </a:r>
            <a:r>
              <a:rPr lang="fa-IR" dirty="0" smtClean="0">
                <a:cs typeface="B Yekan" panose="00000400000000000000" pitchFamily="2" charset="-78"/>
              </a:rPr>
              <a:t>یا 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اسپور (</a:t>
            </a:r>
            <a:r>
              <a:rPr lang="en-US" dirty="0" smtClean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)</a:t>
            </a:r>
            <a:r>
              <a:rPr lang="fa-IR" dirty="0" smtClean="0">
                <a:cs typeface="B Yekan" panose="00000400000000000000" pitchFamily="2" charset="-78"/>
              </a:rPr>
              <a:t> را بوجود می آورد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 smtClean="0">
                <a:cs typeface="B Yekan" panose="00000400000000000000" pitchFamily="2" charset="-78"/>
              </a:rPr>
              <a:t>هاگ (اسپور) </a:t>
            </a:r>
            <a:r>
              <a:rPr lang="fa-IR" dirty="0">
                <a:solidFill>
                  <a:srgbClr val="FF0000"/>
                </a:solidFill>
                <a:cs typeface="B Yekan" panose="00000400000000000000" pitchFamily="2" charset="-78"/>
              </a:rPr>
              <a:t>(</a:t>
            </a:r>
            <a:r>
              <a:rPr lang="en-US" dirty="0">
                <a:solidFill>
                  <a:srgbClr val="FF0000"/>
                </a:solidFill>
                <a:cs typeface="B Yekan" panose="00000400000000000000" pitchFamily="2" charset="-78"/>
              </a:rPr>
              <a:t>n</a:t>
            </a:r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)</a:t>
            </a:r>
            <a:r>
              <a:rPr lang="fa-IR" dirty="0" smtClean="0">
                <a:cs typeface="B Yekan" panose="00000400000000000000" pitchFamily="2" charset="-78"/>
              </a:rPr>
              <a:t>، با تقسیمات میتوزی، گامتوفیت را بوجود می آورد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379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27" y="1508577"/>
            <a:ext cx="11898073" cy="47081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96000" y="537908"/>
            <a:ext cx="58416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 algn="justLow" rtl="1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fa-IR" sz="3200" dirty="0">
                <a:solidFill>
                  <a:prstClr val="black"/>
                </a:solidFill>
                <a:cs typeface="B Yekan" panose="00000400000000000000" pitchFamily="2" charset="-78"/>
              </a:rPr>
              <a:t> لقاح دوتایی (مضاعف) در نهاندانگان</a:t>
            </a:r>
          </a:p>
        </p:txBody>
      </p:sp>
    </p:spTree>
    <p:extLst>
      <p:ext uri="{BB962C8B-B14F-4D97-AF65-F5344CB8AC3E}">
        <p14:creationId xmlns:p14="http://schemas.microsoft.com/office/powerpoint/2010/main" val="127949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986208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>
                <a:cs typeface="B Yekan" panose="00000400000000000000" pitchFamily="2" charset="-78"/>
              </a:rPr>
              <a:t>  لقاح دوتایی (مضاعف) در </a:t>
            </a:r>
            <a:r>
              <a:rPr lang="fa-IR" sz="3200" dirty="0" smtClean="0">
                <a:cs typeface="B Yekan" panose="00000400000000000000" pitchFamily="2" charset="-78"/>
              </a:rPr>
              <a:t>نهاندانگان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www.biology86.blog.ir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9921922" y="2797791"/>
            <a:ext cx="2169994" cy="72333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آنتروزوئید 1 + تخم زا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921922" y="4638479"/>
            <a:ext cx="2169994" cy="72333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آنتروزوئید 2 + سلول 2 هسته ای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751928" y="2797790"/>
            <a:ext cx="1364775" cy="72333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تخم دیپلوئید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408227" y="2436124"/>
            <a:ext cx="1712793" cy="72333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سلول بزرگتر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08877" y="2538485"/>
            <a:ext cx="1455194" cy="6209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cs typeface="B Yekan" panose="00000400000000000000" pitchFamily="2" charset="-78"/>
              </a:rPr>
              <a:t>میتوز با تقسیم نامساوی</a:t>
            </a:r>
            <a:endParaRPr lang="en-US" sz="1600" dirty="0">
              <a:cs typeface="B Yekan" panose="00000400000000000000" pitchFamily="2" charset="-78"/>
            </a:endParaRPr>
          </a:p>
        </p:txBody>
      </p:sp>
      <p:cxnSp>
        <p:nvCxnSpPr>
          <p:cNvPr id="10" name="Straight Arrow Connector 9"/>
          <p:cNvCxnSpPr>
            <a:stCxn id="4" idx="1"/>
            <a:endCxn id="6" idx="3"/>
          </p:cNvCxnSpPr>
          <p:nvPr/>
        </p:nvCxnSpPr>
        <p:spPr>
          <a:xfrm flipH="1" flipV="1">
            <a:off x="9116703" y="3159456"/>
            <a:ext cx="80521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1"/>
          </p:cNvCxnSpPr>
          <p:nvPr/>
        </p:nvCxnSpPr>
        <p:spPr>
          <a:xfrm flipH="1" flipV="1">
            <a:off x="6121020" y="3159455"/>
            <a:ext cx="1630908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ight Brace 12"/>
          <p:cNvSpPr/>
          <p:nvPr/>
        </p:nvSpPr>
        <p:spPr>
          <a:xfrm>
            <a:off x="6121020" y="2388358"/>
            <a:ext cx="87857" cy="1692320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408227" y="3319810"/>
            <a:ext cx="1712793" cy="72333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سلول کوچکتر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19867" y="2436124"/>
            <a:ext cx="2975212" cy="72333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وسیله اتصال رویان به گیاه مادر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992573" y="3319810"/>
            <a:ext cx="1302506" cy="72333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رویان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18" name="Straight Arrow Connector 17"/>
          <p:cNvCxnSpPr>
            <a:stCxn id="7" idx="1"/>
            <a:endCxn id="15" idx="3"/>
          </p:cNvCxnSpPr>
          <p:nvPr/>
        </p:nvCxnSpPr>
        <p:spPr>
          <a:xfrm flipH="1">
            <a:off x="3295079" y="2797790"/>
            <a:ext cx="11131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4" idx="1"/>
            <a:endCxn id="16" idx="3"/>
          </p:cNvCxnSpPr>
          <p:nvPr/>
        </p:nvCxnSpPr>
        <p:spPr>
          <a:xfrm flipH="1">
            <a:off x="3295079" y="3681476"/>
            <a:ext cx="11131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3452883" y="2127346"/>
            <a:ext cx="797540" cy="6209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cs typeface="B Yekan" panose="00000400000000000000" pitchFamily="2" charset="-78"/>
              </a:rPr>
              <a:t>میتوز</a:t>
            </a:r>
            <a:endParaRPr lang="en-US" sz="1600" dirty="0">
              <a:cs typeface="B Yekan" panose="00000400000000000000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464399" y="3040034"/>
            <a:ext cx="797540" cy="6209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cs typeface="B Yekan" panose="00000400000000000000" pitchFamily="2" charset="-78"/>
              </a:rPr>
              <a:t>میتوز</a:t>
            </a:r>
            <a:endParaRPr lang="en-US" sz="1600" dirty="0">
              <a:cs typeface="B Yekan" panose="00000400000000000000" pitchFamily="2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946709" y="4636775"/>
            <a:ext cx="2169994" cy="72333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تخم تری پلوئید </a:t>
            </a:r>
            <a:r>
              <a:rPr lang="en-US" dirty="0" smtClean="0">
                <a:cs typeface="B Yekan" panose="00000400000000000000" pitchFamily="2" charset="-78"/>
              </a:rPr>
              <a:t>3n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03664" y="4636775"/>
            <a:ext cx="4960959" cy="72333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Yekan" panose="00000400000000000000" pitchFamily="2" charset="-78"/>
              </a:rPr>
              <a:t>آلبومن (منبع تغذیه رویان و سرشار از مواد غذایی)</a:t>
            </a:r>
            <a:endParaRPr lang="en-US" dirty="0">
              <a:cs typeface="B Yekan" panose="00000400000000000000" pitchFamily="2" charset="-78"/>
            </a:endParaRPr>
          </a:p>
        </p:txBody>
      </p:sp>
      <p:cxnSp>
        <p:nvCxnSpPr>
          <p:cNvPr id="27" name="Straight Arrow Connector 26"/>
          <p:cNvCxnSpPr>
            <a:stCxn id="5" idx="1"/>
            <a:endCxn id="24" idx="3"/>
          </p:cNvCxnSpPr>
          <p:nvPr/>
        </p:nvCxnSpPr>
        <p:spPr>
          <a:xfrm flipH="1" flipV="1">
            <a:off x="9116703" y="4998441"/>
            <a:ext cx="805219" cy="17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30" name="Straight Arrow Connector 29"/>
          <p:cNvCxnSpPr>
            <a:stCxn id="24" idx="1"/>
            <a:endCxn id="25" idx="3"/>
          </p:cNvCxnSpPr>
          <p:nvPr/>
        </p:nvCxnSpPr>
        <p:spPr>
          <a:xfrm flipH="1">
            <a:off x="5264623" y="4998441"/>
            <a:ext cx="168208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31" name="Rounded Rectangle 30"/>
          <p:cNvSpPr/>
          <p:nvPr/>
        </p:nvSpPr>
        <p:spPr>
          <a:xfrm>
            <a:off x="5810107" y="4363799"/>
            <a:ext cx="797540" cy="62097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cs typeface="B Yekan" panose="00000400000000000000" pitchFamily="2" charset="-78"/>
              </a:rPr>
              <a:t>میتوز</a:t>
            </a:r>
            <a:endParaRPr lang="en-US" sz="16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01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22" grpId="0" animBg="1"/>
      <p:bldP spid="23" grpId="0" animBg="1"/>
      <p:bldP spid="24" grpId="0" animBg="1"/>
      <p:bldP spid="25" grpId="0" animBg="1"/>
      <p:bldP spid="31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1119" t="15812" r="13987" b="9375"/>
          <a:stretch/>
        </p:blipFill>
        <p:spPr>
          <a:xfrm rot="16200000">
            <a:off x="-1312106" y="1502038"/>
            <a:ext cx="6852742" cy="38486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7500" t="16744" r="10597" b="12360"/>
          <a:stretch/>
        </p:blipFill>
        <p:spPr>
          <a:xfrm rot="16200000">
            <a:off x="5933188" y="1272476"/>
            <a:ext cx="6803765" cy="436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6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 پس از انجام لقاح، دانه از نمو تخم و بافت های تخمک تشکیل می شود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ساختار دانه از سه بخش تشکیل شده است: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arenR"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پوسته دانه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 smtClean="0">
                <a:cs typeface="B Yekan" panose="00000400000000000000" pitchFamily="2" charset="-78"/>
              </a:rPr>
              <a:t>از سخت شدن سلول های پوشش خارجی تخمک ایجاد می شود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 منشا اسپوروفیت مادر را دارد</a:t>
            </a:r>
            <a:endParaRPr lang="fa-IR" sz="2400" dirty="0" smtClean="0">
              <a:cs typeface="B Yekan" panose="00000400000000000000" pitchFamily="2" charset="-78"/>
            </a:endParaRP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arenR" startAt="2"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اندوخته دانه</a:t>
            </a:r>
          </a:p>
          <a:p>
            <a:pPr marL="457200" indent="-457200" algn="justLow" rtl="1">
              <a:lnSpc>
                <a:spcPct val="150000"/>
              </a:lnSpc>
              <a:buFont typeface="+mj-lt"/>
              <a:buAutoNum type="arabicParenR" startAt="2"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 رویان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شامل سه بخش است: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1) ساقه چه       2) ریشه چه              3) لپه</a:t>
            </a:r>
            <a:endParaRPr lang="en-US" sz="2000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5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124292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smtClean="0">
                <a:cs typeface="B Yekan" panose="00000400000000000000" pitchFamily="2" charset="-78"/>
              </a:rPr>
              <a:t>  </a:t>
            </a:r>
            <a:r>
              <a:rPr lang="fa-IR" sz="3200" dirty="0" smtClean="0">
                <a:cs typeface="B Yekan" panose="00000400000000000000" pitchFamily="2" charset="-78"/>
              </a:rPr>
              <a:t> ساختار دانه در تک لپه ای ها، دو لپه ای ها و بازدانگان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8495" t="27565" r="6890" b="16651"/>
          <a:stretch/>
        </p:blipFill>
        <p:spPr>
          <a:xfrm>
            <a:off x="150125" y="1863462"/>
            <a:ext cx="9956041" cy="485801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723496" y="6301520"/>
            <a:ext cx="4114800" cy="365125"/>
          </a:xfrm>
        </p:spPr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9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پوسته دانه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رویان را از صدمات مکانیکی و عوامل نامساعد محیطی حفظ می کند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مانع</a:t>
            </a:r>
            <a:r>
              <a:rPr lang="fa-IR" sz="2400" dirty="0" smtClean="0">
                <a:cs typeface="B Yekan" panose="00000400000000000000" pitchFamily="2" charset="-78"/>
              </a:rPr>
              <a:t> از رشد سریع رویان درون گیاه می شود (از رسیدن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آب</a:t>
            </a:r>
            <a:r>
              <a:rPr lang="fa-IR" sz="2400" dirty="0" smtClean="0">
                <a:cs typeface="B Yekan" panose="00000400000000000000" pitchFamily="2" charset="-78"/>
              </a:rPr>
              <a:t> و </a:t>
            </a:r>
            <a:r>
              <a:rPr lang="fa-IR" sz="2400" dirty="0" smtClean="0">
                <a:solidFill>
                  <a:srgbClr val="FF0000"/>
                </a:solidFill>
                <a:cs typeface="B Yekan" panose="00000400000000000000" pitchFamily="2" charset="-78"/>
              </a:rPr>
              <a:t>اکسیژن</a:t>
            </a:r>
            <a:r>
              <a:rPr lang="fa-IR" sz="2400" dirty="0" smtClean="0">
                <a:cs typeface="B Yekan" panose="00000400000000000000" pitchFamily="2" charset="-78"/>
              </a:rPr>
              <a:t> به آن جلوگیری می کند)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</a:rPr>
              <a:t> از سخت شدن سلول های پوشش خارجی تخمک ایجاد می شود </a:t>
            </a:r>
            <a:r>
              <a:rPr lang="fa-IR" sz="2400" dirty="0">
                <a:cs typeface="B Yekan" panose="00000400000000000000" pitchFamily="2" charset="-78"/>
                <a:sym typeface="Wingdings" panose="05000000000000000000" pitchFamily="2" charset="2"/>
              </a:rPr>
              <a:t> منشا اسپوروفیت مادر را دارد</a:t>
            </a:r>
            <a:endParaRPr lang="fa-IR" sz="2400" dirty="0">
              <a:cs typeface="B Yekan" panose="00000400000000000000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endParaRPr lang="fa-IR" sz="24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2000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14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645014"/>
          </a:xfrm>
        </p:spPr>
        <p:txBody>
          <a:bodyPr>
            <a:normAutofit fontScale="85000" lnSpcReduction="2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مقایسه اندوخته غذایی در بازدانگان و نهان دانگان </a:t>
            </a:r>
            <a:endParaRPr lang="fa-IR" sz="3200" dirty="0" smtClean="0">
              <a:cs typeface="B Yekan" panose="00000400000000000000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295899" y="2794989"/>
            <a:ext cx="2156347" cy="199257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dirty="0" smtClean="0">
                <a:cs typeface="B Morvarid" panose="00000400000000000000" pitchFamily="2" charset="-78"/>
              </a:rPr>
              <a:t>مقایسه</a:t>
            </a:r>
            <a:endParaRPr lang="en-US" sz="4000" dirty="0">
              <a:cs typeface="B Morvarid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26659" y="2999259"/>
            <a:ext cx="4640239" cy="78415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اندوخته غذایی بخشی از گامتوفیت ماده است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26659" y="4109340"/>
            <a:ext cx="4640239" cy="76427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قبل از لقاح تشکیل می شود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6659" y="5203148"/>
            <a:ext cx="4640239" cy="59777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هاپلوئید (</a:t>
            </a:r>
            <a:r>
              <a:rPr 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n</a:t>
            </a:r>
            <a:r>
              <a:rPr lang="fa-IR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) است</a:t>
            </a:r>
            <a:endParaRPr 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6659" y="1889179"/>
            <a:ext cx="4640239" cy="78415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در بازدانگان</a:t>
            </a:r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452246" y="3007119"/>
            <a:ext cx="4640239" cy="78415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آلبومن است و از لقاح سلول 2 هسته ای با آنتروزوئید تشکیل می شود</a:t>
            </a:r>
            <a:endParaRPr lang="fa-I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452246" y="4117200"/>
            <a:ext cx="4640239" cy="76427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بعد از لقاح تشکیل می شود</a:t>
            </a:r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452246" y="5211008"/>
            <a:ext cx="4640239" cy="59777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تر پلوئید 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n</a:t>
            </a:r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3) 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است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452246" y="1897039"/>
            <a:ext cx="4640239" cy="78415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در نهان دانگان</a:t>
            </a:r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493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04" y="1179122"/>
            <a:ext cx="11941791" cy="5359790"/>
          </a:xfrm>
        </p:spPr>
        <p:txBody>
          <a:bodyPr>
            <a:normAutofit lnSpcReduction="10000"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سرانجام آلبومن</a:t>
            </a:r>
            <a:endParaRPr lang="fa-IR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در تک لپه ای ها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 آلبومن در دانه بالغ هم دیده می شود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دانه بالغ هم سلول </a:t>
            </a:r>
            <a:r>
              <a:rPr lang="en-US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2n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 دارد و هم سلول </a:t>
            </a:r>
            <a:r>
              <a:rPr lang="en-US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3n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مثال : گندم و ذرت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  <a:sym typeface="Wingdings" panose="05000000000000000000" pitchFamily="2" charset="2"/>
              </a:rPr>
              <a:t>در دو لپه ای ها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آلبومن به طور کامل به رویان دانه منتقل می شود  دانه بالغ فاقد آلبومن (سلول </a:t>
            </a:r>
            <a:r>
              <a:rPr lang="en-US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3n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)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مثال : لوبیا و نخود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68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252025"/>
            <a:ext cx="11941791" cy="535979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dirty="0" smtClean="0">
                <a:cs typeface="B Yekan" panose="00000400000000000000" pitchFamily="2" charset="-78"/>
              </a:rPr>
              <a:t> </a:t>
            </a:r>
            <a:r>
              <a:rPr lang="fa-IR" sz="3200" dirty="0" smtClean="0">
                <a:cs typeface="B Yekan" panose="00000400000000000000" pitchFamily="2" charset="-78"/>
              </a:rPr>
              <a:t>لپه ها</a:t>
            </a:r>
            <a:endParaRPr lang="fa-IR" sz="3200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3200" dirty="0">
                <a:cs typeface="B Yekan" panose="00000400000000000000" pitchFamily="2" charset="-78"/>
              </a:rPr>
              <a:t> </a:t>
            </a:r>
            <a:r>
              <a:rPr lang="fa-IR" sz="2400" dirty="0" smtClean="0">
                <a:cs typeface="B Yekan" panose="00000400000000000000" pitchFamily="2" charset="-78"/>
              </a:rPr>
              <a:t>لپه ها برگ های تغییر شکل یافته ای هستند 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Yekan" panose="00000400000000000000" pitchFamily="2" charset="-78"/>
              </a:rPr>
              <a:t> نقش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 ذخیره یا انتقال مواد غذایی به رویان گیاه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  <a:sym typeface="Wingdings" panose="05000000000000000000" pitchFamily="2" charset="2"/>
              </a:rPr>
              <a:t> تعداد لپه ها: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در نهان دانگان  1 یا 2 عدد است</a:t>
            </a: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Yekan" panose="00000400000000000000" pitchFamily="2" charset="-78"/>
                <a:sym typeface="Wingdings" panose="05000000000000000000" pitchFamily="2" charset="2"/>
              </a:rPr>
              <a:t> </a:t>
            </a:r>
            <a:r>
              <a:rPr lang="fa-IR" sz="2400" dirty="0" smtClean="0">
                <a:cs typeface="B Yekan" panose="00000400000000000000" pitchFamily="2" charset="-78"/>
                <a:sym typeface="Wingdings" panose="05000000000000000000" pitchFamily="2" charset="2"/>
              </a:rPr>
              <a:t>در بازدانگان  2 یا بیشتر (مثال: در کاج 8 عدد است)</a:t>
            </a:r>
            <a:endParaRPr lang="en-US" dirty="0" smtClean="0">
              <a:cs typeface="B Yekan" panose="00000400000000000000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4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www.biology86.blog.ir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6539" t="27566" r="11155" b="17210"/>
          <a:stretch/>
        </p:blipFill>
        <p:spPr>
          <a:xfrm>
            <a:off x="600500" y="914398"/>
            <a:ext cx="10699845" cy="533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8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</TotalTime>
  <Words>4511</Words>
  <Application>Microsoft Office PowerPoint</Application>
  <PresentationFormat>Widescreen</PresentationFormat>
  <Paragraphs>630</Paragraphs>
  <Slides>109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109</vt:i4>
      </vt:variant>
    </vt:vector>
  </HeadingPairs>
  <TitlesOfParts>
    <vt:vector size="117" baseType="lpstr">
      <vt:lpstr>Arial</vt:lpstr>
      <vt:lpstr>B Morvarid</vt:lpstr>
      <vt:lpstr>B Yekan</vt:lpstr>
      <vt:lpstr>Calibri</vt:lpstr>
      <vt:lpstr>Calibri Light</vt:lpstr>
      <vt:lpstr>Wingdings</vt:lpstr>
      <vt:lpstr>Office Theme</vt:lpstr>
      <vt:lpstr>1_Office Theme</vt:lpstr>
      <vt:lpstr>پاورپوینت های فصل 9  تولید مثل گیاهان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www.biology86.blog.ir</vt:lpstr>
      <vt:lpstr>PowerPoint Presentation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mostafa ahmadi</dc:creator>
  <cp:lastModifiedBy>mostafa ahmadi</cp:lastModifiedBy>
  <cp:revision>151</cp:revision>
  <dcterms:created xsi:type="dcterms:W3CDTF">2015-02-18T20:29:17Z</dcterms:created>
  <dcterms:modified xsi:type="dcterms:W3CDTF">2015-02-28T03:03:41Z</dcterms:modified>
</cp:coreProperties>
</file>