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69" r:id="rId2"/>
    <p:sldId id="256" r:id="rId3"/>
    <p:sldId id="257" r:id="rId4"/>
    <p:sldId id="271" r:id="rId5"/>
    <p:sldId id="278" r:id="rId6"/>
    <p:sldId id="387" r:id="rId7"/>
    <p:sldId id="388" r:id="rId8"/>
    <p:sldId id="389" r:id="rId9"/>
    <p:sldId id="274" r:id="rId10"/>
    <p:sldId id="275" r:id="rId11"/>
    <p:sldId id="392" r:id="rId12"/>
    <p:sldId id="276" r:id="rId13"/>
    <p:sldId id="390" r:id="rId14"/>
    <p:sldId id="281" r:id="rId15"/>
    <p:sldId id="391" r:id="rId16"/>
    <p:sldId id="393" r:id="rId17"/>
    <p:sldId id="282" r:id="rId18"/>
    <p:sldId id="283" r:id="rId19"/>
    <p:sldId id="284" r:id="rId20"/>
    <p:sldId id="382" r:id="rId21"/>
    <p:sldId id="384" r:id="rId22"/>
    <p:sldId id="377" r:id="rId23"/>
    <p:sldId id="383" r:id="rId24"/>
    <p:sldId id="378" r:id="rId25"/>
    <p:sldId id="379" r:id="rId26"/>
    <p:sldId id="380" r:id="rId27"/>
    <p:sldId id="386" r:id="rId28"/>
    <p:sldId id="3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40D"/>
    <a:srgbClr val="B0D42C"/>
    <a:srgbClr val="F8710C"/>
    <a:srgbClr val="FF00FF"/>
    <a:srgbClr val="960404"/>
    <a:srgbClr val="C2BF41"/>
    <a:srgbClr val="C9A337"/>
    <a:srgbClr val="80C3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مبانی سازمان و مدیریت</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fa-IR" smtClean="0"/>
              <a:t>01/02/1436</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کاظم عسگری</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DB3D31-8AA1-4846-9AD4-CA05A8CE66F7}" type="slidenum">
              <a:rPr lang="en-US" smtClean="0"/>
              <a:pPr/>
              <a:t>‹#›</a:t>
            </a:fld>
            <a:endParaRPr lang="en-US"/>
          </a:p>
        </p:txBody>
      </p:sp>
    </p:spTree>
    <p:extLst>
      <p:ext uri="{BB962C8B-B14F-4D97-AF65-F5344CB8AC3E}">
        <p14:creationId xmlns:p14="http://schemas.microsoft.com/office/powerpoint/2010/main" xmlns="" val="21890667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fa-IR" smtClean="0"/>
              <a:t>مبانی سازمان و مدیریت</a:t>
            </a: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r>
              <a:rPr lang="fa-IR" smtClean="0"/>
              <a:t>01/02/1436</a:t>
            </a:r>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fa-IR" smtClean="0"/>
              <a:t>کاظم عسگری</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0B1C87-79B9-4DE8-B40A-885F72D872BB}" type="slidenum">
              <a:rPr lang="fa-IR" smtClean="0"/>
              <a:pPr/>
              <a:t>‹#›</a:t>
            </a:fld>
            <a:endParaRPr lang="fa-IR"/>
          </a:p>
        </p:txBody>
      </p:sp>
    </p:spTree>
    <p:extLst>
      <p:ext uri="{BB962C8B-B14F-4D97-AF65-F5344CB8AC3E}">
        <p14:creationId xmlns:p14="http://schemas.microsoft.com/office/powerpoint/2010/main" xmlns="" val="3537173203"/>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29607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0282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EB2FCCA-5CC4-41A1-ACBE-0A286D6590EB}" type="datetime8">
              <a:rPr lang="fa-IR" smtClean="0"/>
              <a:pPr/>
              <a:t>15/اکتبر/12</a:t>
            </a:fld>
            <a:endParaRPr lang="en-US"/>
          </a:p>
        </p:txBody>
      </p:sp>
      <p:sp>
        <p:nvSpPr>
          <p:cNvPr id="17" name="Footer Placeholder 16"/>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29" name="Slide Number Placeholder 28"/>
          <p:cNvSpPr>
            <a:spLocks noGrp="1"/>
          </p:cNvSpPr>
          <p:nvPr>
            <p:ph type="sldNum" sz="quarter" idx="12"/>
          </p:nvPr>
        </p:nvSpPr>
        <p:spPr/>
        <p:txBody>
          <a:bodyPr/>
          <a:lstStyle>
            <a:extLst/>
          </a:lstStyle>
          <a:p>
            <a:fld id="{1F4A5857-024D-4C17-80BD-6B1FCB68FE7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57FFEE-6481-48D4-BABD-3B83878C61FA}" type="datetime8">
              <a:rPr lang="fa-IR" smtClean="0"/>
              <a:pPr/>
              <a:t>15/اکتبر/12</a:t>
            </a:fld>
            <a:endParaRPr lang="en-US"/>
          </a:p>
        </p:txBody>
      </p:sp>
      <p:sp>
        <p:nvSpPr>
          <p:cNvPr id="5" name="Footer Placeholder 4"/>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6" name="Slide Number Placeholder 5"/>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B9443F-C075-42F0-9F0C-81667A01E9C0}" type="datetime8">
              <a:rPr lang="fa-IR" smtClean="0"/>
              <a:pPr/>
              <a:t>15/اکتبر/12</a:t>
            </a:fld>
            <a:endParaRPr lang="en-US"/>
          </a:p>
        </p:txBody>
      </p:sp>
      <p:sp>
        <p:nvSpPr>
          <p:cNvPr id="5" name="Footer Placeholder 4"/>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6" name="Slide Number Placeholder 5"/>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752795-6349-4B32-8E26-7B0D89F374EC}" type="datetime8">
              <a:rPr lang="fa-IR" smtClean="0"/>
              <a:pPr/>
              <a:t>15/اکتبر/12</a:t>
            </a:fld>
            <a:endParaRPr lang="en-US"/>
          </a:p>
        </p:txBody>
      </p:sp>
      <p:sp>
        <p:nvSpPr>
          <p:cNvPr id="5" name="Footer Placeholder 4"/>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6" name="Slide Number Placeholder 5"/>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413C07-D9F7-458C-A885-870806B604CB}" type="datetime8">
              <a:rPr lang="fa-IR" smtClean="0"/>
              <a:pPr/>
              <a:t>15/اکتبر/12</a:t>
            </a:fld>
            <a:endParaRPr lang="en-US"/>
          </a:p>
        </p:txBody>
      </p:sp>
      <p:sp>
        <p:nvSpPr>
          <p:cNvPr id="5" name="Footer Placeholder 4"/>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6" name="Slide Number Placeholder 5"/>
          <p:cNvSpPr>
            <a:spLocks noGrp="1"/>
          </p:cNvSpPr>
          <p:nvPr>
            <p:ph type="sldNum" sz="quarter" idx="12"/>
          </p:nvPr>
        </p:nvSpPr>
        <p:spPr/>
        <p:txBody>
          <a:bodyPr/>
          <a:lstStyle>
            <a:extLst/>
          </a:lstStyle>
          <a:p>
            <a:fld id="{1F4A5857-024D-4C17-80BD-6B1FCB68FE7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68FE46-A007-4BB7-AEA6-D068D31959CC}" type="datetime8">
              <a:rPr lang="fa-IR" smtClean="0"/>
              <a:pPr/>
              <a:t>15/اکتبر/12</a:t>
            </a:fld>
            <a:endParaRPr lang="en-US"/>
          </a:p>
        </p:txBody>
      </p:sp>
      <p:sp>
        <p:nvSpPr>
          <p:cNvPr id="6" name="Footer Placeholder 5"/>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47E78C-575B-47A5-A4D3-074D85A934DF}" type="datetime8">
              <a:rPr lang="fa-IR" smtClean="0"/>
              <a:pPr/>
              <a:t>15/اکتبر/12</a:t>
            </a:fld>
            <a:endParaRPr lang="en-US"/>
          </a:p>
        </p:txBody>
      </p:sp>
      <p:sp>
        <p:nvSpPr>
          <p:cNvPr id="8" name="Footer Placeholder 7"/>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9" name="Slide Number Placeholder 8"/>
          <p:cNvSpPr>
            <a:spLocks noGrp="1"/>
          </p:cNvSpPr>
          <p:nvPr>
            <p:ph type="sldNum" sz="quarter" idx="12"/>
          </p:nvPr>
        </p:nvSpPr>
        <p:spPr/>
        <p:txBody>
          <a:bodyPr/>
          <a:lstStyle>
            <a:extLst/>
          </a:lstStyle>
          <a:p>
            <a:fld id="{1F4A5857-024D-4C17-80BD-6B1FCB68FE7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F8830F-B50A-41F1-B9CA-12DF21281E7E}" type="datetime8">
              <a:rPr lang="fa-IR" smtClean="0"/>
              <a:pPr/>
              <a:t>15/اکتبر/12</a:t>
            </a:fld>
            <a:endParaRPr lang="en-US"/>
          </a:p>
        </p:txBody>
      </p:sp>
      <p:sp>
        <p:nvSpPr>
          <p:cNvPr id="4" name="Footer Placeholder 3"/>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93E7F0-C9C0-41AA-9BEB-9044A3F57D4B}" type="datetime8">
              <a:rPr lang="fa-IR" smtClean="0"/>
              <a:pPr/>
              <a:t>15/اکتبر/12</a:t>
            </a:fld>
            <a:endParaRPr lang="en-US"/>
          </a:p>
        </p:txBody>
      </p:sp>
      <p:sp>
        <p:nvSpPr>
          <p:cNvPr id="3" name="Footer Placeholder 2"/>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4" name="Slide Number Placeholder 3"/>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FE90C3-D6B0-407E-BF4C-F9AE0F7FB3E6}" type="datetime8">
              <a:rPr lang="fa-IR" smtClean="0"/>
              <a:pPr/>
              <a:t>15/اکتبر/12</a:t>
            </a:fld>
            <a:endParaRPr lang="en-US"/>
          </a:p>
        </p:txBody>
      </p:sp>
      <p:sp>
        <p:nvSpPr>
          <p:cNvPr id="6" name="Footer Placeholder 5"/>
          <p:cNvSpPr>
            <a:spLocks noGrp="1"/>
          </p:cNvSpPr>
          <p:nvPr>
            <p:ph type="ftr" sz="quarter" idx="11"/>
          </p:nvPr>
        </p:nvSpPr>
        <p:spPr/>
        <p:txBody>
          <a:bodyPr/>
          <a:lstStyle>
            <a:extLst/>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extLst/>
          </a:lstStyle>
          <a:p>
            <a:fld id="{1F4A5857-024D-4C17-80BD-6B1FCB68F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357F348-FC11-4924-AEB1-5EE8813C0BDE}" type="datetime8">
              <a:rPr lang="fa-IR" smtClean="0"/>
              <a:pPr/>
              <a:t>15/اکتبر/12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F4A5857-024D-4C17-80BD-6B1FCB68FE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A559B92-4F21-4CB0-A644-98BF5344933A}" type="datetime8">
              <a:rPr lang="fa-IR" smtClean="0"/>
              <a:pPr/>
              <a:t>15/اکتبر/12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fa-IR" smtClean="0"/>
              <a:t>کاظم عسگری/ مبانی سازمان و مدیریت</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F4A5857-024D-4C17-80BD-6B1FCB68FE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bazargani beinolmelal\12842054194.jpg"/>
          <p:cNvPicPr>
            <a:picLocks noChangeAspect="1" noChangeArrowheads="1"/>
          </p:cNvPicPr>
          <p:nvPr/>
        </p:nvPicPr>
        <p:blipFill>
          <a:blip r:embed="rId3" cstate="print"/>
          <a:srcRect/>
          <a:stretch>
            <a:fillRect/>
          </a:stretch>
        </p:blipFill>
        <p:spPr bwMode="auto">
          <a:xfrm>
            <a:off x="-32" y="-24"/>
            <a:ext cx="9144000" cy="6858000"/>
          </a:xfrm>
          <a:prstGeom prst="rect">
            <a:avLst/>
          </a:prstGeom>
          <a:noFill/>
        </p:spPr>
      </p:pic>
      <p:sp>
        <p:nvSpPr>
          <p:cNvPr id="3" name="Footer Placeholder 2"/>
          <p:cNvSpPr>
            <a:spLocks noGrp="1"/>
          </p:cNvSpPr>
          <p:nvPr>
            <p:ph type="ftr" sz="quarter" idx="11"/>
          </p:nvPr>
        </p:nvSpPr>
        <p:spPr/>
        <p:txBody>
          <a:bodyPr/>
          <a:lstStyle/>
          <a:p>
            <a:r>
              <a:rPr lang="fa-IR" smtClean="0"/>
              <a:t>کاظم عسگری/ مبانی سازمان و مدیریت</a:t>
            </a:r>
            <a:endParaRPr lang="en-US"/>
          </a:p>
        </p:txBody>
      </p:sp>
      <p:sp>
        <p:nvSpPr>
          <p:cNvPr id="4" name="Slide Number Placeholder 3"/>
          <p:cNvSpPr>
            <a:spLocks noGrp="1"/>
          </p:cNvSpPr>
          <p:nvPr>
            <p:ph type="sldNum" sz="quarter" idx="12"/>
          </p:nvPr>
        </p:nvSpPr>
        <p:spPr/>
        <p:txBody>
          <a:bodyPr/>
          <a:lstStyle/>
          <a:p>
            <a:r>
              <a:rPr lang="fa-IR" dirty="0" smtClean="0"/>
              <a:t>1</a:t>
            </a:r>
            <a:endParaRPr lang="en-US"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ويژگي‌هاي بوروكراسي </a:t>
            </a:r>
            <a:r>
              <a:rPr lang="fa-IR" dirty="0" smtClean="0"/>
              <a:t/>
            </a:r>
            <a:br>
              <a:rPr lang="fa-IR" dirty="0" smtClean="0"/>
            </a:br>
            <a:endParaRPr lang="fa-IR" dirty="0"/>
          </a:p>
        </p:txBody>
      </p:sp>
      <p:sp>
        <p:nvSpPr>
          <p:cNvPr id="3" name="Content Placeholder 2"/>
          <p:cNvSpPr>
            <a:spLocks noGrp="1"/>
          </p:cNvSpPr>
          <p:nvPr>
            <p:ph idx="1"/>
          </p:nvPr>
        </p:nvSpPr>
        <p:spPr>
          <a:xfrm>
            <a:off x="642910" y="1357298"/>
            <a:ext cx="8143932" cy="4998262"/>
          </a:xfrm>
        </p:spPr>
        <p:txBody>
          <a:bodyPr/>
          <a:lstStyle/>
          <a:p>
            <a:pPr algn="r" rtl="1">
              <a:buFont typeface="Wingdings" pitchFamily="2" charset="2"/>
              <a:buChar char="v"/>
            </a:pPr>
            <a:r>
              <a:rPr lang="fa-IR" dirty="0" smtClean="0"/>
              <a:t> </a:t>
            </a:r>
            <a:r>
              <a:rPr lang="fa-IR" sz="3600" dirty="0" smtClean="0">
                <a:cs typeface="B Nazanin" pitchFamily="2" charset="-78"/>
              </a:rPr>
              <a:t>تقسيم كار كاملاً مشخص</a:t>
            </a:r>
          </a:p>
          <a:p>
            <a:pPr algn="r" rtl="1">
              <a:buFont typeface="Wingdings" pitchFamily="2" charset="2"/>
              <a:buChar char="v"/>
            </a:pPr>
            <a:r>
              <a:rPr lang="fa-IR" sz="3600" dirty="0" smtClean="0">
                <a:cs typeface="B Nazanin" pitchFamily="2" charset="-78"/>
              </a:rPr>
              <a:t> ساختار قدرت غيرشخصي</a:t>
            </a:r>
          </a:p>
          <a:p>
            <a:pPr algn="r" rtl="1">
              <a:buFont typeface="Wingdings" pitchFamily="2" charset="2"/>
              <a:buChar char="v"/>
            </a:pPr>
            <a:r>
              <a:rPr lang="fa-IR" sz="3600" dirty="0" smtClean="0">
                <a:cs typeface="B Nazanin" pitchFamily="2" charset="-78"/>
              </a:rPr>
              <a:t> وجود سلسله مراتب</a:t>
            </a:r>
          </a:p>
          <a:p>
            <a:pPr algn="r" rtl="1">
              <a:buFont typeface="Wingdings" pitchFamily="2" charset="2"/>
              <a:buChar char="v"/>
            </a:pPr>
            <a:r>
              <a:rPr lang="fa-IR" sz="3600" dirty="0" smtClean="0">
                <a:cs typeface="B Nazanin" pitchFamily="2" charset="-78"/>
              </a:rPr>
              <a:t> توجه به‌قوانين و مقررات</a:t>
            </a:r>
          </a:p>
          <a:p>
            <a:pPr algn="r" rtl="1">
              <a:buFont typeface="Wingdings" pitchFamily="2" charset="2"/>
              <a:buChar char="v"/>
            </a:pPr>
            <a:r>
              <a:rPr lang="fa-IR" sz="3600" dirty="0" smtClean="0">
                <a:cs typeface="B Nazanin" pitchFamily="2" charset="-78"/>
              </a:rPr>
              <a:t> استخدام بر مبناي شايستگي</a:t>
            </a:r>
          </a:p>
          <a:p>
            <a:pPr algn="r" rtl="1">
              <a:buFont typeface="Wingdings" pitchFamily="2" charset="2"/>
              <a:buChar char="v"/>
            </a:pPr>
            <a:r>
              <a:rPr lang="fa-IR" sz="3600" dirty="0" smtClean="0">
                <a:cs typeface="B Nazanin" pitchFamily="2" charset="-78"/>
              </a:rPr>
              <a:t> منطقي بودن (عقلانيت)</a:t>
            </a:r>
            <a:endParaRPr lang="fa-IR" sz="3600" dirty="0">
              <a:cs typeface="B Nazanin" pitchFamily="2" charset="-78"/>
            </a:endParaRPr>
          </a:p>
        </p:txBody>
      </p:sp>
      <p:pic>
        <p:nvPicPr>
          <p:cNvPr id="8" name="Picture 2" descr="C:\Documents and Settings\Hadi.ARYAN\Desktop\Overwhelmed_300x300.jpg"/>
          <p:cNvPicPr>
            <a:picLocks noChangeAspect="1" noChangeArrowheads="1"/>
          </p:cNvPicPr>
          <p:nvPr/>
        </p:nvPicPr>
        <p:blipFill>
          <a:blip r:embed="rId2" cstate="print"/>
          <a:srcRect/>
          <a:stretch>
            <a:fillRect/>
          </a:stretch>
        </p:blipFill>
        <p:spPr bwMode="auto">
          <a:xfrm>
            <a:off x="428596" y="1071546"/>
            <a:ext cx="3714776"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p:cNvSpPr>
            <a:spLocks noGrp="1"/>
          </p:cNvSpPr>
          <p:nvPr>
            <p:ph type="ftr" sz="quarter" idx="11"/>
          </p:nvPr>
        </p:nvSpPr>
        <p:spPr/>
        <p:txBody>
          <a:bodyPr/>
          <a:lstStyle/>
          <a:p>
            <a:r>
              <a:rPr lang="fa-IR" smtClean="0"/>
              <a:t>کاظم عسگری/ مبانی سازمان و مدیریت</a:t>
            </a:r>
            <a:endParaRPr lang="en-US"/>
          </a:p>
        </p:txBody>
      </p:sp>
      <p:sp>
        <p:nvSpPr>
          <p:cNvPr id="9" name="Slide Number Placeholder 8"/>
          <p:cNvSpPr>
            <a:spLocks noGrp="1"/>
          </p:cNvSpPr>
          <p:nvPr>
            <p:ph type="sldNum" sz="quarter" idx="12"/>
          </p:nvPr>
        </p:nvSpPr>
        <p:spPr/>
        <p:txBody>
          <a:bodyPr/>
          <a:lstStyle/>
          <a:p>
            <a:fld id="{1F4A5857-024D-4C17-80BD-6B1FCB68FE78}"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36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linds(horizont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linds(horizont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a:endParaRPr lang="fa-IR" dirty="0" smtClean="0"/>
          </a:p>
          <a:p>
            <a:pPr algn="r"/>
            <a:r>
              <a:rPr lang="fa-IR" dirty="0" smtClean="0"/>
              <a:t>وبر  بر این اعتقاد بود  که کارایی سازمان ها زمانی افزایش می یابد که:</a:t>
            </a:r>
          </a:p>
          <a:p>
            <a:pPr algn="r"/>
            <a:endParaRPr lang="fa-IR" dirty="0" smtClean="0"/>
          </a:p>
          <a:p>
            <a:pPr algn="r"/>
            <a:endParaRPr lang="fa-IR" dirty="0" smtClean="0"/>
          </a:p>
          <a:p>
            <a:pPr algn="r"/>
            <a:r>
              <a:rPr lang="fa-IR" dirty="0" smtClean="0"/>
              <a:t>رفتار کارکنان قابل پیش بینی و کنترل باشد </a:t>
            </a:r>
          </a:p>
          <a:p>
            <a:pPr algn="r"/>
            <a:r>
              <a:rPr lang="fa-IR" dirty="0" smtClean="0"/>
              <a:t>بعلاوه حاکمیت بوروکراسی در رضایت شغلی </a:t>
            </a:r>
          </a:p>
          <a:p>
            <a:pPr algn="r"/>
            <a:endParaRPr lang="fa-IR" dirty="0" smtClean="0"/>
          </a:p>
          <a:p>
            <a:pPr algn="r"/>
            <a:r>
              <a:rPr lang="fa-IR" dirty="0" smtClean="0"/>
              <a:t>کارکنان تاثیر خواهد داشت زیرا می دانند که انتظار شغلی از آنان چیست</a:t>
            </a: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512064"/>
            <a:ext cx="8429684" cy="702358"/>
          </a:xfrm>
        </p:spPr>
        <p:txBody>
          <a:bodyPr/>
          <a:lstStyle/>
          <a:p>
            <a:pPr algn="ctr" rtl="1"/>
            <a:r>
              <a:rPr lang="fa-IR" sz="3200" b="1" spc="0" dirty="0" smtClean="0">
                <a:ln w="10541" cmpd="sng">
                  <a:solidFill>
                    <a:schemeClr val="bg1">
                      <a:lumMod val="75000"/>
                      <a:lumOff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cs typeface="B Nazanin" pitchFamily="2" charset="-78"/>
              </a:rPr>
              <a:t>بخش دوم: نهضت روابط انسانی (نظریه‌های نئوکلاسیک)</a:t>
            </a:r>
            <a:endParaRPr lang="fa-IR" sz="3200" b="1" spc="0" dirty="0">
              <a:ln w="10541" cmpd="sng">
                <a:solidFill>
                  <a:schemeClr val="bg1">
                    <a:lumMod val="75000"/>
                    <a:lumOff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cs typeface="B Nazanin" pitchFamily="2" charset="-78"/>
            </a:endParaRPr>
          </a:p>
        </p:txBody>
      </p:sp>
      <p:sp>
        <p:nvSpPr>
          <p:cNvPr id="11" name="Content Placeholder 10"/>
          <p:cNvSpPr>
            <a:spLocks noGrp="1"/>
          </p:cNvSpPr>
          <p:nvPr>
            <p:ph idx="1"/>
          </p:nvPr>
        </p:nvSpPr>
        <p:spPr/>
        <p:txBody>
          <a:bodyPr/>
          <a:lstStyle/>
          <a:p>
            <a:endParaRPr lang="fa-IR" dirty="0"/>
          </a:p>
        </p:txBody>
      </p:sp>
      <p:sp>
        <p:nvSpPr>
          <p:cNvPr id="6" name="Footer Placeholder 5"/>
          <p:cNvSpPr>
            <a:spLocks noGrp="1"/>
          </p:cNvSpPr>
          <p:nvPr>
            <p:ph type="ftr" sz="quarter" idx="11"/>
          </p:nvPr>
        </p:nvSpPr>
        <p:spPr/>
        <p:txBody>
          <a:bodyPr/>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p>
            <a:fld id="{1F4A5857-024D-4C17-80BD-6B1FCB68FE78}" type="slidenum">
              <a:rPr lang="en-US" smtClean="0"/>
              <a:pPr/>
              <a:t>12</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2">
                    <a:lumMod val="60000"/>
                    <a:lumOff val="40000"/>
                  </a:schemeClr>
                </a:solidFill>
              </a:rPr>
              <a:t>التون مایو و مکتب روابط انسانی</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92500"/>
          </a:bodyPr>
          <a:lstStyle/>
          <a:p>
            <a:pPr algn="r"/>
            <a:r>
              <a:rPr lang="fa-IR" dirty="0" smtClean="0"/>
              <a:t>1-احترام به ویژگی ها وخصوصیات فردی و اجتماعی و سازمانی افراد</a:t>
            </a:r>
          </a:p>
          <a:p>
            <a:pPr algn="r"/>
            <a:r>
              <a:rPr lang="fa-IR" dirty="0" smtClean="0"/>
              <a:t>2-توجه به مدل های بهداشتی در سطح فردی و گروهی</a:t>
            </a:r>
          </a:p>
          <a:p>
            <a:pPr algn="r"/>
            <a:r>
              <a:rPr lang="fa-IR" dirty="0" smtClean="0"/>
              <a:t>3 – اصالت دادن به کار افراد :کار ملاک ارتقائ افراد باشد </a:t>
            </a:r>
          </a:p>
          <a:p>
            <a:pPr algn="r"/>
            <a:r>
              <a:rPr lang="fa-IR" dirty="0" smtClean="0"/>
              <a:t>4 – تشویق کار گروهی و تیمی</a:t>
            </a:r>
          </a:p>
          <a:p>
            <a:pPr algn="r"/>
            <a:r>
              <a:rPr lang="fa-IR" dirty="0" smtClean="0"/>
              <a:t>5 – ارزیابی و بازنگری فعالیت ها وابلاغ آن به افراد </a:t>
            </a:r>
          </a:p>
          <a:p>
            <a:pPr algn="r"/>
            <a:r>
              <a:rPr lang="fa-IR" dirty="0" smtClean="0"/>
              <a:t>6 – بهبود مستمر فعالیت ها </a:t>
            </a: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14290"/>
            <a:ext cx="8043890" cy="6141270"/>
          </a:xfrm>
        </p:spPr>
        <p:txBody>
          <a:bodyPr>
            <a:normAutofit/>
          </a:bodyPr>
          <a:lstStyle/>
          <a:p>
            <a:pPr algn="r" rtl="1">
              <a:buNone/>
            </a:pPr>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2- تئوری </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X</a:t>
            </a:r>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 و </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Y</a:t>
            </a:r>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 مک گریگور (1964-1906)</a:t>
            </a:r>
          </a:p>
          <a:p>
            <a:pPr algn="r" rtl="1">
              <a:buNone/>
            </a:pP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a:p>
            <a:pPr algn="justLow" rtl="1">
              <a:buFont typeface="Wingdings" pitchFamily="2" charset="2"/>
              <a:buChar char="v"/>
            </a:pPr>
            <a:r>
              <a:rPr lang="fa-IR" sz="2800" dirty="0" smtClean="0">
                <a:solidFill>
                  <a:schemeClr val="bg1"/>
                </a:solidFill>
                <a:cs typeface="B Nazanin" pitchFamily="2" charset="-78"/>
              </a:rPr>
              <a:t> تئوری </a:t>
            </a:r>
            <a:r>
              <a:rPr lang="en-US" sz="2800" dirty="0" smtClean="0">
                <a:solidFill>
                  <a:schemeClr val="bg1"/>
                </a:solidFill>
                <a:cs typeface="B Nazanin" pitchFamily="2" charset="-78"/>
              </a:rPr>
              <a:t>x</a:t>
            </a:r>
          </a:p>
          <a:p>
            <a:pPr algn="justLow" rtl="1">
              <a:buFont typeface="Wingdings" pitchFamily="2" charset="2"/>
              <a:buChar char="v"/>
            </a:pPr>
            <a:r>
              <a:rPr lang="fa-IR" sz="2800" dirty="0" smtClean="0">
                <a:solidFill>
                  <a:schemeClr val="bg1"/>
                </a:solidFill>
                <a:cs typeface="B Nazanin" pitchFamily="2" charset="-78"/>
              </a:rPr>
              <a:t>افراد در درون سازمان مسئولیت پذیرند به سازمان وفادارند و پذیرش رهبری می کنند</a:t>
            </a:r>
          </a:p>
          <a:p>
            <a:pPr algn="justLow" rtl="1">
              <a:buFont typeface="Wingdings" pitchFamily="2" charset="2"/>
              <a:buChar char="v"/>
            </a:pPr>
            <a:r>
              <a:rPr lang="fa-IR" sz="2800" dirty="0" smtClean="0">
                <a:solidFill>
                  <a:schemeClr val="bg1"/>
                </a:solidFill>
                <a:cs typeface="B Nazanin" pitchFamily="2" charset="-78"/>
              </a:rPr>
              <a:t>مک گریگور میگوید این افراد در مقابل تغییر مقاومت نشان نمی دهند و به استقبال تغییر می روند.</a:t>
            </a:r>
          </a:p>
          <a:p>
            <a:pPr algn="justLow" rtl="1">
              <a:buFont typeface="Wingdings" pitchFamily="2" charset="2"/>
              <a:buChar char="v"/>
            </a:pPr>
            <a:r>
              <a:rPr lang="fa-IR" dirty="0" smtClean="0">
                <a:solidFill>
                  <a:schemeClr val="accent6">
                    <a:lumMod val="20000"/>
                    <a:lumOff val="80000"/>
                  </a:schemeClr>
                </a:solidFill>
                <a:cs typeface="B Nazanin" pitchFamily="2" charset="-78"/>
              </a:rPr>
              <a:t>تئوری</a:t>
            </a:r>
            <a:r>
              <a:rPr lang="en-US" dirty="0" smtClean="0">
                <a:solidFill>
                  <a:schemeClr val="accent6">
                    <a:lumMod val="20000"/>
                    <a:lumOff val="80000"/>
                  </a:schemeClr>
                </a:solidFill>
                <a:cs typeface="B Nazanin" pitchFamily="2" charset="-78"/>
              </a:rPr>
              <a:t>y</a:t>
            </a:r>
          </a:p>
          <a:p>
            <a:pPr algn="justLow" rtl="1">
              <a:buFont typeface="Wingdings" pitchFamily="2" charset="2"/>
              <a:buChar char="v"/>
            </a:pPr>
            <a:r>
              <a:rPr lang="fa-IR" dirty="0" smtClean="0">
                <a:solidFill>
                  <a:schemeClr val="accent6">
                    <a:lumMod val="20000"/>
                    <a:lumOff val="80000"/>
                  </a:schemeClr>
                </a:solidFill>
                <a:cs typeface="B Nazanin" pitchFamily="2" charset="-78"/>
              </a:rPr>
              <a:t>افراد از مسئولیت می گریزند و در مواجه با تغییرات مقاومت می کنند و همواره از </a:t>
            </a:r>
            <a:r>
              <a:rPr lang="fa-IR" dirty="0" smtClean="0">
                <a:solidFill>
                  <a:schemeClr val="accent2"/>
                </a:solidFill>
                <a:cs typeface="B Nazanin" pitchFamily="2" charset="-78"/>
              </a:rPr>
              <a:t>سازمان گله مند هستند</a:t>
            </a:r>
            <a:endParaRPr lang="en-US" dirty="0" smtClean="0">
              <a:solidFill>
                <a:schemeClr val="accent2"/>
              </a:solidFill>
              <a:cs typeface="B Nazanin" pitchFamily="2" charset="-78"/>
            </a:endParaRPr>
          </a:p>
        </p:txBody>
      </p:sp>
      <p:pic>
        <p:nvPicPr>
          <p:cNvPr id="7" name="Picture 2" descr="C:\Documents and Settings\Hadi.ARYAN\Desktop\HiRes.jpg"/>
          <p:cNvPicPr>
            <a:picLocks noChangeAspect="1" noChangeArrowheads="1"/>
          </p:cNvPicPr>
          <p:nvPr/>
        </p:nvPicPr>
        <p:blipFill>
          <a:blip r:embed="rId3" cstate="print"/>
          <a:srcRect/>
          <a:stretch>
            <a:fillRect/>
          </a:stretch>
        </p:blipFill>
        <p:spPr bwMode="auto">
          <a:xfrm>
            <a:off x="0" y="6215082"/>
            <a:ext cx="9144000" cy="1766562"/>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fa-IR" smtClean="0"/>
              <a:t>کاظم عسگری/ مبانی سازمان و مدیریت</a:t>
            </a:r>
            <a:endParaRPr lang="en-US"/>
          </a:p>
        </p:txBody>
      </p:sp>
      <p:sp>
        <p:nvSpPr>
          <p:cNvPr id="8" name="Slide Number Placeholder 7"/>
          <p:cNvSpPr>
            <a:spLocks noGrp="1"/>
          </p:cNvSpPr>
          <p:nvPr>
            <p:ph type="sldNum" sz="quarter" idx="12"/>
          </p:nvPr>
        </p:nvSpPr>
        <p:spPr/>
        <p:txBody>
          <a:bodyPr/>
          <a:lstStyle/>
          <a:p>
            <a:fld id="{1F4A5857-024D-4C17-80BD-6B1FCB68FE78}"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36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5">
                    <a:lumMod val="75000"/>
                  </a:schemeClr>
                </a:solidFill>
              </a:rPr>
              <a:t>مک گریگور برای حل این مسئله مفاهیم نظری زیر را ارائه می دهد</a:t>
            </a:r>
            <a:r>
              <a:rPr lang="fa-IR" dirty="0" smtClean="0"/>
              <a:t/>
            </a:r>
            <a:br>
              <a:rPr lang="fa-IR" dirty="0" smtClean="0"/>
            </a:br>
            <a:r>
              <a:rPr lang="fa-IR" dirty="0" smtClean="0"/>
              <a:t>1 – افراد باید در سازمان هویت شغلی و استقلال فردی داشته باشند </a:t>
            </a:r>
            <a:br>
              <a:rPr lang="fa-IR" dirty="0" smtClean="0"/>
            </a:br>
            <a:r>
              <a:rPr lang="fa-IR" dirty="0" smtClean="0"/>
              <a:t>2 – افراد باید در تصمیم گیری سازمان مشارکت داشته باشند</a:t>
            </a:r>
            <a:br>
              <a:rPr lang="fa-IR" dirty="0" smtClean="0"/>
            </a:br>
            <a:r>
              <a:rPr lang="fa-IR" dirty="0" smtClean="0"/>
              <a:t>3 – افراد باید برای پذیرش مسئولیت توانمند شوند </a:t>
            </a:r>
            <a:endParaRPr lang="en-US" dirty="0"/>
          </a:p>
        </p:txBody>
      </p:sp>
      <p:sp>
        <p:nvSpPr>
          <p:cNvPr id="3" name="Content Placeholder 2"/>
          <p:cNvSpPr>
            <a:spLocks noGrp="1"/>
          </p:cNvSpPr>
          <p:nvPr>
            <p:ph idx="1"/>
          </p:nvPr>
        </p:nvSpPr>
        <p:spPr>
          <a:xfrm>
            <a:off x="914400" y="6072206"/>
            <a:ext cx="442890" cy="283354"/>
          </a:xfrm>
          <a:solidFill>
            <a:schemeClr val="accent2"/>
          </a:solidFill>
        </p:spPr>
        <p:txBody>
          <a:bodyPr>
            <a:normAutofit fontScale="55000" lnSpcReduction="20000"/>
          </a:bodyPr>
          <a:lstStyle/>
          <a:p>
            <a:pPr lvl="1">
              <a:buNone/>
            </a:pPr>
            <a:endParaRPr lang="en-US" dirty="0">
              <a:solidFill>
                <a:schemeClr val="accent5">
                  <a:lumMod val="60000"/>
                  <a:lumOff val="40000"/>
                </a:schemeClr>
              </a:solidFill>
            </a:endParaRPr>
          </a:p>
        </p:txBody>
      </p:sp>
      <p:sp>
        <p:nvSpPr>
          <p:cNvPr id="4" name="Footer Placeholder 3"/>
          <p:cNvSpPr>
            <a:spLocks noGrp="1"/>
          </p:cNvSpPr>
          <p:nvPr>
            <p:ph type="ftr" sz="quarter" idx="11"/>
          </p:nvPr>
        </p:nvSpPr>
        <p:spPr>
          <a:xfrm>
            <a:off x="1071538" y="7072338"/>
            <a:ext cx="5562600" cy="365125"/>
          </a:xfrm>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14612" y="1428736"/>
            <a:ext cx="6072230" cy="3286148"/>
          </a:xfrm>
        </p:spPr>
        <p:txBody>
          <a:bodyPr>
            <a:noAutofit/>
          </a:bodyPr>
          <a:lstStyle/>
          <a:p>
            <a:pPr algn="ctr">
              <a:lnSpc>
                <a:spcPct val="300000"/>
              </a:lnSpc>
            </a:pPr>
            <a:r>
              <a:rPr lang="fa-IR" sz="6600" dirty="0" smtClean="0">
                <a:solidFill>
                  <a:srgbClr val="FFFF00"/>
                </a:solidFill>
              </a:rPr>
              <a:t>سیستم</a:t>
            </a:r>
            <a:endParaRPr lang="en-US" sz="6600" dirty="0">
              <a:solidFill>
                <a:srgbClr val="FFFF00"/>
              </a:solidFill>
            </a:endParaRP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572560" cy="5926956"/>
          </a:xfrm>
        </p:spPr>
        <p:txBody>
          <a:bodyPr>
            <a:normAutofit/>
          </a:bodyPr>
          <a:lstStyle/>
          <a:p>
            <a:pPr algn="justLow" rtl="1">
              <a:buNone/>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4- نگرش سیستمی مدیریت</a:t>
            </a:r>
          </a:p>
          <a:p>
            <a:pPr algn="justLow" rtl="1">
              <a:buFont typeface="Wingdings" pitchFamily="2" charset="2"/>
              <a:buChar char="v"/>
            </a:pPr>
            <a:r>
              <a:rPr lang="fa-IR" sz="3200" dirty="0" smtClean="0">
                <a:solidFill>
                  <a:schemeClr val="bg1"/>
                </a:solidFill>
                <a:cs typeface="B Nazanin" pitchFamily="2" charset="-78"/>
              </a:rPr>
              <a:t> </a:t>
            </a:r>
            <a:r>
              <a:rPr lang="fa-IR" sz="3200" dirty="0" smtClean="0">
                <a:cs typeface="B Nazanin" pitchFamily="2" charset="-78"/>
              </a:rPr>
              <a:t>واژه سيستم امروزه در بسياري از گفتارها و نوشته‌ها به‌كار مي‌رود. نگرش سيستمي طرز فكري است مجموعه‌نگر و كل‌گرا كه مسائل را از زواياي متفاوت و ابعاد گوناگون مورد بررسي قرار مي‌دهد و تأثير و تأثر و تعامل عناصر تشكيل‌دهنده يك سيستم را نسبت به‌يكديگر و نسبت به‌نظام‌هاي بزرگ‌تر محيطي در نظر مي‌گيرد. تئوري سيستم‌ها چارچوبي را براي بررسي عوامل داخلي يك نظام (يك كل به‌هم پيوسته) و نيز عوامل محيطي خارج آن به‌دست مي‌دهد.</a:t>
            </a:r>
            <a:endParaRPr lang="en-US" sz="3200" dirty="0" smtClean="0">
              <a:cs typeface="B Nazanin" pitchFamily="2" charset="-78"/>
            </a:endParaRPr>
          </a:p>
          <a:p>
            <a:pPr algn="r" rtl="1">
              <a:buNone/>
            </a:pPr>
            <a:endParaRPr lang="fa-IR" dirty="0"/>
          </a:p>
        </p:txBody>
      </p:sp>
      <p:sp>
        <p:nvSpPr>
          <p:cNvPr id="6" name="Footer Placeholder 5"/>
          <p:cNvSpPr>
            <a:spLocks noGrp="1"/>
          </p:cNvSpPr>
          <p:nvPr>
            <p:ph type="ftr" sz="quarter" idx="11"/>
          </p:nvPr>
        </p:nvSpPr>
        <p:spPr/>
        <p:txBody>
          <a:bodyPr/>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p>
            <a:fld id="{1F4A5857-024D-4C17-80BD-6B1FCB68FE78}"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2358"/>
          </a:xfrm>
        </p:spPr>
        <p:txBody>
          <a:bodyPr/>
          <a:lstStyle/>
          <a:p>
            <a:pPr algn="r" rtl="1"/>
            <a:r>
              <a:rPr lang="fa-I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معنی و مفهوم سیستم</a:t>
            </a:r>
            <a:endParaRPr lang="fa-I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914400" y="1142984"/>
            <a:ext cx="7772400" cy="5212576"/>
          </a:xfrm>
        </p:spPr>
        <p:txBody>
          <a:bodyPr>
            <a:normAutofit/>
          </a:bodyPr>
          <a:lstStyle/>
          <a:p>
            <a:pPr algn="justLow" rtl="1">
              <a:buNone/>
            </a:pPr>
            <a:r>
              <a:rPr lang="fa-IR" dirty="0" smtClean="0">
                <a:cs typeface="B Nazanin" pitchFamily="2" charset="-78"/>
              </a:rPr>
              <a:t>واژه «سيستم يا نظام»، به‌زبان ساده يعني، يك سازمان يافته يا پيچيده،‌ تركيبي از چند چيز يا چند جزء كه يك كل واحد يا پيچيده‌اي را تشكيل مي‌دهد. واژه سيستم دامنه وسيعي از مفاهيم را در بر مي‌گيرد. </a:t>
            </a:r>
          </a:p>
          <a:p>
            <a:pPr algn="justLow" rtl="1">
              <a:buNone/>
            </a:pP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برخی تعاریف سیستم</a:t>
            </a:r>
          </a:p>
          <a:p>
            <a:pPr algn="justLow" rtl="1">
              <a:buFont typeface="Wingdings" pitchFamily="2" charset="2"/>
              <a:buChar char="v"/>
            </a:pPr>
            <a:r>
              <a:rPr lang="fa-IR" dirty="0" smtClean="0">
                <a:cs typeface="B Nazanin" pitchFamily="2" charset="-78"/>
              </a:rPr>
              <a:t> «برتالنفي» سيستم را مجموعه‌اي از واحدهاي مرتبط به‌يكديگر تعريف مي‌كند.</a:t>
            </a:r>
            <a:r>
              <a:rPr lang="en-US" dirty="0" smtClean="0">
                <a:cs typeface="B Nazanin" pitchFamily="2" charset="-78"/>
              </a:rPr>
              <a:t> </a:t>
            </a:r>
          </a:p>
          <a:p>
            <a:pPr algn="justLow" rtl="1">
              <a:buFont typeface="Wingdings" pitchFamily="2" charset="2"/>
              <a:buChar char="v"/>
            </a:pPr>
            <a:r>
              <a:rPr lang="fa-IR" dirty="0" smtClean="0">
                <a:cs typeface="B Nazanin" pitchFamily="2" charset="-78"/>
              </a:rPr>
              <a:t> آرايش منظم اجزا و عناصر كه به‌منظور تأمين يك هدف مبتني بر برنامه،‌ طراحي شده است.</a:t>
            </a:r>
          </a:p>
          <a:p>
            <a:pPr lvl="0" algn="justLow" rtl="1">
              <a:buFont typeface="Wingdings" pitchFamily="2" charset="2"/>
              <a:buChar char="v"/>
            </a:pPr>
            <a:r>
              <a:rPr lang="fa-IR" dirty="0" smtClean="0">
                <a:cs typeface="B Nazanin" pitchFamily="2" charset="-78"/>
              </a:rPr>
              <a:t> يك گروه‌بندي منظم از عناصر مجزا و در عين حال مرتبط به‌يكديگر،‌ به‌منظور تأمين هدف‌هاي از پيش تعيين شده.</a:t>
            </a:r>
            <a:endParaRPr lang="en-US" dirty="0" smtClean="0">
              <a:cs typeface="B Nazanin" pitchFamily="2" charset="-78"/>
            </a:endParaRPr>
          </a:p>
          <a:p>
            <a:pPr algn="r" rtl="1">
              <a:buNone/>
            </a:pPr>
            <a:endParaRPr lang="fa-IR" dirty="0"/>
          </a:p>
        </p:txBody>
      </p:sp>
      <p:sp>
        <p:nvSpPr>
          <p:cNvPr id="7" name="Footer Placeholder 6"/>
          <p:cNvSpPr>
            <a:spLocks noGrp="1"/>
          </p:cNvSpPr>
          <p:nvPr>
            <p:ph type="ftr" sz="quarter" idx="11"/>
          </p:nvPr>
        </p:nvSpPr>
        <p:spPr/>
        <p:txBody>
          <a:bodyPr/>
          <a:lstStyle/>
          <a:p>
            <a:r>
              <a:rPr lang="fa-IR" smtClean="0"/>
              <a:t>کاظم عسگری/ مبانی سازمان و مدیریت</a:t>
            </a:r>
            <a:endParaRPr lang="en-US"/>
          </a:p>
        </p:txBody>
      </p:sp>
      <p:sp>
        <p:nvSpPr>
          <p:cNvPr id="8" name="Slide Number Placeholder 7"/>
          <p:cNvSpPr>
            <a:spLocks noGrp="1"/>
          </p:cNvSpPr>
          <p:nvPr>
            <p:ph type="sldNum" sz="quarter" idx="12"/>
          </p:nvPr>
        </p:nvSpPr>
        <p:spPr/>
        <p:txBody>
          <a:bodyPr/>
          <a:lstStyle/>
          <a:p>
            <a:fld id="{1F4A5857-024D-4C17-80BD-6B1FCB68FE78}"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خصوصیات سیستم</a:t>
            </a:r>
            <a:endParaRPr lang="fa-I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642910" y="1142984"/>
            <a:ext cx="8043890" cy="5212576"/>
          </a:xfrm>
        </p:spPr>
        <p:txBody>
          <a:bodyPr>
            <a:normAutofit/>
          </a:bodyPr>
          <a:lstStyle/>
          <a:p>
            <a:pPr lvl="0" algn="justLow" rtl="1">
              <a:buFont typeface="Wingdings" pitchFamily="2" charset="2"/>
              <a:buChar char="v"/>
            </a:pPr>
            <a:r>
              <a:rPr lang="fa-IR" dirty="0" smtClean="0"/>
              <a:t> </a:t>
            </a:r>
            <a:r>
              <a:rPr lang="fa-IR" dirty="0" smtClean="0">
                <a:solidFill>
                  <a:srgbClr val="FF0000"/>
                </a:solidFill>
                <a:cs typeface="B Nazanin" pitchFamily="2" charset="-78"/>
              </a:rPr>
              <a:t>هر سيستم از تعدادي اجزا،‌ عناصر و يا سيستم‌هاي فرعي مجزا،‌ تشكيل شده است.</a:t>
            </a:r>
            <a:endParaRPr lang="en-US" dirty="0" smtClean="0">
              <a:solidFill>
                <a:srgbClr val="FF0000"/>
              </a:solidFill>
              <a:cs typeface="B Nazanin" pitchFamily="2" charset="-78"/>
            </a:endParaRPr>
          </a:p>
          <a:p>
            <a:pPr lvl="0" algn="justLow" rtl="1">
              <a:buFont typeface="Wingdings" pitchFamily="2" charset="2"/>
              <a:buChar char="v"/>
            </a:pPr>
            <a:r>
              <a:rPr lang="fa-IR" dirty="0" smtClean="0">
                <a:solidFill>
                  <a:srgbClr val="FF0000"/>
                </a:solidFill>
                <a:cs typeface="B Nazanin" pitchFamily="2" charset="-78"/>
              </a:rPr>
              <a:t> بين اجزا و عناصر و يا سيستم‌هاي فرعي تشكيل دهنده يك نظام،‌ همبستگي و ارتباط متقابل و تعامل وجود دارد.</a:t>
            </a:r>
            <a:endParaRPr lang="en-US" dirty="0" smtClean="0">
              <a:solidFill>
                <a:srgbClr val="FF0000"/>
              </a:solidFill>
              <a:cs typeface="B Nazanin" pitchFamily="2" charset="-78"/>
            </a:endParaRPr>
          </a:p>
          <a:p>
            <a:pPr lvl="0" algn="justLow" rtl="1">
              <a:buFont typeface="Wingdings" pitchFamily="2" charset="2"/>
              <a:buChar char="v"/>
            </a:pPr>
            <a:r>
              <a:rPr lang="fa-IR" dirty="0" smtClean="0">
                <a:solidFill>
                  <a:srgbClr val="FF0000"/>
                </a:solidFill>
                <a:cs typeface="B Nazanin" pitchFamily="2" charset="-78"/>
              </a:rPr>
              <a:t> مجموعه اجزا و عناصر يا سيستم‌هاي فرعي يك نظام، يك كل واحد يا يك منظومه پيچيده را تشكيل مي‌دهند كه داراي خاصيتي بيش‌تر از مجموع خواص اجزاي تشكيل دهنده آن است.</a:t>
            </a:r>
            <a:endParaRPr lang="en-US" dirty="0" smtClean="0">
              <a:solidFill>
                <a:srgbClr val="FF0000"/>
              </a:solidFill>
              <a:cs typeface="B Nazanin" pitchFamily="2" charset="-78"/>
            </a:endParaRPr>
          </a:p>
          <a:p>
            <a:pPr lvl="0" algn="justLow" rtl="1">
              <a:buFont typeface="Wingdings" pitchFamily="2" charset="2"/>
              <a:buChar char="v"/>
            </a:pPr>
            <a:r>
              <a:rPr lang="fa-IR" dirty="0" smtClean="0">
                <a:solidFill>
                  <a:srgbClr val="FF0000"/>
                </a:solidFill>
                <a:cs typeface="B Nazanin" pitchFamily="2" charset="-78"/>
              </a:rPr>
              <a:t> هر سيستم داراي هدف يا هدف‌هاي معيني است كه براي تأمين آن‌ها كليه اجزا و عناصر يا نظام‌هاي فرعي تشكيل دهنده آن،‌ دست به‌دست هم داده و فعاليت مي‌كنند.</a:t>
            </a:r>
            <a:endParaRPr lang="en-US" dirty="0" smtClean="0">
              <a:solidFill>
                <a:srgbClr val="FF0000"/>
              </a:solidFill>
              <a:cs typeface="B Nazanin" pitchFamily="2" charset="-78"/>
            </a:endParaRPr>
          </a:p>
          <a:p>
            <a:pPr algn="r" rtl="1">
              <a:buNone/>
            </a:pPr>
            <a:endParaRPr lang="fa-IR" dirty="0"/>
          </a:p>
        </p:txBody>
      </p:sp>
      <p:sp>
        <p:nvSpPr>
          <p:cNvPr id="7" name="Footer Placeholder 6"/>
          <p:cNvSpPr>
            <a:spLocks noGrp="1"/>
          </p:cNvSpPr>
          <p:nvPr>
            <p:ph type="ftr" sz="quarter" idx="11"/>
          </p:nvPr>
        </p:nvSpPr>
        <p:spPr/>
        <p:txBody>
          <a:bodyPr/>
          <a:lstStyle/>
          <a:p>
            <a:r>
              <a:rPr lang="fa-IR" smtClean="0"/>
              <a:t>کاظم عسگری/ مبانی سازمان و مدیریت</a:t>
            </a:r>
            <a:endParaRPr lang="en-US"/>
          </a:p>
        </p:txBody>
      </p:sp>
      <p:sp>
        <p:nvSpPr>
          <p:cNvPr id="8" name="Slide Number Placeholder 7"/>
          <p:cNvSpPr>
            <a:spLocks noGrp="1"/>
          </p:cNvSpPr>
          <p:nvPr>
            <p:ph type="sldNum" sz="quarter" idx="12"/>
          </p:nvPr>
        </p:nvSpPr>
        <p:spPr/>
        <p:txBody>
          <a:bodyPr/>
          <a:lstStyle/>
          <a:p>
            <a:fld id="{1F4A5857-024D-4C17-80BD-6B1FCB68FE78}"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6182" y="642918"/>
            <a:ext cx="5357818" cy="2286016"/>
          </a:xfrm>
          <a:ln>
            <a:solidFill>
              <a:schemeClr val="tx2">
                <a:lumMod val="50000"/>
              </a:schemeClr>
            </a:solidFill>
          </a:ln>
        </p:spPr>
        <p:style>
          <a:lnRef idx="1">
            <a:schemeClr val="dk1"/>
          </a:lnRef>
          <a:fillRef idx="2">
            <a:schemeClr val="dk1"/>
          </a:fillRef>
          <a:effectRef idx="1">
            <a:schemeClr val="dk1"/>
          </a:effectRef>
          <a:fontRef idx="minor">
            <a:schemeClr val="dk1"/>
          </a:fontRef>
        </p:style>
        <p:txBody>
          <a:bodyPr/>
          <a:lstStyle/>
          <a:p>
            <a:pPr algn="r" rtl="1"/>
            <a:r>
              <a:rPr lang="fa-IR" sz="3000" cap="none" spc="100" dirty="0" smtClean="0">
                <a:ln w="18000">
                  <a:solidFill>
                    <a:sysClr val="windowText" lastClr="0000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موضوع :</a:t>
            </a:r>
            <a:br>
              <a:rPr lang="fa-IR" sz="3000" cap="none" spc="100" dirty="0" smtClean="0">
                <a:ln w="18000">
                  <a:solidFill>
                    <a:sysClr val="windowText" lastClr="0000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ysClr val="windowText" lastClr="000000"/>
                  </a:solidFill>
                  <a:prstDash val="solid"/>
                </a:ln>
                <a:solidFill>
                  <a:schemeClr val="accent3">
                    <a:lumMod val="75000"/>
                  </a:schemeClr>
                </a:solidFill>
                <a:effectLst>
                  <a:outerShdw blurRad="25000" dist="20000" dir="16020000" algn="tl">
                    <a:schemeClr val="accent1">
                      <a:satMod val="200000"/>
                      <a:shade val="1000"/>
                      <a:alpha val="60000"/>
                    </a:schemeClr>
                  </a:outerShdw>
                </a:effectLst>
                <a:cs typeface="2  Titr" pitchFamily="2" charset="-78"/>
              </a:rPr>
              <a:t>تحلیل نگرش سیستمی و کاربرد آن در فرایند</a:t>
            </a:r>
            <a:br>
              <a:rPr lang="fa-IR" sz="3000" cap="none" spc="100" dirty="0" smtClean="0">
                <a:ln w="18000">
                  <a:solidFill>
                    <a:sysClr val="windowText" lastClr="000000"/>
                  </a:solidFill>
                  <a:prstDash val="solid"/>
                </a:ln>
                <a:solidFill>
                  <a:schemeClr val="accent3">
                    <a:lumMod val="750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ysClr val="windowText" lastClr="000000"/>
                  </a:solidFill>
                  <a:prstDash val="solid"/>
                </a:ln>
                <a:solidFill>
                  <a:schemeClr val="accent3">
                    <a:lumMod val="75000"/>
                  </a:schemeClr>
                </a:solidFill>
                <a:effectLst>
                  <a:outerShdw blurRad="25000" dist="20000" dir="16020000" algn="tl">
                    <a:schemeClr val="accent1">
                      <a:satMod val="200000"/>
                      <a:shade val="1000"/>
                      <a:alpha val="60000"/>
                    </a:schemeClr>
                  </a:outerShdw>
                </a:effectLst>
                <a:cs typeface="2  Titr" pitchFamily="2" charset="-78"/>
              </a:rPr>
              <a:t>عملیات پرسنلی</a:t>
            </a:r>
            <a:r>
              <a:rPr lang="fa-IR" sz="3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3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3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استاد :</a:t>
            </a:r>
            <a:b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دکتر قربان حسینی</a:t>
            </a:r>
            <a:b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محققین :</a:t>
            </a:r>
            <a:b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3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مریم رصاف و نجمه حمیدی نسب </a:t>
            </a:r>
            <a:r>
              <a:rPr lang="fa-IR" sz="2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2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2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2000" cap="none" spc="100" dirty="0" smtClean="0">
                <a:ln w="18000">
                  <a:solidFill>
                    <a:schemeClr val="accent4">
                      <a:lumMod val="60000"/>
                      <a:lumOff val="4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t/>
            </a:r>
            <a:br>
              <a:rPr lang="fa-IR" sz="2000"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rPr>
            </a:br>
            <a:endParaRPr lang="en-US" sz="2000"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2  Titr" pitchFamily="2" charset="-78"/>
            </a:endParaRPr>
          </a:p>
        </p:txBody>
      </p:sp>
      <p:pic>
        <p:nvPicPr>
          <p:cNvPr id="7169" name="Picture 1" descr="C:\Documents and Settings\Hadi.ARYAN\Desktop\1d34c1bab60f1e1e2574f77c49ae4520.jpg"/>
          <p:cNvPicPr>
            <a:picLocks noChangeAspect="1" noChangeArrowheads="1"/>
          </p:cNvPicPr>
          <p:nvPr/>
        </p:nvPicPr>
        <p:blipFill>
          <a:blip r:embed="rId3" cstate="print"/>
          <a:srcRect/>
          <a:stretch>
            <a:fillRect/>
          </a:stretch>
        </p:blipFill>
        <p:spPr bwMode="auto">
          <a:xfrm>
            <a:off x="571472" y="1000108"/>
            <a:ext cx="3643338" cy="4857784"/>
          </a:xfrm>
          <a:prstGeom prst="ellipse">
            <a:avLst/>
          </a:prstGeom>
          <a:ln>
            <a:noFill/>
          </a:ln>
          <a:effectLst>
            <a:softEdge rad="112500"/>
          </a:effectLst>
        </p:spPr>
      </p:pic>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a:t>
            </a:fld>
            <a:endParaRPr lang="en-US"/>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3">
            <a:schemeClr val="lt1"/>
          </a:lnRef>
          <a:fillRef idx="1">
            <a:schemeClr val="accent6"/>
          </a:fillRef>
          <a:effectRef idx="1">
            <a:schemeClr val="accent6"/>
          </a:effectRef>
          <a:fontRef idx="minor">
            <a:schemeClr val="lt1"/>
          </a:fontRef>
        </p:style>
        <p:txBody>
          <a:bodyPr/>
          <a:lstStyle/>
          <a:p>
            <a:pPr algn="r"/>
            <a:r>
              <a:rPr lang="fa-IR" dirty="0" smtClean="0"/>
              <a:t>سیستم های باز وبسته </a:t>
            </a:r>
            <a:endParaRPr lang="en-US" dirty="0"/>
          </a:p>
        </p:txBody>
      </p:sp>
      <p:sp>
        <p:nvSpPr>
          <p:cNvPr id="3" name="Content Placeholder 2"/>
          <p:cNvSpPr>
            <a:spLocks noGrp="1"/>
          </p:cNvSpPr>
          <p:nvPr>
            <p:ph idx="1"/>
          </p:nvPr>
        </p:nvSpPr>
        <p:spPr/>
        <p:txBody>
          <a:bodyPr/>
          <a:lstStyle/>
          <a:p>
            <a:pPr algn="r"/>
            <a:r>
              <a:rPr lang="fa-IR" dirty="0" smtClean="0"/>
              <a:t>سیستم باز با محیط کار خود در تعامل بوده و </a:t>
            </a:r>
            <a:r>
              <a:rPr lang="fa-IR" i="1" dirty="0" smtClean="0"/>
              <a:t>معمولا</a:t>
            </a:r>
            <a:r>
              <a:rPr lang="fa-IR" dirty="0" smtClean="0"/>
              <a:t> در یک سیستم بزرگتر عمل می کند .</a:t>
            </a:r>
          </a:p>
          <a:p>
            <a:pPr algn="r"/>
            <a:r>
              <a:rPr lang="fa-IR" dirty="0" smtClean="0"/>
              <a:t>ولی یک سیستم بسته با محیط خود تعامل ندارد و کلیه ی سیستم اجتماعی (مانند سازمان ها)</a:t>
            </a:r>
          </a:p>
          <a:p>
            <a:pPr algn="r"/>
            <a:r>
              <a:rPr lang="fa-IR" dirty="0" smtClean="0"/>
              <a:t> وسیستم های بیولوژیکی مانند موجودات زنده از سیستم باز پیروی می کنند .</a:t>
            </a: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2">
                    <a:lumMod val="20000"/>
                    <a:lumOff val="80000"/>
                  </a:schemeClr>
                </a:solidFill>
              </a:rPr>
              <a:t>مشخصات سیستم باز </a:t>
            </a:r>
            <a:r>
              <a:rPr lang="fa-IR" dirty="0" smtClean="0"/>
              <a:t/>
            </a:r>
            <a:br>
              <a:rPr lang="fa-IR" dirty="0" smtClean="0"/>
            </a:br>
            <a:endParaRPr lang="en-US" dirty="0"/>
          </a:p>
        </p:txBody>
      </p:sp>
      <p:sp>
        <p:nvSpPr>
          <p:cNvPr id="3" name="Content Placeholder 2"/>
          <p:cNvSpPr>
            <a:spLocks noGrp="1"/>
          </p:cNvSpPr>
          <p:nvPr>
            <p:ph idx="1"/>
          </p:nvPr>
        </p:nvSpPr>
        <p:spPr/>
        <p:txBody>
          <a:bodyPr>
            <a:normAutofit fontScale="85000" lnSpcReduction="20000"/>
          </a:bodyPr>
          <a:lstStyle/>
          <a:p>
            <a:pPr algn="r"/>
            <a:r>
              <a:rPr lang="fa-IR" dirty="0" smtClean="0">
                <a:solidFill>
                  <a:srgbClr val="FF0000"/>
                </a:solidFill>
              </a:rPr>
              <a:t>وارد کردن مواد وانرژی داده ها </a:t>
            </a:r>
          </a:p>
          <a:p>
            <a:pPr algn="r"/>
            <a:r>
              <a:rPr lang="fa-IR" dirty="0" smtClean="0">
                <a:solidFill>
                  <a:srgbClr val="FF0000"/>
                </a:solidFill>
              </a:rPr>
              <a:t>تغییر شکل مواد و انرژی</a:t>
            </a:r>
          </a:p>
          <a:p>
            <a:pPr algn="r"/>
            <a:r>
              <a:rPr lang="fa-IR" dirty="0" smtClean="0">
                <a:solidFill>
                  <a:srgbClr val="FF0000"/>
                </a:solidFill>
              </a:rPr>
              <a:t>تولید یا خدمت ستاده ها</a:t>
            </a:r>
          </a:p>
          <a:p>
            <a:pPr algn="r"/>
            <a:r>
              <a:rPr lang="fa-IR" dirty="0" smtClean="0">
                <a:solidFill>
                  <a:srgbClr val="FF0000"/>
                </a:solidFill>
              </a:rPr>
              <a:t>گردش رویدادها</a:t>
            </a:r>
          </a:p>
          <a:p>
            <a:pPr algn="r"/>
            <a:r>
              <a:rPr lang="fa-IR" dirty="0" smtClean="0">
                <a:solidFill>
                  <a:srgbClr val="FF0000"/>
                </a:solidFill>
              </a:rPr>
              <a:t>آنتروپی منفی</a:t>
            </a:r>
          </a:p>
          <a:p>
            <a:pPr algn="r"/>
            <a:r>
              <a:rPr lang="fa-IR" dirty="0" smtClean="0">
                <a:solidFill>
                  <a:srgbClr val="FF0000"/>
                </a:solidFill>
              </a:rPr>
              <a:t>ورود اطلاعات بازخورد منفی و کدگذاری</a:t>
            </a:r>
          </a:p>
          <a:p>
            <a:pPr algn="r"/>
            <a:r>
              <a:rPr lang="fa-IR" dirty="0" smtClean="0">
                <a:solidFill>
                  <a:srgbClr val="FF0000"/>
                </a:solidFill>
              </a:rPr>
              <a:t>وضعیت ثابت وتعادل پویا</a:t>
            </a:r>
          </a:p>
          <a:p>
            <a:pPr algn="r"/>
            <a:r>
              <a:rPr lang="fa-IR" dirty="0" smtClean="0">
                <a:solidFill>
                  <a:srgbClr val="FF0000"/>
                </a:solidFill>
              </a:rPr>
              <a:t>ایجاد تخصص و متمایز سازی </a:t>
            </a:r>
          </a:p>
          <a:p>
            <a:pPr algn="r"/>
            <a:r>
              <a:rPr lang="fa-IR" dirty="0" smtClean="0">
                <a:solidFill>
                  <a:srgbClr val="FF0000"/>
                </a:solidFill>
              </a:rPr>
              <a:t>هم پایایی</a:t>
            </a:r>
          </a:p>
          <a:p>
            <a:pPr algn="r"/>
            <a:r>
              <a:rPr lang="fa-IR" dirty="0" smtClean="0">
                <a:solidFill>
                  <a:srgbClr val="FF0000"/>
                </a:solidFill>
              </a:rPr>
              <a:t>هم نیروزایی</a:t>
            </a:r>
          </a:p>
          <a:p>
            <a:pPr algn="r"/>
            <a:r>
              <a:rPr lang="fa-IR" dirty="0" smtClean="0">
                <a:solidFill>
                  <a:srgbClr val="FF0000"/>
                </a:solidFill>
              </a:rPr>
              <a:t>مرزهای سیستم</a:t>
            </a:r>
            <a:endParaRPr lang="en-US" dirty="0">
              <a:solidFill>
                <a:srgbClr val="FF0000"/>
              </a:solidFill>
            </a:endParaRP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t>نگرش سیستمی</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نگرش سیستمی دیدگاهی است که به ما اجازه می دهد تا نیروها و متغیرهایی که در محیط خارج و داخل سازمان تاثیر اساسی را دارند بشناسیم و به عملکرد و جایگاه آن ها در سازمان ها پی ببریم.</a:t>
            </a:r>
            <a:endParaRPr lang="en-US" dirty="0" smtClean="0"/>
          </a:p>
          <a:p>
            <a:pPr algn="r" rtl="1"/>
            <a:r>
              <a:rPr lang="fa-IR" dirty="0" smtClean="0"/>
              <a:t>نظریه سیستم ها می گوید که فعالیت هر جز از سازمان بر فعالیت سایر اجزای آن اثر می گذارد </a:t>
            </a:r>
            <a:endParaRPr lang="en-US" dirty="0" smtClean="0"/>
          </a:p>
          <a:p>
            <a:pPr algn="r" rtl="1"/>
            <a:r>
              <a:rPr lang="fa-IR" dirty="0" smtClean="0"/>
              <a:t>سیستم ها دارای محدوده ومرز هستند. </a:t>
            </a:r>
            <a:endParaRPr lang="en-US" dirty="0" smtClean="0"/>
          </a:p>
          <a:p>
            <a:pPr algn="r" rtl="1"/>
            <a:r>
              <a:rPr lang="fa-IR" dirty="0" smtClean="0"/>
              <a:t>نظریه سیستم ها چارچوب مشخصی به دست می دهد که از طریق آن می توان برنامه ریزی و نتایج را پیش بینی کرد .</a:t>
            </a:r>
            <a:endParaRPr lang="en-US" dirty="0" smtClean="0"/>
          </a:p>
          <a:p>
            <a:pPr algn="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lumMod val="60000"/>
                <a:lumOff val="40000"/>
              </a:schemeClr>
            </a:solidFill>
          </a:ln>
        </p:spPr>
        <p:txBody>
          <a:bodyPr/>
          <a:lstStyle/>
          <a:p>
            <a:pPr algn="r"/>
            <a:endParaRPr lang="en-US" dirty="0">
              <a:solidFill>
                <a:srgbClr val="FF0000"/>
              </a:solidFill>
              <a:cs typeface="+mn-cs"/>
            </a:endParaRPr>
          </a:p>
        </p:txBody>
      </p:sp>
      <p:sp>
        <p:nvSpPr>
          <p:cNvPr id="3" name="Content Placeholder 2"/>
          <p:cNvSpPr>
            <a:spLocks noGrp="1"/>
          </p:cNvSpPr>
          <p:nvPr>
            <p:ph idx="1"/>
          </p:nvPr>
        </p:nvSpPr>
        <p:spPr/>
        <p:txBody>
          <a:bodyPr>
            <a:normAutofit/>
          </a:bodyPr>
          <a:lstStyle/>
          <a:p>
            <a:pPr algn="r" rtl="1"/>
            <a:r>
              <a:rPr lang="fa-IR" dirty="0" smtClean="0"/>
              <a:t>در هر سیستم جریان حرکت یا گردش مشاهده می شود. </a:t>
            </a:r>
            <a:endParaRPr lang="en-US" dirty="0" smtClean="0"/>
          </a:p>
          <a:p>
            <a:pPr algn="r" rtl="1"/>
            <a:r>
              <a:rPr lang="fa-IR" dirty="0" smtClean="0"/>
              <a:t>در سیستم باز بازخورد وجوددارد که در واقع کلید کنترل سیستم است </a:t>
            </a:r>
            <a:endParaRPr lang="en-US" dirty="0" smtClean="0"/>
          </a:p>
          <a:p>
            <a:pPr algn="r" rtl="1"/>
            <a:r>
              <a:rPr lang="fa-IR" dirty="0" smtClean="0"/>
              <a:t>نظریه سیستم ها چارچوب مشخصی به دست می دهد که از طریق آن می توان برنامه ریزی و نتایج را پیش بینی کرد</a:t>
            </a: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rtl="1"/>
            <a:r>
              <a:rPr lang="fa-IR" dirty="0" smtClean="0"/>
              <a:t>تفکر سیستمی</a:t>
            </a:r>
            <a:r>
              <a:rPr lang="en-US" dirty="0" smtClean="0"/>
              <a:t/>
            </a:r>
            <a:br>
              <a:rPr lang="en-US" dirty="0" smtClean="0"/>
            </a:br>
            <a:endParaRPr lang="en-US" dirty="0"/>
          </a:p>
        </p:txBody>
      </p:sp>
      <p:sp>
        <p:nvSpPr>
          <p:cNvPr id="3" name="Content Placeholder 2"/>
          <p:cNvSpPr>
            <a:spLocks noGrp="1"/>
          </p:cNvSpPr>
          <p:nvPr>
            <p:ph idx="1"/>
          </p:nvPr>
        </p:nvSpPr>
        <p:spPr>
          <a:xfrm>
            <a:off x="1000100" y="1785926"/>
            <a:ext cx="7772400" cy="45720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lgn="r" rtl="1"/>
            <a:r>
              <a:rPr lang="fa-IR" dirty="0" smtClean="0"/>
              <a:t>تفکر سیستمی یک دیدگاه اجتماعی است </a:t>
            </a:r>
            <a:endParaRPr lang="en-US" dirty="0" smtClean="0"/>
          </a:p>
          <a:p>
            <a:pPr algn="r" rtl="1"/>
            <a:r>
              <a:rPr lang="fa-IR" dirty="0" smtClean="0"/>
              <a:t>کر سیستمی در ارتباط با سیستم های اجتماعی اشاره بر این دارد که اگر یک سازمان که یک سیستم اجتماعی است اجزائ آن تفکیک شوند و از سیستم دور شوند جایگزین آنها امکان پذیر نخواهد بود.</a:t>
            </a:r>
            <a:endParaRPr lang="en-US" dirty="0" smtClean="0"/>
          </a:p>
          <a:p>
            <a:pPr algn="r" rtl="1"/>
            <a:r>
              <a:rPr lang="fa-IR" dirty="0" smtClean="0"/>
              <a:t>(مانند دانش و تجربه و اطلاعات)</a:t>
            </a:r>
            <a:endParaRPr lang="en-US" dirty="0" smtClean="0"/>
          </a:p>
          <a:p>
            <a:pPr algn="r" rtl="1"/>
            <a:r>
              <a:rPr lang="fa-IR" dirty="0" smtClean="0"/>
              <a:t>متخصصی که از سازمانی خود را منفک می کند یا استعفا می دهد (جزیی از کل سیستم )دانش وتجربه و اطلاعات خود را در ارتباط با سازمان مربوط با خود می برد و جایگزین وی عملا این ویِژگی های شغلی و حتی شخصیتی را دارا نخواهد بود .</a:t>
            </a:r>
            <a:endParaRPr lang="en-US" dirty="0" smtClean="0"/>
          </a:p>
          <a:p>
            <a:pPr algn="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3">
              <a:shade val="50000"/>
            </a:schemeClr>
          </a:lnRef>
          <a:fillRef idx="1">
            <a:schemeClr val="accent3"/>
          </a:fillRef>
          <a:effectRef idx="0">
            <a:schemeClr val="accent3"/>
          </a:effectRef>
          <a:fontRef idx="minor">
            <a:schemeClr val="lt1"/>
          </a:fontRef>
        </p:style>
        <p:txBody>
          <a:bodyPr/>
          <a:lstStyle/>
          <a:p>
            <a:pPr algn="r" rtl="1"/>
            <a:r>
              <a:rPr lang="fa-IR" dirty="0" smtClean="0"/>
              <a:t>انواع سیستم ها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t>بطور کلی سیستم ها را به سه قسمت تقسیم کرده اند :</a:t>
            </a:r>
            <a:endParaRPr lang="en-US" dirty="0" smtClean="0"/>
          </a:p>
          <a:p>
            <a:pPr algn="r" rtl="1"/>
            <a:r>
              <a:rPr lang="fa-IR" dirty="0" smtClean="0"/>
              <a:t>سیستم های مکانیکی</a:t>
            </a:r>
            <a:endParaRPr lang="en-US" dirty="0" smtClean="0"/>
          </a:p>
          <a:p>
            <a:pPr algn="r" rtl="1"/>
            <a:r>
              <a:rPr lang="fa-IR" dirty="0" smtClean="0"/>
              <a:t>سیستم های بیولوژیکی</a:t>
            </a:r>
            <a:endParaRPr lang="en-US" dirty="0" smtClean="0"/>
          </a:p>
          <a:p>
            <a:pPr algn="r" rtl="1"/>
            <a:r>
              <a:rPr lang="fa-IR" dirty="0" smtClean="0"/>
              <a:t>سیستم های اجتماعی</a:t>
            </a:r>
            <a:endParaRPr lang="en-US" dirty="0" smtClean="0"/>
          </a:p>
          <a:p>
            <a:pPr algn="r" rtl="1"/>
            <a:r>
              <a:rPr lang="fa-IR" dirty="0" smtClean="0"/>
              <a:t>که هر سه جز سیستم باز هستند</a:t>
            </a:r>
            <a:endParaRPr lang="en-US" dirty="0" smtClean="0"/>
          </a:p>
          <a:p>
            <a:pPr algn="r" rtl="1"/>
            <a:r>
              <a:rPr lang="fa-IR" dirty="0" smtClean="0"/>
              <a:t>اداره سیستم های مکانیکی به علت تسلط انسان بر آن در مقایسه با سیستم های اجتماعی و بیولوژیکی به مراتب آسان تر است.</a:t>
            </a:r>
            <a:endParaRPr lang="en-US" dirty="0" smtClean="0"/>
          </a:p>
          <a:p>
            <a:pPr algn="r" rtl="1"/>
            <a:r>
              <a:rPr lang="fa-IR" dirty="0" smtClean="0"/>
              <a:t>سیستم بیولوژیکی دارای ساختاری هستند که حتی اگر از فعالیت باز ایستند قابل تشریح اند طوری که می توان آن ها را بررسی کرد.</a:t>
            </a:r>
            <a:endParaRPr lang="en-US" dirty="0" smtClean="0"/>
          </a:p>
          <a:p>
            <a:pPr algn="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000" dirty="0" smtClean="0"/>
              <a:t>سیستم های اجتماعی به مراتب از سیستم های بیولوژیکی بازتر هستند و ویژگی های زیر را دارند:</a:t>
            </a:r>
            <a:endParaRPr lang="en-US" sz="3000" dirty="0"/>
          </a:p>
        </p:txBody>
      </p:sp>
      <p:sp>
        <p:nvSpPr>
          <p:cNvPr id="3" name="Content Placeholder 2"/>
          <p:cNvSpPr>
            <a:spLocks noGrp="1"/>
          </p:cNvSpPr>
          <p:nvPr>
            <p:ph idx="1"/>
          </p:nvPr>
        </p:nvSpPr>
        <p:spPr/>
        <p:txBody>
          <a:bodyPr/>
          <a:lstStyle/>
          <a:p>
            <a:pPr algn="r" rtl="1"/>
            <a:r>
              <a:rPr lang="fa-IR" dirty="0" smtClean="0"/>
              <a:t>سیستم های اجتماعی به علت اینکه با انسان و رفتار او سرو کار دارند مدیریت پیچیده تر و مشکل تری می طلبند راتا سیستم بیولوژیکی</a:t>
            </a:r>
            <a:endParaRPr lang="en-US" dirty="0" smtClean="0"/>
          </a:p>
          <a:p>
            <a:pPr algn="r" rtl="1"/>
            <a:r>
              <a:rPr lang="fa-IR" dirty="0" smtClean="0"/>
              <a:t>کنترل سیستم های اجتماعی به مراتب از سیستم های بیولوژیکی مشکل تر است زیرا پیش بینی عمل و واکنش انسان بسیار مشکل و گاهی نا ممکن است .</a:t>
            </a:r>
            <a:endParaRPr lang="en-US" dirty="0" smtClean="0"/>
          </a:p>
          <a:p>
            <a:pPr algn="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2"/>
                </a:solidFill>
              </a:rPr>
              <a:t>منابع</a:t>
            </a:r>
            <a:endParaRPr lang="en-US" dirty="0">
              <a:solidFill>
                <a:schemeClr val="accent2"/>
              </a:solidFill>
            </a:endParaRPr>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lgn="r"/>
            <a:r>
              <a:rPr lang="fa-IR" dirty="0" smtClean="0">
                <a:solidFill>
                  <a:schemeClr val="accent2">
                    <a:lumMod val="20000"/>
                    <a:lumOff val="80000"/>
                  </a:schemeClr>
                </a:solidFill>
              </a:rPr>
              <a:t>آرجریس و شون یادگیری سازمانی</a:t>
            </a:r>
          </a:p>
          <a:p>
            <a:pPr algn="r"/>
            <a:r>
              <a:rPr lang="fa-IR" dirty="0" smtClean="0">
                <a:solidFill>
                  <a:schemeClr val="accent2">
                    <a:lumMod val="20000"/>
                    <a:lumOff val="80000"/>
                  </a:schemeClr>
                </a:solidFill>
              </a:rPr>
              <a:t>اتزیونی  امیتای  سازمانهای جدید </a:t>
            </a:r>
          </a:p>
          <a:p>
            <a:pPr algn="r"/>
            <a:r>
              <a:rPr lang="fa-IR" dirty="0" smtClean="0">
                <a:solidFill>
                  <a:schemeClr val="accent2">
                    <a:lumMod val="20000"/>
                    <a:lumOff val="80000"/>
                  </a:schemeClr>
                </a:solidFill>
              </a:rPr>
              <a:t>استوور جیمز وادوارد فری من مدیریت</a:t>
            </a:r>
          </a:p>
          <a:p>
            <a:pPr algn="r"/>
            <a:r>
              <a:rPr lang="fa-IR" dirty="0" smtClean="0">
                <a:solidFill>
                  <a:schemeClr val="accent2">
                    <a:lumMod val="20000"/>
                    <a:lumOff val="80000"/>
                  </a:schemeClr>
                </a:solidFill>
              </a:rPr>
              <a:t>الوانی سید مهدی و سید احمدرضا قاسمی</a:t>
            </a:r>
          </a:p>
          <a:p>
            <a:pPr algn="r"/>
            <a:r>
              <a:rPr lang="fa-IR" dirty="0" smtClean="0">
                <a:solidFill>
                  <a:schemeClr val="accent2">
                    <a:lumMod val="20000"/>
                    <a:lumOff val="80000"/>
                  </a:schemeClr>
                </a:solidFill>
              </a:rPr>
              <a:t>ایران نژاد پاریزی</a:t>
            </a:r>
          </a:p>
          <a:p>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pPr algn="ctr" rtl="1"/>
            <a:endParaRPr lang="fa-IR" sz="6000" dirty="0" smtClean="0">
              <a:cs typeface="2  Titr" pitchFamily="2" charset="-78"/>
            </a:endParaRPr>
          </a:p>
          <a:p>
            <a:pPr algn="ctr" rtl="1"/>
            <a:r>
              <a:rPr lang="fa-IR" sz="8000" dirty="0" smtClean="0">
                <a:cs typeface="2  Titr" pitchFamily="2" charset="-78"/>
              </a:rPr>
              <a:t>پایان</a:t>
            </a: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Documents and Settings\Hadi.ARYAN\Desktop\Ferdowsi-03.jpg"/>
          <p:cNvPicPr>
            <a:picLocks noChangeAspect="1" noChangeArrowheads="1"/>
          </p:cNvPicPr>
          <p:nvPr/>
        </p:nvPicPr>
        <p:blipFill>
          <a:blip r:embed="rId2" cstate="print"/>
          <a:srcRect/>
          <a:stretch>
            <a:fillRect/>
          </a:stretch>
        </p:blipFill>
        <p:spPr bwMode="auto">
          <a:xfrm>
            <a:off x="357159" y="1"/>
            <a:ext cx="8786842" cy="6834224"/>
          </a:xfrm>
          <a:prstGeom prst="rect">
            <a:avLst/>
          </a:prstGeom>
          <a:noFill/>
        </p:spPr>
      </p:pic>
      <p:sp>
        <p:nvSpPr>
          <p:cNvPr id="3" name="Content Placeholder 2"/>
          <p:cNvSpPr>
            <a:spLocks noGrp="1"/>
          </p:cNvSpPr>
          <p:nvPr>
            <p:ph idx="1"/>
          </p:nvPr>
        </p:nvSpPr>
        <p:spPr>
          <a:xfrm>
            <a:off x="214282" y="785794"/>
            <a:ext cx="8715436" cy="2714644"/>
          </a:xfrm>
        </p:spPr>
        <p:txBody>
          <a:bodyPr>
            <a:normAutofit/>
            <a:scene3d>
              <a:camera prst="orthographicFront">
                <a:rot lat="0" lon="0" rev="0"/>
              </a:camera>
              <a:lightRig rig="threePt" dir="t"/>
            </a:scene3d>
          </a:bodyPr>
          <a:lstStyle/>
          <a:p>
            <a:pPr algn="r" rtl="1">
              <a:buNone/>
            </a:pPr>
            <a:r>
              <a:rPr lang="fa-IR" dirty="0" smtClean="0">
                <a:solidFill>
                  <a:schemeClr val="bg1"/>
                </a:solidFill>
                <a:effectLst>
                  <a:outerShdw blurRad="60007" dist="200025" dir="15000000" sy="30000" kx="-1800000" algn="bl" rotWithShape="0">
                    <a:prstClr val="black">
                      <a:alpha val="32000"/>
                    </a:prstClr>
                  </a:outerShdw>
                </a:effectLst>
                <a:cs typeface="B Nazanin" pitchFamily="2" charset="-78"/>
              </a:rPr>
              <a:t>از آغاز باید که دانی درست                    سرمایه گوهران از نخست      </a:t>
            </a:r>
          </a:p>
          <a:p>
            <a:pPr algn="r" rtl="1">
              <a:buNone/>
            </a:pPr>
            <a:endParaRPr lang="fa-IR" dirty="0" smtClean="0">
              <a:solidFill>
                <a:schemeClr val="bg1"/>
              </a:solidFill>
              <a:effectLst>
                <a:outerShdw blurRad="60007" dist="200025" dir="15000000" sy="30000" kx="-1800000" algn="bl" rotWithShape="0">
                  <a:prstClr val="black">
                    <a:alpha val="32000"/>
                  </a:prstClr>
                </a:outerShdw>
              </a:effectLst>
              <a:cs typeface="B Nazanin" pitchFamily="2" charset="-78"/>
            </a:endParaRPr>
          </a:p>
          <a:p>
            <a:pPr algn="r" rtl="1">
              <a:buNone/>
            </a:pPr>
            <a:r>
              <a:rPr lang="fa-IR" dirty="0" smtClean="0">
                <a:solidFill>
                  <a:schemeClr val="bg1"/>
                </a:solidFill>
                <a:effectLst>
                  <a:outerShdw blurRad="60007" dist="200025" dir="15000000" sy="30000" kx="-1800000" algn="bl" rotWithShape="0">
                    <a:prstClr val="black">
                      <a:alpha val="32000"/>
                    </a:prstClr>
                  </a:outerShdw>
                </a:effectLst>
                <a:cs typeface="B Nazanin" pitchFamily="2" charset="-78"/>
              </a:rPr>
              <a:t>که یزدان ز ناچیز چیز آفرید                     بدان تا توانایی آرد پدید</a:t>
            </a:r>
          </a:p>
          <a:p>
            <a:pPr algn="ctr">
              <a:buNone/>
            </a:pPr>
            <a:r>
              <a:rPr lang="fa-IR" sz="3600" dirty="0" smtClean="0">
                <a:cs typeface="B Nazanin" pitchFamily="2" charset="-78"/>
              </a:rPr>
              <a:t>	</a:t>
            </a:r>
            <a:r>
              <a:rPr lang="fa-IR" sz="2000" dirty="0" smtClean="0">
                <a:cs typeface="B Nazanin" pitchFamily="2" charset="-78"/>
              </a:rPr>
              <a:t>                                                                                                                </a:t>
            </a:r>
            <a:r>
              <a:rPr lang="fa-IR" sz="2000" dirty="0" smtClean="0">
                <a:solidFill>
                  <a:schemeClr val="bg1"/>
                </a:solidFill>
                <a:cs typeface="B Nazanin" pitchFamily="2" charset="-78"/>
              </a:rPr>
              <a:t>فردوسی</a:t>
            </a:r>
            <a:endParaRPr lang="en-US" dirty="0">
              <a:solidFill>
                <a:schemeClr val="bg1"/>
              </a:solidFill>
            </a:endParaRP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3</a:t>
            </a:fld>
            <a:endParaRPr lang="en-US"/>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spc="0" dirty="0" smtClean="0">
                <a:ln w="10541" cmpd="sng">
                  <a:solidFill>
                    <a:schemeClr val="bg1">
                      <a:lumMod val="75000"/>
                      <a:lumOff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cs typeface="B Nazanin" pitchFamily="2" charset="-78"/>
              </a:rPr>
              <a:t>بخش اول: نظریه‌های کلاسیک</a:t>
            </a:r>
            <a:endParaRPr lang="fa-IR" b="1" spc="0" dirty="0">
              <a:ln w="10541" cmpd="sng">
                <a:solidFill>
                  <a:schemeClr val="bg1">
                    <a:lumMod val="75000"/>
                    <a:lumOff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cs typeface="B Nazanin" pitchFamily="2" charset="-78"/>
            </a:endParaRPr>
          </a:p>
        </p:txBody>
      </p:sp>
      <p:sp>
        <p:nvSpPr>
          <p:cNvPr id="6" name="Footer Placeholder 5"/>
          <p:cNvSpPr>
            <a:spLocks noGrp="1"/>
          </p:cNvSpPr>
          <p:nvPr>
            <p:ph type="ftr" sz="quarter" idx="11"/>
          </p:nvPr>
        </p:nvSpPr>
        <p:spPr/>
        <p:txBody>
          <a:bodyPr/>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p>
            <a:fld id="{1F4A5857-024D-4C17-80BD-6B1FCB68FE78}" type="slidenum">
              <a:rPr lang="en-US" smtClean="0"/>
              <a:pPr/>
              <a:t>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357166"/>
            <a:ext cx="8286808" cy="6215106"/>
          </a:xfrm>
        </p:spPr>
        <p:txBody>
          <a:bodyPr>
            <a:normAutofit/>
          </a:bodyPr>
          <a:lstStyle/>
          <a:p>
            <a:pPr algn="r" rtl="1">
              <a:buNone/>
            </a:pPr>
            <a:r>
              <a:rPr lang="fa-IR"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1- نظريه مديريت علمي</a:t>
            </a:r>
          </a:p>
          <a:p>
            <a:pPr algn="justLow" rtl="1">
              <a:buFont typeface="Wingdings" pitchFamily="2" charset="2"/>
              <a:buChar char="v"/>
            </a:pPr>
            <a:r>
              <a:rPr lang="fa-IR" b="1" dirty="0" smtClean="0"/>
              <a:t> </a:t>
            </a:r>
            <a:r>
              <a:rPr lang="fa-IR" dirty="0" smtClean="0">
                <a:cs typeface="B Nazanin" pitchFamily="2" charset="-78"/>
              </a:rPr>
              <a:t>نظريه مديريت علمي توسط «فردريك تيلور» كه «پدر مديريت علمي» ناميده مي‌شود،‌ ارائه شده است.</a:t>
            </a:r>
          </a:p>
          <a:p>
            <a:pPr algn="justLow" rtl="1">
              <a:buFont typeface="Wingdings" pitchFamily="2" charset="2"/>
              <a:buChar char="v"/>
            </a:pPr>
            <a:r>
              <a:rPr lang="fa-IR" dirty="0" smtClean="0">
                <a:cs typeface="B Nazanin" pitchFamily="2" charset="-78"/>
              </a:rPr>
              <a:t>نخستين توجه تيلور به‌افزايش بهره‌وری از راه‌كارايي بيش‌تر در توليد و پرداخت دستمزد بالاتر به‌كارگران از راه به‌كارگيري روش علمي بود.</a:t>
            </a:r>
          </a:p>
          <a:p>
            <a:pPr marL="720000" algn="justLow" rtl="1">
              <a:buFont typeface="Wingdings" pitchFamily="2" charset="2"/>
              <a:buChar char="ü"/>
            </a:pPr>
            <a:r>
              <a:rPr lang="fa-IR" dirty="0" smtClean="0">
                <a:cs typeface="B Nazanin" pitchFamily="2" charset="-78"/>
              </a:rPr>
              <a:t>كارايي سازمان عبارت است از: مقدار منابعي كه براي توليد يك محصول به‌مصرف رسيده است و مي توان آن را بر حسب نسبت مصرف به‌محصول محاسبه كرد. به‌عبارت ديگر،‌ كارايي به‌معناي كم ترين زمان يا انرژي مصرفي براي بيش‌ترين كار انجام شده است.</a:t>
            </a:r>
          </a:p>
          <a:p>
            <a:pPr marL="720000" algn="justLow" rtl="1">
              <a:buFont typeface="Wingdings" pitchFamily="2" charset="2"/>
              <a:buChar char="ü"/>
            </a:pPr>
            <a:r>
              <a:rPr lang="fa-IR" dirty="0" smtClean="0">
                <a:cs typeface="B Nazanin" pitchFamily="2" charset="-78"/>
              </a:rPr>
              <a:t>بهره‌وري روش و بينشي است كه از طريق بكارگيري راه‌هاي مختلف و عقلائي،‌ سعي در جلوگيري از اتلاف نيرو،‌ انرژي،‌ منابع و زمان دارد و ظرفيت‌ها و قابليت‌ها را ارتقاء مي‌دهد. به‌عبارتي،‌ بهره‌وري يعني،‌ هوشمندانه كار كردن.</a:t>
            </a:r>
            <a:endParaRPr lang="en-US" dirty="0" smtClean="0">
              <a:cs typeface="B Nazanin" pitchFamily="2" charset="-78"/>
            </a:endParaRPr>
          </a:p>
          <a:p>
            <a:pPr algn="r" rtl="1">
              <a:buFont typeface="Wingdings" pitchFamily="2" charset="2"/>
              <a:buChar char="v"/>
            </a:pPr>
            <a:endParaRPr lang="en-US" dirty="0" smtClean="0"/>
          </a:p>
          <a:p>
            <a:pPr algn="r" rtl="1">
              <a:buFont typeface="Wingdings" pitchFamily="2" charset="2"/>
              <a:buChar char="v"/>
            </a:pPr>
            <a:endParaRPr lang="fa-IR" dirty="0"/>
          </a:p>
        </p:txBody>
      </p:sp>
      <p:sp>
        <p:nvSpPr>
          <p:cNvPr id="6" name="Footer Placeholder 5"/>
          <p:cNvSpPr>
            <a:spLocks noGrp="1"/>
          </p:cNvSpPr>
          <p:nvPr>
            <p:ph type="ftr" sz="quarter" idx="11"/>
          </p:nvPr>
        </p:nvSpPr>
        <p:spPr/>
        <p:txBody>
          <a:bodyPr/>
          <a:lstStyle/>
          <a:p>
            <a:r>
              <a:rPr lang="fa-IR" smtClean="0"/>
              <a:t>کاظم عسگری/ مبانی سازمان و مدیریت</a:t>
            </a:r>
            <a:endParaRPr lang="en-US"/>
          </a:p>
        </p:txBody>
      </p:sp>
      <p:sp>
        <p:nvSpPr>
          <p:cNvPr id="7" name="Slide Number Placeholder 6"/>
          <p:cNvSpPr>
            <a:spLocks noGrp="1"/>
          </p:cNvSpPr>
          <p:nvPr>
            <p:ph type="sldNum" sz="quarter" idx="12"/>
          </p:nvPr>
        </p:nvSpPr>
        <p:spPr/>
        <p:txBody>
          <a:bodyPr/>
          <a:lstStyle/>
          <a:p>
            <a:fld id="{1F4A5857-024D-4C17-80BD-6B1FCB68FE78}"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اصول بنیادین مدیریت تیلر</a:t>
            </a:r>
            <a:endParaRPr lang="en-US" dirty="0"/>
          </a:p>
        </p:txBody>
      </p:sp>
      <p:sp>
        <p:nvSpPr>
          <p:cNvPr id="3" name="Content Placeholder 2"/>
          <p:cNvSpPr>
            <a:spLocks noGrp="1"/>
          </p:cNvSpPr>
          <p:nvPr>
            <p:ph idx="1"/>
          </p:nvPr>
        </p:nvSpPr>
        <p:spPr/>
        <p:txBody>
          <a:bodyPr/>
          <a:lstStyle/>
          <a:p>
            <a:pPr algn="r"/>
            <a:r>
              <a:rPr lang="fa-IR" dirty="0" smtClean="0"/>
              <a:t>تقسیم کار</a:t>
            </a:r>
          </a:p>
          <a:p>
            <a:pPr algn="r"/>
            <a:r>
              <a:rPr lang="fa-IR" dirty="0" smtClean="0"/>
              <a:t>استاندارد کردن کار </a:t>
            </a:r>
          </a:p>
          <a:p>
            <a:pPr algn="r"/>
            <a:r>
              <a:rPr lang="fa-IR" dirty="0" smtClean="0"/>
              <a:t>کنترل کار</a:t>
            </a:r>
          </a:p>
          <a:p>
            <a:pPr algn="r"/>
            <a:r>
              <a:rPr lang="fa-IR" dirty="0" smtClean="0"/>
              <a:t>نظام پاداش و تنبیه</a:t>
            </a:r>
          </a:p>
          <a:p>
            <a:pPr algn="r"/>
            <a:r>
              <a:rPr lang="fa-IR" dirty="0" smtClean="0"/>
              <a:t>استخدام کارکنان به روش علمی (فرد مناسب </a:t>
            </a:r>
            <a:r>
              <a:rPr lang="en-US" dirty="0" smtClean="0"/>
              <a:t>(</a:t>
            </a:r>
            <a:r>
              <a:rPr lang="fa-IR" dirty="0" smtClean="0"/>
              <a:t>برای </a:t>
            </a:r>
            <a:r>
              <a:rPr lang="fa-IR" dirty="0" smtClean="0"/>
              <a:t>شغل مناسب در زمان مناسب </a:t>
            </a:r>
            <a:endParaRPr lang="en-US" dirty="0"/>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fa-IR" dirty="0" smtClean="0">
                <a:solidFill>
                  <a:schemeClr val="accent3">
                    <a:lumMod val="60000"/>
                    <a:lumOff val="40000"/>
                  </a:schemeClr>
                </a:solidFill>
              </a:rPr>
              <a:t>مکتب علمی یا انسان اقتصادی به نیازهای انسان توجه کمی نشان می داد یا نیازهای انسان را نادیده می گرفت و این باعث بوجود آمدن مکتب نئوکلاسیک ها شد </a:t>
            </a:r>
            <a:endParaRPr lang="en-US" dirty="0">
              <a:solidFill>
                <a:schemeClr val="accent3">
                  <a:lumMod val="60000"/>
                  <a:lumOff val="40000"/>
                </a:schemeClr>
              </a:solidFill>
            </a:endParaRP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512064"/>
            <a:ext cx="7615262" cy="988110"/>
          </a:xfrm>
        </p:spPr>
        <p:txBody>
          <a:bodyPr/>
          <a:lstStyle/>
          <a:p>
            <a:pPr algn="r"/>
            <a:r>
              <a:rPr lang="fa-IR" dirty="0" smtClean="0">
                <a:solidFill>
                  <a:schemeClr val="accent6">
                    <a:lumMod val="75000"/>
                  </a:schemeClr>
                </a:solidFill>
              </a:rPr>
              <a:t>چهار وظیفه کلیدی مدیران از نظر هنری فایول</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lvl="8" algn="r"/>
            <a:endParaRPr lang="fa-IR" dirty="0" smtClean="0"/>
          </a:p>
          <a:p>
            <a:pPr algn="r"/>
            <a:r>
              <a:rPr lang="fa-IR" dirty="0" smtClean="0">
                <a:solidFill>
                  <a:schemeClr val="accent6">
                    <a:lumMod val="40000"/>
                    <a:lumOff val="60000"/>
                  </a:schemeClr>
                </a:solidFill>
              </a:rPr>
              <a:t>1 – برنامه ریزی</a:t>
            </a:r>
          </a:p>
          <a:p>
            <a:pPr algn="r"/>
            <a:endParaRPr lang="fa-IR" dirty="0" smtClean="0">
              <a:solidFill>
                <a:schemeClr val="accent6">
                  <a:lumMod val="40000"/>
                  <a:lumOff val="60000"/>
                </a:schemeClr>
              </a:solidFill>
            </a:endParaRPr>
          </a:p>
          <a:p>
            <a:pPr algn="r"/>
            <a:r>
              <a:rPr lang="fa-IR" dirty="0" smtClean="0">
                <a:solidFill>
                  <a:schemeClr val="accent6">
                    <a:lumMod val="40000"/>
                    <a:lumOff val="60000"/>
                  </a:schemeClr>
                </a:solidFill>
              </a:rPr>
              <a:t>2 – سازمان دهی</a:t>
            </a:r>
          </a:p>
          <a:p>
            <a:pPr algn="r"/>
            <a:endParaRPr lang="fa-IR" dirty="0" smtClean="0">
              <a:solidFill>
                <a:schemeClr val="accent6">
                  <a:lumMod val="40000"/>
                  <a:lumOff val="60000"/>
                </a:schemeClr>
              </a:solidFill>
            </a:endParaRPr>
          </a:p>
          <a:p>
            <a:pPr algn="r"/>
            <a:r>
              <a:rPr lang="fa-IR" dirty="0" smtClean="0">
                <a:solidFill>
                  <a:schemeClr val="accent6">
                    <a:lumMod val="40000"/>
                    <a:lumOff val="60000"/>
                  </a:schemeClr>
                </a:solidFill>
              </a:rPr>
              <a:t>3 – تصمیم گیری</a:t>
            </a:r>
          </a:p>
          <a:p>
            <a:pPr algn="r"/>
            <a:endParaRPr lang="fa-IR" dirty="0" smtClean="0">
              <a:solidFill>
                <a:schemeClr val="accent6">
                  <a:lumMod val="40000"/>
                  <a:lumOff val="60000"/>
                </a:schemeClr>
              </a:solidFill>
            </a:endParaRPr>
          </a:p>
          <a:p>
            <a:pPr algn="r"/>
            <a:r>
              <a:rPr lang="fa-IR" dirty="0" smtClean="0">
                <a:solidFill>
                  <a:schemeClr val="accent6">
                    <a:lumMod val="40000"/>
                    <a:lumOff val="60000"/>
                  </a:schemeClr>
                </a:solidFill>
              </a:rPr>
              <a:t>4 - کنترل</a:t>
            </a:r>
          </a:p>
        </p:txBody>
      </p:sp>
      <p:sp>
        <p:nvSpPr>
          <p:cNvPr id="4" name="Footer Placeholder 3"/>
          <p:cNvSpPr>
            <a:spLocks noGrp="1"/>
          </p:cNvSpPr>
          <p:nvPr>
            <p:ph type="ftr" sz="quarter" idx="11"/>
          </p:nvPr>
        </p:nvSpPr>
        <p:spPr/>
        <p:txBody>
          <a:bodyPr/>
          <a:lstStyle/>
          <a:p>
            <a:r>
              <a:rPr lang="fa-IR" smtClean="0"/>
              <a:t>کاظم عسگری/ مبانی سازمان و مدیریت</a:t>
            </a:r>
            <a:endParaRPr lang="en-US"/>
          </a:p>
        </p:txBody>
      </p:sp>
      <p:sp>
        <p:nvSpPr>
          <p:cNvPr id="5" name="Slide Number Placeholder 4"/>
          <p:cNvSpPr>
            <a:spLocks noGrp="1"/>
          </p:cNvSpPr>
          <p:nvPr>
            <p:ph type="sldNum" sz="quarter" idx="12"/>
          </p:nvPr>
        </p:nvSpPr>
        <p:spPr/>
        <p:txBody>
          <a:bodyPr/>
          <a:lstStyle/>
          <a:p>
            <a:fld id="{1F4A5857-024D-4C17-80BD-6B1FCB68FE7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adi.ARYAN\Desktop\Weber__Max-777bd3f095c938b04d08f286b5916778.jpg"/>
          <p:cNvPicPr>
            <a:picLocks noChangeAspect="1" noChangeArrowheads="1"/>
          </p:cNvPicPr>
          <p:nvPr/>
        </p:nvPicPr>
        <p:blipFill>
          <a:blip r:embed="rId2" cstate="print"/>
          <a:srcRect/>
          <a:stretch>
            <a:fillRect/>
          </a:stretch>
        </p:blipFill>
        <p:spPr bwMode="auto">
          <a:xfrm>
            <a:off x="0" y="1071546"/>
            <a:ext cx="3896285" cy="53238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ontent Placeholder 2"/>
          <p:cNvSpPr>
            <a:spLocks noGrp="1"/>
          </p:cNvSpPr>
          <p:nvPr>
            <p:ph idx="1"/>
          </p:nvPr>
        </p:nvSpPr>
        <p:spPr>
          <a:xfrm>
            <a:off x="642910" y="1428736"/>
            <a:ext cx="8043890" cy="4926824"/>
          </a:xfrm>
        </p:spPr>
        <p:txBody>
          <a:bodyPr>
            <a:normAutofit/>
          </a:bodyPr>
          <a:lstStyle/>
          <a:p>
            <a:pPr algn="justLow" rtl="1">
              <a:buNone/>
            </a:pPr>
            <a:r>
              <a:rPr lang="fa-IR" sz="3200" dirty="0" smtClean="0">
                <a:solidFill>
                  <a:schemeClr val="tx1">
                    <a:lumMod val="95000"/>
                  </a:schemeClr>
                </a:solidFill>
                <a:cs typeface="B Nazanin" pitchFamily="2" charset="-78"/>
              </a:rPr>
              <a:t>به‌اعتقاد وبر:</a:t>
            </a:r>
          </a:p>
          <a:p>
            <a:pPr algn="justLow" rtl="1">
              <a:buFont typeface="Wingdings" pitchFamily="2" charset="2"/>
              <a:buChar char="v"/>
            </a:pPr>
            <a:r>
              <a:rPr lang="fa-IR" sz="3200" dirty="0" smtClean="0">
                <a:solidFill>
                  <a:schemeClr val="tx1">
                    <a:lumMod val="95000"/>
                  </a:schemeClr>
                </a:solidFill>
                <a:cs typeface="B Nazanin" pitchFamily="2" charset="-78"/>
              </a:rPr>
              <a:t> بوروكراسي نشانه «خردگرايي فعاليت هاي‌جمعي </a:t>
            </a:r>
            <a:r>
              <a:rPr lang="fa-I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است كه مي‌تواند به‌بالاترين </a:t>
            </a:r>
            <a:r>
              <a:rPr lang="fa-IR" sz="3200" dirty="0" smtClean="0">
                <a:solidFill>
                  <a:schemeClr val="tx1">
                    <a:lumMod val="95000"/>
                  </a:schemeClr>
                </a:solidFill>
                <a:cs typeface="B Nazanin" pitchFamily="2" charset="-78"/>
              </a:rPr>
              <a:t>درجه كارايي دست يابد.»</a:t>
            </a:r>
          </a:p>
          <a:p>
            <a:pPr algn="justLow" rtl="1">
              <a:buFont typeface="Wingdings" pitchFamily="2" charset="2"/>
              <a:buChar char="v"/>
            </a:pPr>
            <a:r>
              <a:rPr lang="fa-IR" sz="3200" dirty="0" smtClean="0">
                <a:solidFill>
                  <a:schemeClr val="tx1">
                    <a:lumMod val="95000"/>
                  </a:schemeClr>
                </a:solidFill>
                <a:cs typeface="B Nazanin" pitchFamily="2" charset="-78"/>
              </a:rPr>
              <a:t> بوروكراسي شكل ايده </a:t>
            </a:r>
            <a:r>
              <a:rPr lang="fa-IR" sz="3200" dirty="0" smtClean="0">
                <a:solidFill>
                  <a:schemeClr val="accent2"/>
                </a:solidFill>
                <a:cs typeface="B Nazanin" pitchFamily="2" charset="-78"/>
              </a:rPr>
              <a:t>آلي براي سازماندهي است كه فعاليت‌هاي سازمان‌هاي بزرگ را به‌گونه‌اي هدايت مي‌كند</a:t>
            </a:r>
            <a:r>
              <a:rPr lang="fa-IR" sz="3200" dirty="0" smtClean="0">
                <a:solidFill>
                  <a:schemeClr val="tx1">
                    <a:lumMod val="95000"/>
                  </a:schemeClr>
                </a:solidFill>
                <a:cs typeface="B Nazanin" pitchFamily="2" charset="-78"/>
              </a:rPr>
              <a:t> كه بيش‌ترين توليد يا خدمت مؤثر حاصل شود.</a:t>
            </a:r>
          </a:p>
          <a:p>
            <a:pPr algn="justLow" rtl="1">
              <a:buFont typeface="Wingdings" pitchFamily="2" charset="2"/>
              <a:buChar char="v"/>
            </a:pPr>
            <a:r>
              <a:rPr lang="fa-IR" sz="3200" dirty="0" smtClean="0">
                <a:solidFill>
                  <a:schemeClr val="tx1">
                    <a:lumMod val="95000"/>
                  </a:schemeClr>
                </a:solidFill>
                <a:cs typeface="B Nazanin" pitchFamily="2" charset="-78"/>
              </a:rPr>
              <a:t> بوروكراسي </a:t>
            </a:r>
            <a:r>
              <a:rPr lang="fa-IR" sz="3200" dirty="0" smtClean="0">
                <a:solidFill>
                  <a:schemeClr val="accent2"/>
                </a:solidFill>
                <a:cs typeface="B Nazanin" pitchFamily="2" charset="-78"/>
              </a:rPr>
              <a:t>ابزاري سودمند و كارا براي اجراي </a:t>
            </a:r>
            <a:r>
              <a:rPr lang="fa-IR" sz="3200" dirty="0" smtClean="0">
                <a:solidFill>
                  <a:schemeClr val="tx1">
                    <a:lumMod val="95000"/>
                  </a:schemeClr>
                </a:solidFill>
                <a:cs typeface="B Nazanin" pitchFamily="2" charset="-78"/>
              </a:rPr>
              <a:t>خط‌ مشي‌ها است.</a:t>
            </a:r>
          </a:p>
          <a:p>
            <a:pPr algn="r" rtl="1">
              <a:buNone/>
            </a:pPr>
            <a:endParaRPr lang="fa-IR" dirty="0">
              <a:solidFill>
                <a:schemeClr val="tx1">
                  <a:lumMod val="95000"/>
                </a:schemeClr>
              </a:solidFill>
            </a:endParaRPr>
          </a:p>
        </p:txBody>
      </p:sp>
      <p:sp>
        <p:nvSpPr>
          <p:cNvPr id="2" name="Title 1"/>
          <p:cNvSpPr>
            <a:spLocks noGrp="1"/>
          </p:cNvSpPr>
          <p:nvPr>
            <p:ph type="title"/>
          </p:nvPr>
        </p:nvSpPr>
        <p:spPr>
          <a:xfrm>
            <a:off x="914400" y="512064"/>
            <a:ext cx="7772400" cy="773796"/>
          </a:xfrm>
        </p:spPr>
        <p:txBody>
          <a:bodyPr/>
          <a:lstStyle/>
          <a:p>
            <a:pPr algn="r" rtl="1"/>
            <a:r>
              <a:rPr lang="fa-IR"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3- نظریه مدیریت بوروکراتیک</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7" name="Footer Placeholder 6"/>
          <p:cNvSpPr>
            <a:spLocks noGrp="1"/>
          </p:cNvSpPr>
          <p:nvPr>
            <p:ph type="ftr" sz="quarter" idx="11"/>
          </p:nvPr>
        </p:nvSpPr>
        <p:spPr/>
        <p:txBody>
          <a:bodyPr/>
          <a:lstStyle/>
          <a:p>
            <a:r>
              <a:rPr lang="fa-IR" smtClean="0"/>
              <a:t>کاظم عسگری/ مبانی سازمان و مدیریت</a:t>
            </a:r>
            <a:endParaRPr lang="en-US"/>
          </a:p>
        </p:txBody>
      </p:sp>
      <p:sp>
        <p:nvSpPr>
          <p:cNvPr id="9" name="Slide Number Placeholder 8"/>
          <p:cNvSpPr>
            <a:spLocks noGrp="1"/>
          </p:cNvSpPr>
          <p:nvPr>
            <p:ph type="sldNum" sz="quarter" idx="12"/>
          </p:nvPr>
        </p:nvSpPr>
        <p:spPr/>
        <p:txBody>
          <a:bodyPr/>
          <a:lstStyle/>
          <a:p>
            <a:fld id="{1F4A5857-024D-4C17-80BD-6B1FCB68FE78}"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36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3362</TotalTime>
  <Words>1566</Words>
  <Application>Microsoft Office PowerPoint</Application>
  <PresentationFormat>On-screen Show (4:3)</PresentationFormat>
  <Paragraphs>181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Slide 1</vt:lpstr>
      <vt:lpstr>موضوع : تحلیل نگرش سیستمی و کاربرد آن در فرایند عملیات پرسنلی  استاد : دکتر قربان حسینی  محققین : مریم رصاف و نجمه حمیدی نسب      </vt:lpstr>
      <vt:lpstr>Slide 3</vt:lpstr>
      <vt:lpstr>بخش اول: نظریه‌های کلاسیک</vt:lpstr>
      <vt:lpstr>Slide 5</vt:lpstr>
      <vt:lpstr>اصول بنیادین مدیریت تیلر</vt:lpstr>
      <vt:lpstr>Slide 7</vt:lpstr>
      <vt:lpstr>چهار وظیفه کلیدی مدیران از نظر هنری فایول</vt:lpstr>
      <vt:lpstr>3- نظریه مدیریت بوروکراتیک</vt:lpstr>
      <vt:lpstr>ويژگي‌هاي بوروكراسي  </vt:lpstr>
      <vt:lpstr>Slide 11</vt:lpstr>
      <vt:lpstr>بخش دوم: نهضت روابط انسانی (نظریه‌های نئوکلاسیک)</vt:lpstr>
      <vt:lpstr>التون مایو و مکتب روابط انسانی</vt:lpstr>
      <vt:lpstr>Slide 14</vt:lpstr>
      <vt:lpstr>مک گریگور برای حل این مسئله مفاهیم نظری زیر را ارائه می دهد 1 – افراد باید در سازمان هویت شغلی و استقلال فردی داشته باشند  2 – افراد باید در تصمیم گیری سازمان مشارکت داشته باشند 3 – افراد باید برای پذیرش مسئولیت توانمند شوند </vt:lpstr>
      <vt:lpstr>Slide 16</vt:lpstr>
      <vt:lpstr>Slide 17</vt:lpstr>
      <vt:lpstr>معنی و مفهوم سیستم</vt:lpstr>
      <vt:lpstr>خصوصیات سیستم</vt:lpstr>
      <vt:lpstr>سیستم های باز وبسته </vt:lpstr>
      <vt:lpstr>مشخصات سیستم باز  </vt:lpstr>
      <vt:lpstr>نگرش سیستمی </vt:lpstr>
      <vt:lpstr>Slide 23</vt:lpstr>
      <vt:lpstr>تفکر سیستمی </vt:lpstr>
      <vt:lpstr>انواع سیستم ها  </vt:lpstr>
      <vt:lpstr>سیستم های اجتماعی به مراتب از سیستم های بیولوژیکی بازتر هستند و ویژگی های زیر را دارند:</vt:lpstr>
      <vt:lpstr>منابع</vt:lpstr>
      <vt:lpstr>Slide 28</vt:lpstr>
    </vt:vector>
  </TitlesOfParts>
  <Company>sepah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مدیریت عمومی</dc:title>
  <dc:subject>مبانی سازمان و مدیریت</dc:subject>
  <dc:creator>Kazem Asgari</dc:creator>
  <cp:lastModifiedBy>Mostafa</cp:lastModifiedBy>
  <cp:revision>352</cp:revision>
  <dcterms:created xsi:type="dcterms:W3CDTF">2014-09-29T12:04:56Z</dcterms:created>
  <dcterms:modified xsi:type="dcterms:W3CDTF">2015-10-12T03:30:41Z</dcterms:modified>
</cp:coreProperties>
</file>