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1" r:id="rId6"/>
    <p:sldId id="264" r:id="rId7"/>
    <p:sldId id="262" r:id="rId8"/>
    <p:sldId id="263" r:id="rId9"/>
    <p:sldId id="265" r:id="rId10"/>
    <p:sldId id="266" r:id="rId11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FA62"/>
    <a:srgbClr val="A4DC40"/>
    <a:srgbClr val="B4E735"/>
    <a:srgbClr val="D8FC9E"/>
    <a:srgbClr val="EEC376"/>
    <a:srgbClr val="EE9512"/>
    <a:srgbClr val="FB5D05"/>
    <a:srgbClr val="81D24A"/>
    <a:srgbClr val="65BC3A"/>
    <a:srgbClr val="9BE9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1" d="100"/>
          <a:sy n="61" d="100"/>
        </p:scale>
        <p:origin x="-154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26F3AFD-D6AF-4575-97E9-900985B2D938}" type="datetimeFigureOut">
              <a:rPr lang="fa-IR" smtClean="0"/>
              <a:pPr/>
              <a:t>1433/09/20</a:t>
            </a:fld>
            <a:endParaRPr lang="fa-IR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6E0B4E7-958F-4F07-A941-98793C4B1F59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6F3AFD-D6AF-4575-97E9-900985B2D938}" type="datetimeFigureOut">
              <a:rPr lang="fa-IR" smtClean="0"/>
              <a:pPr/>
              <a:t>1433/09/20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E0B4E7-958F-4F07-A941-98793C4B1F59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926F3AFD-D6AF-4575-97E9-900985B2D938}" type="datetimeFigureOut">
              <a:rPr lang="fa-IR" smtClean="0"/>
              <a:pPr/>
              <a:t>1433/09/20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6E0B4E7-958F-4F07-A941-98793C4B1F59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6F3AFD-D6AF-4575-97E9-900985B2D938}" type="datetimeFigureOut">
              <a:rPr lang="fa-IR" smtClean="0"/>
              <a:pPr/>
              <a:t>1433/09/20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E0B4E7-958F-4F07-A941-98793C4B1F59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26F3AFD-D6AF-4575-97E9-900985B2D938}" type="datetimeFigureOut">
              <a:rPr lang="fa-IR" smtClean="0"/>
              <a:pPr/>
              <a:t>1433/09/20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6E0B4E7-958F-4F07-A941-98793C4B1F59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6F3AFD-D6AF-4575-97E9-900985B2D938}" type="datetimeFigureOut">
              <a:rPr lang="fa-IR" smtClean="0"/>
              <a:pPr/>
              <a:t>1433/09/20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E0B4E7-958F-4F07-A941-98793C4B1F59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6F3AFD-D6AF-4575-97E9-900985B2D938}" type="datetimeFigureOut">
              <a:rPr lang="fa-IR" smtClean="0"/>
              <a:pPr/>
              <a:t>1433/09/20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E0B4E7-958F-4F07-A941-98793C4B1F59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6F3AFD-D6AF-4575-97E9-900985B2D938}" type="datetimeFigureOut">
              <a:rPr lang="fa-IR" smtClean="0"/>
              <a:pPr/>
              <a:t>1433/09/20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E0B4E7-958F-4F07-A941-98793C4B1F59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26F3AFD-D6AF-4575-97E9-900985B2D938}" type="datetimeFigureOut">
              <a:rPr lang="fa-IR" smtClean="0"/>
              <a:pPr/>
              <a:t>1433/09/20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E0B4E7-958F-4F07-A941-98793C4B1F59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6F3AFD-D6AF-4575-97E9-900985B2D938}" type="datetimeFigureOut">
              <a:rPr lang="fa-IR" smtClean="0"/>
              <a:pPr/>
              <a:t>1433/09/20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E0B4E7-958F-4F07-A941-98793C4B1F59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6F3AFD-D6AF-4575-97E9-900985B2D938}" type="datetimeFigureOut">
              <a:rPr lang="fa-IR" smtClean="0"/>
              <a:pPr/>
              <a:t>1433/09/20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E0B4E7-958F-4F07-A941-98793C4B1F59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926F3AFD-D6AF-4575-97E9-900985B2D938}" type="datetimeFigureOut">
              <a:rPr lang="fa-IR" smtClean="0"/>
              <a:pPr/>
              <a:t>1433/09/20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6E0B4E7-958F-4F07-A941-98793C4B1F59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1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r" rtl="1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r" rtl="1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r" rtl="1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r" rtl="1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r" rtl="1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r" rtl="1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r" rtl="1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r" rtl="1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r" rtl="1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857232"/>
            <a:ext cx="7772400" cy="1470025"/>
          </a:xfrm>
        </p:spPr>
        <p:txBody>
          <a:bodyPr>
            <a:normAutofit/>
          </a:bodyPr>
          <a:lstStyle/>
          <a:p>
            <a:r>
              <a:rPr lang="fa-IR" sz="3600" dirty="0" smtClean="0">
                <a:cs typeface="B Lotus" pitchFamily="2" charset="-78"/>
              </a:rPr>
              <a:t>بسم الله الرحمن الرحیم</a:t>
            </a:r>
            <a:endParaRPr lang="fa-IR" sz="3600" dirty="0">
              <a:cs typeface="B Lotus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86380" y="3786190"/>
            <a:ext cx="2328834" cy="1071570"/>
          </a:xfrm>
        </p:spPr>
        <p:txBody>
          <a:bodyPr>
            <a:normAutofit/>
          </a:bodyPr>
          <a:lstStyle/>
          <a:p>
            <a:r>
              <a:rPr lang="fa-IR" sz="2400" b="1" dirty="0" smtClean="0">
                <a:cs typeface="B Lotus" pitchFamily="2" charset="-78"/>
              </a:rPr>
              <a:t>سوره مبارکه کافرون</a:t>
            </a:r>
            <a:endParaRPr lang="fa-IR" sz="2400" b="1" dirty="0">
              <a:cs typeface="B Lotus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Left-Right Arrow Callout 11"/>
          <p:cNvSpPr/>
          <p:nvPr/>
        </p:nvSpPr>
        <p:spPr>
          <a:xfrm>
            <a:off x="3286116" y="3786190"/>
            <a:ext cx="1500198" cy="785818"/>
          </a:xfrm>
          <a:prstGeom prst="leftRightArrowCallout">
            <a:avLst/>
          </a:prstGeom>
          <a:solidFill>
            <a:srgbClr val="2CCAB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000" b="1" dirty="0" smtClean="0">
                <a:solidFill>
                  <a:schemeClr val="tx1"/>
                </a:solidFill>
                <a:cs typeface="B Lotus" pitchFamily="2" charset="-78"/>
              </a:rPr>
              <a:t>عابد</a:t>
            </a:r>
            <a:endParaRPr lang="fa-IR" sz="2000" b="1" dirty="0">
              <a:solidFill>
                <a:schemeClr val="tx1"/>
              </a:solidFill>
              <a:cs typeface="B Lotus" pitchFamily="2" charset="-78"/>
            </a:endParaRPr>
          </a:p>
        </p:txBody>
      </p:sp>
      <p:sp>
        <p:nvSpPr>
          <p:cNvPr id="13" name="Left-Right Arrow Callout 12"/>
          <p:cNvSpPr/>
          <p:nvPr/>
        </p:nvSpPr>
        <p:spPr>
          <a:xfrm>
            <a:off x="3214678" y="2571744"/>
            <a:ext cx="1571636" cy="785818"/>
          </a:xfrm>
          <a:prstGeom prst="leftRightArrowCallout">
            <a:avLst/>
          </a:prstGeom>
          <a:solidFill>
            <a:srgbClr val="54DAC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000" b="1" dirty="0" smtClean="0">
                <a:solidFill>
                  <a:schemeClr val="tx1"/>
                </a:solidFill>
                <a:cs typeface="B Lotus" pitchFamily="2" charset="-78"/>
              </a:rPr>
              <a:t>دین</a:t>
            </a:r>
            <a:endParaRPr lang="fa-IR" sz="2000" b="1" dirty="0">
              <a:solidFill>
                <a:schemeClr val="tx1"/>
              </a:solidFill>
              <a:cs typeface="B Lotus" pitchFamily="2" charset="-78"/>
            </a:endParaRPr>
          </a:p>
        </p:txBody>
      </p:sp>
      <p:sp>
        <p:nvSpPr>
          <p:cNvPr id="14" name="Left-Right Arrow Callout 13"/>
          <p:cNvSpPr/>
          <p:nvPr/>
        </p:nvSpPr>
        <p:spPr>
          <a:xfrm>
            <a:off x="3214678" y="1285860"/>
            <a:ext cx="1571636" cy="785818"/>
          </a:xfrm>
          <a:prstGeom prst="leftRightArrowCallout">
            <a:avLst/>
          </a:prstGeom>
          <a:solidFill>
            <a:srgbClr val="9BE9E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000" b="1" dirty="0" smtClean="0">
                <a:solidFill>
                  <a:schemeClr val="tx1"/>
                </a:solidFill>
                <a:cs typeface="B Lotus" pitchFamily="2" charset="-78"/>
              </a:rPr>
              <a:t>معبود</a:t>
            </a:r>
            <a:endParaRPr lang="fa-IR" sz="2000" b="1" dirty="0">
              <a:solidFill>
                <a:schemeClr val="tx1"/>
              </a:solidFill>
              <a:cs typeface="B Lotus" pitchFamily="2" charset="-78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5000628" y="3857628"/>
            <a:ext cx="1000132" cy="714380"/>
          </a:xfrm>
          <a:prstGeom prst="roundRect">
            <a:avLst/>
          </a:prstGeom>
          <a:solidFill>
            <a:srgbClr val="65BC3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b="1" dirty="0" smtClean="0">
                <a:solidFill>
                  <a:schemeClr val="tx1"/>
                </a:solidFill>
                <a:cs typeface="B Lotus" pitchFamily="2" charset="-78"/>
              </a:rPr>
              <a:t>رسول</a:t>
            </a:r>
            <a:endParaRPr lang="fa-IR" b="1" dirty="0">
              <a:solidFill>
                <a:schemeClr val="tx1"/>
              </a:solidFill>
              <a:cs typeface="B Lotus" pitchFamily="2" charset="-78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2143108" y="3857628"/>
            <a:ext cx="1000132" cy="714380"/>
          </a:xfrm>
          <a:prstGeom prst="roundRect">
            <a:avLst/>
          </a:prstGeom>
          <a:solidFill>
            <a:srgbClr val="FB5D0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b="1" dirty="0" smtClean="0">
                <a:solidFill>
                  <a:schemeClr val="tx1"/>
                </a:solidFill>
                <a:cs typeface="B Lotus" pitchFamily="2" charset="-78"/>
              </a:rPr>
              <a:t>کافرون</a:t>
            </a:r>
            <a:endParaRPr lang="fa-IR" b="1" dirty="0">
              <a:solidFill>
                <a:schemeClr val="tx1"/>
              </a:solidFill>
              <a:cs typeface="B Lotus" pitchFamily="2" charset="-78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4929190" y="2714620"/>
            <a:ext cx="1000132" cy="714380"/>
          </a:xfrm>
          <a:prstGeom prst="roundRect">
            <a:avLst/>
          </a:prstGeom>
          <a:solidFill>
            <a:srgbClr val="A4DC4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b="1" dirty="0" smtClean="0">
                <a:solidFill>
                  <a:schemeClr val="tx1"/>
                </a:solidFill>
                <a:cs typeface="B Lotus" pitchFamily="2" charset="-78"/>
              </a:rPr>
              <a:t>دین حق</a:t>
            </a:r>
            <a:endParaRPr lang="fa-IR" b="1" dirty="0">
              <a:solidFill>
                <a:schemeClr val="tx1"/>
              </a:solidFill>
              <a:cs typeface="B Lotus" pitchFamily="2" charset="-78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2143108" y="2714620"/>
            <a:ext cx="1000132" cy="714380"/>
          </a:xfrm>
          <a:prstGeom prst="roundRect">
            <a:avLst/>
          </a:prstGeom>
          <a:solidFill>
            <a:srgbClr val="EE951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b="1" dirty="0" smtClean="0">
                <a:solidFill>
                  <a:schemeClr val="tx1"/>
                </a:solidFill>
                <a:cs typeface="B Lotus" pitchFamily="2" charset="-78"/>
              </a:rPr>
              <a:t>باطل</a:t>
            </a:r>
            <a:endParaRPr lang="fa-IR" b="1" dirty="0">
              <a:solidFill>
                <a:schemeClr val="tx1"/>
              </a:solidFill>
              <a:cs typeface="B Lotus" pitchFamily="2" charset="-78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5000628" y="1285860"/>
            <a:ext cx="928694" cy="928694"/>
          </a:xfrm>
          <a:prstGeom prst="roundRect">
            <a:avLst/>
          </a:prstGeom>
          <a:solidFill>
            <a:srgbClr val="C0FA6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b="1" dirty="0" smtClean="0">
                <a:solidFill>
                  <a:schemeClr val="tx1"/>
                </a:solidFill>
                <a:cs typeface="B Lotus" pitchFamily="2" charset="-78"/>
              </a:rPr>
              <a:t>خدای واحد</a:t>
            </a:r>
            <a:endParaRPr lang="fa-IR" b="1" dirty="0">
              <a:solidFill>
                <a:schemeClr val="tx1"/>
              </a:solidFill>
              <a:cs typeface="B Lotus" pitchFamily="2" charset="-78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2143108" y="1214422"/>
            <a:ext cx="1000132" cy="1071570"/>
          </a:xfrm>
          <a:prstGeom prst="roundRect">
            <a:avLst/>
          </a:prstGeom>
          <a:solidFill>
            <a:srgbClr val="EEC37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b="1" dirty="0" smtClean="0">
                <a:solidFill>
                  <a:schemeClr val="tx1"/>
                </a:solidFill>
                <a:cs typeface="B Lotus" pitchFamily="2" charset="-78"/>
              </a:rPr>
              <a:t>بتها و خدایان باطل</a:t>
            </a:r>
            <a:endParaRPr lang="fa-IR" b="1" dirty="0">
              <a:solidFill>
                <a:schemeClr val="tx1"/>
              </a:solidFill>
              <a:cs typeface="B Lotus" pitchFamily="2" charset="-78"/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 rot="5400000" flipH="1" flipV="1">
            <a:off x="5250661" y="2464587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5400000" flipH="1" flipV="1">
            <a:off x="5251455" y="3606801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5400000" flipH="1" flipV="1">
            <a:off x="3894133" y="2392355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rot="5400000" flipH="1" flipV="1">
            <a:off x="3894133" y="3606801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ounded Rectangle 29"/>
          <p:cNvSpPr/>
          <p:nvPr/>
        </p:nvSpPr>
        <p:spPr>
          <a:xfrm>
            <a:off x="6429388" y="4214818"/>
            <a:ext cx="1357322" cy="1785950"/>
          </a:xfrm>
          <a:prstGeom prst="roundRect">
            <a:avLst/>
          </a:prstGeom>
          <a:solidFill>
            <a:srgbClr val="A4DC4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buFont typeface="Arial" pitchFamily="34" charset="0"/>
              <a:buChar char="•"/>
            </a:pPr>
            <a:r>
              <a:rPr lang="fa-IR" b="1" dirty="0" smtClean="0">
                <a:solidFill>
                  <a:schemeClr val="tx1"/>
                </a:solidFill>
                <a:cs typeface="B Lotus" pitchFamily="2" charset="-78"/>
              </a:rPr>
              <a:t>معرفت</a:t>
            </a:r>
          </a:p>
          <a:p>
            <a:pPr algn="ctr">
              <a:buFont typeface="Arial" pitchFamily="34" charset="0"/>
              <a:buChar char="•"/>
            </a:pPr>
            <a:r>
              <a:rPr lang="fa-IR" b="1" dirty="0" smtClean="0">
                <a:solidFill>
                  <a:schemeClr val="tx1"/>
                </a:solidFill>
                <a:cs typeface="B Lotus" pitchFamily="2" charset="-78"/>
              </a:rPr>
              <a:t>باور توحیدی</a:t>
            </a:r>
          </a:p>
          <a:p>
            <a:pPr algn="ctr">
              <a:buFont typeface="Arial" pitchFamily="34" charset="0"/>
              <a:buChar char="•"/>
            </a:pPr>
            <a:r>
              <a:rPr lang="fa-IR" b="1" dirty="0" smtClean="0">
                <a:solidFill>
                  <a:schemeClr val="tx1"/>
                </a:solidFill>
                <a:cs typeface="B Lotus" pitchFamily="2" charset="-78"/>
              </a:rPr>
              <a:t>اخلاص</a:t>
            </a:r>
          </a:p>
          <a:p>
            <a:pPr algn="ctr"/>
            <a:endParaRPr lang="fa-IR" b="1" dirty="0">
              <a:solidFill>
                <a:schemeClr val="tx1"/>
              </a:solidFill>
              <a:cs typeface="B Lotus" pitchFamily="2" charset="-78"/>
            </a:endParaRPr>
          </a:p>
        </p:txBody>
      </p:sp>
      <p:sp>
        <p:nvSpPr>
          <p:cNvPr id="31" name="Bent-Up Arrow 30"/>
          <p:cNvSpPr/>
          <p:nvPr/>
        </p:nvSpPr>
        <p:spPr>
          <a:xfrm rot="5400000">
            <a:off x="5607851" y="4679165"/>
            <a:ext cx="714380" cy="642942"/>
          </a:xfrm>
          <a:prstGeom prst="bentUp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2" name="Rounded Rectangle 31"/>
          <p:cNvSpPr/>
          <p:nvPr/>
        </p:nvSpPr>
        <p:spPr>
          <a:xfrm>
            <a:off x="6357950" y="2786058"/>
            <a:ext cx="1643074" cy="928694"/>
          </a:xfrm>
          <a:prstGeom prst="roundRect">
            <a:avLst/>
          </a:prstGeom>
          <a:solidFill>
            <a:srgbClr val="D8FC9E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b="1" dirty="0" smtClean="0">
                <a:cs typeface="B Lotus" pitchFamily="2" charset="-78"/>
              </a:rPr>
              <a:t>برائت جستن از کفر(ابراز)</a:t>
            </a:r>
          </a:p>
          <a:p>
            <a:pPr algn="ctr"/>
            <a:r>
              <a:rPr lang="fa-IR" b="1" dirty="0" smtClean="0">
                <a:cs typeface="B Lotus" pitchFamily="2" charset="-78"/>
              </a:rPr>
              <a:t>پایداری بر دین</a:t>
            </a:r>
            <a:endParaRPr lang="fa-IR" b="1" dirty="0">
              <a:cs typeface="B Lotus" pitchFamily="2" charset="-78"/>
            </a:endParaRPr>
          </a:p>
        </p:txBody>
      </p:sp>
      <p:sp>
        <p:nvSpPr>
          <p:cNvPr id="33" name="Right Arrow 32"/>
          <p:cNvSpPr/>
          <p:nvPr/>
        </p:nvSpPr>
        <p:spPr>
          <a:xfrm>
            <a:off x="5929322" y="3000372"/>
            <a:ext cx="500066" cy="142876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4" name="Rounded Rectangle 33"/>
          <p:cNvSpPr/>
          <p:nvPr/>
        </p:nvSpPr>
        <p:spPr>
          <a:xfrm>
            <a:off x="6286512" y="1428736"/>
            <a:ext cx="1643074" cy="714380"/>
          </a:xfrm>
          <a:prstGeom prst="roundRect">
            <a:avLst/>
          </a:prstGeom>
          <a:solidFill>
            <a:srgbClr val="D8FC9E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dirty="0" smtClean="0">
                <a:cs typeface="B Lotus" pitchFamily="2" charset="-78"/>
              </a:rPr>
              <a:t>حقیقت اطاعت و بندگی</a:t>
            </a:r>
            <a:endParaRPr lang="fa-IR" dirty="0">
              <a:cs typeface="B Lotus" pitchFamily="2" charset="-78"/>
            </a:endParaRPr>
          </a:p>
        </p:txBody>
      </p:sp>
      <p:sp>
        <p:nvSpPr>
          <p:cNvPr id="35" name="Up Arrow 34"/>
          <p:cNvSpPr/>
          <p:nvPr/>
        </p:nvSpPr>
        <p:spPr>
          <a:xfrm>
            <a:off x="7072330" y="2285992"/>
            <a:ext cx="142876" cy="42862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cxnSp>
        <p:nvCxnSpPr>
          <p:cNvPr id="37" name="Straight Arrow Connector 36"/>
          <p:cNvCxnSpPr/>
          <p:nvPr/>
        </p:nvCxnSpPr>
        <p:spPr>
          <a:xfrm rot="10800000">
            <a:off x="6000760" y="1855776"/>
            <a:ext cx="71438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ounded Rectangle 37"/>
          <p:cNvSpPr/>
          <p:nvPr/>
        </p:nvSpPr>
        <p:spPr>
          <a:xfrm>
            <a:off x="500034" y="3857628"/>
            <a:ext cx="1428760" cy="1714512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buFont typeface="Arial" pitchFamily="34" charset="0"/>
              <a:buChar char="•"/>
            </a:pPr>
            <a:r>
              <a:rPr lang="fa-IR" b="1" dirty="0" smtClean="0">
                <a:solidFill>
                  <a:schemeClr val="tx1"/>
                </a:solidFill>
                <a:cs typeface="B Lotus" pitchFamily="2" charset="-78"/>
              </a:rPr>
              <a:t>عدم معرفت</a:t>
            </a:r>
          </a:p>
          <a:p>
            <a:pPr algn="ctr">
              <a:buFont typeface="Arial" pitchFamily="34" charset="0"/>
              <a:buChar char="•"/>
            </a:pPr>
            <a:r>
              <a:rPr lang="fa-IR" b="1" dirty="0" smtClean="0">
                <a:solidFill>
                  <a:schemeClr val="tx1"/>
                </a:solidFill>
                <a:cs typeface="B Lotus" pitchFamily="2" charset="-78"/>
              </a:rPr>
              <a:t>باور نداشتن به توحید</a:t>
            </a:r>
          </a:p>
          <a:p>
            <a:pPr algn="ctr">
              <a:buFont typeface="Arial" pitchFamily="34" charset="0"/>
              <a:buChar char="•"/>
            </a:pPr>
            <a:r>
              <a:rPr lang="fa-IR" b="1" dirty="0" smtClean="0">
                <a:solidFill>
                  <a:schemeClr val="tx1"/>
                </a:solidFill>
                <a:cs typeface="B Lotus" pitchFamily="2" charset="-78"/>
              </a:rPr>
              <a:t>منفعت طلبی</a:t>
            </a:r>
          </a:p>
          <a:p>
            <a:pPr algn="ctr"/>
            <a:endParaRPr lang="fa-IR" dirty="0">
              <a:cs typeface="B Lotus" pitchFamily="2" charset="-78"/>
            </a:endParaRPr>
          </a:p>
        </p:txBody>
      </p:sp>
      <p:sp>
        <p:nvSpPr>
          <p:cNvPr id="39" name="Bent-Up Arrow 38"/>
          <p:cNvSpPr/>
          <p:nvPr/>
        </p:nvSpPr>
        <p:spPr>
          <a:xfrm rot="5400000" flipV="1">
            <a:off x="2107389" y="4607727"/>
            <a:ext cx="642942" cy="714380"/>
          </a:xfrm>
          <a:prstGeom prst="bentUpArrow">
            <a:avLst>
              <a:gd name="adj1" fmla="val 25000"/>
              <a:gd name="adj2" fmla="val 18333"/>
              <a:gd name="adj3" fmla="val 25000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40" name="Rounded Rectangle 39"/>
          <p:cNvSpPr/>
          <p:nvPr/>
        </p:nvSpPr>
        <p:spPr>
          <a:xfrm>
            <a:off x="285720" y="1500174"/>
            <a:ext cx="1643074" cy="71438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b="1" dirty="0" smtClean="0">
                <a:solidFill>
                  <a:schemeClr val="tx1"/>
                </a:solidFill>
                <a:cs typeface="B Lotus" pitchFamily="2" charset="-78"/>
              </a:rPr>
              <a:t>بنده هواهای نفسانی</a:t>
            </a:r>
            <a:endParaRPr lang="fa-IR" b="1" dirty="0">
              <a:solidFill>
                <a:schemeClr val="tx1"/>
              </a:solidFill>
              <a:cs typeface="B Lotus" pitchFamily="2" charset="-78"/>
            </a:endParaRPr>
          </a:p>
        </p:txBody>
      </p:sp>
      <p:cxnSp>
        <p:nvCxnSpPr>
          <p:cNvPr id="42" name="Straight Arrow Connector 41"/>
          <p:cNvCxnSpPr/>
          <p:nvPr/>
        </p:nvCxnSpPr>
        <p:spPr>
          <a:xfrm rot="5400000" flipH="1" flipV="1">
            <a:off x="2535223" y="3607595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rot="5400000" flipH="1" flipV="1">
            <a:off x="2465373" y="2463793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Up Arrow 35"/>
          <p:cNvSpPr/>
          <p:nvPr/>
        </p:nvSpPr>
        <p:spPr>
          <a:xfrm>
            <a:off x="7000892" y="3857628"/>
            <a:ext cx="142876" cy="42862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94382"/>
          </a:xfrm>
        </p:spPr>
        <p:txBody>
          <a:bodyPr>
            <a:normAutofit/>
          </a:bodyPr>
          <a:lstStyle/>
          <a:p>
            <a:pPr algn="r"/>
            <a:r>
              <a:rPr lang="fa-IR" sz="4000" dirty="0" smtClean="0">
                <a:cs typeface="B Lotus" pitchFamily="2" charset="-78"/>
              </a:rPr>
              <a:t>شناسنامه سوره</a:t>
            </a:r>
            <a:endParaRPr lang="fa-IR" sz="4000" dirty="0">
              <a:cs typeface="B Lotus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1428736"/>
            <a:ext cx="7286676" cy="4857784"/>
          </a:xfrm>
        </p:spPr>
        <p:txBody>
          <a:bodyPr>
            <a:normAutofit/>
          </a:bodyPr>
          <a:lstStyle/>
          <a:p>
            <a:pPr algn="just"/>
            <a:r>
              <a:rPr lang="fa-IR" sz="2000" dirty="0" smtClean="0">
                <a:cs typeface="B Titr" pitchFamily="2" charset="-78"/>
              </a:rPr>
              <a:t>تعداد آیات</a:t>
            </a:r>
            <a:r>
              <a:rPr lang="fa-IR" sz="2000" dirty="0" smtClean="0">
                <a:cs typeface="B Lotus" pitchFamily="2" charset="-78"/>
              </a:rPr>
              <a:t>: 6</a:t>
            </a:r>
          </a:p>
          <a:p>
            <a:pPr algn="just"/>
            <a:endParaRPr lang="fa-IR" sz="2000" dirty="0" smtClean="0">
              <a:cs typeface="B Lotus" pitchFamily="2" charset="-78"/>
            </a:endParaRPr>
          </a:p>
          <a:p>
            <a:pPr algn="just"/>
            <a:r>
              <a:rPr lang="fa-IR" sz="2000" dirty="0" smtClean="0">
                <a:cs typeface="B Lotus" pitchFamily="2" charset="-78"/>
              </a:rPr>
              <a:t>در مکی یا مدنی بودن آن میان مفسرین اختلاف است اما بنا بر سیاق آیات سوره </a:t>
            </a:r>
            <a:r>
              <a:rPr lang="fa-IR" sz="2000" dirty="0" smtClean="0">
                <a:cs typeface="B Titr" pitchFamily="2" charset="-78"/>
              </a:rPr>
              <a:t>مکی</a:t>
            </a:r>
            <a:r>
              <a:rPr lang="fa-IR" sz="2000" dirty="0" smtClean="0">
                <a:cs typeface="B Lotus" pitchFamily="2" charset="-78"/>
              </a:rPr>
              <a:t> است </a:t>
            </a:r>
          </a:p>
          <a:p>
            <a:pPr algn="just">
              <a:buNone/>
            </a:pPr>
            <a:endParaRPr lang="fa-IR" sz="2000" dirty="0" smtClean="0">
              <a:cs typeface="B Lotus" pitchFamily="2" charset="-78"/>
            </a:endParaRPr>
          </a:p>
          <a:p>
            <a:pPr algn="just"/>
            <a:r>
              <a:rPr lang="fa-IR" sz="2000" dirty="0" smtClean="0">
                <a:cs typeface="B Titr" pitchFamily="2" charset="-78"/>
              </a:rPr>
              <a:t>ثواب قرائت: </a:t>
            </a:r>
          </a:p>
          <a:p>
            <a:pPr algn="just">
              <a:buNone/>
            </a:pPr>
            <a:r>
              <a:rPr lang="fa-IR" sz="2000" dirty="0" smtClean="0">
                <a:cs typeface="B Lotus" pitchFamily="2" charset="-78"/>
              </a:rPr>
              <a:t>     كسى كه قرائت كند قل يا ايها الكافرون را مانند آنست كه ربع قرآن را قرائت كرده و مريدان شياطين از او دور ميشوند و از شرك مبرّا و از فزع و هول بزرگ در عافيت باشد.</a:t>
            </a:r>
            <a:endParaRPr lang="en-US" sz="2000" dirty="0" smtClean="0">
              <a:cs typeface="B Lotus" pitchFamily="2" charset="-78"/>
            </a:endParaRPr>
          </a:p>
          <a:p>
            <a:pPr algn="just">
              <a:buNone/>
            </a:pPr>
            <a:r>
              <a:rPr lang="fa-IR" sz="2000" dirty="0" smtClean="0">
                <a:cs typeface="B Lotus" pitchFamily="2" charset="-78"/>
              </a:rPr>
              <a:t>     كسى </a:t>
            </a:r>
            <a:r>
              <a:rPr lang="fa-IR" sz="2000" dirty="0">
                <a:cs typeface="B Lotus" pitchFamily="2" charset="-78"/>
              </a:rPr>
              <a:t>كه قرائت كند قل يا ايها الكافرون و قل هو اللَّه احد را در نماز واجبى از واجباتش خدا او را و پدر و مادرش و فرزندانش را بيامرزد، و اگر شقى باشد از ديوان اشقياء محو و در ديوان سعداء نوشته شود و خدا او را سعيد زنده نمايد و شهيد بميراند و در زمره شهيدان مبعوث گرداند.</a:t>
            </a:r>
            <a:endParaRPr lang="en-US" sz="2000" dirty="0">
              <a:cs typeface="B Lotus" pitchFamily="2" charset="-78"/>
            </a:endParaRPr>
          </a:p>
          <a:p>
            <a:pPr algn="just">
              <a:buNone/>
            </a:pPr>
            <a:endParaRPr lang="fa-IR" sz="2000" dirty="0">
              <a:cs typeface="B Lotus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sz="4000" dirty="0" smtClean="0">
                <a:cs typeface="B Lotus" pitchFamily="2" charset="-78"/>
              </a:rPr>
              <a:t>شان نزول سوره</a:t>
            </a:r>
            <a:endParaRPr lang="fa-IR" sz="4000" dirty="0">
              <a:cs typeface="B Lotus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8662" y="1928803"/>
            <a:ext cx="6858048" cy="371477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fa-IR" sz="2800" dirty="0">
                <a:cs typeface="B Lotus" pitchFamily="2" charset="-78"/>
              </a:rPr>
              <a:t>قريش به رسول خدا (ص) پيشنهاد كرده </a:t>
            </a:r>
            <a:r>
              <a:rPr lang="fa-IR" sz="2800" dirty="0" smtClean="0">
                <a:cs typeface="B Lotus" pitchFamily="2" charset="-78"/>
              </a:rPr>
              <a:t>بود: </a:t>
            </a:r>
          </a:p>
          <a:p>
            <a:pPr algn="ctr">
              <a:buNone/>
            </a:pPr>
            <a:r>
              <a:rPr lang="fa-IR" sz="2800" dirty="0" smtClean="0">
                <a:cs typeface="B Lotus" pitchFamily="2" charset="-78"/>
              </a:rPr>
              <a:t>«بيا </a:t>
            </a:r>
            <a:r>
              <a:rPr lang="fa-IR" sz="2800" dirty="0">
                <a:cs typeface="B Lotus" pitchFamily="2" charset="-78"/>
              </a:rPr>
              <a:t>تا بر سر پرستش خدايان مصالحه‏اى كنيم، يك سال تو خدايان ما را عبادت كن و يك سال ما خداى تو </a:t>
            </a:r>
            <a:r>
              <a:rPr lang="fa-IR" sz="2800" dirty="0" smtClean="0">
                <a:cs typeface="B Lotus" pitchFamily="2" charset="-78"/>
              </a:rPr>
              <a:t>را» </a:t>
            </a:r>
          </a:p>
          <a:p>
            <a:pPr algn="ctr">
              <a:buNone/>
            </a:pPr>
            <a:endParaRPr lang="fa-IR" sz="2800" dirty="0">
              <a:cs typeface="B Lotus" pitchFamily="2" charset="-78"/>
            </a:endParaRPr>
          </a:p>
          <a:p>
            <a:pPr algn="ctr">
              <a:buNone/>
            </a:pPr>
            <a:r>
              <a:rPr lang="fa-IR" sz="2800" dirty="0" smtClean="0">
                <a:cs typeface="B Lotus" pitchFamily="2" charset="-78"/>
              </a:rPr>
              <a:t>و این سوره پاسخی است در برابر این پیشنهاد </a:t>
            </a:r>
            <a:endParaRPr lang="fa-IR" sz="2800" dirty="0">
              <a:cs typeface="B Lotus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751506"/>
          </a:xfrm>
        </p:spPr>
        <p:txBody>
          <a:bodyPr>
            <a:normAutofit/>
          </a:bodyPr>
          <a:lstStyle/>
          <a:p>
            <a:pPr algn="r"/>
            <a:r>
              <a:rPr lang="fa-IR" sz="3600" dirty="0" smtClean="0">
                <a:cs typeface="B Lotus" pitchFamily="2" charset="-78"/>
              </a:rPr>
              <a:t>واژگان پر </a:t>
            </a:r>
            <a:r>
              <a:rPr lang="fa-IR" sz="3600" dirty="0" smtClean="0">
                <a:cs typeface="B Lotus" pitchFamily="2" charset="-78"/>
              </a:rPr>
              <a:t>تکرار</a:t>
            </a:r>
            <a:endParaRPr lang="fa-IR" sz="3600" dirty="0">
              <a:cs typeface="B Lotus" pitchFamily="2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241746029"/>
              </p:ext>
            </p:extLst>
          </p:nvPr>
        </p:nvGraphicFramePr>
        <p:xfrm>
          <a:off x="428597" y="1285860"/>
          <a:ext cx="7186657" cy="262318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614396"/>
                <a:gridCol w="614358"/>
                <a:gridCol w="3000354"/>
                <a:gridCol w="1814500"/>
                <a:gridCol w="1143049"/>
              </a:tblGrid>
              <a:tr h="428628">
                <a:tc>
                  <a:txBody>
                    <a:bodyPr/>
                    <a:lstStyle/>
                    <a:p>
                      <a:pPr algn="ctr" rtl="1"/>
                      <a:r>
                        <a:rPr lang="fa-IR" sz="1800" b="1" dirty="0" smtClean="0">
                          <a:cs typeface="B Lotus" pitchFamily="2" charset="-78"/>
                        </a:rPr>
                        <a:t>واژه</a:t>
                      </a:r>
                      <a:endParaRPr lang="fa-IR" sz="1800" b="1" dirty="0">
                        <a:cs typeface="B Lotus" pitchFamily="2" charset="-78"/>
                      </a:endParaRPr>
                    </a:p>
                  </a:txBody>
                  <a:tcPr marL="48989" marR="48989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800" b="1" dirty="0" smtClean="0">
                          <a:cs typeface="B Lotus" pitchFamily="2" charset="-78"/>
                        </a:rPr>
                        <a:t>تعداد</a:t>
                      </a:r>
                      <a:endParaRPr lang="fa-IR" sz="1800" b="1" dirty="0">
                        <a:cs typeface="B Lotus" pitchFamily="2" charset="-78"/>
                      </a:endParaRPr>
                    </a:p>
                  </a:txBody>
                  <a:tcPr marL="48989" marR="48989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800" b="1" dirty="0" smtClean="0">
                          <a:cs typeface="B Lotus" pitchFamily="2" charset="-78"/>
                        </a:rPr>
                        <a:t>معنای ریشه</a:t>
                      </a:r>
                      <a:endParaRPr lang="fa-IR" sz="1800" b="1" dirty="0">
                        <a:cs typeface="B Lotus" pitchFamily="2" charset="-78"/>
                      </a:endParaRPr>
                    </a:p>
                  </a:txBody>
                  <a:tcPr marL="48989" marR="48989"/>
                </a:tc>
                <a:tc>
                  <a:txBody>
                    <a:bodyPr/>
                    <a:lstStyle/>
                    <a:p>
                      <a:pPr algn="ctr" rtl="1"/>
                      <a:endParaRPr lang="fa-IR" sz="2000" b="1" dirty="0">
                        <a:cs typeface="B Lotus" pitchFamily="2" charset="-78"/>
                      </a:endParaRPr>
                    </a:p>
                  </a:txBody>
                  <a:tcPr marL="48989" marR="48989"/>
                </a:tc>
                <a:tc>
                  <a:txBody>
                    <a:bodyPr/>
                    <a:lstStyle/>
                    <a:p>
                      <a:pPr algn="ctr" rtl="1"/>
                      <a:endParaRPr lang="fa-IR" dirty="0"/>
                    </a:p>
                  </a:txBody>
                  <a:tcPr marL="48989" marR="48989"/>
                </a:tc>
              </a:tr>
              <a:tr h="593883">
                <a:tc>
                  <a:txBody>
                    <a:bodyPr/>
                    <a:lstStyle/>
                    <a:p>
                      <a:pPr algn="ctr" rtl="1"/>
                      <a:endParaRPr lang="fa-IR" sz="1800" b="1" dirty="0" smtClean="0">
                        <a:cs typeface="B Lotus" pitchFamily="2" charset="-78"/>
                      </a:endParaRPr>
                    </a:p>
                    <a:p>
                      <a:pPr algn="ctr" rtl="1"/>
                      <a:r>
                        <a:rPr lang="fa-IR" sz="1800" b="1" dirty="0" smtClean="0">
                          <a:cs typeface="B Lotus" pitchFamily="2" charset="-78"/>
                        </a:rPr>
                        <a:t>اعبد</a:t>
                      </a:r>
                      <a:endParaRPr lang="fa-IR" sz="1800" b="1" dirty="0">
                        <a:cs typeface="B Lotus" pitchFamily="2" charset="-78"/>
                      </a:endParaRPr>
                    </a:p>
                  </a:txBody>
                  <a:tcPr marL="48989" marR="48989"/>
                </a:tc>
                <a:tc>
                  <a:txBody>
                    <a:bodyPr/>
                    <a:lstStyle/>
                    <a:p>
                      <a:pPr algn="ctr" rtl="1"/>
                      <a:endParaRPr lang="fa-IR" sz="1800" b="1" dirty="0" smtClean="0">
                        <a:cs typeface="B Lotus" pitchFamily="2" charset="-78"/>
                      </a:endParaRPr>
                    </a:p>
                    <a:p>
                      <a:pPr algn="ctr" rtl="1"/>
                      <a:r>
                        <a:rPr lang="fa-IR" sz="1800" b="1" dirty="0" smtClean="0">
                          <a:cs typeface="B Lotus" pitchFamily="2" charset="-78"/>
                        </a:rPr>
                        <a:t>3 بار</a:t>
                      </a:r>
                      <a:endParaRPr lang="fa-IR" sz="1800" b="1" dirty="0">
                        <a:cs typeface="B Lotus" pitchFamily="2" charset="-78"/>
                      </a:endParaRPr>
                    </a:p>
                  </a:txBody>
                  <a:tcPr marL="48989" marR="48989"/>
                </a:tc>
                <a:tc>
                  <a:txBody>
                    <a:bodyPr/>
                    <a:lstStyle/>
                    <a:p>
                      <a:pPr algn="ctr" rtl="1"/>
                      <a:endParaRPr lang="fa-IR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B Lotus" pitchFamily="2" charset="-78"/>
                      </a:endParaRPr>
                    </a:p>
                    <a:p>
                      <a:pPr algn="ctr" rtl="1"/>
                      <a:r>
                        <a:rPr lang="fa-IR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Lotus" pitchFamily="2" charset="-78"/>
                        </a:rPr>
                        <a:t>هو غاية التذلّل في قبال مولى مع الاطاعة</a:t>
                      </a:r>
                      <a:endParaRPr lang="fa-IR" sz="1800" b="1" dirty="0">
                        <a:cs typeface="B Lotus" pitchFamily="2" charset="-78"/>
                      </a:endParaRPr>
                    </a:p>
                  </a:txBody>
                  <a:tcPr marL="48989" marR="48989"/>
                </a:tc>
                <a:tc>
                  <a:txBody>
                    <a:bodyPr/>
                    <a:lstStyle/>
                    <a:p>
                      <a:pPr algn="ctr" rtl="1"/>
                      <a:endParaRPr lang="fa-IR" sz="1800" b="1" dirty="0">
                        <a:cs typeface="B Lotus" pitchFamily="2" charset="-78"/>
                      </a:endParaRPr>
                    </a:p>
                  </a:txBody>
                  <a:tcPr marL="48989" marR="48989"/>
                </a:tc>
                <a:tc>
                  <a:txBody>
                    <a:bodyPr/>
                    <a:lstStyle/>
                    <a:p>
                      <a:pPr algn="ctr" rtl="1"/>
                      <a:endParaRPr lang="fa-IR" sz="1800" b="1" dirty="0">
                        <a:cs typeface="B Lotus" pitchFamily="2" charset="-78"/>
                      </a:endParaRPr>
                    </a:p>
                  </a:txBody>
                  <a:tcPr marL="48989" marR="48989"/>
                </a:tc>
              </a:tr>
              <a:tr h="593883">
                <a:tc>
                  <a:txBody>
                    <a:bodyPr/>
                    <a:lstStyle/>
                    <a:p>
                      <a:pPr algn="ctr" rtl="1"/>
                      <a:endParaRPr lang="fa-IR" sz="1800" b="1" dirty="0" smtClean="0">
                        <a:cs typeface="B Lotus" pitchFamily="2" charset="-78"/>
                      </a:endParaRPr>
                    </a:p>
                    <a:p>
                      <a:pPr algn="ctr" rtl="1"/>
                      <a:r>
                        <a:rPr lang="fa-IR" sz="1800" b="1" dirty="0" smtClean="0">
                          <a:cs typeface="B Lotus" pitchFamily="2" charset="-78"/>
                        </a:rPr>
                        <a:t>عابدون</a:t>
                      </a:r>
                      <a:endParaRPr lang="fa-IR" sz="1800" b="1" dirty="0">
                        <a:cs typeface="B Lotus" pitchFamily="2" charset="-78"/>
                      </a:endParaRPr>
                    </a:p>
                  </a:txBody>
                  <a:tcPr marL="48989" marR="48989"/>
                </a:tc>
                <a:tc>
                  <a:txBody>
                    <a:bodyPr/>
                    <a:lstStyle/>
                    <a:p>
                      <a:pPr algn="ctr" rtl="1"/>
                      <a:endParaRPr lang="fa-IR" sz="1800" b="1" dirty="0" smtClean="0">
                        <a:cs typeface="B Lotus" pitchFamily="2" charset="-78"/>
                      </a:endParaRPr>
                    </a:p>
                    <a:p>
                      <a:pPr algn="ctr" rtl="1"/>
                      <a:r>
                        <a:rPr lang="fa-IR" sz="1800" b="1" dirty="0" smtClean="0">
                          <a:cs typeface="B Lotus" pitchFamily="2" charset="-78"/>
                        </a:rPr>
                        <a:t>2 بار</a:t>
                      </a:r>
                      <a:endParaRPr lang="fa-IR" sz="1800" b="1" dirty="0">
                        <a:cs typeface="B Lotus" pitchFamily="2" charset="-78"/>
                      </a:endParaRPr>
                    </a:p>
                  </a:txBody>
                  <a:tcPr marL="48989" marR="48989"/>
                </a:tc>
                <a:tc>
                  <a:txBody>
                    <a:bodyPr/>
                    <a:lstStyle/>
                    <a:p>
                      <a:pPr algn="ctr" rtl="1"/>
                      <a:endParaRPr lang="fa-IR" sz="1800" b="1" dirty="0" smtClean="0">
                        <a:cs typeface="B Lotus" pitchFamily="2" charset="-78"/>
                      </a:endParaRPr>
                    </a:p>
                    <a:p>
                      <a:pPr algn="ctr" rtl="1"/>
                      <a:r>
                        <a:rPr lang="fa-IR" sz="1800" b="1" dirty="0" smtClean="0">
                          <a:cs typeface="B Lotus" pitchFamily="2" charset="-78"/>
                        </a:rPr>
                        <a:t>”</a:t>
                      </a:r>
                    </a:p>
                  </a:txBody>
                  <a:tcPr marL="48989" marR="48989"/>
                </a:tc>
                <a:tc>
                  <a:txBody>
                    <a:bodyPr/>
                    <a:lstStyle/>
                    <a:p>
                      <a:pPr algn="ctr" rtl="1"/>
                      <a:endParaRPr lang="fa-IR" sz="1800" b="1" dirty="0" smtClean="0">
                        <a:cs typeface="B Lotus" pitchFamily="2" charset="-78"/>
                      </a:endParaRPr>
                    </a:p>
                  </a:txBody>
                  <a:tcPr marL="48989" marR="48989"/>
                </a:tc>
                <a:tc>
                  <a:txBody>
                    <a:bodyPr/>
                    <a:lstStyle/>
                    <a:p>
                      <a:pPr algn="ctr" rtl="1"/>
                      <a:endParaRPr lang="fa-IR" sz="1800" b="1" dirty="0" smtClean="0">
                        <a:cs typeface="B Lotus" pitchFamily="2" charset="-78"/>
                      </a:endParaRPr>
                    </a:p>
                  </a:txBody>
                  <a:tcPr marL="48989" marR="48989"/>
                </a:tc>
              </a:tr>
              <a:tr h="593883">
                <a:tc>
                  <a:txBody>
                    <a:bodyPr/>
                    <a:lstStyle/>
                    <a:p>
                      <a:pPr algn="ctr" rtl="1"/>
                      <a:endParaRPr lang="fa-IR" sz="1800" b="1" dirty="0" smtClean="0">
                        <a:cs typeface="B Lotus" pitchFamily="2" charset="-78"/>
                      </a:endParaRPr>
                    </a:p>
                    <a:p>
                      <a:pPr algn="ctr" rtl="1"/>
                      <a:r>
                        <a:rPr lang="fa-IR" sz="1800" b="1" dirty="0" smtClean="0">
                          <a:cs typeface="B Lotus" pitchFamily="2" charset="-78"/>
                        </a:rPr>
                        <a:t>دین</a:t>
                      </a:r>
                      <a:endParaRPr lang="fa-IR" sz="1800" b="1" dirty="0">
                        <a:cs typeface="B Lotus" pitchFamily="2" charset="-78"/>
                      </a:endParaRPr>
                    </a:p>
                  </a:txBody>
                  <a:tcPr marL="48989" marR="48989"/>
                </a:tc>
                <a:tc>
                  <a:txBody>
                    <a:bodyPr/>
                    <a:lstStyle/>
                    <a:p>
                      <a:pPr algn="ctr" rtl="1"/>
                      <a:endParaRPr lang="fa-IR" sz="1800" b="1" dirty="0" smtClean="0">
                        <a:cs typeface="B Lotus" pitchFamily="2" charset="-78"/>
                      </a:endParaRPr>
                    </a:p>
                    <a:p>
                      <a:pPr algn="ctr" rtl="1"/>
                      <a:r>
                        <a:rPr lang="fa-IR" sz="1800" b="1" dirty="0" smtClean="0">
                          <a:cs typeface="B Lotus" pitchFamily="2" charset="-78"/>
                        </a:rPr>
                        <a:t>2 بار</a:t>
                      </a:r>
                      <a:endParaRPr lang="fa-IR" sz="1800" b="1" dirty="0">
                        <a:cs typeface="B Lotus" pitchFamily="2" charset="-78"/>
                      </a:endParaRPr>
                    </a:p>
                  </a:txBody>
                  <a:tcPr marL="48989" marR="48989"/>
                </a:tc>
                <a:tc>
                  <a:txBody>
                    <a:bodyPr/>
                    <a:lstStyle/>
                    <a:p>
                      <a:pPr algn="ctr" rtl="1"/>
                      <a:endParaRPr lang="fa-IR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B Lotus" pitchFamily="2" charset="-78"/>
                      </a:endParaRPr>
                    </a:p>
                    <a:p>
                      <a:pPr algn="ctr" rtl="1"/>
                      <a:r>
                        <a:rPr lang="fa-IR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Lotus" pitchFamily="2" charset="-78"/>
                        </a:rPr>
                        <a:t>هو الخضوع و الانقياد قبال برنامج أو مقرّرات معيّنه</a:t>
                      </a:r>
                      <a:endParaRPr lang="fa-IR" sz="1800" b="1" dirty="0">
                        <a:cs typeface="B Lotus" pitchFamily="2" charset="-78"/>
                      </a:endParaRPr>
                    </a:p>
                  </a:txBody>
                  <a:tcPr marL="48989" marR="48989"/>
                </a:tc>
                <a:tc>
                  <a:txBody>
                    <a:bodyPr/>
                    <a:lstStyle/>
                    <a:p>
                      <a:pPr algn="ctr" rtl="1"/>
                      <a:endParaRPr lang="fa-IR" sz="1800" b="1" dirty="0">
                        <a:cs typeface="B Lotus" pitchFamily="2" charset="-78"/>
                      </a:endParaRPr>
                    </a:p>
                  </a:txBody>
                  <a:tcPr marL="48989" marR="48989"/>
                </a:tc>
                <a:tc>
                  <a:txBody>
                    <a:bodyPr/>
                    <a:lstStyle/>
                    <a:p>
                      <a:pPr algn="ctr" rtl="1"/>
                      <a:endParaRPr lang="fa-IR" sz="1800" b="1" dirty="0">
                        <a:cs typeface="B Lotus" pitchFamily="2" charset="-78"/>
                      </a:endParaRPr>
                    </a:p>
                  </a:txBody>
                  <a:tcPr marL="48989" marR="48989"/>
                </a:tc>
              </a:tr>
            </a:tbl>
          </a:graphicData>
        </a:graphic>
      </p:graphicFrame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714348" y="4286256"/>
            <a:ext cx="6858048" cy="164307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fa-IR" sz="2000" dirty="0" smtClean="0">
              <a:latin typeface="28 Days Later" pitchFamily="34" charset="0"/>
              <a:cs typeface="B Lotus" pitchFamily="2" charset="-78"/>
            </a:endParaRPr>
          </a:p>
          <a:p>
            <a:r>
              <a:rPr lang="fa-IR" sz="2000" b="1" dirty="0" smtClean="0">
                <a:latin typeface="28 Days Later" pitchFamily="34" charset="0"/>
                <a:cs typeface="B Lotus" pitchFamily="2" charset="-78"/>
              </a:rPr>
              <a:t>اعبد: </a:t>
            </a:r>
            <a:r>
              <a:rPr lang="fa-IR" sz="2000" dirty="0" smtClean="0">
                <a:latin typeface="28 Days Later" pitchFamily="34" charset="0"/>
                <a:cs typeface="B Lotus" pitchFamily="2" charset="-78"/>
              </a:rPr>
              <a:t>با توجه به قل ابتدای سوره تمام مفاهیم سوره را از موضع رسول مورد بحث قرار می دهد و بر عملکرد و واکنش رسول تاکید دارد.</a:t>
            </a:r>
          </a:p>
          <a:p>
            <a:r>
              <a:rPr lang="fa-IR" sz="2000" b="1" dirty="0" smtClean="0">
                <a:latin typeface="28 Days Later" pitchFamily="34" charset="0"/>
                <a:cs typeface="B Lotus" pitchFamily="2" charset="-78"/>
              </a:rPr>
              <a:t>عابدون: </a:t>
            </a:r>
            <a:r>
              <a:rPr lang="fa-IR" sz="2000" dirty="0" smtClean="0">
                <a:latin typeface="28 Days Later" pitchFamily="34" charset="0"/>
                <a:cs typeface="B Lotus" pitchFamily="2" charset="-78"/>
              </a:rPr>
              <a:t>تاکید بر عدم توانایی بر عبادت خدای واحد توسط کافران</a:t>
            </a:r>
          </a:p>
          <a:p>
            <a:r>
              <a:rPr lang="fa-IR" sz="2000" b="1" dirty="0" smtClean="0">
                <a:latin typeface="28 Days Later" pitchFamily="34" charset="0"/>
                <a:cs typeface="B Lotus" pitchFamily="2" charset="-78"/>
              </a:rPr>
              <a:t>دین: </a:t>
            </a:r>
            <a:r>
              <a:rPr lang="fa-IR" sz="2000" dirty="0" smtClean="0">
                <a:latin typeface="28 Days Later" pitchFamily="34" charset="0"/>
                <a:cs typeface="B Lotus" pitchFamily="2" charset="-78"/>
              </a:rPr>
              <a:t>تمام بار مفهومی سوره می تواند تحت سیطره این واژه قرار بگیرد.  </a:t>
            </a:r>
            <a:endParaRPr lang="fa-IR" sz="2000" dirty="0">
              <a:latin typeface="28 Days Later" pitchFamily="34" charset="0"/>
              <a:cs typeface="B Lotus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258072" cy="771508"/>
          </a:xfrm>
        </p:spPr>
        <p:txBody>
          <a:bodyPr>
            <a:normAutofit/>
          </a:bodyPr>
          <a:lstStyle/>
          <a:p>
            <a:pPr algn="r"/>
            <a:r>
              <a:rPr lang="fa-IR" sz="3600" dirty="0" smtClean="0">
                <a:cs typeface="B Lotus" pitchFamily="2" charset="-78"/>
              </a:rPr>
              <a:t>موضوعات سوره</a:t>
            </a:r>
            <a:endParaRPr lang="fa-IR" sz="3600" dirty="0">
              <a:cs typeface="B Lotus" pitchFamily="2" charset="-78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2"/>
          </p:nvPr>
        </p:nvSpPr>
        <p:spPr>
          <a:xfrm>
            <a:off x="1428728" y="4929198"/>
            <a:ext cx="5715040" cy="1143008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fa-IR" sz="2000" dirty="0" smtClean="0">
                <a:cs typeface="B Lotus" pitchFamily="2" charset="-78"/>
              </a:rPr>
              <a:t>موضوع کلی سوره :</a:t>
            </a:r>
          </a:p>
          <a:p>
            <a:pPr algn="ctr">
              <a:lnSpc>
                <a:spcPct val="150000"/>
              </a:lnSpc>
            </a:pPr>
            <a:r>
              <a:rPr lang="fa-IR" sz="2000" dirty="0" smtClean="0">
                <a:cs typeface="B Lotus" pitchFamily="2" charset="-78"/>
              </a:rPr>
              <a:t>حفظ دین و اعلام برائت از کفر </a:t>
            </a:r>
            <a:endParaRPr lang="fa-IR" sz="2000" dirty="0">
              <a:cs typeface="B Lotus" pitchFamily="2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half" idx="1"/>
          </p:nvPr>
        </p:nvGraphicFramePr>
        <p:xfrm>
          <a:off x="500034" y="1571612"/>
          <a:ext cx="7239050" cy="302896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177763"/>
                <a:gridCol w="4061287"/>
              </a:tblGrid>
              <a:tr h="428628">
                <a:tc>
                  <a:txBody>
                    <a:bodyPr/>
                    <a:lstStyle/>
                    <a:p>
                      <a:pPr algn="r" rtl="1"/>
                      <a:r>
                        <a:rPr lang="fa-IR" sz="2400" dirty="0" smtClean="0">
                          <a:cs typeface="B Lotus" pitchFamily="2" charset="-78"/>
                        </a:rPr>
                        <a:t>آیات</a:t>
                      </a:r>
                      <a:endParaRPr lang="fa-IR" sz="2400" dirty="0">
                        <a:cs typeface="B Lotus" pitchFamily="2" charset="-78"/>
                      </a:endParaRPr>
                    </a:p>
                  </a:txBody>
                  <a:tcPr marL="99634" marR="99634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400" dirty="0" smtClean="0">
                          <a:cs typeface="B Lotus" pitchFamily="2" charset="-78"/>
                        </a:rPr>
                        <a:t>موضوع آیه</a:t>
                      </a:r>
                      <a:endParaRPr lang="fa-IR" sz="2400" dirty="0">
                        <a:cs typeface="B Lotus" pitchFamily="2" charset="-78"/>
                      </a:endParaRPr>
                    </a:p>
                  </a:txBody>
                  <a:tcPr marL="99634" marR="99634"/>
                </a:tc>
              </a:tr>
              <a:tr h="428628">
                <a:tc>
                  <a:txBody>
                    <a:bodyPr/>
                    <a:lstStyle/>
                    <a:p>
                      <a:pPr algn="r" rtl="1"/>
                      <a:r>
                        <a:rPr lang="fa-IR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Lotus" pitchFamily="2" charset="-78"/>
                        </a:rPr>
                        <a:t>قُلْ يَأَيهَُّا الْكَفِرُونَ(1</a:t>
                      </a:r>
                      <a:endParaRPr lang="fa-IR" sz="2000" dirty="0">
                        <a:cs typeface="B Lotus" pitchFamily="2" charset="-78"/>
                      </a:endParaRPr>
                    </a:p>
                  </a:txBody>
                  <a:tcPr marL="99634" marR="99634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000" dirty="0" smtClean="0">
                          <a:cs typeface="B Lotus" pitchFamily="2" charset="-78"/>
                        </a:rPr>
                        <a:t>خطاب قرار دادن کافران</a:t>
                      </a:r>
                      <a:endParaRPr lang="fa-IR" sz="2000" dirty="0">
                        <a:cs typeface="B Lotus" pitchFamily="2" charset="-78"/>
                      </a:endParaRPr>
                    </a:p>
                  </a:txBody>
                  <a:tcPr marL="99634" marR="99634"/>
                </a:tc>
              </a:tr>
              <a:tr h="428628">
                <a:tc>
                  <a:txBody>
                    <a:bodyPr/>
                    <a:lstStyle/>
                    <a:p>
                      <a:pPr algn="r" rtl="1"/>
                      <a:r>
                        <a:rPr lang="fa-IR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Lotus" pitchFamily="2" charset="-78"/>
                        </a:rPr>
                        <a:t>لَا أَعْبُدُ مَا تَعْبُدُونَ(2)</a:t>
                      </a:r>
                      <a:endParaRPr lang="fa-IR" sz="2000" dirty="0">
                        <a:cs typeface="B Lotus" pitchFamily="2" charset="-78"/>
                      </a:endParaRPr>
                    </a:p>
                  </a:txBody>
                  <a:tcPr marL="99634" marR="99634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000" dirty="0" smtClean="0">
                          <a:cs typeface="B Lotus" pitchFamily="2" charset="-78"/>
                        </a:rPr>
                        <a:t>اعلام</a:t>
                      </a:r>
                      <a:r>
                        <a:rPr lang="fa-IR" sz="2000" baseline="0" dirty="0" smtClean="0">
                          <a:cs typeface="B Lotus" pitchFamily="2" charset="-78"/>
                        </a:rPr>
                        <a:t> برائت رسول از کافران</a:t>
                      </a:r>
                      <a:endParaRPr lang="fa-IR" sz="2000" dirty="0">
                        <a:cs typeface="B Lotus" pitchFamily="2" charset="-78"/>
                      </a:endParaRPr>
                    </a:p>
                  </a:txBody>
                  <a:tcPr marL="99634" marR="99634"/>
                </a:tc>
              </a:tr>
              <a:tr h="428628">
                <a:tc>
                  <a:txBody>
                    <a:bodyPr/>
                    <a:lstStyle/>
                    <a:p>
                      <a:pPr algn="r" rtl="1"/>
                      <a:r>
                        <a:rPr lang="fa-IR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Lotus" pitchFamily="2" charset="-78"/>
                        </a:rPr>
                        <a:t>وَ لَا أَنتُمْ عَابِدُونَ مَا أَعْبُدُ(3)</a:t>
                      </a:r>
                      <a:endParaRPr lang="fa-IR" sz="2000" dirty="0">
                        <a:cs typeface="B Lotus" pitchFamily="2" charset="-78"/>
                      </a:endParaRPr>
                    </a:p>
                  </a:txBody>
                  <a:tcPr marL="99634" marR="99634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000" dirty="0" smtClean="0">
                          <a:cs typeface="B Lotus" pitchFamily="2" charset="-78"/>
                        </a:rPr>
                        <a:t>عدم</a:t>
                      </a:r>
                      <a:r>
                        <a:rPr lang="fa-IR" sz="2000" baseline="0" dirty="0" smtClean="0">
                          <a:cs typeface="B Lotus" pitchFamily="2" charset="-78"/>
                        </a:rPr>
                        <a:t> پرستش خدای واحدتوسط کافران</a:t>
                      </a:r>
                      <a:endParaRPr lang="fa-IR" sz="2000" dirty="0">
                        <a:cs typeface="B Lotus" pitchFamily="2" charset="-78"/>
                      </a:endParaRPr>
                    </a:p>
                  </a:txBody>
                  <a:tcPr marL="99634" marR="99634"/>
                </a:tc>
              </a:tr>
              <a:tr h="428628">
                <a:tc>
                  <a:txBody>
                    <a:bodyPr/>
                    <a:lstStyle/>
                    <a:p>
                      <a:pPr algn="r" rtl="1"/>
                      <a:r>
                        <a:rPr lang="fa-IR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Lotus" pitchFamily="2" charset="-78"/>
                        </a:rPr>
                        <a:t>وَ لَا أَنَا عَابِدٌ مَّا عَبَدتمُ‏ْ(4)</a:t>
                      </a:r>
                      <a:endParaRPr lang="fa-IR" sz="2000" dirty="0">
                        <a:cs typeface="B Lotus" pitchFamily="2" charset="-78"/>
                      </a:endParaRPr>
                    </a:p>
                  </a:txBody>
                  <a:tcPr marL="99634" marR="99634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000" dirty="0" smtClean="0">
                          <a:cs typeface="B Lotus" pitchFamily="2" charset="-78"/>
                        </a:rPr>
                        <a:t>اعلام برائت رسول از کافران</a:t>
                      </a:r>
                      <a:endParaRPr lang="fa-IR" sz="2000" dirty="0">
                        <a:cs typeface="B Lotus" pitchFamily="2" charset="-78"/>
                      </a:endParaRPr>
                    </a:p>
                  </a:txBody>
                  <a:tcPr marL="99634" marR="99634"/>
                </a:tc>
              </a:tr>
              <a:tr h="428628">
                <a:tc>
                  <a:txBody>
                    <a:bodyPr/>
                    <a:lstStyle/>
                    <a:p>
                      <a:pPr algn="r" rtl="1"/>
                      <a:r>
                        <a:rPr lang="fa-IR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Lotus" pitchFamily="2" charset="-78"/>
                        </a:rPr>
                        <a:t>وَ لَا أَنتُمْ عَابِدُونَ مَا أَعْبُدُ(5)</a:t>
                      </a:r>
                      <a:endParaRPr lang="fa-IR" sz="2000" dirty="0">
                        <a:cs typeface="B Lotus" pitchFamily="2" charset="-78"/>
                      </a:endParaRPr>
                    </a:p>
                  </a:txBody>
                  <a:tcPr marL="99634" marR="99634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000" dirty="0" smtClean="0">
                          <a:cs typeface="B Lotus" pitchFamily="2" charset="-78"/>
                        </a:rPr>
                        <a:t>عدم پرستش</a:t>
                      </a:r>
                      <a:r>
                        <a:rPr lang="fa-IR" sz="2000" baseline="0" dirty="0" smtClean="0">
                          <a:cs typeface="B Lotus" pitchFamily="2" charset="-78"/>
                        </a:rPr>
                        <a:t> خدای واحد توسط کافران</a:t>
                      </a:r>
                      <a:endParaRPr lang="fa-IR" sz="2000" dirty="0">
                        <a:cs typeface="B Lotus" pitchFamily="2" charset="-78"/>
                      </a:endParaRPr>
                    </a:p>
                  </a:txBody>
                  <a:tcPr marL="99634" marR="99634"/>
                </a:tc>
              </a:tr>
              <a:tr h="428628">
                <a:tc>
                  <a:txBody>
                    <a:bodyPr/>
                    <a:lstStyle/>
                    <a:p>
                      <a:pPr algn="r" rtl="1"/>
                      <a:r>
                        <a:rPr lang="fa-IR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Lotus" pitchFamily="2" charset="-78"/>
                        </a:rPr>
                        <a:t>لَكمُ‏ْ دِينُكُمْ وَ لىِ‏َ دِينِ(6</a:t>
                      </a:r>
                      <a:endParaRPr lang="fa-IR" sz="2000" dirty="0">
                        <a:cs typeface="B Lotus" pitchFamily="2" charset="-78"/>
                      </a:endParaRPr>
                    </a:p>
                  </a:txBody>
                  <a:tcPr marL="99634" marR="99634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000" dirty="0" smtClean="0">
                          <a:cs typeface="B Lotus" pitchFamily="2" charset="-78"/>
                        </a:rPr>
                        <a:t>جدا کردن مسیر خود از کافران</a:t>
                      </a:r>
                      <a:endParaRPr lang="fa-IR" sz="2000" dirty="0">
                        <a:cs typeface="B Lotus" pitchFamily="2" charset="-78"/>
                      </a:endParaRPr>
                    </a:p>
                  </a:txBody>
                  <a:tcPr marL="99634" marR="99634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2285984" y="4143380"/>
            <a:ext cx="928694" cy="57150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6" name="Rounded Rectangle 5"/>
          <p:cNvSpPr/>
          <p:nvPr/>
        </p:nvSpPr>
        <p:spPr>
          <a:xfrm>
            <a:off x="3786182" y="4143380"/>
            <a:ext cx="1000132" cy="57150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5" name="Rounded Rectangle 4"/>
          <p:cNvSpPr/>
          <p:nvPr/>
        </p:nvSpPr>
        <p:spPr>
          <a:xfrm>
            <a:off x="5214942" y="4143380"/>
            <a:ext cx="857256" cy="57150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4" name="Oval 3"/>
          <p:cNvSpPr/>
          <p:nvPr/>
        </p:nvSpPr>
        <p:spPr>
          <a:xfrm>
            <a:off x="3643306" y="2500306"/>
            <a:ext cx="1214446" cy="714380"/>
          </a:xfrm>
          <a:prstGeom prst="ellipse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dirty="0" smtClean="0"/>
              <a:t>    </a:t>
            </a:r>
            <a:endParaRPr lang="fa-I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965820"/>
          </a:xfrm>
        </p:spPr>
        <p:txBody>
          <a:bodyPr>
            <a:normAutofit/>
          </a:bodyPr>
          <a:lstStyle/>
          <a:p>
            <a:pPr algn="r"/>
            <a:r>
              <a:rPr lang="fa-IR" sz="4000" dirty="0" smtClean="0">
                <a:cs typeface="B Lotus" pitchFamily="2" charset="-78"/>
              </a:rPr>
              <a:t>غرر آیات</a:t>
            </a:r>
            <a:endParaRPr lang="fa-IR" sz="4000" dirty="0">
              <a:cs typeface="B Lotus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fa-IR" b="1" dirty="0">
                <a:solidFill>
                  <a:schemeClr val="dk1"/>
                </a:solidFill>
                <a:cs typeface="B Lotus" pitchFamily="2" charset="-78"/>
              </a:rPr>
              <a:t>لَكمُ‏ْ دِينُكُمْ وَ لىِ‏َ </a:t>
            </a:r>
            <a:r>
              <a:rPr lang="fa-IR" b="1" dirty="0" smtClean="0">
                <a:solidFill>
                  <a:schemeClr val="dk1"/>
                </a:solidFill>
                <a:cs typeface="B Lotus" pitchFamily="2" charset="-78"/>
              </a:rPr>
              <a:t>دِينِ</a:t>
            </a:r>
            <a:endParaRPr lang="fa-IR" b="1" dirty="0" smtClean="0"/>
          </a:p>
          <a:p>
            <a:pPr>
              <a:buNone/>
            </a:pPr>
            <a:r>
              <a:rPr lang="fa-IR" sz="2800" dirty="0" smtClean="0"/>
              <a:t>              </a:t>
            </a:r>
          </a:p>
          <a:p>
            <a:pPr>
              <a:buNone/>
            </a:pPr>
            <a:r>
              <a:rPr lang="fa-IR" sz="2800" dirty="0">
                <a:cs typeface="B Lotus" pitchFamily="2" charset="-78"/>
              </a:rPr>
              <a:t> </a:t>
            </a:r>
            <a:r>
              <a:rPr lang="fa-IR" sz="2800" dirty="0" smtClean="0">
                <a:cs typeface="B Lotus" pitchFamily="2" charset="-78"/>
              </a:rPr>
              <a:t>                                   دین</a:t>
            </a:r>
          </a:p>
          <a:p>
            <a:pPr>
              <a:buNone/>
            </a:pPr>
            <a:endParaRPr lang="fa-IR" sz="2800" dirty="0" smtClean="0"/>
          </a:p>
          <a:p>
            <a:pPr>
              <a:buNone/>
            </a:pPr>
            <a:endParaRPr lang="fa-IR" sz="2800" dirty="0" smtClean="0"/>
          </a:p>
          <a:p>
            <a:pPr>
              <a:buNone/>
            </a:pPr>
            <a:r>
              <a:rPr lang="fa-IR" sz="2800" dirty="0" smtClean="0"/>
              <a:t>                </a:t>
            </a:r>
            <a:r>
              <a:rPr lang="fa-IR" sz="2800" dirty="0" smtClean="0">
                <a:cs typeface="B Lotus" pitchFamily="2" charset="-78"/>
              </a:rPr>
              <a:t>عبد           مسیر          معبود</a:t>
            </a:r>
          </a:p>
          <a:p>
            <a:pPr algn="ctr">
              <a:buNone/>
            </a:pPr>
            <a:endParaRPr lang="fa-IR" sz="2000" dirty="0" smtClean="0">
              <a:cs typeface="B Lotus" pitchFamily="2" charset="-78"/>
            </a:endParaRPr>
          </a:p>
          <a:p>
            <a:pPr algn="ctr">
              <a:buNone/>
            </a:pPr>
            <a:r>
              <a:rPr lang="fa-IR" sz="2000" dirty="0" smtClean="0">
                <a:cs typeface="B Lotus" pitchFamily="2" charset="-78"/>
              </a:rPr>
              <a:t>با بیان اینکه دین حقیقی دین رسول است و دین کافران باطل، </a:t>
            </a:r>
          </a:p>
          <a:p>
            <a:pPr algn="ctr">
              <a:buNone/>
            </a:pPr>
            <a:r>
              <a:rPr lang="fa-IR" sz="2000" dirty="0" smtClean="0">
                <a:cs typeface="B Lotus" pitchFamily="2" charset="-78"/>
              </a:rPr>
              <a:t>برای گروندگان به دین حق ضرورت جدا کردن مسیر از کفر را آشکار می سازد.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rot="10800000" flipV="1">
            <a:off x="2928927" y="3214686"/>
            <a:ext cx="785818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5400000">
            <a:off x="3929852" y="3642520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4786314" y="3214686"/>
            <a:ext cx="714380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00948" cy="582594"/>
          </a:xfrm>
        </p:spPr>
        <p:txBody>
          <a:bodyPr>
            <a:normAutofit/>
          </a:bodyPr>
          <a:lstStyle/>
          <a:p>
            <a:pPr algn="r"/>
            <a:r>
              <a:rPr lang="fa-IR" sz="3200" dirty="0" smtClean="0">
                <a:cs typeface="B Lotus" pitchFamily="2" charset="-78"/>
              </a:rPr>
              <a:t>شخصیتهای مثبت و منفی</a:t>
            </a:r>
            <a:endParaRPr lang="fa-IR" sz="3200" dirty="0">
              <a:cs typeface="B Lotus" pitchFamily="2" charset="-78"/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500034" y="1142985"/>
          <a:ext cx="7215238" cy="5072097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939502"/>
                <a:gridCol w="2455167"/>
                <a:gridCol w="3820569"/>
              </a:tblGrid>
              <a:tr h="433778">
                <a:tc rowSpan="2">
                  <a:txBody>
                    <a:bodyPr/>
                    <a:lstStyle/>
                    <a:p>
                      <a:pPr algn="ctr" rtl="1"/>
                      <a:endParaRPr lang="fa-IR" dirty="0">
                        <a:cs typeface="B Lotus" pitchFamily="2" charset="-78"/>
                      </a:endParaRPr>
                    </a:p>
                  </a:txBody>
                  <a:tcPr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>
                          <a:cs typeface="B Lotus" pitchFamily="2" charset="-78"/>
                        </a:rPr>
                        <a:t>شخصیت مثبت</a:t>
                      </a:r>
                      <a:endParaRPr lang="fa-IR" dirty="0">
                        <a:cs typeface="B Lotus" pitchFamily="2" charset="-78"/>
                      </a:endParaRPr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>
                          <a:cs typeface="B Lotus" pitchFamily="2" charset="-78"/>
                        </a:rPr>
                        <a:t>شخصیت منفی</a:t>
                      </a:r>
                      <a:endParaRPr lang="fa-IR" dirty="0">
                        <a:cs typeface="B Lotus" pitchFamily="2" charset="-78"/>
                      </a:endParaRPr>
                    </a:p>
                  </a:txBody>
                  <a:tcPr/>
                </a:tc>
              </a:tr>
              <a:tr h="485148">
                <a:tc vMerge="1">
                  <a:txBody>
                    <a:bodyPr/>
                    <a:lstStyle/>
                    <a:p>
                      <a:pPr algn="ctr" rtl="1"/>
                      <a:endParaRPr lang="fa-IR" dirty="0">
                        <a:cs typeface="B Lotus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600" dirty="0" smtClean="0">
                          <a:cs typeface="B Lotus" pitchFamily="2" charset="-78"/>
                        </a:rPr>
                        <a:t>حضرت رسول (ص)</a:t>
                      </a:r>
                      <a:endParaRPr lang="fa-IR" sz="1600" dirty="0">
                        <a:cs typeface="B Lotus" pitchFamily="2" charset="-78"/>
                      </a:endParaRPr>
                    </a:p>
                  </a:txBody>
                  <a:tcPr>
                    <a:lnL w="381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600" dirty="0" smtClean="0">
                          <a:cs typeface="B Lotus" pitchFamily="2" charset="-78"/>
                        </a:rPr>
                        <a:t>کافران</a:t>
                      </a:r>
                      <a:endParaRPr lang="fa-IR" sz="1600" dirty="0">
                        <a:cs typeface="B Lotus" pitchFamily="2" charset="-78"/>
                      </a:endParaRPr>
                    </a:p>
                  </a:txBody>
                  <a:tcPr/>
                </a:tc>
              </a:tr>
              <a:tr h="485167">
                <a:tc>
                  <a:txBody>
                    <a:bodyPr/>
                    <a:lstStyle/>
                    <a:p>
                      <a:pPr algn="ctr" rtl="1"/>
                      <a:r>
                        <a:rPr lang="fa-IR" b="1" dirty="0" smtClean="0">
                          <a:cs typeface="B Lotus" pitchFamily="2" charset="-78"/>
                        </a:rPr>
                        <a:t>باور</a:t>
                      </a:r>
                      <a:endParaRPr lang="fa-IR" b="1" dirty="0">
                        <a:cs typeface="B Lotus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600" dirty="0" smtClean="0">
                          <a:cs typeface="B Lotus" pitchFamily="2" charset="-78"/>
                        </a:rPr>
                        <a:t>وحدانیت خدا که یگانه معبود است</a:t>
                      </a:r>
                      <a:endParaRPr lang="fa-IR" sz="1600" dirty="0">
                        <a:cs typeface="B Lotus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600" dirty="0" smtClean="0">
                          <a:cs typeface="B Lotus" pitchFamily="2" charset="-78"/>
                        </a:rPr>
                        <a:t>عدم ایمان به خدای واحد</a:t>
                      </a:r>
                      <a:endParaRPr lang="fa-IR" sz="1600" dirty="0">
                        <a:cs typeface="B Lotus" pitchFamily="2" charset="-78"/>
                      </a:endParaRPr>
                    </a:p>
                  </a:txBody>
                  <a:tcPr/>
                </a:tc>
              </a:tr>
              <a:tr h="592381">
                <a:tc>
                  <a:txBody>
                    <a:bodyPr/>
                    <a:lstStyle/>
                    <a:p>
                      <a:pPr algn="ctr" rtl="1"/>
                      <a:r>
                        <a:rPr lang="fa-IR" b="1" dirty="0" smtClean="0">
                          <a:cs typeface="B Lotus" pitchFamily="2" charset="-78"/>
                        </a:rPr>
                        <a:t>رفتار</a:t>
                      </a:r>
                      <a:endParaRPr lang="fa-IR" b="1" dirty="0">
                        <a:cs typeface="B Lotus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buFont typeface="Arial" pitchFamily="34" charset="0"/>
                        <a:buChar char="•"/>
                      </a:pPr>
                      <a:r>
                        <a:rPr lang="fa-IR" sz="1600" dirty="0" smtClean="0">
                          <a:cs typeface="B Lotus" pitchFamily="2" charset="-78"/>
                        </a:rPr>
                        <a:t>پرستش خدای واحد</a:t>
                      </a:r>
                    </a:p>
                    <a:p>
                      <a:pPr algn="r" rtl="1">
                        <a:buFont typeface="Arial" pitchFamily="34" charset="0"/>
                        <a:buChar char="•"/>
                      </a:pPr>
                      <a:r>
                        <a:rPr lang="fa-IR" sz="1600" dirty="0" smtClean="0">
                          <a:cs typeface="B Lotus" pitchFamily="2" charset="-78"/>
                        </a:rPr>
                        <a:t>اعلام بیزاری از معبود</a:t>
                      </a:r>
                      <a:r>
                        <a:rPr lang="fa-IR" sz="1600" baseline="0" dirty="0" smtClean="0">
                          <a:cs typeface="B Lotus" pitchFamily="2" charset="-78"/>
                        </a:rPr>
                        <a:t> کافران</a:t>
                      </a:r>
                      <a:endParaRPr lang="fa-IR" sz="1600" dirty="0">
                        <a:cs typeface="B Lotus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buFont typeface="Arial" pitchFamily="34" charset="0"/>
                        <a:buChar char="•"/>
                      </a:pPr>
                      <a:r>
                        <a:rPr lang="fa-IR" sz="1600" dirty="0" smtClean="0">
                          <a:cs typeface="B Lotus" pitchFamily="2" charset="-78"/>
                        </a:rPr>
                        <a:t>پرستش خدایانی غیر از خدای واحد</a:t>
                      </a:r>
                    </a:p>
                    <a:p>
                      <a:pPr algn="r" rtl="1">
                        <a:buFont typeface="Arial" pitchFamily="34" charset="0"/>
                        <a:buChar char="•"/>
                      </a:pPr>
                      <a:r>
                        <a:rPr lang="fa-IR" sz="1600" dirty="0" smtClean="0">
                          <a:cs typeface="B Lotus" pitchFamily="2" charset="-78"/>
                        </a:rPr>
                        <a:t>معامله با پیامبر بر سر پرستش خدایان</a:t>
                      </a:r>
                      <a:endParaRPr lang="fa-IR" sz="1600" dirty="0">
                        <a:cs typeface="B Lotus" pitchFamily="2" charset="-78"/>
                      </a:endParaRPr>
                    </a:p>
                  </a:txBody>
                  <a:tcPr/>
                </a:tc>
              </a:tr>
              <a:tr h="1340652">
                <a:tc>
                  <a:txBody>
                    <a:bodyPr/>
                    <a:lstStyle/>
                    <a:p>
                      <a:pPr algn="ctr" rtl="1"/>
                      <a:endParaRPr lang="fa-IR" b="1" dirty="0" smtClean="0">
                        <a:cs typeface="B Lotus" pitchFamily="2" charset="-78"/>
                      </a:endParaRPr>
                    </a:p>
                    <a:p>
                      <a:pPr algn="ctr" rtl="1"/>
                      <a:r>
                        <a:rPr lang="fa-IR" b="1" dirty="0" smtClean="0">
                          <a:cs typeface="B Lotus" pitchFamily="2" charset="-78"/>
                        </a:rPr>
                        <a:t>ویژگی ها</a:t>
                      </a:r>
                      <a:endParaRPr lang="fa-IR" b="1" dirty="0">
                        <a:cs typeface="B Lotus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600" dirty="0" smtClean="0">
                          <a:cs typeface="B Lotus" pitchFamily="2" charset="-78"/>
                        </a:rPr>
                        <a:t>             خلوص در دین</a:t>
                      </a:r>
                    </a:p>
                    <a:p>
                      <a:pPr algn="r" rtl="1"/>
                      <a:r>
                        <a:rPr lang="fa-IR" sz="1600" dirty="0" smtClean="0">
                          <a:cs typeface="B Lotus" pitchFamily="2" charset="-78"/>
                        </a:rPr>
                        <a:t>معرفت    صبر و پایداری بر دین                                   </a:t>
                      </a:r>
                    </a:p>
                    <a:p>
                      <a:pPr algn="r" rtl="1"/>
                      <a:r>
                        <a:rPr lang="fa-IR" sz="1600" dirty="0" smtClean="0">
                          <a:cs typeface="B Lotus" pitchFamily="2" charset="-78"/>
                        </a:rPr>
                        <a:t>            ابراز</a:t>
                      </a:r>
                      <a:r>
                        <a:rPr lang="fa-IR" sz="1600" baseline="0" dirty="0" smtClean="0">
                          <a:cs typeface="B Lotus" pitchFamily="2" charset="-78"/>
                        </a:rPr>
                        <a:t> با عمل و زبان(مقابله)</a:t>
                      </a:r>
                    </a:p>
                    <a:p>
                      <a:pPr algn="r" rtl="1"/>
                      <a:r>
                        <a:rPr lang="fa-IR" sz="1600" baseline="0" dirty="0" smtClean="0">
                          <a:cs typeface="B Lotus" pitchFamily="2" charset="-78"/>
                        </a:rPr>
                        <a:t>            ایستادگی در برابر باطل</a:t>
                      </a:r>
                    </a:p>
                    <a:p>
                      <a:pPr algn="r" rtl="1"/>
                      <a:r>
                        <a:rPr lang="fa-IR" sz="1600" baseline="0" dirty="0" smtClean="0">
                          <a:cs typeface="B Lotus" pitchFamily="2" charset="-78"/>
                        </a:rPr>
                        <a:t>             عدم سازش با کافران</a:t>
                      </a:r>
                      <a:endParaRPr lang="fa-IR" sz="1600" dirty="0" smtClean="0">
                        <a:cs typeface="B Lotus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600" dirty="0" smtClean="0">
                          <a:cs typeface="B Lotus" pitchFamily="2" charset="-78"/>
                        </a:rPr>
                        <a:t>                سازش ظاهری با</a:t>
                      </a:r>
                      <a:r>
                        <a:rPr lang="fa-IR" sz="1600" baseline="0" dirty="0" smtClean="0">
                          <a:cs typeface="B Lotus" pitchFamily="2" charset="-78"/>
                        </a:rPr>
                        <a:t> آنچه بدان باور ندارند</a:t>
                      </a:r>
                      <a:endParaRPr lang="fa-IR" sz="1600" dirty="0" smtClean="0">
                        <a:cs typeface="B Lotus" pitchFamily="2" charset="-78"/>
                      </a:endParaRPr>
                    </a:p>
                    <a:p>
                      <a:pPr algn="r" rtl="1"/>
                      <a:r>
                        <a:rPr lang="fa-IR" sz="1600" dirty="0" smtClean="0">
                          <a:cs typeface="B Lotus" pitchFamily="2" charset="-78"/>
                        </a:rPr>
                        <a:t>منفعت </a:t>
                      </a:r>
                      <a:r>
                        <a:rPr lang="fa-IR" sz="1600" baseline="0" dirty="0" smtClean="0">
                          <a:cs typeface="B Lotus" pitchFamily="2" charset="-78"/>
                        </a:rPr>
                        <a:t>      </a:t>
                      </a:r>
                      <a:r>
                        <a:rPr lang="fa-IR" sz="1600" dirty="0" smtClean="0">
                          <a:cs typeface="B Lotus" pitchFamily="2" charset="-78"/>
                        </a:rPr>
                        <a:t> عدم پایداری بر </a:t>
                      </a:r>
                      <a:r>
                        <a:rPr lang="fa-IR" sz="1600" baseline="0" dirty="0" smtClean="0">
                          <a:cs typeface="B Lotus" pitchFamily="2" charset="-78"/>
                        </a:rPr>
                        <a:t>دین خود</a:t>
                      </a:r>
                    </a:p>
                    <a:p>
                      <a:pPr algn="r" rtl="1"/>
                      <a:r>
                        <a:rPr lang="fa-IR" sz="1600" baseline="0" dirty="0" smtClean="0">
                          <a:cs typeface="B Lotus" pitchFamily="2" charset="-78"/>
                        </a:rPr>
                        <a:t>                عدم معرفت نسبت به انتخاب مسیر</a:t>
                      </a:r>
                    </a:p>
                    <a:p>
                      <a:pPr algn="r" rtl="1"/>
                      <a:r>
                        <a:rPr lang="fa-IR" sz="1600" baseline="0" dirty="0" smtClean="0">
                          <a:cs typeface="B Lotus" pitchFamily="2" charset="-78"/>
                        </a:rPr>
                        <a:t>                 </a:t>
                      </a:r>
                      <a:endParaRPr lang="fa-IR" sz="1600" dirty="0">
                        <a:cs typeface="B Lotus" pitchFamily="2" charset="-78"/>
                      </a:endParaRPr>
                    </a:p>
                  </a:txBody>
                  <a:tcPr/>
                </a:tc>
              </a:tr>
              <a:tr h="785210">
                <a:tc>
                  <a:txBody>
                    <a:bodyPr/>
                    <a:lstStyle/>
                    <a:p>
                      <a:pPr algn="ctr" rtl="1"/>
                      <a:endParaRPr lang="fa-IR" b="1" dirty="0" smtClean="0">
                        <a:cs typeface="B Lotus" pitchFamily="2" charset="-78"/>
                      </a:endParaRPr>
                    </a:p>
                    <a:p>
                      <a:pPr algn="ctr" rtl="1"/>
                      <a:r>
                        <a:rPr lang="fa-IR" b="1" dirty="0" smtClean="0">
                          <a:cs typeface="B Lotus" pitchFamily="2" charset="-78"/>
                        </a:rPr>
                        <a:t>نتیجه</a:t>
                      </a:r>
                      <a:endParaRPr lang="fa-IR" b="1" dirty="0">
                        <a:cs typeface="B Lotus" pitchFamily="2" charset="-78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/>
                      <a:endParaRPr lang="fa-IR" sz="1600" dirty="0" smtClean="0">
                        <a:cs typeface="B Lotus" pitchFamily="2" charset="-78"/>
                      </a:endParaRPr>
                    </a:p>
                    <a:p>
                      <a:pPr algn="ctr" rtl="1"/>
                      <a:r>
                        <a:rPr lang="fa-IR" sz="2000" dirty="0" smtClean="0">
                          <a:cs typeface="B Lotus" pitchFamily="2" charset="-78"/>
                        </a:rPr>
                        <a:t>غلبه دین مبتنی</a:t>
                      </a:r>
                      <a:r>
                        <a:rPr lang="fa-IR" sz="2000" baseline="0" dirty="0" smtClean="0">
                          <a:cs typeface="B Lotus" pitchFamily="2" charset="-78"/>
                        </a:rPr>
                        <a:t> بر</a:t>
                      </a:r>
                      <a:r>
                        <a:rPr lang="fa-IR" sz="2000" dirty="0" smtClean="0">
                          <a:cs typeface="B Lotus" pitchFamily="2" charset="-78"/>
                        </a:rPr>
                        <a:t>معرفت رسول بر دین</a:t>
                      </a:r>
                      <a:r>
                        <a:rPr lang="fa-IR" sz="2000" baseline="0" dirty="0" smtClean="0">
                          <a:cs typeface="B Lotus" pitchFamily="2" charset="-78"/>
                        </a:rPr>
                        <a:t> </a:t>
                      </a:r>
                      <a:r>
                        <a:rPr lang="fa-IR" sz="2000" dirty="0" smtClean="0">
                          <a:cs typeface="B Lotus" pitchFamily="2" charset="-78"/>
                        </a:rPr>
                        <a:t>منفعت گرایانه کافران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rtl="1"/>
                      <a:endParaRPr lang="fa-IR" sz="1600" dirty="0">
                        <a:cs typeface="B Lotus" pitchFamily="2" charset="-78"/>
                      </a:endParaRPr>
                    </a:p>
                  </a:txBody>
                  <a:tcPr/>
                </a:tc>
              </a:tr>
              <a:tr h="949761">
                <a:tc>
                  <a:txBody>
                    <a:bodyPr/>
                    <a:lstStyle/>
                    <a:p>
                      <a:pPr algn="ctr" rtl="1"/>
                      <a:r>
                        <a:rPr lang="fa-IR" b="1" dirty="0" smtClean="0">
                          <a:cs typeface="B Lotus" pitchFamily="2" charset="-78"/>
                        </a:rPr>
                        <a:t>نقش رسول</a:t>
                      </a:r>
                      <a:endParaRPr lang="fa-IR" b="1" dirty="0">
                        <a:cs typeface="B Lotus" pitchFamily="2" charset="-78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fa-IR" sz="2400" dirty="0" smtClean="0">
                          <a:cs typeface="B Lotus" pitchFamily="2" charset="-78"/>
                        </a:rPr>
                        <a:t>الگوی دینداری خالصانه مبتنی</a:t>
                      </a:r>
                      <a:r>
                        <a:rPr lang="fa-IR" sz="2400" baseline="0" dirty="0" smtClean="0">
                          <a:cs typeface="B Lotus" pitchFamily="2" charset="-78"/>
                        </a:rPr>
                        <a:t> بر معرفت و بری از هرگونه شرک</a:t>
                      </a:r>
                      <a:endParaRPr lang="fa-IR" sz="2400" dirty="0" smtClean="0">
                        <a:cs typeface="B Lotus" pitchFamily="2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Right Brace 8"/>
          <p:cNvSpPr/>
          <p:nvPr/>
        </p:nvSpPr>
        <p:spPr>
          <a:xfrm>
            <a:off x="6072198" y="3286124"/>
            <a:ext cx="214314" cy="114300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2" name="Right Brace 11"/>
          <p:cNvSpPr/>
          <p:nvPr/>
        </p:nvSpPr>
        <p:spPr>
          <a:xfrm>
            <a:off x="3500430" y="3214686"/>
            <a:ext cx="142876" cy="71438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22944"/>
          </a:xfrm>
        </p:spPr>
        <p:txBody>
          <a:bodyPr>
            <a:normAutofit/>
          </a:bodyPr>
          <a:lstStyle/>
          <a:p>
            <a:pPr algn="r"/>
            <a:r>
              <a:rPr lang="fa-IR" sz="3600" dirty="0" smtClean="0">
                <a:cs typeface="B Lotus" pitchFamily="2" charset="-78"/>
              </a:rPr>
              <a:t>قالب های ادبی و بیانی</a:t>
            </a:r>
            <a:endParaRPr lang="fa-IR" sz="3600" dirty="0">
              <a:cs typeface="B Lotus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sz="2400" dirty="0" smtClean="0">
                <a:cs typeface="B Lotus" pitchFamily="2" charset="-78"/>
              </a:rPr>
              <a:t>امر به قل </a:t>
            </a:r>
          </a:p>
          <a:p>
            <a:r>
              <a:rPr lang="fa-IR" sz="2400" dirty="0" smtClean="0">
                <a:cs typeface="B Lotus" pitchFamily="2" charset="-78"/>
              </a:rPr>
              <a:t>وجود جملات در قالب اسمیه</a:t>
            </a:r>
          </a:p>
          <a:p>
            <a:r>
              <a:rPr lang="fa-IR" sz="2400" dirty="0" smtClean="0">
                <a:cs typeface="B Lotus" pitchFamily="2" charset="-78"/>
              </a:rPr>
              <a:t>تعدد جملات با لای نفی</a:t>
            </a:r>
          </a:p>
          <a:p>
            <a:r>
              <a:rPr lang="fa-IR" sz="2400" dirty="0" smtClean="0">
                <a:cs typeface="B Lotus" pitchFamily="2" charset="-78"/>
              </a:rPr>
              <a:t>لحن همراه با جدیت و قطعیت کلام</a:t>
            </a:r>
          </a:p>
          <a:p>
            <a:pPr>
              <a:buNone/>
            </a:pPr>
            <a:endParaRPr lang="fa-IR" sz="2400" dirty="0" smtClean="0">
              <a:cs typeface="B Lotus" pitchFamily="2" charset="-78"/>
            </a:endParaRPr>
          </a:p>
          <a:p>
            <a:pPr>
              <a:buNone/>
            </a:pPr>
            <a:endParaRPr lang="fa-IR" sz="2400" dirty="0" smtClean="0">
              <a:cs typeface="B Lotus" pitchFamily="2" charset="-78"/>
            </a:endParaRPr>
          </a:p>
          <a:p>
            <a:pPr algn="ctr">
              <a:buNone/>
            </a:pPr>
            <a:r>
              <a:rPr lang="fa-IR" sz="2400" dirty="0" smtClean="0">
                <a:cs typeface="B Lotus" pitchFamily="2" charset="-78"/>
              </a:rPr>
              <a:t> بیزاری جستن رسول از دین کافران را به روشنی آشکار ساخته و حمایت خداوند از رسول این بیزاری را تشدید می کند و تمام کلام رسول در حکم قانونی قطعی و تغییر ناپذیر جلوه می یابد.</a:t>
            </a:r>
            <a:endParaRPr lang="fa-IR" sz="2400" dirty="0">
              <a:cs typeface="B Lotus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94382"/>
          </a:xfrm>
        </p:spPr>
        <p:txBody>
          <a:bodyPr>
            <a:normAutofit/>
          </a:bodyPr>
          <a:lstStyle/>
          <a:p>
            <a:pPr algn="ctr"/>
            <a:r>
              <a:rPr lang="fa-IR" sz="3600" dirty="0" smtClean="0">
                <a:cs typeface="B Lotus" pitchFamily="2" charset="-78"/>
              </a:rPr>
              <a:t>غرض کلی سوره</a:t>
            </a:r>
            <a:endParaRPr lang="fa-IR" sz="3600" dirty="0">
              <a:cs typeface="B Lotus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fa-IR" sz="2000" dirty="0" smtClean="0">
                <a:cs typeface="B Lotus" pitchFamily="2" charset="-78"/>
              </a:rPr>
              <a:t>به نظر می رسد غرض کلی این سوره بر محوریت دین قرار گرفته است. این سوره موضع رسول را به عنوان پیرو دین حق در مقابل کافران و دین باطلشان تبیین نموده و از جانب خداوند مورد حمایت قرار می گیرد. </a:t>
            </a:r>
          </a:p>
          <a:p>
            <a:pPr algn="just">
              <a:lnSpc>
                <a:spcPct val="150000"/>
              </a:lnSpc>
              <a:buNone/>
            </a:pPr>
            <a:r>
              <a:rPr lang="fa-IR" sz="2000" dirty="0" smtClean="0">
                <a:cs typeface="B Lotus" pitchFamily="2" charset="-78"/>
              </a:rPr>
              <a:t>آنچه از واکنش رسول در برابر کافران شناخته می شود آن که از آثار و نشانه های کسانی که با معرفت به دین حق متمایل می شوند، پایداری و خلوص در دین و آشکارا برائت جستن از دین کافران است.</a:t>
            </a:r>
            <a:endParaRPr lang="fa-IR" sz="2000" dirty="0">
              <a:cs typeface="B Lotus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304</TotalTime>
  <Words>727</Words>
  <Application>Microsoft Office PowerPoint</Application>
  <PresentationFormat>On-screen Show (4:3)</PresentationFormat>
  <Paragraphs>129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Opulent</vt:lpstr>
      <vt:lpstr>بسم الله الرحمن الرحیم</vt:lpstr>
      <vt:lpstr>شناسنامه سوره</vt:lpstr>
      <vt:lpstr>شان نزول سوره</vt:lpstr>
      <vt:lpstr>واژگان پر تکرار</vt:lpstr>
      <vt:lpstr>موضوعات سوره</vt:lpstr>
      <vt:lpstr>غرر آیات</vt:lpstr>
      <vt:lpstr>شخصیتهای مثبت و منفی</vt:lpstr>
      <vt:lpstr>قالب های ادبی و بیانی</vt:lpstr>
      <vt:lpstr>غرض کلی سوره</vt:lpstr>
      <vt:lpstr>PowerPoint Presentation</vt:lpstr>
    </vt:vector>
  </TitlesOfParts>
  <Company>PARANDCO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بسم الله الرحمن الرحیم</dc:title>
  <dc:creator>PARAND</dc:creator>
  <cp:lastModifiedBy>HP</cp:lastModifiedBy>
  <cp:revision>36</cp:revision>
  <dcterms:created xsi:type="dcterms:W3CDTF">2012-08-07T00:37:05Z</dcterms:created>
  <dcterms:modified xsi:type="dcterms:W3CDTF">2012-08-07T23:39:36Z</dcterms:modified>
</cp:coreProperties>
</file>