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92"/>
  </p:notesMasterIdLst>
  <p:sldIdLst>
    <p:sldId id="257" r:id="rId2"/>
    <p:sldId id="266" r:id="rId3"/>
    <p:sldId id="263" r:id="rId4"/>
    <p:sldId id="264" r:id="rId5"/>
    <p:sldId id="259" r:id="rId6"/>
    <p:sldId id="260" r:id="rId7"/>
    <p:sldId id="265" r:id="rId8"/>
    <p:sldId id="261" r:id="rId9"/>
    <p:sldId id="282" r:id="rId10"/>
    <p:sldId id="269" r:id="rId11"/>
    <p:sldId id="270" r:id="rId12"/>
    <p:sldId id="271" r:id="rId13"/>
    <p:sldId id="296" r:id="rId14"/>
    <p:sldId id="297" r:id="rId15"/>
    <p:sldId id="272" r:id="rId16"/>
    <p:sldId id="285" r:id="rId17"/>
    <p:sldId id="273" r:id="rId18"/>
    <p:sldId id="295" r:id="rId19"/>
    <p:sldId id="294" r:id="rId20"/>
    <p:sldId id="280" r:id="rId21"/>
    <p:sldId id="281" r:id="rId22"/>
    <p:sldId id="289" r:id="rId23"/>
    <p:sldId id="290" r:id="rId24"/>
    <p:sldId id="291" r:id="rId25"/>
    <p:sldId id="292" r:id="rId26"/>
    <p:sldId id="287" r:id="rId27"/>
    <p:sldId id="284" r:id="rId28"/>
    <p:sldId id="274" r:id="rId29"/>
    <p:sldId id="298" r:id="rId30"/>
    <p:sldId id="358" r:id="rId31"/>
    <p:sldId id="359" r:id="rId32"/>
    <p:sldId id="360" r:id="rId33"/>
    <p:sldId id="361" r:id="rId34"/>
    <p:sldId id="362" r:id="rId35"/>
    <p:sldId id="363" r:id="rId36"/>
    <p:sldId id="364" r:id="rId37"/>
    <p:sldId id="300" r:id="rId38"/>
    <p:sldId id="365" r:id="rId39"/>
    <p:sldId id="366" r:id="rId40"/>
    <p:sldId id="301" r:id="rId41"/>
    <p:sldId id="275" r:id="rId42"/>
    <p:sldId id="276" r:id="rId43"/>
    <p:sldId id="299" r:id="rId44"/>
    <p:sldId id="302" r:id="rId45"/>
    <p:sldId id="319" r:id="rId46"/>
    <p:sldId id="320" r:id="rId47"/>
    <p:sldId id="321"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22" r:id="rId65"/>
    <p:sldId id="323" r:id="rId66"/>
    <p:sldId id="354" r:id="rId67"/>
    <p:sldId id="324" r:id="rId68"/>
    <p:sldId id="325" r:id="rId69"/>
    <p:sldId id="326" r:id="rId70"/>
    <p:sldId id="327" r:id="rId71"/>
    <p:sldId id="328" r:id="rId72"/>
    <p:sldId id="329" r:id="rId73"/>
    <p:sldId id="330" r:id="rId74"/>
    <p:sldId id="331" r:id="rId75"/>
    <p:sldId id="332" r:id="rId76"/>
    <p:sldId id="333" r:id="rId77"/>
    <p:sldId id="334" r:id="rId78"/>
    <p:sldId id="337" r:id="rId79"/>
    <p:sldId id="338" r:id="rId80"/>
    <p:sldId id="339" r:id="rId81"/>
    <p:sldId id="340" r:id="rId82"/>
    <p:sldId id="355" r:id="rId83"/>
    <p:sldId id="356" r:id="rId84"/>
    <p:sldId id="357" r:id="rId85"/>
    <p:sldId id="341" r:id="rId86"/>
    <p:sldId id="277" r:id="rId87"/>
    <p:sldId id="278" r:id="rId88"/>
    <p:sldId id="279" r:id="rId89"/>
    <p:sldId id="283" r:id="rId90"/>
    <p:sldId id="286" r:id="rId9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7530D18-9E77-4F55-9CB0-4CE3A395DFA5}" type="datetimeFigureOut">
              <a:rPr lang="fa-IR" smtClean="0"/>
              <a:t>21/06/1436</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BFAD1B5-215F-4513-ABA8-B17298F8E0DD}" type="slidenum">
              <a:rPr lang="fa-IR" smtClean="0"/>
              <a:t>‹#›</a:t>
            </a:fld>
            <a:endParaRPr lang="fa-IR"/>
          </a:p>
        </p:txBody>
      </p:sp>
    </p:spTree>
    <p:extLst>
      <p:ext uri="{BB962C8B-B14F-4D97-AF65-F5344CB8AC3E}">
        <p14:creationId xmlns:p14="http://schemas.microsoft.com/office/powerpoint/2010/main" val="8784593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fld id="{8A1D6EF8-4C31-45F6-8B58-223273E938A8}" type="slidenum">
              <a:rPr lang="ar-SA" sz="1200"/>
              <a:pPr eaLnBrk="1" hangingPunct="1"/>
              <a:t>2</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414851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002E9279-1813-494A-B9A4-3DF94B871435}" type="slidenum">
              <a:rPr lang="ar-SA">
                <a:latin typeface="Times New Roman" panose="02020603050405020304" pitchFamily="18" charset="0"/>
              </a:rPr>
              <a:pPr/>
              <a:t>36</a:t>
            </a:fld>
            <a:endParaRPr lang="en-US">
              <a:latin typeface="Times New Roman" panose="02020603050405020304" pitchFamily="18"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387337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1C0E8BE6-1A55-4058-AD4B-9354C999E3E8}" type="slidenum">
              <a:rPr lang="ar-SA">
                <a:latin typeface="Times New Roman" panose="02020603050405020304" pitchFamily="18" charset="0"/>
              </a:rPr>
              <a:pPr/>
              <a:t>38</a:t>
            </a:fld>
            <a:endParaRPr lang="en-US">
              <a:latin typeface="Times New Roman" panose="02020603050405020304" pitchFamily="18"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882121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a:defRPr/>
            </a:pPr>
            <a:fld id="{0115B399-2AE0-4C5E-8CEB-EDDFFAD2BE04}" type="slidenum">
              <a:rPr lang="ar-SA" smtClean="0"/>
              <a:pPr>
                <a:defRPr/>
              </a:pPr>
              <a:t>40</a:t>
            </a:fld>
            <a:endParaRPr lang="en-US"/>
          </a:p>
        </p:txBody>
      </p:sp>
    </p:spTree>
    <p:extLst>
      <p:ext uri="{BB962C8B-B14F-4D97-AF65-F5344CB8AC3E}">
        <p14:creationId xmlns:p14="http://schemas.microsoft.com/office/powerpoint/2010/main" val="125519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3575E37C-CEA7-4391-9987-7FF17BAA3DB0}" type="slidenum">
              <a:rPr lang="ar-SA">
                <a:latin typeface="Times New Roman" panose="02020603050405020304" pitchFamily="18" charset="0"/>
              </a:rPr>
              <a:pPr/>
              <a:t>82</a:t>
            </a:fld>
            <a:endParaRPr lang="en-US">
              <a:latin typeface="Times New Roman" panose="02020603050405020304"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2880015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47BB6EF8-DB62-470F-A138-41FCE8D3E7A9}" type="slidenum">
              <a:rPr lang="ar-SA">
                <a:latin typeface="Times New Roman" panose="02020603050405020304" pitchFamily="18" charset="0"/>
              </a:rPr>
              <a:pPr/>
              <a:t>83</a:t>
            </a:fld>
            <a:endParaRPr lang="en-US">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4133304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B8FB44ED-4791-43CA-82A0-B7F0FFB21A9D}" type="slidenum">
              <a:rPr lang="ar-SA">
                <a:latin typeface="Times New Roman" panose="02020603050405020304" pitchFamily="18" charset="0"/>
              </a:rPr>
              <a:pPr/>
              <a:t>84</a:t>
            </a:fld>
            <a:endParaRPr lang="en-US">
              <a:latin typeface="Times New Roman" panose="02020603050405020304"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73789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2857A75E-DB61-4113-8795-891B8FAC4BEA}" type="slidenum">
              <a:rPr lang="ar-SA">
                <a:latin typeface="Times New Roman" panose="02020603050405020304" pitchFamily="18" charset="0"/>
              </a:rPr>
              <a:pPr/>
              <a:t>5</a:t>
            </a:fld>
            <a:endParaRPr lang="en-US">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1237219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fld id="{8E630F34-02DB-4E5F-94FC-BDC35C85FC9A}" type="slidenum">
              <a:rPr lang="ar-SA" sz="1200"/>
              <a:pPr eaLnBrk="1" hangingPunct="1"/>
              <a:t>7</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59021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AF2FCB0D-FD99-4611-A5D2-9107422EBCAB}" type="slidenum">
              <a:rPr lang="ar-SA">
                <a:latin typeface="Times New Roman" panose="02020603050405020304" pitchFamily="18" charset="0"/>
              </a:rPr>
              <a:pPr/>
              <a:t>8</a:t>
            </a:fld>
            <a:endParaRPr lang="en-US">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155463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9BD1B8AD-D906-4518-A3BF-5C8383CF4A29}" type="slidenum">
              <a:rPr lang="ar-SA">
                <a:latin typeface="Times New Roman" panose="02020603050405020304" pitchFamily="18" charset="0"/>
              </a:rPr>
              <a:pPr/>
              <a:t>30</a:t>
            </a:fld>
            <a:endParaRPr lang="en-US">
              <a:latin typeface="Times New Roman" panose="02020603050405020304" pitchFamily="18"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185162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8C857E75-19D9-462C-8C14-06F0A78A27DB}" type="slidenum">
              <a:rPr lang="ar-SA">
                <a:latin typeface="Times New Roman" panose="02020603050405020304" pitchFamily="18" charset="0"/>
              </a:rPr>
              <a:pPr/>
              <a:t>31</a:t>
            </a:fld>
            <a:endParaRPr lang="en-US">
              <a:latin typeface="Times New Roman" panose="02020603050405020304" pitchFamily="18"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1215704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4E0E7900-5A0D-4C78-9338-D5981237B309}" type="slidenum">
              <a:rPr lang="ar-SA">
                <a:latin typeface="Times New Roman" panose="02020603050405020304" pitchFamily="18" charset="0"/>
              </a:rPr>
              <a:pPr/>
              <a:t>33</a:t>
            </a:fld>
            <a:endParaRPr lang="en-US">
              <a:latin typeface="Times New Roman" panose="02020603050405020304" pitchFamily="18"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35635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BD3624D4-053A-436A-B21B-7EB331414213}" type="slidenum">
              <a:rPr lang="ar-SA">
                <a:latin typeface="Times New Roman" panose="02020603050405020304" pitchFamily="18" charset="0"/>
              </a:rPr>
              <a:pPr/>
              <a:t>34</a:t>
            </a:fld>
            <a:endParaRPr lang="en-US">
              <a:latin typeface="Times New Roman" panose="02020603050405020304" pitchFamily="18"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228908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B00F528E-1001-4FC1-9182-1BDC5B7DF42E}" type="slidenum">
              <a:rPr lang="ar-SA">
                <a:latin typeface="Times New Roman" panose="02020603050405020304" pitchFamily="18" charset="0"/>
              </a:rPr>
              <a:pPr/>
              <a:t>35</a:t>
            </a:fld>
            <a:endParaRPr lang="en-US">
              <a:latin typeface="Times New Roman" panose="02020603050405020304" pitchFamily="18"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164563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t>21/06/1436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411737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t>21/06/1436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318285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t>21/06/1436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234869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t>21/06/1436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399782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109E06-6E70-4E64-93D8-61A94CC5AE0C}" type="datetimeFigureOut">
              <a:rPr lang="fa-IR" smtClean="0"/>
              <a:t>21/06/1436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82169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C109E06-6E70-4E64-93D8-61A94CC5AE0C}" type="datetimeFigureOut">
              <a:rPr lang="fa-IR" smtClean="0"/>
              <a:t>21/06/1436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216488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C109E06-6E70-4E64-93D8-61A94CC5AE0C}" type="datetimeFigureOut">
              <a:rPr lang="fa-IR" smtClean="0"/>
              <a:t>21/06/1436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286065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C109E06-6E70-4E64-93D8-61A94CC5AE0C}" type="datetimeFigureOut">
              <a:rPr lang="fa-IR" smtClean="0"/>
              <a:t>21/06/1436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2547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09E06-6E70-4E64-93D8-61A94CC5AE0C}" type="datetimeFigureOut">
              <a:rPr lang="fa-IR" smtClean="0"/>
              <a:t>21/06/1436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253140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09E06-6E70-4E64-93D8-61A94CC5AE0C}" type="datetimeFigureOut">
              <a:rPr lang="fa-IR" smtClean="0"/>
              <a:t>21/06/1436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11590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09E06-6E70-4E64-93D8-61A94CC5AE0C}" type="datetimeFigureOut">
              <a:rPr lang="fa-IR" smtClean="0"/>
              <a:t>21/06/1436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509445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Grid">
          <a:fgClr>
            <a:srgbClr val="92D050"/>
          </a:fgClr>
          <a:bgClr>
            <a:srgbClr val="00B05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C109E06-6E70-4E64-93D8-61A94CC5AE0C}" type="datetimeFigureOut">
              <a:rPr lang="fa-IR" smtClean="0"/>
              <a:t>21/06/1436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F6BFA0-0BF8-4D80-9A28-A23589D76BD9}" type="slidenum">
              <a:rPr lang="fa-IR" smtClean="0"/>
              <a:t>‹#›</a:t>
            </a:fld>
            <a:endParaRPr lang="fa-IR"/>
          </a:p>
        </p:txBody>
      </p:sp>
    </p:spTree>
    <p:extLst>
      <p:ext uri="{BB962C8B-B14F-4D97-AF65-F5344CB8AC3E}">
        <p14:creationId xmlns:p14="http://schemas.microsoft.com/office/powerpoint/2010/main" val="2503204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Microsoft_Word_97_-_2003_Document2.doc"/></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Microsoft_Word_97_-_2003_Document3.doc"/></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Microsoft_Word_97_-_2003_Document4.doc"/></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Microsoft_Word_97_-_2003_Document5.doc"/></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Microsoft_Word_97_-_2003_Document6.doc"/></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Microsoft_Word_97_-_2003_Document7.doc"/></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991544" y="1124744"/>
            <a:ext cx="8305800" cy="4224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Subtitle 8"/>
          <p:cNvSpPr>
            <a:spLocks noGrp="1"/>
          </p:cNvSpPr>
          <p:nvPr>
            <p:ph type="subTitle" idx="1"/>
          </p:nvPr>
        </p:nvSpPr>
        <p:spPr>
          <a:xfrm>
            <a:off x="5645944" y="1524000"/>
            <a:ext cx="4717256" cy="1752600"/>
          </a:xfrm>
        </p:spPr>
        <p:txBody>
          <a:bodyPr>
            <a:normAutofit/>
          </a:bodyPr>
          <a:lstStyle/>
          <a:p>
            <a:r>
              <a:rPr lang="fa-IR" sz="4400" b="1" i="1" dirty="0">
                <a:solidFill>
                  <a:schemeClr val="bg1">
                    <a:lumMod val="85000"/>
                    <a:lumOff val="15000"/>
                  </a:schemeClr>
                </a:solidFill>
              </a:rPr>
              <a:t> </a:t>
            </a:r>
            <a:r>
              <a:rPr lang="fa-IR" sz="4400" b="1" i="1">
                <a:solidFill>
                  <a:srgbClr val="FF0000"/>
                </a:solidFill>
              </a:rPr>
              <a:t>مدیریت </a:t>
            </a:r>
            <a:r>
              <a:rPr lang="fa-IR" sz="4400" b="1" i="1" smtClean="0">
                <a:solidFill>
                  <a:srgbClr val="FF0000"/>
                </a:solidFill>
              </a:rPr>
              <a:t>بازاریابی2</a:t>
            </a:r>
            <a:endParaRPr lang="en-US" sz="4400" dirty="0">
              <a:solidFill>
                <a:srgbClr val="FF0000"/>
              </a:solidFill>
            </a:endParaRPr>
          </a:p>
        </p:txBody>
      </p:sp>
      <p:sp>
        <p:nvSpPr>
          <p:cNvPr id="11" name="TextBox 10"/>
          <p:cNvSpPr txBox="1"/>
          <p:nvPr/>
        </p:nvSpPr>
        <p:spPr>
          <a:xfrm>
            <a:off x="1828800" y="1295401"/>
            <a:ext cx="3886200" cy="830997"/>
          </a:xfrm>
          <a:prstGeom prst="rect">
            <a:avLst/>
          </a:prstGeom>
          <a:noFill/>
        </p:spPr>
        <p:txBody>
          <a:bodyPr wrap="square" rtlCol="0">
            <a:spAutoFit/>
          </a:bodyPr>
          <a:lstStyle/>
          <a:p>
            <a:pPr algn="ctr"/>
            <a:r>
              <a:rPr lang="fa-IR" sz="2400" b="1" dirty="0">
                <a:solidFill>
                  <a:schemeClr val="bg2">
                    <a:lumMod val="50000"/>
                  </a:schemeClr>
                </a:solidFill>
                <a:latin typeface="Arabic Typesetting" pitchFamily="66" charset="-78"/>
                <a:cs typeface="Arabic Typesetting" pitchFamily="66" charset="-78"/>
              </a:rPr>
              <a:t>:</a:t>
            </a:r>
          </a:p>
          <a:p>
            <a:pPr algn="ctr"/>
            <a:endParaRPr lang="en-US" sz="2400" b="1" dirty="0">
              <a:solidFill>
                <a:schemeClr val="bg2">
                  <a:lumMod val="50000"/>
                </a:schemeClr>
              </a:solidFill>
              <a:latin typeface="Arabic Typesetting" pitchFamily="66" charset="-78"/>
              <a:cs typeface="Arabic Typesetting" pitchFamily="66" charset="-78"/>
            </a:endParaRPr>
          </a:p>
        </p:txBody>
      </p:sp>
      <p:sp>
        <p:nvSpPr>
          <p:cNvPr id="2" name="Rectangle 1"/>
          <p:cNvSpPr/>
          <p:nvPr/>
        </p:nvSpPr>
        <p:spPr>
          <a:xfrm>
            <a:off x="2854382" y="5739517"/>
            <a:ext cx="784190" cy="369332"/>
          </a:xfrm>
          <a:prstGeom prst="rect">
            <a:avLst/>
          </a:prstGeom>
        </p:spPr>
        <p:txBody>
          <a:bodyPr wrap="none">
            <a:spAutoFit/>
          </a:bodyPr>
          <a:lstStyle/>
          <a:p>
            <a:r>
              <a:rPr lang="fa-IR" b="1" i="1" dirty="0" smtClean="0">
                <a:solidFill>
                  <a:srgbClr val="FF0000"/>
                </a:solidFill>
              </a:rPr>
              <a:t>طحانیان</a:t>
            </a:r>
            <a:endParaRPr lang="en-US" dirty="0">
              <a:solidFill>
                <a:srgbClr val="FF0000"/>
              </a:solidFill>
            </a:endParaRPr>
          </a:p>
        </p:txBody>
      </p:sp>
    </p:spTree>
    <p:extLst>
      <p:ext uri="{BB962C8B-B14F-4D97-AF65-F5344CB8AC3E}">
        <p14:creationId xmlns:p14="http://schemas.microsoft.com/office/powerpoint/2010/main" val="149976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4294967295"/>
          </p:nvPr>
        </p:nvSpPr>
        <p:spPr>
          <a:xfrm>
            <a:off x="2208213" y="404814"/>
            <a:ext cx="8229600" cy="6192837"/>
          </a:xfrm>
        </p:spPr>
        <p:txBody>
          <a:bodyPr>
            <a:normAutofit/>
          </a:bodyPr>
          <a:lstStyle/>
          <a:p>
            <a:pPr marL="609600" indent="-609600">
              <a:lnSpc>
                <a:spcPct val="80000"/>
              </a:lnSpc>
              <a:buNone/>
            </a:pPr>
            <a:r>
              <a:rPr lang="fa-IR" sz="3600" b="1" dirty="0" smtClean="0">
                <a:solidFill>
                  <a:srgbClr val="000066"/>
                </a:solidFill>
              </a:rPr>
              <a:t>برخی </a:t>
            </a:r>
            <a:r>
              <a:rPr lang="fa-IR" sz="3600" b="1" dirty="0">
                <a:solidFill>
                  <a:srgbClr val="000066"/>
                </a:solidFill>
              </a:rPr>
              <a:t>عوامل مهم در حوزه بازاریابی</a:t>
            </a:r>
            <a:r>
              <a:rPr lang="fa-IR" sz="3600" b="1" dirty="0" smtClean="0">
                <a:solidFill>
                  <a:srgbClr val="000066"/>
                </a:solidFill>
              </a:rPr>
              <a:t>:</a:t>
            </a:r>
          </a:p>
          <a:p>
            <a:pPr marL="609600" indent="-609600">
              <a:lnSpc>
                <a:spcPct val="80000"/>
              </a:lnSpc>
              <a:buNone/>
            </a:pPr>
            <a:endParaRPr lang="fa-IR" sz="3600" b="1" dirty="0">
              <a:solidFill>
                <a:srgbClr val="000066"/>
              </a:solidFill>
            </a:endParaRPr>
          </a:p>
          <a:p>
            <a:pPr marL="609600" indent="-609600">
              <a:lnSpc>
                <a:spcPct val="80000"/>
              </a:lnSpc>
            </a:pPr>
            <a:r>
              <a:rPr lang="fa-IR" sz="3200" b="1" i="1" dirty="0">
                <a:cs typeface="B Titr" panose="00000700000000000000" pitchFamily="2" charset="-78"/>
              </a:rPr>
              <a:t>سازمان فروش اثر بخش ،آگاهی از نیازهای مشتریان </a:t>
            </a:r>
          </a:p>
          <a:p>
            <a:pPr marL="609600" indent="-609600">
              <a:lnSpc>
                <a:spcPct val="80000"/>
              </a:lnSpc>
            </a:pPr>
            <a:r>
              <a:rPr lang="fa-IR" sz="3200" b="1" i="1" dirty="0">
                <a:cs typeface="B Titr" panose="00000700000000000000" pitchFamily="2" charset="-78"/>
              </a:rPr>
              <a:t>تصویر ذهنی ، شهرت و کیفیت محصول / خدمت</a:t>
            </a:r>
          </a:p>
          <a:p>
            <a:pPr marL="609600" indent="-609600">
              <a:lnSpc>
                <a:spcPct val="80000"/>
              </a:lnSpc>
            </a:pPr>
            <a:r>
              <a:rPr lang="fa-IR" sz="3200" b="1" i="1" dirty="0">
                <a:cs typeface="B Titr" panose="00000700000000000000" pitchFamily="2" charset="-78"/>
              </a:rPr>
              <a:t>ترویج فروش و تبلیغات خلاق ، کارامد و اثر بخش</a:t>
            </a:r>
          </a:p>
          <a:p>
            <a:pPr marL="609600" indent="-609600">
              <a:lnSpc>
                <a:spcPct val="80000"/>
              </a:lnSpc>
            </a:pPr>
            <a:r>
              <a:rPr lang="fa-IR" sz="3200" b="1" i="1" dirty="0">
                <a:cs typeface="B Titr" panose="00000700000000000000" pitchFamily="2" charset="-78"/>
              </a:rPr>
              <a:t> استراتژی قیمت گذاری و انعطاف قیمت گذاری</a:t>
            </a:r>
          </a:p>
          <a:p>
            <a:pPr marL="609600" indent="-609600">
              <a:lnSpc>
                <a:spcPct val="80000"/>
              </a:lnSpc>
            </a:pPr>
            <a:r>
              <a:rPr lang="fa-IR" sz="3200" b="1" i="1" dirty="0">
                <a:cs typeface="B Titr" panose="00000700000000000000" pitchFamily="2" charset="-78"/>
              </a:rPr>
              <a:t>روشهای دریافت بازخور از بازار و توسعه محصولات، خدمات و بازارهای جدید</a:t>
            </a:r>
          </a:p>
          <a:p>
            <a:pPr marL="609600" indent="-609600">
              <a:lnSpc>
                <a:spcPct val="80000"/>
              </a:lnSpc>
            </a:pPr>
            <a:r>
              <a:rPr lang="fa-IR" sz="3200" b="1" i="1" dirty="0">
                <a:cs typeface="B Titr" panose="00000700000000000000" pitchFamily="2" charset="-78"/>
              </a:rPr>
              <a:t>خدمات بعد از فروش و پیگیری</a:t>
            </a:r>
          </a:p>
          <a:p>
            <a:pPr marL="609600" indent="-609600">
              <a:lnSpc>
                <a:spcPct val="80000"/>
              </a:lnSpc>
            </a:pPr>
            <a:r>
              <a:rPr lang="fa-IR" sz="3200" b="1" i="1" dirty="0">
                <a:cs typeface="B Titr" panose="00000700000000000000" pitchFamily="2" charset="-78"/>
              </a:rPr>
              <a:t>نام نیک / علاقه به نام تجاری</a:t>
            </a:r>
            <a:endParaRPr lang="en-US" sz="3200" b="1" i="1" dirty="0" smtClean="0">
              <a:cs typeface="B Titr" panose="00000700000000000000" pitchFamily="2" charset="-78"/>
            </a:endParaRPr>
          </a:p>
        </p:txBody>
      </p:sp>
    </p:spTree>
    <p:extLst>
      <p:ext uri="{BB962C8B-B14F-4D97-AF65-F5344CB8AC3E}">
        <p14:creationId xmlns:p14="http://schemas.microsoft.com/office/powerpoint/2010/main" val="193728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4294967295"/>
          </p:nvPr>
        </p:nvSpPr>
        <p:spPr>
          <a:xfrm>
            <a:off x="1981200" y="188913"/>
            <a:ext cx="8229600" cy="6335712"/>
          </a:xfrm>
        </p:spPr>
        <p:txBody>
          <a:bodyPr/>
          <a:lstStyle/>
          <a:p>
            <a:pPr eaLnBrk="1" hangingPunct="1">
              <a:lnSpc>
                <a:spcPct val="120000"/>
              </a:lnSpc>
              <a:buFontTx/>
              <a:buNone/>
            </a:pPr>
            <a:r>
              <a:rPr lang="fa-IR" b="1" dirty="0" smtClean="0">
                <a:solidFill>
                  <a:srgbClr val="000066"/>
                </a:solidFill>
              </a:rPr>
              <a:t>فعالیتهای اصلی بازاریابی:</a:t>
            </a:r>
            <a:r>
              <a:rPr lang="fa-IR" dirty="0" smtClean="0">
                <a:solidFill>
                  <a:schemeClr val="hlink"/>
                </a:solidFill>
              </a:rPr>
              <a:t> </a:t>
            </a:r>
          </a:p>
          <a:p>
            <a:pPr eaLnBrk="1" hangingPunct="1">
              <a:lnSpc>
                <a:spcPct val="120000"/>
              </a:lnSpc>
              <a:buFontTx/>
              <a:buNone/>
            </a:pPr>
            <a:r>
              <a:rPr lang="fa-IR" sz="2400" dirty="0">
                <a:cs typeface="B Titr" panose="00000700000000000000" pitchFamily="2" charset="-78"/>
              </a:rPr>
              <a:t>محیط شناسی ، تحلیل محیطی و شناسایی فرصتها ، تحلیل داخلی و تعیین وضعیت فعالیتهای موجود ، انتخاب بازارهای هدف ، تعیین استراتژی های بازاریابی و برنامه ریزی ، اجرا و ارزیابی ( مدیریت ) اقدامات بازاریابی</a:t>
            </a:r>
          </a:p>
          <a:p>
            <a:pPr eaLnBrk="1" hangingPunct="1">
              <a:lnSpc>
                <a:spcPct val="120000"/>
              </a:lnSpc>
              <a:buFontTx/>
              <a:buNone/>
            </a:pPr>
            <a:r>
              <a:rPr lang="fa-IR" dirty="0" smtClean="0">
                <a:solidFill>
                  <a:srgbClr val="000066"/>
                </a:solidFill>
              </a:rPr>
              <a:t>توصیف بازاریابی :</a:t>
            </a:r>
            <a:r>
              <a:rPr lang="fa-IR" dirty="0">
                <a:solidFill>
                  <a:schemeClr val="hlink"/>
                </a:solidFill>
              </a:rPr>
              <a:t> </a:t>
            </a:r>
            <a:r>
              <a:rPr lang="fa-IR" sz="2400" dirty="0">
                <a:cs typeface="B Titr" panose="00000700000000000000" pitchFamily="2" charset="-78"/>
              </a:rPr>
              <a:t>فرایندی برای شناسایی ، پیش بینی ، ایجاد و تامین نیازها و خواسته هایی که مشتریان برای محصولات و خدمات دارند</a:t>
            </a:r>
            <a:r>
              <a:rPr lang="fa-IR" sz="2400" dirty="0"/>
              <a:t>.</a:t>
            </a:r>
          </a:p>
          <a:p>
            <a:pPr eaLnBrk="1" hangingPunct="1">
              <a:lnSpc>
                <a:spcPct val="120000"/>
              </a:lnSpc>
              <a:buFontTx/>
              <a:buNone/>
            </a:pPr>
            <a:r>
              <a:rPr lang="fa-IR" dirty="0">
                <a:solidFill>
                  <a:srgbClr val="000066"/>
                </a:solidFill>
              </a:rPr>
              <a:t>وظایف اصلی بازاریابی ( جوئل ایوانس و باری برگمن ) :</a:t>
            </a:r>
          </a:p>
          <a:p>
            <a:pPr eaLnBrk="1" hangingPunct="1">
              <a:lnSpc>
                <a:spcPct val="120000"/>
              </a:lnSpc>
              <a:buFontTx/>
              <a:buNone/>
            </a:pPr>
            <a:r>
              <a:rPr lang="fa-IR" sz="2400" dirty="0">
                <a:cs typeface="B Titr" panose="00000700000000000000" pitchFamily="2" charset="-78"/>
              </a:rPr>
              <a:t>تحقیقات بازاریابی ، تجزیه و تحلیل فرصت ها ، شناسایی نیازهای مشتری ، برنامه ریزی کالا و خدمت ، خرید ملزومات و تجهیزات ، قیمت گذاری ، توزیع ، فروختن کالا و خدمت ، مسوولیت اجتماعی .</a:t>
            </a:r>
          </a:p>
          <a:p>
            <a:pPr eaLnBrk="1" hangingPunct="1">
              <a:lnSpc>
                <a:spcPct val="120000"/>
              </a:lnSpc>
              <a:buFontTx/>
              <a:buNone/>
            </a:pPr>
            <a:endParaRPr lang="en-US" sz="2400" dirty="0">
              <a:cs typeface="B Titr" panose="00000700000000000000" pitchFamily="2" charset="-78"/>
            </a:endParaRPr>
          </a:p>
        </p:txBody>
      </p:sp>
    </p:spTree>
    <p:extLst>
      <p:ext uri="{BB962C8B-B14F-4D97-AF65-F5344CB8AC3E}">
        <p14:creationId xmlns:p14="http://schemas.microsoft.com/office/powerpoint/2010/main" val="827258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7908" name="Object 4"/>
          <p:cNvGraphicFramePr>
            <a:graphicFrameLocks noChangeAspect="1"/>
          </p:cNvGraphicFramePr>
          <p:nvPr>
            <p:extLst>
              <p:ext uri="{D42A27DB-BD31-4B8C-83A1-F6EECF244321}">
                <p14:modId xmlns:p14="http://schemas.microsoft.com/office/powerpoint/2010/main" val="1203655733"/>
              </p:ext>
            </p:extLst>
          </p:nvPr>
        </p:nvGraphicFramePr>
        <p:xfrm>
          <a:off x="0" y="830263"/>
          <a:ext cx="11901488" cy="8356600"/>
        </p:xfrm>
        <a:graphic>
          <a:graphicData uri="http://schemas.openxmlformats.org/presentationml/2006/ole">
            <mc:AlternateContent xmlns:mc="http://schemas.openxmlformats.org/markup-compatibility/2006">
              <mc:Choice xmlns:v="urn:schemas-microsoft-com:vml" Requires="v">
                <p:oleObj spid="_x0000_s2115" name="Document" r:id="rId4" imgW="10750095" imgH="7535174" progId="Word.Document.8">
                  <p:embed/>
                </p:oleObj>
              </mc:Choice>
              <mc:Fallback>
                <p:oleObj name="Document" r:id="rId4" imgW="10750095" imgH="7535174" progId="Word.Document.8">
                  <p:embed/>
                  <p:pic>
                    <p:nvPicPr>
                      <p:cNvPr id="0" name=""/>
                      <p:cNvPicPr>
                        <a:picLocks noChangeAspect="1" noChangeArrowheads="1"/>
                      </p:cNvPicPr>
                      <p:nvPr/>
                    </p:nvPicPr>
                    <p:blipFill>
                      <a:blip r:embed="rId5"/>
                      <a:srcRect/>
                      <a:stretch>
                        <a:fillRect/>
                      </a:stretch>
                    </p:blipFill>
                    <p:spPr bwMode="auto">
                      <a:xfrm>
                        <a:off x="0" y="830263"/>
                        <a:ext cx="11901488" cy="83566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95398611"/>
      </p:ext>
    </p:extLst>
  </p:cSld>
  <p:clrMapOvr>
    <a:masterClrMapping/>
  </p:clrMapOvr>
  <p:transition spd="med" advTm="1500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2"/>
          <p:cNvSpPr>
            <a:spLocks noChangeArrowheads="1"/>
          </p:cNvSpPr>
          <p:nvPr/>
        </p:nvSpPr>
        <p:spPr bwMode="auto">
          <a:xfrm>
            <a:off x="4800600" y="533400"/>
            <a:ext cx="2209800" cy="1752600"/>
          </a:xfrm>
          <a:prstGeom prst="ellipse">
            <a:avLst/>
          </a:prstGeom>
          <a:blipFill dpi="0" rotWithShape="1">
            <a:blip r:embed="rId2">
              <a:extLst>
                <a:ext uri="{BEBA8EAE-BF5A-486C-A8C5-ECC9F3942E4B}">
                  <a14:imgProps xmlns:a14="http://schemas.microsoft.com/office/drawing/2010/main">
                    <a14:imgLayer r:embed="rId3">
                      <a14:imgEffect>
                        <a14:artisticPencilGrayscale/>
                      </a14:imgEffect>
                    </a14:imgLayer>
                  </a14:imgProps>
                </a:ext>
              </a:extLst>
            </a:blip>
            <a:srcRect/>
            <a:tile tx="0" ty="0" sx="100000" sy="100000" flip="none" algn="tl"/>
          </a:blipFill>
          <a:ln w="38100">
            <a:noFill/>
            <a:round/>
            <a:headEnd/>
            <a:tailEnd/>
          </a:ln>
        </p:spPr>
        <p:txBody>
          <a:bodyPr wrap="none" anchor="ctr"/>
          <a:lstStyle/>
          <a:p>
            <a:pPr algn="ctr" rtl="0"/>
            <a:r>
              <a:rPr lang="fa-IR" sz="2800" b="1" dirty="0">
                <a:solidFill>
                  <a:schemeClr val="tx1">
                    <a:lumMod val="95000"/>
                    <a:lumOff val="5000"/>
                  </a:schemeClr>
                </a:solidFill>
                <a:latin typeface="Arial" charset="0"/>
              </a:rPr>
              <a:t>اعتقاد به مشتری</a:t>
            </a:r>
            <a:endParaRPr lang="en-US" sz="2800" b="1" dirty="0">
              <a:solidFill>
                <a:schemeClr val="tx1">
                  <a:lumMod val="95000"/>
                  <a:lumOff val="5000"/>
                </a:schemeClr>
              </a:solidFill>
              <a:latin typeface="Arial" charset="0"/>
            </a:endParaRPr>
          </a:p>
        </p:txBody>
      </p:sp>
      <p:sp>
        <p:nvSpPr>
          <p:cNvPr id="26627" name="Oval 3"/>
          <p:cNvSpPr>
            <a:spLocks noChangeArrowheads="1"/>
          </p:cNvSpPr>
          <p:nvPr/>
        </p:nvSpPr>
        <p:spPr bwMode="auto">
          <a:xfrm>
            <a:off x="1905000" y="2667000"/>
            <a:ext cx="2209800" cy="1752600"/>
          </a:xfrm>
          <a:prstGeom prst="ellipse">
            <a:avLst/>
          </a:prstGeom>
          <a:blipFill dpi="0" rotWithShape="1">
            <a:blip r:embed="rId2">
              <a:extLst>
                <a:ext uri="{BEBA8EAE-BF5A-486C-A8C5-ECC9F3942E4B}">
                  <a14:imgProps xmlns:a14="http://schemas.microsoft.com/office/drawing/2010/main">
                    <a14:imgLayer r:embed="rId3">
                      <a14:imgEffect>
                        <a14:artisticPencilGrayscale/>
                      </a14:imgEffect>
                    </a14:imgLayer>
                  </a14:imgProps>
                </a:ext>
              </a:extLst>
            </a:blip>
            <a:srcRect/>
            <a:tile tx="0" ty="0" sx="100000" sy="100000" flip="none" algn="tl"/>
          </a:blipFill>
          <a:ln w="38100">
            <a:noFill/>
            <a:round/>
            <a:headEnd/>
            <a:tailEnd/>
          </a:ln>
        </p:spPr>
        <p:txBody>
          <a:bodyPr wrap="none" anchor="ctr"/>
          <a:lstStyle/>
          <a:p>
            <a:pPr algn="ctr" rtl="0"/>
            <a:r>
              <a:rPr lang="fa-IR" sz="2800" b="1" dirty="0">
                <a:solidFill>
                  <a:schemeClr val="tx1">
                    <a:lumMod val="95000"/>
                    <a:lumOff val="5000"/>
                  </a:schemeClr>
                </a:solidFill>
                <a:latin typeface="Arial" charset="0"/>
              </a:rPr>
              <a:t>اعتماد به</a:t>
            </a:r>
          </a:p>
          <a:p>
            <a:pPr algn="ctr" rtl="0"/>
            <a:r>
              <a:rPr lang="fa-IR" sz="2800" b="1" dirty="0">
                <a:solidFill>
                  <a:schemeClr val="tx1">
                    <a:lumMod val="95000"/>
                    <a:lumOff val="5000"/>
                  </a:schemeClr>
                </a:solidFill>
                <a:latin typeface="Arial" charset="0"/>
              </a:rPr>
              <a:t>مشتری</a:t>
            </a:r>
            <a:endParaRPr lang="en-US" sz="2800" b="1" dirty="0">
              <a:solidFill>
                <a:schemeClr val="tx1">
                  <a:lumMod val="95000"/>
                  <a:lumOff val="5000"/>
                </a:schemeClr>
              </a:solidFill>
              <a:latin typeface="Arial" charset="0"/>
            </a:endParaRPr>
          </a:p>
        </p:txBody>
      </p:sp>
      <p:sp>
        <p:nvSpPr>
          <p:cNvPr id="26628" name="Oval 4"/>
          <p:cNvSpPr>
            <a:spLocks noChangeArrowheads="1"/>
          </p:cNvSpPr>
          <p:nvPr/>
        </p:nvSpPr>
        <p:spPr bwMode="auto">
          <a:xfrm>
            <a:off x="4872038" y="4724400"/>
            <a:ext cx="2209800" cy="1752600"/>
          </a:xfrm>
          <a:prstGeom prst="ellipse">
            <a:avLst/>
          </a:prstGeom>
          <a:blipFill dpi="0" rotWithShape="1">
            <a:blip r:embed="rId2">
              <a:extLst>
                <a:ext uri="{BEBA8EAE-BF5A-486C-A8C5-ECC9F3942E4B}">
                  <a14:imgProps xmlns:a14="http://schemas.microsoft.com/office/drawing/2010/main">
                    <a14:imgLayer r:embed="rId3">
                      <a14:imgEffect>
                        <a14:artisticPencilGrayscale/>
                      </a14:imgEffect>
                    </a14:imgLayer>
                  </a14:imgProps>
                </a:ext>
              </a:extLst>
            </a:blip>
            <a:srcRect/>
            <a:tile tx="0" ty="0" sx="100000" sy="100000" flip="none" algn="tl"/>
          </a:blipFill>
          <a:ln w="38100">
            <a:noFill/>
            <a:round/>
            <a:headEnd/>
            <a:tailEnd/>
          </a:ln>
        </p:spPr>
        <p:txBody>
          <a:bodyPr wrap="none" anchor="ctr"/>
          <a:lstStyle/>
          <a:p>
            <a:pPr algn="ctr" rtl="0"/>
            <a:r>
              <a:rPr lang="fa-IR" sz="2800" b="1">
                <a:solidFill>
                  <a:schemeClr val="tx1">
                    <a:lumMod val="95000"/>
                    <a:lumOff val="5000"/>
                  </a:schemeClr>
                </a:solidFill>
                <a:latin typeface="Arial" charset="0"/>
              </a:rPr>
              <a:t>احترام و رعایت </a:t>
            </a:r>
          </a:p>
          <a:p>
            <a:pPr algn="ctr" rtl="0"/>
            <a:r>
              <a:rPr lang="fa-IR" sz="2800" b="1">
                <a:solidFill>
                  <a:schemeClr val="tx1">
                    <a:lumMod val="95000"/>
                    <a:lumOff val="5000"/>
                  </a:schemeClr>
                </a:solidFill>
                <a:latin typeface="Arial" charset="0"/>
              </a:rPr>
              <a:t>حقوق مشتری</a:t>
            </a:r>
            <a:endParaRPr lang="en-US" sz="2800" b="1">
              <a:solidFill>
                <a:schemeClr val="tx1">
                  <a:lumMod val="95000"/>
                  <a:lumOff val="5000"/>
                </a:schemeClr>
              </a:solidFill>
              <a:latin typeface="Arial" charset="0"/>
            </a:endParaRPr>
          </a:p>
        </p:txBody>
      </p:sp>
      <p:sp>
        <p:nvSpPr>
          <p:cNvPr id="26629" name="Oval 5"/>
          <p:cNvSpPr>
            <a:spLocks noChangeArrowheads="1"/>
          </p:cNvSpPr>
          <p:nvPr/>
        </p:nvSpPr>
        <p:spPr bwMode="auto">
          <a:xfrm>
            <a:off x="8153400" y="2667000"/>
            <a:ext cx="2209800" cy="1752600"/>
          </a:xfrm>
          <a:prstGeom prst="ellipse">
            <a:avLst/>
          </a:prstGeom>
          <a:blipFill dpi="0" rotWithShape="1">
            <a:blip r:embed="rId2">
              <a:extLst>
                <a:ext uri="{BEBA8EAE-BF5A-486C-A8C5-ECC9F3942E4B}">
                  <a14:imgProps xmlns:a14="http://schemas.microsoft.com/office/drawing/2010/main">
                    <a14:imgLayer r:embed="rId3">
                      <a14:imgEffect>
                        <a14:artisticPencilGrayscale/>
                      </a14:imgEffect>
                    </a14:imgLayer>
                  </a14:imgProps>
                </a:ext>
              </a:extLst>
            </a:blip>
            <a:srcRect/>
            <a:tile tx="0" ty="0" sx="100000" sy="100000" flip="none" algn="tl"/>
          </a:blipFill>
          <a:ln w="38100">
            <a:noFill/>
            <a:round/>
            <a:headEnd/>
            <a:tailEnd/>
          </a:ln>
        </p:spPr>
        <p:txBody>
          <a:bodyPr wrap="none" anchor="ctr"/>
          <a:lstStyle/>
          <a:p>
            <a:pPr algn="ctr" rtl="0"/>
            <a:r>
              <a:rPr lang="fa-IR" sz="2800" b="1" dirty="0">
                <a:solidFill>
                  <a:schemeClr val="tx1">
                    <a:lumMod val="95000"/>
                    <a:lumOff val="5000"/>
                  </a:schemeClr>
                </a:solidFill>
                <a:latin typeface="Arial" charset="0"/>
              </a:rPr>
              <a:t>ارتباط پایدار</a:t>
            </a:r>
          </a:p>
          <a:p>
            <a:pPr algn="ctr" rtl="0"/>
            <a:r>
              <a:rPr lang="fa-IR" sz="2800" b="1" dirty="0">
                <a:solidFill>
                  <a:schemeClr val="tx1">
                    <a:lumMod val="95000"/>
                    <a:lumOff val="5000"/>
                  </a:schemeClr>
                </a:solidFill>
                <a:latin typeface="Arial" charset="0"/>
              </a:rPr>
              <a:t>با مشتری</a:t>
            </a:r>
            <a:endParaRPr lang="en-US" sz="2800" b="1" dirty="0">
              <a:solidFill>
                <a:schemeClr val="tx1">
                  <a:lumMod val="95000"/>
                  <a:lumOff val="5000"/>
                </a:schemeClr>
              </a:solidFill>
              <a:latin typeface="Arial" charset="0"/>
            </a:endParaRPr>
          </a:p>
        </p:txBody>
      </p:sp>
      <p:sp>
        <p:nvSpPr>
          <p:cNvPr id="26630" name="Text Box 6"/>
          <p:cNvSpPr txBox="1">
            <a:spLocks noChangeArrowheads="1"/>
          </p:cNvSpPr>
          <p:nvPr/>
        </p:nvSpPr>
        <p:spPr bwMode="auto">
          <a:xfrm>
            <a:off x="4876800" y="3173414"/>
            <a:ext cx="2438400" cy="523220"/>
          </a:xfrm>
          <a:prstGeom prst="rect">
            <a:avLst/>
          </a:prstGeom>
          <a:blipFill dpi="0" rotWithShape="1">
            <a:blip r:embed="rId2">
              <a:extLst>
                <a:ext uri="{BEBA8EAE-BF5A-486C-A8C5-ECC9F3942E4B}">
                  <a14:imgProps xmlns:a14="http://schemas.microsoft.com/office/drawing/2010/main">
                    <a14:imgLayer r:embed="rId3">
                      <a14:imgEffect>
                        <a14:artisticPencilGrayscale/>
                      </a14:imgEffect>
                    </a14:imgLayer>
                  </a14:imgProps>
                </a:ext>
              </a:extLst>
            </a:blip>
            <a:srcRect/>
            <a:tile tx="0" ty="0" sx="100000" sy="100000" flip="none" algn="tl"/>
          </a:blipFill>
          <a:ln w="38100">
            <a:noFill/>
            <a:round/>
            <a:headEnd/>
            <a:tailEnd/>
          </a:ln>
        </p:spPr>
        <p:txBody>
          <a:bodyPr wrap="none" anchor="ctr"/>
          <a:lstStyle>
            <a:defPPr>
              <a:defRPr lang="fa-IR"/>
            </a:defPPr>
            <a:lvl1pPr algn="ctr" rtl="0">
              <a:defRPr sz="2800" b="1">
                <a:solidFill>
                  <a:schemeClr val="tx1">
                    <a:lumMod val="95000"/>
                    <a:lumOff val="5000"/>
                  </a:schemeClr>
                </a:solidFill>
                <a:latin typeface="Arial" charset="0"/>
              </a:defRPr>
            </a:lvl1pPr>
          </a:lstStyle>
          <a:p>
            <a:r>
              <a:rPr lang="fa-IR"/>
              <a:t>مشتری مداری</a:t>
            </a:r>
            <a:endParaRPr lang="en-US"/>
          </a:p>
        </p:txBody>
      </p:sp>
      <p:sp>
        <p:nvSpPr>
          <p:cNvPr id="26631" name="Line 7"/>
          <p:cNvSpPr>
            <a:spLocks noChangeShapeType="1"/>
          </p:cNvSpPr>
          <p:nvPr/>
        </p:nvSpPr>
        <p:spPr bwMode="auto">
          <a:xfrm>
            <a:off x="5943600" y="2357438"/>
            <a:ext cx="46038" cy="785812"/>
          </a:xfrm>
          <a:prstGeom prst="line">
            <a:avLst/>
          </a:prstGeom>
          <a:noFill/>
          <a:ln w="57150">
            <a:solidFill>
              <a:schemeClr val="tx1"/>
            </a:solidFill>
            <a:round/>
            <a:headEnd/>
            <a:tailEnd/>
          </a:ln>
        </p:spPr>
        <p:txBody>
          <a:bodyPr/>
          <a:lstStyle/>
          <a:p>
            <a:endParaRPr lang="en-US">
              <a:solidFill>
                <a:schemeClr val="tx1">
                  <a:lumMod val="95000"/>
                  <a:lumOff val="5000"/>
                </a:schemeClr>
              </a:solidFill>
            </a:endParaRPr>
          </a:p>
        </p:txBody>
      </p:sp>
      <p:sp>
        <p:nvSpPr>
          <p:cNvPr id="26632" name="Line 8"/>
          <p:cNvSpPr>
            <a:spLocks noChangeShapeType="1"/>
          </p:cNvSpPr>
          <p:nvPr/>
        </p:nvSpPr>
        <p:spPr bwMode="auto">
          <a:xfrm>
            <a:off x="4191000" y="3581400"/>
            <a:ext cx="609600" cy="0"/>
          </a:xfrm>
          <a:prstGeom prst="line">
            <a:avLst/>
          </a:prstGeom>
          <a:noFill/>
          <a:ln w="57150">
            <a:solidFill>
              <a:schemeClr val="tx1"/>
            </a:solidFill>
            <a:round/>
            <a:headEnd/>
            <a:tailEnd/>
          </a:ln>
        </p:spPr>
        <p:txBody>
          <a:bodyPr/>
          <a:lstStyle/>
          <a:p>
            <a:endParaRPr lang="en-US">
              <a:solidFill>
                <a:schemeClr val="tx1">
                  <a:lumMod val="95000"/>
                  <a:lumOff val="5000"/>
                </a:schemeClr>
              </a:solidFill>
            </a:endParaRPr>
          </a:p>
        </p:txBody>
      </p:sp>
      <p:sp>
        <p:nvSpPr>
          <p:cNvPr id="26633" name="Line 9"/>
          <p:cNvSpPr>
            <a:spLocks noChangeShapeType="1"/>
          </p:cNvSpPr>
          <p:nvPr/>
        </p:nvSpPr>
        <p:spPr bwMode="auto">
          <a:xfrm flipH="1">
            <a:off x="7391400" y="3505200"/>
            <a:ext cx="685800" cy="0"/>
          </a:xfrm>
          <a:prstGeom prst="line">
            <a:avLst/>
          </a:prstGeom>
          <a:noFill/>
          <a:ln w="57150">
            <a:solidFill>
              <a:schemeClr val="tx1"/>
            </a:solidFill>
            <a:round/>
            <a:headEnd/>
            <a:tailEnd/>
          </a:ln>
        </p:spPr>
        <p:txBody>
          <a:bodyPr/>
          <a:lstStyle/>
          <a:p>
            <a:endParaRPr lang="en-US">
              <a:solidFill>
                <a:schemeClr val="tx1">
                  <a:lumMod val="95000"/>
                  <a:lumOff val="5000"/>
                </a:schemeClr>
              </a:solidFill>
            </a:endParaRPr>
          </a:p>
        </p:txBody>
      </p:sp>
      <p:sp>
        <p:nvSpPr>
          <p:cNvPr id="26634" name="Line 10"/>
          <p:cNvSpPr>
            <a:spLocks noChangeShapeType="1"/>
          </p:cNvSpPr>
          <p:nvPr/>
        </p:nvSpPr>
        <p:spPr bwMode="auto">
          <a:xfrm flipH="1">
            <a:off x="5951538" y="3860800"/>
            <a:ext cx="0" cy="762000"/>
          </a:xfrm>
          <a:prstGeom prst="line">
            <a:avLst/>
          </a:prstGeom>
          <a:noFill/>
          <a:ln w="57150">
            <a:solidFill>
              <a:schemeClr val="tx1"/>
            </a:solidFill>
            <a:round/>
            <a:headEnd/>
            <a:tailEnd/>
          </a:ln>
        </p:spPr>
        <p:txBody>
          <a:bodyPr/>
          <a:lstStyle/>
          <a:p>
            <a:endParaRPr lang="en-US">
              <a:solidFill>
                <a:schemeClr val="tx1">
                  <a:lumMod val="95000"/>
                  <a:lumOff val="5000"/>
                </a:schemeClr>
              </a:solidFill>
            </a:endParaRPr>
          </a:p>
        </p:txBody>
      </p:sp>
    </p:spTree>
    <p:extLst>
      <p:ext uri="{BB962C8B-B14F-4D97-AF65-F5344CB8AC3E}">
        <p14:creationId xmlns:p14="http://schemas.microsoft.com/office/powerpoint/2010/main" val="62107364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fade">
                                      <p:cBhvr>
                                        <p:cTn id="7" dur="2000"/>
                                        <p:tgtEl>
                                          <p:spTgt spid="266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fade">
                                      <p:cBhvr>
                                        <p:cTn id="12" dur="2000"/>
                                        <p:tgtEl>
                                          <p:spTgt spid="266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fade">
                                      <p:cBhvr>
                                        <p:cTn id="17" dur="2000"/>
                                        <p:tgtEl>
                                          <p:spTgt spid="266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33"/>
                                        </p:tgtEl>
                                        <p:attrNameLst>
                                          <p:attrName>style.visibility</p:attrName>
                                        </p:attrNameLst>
                                      </p:cBhvr>
                                      <p:to>
                                        <p:strVal val="visible"/>
                                      </p:to>
                                    </p:set>
                                    <p:animEffect transition="in" filter="fade">
                                      <p:cBhvr>
                                        <p:cTn id="22" dur="2000"/>
                                        <p:tgtEl>
                                          <p:spTgt spid="266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29"/>
                                        </p:tgtEl>
                                        <p:attrNameLst>
                                          <p:attrName>style.visibility</p:attrName>
                                        </p:attrNameLst>
                                      </p:cBhvr>
                                      <p:to>
                                        <p:strVal val="visible"/>
                                      </p:to>
                                    </p:set>
                                    <p:animEffect transition="in" filter="fade">
                                      <p:cBhvr>
                                        <p:cTn id="27" dur="2000"/>
                                        <p:tgtEl>
                                          <p:spTgt spid="266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34"/>
                                        </p:tgtEl>
                                        <p:attrNameLst>
                                          <p:attrName>style.visibility</p:attrName>
                                        </p:attrNameLst>
                                      </p:cBhvr>
                                      <p:to>
                                        <p:strVal val="visible"/>
                                      </p:to>
                                    </p:set>
                                    <p:animEffect transition="in" filter="fade">
                                      <p:cBhvr>
                                        <p:cTn id="32" dur="2000"/>
                                        <p:tgtEl>
                                          <p:spTgt spid="266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8"/>
                                        </p:tgtEl>
                                        <p:attrNameLst>
                                          <p:attrName>style.visibility</p:attrName>
                                        </p:attrNameLst>
                                      </p:cBhvr>
                                      <p:to>
                                        <p:strVal val="visible"/>
                                      </p:to>
                                    </p:set>
                                    <p:animEffect transition="in" filter="fade">
                                      <p:cBhvr>
                                        <p:cTn id="37" dur="2000"/>
                                        <p:tgtEl>
                                          <p:spTgt spid="266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632"/>
                                        </p:tgtEl>
                                        <p:attrNameLst>
                                          <p:attrName>style.visibility</p:attrName>
                                        </p:attrNameLst>
                                      </p:cBhvr>
                                      <p:to>
                                        <p:strVal val="visible"/>
                                      </p:to>
                                    </p:set>
                                    <p:animEffect transition="in" filter="fade">
                                      <p:cBhvr>
                                        <p:cTn id="42" dur="2000"/>
                                        <p:tgtEl>
                                          <p:spTgt spid="266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627"/>
                                        </p:tgtEl>
                                        <p:attrNameLst>
                                          <p:attrName>style.visibility</p:attrName>
                                        </p:attrNameLst>
                                      </p:cBhvr>
                                      <p:to>
                                        <p:strVal val="visible"/>
                                      </p:to>
                                    </p:set>
                                    <p:animEffect transition="in" filter="fade">
                                      <p:cBhvr>
                                        <p:cTn id="47" dur="2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7" grpId="0" animBg="1"/>
      <p:bldP spid="26628" grpId="0" animBg="1"/>
      <p:bldP spid="26629" grpId="0" animBg="1"/>
      <p:bldP spid="26630" grpId="0" animBg="1"/>
      <p:bldP spid="26631" grpId="0" animBg="1"/>
      <p:bldP spid="26632" grpId="0" animBg="1"/>
      <p:bldP spid="26633" grpId="0" animBg="1"/>
      <p:bldP spid="266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
        <p:nvSpPr>
          <p:cNvPr id="4" name="Rectangle 3"/>
          <p:cNvSpPr/>
          <p:nvPr/>
        </p:nvSpPr>
        <p:spPr>
          <a:xfrm>
            <a:off x="844063" y="970672"/>
            <a:ext cx="10255346" cy="3139321"/>
          </a:xfrm>
          <a:prstGeom prst="rect">
            <a:avLst/>
          </a:prstGeom>
        </p:spPr>
        <p:txBody>
          <a:bodyPr wrap="square">
            <a:spAutoFit/>
          </a:bodyPr>
          <a:lstStyle/>
          <a:p>
            <a:pPr algn="just"/>
            <a:r>
              <a:rPr lang="fa-IR" b="1" dirty="0" smtClean="0">
                <a:effectLst/>
                <a:latin typeface="Times New Roman" panose="02020603050405020304" pitchFamily="18" charset="0"/>
                <a:ea typeface="Times New Roman" panose="02020603050405020304" pitchFamily="18" charset="0"/>
                <a:cs typeface="Mitra" panose="00000400000000000000" pitchFamily="2" charset="-78"/>
              </a:rPr>
              <a:t> </a:t>
            </a:r>
            <a:endParaRPr lang="en-US" sz="1200" dirty="0" smtClean="0">
              <a:effectLst/>
              <a:latin typeface="Times New Roman" panose="02020603050405020304" pitchFamily="18" charset="0"/>
              <a:ea typeface="Times New Roman" panose="02020603050405020304" pitchFamily="18" charset="0"/>
              <a:cs typeface="B Yagut" panose="00000400000000000000" pitchFamily="2" charset="-78"/>
            </a:endParaRPr>
          </a:p>
          <a:p>
            <a:pPr algn="just"/>
            <a:r>
              <a:rPr lang="fa-IR" sz="3600" b="1" dirty="0" smtClean="0">
                <a:effectLst/>
                <a:latin typeface="Times New Roman" panose="02020603050405020304" pitchFamily="18" charset="0"/>
                <a:ea typeface="Times New Roman" panose="02020603050405020304" pitchFamily="18" charset="0"/>
                <a:cs typeface="B Titr" panose="00000700000000000000" pitchFamily="2" charset="-78"/>
              </a:rPr>
              <a:t>بازارشناسي: </a:t>
            </a:r>
            <a:endParaRPr lang="en-US" sz="3600" dirty="0" smtClean="0">
              <a:effectLst/>
              <a:latin typeface="Times New Roman" panose="02020603050405020304" pitchFamily="18" charset="0"/>
              <a:ea typeface="Times New Roman" panose="02020603050405020304" pitchFamily="18" charset="0"/>
              <a:cs typeface="B Titr" panose="00000700000000000000" pitchFamily="2" charset="-78"/>
            </a:endParaRPr>
          </a:p>
          <a:p>
            <a:r>
              <a:rPr lang="fa-IR" sz="3600" b="1" dirty="0" smtClean="0">
                <a:effectLst/>
                <a:latin typeface="Times New Roman" panose="02020603050405020304" pitchFamily="18" charset="0"/>
                <a:ea typeface="Times New Roman" panose="02020603050405020304" pitchFamily="18" charset="0"/>
                <a:cs typeface="B Titr" panose="00000700000000000000" pitchFamily="2" charset="-78"/>
              </a:rPr>
              <a:t>لازمه هر حركت عاقلانه و هر تصميم شناخت است كه بايد در جهت به روز نگه داشتن كالا و روشهاي ماركتينگ اطلاعات داخلي و خارجي را بدست آورد و مطالعه و تجزيه و تحلیل </a:t>
            </a:r>
          </a:p>
          <a:p>
            <a:r>
              <a:rPr lang="fa-IR" sz="3600" b="1" dirty="0" smtClean="0">
                <a:latin typeface="Times New Roman" panose="02020603050405020304" pitchFamily="18" charset="0"/>
                <a:ea typeface="Times New Roman" panose="02020603050405020304" pitchFamily="18" charset="0"/>
                <a:cs typeface="B Titr" panose="00000700000000000000" pitchFamily="2" charset="-78"/>
              </a:rPr>
              <a:t>نمود</a:t>
            </a:r>
            <a:endParaRPr lang="en-US" sz="3600" dirty="0">
              <a:effectLst/>
              <a:latin typeface="Times New Roman" panose="02020603050405020304" pitchFamily="18" charset="0"/>
              <a:ea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474362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8932" name="Object 4"/>
          <p:cNvGraphicFramePr>
            <a:graphicFrameLocks noChangeAspect="1"/>
          </p:cNvGraphicFramePr>
          <p:nvPr>
            <p:extLst>
              <p:ext uri="{D42A27DB-BD31-4B8C-83A1-F6EECF244321}">
                <p14:modId xmlns:p14="http://schemas.microsoft.com/office/powerpoint/2010/main" val="3159229424"/>
              </p:ext>
            </p:extLst>
          </p:nvPr>
        </p:nvGraphicFramePr>
        <p:xfrm>
          <a:off x="3516313" y="-295275"/>
          <a:ext cx="8089900" cy="7034213"/>
        </p:xfrm>
        <a:graphic>
          <a:graphicData uri="http://schemas.openxmlformats.org/presentationml/2006/ole">
            <mc:AlternateContent xmlns:mc="http://schemas.openxmlformats.org/markup-compatibility/2006">
              <mc:Choice xmlns:v="urn:schemas-microsoft-com:vml" Requires="v">
                <p:oleObj spid="_x0000_s3139" name="Document" r:id="rId4" imgW="8698968" imgH="7582886" progId="Word.Document.8">
                  <p:embed/>
                </p:oleObj>
              </mc:Choice>
              <mc:Fallback>
                <p:oleObj name="Document" r:id="rId4" imgW="8698968" imgH="7582886" progId="Word.Document.8">
                  <p:embed/>
                  <p:pic>
                    <p:nvPicPr>
                      <p:cNvPr id="0" name=""/>
                      <p:cNvPicPr>
                        <a:picLocks noChangeAspect="1" noChangeArrowheads="1"/>
                      </p:cNvPicPr>
                      <p:nvPr/>
                    </p:nvPicPr>
                    <p:blipFill>
                      <a:blip r:embed="rId5"/>
                      <a:srcRect/>
                      <a:stretch>
                        <a:fillRect/>
                      </a:stretch>
                    </p:blipFill>
                    <p:spPr bwMode="auto">
                      <a:xfrm>
                        <a:off x="3516313" y="-295275"/>
                        <a:ext cx="8089900" cy="703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14532345"/>
      </p:ext>
    </p:extLst>
  </p:cSld>
  <p:clrMapOvr>
    <a:masterClrMapping/>
  </p:clrMapOvr>
  <p:transition spd="med" advTm="15000">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7162800" y="3429000"/>
            <a:ext cx="3352800" cy="2133600"/>
          </a:xfrm>
          <a:prstGeom prst="ellipse">
            <a:avLst/>
          </a:prstGeom>
          <a:blipFill dpi="0" rotWithShape="1">
            <a:blip r:embed="rId2"/>
            <a:srcRect/>
            <a:tile tx="0" ty="0" sx="100000" sy="100000" flip="none" algn="tl"/>
          </a:blipFill>
          <a:ln w="9525">
            <a:noFill/>
            <a:round/>
            <a:headEnd/>
            <a:tailEnd/>
          </a:ln>
        </p:spPr>
        <p:txBody>
          <a:bodyPr wrap="none" anchor="ctr"/>
          <a:lstStyle/>
          <a:p>
            <a:pPr algn="ctr" rtl="0"/>
            <a:r>
              <a:rPr lang="en-US" sz="2800" b="1" dirty="0">
                <a:solidFill>
                  <a:schemeClr val="tx1">
                    <a:lumMod val="95000"/>
                    <a:lumOff val="5000"/>
                  </a:schemeClr>
                </a:solidFill>
                <a:latin typeface="Arial" charset="0"/>
              </a:rPr>
              <a:t>CHANGE</a:t>
            </a:r>
          </a:p>
          <a:p>
            <a:pPr algn="ctr" rtl="0"/>
            <a:r>
              <a:rPr lang="en-US" sz="2800" b="1" dirty="0">
                <a:solidFill>
                  <a:schemeClr val="tx1">
                    <a:lumMod val="95000"/>
                    <a:lumOff val="5000"/>
                  </a:schemeClr>
                </a:solidFill>
                <a:latin typeface="Arial" charset="0"/>
              </a:rPr>
              <a:t>FACTORS</a:t>
            </a:r>
            <a:endParaRPr lang="fa-IR" sz="2800" b="1" dirty="0">
              <a:solidFill>
                <a:schemeClr val="tx1">
                  <a:lumMod val="95000"/>
                  <a:lumOff val="5000"/>
                </a:schemeClr>
              </a:solidFill>
              <a:latin typeface="Arial" charset="0"/>
            </a:endParaRPr>
          </a:p>
          <a:p>
            <a:pPr algn="ctr" rtl="0"/>
            <a:r>
              <a:rPr lang="en-US" sz="2800" b="1" dirty="0">
                <a:solidFill>
                  <a:schemeClr val="bg2"/>
                </a:solidFill>
                <a:latin typeface="Arial" charset="0"/>
              </a:rPr>
              <a:t>(</a:t>
            </a:r>
            <a:r>
              <a:rPr lang="en-US" sz="2800" b="1" dirty="0">
                <a:solidFill>
                  <a:schemeClr val="tx1">
                    <a:lumMod val="95000"/>
                    <a:lumOff val="5000"/>
                  </a:schemeClr>
                </a:solidFill>
                <a:latin typeface="Arial" charset="0"/>
              </a:rPr>
              <a:t>CONDITIONS</a:t>
            </a:r>
            <a:r>
              <a:rPr lang="en-US" sz="2800" b="1" dirty="0">
                <a:solidFill>
                  <a:schemeClr val="bg2"/>
                </a:solidFill>
                <a:latin typeface="Arial" charset="0"/>
              </a:rPr>
              <a:t>)</a:t>
            </a:r>
          </a:p>
          <a:p>
            <a:pPr algn="ctr" rtl="0"/>
            <a:r>
              <a:rPr lang="fa-IR" sz="2400" b="1" dirty="0">
                <a:solidFill>
                  <a:srgbClr val="FF0000"/>
                </a:solidFill>
                <a:latin typeface="Arial" charset="0"/>
              </a:rPr>
              <a:t>شرايط و عوامل محيطی </a:t>
            </a:r>
            <a:endParaRPr lang="en-US" sz="2400" b="1" dirty="0">
              <a:solidFill>
                <a:srgbClr val="FF0000"/>
              </a:solidFill>
              <a:latin typeface="Arial" charset="0"/>
            </a:endParaRPr>
          </a:p>
        </p:txBody>
      </p:sp>
      <p:sp>
        <p:nvSpPr>
          <p:cNvPr id="21507" name="Oval 3"/>
          <p:cNvSpPr>
            <a:spLocks noChangeArrowheads="1"/>
          </p:cNvSpPr>
          <p:nvPr/>
        </p:nvSpPr>
        <p:spPr bwMode="auto">
          <a:xfrm>
            <a:off x="1600200" y="3429000"/>
            <a:ext cx="3200400" cy="2057400"/>
          </a:xfrm>
          <a:prstGeom prst="ellipse">
            <a:avLst/>
          </a:prstGeom>
          <a:blipFill dpi="0" rotWithShape="1">
            <a:blip r:embed="rId2"/>
            <a:srcRect/>
            <a:tile tx="0" ty="0" sx="100000" sy="100000" flip="none" algn="tl"/>
          </a:blipFill>
          <a:ln w="9525">
            <a:noFill/>
            <a:round/>
            <a:headEnd/>
            <a:tailEnd/>
          </a:ln>
        </p:spPr>
        <p:txBody>
          <a:bodyPr wrap="none" anchor="ctr"/>
          <a:lstStyle/>
          <a:p>
            <a:pPr algn="ctr" rtl="0"/>
            <a:r>
              <a:rPr lang="en-US" sz="3200" dirty="0">
                <a:solidFill>
                  <a:schemeClr val="tx1">
                    <a:lumMod val="95000"/>
                    <a:lumOff val="5000"/>
                  </a:schemeClr>
                </a:solidFill>
                <a:latin typeface="Arial" charset="0"/>
              </a:rPr>
              <a:t>COMPETITOR</a:t>
            </a:r>
          </a:p>
          <a:p>
            <a:pPr algn="ctr" rtl="0"/>
            <a:r>
              <a:rPr lang="fa-IR" sz="3600" b="1" dirty="0">
                <a:solidFill>
                  <a:srgbClr val="FF0000"/>
                </a:solidFill>
                <a:latin typeface="Arial" charset="0"/>
              </a:rPr>
              <a:t>رقيب</a:t>
            </a:r>
            <a:endParaRPr lang="en-US" sz="3600" b="1" dirty="0">
              <a:solidFill>
                <a:srgbClr val="FF0000"/>
              </a:solidFill>
              <a:latin typeface="Arial" charset="0"/>
            </a:endParaRPr>
          </a:p>
        </p:txBody>
      </p:sp>
      <p:sp>
        <p:nvSpPr>
          <p:cNvPr id="21508" name="Oval 4"/>
          <p:cNvSpPr>
            <a:spLocks noChangeArrowheads="1"/>
          </p:cNvSpPr>
          <p:nvPr/>
        </p:nvSpPr>
        <p:spPr bwMode="auto">
          <a:xfrm>
            <a:off x="7391400" y="247650"/>
            <a:ext cx="3124200" cy="2057400"/>
          </a:xfrm>
          <a:prstGeom prst="ellipse">
            <a:avLst/>
          </a:prstGeom>
          <a:blipFill dpi="0" rotWithShape="1">
            <a:blip r:embed="rId3">
              <a:extLst>
                <a:ext uri="{BEBA8EAE-BF5A-486C-A8C5-ECC9F3942E4B}">
                  <a14:imgProps xmlns:a14="http://schemas.microsoft.com/office/drawing/2010/main">
                    <a14:imgLayer r:embed="rId4">
                      <a14:imgEffect>
                        <a14:artisticPencilGrayscale/>
                      </a14:imgEffect>
                    </a14:imgLayer>
                  </a14:imgProps>
                </a:ext>
              </a:extLst>
            </a:blip>
            <a:srcRect/>
            <a:tile tx="0" ty="0" sx="100000" sy="100000" flip="none" algn="tl"/>
          </a:blipFill>
          <a:ln w="38100">
            <a:noFill/>
            <a:round/>
            <a:headEnd/>
            <a:tailEnd/>
          </a:ln>
        </p:spPr>
        <p:txBody>
          <a:bodyPr wrap="none" anchor="ctr"/>
          <a:lstStyle/>
          <a:p>
            <a:pPr algn="ctr" rtl="0"/>
            <a:r>
              <a:rPr lang="en-US" sz="2800" b="1" dirty="0">
                <a:solidFill>
                  <a:schemeClr val="tx1">
                    <a:lumMod val="95000"/>
                    <a:lumOff val="5000"/>
                  </a:schemeClr>
                </a:solidFill>
                <a:latin typeface="Arial" charset="0"/>
              </a:rPr>
              <a:t>COMPANY</a:t>
            </a:r>
          </a:p>
          <a:p>
            <a:pPr algn="ctr" rtl="0"/>
            <a:r>
              <a:rPr lang="en-US" sz="2800" b="1" dirty="0">
                <a:solidFill>
                  <a:schemeClr val="tx1">
                    <a:lumMod val="95000"/>
                    <a:lumOff val="5000"/>
                  </a:schemeClr>
                </a:solidFill>
                <a:latin typeface="Arial" charset="0"/>
              </a:rPr>
              <a:t>(CORPORATE)</a:t>
            </a:r>
          </a:p>
          <a:p>
            <a:pPr algn="ctr" rtl="0"/>
            <a:r>
              <a:rPr lang="fa-IR" sz="2800" b="1" dirty="0">
                <a:solidFill>
                  <a:schemeClr val="tx1">
                    <a:lumMod val="95000"/>
                    <a:lumOff val="5000"/>
                  </a:schemeClr>
                </a:solidFill>
                <a:latin typeface="Arial" charset="0"/>
              </a:rPr>
              <a:t>بنگاه و شركت خود</a:t>
            </a:r>
            <a:endParaRPr lang="en-US" sz="2800" b="1" dirty="0">
              <a:solidFill>
                <a:schemeClr val="tx1">
                  <a:lumMod val="95000"/>
                  <a:lumOff val="5000"/>
                </a:schemeClr>
              </a:solidFill>
              <a:latin typeface="Arial" charset="0"/>
            </a:endParaRPr>
          </a:p>
        </p:txBody>
      </p:sp>
      <p:sp>
        <p:nvSpPr>
          <p:cNvPr id="21509" name="Oval 5"/>
          <p:cNvSpPr>
            <a:spLocks noChangeArrowheads="1"/>
          </p:cNvSpPr>
          <p:nvPr/>
        </p:nvSpPr>
        <p:spPr bwMode="auto">
          <a:xfrm>
            <a:off x="1719263" y="290513"/>
            <a:ext cx="3124200" cy="2057400"/>
          </a:xfrm>
          <a:prstGeom prst="ellipse">
            <a:avLst/>
          </a:prstGeom>
          <a:blipFill dpi="0" rotWithShape="1">
            <a:blip r:embed="rId3">
              <a:extLst>
                <a:ext uri="{BEBA8EAE-BF5A-486C-A8C5-ECC9F3942E4B}">
                  <a14:imgProps xmlns:a14="http://schemas.microsoft.com/office/drawing/2010/main">
                    <a14:imgLayer r:embed="rId4">
                      <a14:imgEffect>
                        <a14:artisticPencilGrayscale/>
                      </a14:imgEffect>
                    </a14:imgLayer>
                  </a14:imgProps>
                </a:ext>
              </a:extLst>
            </a:blip>
            <a:srcRect/>
            <a:tile tx="0" ty="0" sx="100000" sy="100000" flip="none" algn="tl"/>
          </a:blipFill>
          <a:ln w="38100">
            <a:noFill/>
            <a:round/>
            <a:headEnd/>
            <a:tailEnd/>
          </a:ln>
        </p:spPr>
        <p:txBody>
          <a:bodyPr wrap="none" anchor="ctr"/>
          <a:lstStyle/>
          <a:p>
            <a:pPr algn="ctr" rtl="0"/>
            <a:r>
              <a:rPr lang="en-US" sz="2800" b="1" dirty="0">
                <a:solidFill>
                  <a:schemeClr val="tx1">
                    <a:lumMod val="95000"/>
                    <a:lumOff val="5000"/>
                  </a:schemeClr>
                </a:solidFill>
                <a:latin typeface="Arial" charset="0"/>
              </a:rPr>
              <a:t>CUSTOMER</a:t>
            </a:r>
          </a:p>
          <a:p>
            <a:pPr algn="ctr" rtl="0"/>
            <a:r>
              <a:rPr lang="fa-IR" sz="2800" b="1" dirty="0">
                <a:solidFill>
                  <a:schemeClr val="tx1">
                    <a:lumMod val="95000"/>
                    <a:lumOff val="5000"/>
                  </a:schemeClr>
                </a:solidFill>
                <a:latin typeface="Arial" charset="0"/>
              </a:rPr>
              <a:t>مشتری</a:t>
            </a:r>
            <a:endParaRPr lang="en-US" sz="2800" b="1" dirty="0">
              <a:solidFill>
                <a:schemeClr val="tx1">
                  <a:lumMod val="95000"/>
                  <a:lumOff val="5000"/>
                </a:schemeClr>
              </a:solidFill>
              <a:latin typeface="Arial" charset="0"/>
            </a:endParaRPr>
          </a:p>
        </p:txBody>
      </p:sp>
      <p:sp>
        <p:nvSpPr>
          <p:cNvPr id="21510" name="Line 6"/>
          <p:cNvSpPr>
            <a:spLocks noChangeShapeType="1"/>
          </p:cNvSpPr>
          <p:nvPr/>
        </p:nvSpPr>
        <p:spPr bwMode="auto">
          <a:xfrm>
            <a:off x="4452939" y="1928813"/>
            <a:ext cx="274637" cy="347662"/>
          </a:xfrm>
          <a:prstGeom prst="line">
            <a:avLst/>
          </a:prstGeom>
          <a:noFill/>
          <a:ln w="38100">
            <a:solidFill>
              <a:schemeClr val="tx1"/>
            </a:solidFill>
            <a:round/>
            <a:headEnd/>
            <a:tailEnd/>
          </a:ln>
        </p:spPr>
        <p:txBody>
          <a:bodyPr/>
          <a:lstStyle/>
          <a:p>
            <a:endParaRPr lang="en-US"/>
          </a:p>
        </p:txBody>
      </p:sp>
      <p:sp>
        <p:nvSpPr>
          <p:cNvPr id="21511" name="Line 7"/>
          <p:cNvSpPr>
            <a:spLocks noChangeShapeType="1"/>
          </p:cNvSpPr>
          <p:nvPr/>
        </p:nvSpPr>
        <p:spPr bwMode="auto">
          <a:xfrm flipH="1">
            <a:off x="7535864" y="1989139"/>
            <a:ext cx="288925" cy="287337"/>
          </a:xfrm>
          <a:prstGeom prst="line">
            <a:avLst/>
          </a:prstGeom>
          <a:noFill/>
          <a:ln w="38100">
            <a:solidFill>
              <a:schemeClr val="tx1"/>
            </a:solidFill>
            <a:round/>
            <a:headEnd/>
            <a:tailEnd/>
          </a:ln>
        </p:spPr>
        <p:txBody>
          <a:bodyPr/>
          <a:lstStyle/>
          <a:p>
            <a:endParaRPr lang="en-US"/>
          </a:p>
        </p:txBody>
      </p:sp>
      <p:sp>
        <p:nvSpPr>
          <p:cNvPr id="21512" name="Line 8"/>
          <p:cNvSpPr>
            <a:spLocks noChangeShapeType="1"/>
          </p:cNvSpPr>
          <p:nvPr/>
        </p:nvSpPr>
        <p:spPr bwMode="auto">
          <a:xfrm flipH="1">
            <a:off x="4343401" y="3357564"/>
            <a:ext cx="239713" cy="376237"/>
          </a:xfrm>
          <a:prstGeom prst="line">
            <a:avLst/>
          </a:prstGeom>
          <a:noFill/>
          <a:ln w="38100">
            <a:solidFill>
              <a:schemeClr val="tx1"/>
            </a:solidFill>
            <a:round/>
            <a:headEnd/>
            <a:tailEnd/>
          </a:ln>
        </p:spPr>
        <p:txBody>
          <a:bodyPr/>
          <a:lstStyle/>
          <a:p>
            <a:endParaRPr lang="en-US"/>
          </a:p>
        </p:txBody>
      </p:sp>
      <p:sp>
        <p:nvSpPr>
          <p:cNvPr id="21513" name="Line 9"/>
          <p:cNvSpPr>
            <a:spLocks noChangeShapeType="1"/>
          </p:cNvSpPr>
          <p:nvPr/>
        </p:nvSpPr>
        <p:spPr bwMode="auto">
          <a:xfrm>
            <a:off x="7248526" y="3357563"/>
            <a:ext cx="360363" cy="431800"/>
          </a:xfrm>
          <a:prstGeom prst="line">
            <a:avLst/>
          </a:prstGeom>
          <a:noFill/>
          <a:ln w="38100">
            <a:solidFill>
              <a:schemeClr val="tx1"/>
            </a:solidFill>
            <a:round/>
            <a:headEnd/>
            <a:tailEnd/>
          </a:ln>
        </p:spPr>
        <p:txBody>
          <a:bodyPr/>
          <a:lstStyle/>
          <a:p>
            <a:endParaRPr lang="en-US"/>
          </a:p>
        </p:txBody>
      </p:sp>
      <p:sp>
        <p:nvSpPr>
          <p:cNvPr id="21514" name="Oval 10"/>
          <p:cNvSpPr>
            <a:spLocks noChangeArrowheads="1"/>
          </p:cNvSpPr>
          <p:nvPr/>
        </p:nvSpPr>
        <p:spPr bwMode="auto">
          <a:xfrm>
            <a:off x="4343400" y="4724400"/>
            <a:ext cx="3200400" cy="2057400"/>
          </a:xfrm>
          <a:prstGeom prst="ellipse">
            <a:avLst/>
          </a:prstGeom>
          <a:blipFill dpi="0" rotWithShape="1">
            <a:blip r:embed="rId2"/>
            <a:srcRect/>
            <a:tile tx="0" ty="0" sx="100000" sy="100000" flip="none" algn="tl"/>
          </a:blipFill>
          <a:ln w="9525">
            <a:noFill/>
            <a:round/>
            <a:headEnd/>
            <a:tailEnd/>
          </a:ln>
        </p:spPr>
        <p:txBody>
          <a:bodyPr wrap="none" anchor="ctr"/>
          <a:lstStyle/>
          <a:p>
            <a:pPr algn="ctr" rtl="0"/>
            <a:r>
              <a:rPr lang="en-US" sz="2400" b="1" dirty="0">
                <a:solidFill>
                  <a:schemeClr val="tx1">
                    <a:lumMod val="95000"/>
                    <a:lumOff val="5000"/>
                  </a:schemeClr>
                </a:solidFill>
                <a:latin typeface="Arial" charset="0"/>
              </a:rPr>
              <a:t>COLLABORATORS</a:t>
            </a:r>
          </a:p>
          <a:p>
            <a:pPr algn="ctr" rtl="0"/>
            <a:r>
              <a:rPr lang="fa-IR" sz="2800" b="1" dirty="0">
                <a:solidFill>
                  <a:srgbClr val="FF0000"/>
                </a:solidFill>
                <a:latin typeface="Arial" charset="0"/>
              </a:rPr>
              <a:t>گروههای همكاری</a:t>
            </a:r>
            <a:endParaRPr lang="en-US" sz="2800" b="1" dirty="0">
              <a:solidFill>
                <a:srgbClr val="FF0000"/>
              </a:solidFill>
              <a:latin typeface="Arial" charset="0"/>
            </a:endParaRPr>
          </a:p>
        </p:txBody>
      </p:sp>
      <p:sp>
        <p:nvSpPr>
          <p:cNvPr id="21515" name="Line 11"/>
          <p:cNvSpPr>
            <a:spLocks noChangeShapeType="1"/>
          </p:cNvSpPr>
          <p:nvPr/>
        </p:nvSpPr>
        <p:spPr bwMode="auto">
          <a:xfrm flipH="1">
            <a:off x="6019801" y="3357564"/>
            <a:ext cx="4763" cy="1366837"/>
          </a:xfrm>
          <a:prstGeom prst="line">
            <a:avLst/>
          </a:prstGeom>
          <a:noFill/>
          <a:ln w="38100">
            <a:solidFill>
              <a:schemeClr val="tx1"/>
            </a:solidFill>
            <a:round/>
            <a:headEnd/>
            <a:tailEnd/>
          </a:ln>
        </p:spPr>
        <p:txBody>
          <a:bodyPr/>
          <a:lstStyle/>
          <a:p>
            <a:endParaRPr lang="en-US"/>
          </a:p>
        </p:txBody>
      </p:sp>
      <p:sp>
        <p:nvSpPr>
          <p:cNvPr id="21518" name="Rectangle 14"/>
          <p:cNvSpPr>
            <a:spLocks noChangeArrowheads="1"/>
          </p:cNvSpPr>
          <p:nvPr/>
        </p:nvSpPr>
        <p:spPr bwMode="auto">
          <a:xfrm>
            <a:off x="4295775" y="2276475"/>
            <a:ext cx="3671888" cy="1081088"/>
          </a:xfrm>
          <a:prstGeom prst="rect">
            <a:avLst/>
          </a:prstGeom>
          <a:blipFill dpi="0" rotWithShape="1">
            <a:blip r:embed="rId2"/>
            <a:srcRect/>
            <a:tile tx="0" ty="0" sx="100000" sy="100000" flip="none" algn="tl"/>
          </a:blipFill>
          <a:ln w="9525">
            <a:noFill/>
            <a:miter lim="800000"/>
            <a:headEnd/>
            <a:tailEnd/>
          </a:ln>
        </p:spPr>
        <p:txBody>
          <a:bodyPr wrap="none" anchor="ctr"/>
          <a:lstStyle/>
          <a:p>
            <a:pPr algn="ctr">
              <a:spcBef>
                <a:spcPct val="50000"/>
              </a:spcBef>
            </a:pPr>
            <a:r>
              <a:rPr lang="fa-IR" sz="3200" b="1" dirty="0">
                <a:solidFill>
                  <a:srgbClr val="FF0000"/>
                </a:solidFill>
                <a:latin typeface="Arial" charset="0"/>
              </a:rPr>
              <a:t>بازارشناسی</a:t>
            </a:r>
            <a:endParaRPr lang="en-US" sz="3200" b="1" dirty="0">
              <a:solidFill>
                <a:srgbClr val="FF0000"/>
              </a:solidFill>
              <a:latin typeface="Arial" charset="0"/>
            </a:endParaRPr>
          </a:p>
        </p:txBody>
      </p:sp>
    </p:spTree>
    <p:extLst>
      <p:ext uri="{BB962C8B-B14F-4D97-AF65-F5344CB8AC3E}">
        <p14:creationId xmlns:p14="http://schemas.microsoft.com/office/powerpoint/2010/main" val="293612157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8"/>
                                        </p:tgtEl>
                                        <p:attrNameLst>
                                          <p:attrName>style.visibility</p:attrName>
                                        </p:attrNameLst>
                                      </p:cBhvr>
                                      <p:to>
                                        <p:strVal val="visible"/>
                                      </p:to>
                                    </p:set>
                                    <p:animEffect transition="in" filter="fade">
                                      <p:cBhvr>
                                        <p:cTn id="7" dur="2000"/>
                                        <p:tgtEl>
                                          <p:spTgt spid="215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fade">
                                      <p:cBhvr>
                                        <p:cTn id="12" dur="2000"/>
                                        <p:tgtEl>
                                          <p:spTgt spid="215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8"/>
                                        </p:tgtEl>
                                        <p:attrNameLst>
                                          <p:attrName>style.visibility</p:attrName>
                                        </p:attrNameLst>
                                      </p:cBhvr>
                                      <p:to>
                                        <p:strVal val="visible"/>
                                      </p:to>
                                    </p:set>
                                    <p:animEffect transition="in" filter="fade">
                                      <p:cBhvr>
                                        <p:cTn id="17" dur="2000"/>
                                        <p:tgtEl>
                                          <p:spTgt spid="215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13"/>
                                        </p:tgtEl>
                                        <p:attrNameLst>
                                          <p:attrName>style.visibility</p:attrName>
                                        </p:attrNameLst>
                                      </p:cBhvr>
                                      <p:to>
                                        <p:strVal val="visible"/>
                                      </p:to>
                                    </p:set>
                                    <p:animEffect transition="in" filter="fade">
                                      <p:cBhvr>
                                        <p:cTn id="22" dur="2000"/>
                                        <p:tgtEl>
                                          <p:spTgt spid="215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6"/>
                                        </p:tgtEl>
                                        <p:attrNameLst>
                                          <p:attrName>style.visibility</p:attrName>
                                        </p:attrNameLst>
                                      </p:cBhvr>
                                      <p:to>
                                        <p:strVal val="visible"/>
                                      </p:to>
                                    </p:set>
                                    <p:animEffect transition="in" filter="fade">
                                      <p:cBhvr>
                                        <p:cTn id="27" dur="2000"/>
                                        <p:tgtEl>
                                          <p:spTgt spid="2150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515"/>
                                        </p:tgtEl>
                                        <p:attrNameLst>
                                          <p:attrName>style.visibility</p:attrName>
                                        </p:attrNameLst>
                                      </p:cBhvr>
                                      <p:to>
                                        <p:strVal val="visible"/>
                                      </p:to>
                                    </p:set>
                                    <p:animEffect transition="in" filter="fade">
                                      <p:cBhvr>
                                        <p:cTn id="32" dur="2000"/>
                                        <p:tgtEl>
                                          <p:spTgt spid="215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fade">
                                      <p:cBhvr>
                                        <p:cTn id="37" dur="20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512"/>
                                        </p:tgtEl>
                                        <p:attrNameLst>
                                          <p:attrName>style.visibility</p:attrName>
                                        </p:attrNameLst>
                                      </p:cBhvr>
                                      <p:to>
                                        <p:strVal val="visible"/>
                                      </p:to>
                                    </p:set>
                                    <p:animEffect transition="in" filter="fade">
                                      <p:cBhvr>
                                        <p:cTn id="42" dur="2000"/>
                                        <p:tgtEl>
                                          <p:spTgt spid="215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507"/>
                                        </p:tgtEl>
                                        <p:attrNameLst>
                                          <p:attrName>style.visibility</p:attrName>
                                        </p:attrNameLst>
                                      </p:cBhvr>
                                      <p:to>
                                        <p:strVal val="visible"/>
                                      </p:to>
                                    </p:set>
                                    <p:animEffect transition="in" filter="fade">
                                      <p:cBhvr>
                                        <p:cTn id="47" dur="2000"/>
                                        <p:tgtEl>
                                          <p:spTgt spid="2150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510"/>
                                        </p:tgtEl>
                                        <p:attrNameLst>
                                          <p:attrName>style.visibility</p:attrName>
                                        </p:attrNameLst>
                                      </p:cBhvr>
                                      <p:to>
                                        <p:strVal val="visible"/>
                                      </p:to>
                                    </p:set>
                                    <p:animEffect transition="in" filter="fade">
                                      <p:cBhvr>
                                        <p:cTn id="52" dur="2000"/>
                                        <p:tgtEl>
                                          <p:spTgt spid="215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509"/>
                                        </p:tgtEl>
                                        <p:attrNameLst>
                                          <p:attrName>style.visibility</p:attrName>
                                        </p:attrNameLst>
                                      </p:cBhvr>
                                      <p:to>
                                        <p:strVal val="visible"/>
                                      </p:to>
                                    </p:set>
                                    <p:animEffect transition="in" filter="fade">
                                      <p:cBhvr>
                                        <p:cTn id="57"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1508" grpId="0" animBg="1"/>
      <p:bldP spid="21509" grpId="0" animBg="1"/>
      <p:bldP spid="21510" grpId="0" animBg="1"/>
      <p:bldP spid="21511" grpId="0" animBg="1"/>
      <p:bldP spid="21512" grpId="0" animBg="1"/>
      <p:bldP spid="21513" grpId="0" animBg="1"/>
      <p:bldP spid="21514" grpId="0" animBg="1"/>
      <p:bldP spid="21515" grpId="0" animBg="1"/>
      <p:bldP spid="215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9956" name="Object 4"/>
          <p:cNvGraphicFramePr>
            <a:graphicFrameLocks noChangeAspect="1"/>
          </p:cNvGraphicFramePr>
          <p:nvPr>
            <p:extLst>
              <p:ext uri="{D42A27DB-BD31-4B8C-83A1-F6EECF244321}">
                <p14:modId xmlns:p14="http://schemas.microsoft.com/office/powerpoint/2010/main" val="388119219"/>
              </p:ext>
            </p:extLst>
          </p:nvPr>
        </p:nvGraphicFramePr>
        <p:xfrm>
          <a:off x="1041400" y="-549275"/>
          <a:ext cx="10269538" cy="8216900"/>
        </p:xfrm>
        <a:graphic>
          <a:graphicData uri="http://schemas.openxmlformats.org/presentationml/2006/ole">
            <mc:AlternateContent xmlns:mc="http://schemas.openxmlformats.org/markup-compatibility/2006">
              <mc:Choice xmlns:v="urn:schemas-microsoft-com:vml" Requires="v">
                <p:oleObj spid="_x0000_s4164" name="Document" r:id="rId4" imgW="11225852" imgH="8945592" progId="Word.Document.8">
                  <p:embed/>
                </p:oleObj>
              </mc:Choice>
              <mc:Fallback>
                <p:oleObj name="Document" r:id="rId4" imgW="11225852" imgH="8945592" progId="Word.Document.8">
                  <p:embed/>
                  <p:pic>
                    <p:nvPicPr>
                      <p:cNvPr id="0" name=""/>
                      <p:cNvPicPr>
                        <a:picLocks noChangeAspect="1" noChangeArrowheads="1"/>
                      </p:cNvPicPr>
                      <p:nvPr/>
                    </p:nvPicPr>
                    <p:blipFill>
                      <a:blip r:embed="rId5"/>
                      <a:srcRect/>
                      <a:stretch>
                        <a:fillRect/>
                      </a:stretch>
                    </p:blipFill>
                    <p:spPr bwMode="auto">
                      <a:xfrm>
                        <a:off x="1041400" y="-549275"/>
                        <a:ext cx="10269538" cy="821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7065430"/>
      </p:ext>
    </p:extLst>
  </p:cSld>
  <p:clrMapOvr>
    <a:masterClrMapping/>
  </p:clrMapOvr>
  <p:transition spd="med" advTm="15000">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2209800" y="152401"/>
            <a:ext cx="7772400" cy="1044575"/>
          </a:xfrm>
        </p:spPr>
        <p:txBody>
          <a:bodyPr/>
          <a:lstStyle/>
          <a:p>
            <a:pPr eaLnBrk="1" hangingPunct="1">
              <a:defRPr/>
            </a:pPr>
            <a:r>
              <a:rPr lang="fa-IR" sz="6000" dirty="0" smtClean="0">
                <a:solidFill>
                  <a:srgbClr val="FFFF00"/>
                </a:solidFill>
                <a:cs typeface="Titr" pitchFamily="2" charset="-78"/>
              </a:rPr>
              <a:t>یا:</a:t>
            </a:r>
            <a:endParaRPr lang="en-US" sz="6000" dirty="0">
              <a:solidFill>
                <a:srgbClr val="FFFF00"/>
              </a:solidFill>
              <a:cs typeface="Titr" pitchFamily="2" charset="-78"/>
            </a:endParaRPr>
          </a:p>
        </p:txBody>
      </p:sp>
      <p:sp>
        <p:nvSpPr>
          <p:cNvPr id="28675" name="Text Box 3"/>
          <p:cNvSpPr txBox="1">
            <a:spLocks noChangeArrowheads="1"/>
          </p:cNvSpPr>
          <p:nvPr/>
        </p:nvSpPr>
        <p:spPr bwMode="auto">
          <a:xfrm>
            <a:off x="1847850" y="1341438"/>
            <a:ext cx="8534400" cy="3754874"/>
          </a:xfrm>
          <a:prstGeom prst="rect">
            <a:avLst/>
          </a:prstGeom>
          <a:noFill/>
          <a:ln w="57150">
            <a:noFill/>
            <a:miter lim="800000"/>
            <a:headEnd/>
            <a:tailEnd/>
          </a:ln>
        </p:spPr>
        <p:txBody>
          <a:bodyPr>
            <a:spAutoFit/>
          </a:bodyPr>
          <a:lstStyle/>
          <a:p>
            <a:pPr>
              <a:spcBef>
                <a:spcPct val="50000"/>
              </a:spcBef>
            </a:pPr>
            <a:r>
              <a:rPr lang="fa-IR" sz="2800" b="1" dirty="0" smtClean="0">
                <a:latin typeface="Arial" charset="0"/>
              </a:rPr>
              <a:t>استراتژی </a:t>
            </a:r>
            <a:r>
              <a:rPr lang="fa-IR" sz="2800" b="1" dirty="0">
                <a:latin typeface="Arial" charset="0"/>
              </a:rPr>
              <a:t>فعلی رقبا</a:t>
            </a:r>
          </a:p>
          <a:p>
            <a:pPr>
              <a:spcBef>
                <a:spcPct val="50000"/>
              </a:spcBef>
              <a:buFontTx/>
              <a:buChar char="-"/>
            </a:pPr>
            <a:r>
              <a:rPr lang="fa-IR" sz="2800" b="1" dirty="0">
                <a:latin typeface="Arial" charset="0"/>
              </a:rPr>
              <a:t> مشتريان خود را چگونه شناسايی می كنند؟</a:t>
            </a:r>
          </a:p>
          <a:p>
            <a:pPr>
              <a:spcBef>
                <a:spcPct val="50000"/>
              </a:spcBef>
              <a:buFontTx/>
              <a:buChar char="-"/>
            </a:pPr>
            <a:r>
              <a:rPr lang="fa-IR" sz="2800" b="1" dirty="0">
                <a:latin typeface="Arial" charset="0"/>
              </a:rPr>
              <a:t> بخشهای مورد نظر آنان در بازار كدامند؟</a:t>
            </a:r>
          </a:p>
          <a:p>
            <a:pPr>
              <a:spcBef>
                <a:spcPct val="50000"/>
              </a:spcBef>
              <a:buFontTx/>
              <a:buChar char="-"/>
            </a:pPr>
            <a:r>
              <a:rPr lang="fa-IR" sz="2800" b="1" dirty="0">
                <a:latin typeface="Arial" charset="0"/>
              </a:rPr>
              <a:t> هدفها و رسالت آنان كدامند؟</a:t>
            </a:r>
          </a:p>
          <a:p>
            <a:pPr>
              <a:spcBef>
                <a:spcPct val="50000"/>
              </a:spcBef>
              <a:buFontTx/>
              <a:buChar char="-"/>
            </a:pPr>
            <a:r>
              <a:rPr lang="fa-IR" sz="2800" b="1" dirty="0">
                <a:latin typeface="Arial" charset="0"/>
              </a:rPr>
              <a:t> سياستها و بودجه آنها چگونه است؟</a:t>
            </a:r>
          </a:p>
          <a:p>
            <a:pPr>
              <a:spcBef>
                <a:spcPct val="50000"/>
              </a:spcBef>
              <a:buFontTx/>
              <a:buChar char="-"/>
            </a:pPr>
            <a:r>
              <a:rPr lang="fa-IR" sz="2800" b="1" dirty="0">
                <a:latin typeface="Arial" charset="0"/>
              </a:rPr>
              <a:t> آميخته بازاريابی آنان چيست؟</a:t>
            </a:r>
          </a:p>
        </p:txBody>
      </p:sp>
    </p:spTree>
    <p:extLst>
      <p:ext uri="{BB962C8B-B14F-4D97-AF65-F5344CB8AC3E}">
        <p14:creationId xmlns:p14="http://schemas.microsoft.com/office/powerpoint/2010/main" val="302969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Effect transition="in" filter="fade">
                                      <p:cBhvr>
                                        <p:cTn id="7" dur="600">
                                          <p:stCondLst>
                                            <p:cond delay="0"/>
                                          </p:stCondLst>
                                        </p:cTn>
                                        <p:tgtEl>
                                          <p:spTgt spid="28674"/>
                                        </p:tgtEl>
                                      </p:cBhvr>
                                    </p:animEffect>
                                    <p:anim calcmode="lin" valueType="num">
                                      <p:cBhvr>
                                        <p:cTn id="8" dur="600" fill="hold">
                                          <p:stCondLst>
                                            <p:cond delay="0"/>
                                          </p:stCondLst>
                                        </p:cTn>
                                        <p:tgtEl>
                                          <p:spTgt spid="2867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867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867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675">
                                            <p:txEl>
                                              <p:pRg st="0" end="0"/>
                                            </p:txEl>
                                          </p:spTgt>
                                        </p:tgtEl>
                                        <p:attrNameLst>
                                          <p:attrName>style.visibility</p:attrName>
                                        </p:attrNameLst>
                                      </p:cBhvr>
                                      <p:to>
                                        <p:strVal val="visible"/>
                                      </p:to>
                                    </p:set>
                                    <p:animEffect transition="in" filter="fade">
                                      <p:cBhvr>
                                        <p:cTn id="15" dur="2000"/>
                                        <p:tgtEl>
                                          <p:spTgt spid="2867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675">
                                            <p:txEl>
                                              <p:pRg st="1" end="1"/>
                                            </p:txEl>
                                          </p:spTgt>
                                        </p:tgtEl>
                                        <p:attrNameLst>
                                          <p:attrName>style.visibility</p:attrName>
                                        </p:attrNameLst>
                                      </p:cBhvr>
                                      <p:to>
                                        <p:strVal val="visible"/>
                                      </p:to>
                                    </p:set>
                                    <p:animEffect transition="in" filter="fade">
                                      <p:cBhvr>
                                        <p:cTn id="20" dur="2000"/>
                                        <p:tgtEl>
                                          <p:spTgt spid="2867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675">
                                            <p:txEl>
                                              <p:pRg st="2" end="2"/>
                                            </p:txEl>
                                          </p:spTgt>
                                        </p:tgtEl>
                                        <p:attrNameLst>
                                          <p:attrName>style.visibility</p:attrName>
                                        </p:attrNameLst>
                                      </p:cBhvr>
                                      <p:to>
                                        <p:strVal val="visible"/>
                                      </p:to>
                                    </p:set>
                                    <p:animEffect transition="in" filter="fade">
                                      <p:cBhvr>
                                        <p:cTn id="25" dur="2000"/>
                                        <p:tgtEl>
                                          <p:spTgt spid="2867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675">
                                            <p:txEl>
                                              <p:pRg st="3" end="3"/>
                                            </p:txEl>
                                          </p:spTgt>
                                        </p:tgtEl>
                                        <p:attrNameLst>
                                          <p:attrName>style.visibility</p:attrName>
                                        </p:attrNameLst>
                                      </p:cBhvr>
                                      <p:to>
                                        <p:strVal val="visible"/>
                                      </p:to>
                                    </p:set>
                                    <p:animEffect transition="in" filter="fade">
                                      <p:cBhvr>
                                        <p:cTn id="30" dur="2000"/>
                                        <p:tgtEl>
                                          <p:spTgt spid="2867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675">
                                            <p:txEl>
                                              <p:pRg st="4" end="4"/>
                                            </p:txEl>
                                          </p:spTgt>
                                        </p:tgtEl>
                                        <p:attrNameLst>
                                          <p:attrName>style.visibility</p:attrName>
                                        </p:attrNameLst>
                                      </p:cBhvr>
                                      <p:to>
                                        <p:strVal val="visible"/>
                                      </p:to>
                                    </p:set>
                                    <p:animEffect transition="in" filter="fade">
                                      <p:cBhvr>
                                        <p:cTn id="35" dur="2000"/>
                                        <p:tgtEl>
                                          <p:spTgt spid="2867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28675">
                                            <p:txEl>
                                              <p:pRg st="5" end="5"/>
                                            </p:txEl>
                                          </p:spTgt>
                                        </p:tgtEl>
                                        <p:attrNameLst>
                                          <p:attrName>style.visibility</p:attrName>
                                        </p:attrNameLst>
                                      </p:cBhvr>
                                      <p:to>
                                        <p:strVal val="visible"/>
                                      </p:to>
                                    </p:set>
                                    <p:animEffect transition="in" filter="diamond(in)">
                                      <p:cBhvr>
                                        <p:cTn id="40" dur="20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2"/>
          <p:cNvSpPr>
            <a:spLocks noChangeArrowheads="1"/>
          </p:cNvSpPr>
          <p:nvPr/>
        </p:nvSpPr>
        <p:spPr bwMode="auto">
          <a:xfrm>
            <a:off x="2133600" y="3733800"/>
            <a:ext cx="3124200" cy="2590800"/>
          </a:xfrm>
          <a:prstGeom prst="ellipse">
            <a:avLst/>
          </a:prstGeom>
          <a:blipFill dpi="0" rotWithShape="1">
            <a:blip r:embed="rId2"/>
            <a:srcRect/>
            <a:tile tx="0" ty="0" sx="100000" sy="100000" flip="none" algn="tl"/>
          </a:blipFill>
          <a:ln w="9525">
            <a:noFill/>
            <a:round/>
            <a:headEnd/>
            <a:tailEnd/>
          </a:ln>
        </p:spPr>
        <p:txBody>
          <a:bodyPr wrap="none" anchor="ctr"/>
          <a:lstStyle/>
          <a:p>
            <a:pPr algn="ctr" rtl="0"/>
            <a:r>
              <a:rPr lang="fa-IR" sz="3200" b="1">
                <a:solidFill>
                  <a:schemeClr val="tx1">
                    <a:lumMod val="95000"/>
                    <a:lumOff val="5000"/>
                  </a:schemeClr>
                </a:solidFill>
                <a:latin typeface="Arial" charset="0"/>
              </a:rPr>
              <a:t>مشتريان رقبا كدامند؟</a:t>
            </a:r>
          </a:p>
          <a:p>
            <a:pPr algn="ctr" rtl="0"/>
            <a:r>
              <a:rPr lang="fa-IR" sz="3200" b="1">
                <a:solidFill>
                  <a:schemeClr val="tx1">
                    <a:lumMod val="95000"/>
                    <a:lumOff val="5000"/>
                  </a:schemeClr>
                </a:solidFill>
                <a:latin typeface="Arial" charset="0"/>
              </a:rPr>
              <a:t>نظرات و انتظارات</a:t>
            </a:r>
            <a:endParaRPr lang="en-US" sz="3200" b="1">
              <a:solidFill>
                <a:schemeClr val="tx1">
                  <a:lumMod val="95000"/>
                  <a:lumOff val="5000"/>
                </a:schemeClr>
              </a:solidFill>
              <a:latin typeface="Arial" charset="0"/>
            </a:endParaRPr>
          </a:p>
        </p:txBody>
      </p:sp>
      <p:sp>
        <p:nvSpPr>
          <p:cNvPr id="27651" name="Oval 3"/>
          <p:cNvSpPr>
            <a:spLocks noChangeArrowheads="1"/>
          </p:cNvSpPr>
          <p:nvPr/>
        </p:nvSpPr>
        <p:spPr bwMode="auto">
          <a:xfrm>
            <a:off x="4583113" y="260350"/>
            <a:ext cx="3124200" cy="2590800"/>
          </a:xfrm>
          <a:prstGeom prst="ellipse">
            <a:avLst/>
          </a:prstGeom>
          <a:blipFill dpi="0" rotWithShape="1">
            <a:blip r:embed="rId2"/>
            <a:srcRect/>
            <a:tile tx="0" ty="0" sx="100000" sy="100000" flip="none" algn="tl"/>
          </a:blipFill>
          <a:ln w="9525">
            <a:noFill/>
            <a:round/>
            <a:headEnd/>
            <a:tailEnd/>
          </a:ln>
        </p:spPr>
        <p:txBody>
          <a:bodyPr wrap="none" anchor="ctr"/>
          <a:lstStyle/>
          <a:p>
            <a:pPr algn="ctr" rtl="0"/>
            <a:r>
              <a:rPr lang="fa-IR" sz="3200" b="1">
                <a:solidFill>
                  <a:schemeClr val="tx1">
                    <a:lumMod val="95000"/>
                    <a:lumOff val="5000"/>
                  </a:schemeClr>
                </a:solidFill>
                <a:latin typeface="Arial" charset="0"/>
              </a:rPr>
              <a:t>رقيب كيست؟</a:t>
            </a:r>
          </a:p>
          <a:p>
            <a:pPr algn="ctr" rtl="0"/>
            <a:r>
              <a:rPr lang="fa-IR" sz="3200" b="1">
                <a:solidFill>
                  <a:schemeClr val="tx1">
                    <a:lumMod val="95000"/>
                    <a:lumOff val="5000"/>
                  </a:schemeClr>
                </a:solidFill>
                <a:latin typeface="Arial" charset="0"/>
              </a:rPr>
              <a:t>انواع - ويژگيها</a:t>
            </a:r>
            <a:endParaRPr lang="en-US" sz="3200" b="1">
              <a:solidFill>
                <a:schemeClr val="tx1">
                  <a:lumMod val="95000"/>
                  <a:lumOff val="5000"/>
                </a:schemeClr>
              </a:solidFill>
              <a:latin typeface="Arial" charset="0"/>
            </a:endParaRPr>
          </a:p>
        </p:txBody>
      </p:sp>
      <p:sp>
        <p:nvSpPr>
          <p:cNvPr id="27652" name="Oval 4"/>
          <p:cNvSpPr>
            <a:spLocks noChangeArrowheads="1"/>
          </p:cNvSpPr>
          <p:nvPr/>
        </p:nvSpPr>
        <p:spPr bwMode="auto">
          <a:xfrm>
            <a:off x="7162800" y="3733800"/>
            <a:ext cx="3124200" cy="2590800"/>
          </a:xfrm>
          <a:prstGeom prst="ellipse">
            <a:avLst/>
          </a:prstGeom>
          <a:blipFill dpi="0" rotWithShape="1">
            <a:blip r:embed="rId2"/>
            <a:srcRect/>
            <a:tile tx="0" ty="0" sx="100000" sy="100000" flip="none" algn="tl"/>
          </a:blipFill>
          <a:ln w="9525">
            <a:noFill/>
            <a:round/>
            <a:headEnd/>
            <a:tailEnd/>
          </a:ln>
        </p:spPr>
        <p:txBody>
          <a:bodyPr wrap="none" anchor="ctr"/>
          <a:lstStyle/>
          <a:p>
            <a:pPr algn="ctr" rtl="0"/>
            <a:r>
              <a:rPr lang="fa-IR" sz="3200" b="1">
                <a:solidFill>
                  <a:schemeClr val="tx1">
                    <a:lumMod val="95000"/>
                    <a:lumOff val="5000"/>
                  </a:schemeClr>
                </a:solidFill>
                <a:latin typeface="Arial" charset="0"/>
              </a:rPr>
              <a:t>رقيب چه ميكند؟</a:t>
            </a:r>
          </a:p>
          <a:p>
            <a:pPr algn="ctr" rtl="0"/>
            <a:r>
              <a:rPr lang="fa-IR" sz="3200" b="1">
                <a:solidFill>
                  <a:schemeClr val="tx1">
                    <a:lumMod val="95000"/>
                    <a:lumOff val="5000"/>
                  </a:schemeClr>
                </a:solidFill>
                <a:latin typeface="Arial" charset="0"/>
              </a:rPr>
              <a:t>رفتارها و برنامه ها</a:t>
            </a:r>
            <a:endParaRPr lang="en-US" sz="3200" b="1">
              <a:solidFill>
                <a:schemeClr val="tx1">
                  <a:lumMod val="95000"/>
                  <a:lumOff val="5000"/>
                </a:schemeClr>
              </a:solidFill>
              <a:latin typeface="Arial" charset="0"/>
            </a:endParaRPr>
          </a:p>
        </p:txBody>
      </p:sp>
      <p:sp>
        <p:nvSpPr>
          <p:cNvPr id="27653" name="Text Box 5"/>
          <p:cNvSpPr txBox="1">
            <a:spLocks noChangeArrowheads="1"/>
          </p:cNvSpPr>
          <p:nvPr/>
        </p:nvSpPr>
        <p:spPr bwMode="auto">
          <a:xfrm>
            <a:off x="4953000" y="3154363"/>
            <a:ext cx="2667000" cy="584200"/>
          </a:xfrm>
          <a:prstGeom prst="rect">
            <a:avLst/>
          </a:prstGeom>
          <a:blipFill dpi="0" rotWithShape="1">
            <a:blip r:embed="rId2"/>
            <a:srcRect/>
            <a:tile tx="0" ty="0" sx="100000" sy="100000" flip="none" algn="tl"/>
          </a:blipFill>
          <a:ln w="76200">
            <a:noFill/>
            <a:miter lim="800000"/>
            <a:headEnd/>
            <a:tailEnd/>
          </a:ln>
        </p:spPr>
        <p:txBody>
          <a:bodyPr>
            <a:spAutoFit/>
          </a:bodyPr>
          <a:lstStyle/>
          <a:p>
            <a:pPr algn="ctr">
              <a:spcBef>
                <a:spcPct val="50000"/>
              </a:spcBef>
            </a:pPr>
            <a:r>
              <a:rPr lang="fa-IR" sz="3200" b="1">
                <a:solidFill>
                  <a:schemeClr val="tx1">
                    <a:lumMod val="95000"/>
                    <a:lumOff val="5000"/>
                  </a:schemeClr>
                </a:solidFill>
                <a:latin typeface="Arial" charset="0"/>
              </a:rPr>
              <a:t>رقيب</a:t>
            </a:r>
            <a:endParaRPr lang="en-US" sz="3200" b="1">
              <a:solidFill>
                <a:schemeClr val="tx1">
                  <a:lumMod val="95000"/>
                  <a:lumOff val="5000"/>
                </a:schemeClr>
              </a:solidFill>
              <a:latin typeface="Arial" charset="0"/>
            </a:endParaRPr>
          </a:p>
        </p:txBody>
      </p:sp>
      <p:sp>
        <p:nvSpPr>
          <p:cNvPr id="26631" name="Line 6"/>
          <p:cNvSpPr>
            <a:spLocks noChangeShapeType="1"/>
          </p:cNvSpPr>
          <p:nvPr/>
        </p:nvSpPr>
        <p:spPr bwMode="auto">
          <a:xfrm>
            <a:off x="6240463" y="2852738"/>
            <a:ext cx="0" cy="304800"/>
          </a:xfrm>
          <a:prstGeom prst="line">
            <a:avLst/>
          </a:prstGeom>
          <a:noFill/>
          <a:ln w="28575">
            <a:solidFill>
              <a:srgbClr val="FFFF66"/>
            </a:solidFill>
            <a:round/>
            <a:headEnd/>
            <a:tailEnd/>
          </a:ln>
        </p:spPr>
        <p:txBody>
          <a:bodyPr/>
          <a:lstStyle/>
          <a:p>
            <a:endParaRPr lang="en-US">
              <a:solidFill>
                <a:schemeClr val="tx1">
                  <a:lumMod val="95000"/>
                  <a:lumOff val="5000"/>
                </a:schemeClr>
              </a:solidFill>
            </a:endParaRPr>
          </a:p>
        </p:txBody>
      </p:sp>
      <p:sp>
        <p:nvSpPr>
          <p:cNvPr id="27655" name="Line 7"/>
          <p:cNvSpPr>
            <a:spLocks noChangeShapeType="1"/>
          </p:cNvSpPr>
          <p:nvPr/>
        </p:nvSpPr>
        <p:spPr bwMode="auto">
          <a:xfrm flipH="1">
            <a:off x="4800601" y="3786188"/>
            <a:ext cx="366713" cy="290512"/>
          </a:xfrm>
          <a:prstGeom prst="line">
            <a:avLst/>
          </a:prstGeom>
          <a:noFill/>
          <a:ln w="28575">
            <a:solidFill>
              <a:srgbClr val="FFFF66"/>
            </a:solidFill>
            <a:round/>
            <a:headEnd/>
            <a:tailEnd/>
          </a:ln>
        </p:spPr>
        <p:txBody>
          <a:bodyPr/>
          <a:lstStyle/>
          <a:p>
            <a:endParaRPr lang="en-US">
              <a:solidFill>
                <a:schemeClr val="tx1">
                  <a:lumMod val="95000"/>
                  <a:lumOff val="5000"/>
                </a:schemeClr>
              </a:solidFill>
            </a:endParaRPr>
          </a:p>
        </p:txBody>
      </p:sp>
      <p:sp>
        <p:nvSpPr>
          <p:cNvPr id="27656" name="Line 8"/>
          <p:cNvSpPr>
            <a:spLocks noChangeShapeType="1"/>
          </p:cNvSpPr>
          <p:nvPr/>
        </p:nvSpPr>
        <p:spPr bwMode="auto">
          <a:xfrm>
            <a:off x="7381875" y="3714750"/>
            <a:ext cx="369888" cy="361950"/>
          </a:xfrm>
          <a:prstGeom prst="line">
            <a:avLst/>
          </a:prstGeom>
          <a:noFill/>
          <a:ln w="28575">
            <a:solidFill>
              <a:srgbClr val="FFFF66"/>
            </a:solidFill>
            <a:round/>
            <a:headEnd/>
            <a:tailEnd/>
          </a:ln>
        </p:spPr>
        <p:txBody>
          <a:bodyPr/>
          <a:lstStyle/>
          <a:p>
            <a:endParaRPr lang="en-US">
              <a:solidFill>
                <a:schemeClr val="tx1">
                  <a:lumMod val="95000"/>
                  <a:lumOff val="5000"/>
                </a:schemeClr>
              </a:solidFill>
            </a:endParaRPr>
          </a:p>
        </p:txBody>
      </p:sp>
    </p:spTree>
    <p:extLst>
      <p:ext uri="{BB962C8B-B14F-4D97-AF65-F5344CB8AC3E}">
        <p14:creationId xmlns:p14="http://schemas.microsoft.com/office/powerpoint/2010/main" val="1752143148"/>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20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fade">
                                      <p:cBhvr>
                                        <p:cTn id="12" dur="2000"/>
                                        <p:tgtEl>
                                          <p:spTgt spid="276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gtEl>
                                        <p:attrNameLst>
                                          <p:attrName>style.visibility</p:attrName>
                                        </p:attrNameLst>
                                      </p:cBhvr>
                                      <p:to>
                                        <p:strVal val="visible"/>
                                      </p:to>
                                    </p:set>
                                    <p:animEffect transition="in" filter="fade">
                                      <p:cBhvr>
                                        <p:cTn id="17" dur="2000"/>
                                        <p:tgtEl>
                                          <p:spTgt spid="276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6"/>
                                        </p:tgtEl>
                                        <p:attrNameLst>
                                          <p:attrName>style.visibility</p:attrName>
                                        </p:attrNameLst>
                                      </p:cBhvr>
                                      <p:to>
                                        <p:strVal val="visible"/>
                                      </p:to>
                                    </p:set>
                                    <p:animEffect transition="in" filter="fade">
                                      <p:cBhvr>
                                        <p:cTn id="22" dur="2000"/>
                                        <p:tgtEl>
                                          <p:spTgt spid="276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2"/>
                                        </p:tgtEl>
                                        <p:attrNameLst>
                                          <p:attrName>style.visibility</p:attrName>
                                        </p:attrNameLst>
                                      </p:cBhvr>
                                      <p:to>
                                        <p:strVal val="visible"/>
                                      </p:to>
                                    </p:set>
                                    <p:animEffect transition="in" filter="fade">
                                      <p:cBhvr>
                                        <p:cTn id="27" dur="2000"/>
                                        <p:tgtEl>
                                          <p:spTgt spid="276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55"/>
                                        </p:tgtEl>
                                        <p:attrNameLst>
                                          <p:attrName>style.visibility</p:attrName>
                                        </p:attrNameLst>
                                      </p:cBhvr>
                                      <p:to>
                                        <p:strVal val="visible"/>
                                      </p:to>
                                    </p:set>
                                    <p:animEffect transition="in" filter="fade">
                                      <p:cBhvr>
                                        <p:cTn id="32" dur="2000"/>
                                        <p:tgtEl>
                                          <p:spTgt spid="276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650"/>
                                        </p:tgtEl>
                                        <p:attrNameLst>
                                          <p:attrName>style.visibility</p:attrName>
                                        </p:attrNameLst>
                                      </p:cBhvr>
                                      <p:to>
                                        <p:strVal val="visible"/>
                                      </p:to>
                                    </p:set>
                                    <p:animEffect transition="in" filter="fade">
                                      <p:cBhvr>
                                        <p:cTn id="37"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1" grpId="0" animBg="1"/>
      <p:bldP spid="27652" grpId="0" animBg="1"/>
      <p:bldP spid="27653" grpId="0" animBg="1"/>
      <p:bldP spid="27653" grpId="1" animBg="1"/>
      <p:bldP spid="27655" grpId="0" animBg="1"/>
      <p:bldP spid="276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fld id="{0A466459-8A06-466F-9090-DC83440D01E1}" type="slidenum">
              <a:rPr lang="ar-SA" sz="1400"/>
              <a:pPr eaLnBrk="1" hangingPunct="1"/>
              <a:t>2</a:t>
            </a:fld>
            <a:endParaRPr lang="en-US" sz="1400"/>
          </a:p>
        </p:txBody>
      </p:sp>
      <p:sp>
        <p:nvSpPr>
          <p:cNvPr id="4098" name="Rectangle 2"/>
          <p:cNvSpPr>
            <a:spLocks noChangeArrowheads="1"/>
          </p:cNvSpPr>
          <p:nvPr/>
        </p:nvSpPr>
        <p:spPr bwMode="auto">
          <a:xfrm>
            <a:off x="2286000" y="1219200"/>
            <a:ext cx="8001000" cy="4800600"/>
          </a:xfrm>
          <a:prstGeom prst="rect">
            <a:avLst/>
          </a:prstGeom>
          <a:solidFill>
            <a:schemeClr val="accent1"/>
          </a:solidFill>
          <a:ln w="9525">
            <a:solidFill>
              <a:schemeClr val="tx1"/>
            </a:solidFill>
            <a:miter lim="800000"/>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endParaRPr lang="fa-IR"/>
          </a:p>
        </p:txBody>
      </p:sp>
      <p:sp>
        <p:nvSpPr>
          <p:cNvPr id="4099" name="Rectangle 3"/>
          <p:cNvSpPr>
            <a:spLocks noChangeArrowheads="1"/>
          </p:cNvSpPr>
          <p:nvPr/>
        </p:nvSpPr>
        <p:spPr bwMode="auto">
          <a:xfrm>
            <a:off x="2209800" y="1219200"/>
            <a:ext cx="2743200" cy="4800600"/>
          </a:xfrm>
          <a:prstGeom prst="rect">
            <a:avLst/>
          </a:prstGeom>
          <a:solidFill>
            <a:srgbClr val="99FFCC"/>
          </a:solidFill>
          <a:ln w="9525">
            <a:solidFill>
              <a:schemeClr val="tx1"/>
            </a:solidFill>
            <a:miter lim="800000"/>
            <a:headEnd/>
            <a:tailEnd/>
          </a:ln>
          <a:effectLst/>
        </p:spPr>
        <p:txBody>
          <a:bodyPr wrap="none" anchor="ctr"/>
          <a:lstStyle/>
          <a:p>
            <a:pPr algn="r">
              <a:defRPr/>
            </a:pPr>
            <a:r>
              <a:rPr lang="ar-SA" sz="3200" dirty="0"/>
              <a:t>بازار</a:t>
            </a:r>
          </a:p>
          <a:p>
            <a:pPr algn="r">
              <a:defRPr/>
            </a:pPr>
            <a:endParaRPr lang="ar-SA" sz="3200" dirty="0"/>
          </a:p>
          <a:p>
            <a:pPr algn="r">
              <a:defRPr/>
            </a:pPr>
            <a:r>
              <a:rPr lang="ar-SA" sz="2400" dirty="0"/>
              <a:t>خريداران  بالقوه وبالفعل:</a:t>
            </a:r>
            <a:endParaRPr lang="ar-SA" sz="2000" dirty="0"/>
          </a:p>
          <a:p>
            <a:pPr algn="r">
              <a:defRPr/>
            </a:pPr>
            <a:r>
              <a:rPr lang="ar-SA" sz="2000" dirty="0"/>
              <a:t>1) آنهايي كه  تمايل دارند</a:t>
            </a:r>
          </a:p>
          <a:p>
            <a:pPr algn="r">
              <a:defRPr/>
            </a:pPr>
            <a:r>
              <a:rPr lang="ar-SA" sz="2000" dirty="0"/>
              <a:t> 2) آنهايي كه قدرت خريد دارند</a:t>
            </a:r>
          </a:p>
          <a:p>
            <a:pPr algn="r">
              <a:defRPr/>
            </a:pPr>
            <a:r>
              <a:rPr lang="ar-SA" sz="2000" dirty="0"/>
              <a:t>3)آنهايي كه هم تمايل</a:t>
            </a:r>
          </a:p>
          <a:p>
            <a:pPr algn="r">
              <a:defRPr/>
            </a:pPr>
            <a:r>
              <a:rPr lang="ar-SA" sz="2000" dirty="0"/>
              <a:t> وهم قدرت خريد دارند.</a:t>
            </a:r>
            <a:r>
              <a:rPr lang="ar-SA" sz="2400" dirty="0">
                <a:effectLst>
                  <a:outerShdw blurRad="38100" dist="38100" dir="2700000" algn="tl">
                    <a:srgbClr val="FFFFFF"/>
                  </a:outerShdw>
                </a:effectLst>
              </a:rPr>
              <a:t> </a:t>
            </a:r>
          </a:p>
          <a:p>
            <a:pPr algn="r">
              <a:defRPr/>
            </a:pPr>
            <a:endParaRPr lang="ar-SA" sz="2400" dirty="0">
              <a:effectLst>
                <a:outerShdw blurRad="38100" dist="38100" dir="2700000" algn="tl">
                  <a:srgbClr val="FFFFFF"/>
                </a:outerShdw>
              </a:effectLst>
            </a:endParaRPr>
          </a:p>
          <a:p>
            <a:pPr algn="r">
              <a:defRPr/>
            </a:pPr>
            <a:endParaRPr lang="ar-SA" sz="2400" dirty="0">
              <a:effectLst>
                <a:outerShdw blurRad="38100" dist="38100" dir="2700000" algn="tl">
                  <a:srgbClr val="FFFFFF"/>
                </a:outerShdw>
              </a:effectLst>
            </a:endParaRPr>
          </a:p>
          <a:p>
            <a:pPr algn="r">
              <a:defRPr/>
            </a:pPr>
            <a:endParaRPr lang="ar-SA" sz="2400" dirty="0">
              <a:effectLst>
                <a:outerShdw blurRad="38100" dist="38100" dir="2700000" algn="tl">
                  <a:srgbClr val="FFFFFF"/>
                </a:outerShdw>
              </a:effectLst>
            </a:endParaRPr>
          </a:p>
          <a:p>
            <a:pPr algn="r">
              <a:defRPr/>
            </a:pPr>
            <a:r>
              <a:rPr lang="ar-SA" sz="2400" dirty="0">
                <a:effectLst>
                  <a:outerShdw blurRad="38100" dist="38100" dir="2700000" algn="tl">
                    <a:srgbClr val="FFFFFF"/>
                  </a:outerShdw>
                </a:effectLst>
              </a:rPr>
              <a:t> </a:t>
            </a:r>
          </a:p>
          <a:p>
            <a:pPr algn="r">
              <a:defRPr/>
            </a:pPr>
            <a:endParaRPr lang="en-US" sz="2400" dirty="0">
              <a:effectLst>
                <a:outerShdw blurRad="38100" dist="38100" dir="2700000" algn="tl">
                  <a:srgbClr val="FFFFFF"/>
                </a:outerShdw>
              </a:effectLst>
            </a:endParaRPr>
          </a:p>
        </p:txBody>
      </p:sp>
      <p:sp>
        <p:nvSpPr>
          <p:cNvPr id="4100" name="Rectangle 4"/>
          <p:cNvSpPr>
            <a:spLocks noChangeArrowheads="1"/>
          </p:cNvSpPr>
          <p:nvPr/>
        </p:nvSpPr>
        <p:spPr bwMode="auto">
          <a:xfrm>
            <a:off x="4953000" y="1219200"/>
            <a:ext cx="2743200" cy="4800600"/>
          </a:xfrm>
          <a:prstGeom prst="rect">
            <a:avLst/>
          </a:prstGeom>
          <a:solidFill>
            <a:srgbClr val="66FFFF"/>
          </a:solidFill>
          <a:ln w="9525">
            <a:solidFill>
              <a:schemeClr val="tx1"/>
            </a:solidFill>
            <a:miter lim="800000"/>
            <a:headEnd/>
            <a:tailEnd/>
          </a:ln>
          <a:effectLst/>
        </p:spPr>
        <p:txBody>
          <a:bodyPr wrap="none" anchor="ctr"/>
          <a:lstStyle/>
          <a:p>
            <a:pPr>
              <a:defRPr/>
            </a:pPr>
            <a:r>
              <a:rPr lang="ar-SA" sz="3200"/>
              <a:t>خواسته</a:t>
            </a:r>
          </a:p>
          <a:p>
            <a:pPr>
              <a:defRPr/>
            </a:pPr>
            <a:endParaRPr lang="ar-SA" sz="3200"/>
          </a:p>
          <a:p>
            <a:pPr>
              <a:defRPr/>
            </a:pPr>
            <a:r>
              <a:rPr lang="ar-SA" sz="2800"/>
              <a:t>نحوه تامين نياز</a:t>
            </a:r>
          </a:p>
          <a:p>
            <a:pPr>
              <a:defRPr/>
            </a:pPr>
            <a:r>
              <a:rPr lang="ar-SA" sz="2800"/>
              <a:t> با توجه به چارچوبهاي </a:t>
            </a:r>
          </a:p>
          <a:p>
            <a:pPr>
              <a:defRPr/>
            </a:pPr>
            <a:r>
              <a:rPr lang="ar-SA" sz="2800"/>
              <a:t>فرهنگي, اجتماعي , </a:t>
            </a:r>
          </a:p>
          <a:p>
            <a:pPr>
              <a:defRPr/>
            </a:pPr>
            <a:r>
              <a:rPr lang="ar-SA" sz="2800"/>
              <a:t> اقتصادي , سياسي ,</a:t>
            </a:r>
          </a:p>
          <a:p>
            <a:pPr>
              <a:defRPr/>
            </a:pPr>
            <a:r>
              <a:rPr lang="ar-SA" sz="2800"/>
              <a:t> وحقوقي</a:t>
            </a:r>
          </a:p>
          <a:p>
            <a:pPr>
              <a:defRPr/>
            </a:pPr>
            <a:r>
              <a:rPr lang="ar-SA" sz="2800"/>
              <a:t> كه شكل خواسته</a:t>
            </a:r>
          </a:p>
          <a:p>
            <a:pPr>
              <a:defRPr/>
            </a:pPr>
            <a:r>
              <a:rPr lang="ar-SA" sz="2800"/>
              <a:t> به خود ميگيرد.</a:t>
            </a:r>
          </a:p>
          <a:p>
            <a:pPr>
              <a:defRPr/>
            </a:pPr>
            <a:endParaRPr lang="ar-SA" sz="2000"/>
          </a:p>
          <a:p>
            <a:pPr>
              <a:defRPr/>
            </a:pPr>
            <a:endParaRPr lang="en-US" sz="2400">
              <a:effectLst>
                <a:outerShdw blurRad="38100" dist="38100" dir="2700000" algn="tl">
                  <a:srgbClr val="FFFFFF"/>
                </a:outerShdw>
              </a:effectLst>
            </a:endParaRPr>
          </a:p>
        </p:txBody>
      </p:sp>
      <p:sp>
        <p:nvSpPr>
          <p:cNvPr id="4101" name="Rectangle 5"/>
          <p:cNvSpPr>
            <a:spLocks noChangeArrowheads="1"/>
          </p:cNvSpPr>
          <p:nvPr/>
        </p:nvSpPr>
        <p:spPr bwMode="auto">
          <a:xfrm>
            <a:off x="7696200" y="1219200"/>
            <a:ext cx="2590800" cy="4800600"/>
          </a:xfrm>
          <a:prstGeom prst="rect">
            <a:avLst/>
          </a:prstGeom>
          <a:solidFill>
            <a:srgbClr val="FFFF99"/>
          </a:solidFill>
          <a:ln w="9525">
            <a:solidFill>
              <a:schemeClr val="tx1"/>
            </a:solidFill>
            <a:miter lim="800000"/>
            <a:headEnd/>
            <a:tailEnd/>
          </a:ln>
          <a:effectLst/>
        </p:spPr>
        <p:txBody>
          <a:bodyPr wrap="none" anchor="ctr"/>
          <a:lstStyle/>
          <a:p>
            <a:pPr>
              <a:defRPr/>
            </a:pPr>
            <a:r>
              <a:rPr lang="ar-SA" sz="3200" dirty="0"/>
              <a:t>نياز</a:t>
            </a:r>
          </a:p>
          <a:p>
            <a:pPr>
              <a:defRPr/>
            </a:pPr>
            <a:endParaRPr lang="ar-SA" sz="3200" dirty="0"/>
          </a:p>
          <a:p>
            <a:pPr>
              <a:defRPr/>
            </a:pPr>
            <a:r>
              <a:rPr lang="ar-SA" sz="2400" dirty="0"/>
              <a:t>دفع رنج تا كسب لذت</a:t>
            </a:r>
            <a:endParaRPr lang="ar-SA" sz="2400" dirty="0">
              <a:effectLst>
                <a:outerShdw blurRad="38100" dist="38100" dir="2700000" algn="tl">
                  <a:srgbClr val="FFFFFF"/>
                </a:outerShdw>
              </a:effectLst>
            </a:endParaRPr>
          </a:p>
          <a:p>
            <a:pPr>
              <a:defRPr/>
            </a:pPr>
            <a:endParaRPr lang="ar-SA" sz="2400" dirty="0">
              <a:effectLst>
                <a:outerShdw blurRad="38100" dist="38100" dir="2700000" algn="tl">
                  <a:srgbClr val="FFFFFF"/>
                </a:outerShdw>
              </a:effectLst>
            </a:endParaRPr>
          </a:p>
          <a:p>
            <a:pPr>
              <a:defRPr/>
            </a:pPr>
            <a:endParaRPr lang="ar-SA" sz="2400" dirty="0">
              <a:effectLst>
                <a:outerShdw blurRad="38100" dist="38100" dir="2700000" algn="tl">
                  <a:srgbClr val="FFFFFF"/>
                </a:outerShdw>
              </a:effectLst>
            </a:endParaRPr>
          </a:p>
          <a:p>
            <a:pPr>
              <a:defRPr/>
            </a:pPr>
            <a:endParaRPr lang="ar-SA" sz="2400" dirty="0">
              <a:effectLst>
                <a:outerShdw blurRad="38100" dist="38100" dir="2700000" algn="tl">
                  <a:srgbClr val="FFFFFF"/>
                </a:outerShdw>
              </a:effectLst>
            </a:endParaRPr>
          </a:p>
          <a:p>
            <a:pPr>
              <a:defRPr/>
            </a:pPr>
            <a:r>
              <a:rPr lang="ar-SA" sz="2400" dirty="0">
                <a:effectLst>
                  <a:outerShdw blurRad="38100" dist="38100" dir="2700000" algn="tl">
                    <a:srgbClr val="FFFFFF"/>
                  </a:outerShdw>
                </a:effectLst>
              </a:rPr>
              <a:t> </a:t>
            </a:r>
          </a:p>
          <a:p>
            <a:pPr>
              <a:defRPr/>
            </a:pPr>
            <a:endParaRPr lang="ar-SA" sz="2400" dirty="0">
              <a:effectLst>
                <a:outerShdw blurRad="38100" dist="38100" dir="2700000" algn="tl">
                  <a:srgbClr val="FFFFFF"/>
                </a:outerShdw>
              </a:effectLst>
            </a:endParaRPr>
          </a:p>
          <a:p>
            <a:pPr>
              <a:defRPr/>
            </a:pPr>
            <a:endParaRPr lang="ar-SA" sz="2400" dirty="0">
              <a:effectLst>
                <a:outerShdw blurRad="38100" dist="38100" dir="2700000" algn="tl">
                  <a:srgbClr val="FFFFFF"/>
                </a:outerShdw>
              </a:effectLst>
            </a:endParaRPr>
          </a:p>
          <a:p>
            <a:pPr>
              <a:defRPr/>
            </a:pPr>
            <a:endParaRPr lang="ar-SA" sz="2400" dirty="0">
              <a:effectLst>
                <a:outerShdw blurRad="38100" dist="38100" dir="2700000" algn="tl">
                  <a:srgbClr val="FFFFFF"/>
                </a:outerShdw>
              </a:effectLst>
            </a:endParaRPr>
          </a:p>
          <a:p>
            <a:pPr>
              <a:defRPr/>
            </a:pPr>
            <a:endParaRPr lang="ar-SA" sz="2400" dirty="0">
              <a:effectLst>
                <a:outerShdw blurRad="38100" dist="38100" dir="2700000" algn="tl">
                  <a:srgbClr val="FFFFFF"/>
                </a:outerShdw>
              </a:effectLst>
            </a:endParaRPr>
          </a:p>
          <a:p>
            <a:pPr>
              <a:defRPr/>
            </a:pPr>
            <a:endParaRPr lang="en-US" sz="2400" dirty="0">
              <a:effectLst>
                <a:outerShdw blurRad="38100" dist="38100" dir="2700000" algn="tl">
                  <a:srgbClr val="FFFFFF"/>
                </a:outerShdw>
              </a:effectLst>
            </a:endParaRPr>
          </a:p>
        </p:txBody>
      </p:sp>
      <p:sp>
        <p:nvSpPr>
          <p:cNvPr id="4105" name="Text Box 9"/>
          <p:cNvSpPr txBox="1">
            <a:spLocks noChangeArrowheads="1"/>
          </p:cNvSpPr>
          <p:nvPr/>
        </p:nvSpPr>
        <p:spPr bwMode="auto">
          <a:xfrm>
            <a:off x="9509125" y="2784475"/>
            <a:ext cx="184150" cy="457200"/>
          </a:xfrm>
          <a:prstGeom prst="rect">
            <a:avLst/>
          </a:prstGeom>
          <a:noFill/>
          <a:ln w="9525">
            <a:noFill/>
            <a:miter lim="800000"/>
            <a:headEnd/>
            <a:tailEnd/>
          </a:ln>
          <a:effectLst/>
        </p:spPr>
        <p:txBody>
          <a:bodyPr wrap="none">
            <a:spAutoFit/>
          </a:bodyPr>
          <a:lstStyle/>
          <a:p>
            <a:pPr>
              <a:defRPr/>
            </a:pPr>
            <a:endParaRPr lang="fa-IR" sz="2400">
              <a:effectLst>
                <a:outerShdw blurRad="38100" dist="38100" dir="2700000" algn="tl">
                  <a:srgbClr val="C0C0C0"/>
                </a:outerShdw>
              </a:effectLst>
            </a:endParaRPr>
          </a:p>
        </p:txBody>
      </p:sp>
      <p:sp>
        <p:nvSpPr>
          <p:cNvPr id="4106" name="Text Box 10"/>
          <p:cNvSpPr txBox="1">
            <a:spLocks noChangeArrowheads="1"/>
          </p:cNvSpPr>
          <p:nvPr/>
        </p:nvSpPr>
        <p:spPr bwMode="auto">
          <a:xfrm>
            <a:off x="8747126" y="2784475"/>
            <a:ext cx="473075" cy="457200"/>
          </a:xfrm>
          <a:prstGeom prst="rect">
            <a:avLst/>
          </a:prstGeom>
          <a:noFill/>
          <a:ln w="9525">
            <a:noFill/>
            <a:miter lim="800000"/>
            <a:headEnd/>
            <a:tailEnd/>
          </a:ln>
          <a:effectLst/>
        </p:spPr>
        <p:txBody>
          <a:bodyPr>
            <a:spAutoFit/>
          </a:bodyPr>
          <a:lstStyle/>
          <a:p>
            <a:pPr>
              <a:defRPr/>
            </a:pPr>
            <a:endParaRPr lang="fa-IR" sz="2400">
              <a:effectLst>
                <a:outerShdw blurRad="38100" dist="38100" dir="2700000" algn="tl">
                  <a:srgbClr val="C0C0C0"/>
                </a:outerShdw>
              </a:effectLst>
            </a:endParaRPr>
          </a:p>
        </p:txBody>
      </p:sp>
      <p:sp>
        <p:nvSpPr>
          <p:cNvPr id="4109" name="Oval 13"/>
          <p:cNvSpPr>
            <a:spLocks noChangeArrowheads="1"/>
          </p:cNvSpPr>
          <p:nvPr/>
        </p:nvSpPr>
        <p:spPr bwMode="auto">
          <a:xfrm>
            <a:off x="2362200" y="4267200"/>
            <a:ext cx="1143000" cy="990600"/>
          </a:xfrm>
          <a:prstGeom prst="ellipse">
            <a:avLst/>
          </a:prstGeom>
          <a:solidFill>
            <a:srgbClr val="FF7C80"/>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endParaRPr lang="fa-IR"/>
          </a:p>
        </p:txBody>
      </p:sp>
      <p:sp>
        <p:nvSpPr>
          <p:cNvPr id="4110" name="Oval 14"/>
          <p:cNvSpPr>
            <a:spLocks noChangeArrowheads="1"/>
          </p:cNvSpPr>
          <p:nvPr/>
        </p:nvSpPr>
        <p:spPr bwMode="auto">
          <a:xfrm>
            <a:off x="3124200" y="4267200"/>
            <a:ext cx="1143000" cy="990600"/>
          </a:xfrm>
          <a:prstGeom prst="ellipse">
            <a:avLst/>
          </a:prstGeom>
          <a:solidFill>
            <a:srgbClr val="33CCFF"/>
          </a:solidFill>
          <a:ln w="9525">
            <a:solidFill>
              <a:schemeClr val="tx1"/>
            </a:solidFill>
            <a:round/>
            <a:headEnd/>
            <a:tailEnd/>
          </a:ln>
          <a:effectLst/>
        </p:spPr>
        <p:txBody>
          <a:bodyPr wrap="none" anchor="ctr"/>
          <a:lstStyle/>
          <a:p>
            <a:pPr>
              <a:defRPr/>
            </a:pPr>
            <a:r>
              <a:rPr lang="ar-SA" sz="2400">
                <a:effectLst>
                  <a:outerShdw blurRad="38100" dist="38100" dir="2700000" algn="tl">
                    <a:srgbClr val="FFFFFF"/>
                  </a:outerShdw>
                </a:effectLst>
              </a:rPr>
              <a:t>2</a:t>
            </a:r>
            <a:endParaRPr lang="en-US" sz="2400">
              <a:effectLst>
                <a:outerShdw blurRad="38100" dist="38100" dir="2700000" algn="tl">
                  <a:srgbClr val="FFFFFF"/>
                </a:outerShdw>
              </a:effectLst>
            </a:endParaRPr>
          </a:p>
        </p:txBody>
      </p:sp>
      <p:sp>
        <p:nvSpPr>
          <p:cNvPr id="4112" name="Text Box 16"/>
          <p:cNvSpPr txBox="1">
            <a:spLocks noChangeArrowheads="1"/>
          </p:cNvSpPr>
          <p:nvPr/>
        </p:nvSpPr>
        <p:spPr bwMode="auto">
          <a:xfrm>
            <a:off x="2514600" y="4419600"/>
            <a:ext cx="304800" cy="457200"/>
          </a:xfrm>
          <a:prstGeom prst="rect">
            <a:avLst/>
          </a:prstGeom>
          <a:noFill/>
          <a:ln w="9525">
            <a:noFill/>
            <a:miter lim="800000"/>
            <a:headEnd/>
            <a:tailEnd/>
          </a:ln>
          <a:effectLst/>
        </p:spPr>
        <p:txBody>
          <a:bodyPr>
            <a:spAutoFit/>
          </a:bodyPr>
          <a:lstStyle/>
          <a:p>
            <a:pPr>
              <a:spcBef>
                <a:spcPct val="50000"/>
              </a:spcBef>
              <a:defRPr/>
            </a:pPr>
            <a:r>
              <a:rPr lang="ar-SA" sz="2400">
                <a:effectLst>
                  <a:outerShdw blurRad="38100" dist="38100" dir="2700000" algn="tl">
                    <a:srgbClr val="C0C0C0"/>
                  </a:outerShdw>
                </a:effectLst>
              </a:rPr>
              <a:t>1</a:t>
            </a:r>
            <a:endParaRPr lang="en-US" sz="2400">
              <a:effectLst>
                <a:outerShdw blurRad="38100" dist="38100" dir="2700000" algn="tl">
                  <a:srgbClr val="C0C0C0"/>
                </a:outerShdw>
              </a:effectLst>
            </a:endParaRPr>
          </a:p>
        </p:txBody>
      </p:sp>
      <p:sp>
        <p:nvSpPr>
          <p:cNvPr id="4117" name="Oval 21"/>
          <p:cNvSpPr>
            <a:spLocks noChangeArrowheads="1"/>
          </p:cNvSpPr>
          <p:nvPr/>
        </p:nvSpPr>
        <p:spPr bwMode="auto">
          <a:xfrm>
            <a:off x="3124200" y="4419600"/>
            <a:ext cx="304800" cy="685800"/>
          </a:xfrm>
          <a:prstGeom prst="ellipse">
            <a:avLst/>
          </a:prstGeom>
          <a:solidFill>
            <a:srgbClr val="FFFF66"/>
          </a:solidFill>
          <a:ln w="9525">
            <a:solidFill>
              <a:schemeClr val="tx1"/>
            </a:solidFill>
            <a:round/>
            <a:headEnd/>
            <a:tailEnd/>
          </a:ln>
          <a:effectLst/>
        </p:spPr>
        <p:txBody>
          <a:bodyPr wrap="none" anchor="ctr"/>
          <a:lstStyle/>
          <a:p>
            <a:pPr>
              <a:defRPr/>
            </a:pPr>
            <a:r>
              <a:rPr lang="ar-SA" sz="2400">
                <a:effectLst>
                  <a:outerShdw blurRad="38100" dist="38100" dir="2700000" algn="tl">
                    <a:srgbClr val="FFFFFF"/>
                  </a:outerShdw>
                </a:effectLst>
              </a:rPr>
              <a:t>3</a:t>
            </a:r>
            <a:endParaRPr lang="en-US" sz="2400">
              <a:effectLst>
                <a:outerShdw blurRad="38100" dist="38100" dir="2700000" algn="tl">
                  <a:srgbClr val="FFFFFF"/>
                </a:outerShdw>
              </a:effectLst>
            </a:endParaRPr>
          </a:p>
        </p:txBody>
      </p:sp>
      <p:sp>
        <p:nvSpPr>
          <p:cNvPr id="4119" name="Line 23"/>
          <p:cNvSpPr>
            <a:spLocks noChangeShapeType="1"/>
          </p:cNvSpPr>
          <p:nvPr/>
        </p:nvSpPr>
        <p:spPr bwMode="auto">
          <a:xfrm flipH="1">
            <a:off x="7848600" y="2667000"/>
            <a:ext cx="114300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120" name="Line 24"/>
          <p:cNvSpPr>
            <a:spLocks noChangeShapeType="1"/>
          </p:cNvSpPr>
          <p:nvPr/>
        </p:nvSpPr>
        <p:spPr bwMode="auto">
          <a:xfrm>
            <a:off x="8991600" y="2667000"/>
            <a:ext cx="121920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121" name="Line 25"/>
          <p:cNvSpPr>
            <a:spLocks noChangeShapeType="1"/>
          </p:cNvSpPr>
          <p:nvPr/>
        </p:nvSpPr>
        <p:spPr bwMode="auto">
          <a:xfrm>
            <a:off x="7848600" y="52578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122" name="Line 26"/>
          <p:cNvSpPr>
            <a:spLocks noChangeShapeType="1"/>
          </p:cNvSpPr>
          <p:nvPr/>
        </p:nvSpPr>
        <p:spPr bwMode="auto">
          <a:xfrm>
            <a:off x="8077200" y="47244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123" name="Line 27"/>
          <p:cNvSpPr>
            <a:spLocks noChangeShapeType="1"/>
          </p:cNvSpPr>
          <p:nvPr/>
        </p:nvSpPr>
        <p:spPr bwMode="auto">
          <a:xfrm>
            <a:off x="8305800" y="41910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124" name="Line 28"/>
          <p:cNvSpPr>
            <a:spLocks noChangeShapeType="1"/>
          </p:cNvSpPr>
          <p:nvPr/>
        </p:nvSpPr>
        <p:spPr bwMode="auto">
          <a:xfrm>
            <a:off x="8534400" y="36576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125" name="Line 29"/>
          <p:cNvSpPr>
            <a:spLocks noChangeShapeType="1"/>
          </p:cNvSpPr>
          <p:nvPr/>
        </p:nvSpPr>
        <p:spPr bwMode="auto">
          <a:xfrm>
            <a:off x="8763000" y="32766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126" name="Text Box 30"/>
          <p:cNvSpPr txBox="1">
            <a:spLocks noChangeArrowheads="1"/>
          </p:cNvSpPr>
          <p:nvPr/>
        </p:nvSpPr>
        <p:spPr bwMode="auto">
          <a:xfrm>
            <a:off x="8311880" y="4765676"/>
            <a:ext cx="1308371" cy="461665"/>
          </a:xfrm>
          <a:prstGeom prst="rect">
            <a:avLst/>
          </a:prstGeom>
          <a:noFill/>
          <a:ln w="9525">
            <a:noFill/>
            <a:miter lim="800000"/>
            <a:headEnd/>
            <a:tailEnd/>
          </a:ln>
          <a:effectLst/>
        </p:spPr>
        <p:txBody>
          <a:bodyPr wrap="none">
            <a:spAutoFit/>
          </a:bodyPr>
          <a:lstStyle/>
          <a:p>
            <a:pPr>
              <a:defRPr/>
            </a:pPr>
            <a:r>
              <a:rPr lang="ar-SA" sz="2400">
                <a:effectLst>
                  <a:outerShdw blurRad="38100" dist="38100" dir="2700000" algn="tl">
                    <a:srgbClr val="C0C0C0"/>
                  </a:outerShdw>
                </a:effectLst>
              </a:rPr>
              <a:t>فيزيولوژيك</a:t>
            </a:r>
            <a:endParaRPr lang="en-US" sz="2400">
              <a:effectLst>
                <a:outerShdw blurRad="38100" dist="38100" dir="2700000" algn="tl">
                  <a:srgbClr val="C0C0C0"/>
                </a:outerShdw>
              </a:effectLst>
            </a:endParaRPr>
          </a:p>
        </p:txBody>
      </p:sp>
      <p:sp>
        <p:nvSpPr>
          <p:cNvPr id="4127" name="Text Box 31"/>
          <p:cNvSpPr txBox="1">
            <a:spLocks noChangeArrowheads="1"/>
          </p:cNvSpPr>
          <p:nvPr/>
        </p:nvSpPr>
        <p:spPr bwMode="auto">
          <a:xfrm>
            <a:off x="8796338" y="4232275"/>
            <a:ext cx="696912" cy="457200"/>
          </a:xfrm>
          <a:prstGeom prst="rect">
            <a:avLst/>
          </a:prstGeom>
          <a:noFill/>
          <a:ln w="9525">
            <a:noFill/>
            <a:miter lim="800000"/>
            <a:headEnd/>
            <a:tailEnd/>
          </a:ln>
          <a:effectLst/>
        </p:spPr>
        <p:txBody>
          <a:bodyPr wrap="none">
            <a:spAutoFit/>
          </a:bodyPr>
          <a:lstStyle/>
          <a:p>
            <a:pPr>
              <a:defRPr/>
            </a:pPr>
            <a:r>
              <a:rPr lang="ar-SA" sz="2400">
                <a:effectLst>
                  <a:outerShdw blurRad="38100" dist="38100" dir="2700000" algn="tl">
                    <a:srgbClr val="C0C0C0"/>
                  </a:outerShdw>
                </a:effectLst>
              </a:rPr>
              <a:t>ايمني</a:t>
            </a:r>
            <a:endParaRPr lang="en-US" sz="2400">
              <a:effectLst>
                <a:outerShdw blurRad="38100" dist="38100" dir="2700000" algn="tl">
                  <a:srgbClr val="C0C0C0"/>
                </a:outerShdw>
              </a:effectLst>
            </a:endParaRPr>
          </a:p>
        </p:txBody>
      </p:sp>
      <p:sp>
        <p:nvSpPr>
          <p:cNvPr id="4128" name="Text Box 32"/>
          <p:cNvSpPr txBox="1">
            <a:spLocks noChangeArrowheads="1"/>
          </p:cNvSpPr>
          <p:nvPr/>
        </p:nvSpPr>
        <p:spPr bwMode="auto">
          <a:xfrm>
            <a:off x="8561388" y="3622675"/>
            <a:ext cx="1014412" cy="457200"/>
          </a:xfrm>
          <a:prstGeom prst="rect">
            <a:avLst/>
          </a:prstGeom>
          <a:noFill/>
          <a:ln w="9525">
            <a:noFill/>
            <a:miter lim="800000"/>
            <a:headEnd/>
            <a:tailEnd/>
          </a:ln>
          <a:effectLst/>
        </p:spPr>
        <p:txBody>
          <a:bodyPr wrap="none">
            <a:spAutoFit/>
          </a:bodyPr>
          <a:lstStyle/>
          <a:p>
            <a:pPr>
              <a:defRPr/>
            </a:pPr>
            <a:r>
              <a:rPr lang="ar-SA" sz="2400" dirty="0">
                <a:effectLst>
                  <a:outerShdw blurRad="38100" dist="38100" dir="2700000" algn="tl">
                    <a:srgbClr val="C0C0C0"/>
                  </a:outerShdw>
                </a:effectLst>
              </a:rPr>
              <a:t>اجتماعي</a:t>
            </a:r>
            <a:endParaRPr lang="en-US" sz="2400" dirty="0">
              <a:effectLst>
                <a:outerShdw blurRad="38100" dist="38100" dir="2700000" algn="tl">
                  <a:srgbClr val="C0C0C0"/>
                </a:outerShdw>
              </a:effectLst>
            </a:endParaRPr>
          </a:p>
        </p:txBody>
      </p:sp>
      <p:sp>
        <p:nvSpPr>
          <p:cNvPr id="4129" name="Text Box 33"/>
          <p:cNvSpPr txBox="1">
            <a:spLocks noChangeArrowheads="1"/>
          </p:cNvSpPr>
          <p:nvPr/>
        </p:nvSpPr>
        <p:spPr bwMode="auto">
          <a:xfrm>
            <a:off x="8763001" y="3276600"/>
            <a:ext cx="557213" cy="457200"/>
          </a:xfrm>
          <a:prstGeom prst="rect">
            <a:avLst/>
          </a:prstGeom>
          <a:noFill/>
          <a:ln w="9525">
            <a:noFill/>
            <a:miter lim="800000"/>
            <a:headEnd/>
            <a:tailEnd/>
          </a:ln>
          <a:effectLst/>
        </p:spPr>
        <p:txBody>
          <a:bodyPr wrap="none">
            <a:spAutoFit/>
          </a:bodyPr>
          <a:lstStyle/>
          <a:p>
            <a:pPr>
              <a:defRPr/>
            </a:pPr>
            <a:r>
              <a:rPr lang="ar-SA" sz="2400">
                <a:effectLst>
                  <a:outerShdw blurRad="38100" dist="38100" dir="2700000" algn="tl">
                    <a:srgbClr val="C0C0C0"/>
                  </a:outerShdw>
                </a:effectLst>
              </a:rPr>
              <a:t>مقام</a:t>
            </a:r>
            <a:endParaRPr lang="en-US" sz="2400">
              <a:effectLst>
                <a:outerShdw blurRad="38100" dist="38100" dir="2700000" algn="tl">
                  <a:srgbClr val="C0C0C0"/>
                </a:outerShdw>
              </a:effectLst>
            </a:endParaRPr>
          </a:p>
        </p:txBody>
      </p:sp>
      <p:sp>
        <p:nvSpPr>
          <p:cNvPr id="4130" name="Text Box 34"/>
          <p:cNvSpPr txBox="1">
            <a:spLocks noChangeArrowheads="1"/>
          </p:cNvSpPr>
          <p:nvPr/>
        </p:nvSpPr>
        <p:spPr bwMode="auto">
          <a:xfrm>
            <a:off x="8704130" y="2987972"/>
            <a:ext cx="651140" cy="307777"/>
          </a:xfrm>
          <a:prstGeom prst="rect">
            <a:avLst/>
          </a:prstGeom>
          <a:noFill/>
          <a:ln w="9525">
            <a:noFill/>
            <a:miter lim="800000"/>
            <a:headEnd/>
            <a:tailEnd/>
          </a:ln>
          <a:effectLst/>
        </p:spPr>
        <p:txBody>
          <a:bodyPr wrap="none">
            <a:spAutoFit/>
          </a:bodyPr>
          <a:lstStyle/>
          <a:p>
            <a:pPr>
              <a:defRPr/>
            </a:pPr>
            <a:r>
              <a:rPr lang="ar-SA" sz="1400" dirty="0">
                <a:effectLst>
                  <a:outerShdw blurRad="38100" dist="38100" dir="2700000" algn="tl">
                    <a:srgbClr val="C0C0C0"/>
                  </a:outerShdw>
                </a:effectLst>
              </a:rPr>
              <a:t>خوديابي</a:t>
            </a:r>
            <a:endParaRPr lang="en-US" sz="1400" dirty="0">
              <a:effectLst>
                <a:outerShdw blurRad="38100" dist="38100" dir="2700000" algn="tl">
                  <a:srgbClr val="C0C0C0"/>
                </a:outerShdw>
              </a:effectLst>
            </a:endParaRPr>
          </a:p>
        </p:txBody>
      </p:sp>
      <p:sp>
        <p:nvSpPr>
          <p:cNvPr id="4131" name="Oval 35"/>
          <p:cNvSpPr>
            <a:spLocks noChangeArrowheads="1"/>
          </p:cNvSpPr>
          <p:nvPr/>
        </p:nvSpPr>
        <p:spPr bwMode="auto">
          <a:xfrm>
            <a:off x="6477000" y="228600"/>
            <a:ext cx="3810000" cy="838200"/>
          </a:xfrm>
          <a:prstGeom prst="ellipse">
            <a:avLst/>
          </a:prstGeom>
          <a:solidFill>
            <a:srgbClr val="FF99FF"/>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fa-IR" sz="2800" dirty="0" smtClean="0"/>
              <a:t>مطالب گذشته</a:t>
            </a:r>
            <a:endParaRPr lang="en-US" sz="2800" dirty="0"/>
          </a:p>
        </p:txBody>
      </p:sp>
      <p:sp>
        <p:nvSpPr>
          <p:cNvPr id="3098" name="Line 37"/>
          <p:cNvSpPr>
            <a:spLocks noChangeShapeType="1"/>
          </p:cNvSpPr>
          <p:nvPr/>
        </p:nvSpPr>
        <p:spPr bwMode="auto">
          <a:xfrm>
            <a:off x="2209800" y="1905000"/>
            <a:ext cx="807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Tree>
    <p:extLst>
      <p:ext uri="{BB962C8B-B14F-4D97-AF65-F5344CB8AC3E}">
        <p14:creationId xmlns:p14="http://schemas.microsoft.com/office/powerpoint/2010/main" val="4027123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31"/>
                                        </p:tgtEl>
                                        <p:attrNameLst>
                                          <p:attrName>style.visibility</p:attrName>
                                        </p:attrNameLst>
                                      </p:cBhvr>
                                      <p:to>
                                        <p:strVal val="visible"/>
                                      </p:to>
                                    </p:set>
                                    <p:anim calcmode="lin" valueType="num">
                                      <p:cBhvr additive="base">
                                        <p:cTn id="7" dur="500" fill="hold"/>
                                        <p:tgtEl>
                                          <p:spTgt spid="4131"/>
                                        </p:tgtEl>
                                        <p:attrNameLst>
                                          <p:attrName>ppt_x</p:attrName>
                                        </p:attrNameLst>
                                      </p:cBhvr>
                                      <p:tavLst>
                                        <p:tav tm="0">
                                          <p:val>
                                            <p:strVal val="0-#ppt_w/2"/>
                                          </p:val>
                                        </p:tav>
                                        <p:tav tm="100000">
                                          <p:val>
                                            <p:strVal val="#ppt_x"/>
                                          </p:val>
                                        </p:tav>
                                      </p:tavLst>
                                    </p:anim>
                                    <p:anim calcmode="lin" valueType="num">
                                      <p:cBhvr additive="base">
                                        <p:cTn id="8" dur="500" fill="hold"/>
                                        <p:tgtEl>
                                          <p:spTgt spid="41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0-#ppt_w/2"/>
                                          </p:val>
                                        </p:tav>
                                        <p:tav tm="100000">
                                          <p:val>
                                            <p:strVal val="#ppt_x"/>
                                          </p:val>
                                        </p:tav>
                                      </p:tavLst>
                                    </p:anim>
                                    <p:anim calcmode="lin" valueType="num">
                                      <p:cBhvr additive="base">
                                        <p:cTn id="14"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additive="base">
                                        <p:cTn id="19" dur="500" fill="hold"/>
                                        <p:tgtEl>
                                          <p:spTgt spid="4101"/>
                                        </p:tgtEl>
                                        <p:attrNameLst>
                                          <p:attrName>ppt_x</p:attrName>
                                        </p:attrNameLst>
                                      </p:cBhvr>
                                      <p:tavLst>
                                        <p:tav tm="0">
                                          <p:val>
                                            <p:strVal val="0-#ppt_w/2"/>
                                          </p:val>
                                        </p:tav>
                                        <p:tav tm="100000">
                                          <p:val>
                                            <p:strVal val="#ppt_x"/>
                                          </p:val>
                                        </p:tav>
                                      </p:tavLst>
                                    </p:anim>
                                    <p:anim calcmode="lin" valueType="num">
                                      <p:cBhvr additive="base">
                                        <p:cTn id="20"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19"/>
                                        </p:tgtEl>
                                        <p:attrNameLst>
                                          <p:attrName>style.visibility</p:attrName>
                                        </p:attrNameLst>
                                      </p:cBhvr>
                                      <p:to>
                                        <p:strVal val="visible"/>
                                      </p:to>
                                    </p:set>
                                    <p:anim calcmode="lin" valueType="num">
                                      <p:cBhvr additive="base">
                                        <p:cTn id="25" dur="500" fill="hold"/>
                                        <p:tgtEl>
                                          <p:spTgt spid="4119"/>
                                        </p:tgtEl>
                                        <p:attrNameLst>
                                          <p:attrName>ppt_x</p:attrName>
                                        </p:attrNameLst>
                                      </p:cBhvr>
                                      <p:tavLst>
                                        <p:tav tm="0">
                                          <p:val>
                                            <p:strVal val="0-#ppt_w/2"/>
                                          </p:val>
                                        </p:tav>
                                        <p:tav tm="100000">
                                          <p:val>
                                            <p:strVal val="#ppt_x"/>
                                          </p:val>
                                        </p:tav>
                                      </p:tavLst>
                                    </p:anim>
                                    <p:anim calcmode="lin" valueType="num">
                                      <p:cBhvr additive="base">
                                        <p:cTn id="26" dur="500" fill="hold"/>
                                        <p:tgtEl>
                                          <p:spTgt spid="411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20"/>
                                        </p:tgtEl>
                                        <p:attrNameLst>
                                          <p:attrName>style.visibility</p:attrName>
                                        </p:attrNameLst>
                                      </p:cBhvr>
                                      <p:to>
                                        <p:strVal val="visible"/>
                                      </p:to>
                                    </p:set>
                                    <p:anim calcmode="lin" valueType="num">
                                      <p:cBhvr additive="base">
                                        <p:cTn id="31" dur="500" fill="hold"/>
                                        <p:tgtEl>
                                          <p:spTgt spid="4120"/>
                                        </p:tgtEl>
                                        <p:attrNameLst>
                                          <p:attrName>ppt_x</p:attrName>
                                        </p:attrNameLst>
                                      </p:cBhvr>
                                      <p:tavLst>
                                        <p:tav tm="0">
                                          <p:val>
                                            <p:strVal val="0-#ppt_w/2"/>
                                          </p:val>
                                        </p:tav>
                                        <p:tav tm="100000">
                                          <p:val>
                                            <p:strVal val="#ppt_x"/>
                                          </p:val>
                                        </p:tav>
                                      </p:tavLst>
                                    </p:anim>
                                    <p:anim calcmode="lin" valueType="num">
                                      <p:cBhvr additive="base">
                                        <p:cTn id="32" dur="500" fill="hold"/>
                                        <p:tgtEl>
                                          <p:spTgt spid="412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21"/>
                                        </p:tgtEl>
                                        <p:attrNameLst>
                                          <p:attrName>style.visibility</p:attrName>
                                        </p:attrNameLst>
                                      </p:cBhvr>
                                      <p:to>
                                        <p:strVal val="visible"/>
                                      </p:to>
                                    </p:set>
                                    <p:anim calcmode="lin" valueType="num">
                                      <p:cBhvr additive="base">
                                        <p:cTn id="37" dur="500" fill="hold"/>
                                        <p:tgtEl>
                                          <p:spTgt spid="4121"/>
                                        </p:tgtEl>
                                        <p:attrNameLst>
                                          <p:attrName>ppt_x</p:attrName>
                                        </p:attrNameLst>
                                      </p:cBhvr>
                                      <p:tavLst>
                                        <p:tav tm="0">
                                          <p:val>
                                            <p:strVal val="0-#ppt_w/2"/>
                                          </p:val>
                                        </p:tav>
                                        <p:tav tm="100000">
                                          <p:val>
                                            <p:strVal val="#ppt_x"/>
                                          </p:val>
                                        </p:tav>
                                      </p:tavLst>
                                    </p:anim>
                                    <p:anim calcmode="lin" valueType="num">
                                      <p:cBhvr additive="base">
                                        <p:cTn id="38" dur="500" fill="hold"/>
                                        <p:tgtEl>
                                          <p:spTgt spid="412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22"/>
                                        </p:tgtEl>
                                        <p:attrNameLst>
                                          <p:attrName>style.visibility</p:attrName>
                                        </p:attrNameLst>
                                      </p:cBhvr>
                                      <p:to>
                                        <p:strVal val="visible"/>
                                      </p:to>
                                    </p:set>
                                    <p:anim calcmode="lin" valueType="num">
                                      <p:cBhvr additive="base">
                                        <p:cTn id="43" dur="500" fill="hold"/>
                                        <p:tgtEl>
                                          <p:spTgt spid="4122"/>
                                        </p:tgtEl>
                                        <p:attrNameLst>
                                          <p:attrName>ppt_x</p:attrName>
                                        </p:attrNameLst>
                                      </p:cBhvr>
                                      <p:tavLst>
                                        <p:tav tm="0">
                                          <p:val>
                                            <p:strVal val="0-#ppt_w/2"/>
                                          </p:val>
                                        </p:tav>
                                        <p:tav tm="100000">
                                          <p:val>
                                            <p:strVal val="#ppt_x"/>
                                          </p:val>
                                        </p:tav>
                                      </p:tavLst>
                                    </p:anim>
                                    <p:anim calcmode="lin" valueType="num">
                                      <p:cBhvr additive="base">
                                        <p:cTn id="44" dur="500" fill="hold"/>
                                        <p:tgtEl>
                                          <p:spTgt spid="412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23"/>
                                        </p:tgtEl>
                                        <p:attrNameLst>
                                          <p:attrName>style.visibility</p:attrName>
                                        </p:attrNameLst>
                                      </p:cBhvr>
                                      <p:to>
                                        <p:strVal val="visible"/>
                                      </p:to>
                                    </p:set>
                                    <p:anim calcmode="lin" valueType="num">
                                      <p:cBhvr additive="base">
                                        <p:cTn id="49" dur="500" fill="hold"/>
                                        <p:tgtEl>
                                          <p:spTgt spid="4123"/>
                                        </p:tgtEl>
                                        <p:attrNameLst>
                                          <p:attrName>ppt_x</p:attrName>
                                        </p:attrNameLst>
                                      </p:cBhvr>
                                      <p:tavLst>
                                        <p:tav tm="0">
                                          <p:val>
                                            <p:strVal val="0-#ppt_w/2"/>
                                          </p:val>
                                        </p:tav>
                                        <p:tav tm="100000">
                                          <p:val>
                                            <p:strVal val="#ppt_x"/>
                                          </p:val>
                                        </p:tav>
                                      </p:tavLst>
                                    </p:anim>
                                    <p:anim calcmode="lin" valueType="num">
                                      <p:cBhvr additive="base">
                                        <p:cTn id="50" dur="500" fill="hold"/>
                                        <p:tgtEl>
                                          <p:spTgt spid="412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24"/>
                                        </p:tgtEl>
                                        <p:attrNameLst>
                                          <p:attrName>style.visibility</p:attrName>
                                        </p:attrNameLst>
                                      </p:cBhvr>
                                      <p:to>
                                        <p:strVal val="visible"/>
                                      </p:to>
                                    </p:set>
                                    <p:anim calcmode="lin" valueType="num">
                                      <p:cBhvr additive="base">
                                        <p:cTn id="55" dur="500" fill="hold"/>
                                        <p:tgtEl>
                                          <p:spTgt spid="4124"/>
                                        </p:tgtEl>
                                        <p:attrNameLst>
                                          <p:attrName>ppt_x</p:attrName>
                                        </p:attrNameLst>
                                      </p:cBhvr>
                                      <p:tavLst>
                                        <p:tav tm="0">
                                          <p:val>
                                            <p:strVal val="0-#ppt_w/2"/>
                                          </p:val>
                                        </p:tav>
                                        <p:tav tm="100000">
                                          <p:val>
                                            <p:strVal val="#ppt_x"/>
                                          </p:val>
                                        </p:tav>
                                      </p:tavLst>
                                    </p:anim>
                                    <p:anim calcmode="lin" valueType="num">
                                      <p:cBhvr additive="base">
                                        <p:cTn id="56" dur="500" fill="hold"/>
                                        <p:tgtEl>
                                          <p:spTgt spid="4124"/>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125"/>
                                        </p:tgtEl>
                                        <p:attrNameLst>
                                          <p:attrName>style.visibility</p:attrName>
                                        </p:attrNameLst>
                                      </p:cBhvr>
                                      <p:to>
                                        <p:strVal val="visible"/>
                                      </p:to>
                                    </p:set>
                                    <p:anim calcmode="lin" valueType="num">
                                      <p:cBhvr additive="base">
                                        <p:cTn id="61" dur="500" fill="hold"/>
                                        <p:tgtEl>
                                          <p:spTgt spid="4125"/>
                                        </p:tgtEl>
                                        <p:attrNameLst>
                                          <p:attrName>ppt_x</p:attrName>
                                        </p:attrNameLst>
                                      </p:cBhvr>
                                      <p:tavLst>
                                        <p:tav tm="0">
                                          <p:val>
                                            <p:strVal val="0-#ppt_w/2"/>
                                          </p:val>
                                        </p:tav>
                                        <p:tav tm="100000">
                                          <p:val>
                                            <p:strVal val="#ppt_x"/>
                                          </p:val>
                                        </p:tav>
                                      </p:tavLst>
                                    </p:anim>
                                    <p:anim calcmode="lin" valueType="num">
                                      <p:cBhvr additive="base">
                                        <p:cTn id="62" dur="500" fill="hold"/>
                                        <p:tgtEl>
                                          <p:spTgt spid="4125"/>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126"/>
                                        </p:tgtEl>
                                        <p:attrNameLst>
                                          <p:attrName>style.visibility</p:attrName>
                                        </p:attrNameLst>
                                      </p:cBhvr>
                                      <p:to>
                                        <p:strVal val="visible"/>
                                      </p:to>
                                    </p:set>
                                    <p:anim calcmode="lin" valueType="num">
                                      <p:cBhvr additive="base">
                                        <p:cTn id="67" dur="500" fill="hold"/>
                                        <p:tgtEl>
                                          <p:spTgt spid="4126"/>
                                        </p:tgtEl>
                                        <p:attrNameLst>
                                          <p:attrName>ppt_x</p:attrName>
                                        </p:attrNameLst>
                                      </p:cBhvr>
                                      <p:tavLst>
                                        <p:tav tm="0">
                                          <p:val>
                                            <p:strVal val="0-#ppt_w/2"/>
                                          </p:val>
                                        </p:tav>
                                        <p:tav tm="100000">
                                          <p:val>
                                            <p:strVal val="#ppt_x"/>
                                          </p:val>
                                        </p:tav>
                                      </p:tavLst>
                                    </p:anim>
                                    <p:anim calcmode="lin" valueType="num">
                                      <p:cBhvr additive="base">
                                        <p:cTn id="68" dur="500" fill="hold"/>
                                        <p:tgtEl>
                                          <p:spTgt spid="4126"/>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127"/>
                                        </p:tgtEl>
                                        <p:attrNameLst>
                                          <p:attrName>style.visibility</p:attrName>
                                        </p:attrNameLst>
                                      </p:cBhvr>
                                      <p:to>
                                        <p:strVal val="visible"/>
                                      </p:to>
                                    </p:set>
                                    <p:anim calcmode="lin" valueType="num">
                                      <p:cBhvr additive="base">
                                        <p:cTn id="73" dur="500" fill="hold"/>
                                        <p:tgtEl>
                                          <p:spTgt spid="4127"/>
                                        </p:tgtEl>
                                        <p:attrNameLst>
                                          <p:attrName>ppt_x</p:attrName>
                                        </p:attrNameLst>
                                      </p:cBhvr>
                                      <p:tavLst>
                                        <p:tav tm="0">
                                          <p:val>
                                            <p:strVal val="0-#ppt_w/2"/>
                                          </p:val>
                                        </p:tav>
                                        <p:tav tm="100000">
                                          <p:val>
                                            <p:strVal val="#ppt_x"/>
                                          </p:val>
                                        </p:tav>
                                      </p:tavLst>
                                    </p:anim>
                                    <p:anim calcmode="lin" valueType="num">
                                      <p:cBhvr additive="base">
                                        <p:cTn id="74" dur="500" fill="hold"/>
                                        <p:tgtEl>
                                          <p:spTgt spid="4127"/>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128"/>
                                        </p:tgtEl>
                                        <p:attrNameLst>
                                          <p:attrName>style.visibility</p:attrName>
                                        </p:attrNameLst>
                                      </p:cBhvr>
                                      <p:to>
                                        <p:strVal val="visible"/>
                                      </p:to>
                                    </p:set>
                                    <p:anim calcmode="lin" valueType="num">
                                      <p:cBhvr additive="base">
                                        <p:cTn id="79" dur="500" fill="hold"/>
                                        <p:tgtEl>
                                          <p:spTgt spid="4128"/>
                                        </p:tgtEl>
                                        <p:attrNameLst>
                                          <p:attrName>ppt_x</p:attrName>
                                        </p:attrNameLst>
                                      </p:cBhvr>
                                      <p:tavLst>
                                        <p:tav tm="0">
                                          <p:val>
                                            <p:strVal val="0-#ppt_w/2"/>
                                          </p:val>
                                        </p:tav>
                                        <p:tav tm="100000">
                                          <p:val>
                                            <p:strVal val="#ppt_x"/>
                                          </p:val>
                                        </p:tav>
                                      </p:tavLst>
                                    </p:anim>
                                    <p:anim calcmode="lin" valueType="num">
                                      <p:cBhvr additive="base">
                                        <p:cTn id="80" dur="500" fill="hold"/>
                                        <p:tgtEl>
                                          <p:spTgt spid="4128"/>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4129"/>
                                        </p:tgtEl>
                                        <p:attrNameLst>
                                          <p:attrName>style.visibility</p:attrName>
                                        </p:attrNameLst>
                                      </p:cBhvr>
                                      <p:to>
                                        <p:strVal val="visible"/>
                                      </p:to>
                                    </p:set>
                                    <p:anim calcmode="lin" valueType="num">
                                      <p:cBhvr additive="base">
                                        <p:cTn id="85" dur="500" fill="hold"/>
                                        <p:tgtEl>
                                          <p:spTgt spid="4129"/>
                                        </p:tgtEl>
                                        <p:attrNameLst>
                                          <p:attrName>ppt_x</p:attrName>
                                        </p:attrNameLst>
                                      </p:cBhvr>
                                      <p:tavLst>
                                        <p:tav tm="0">
                                          <p:val>
                                            <p:strVal val="0-#ppt_w/2"/>
                                          </p:val>
                                        </p:tav>
                                        <p:tav tm="100000">
                                          <p:val>
                                            <p:strVal val="#ppt_x"/>
                                          </p:val>
                                        </p:tav>
                                      </p:tavLst>
                                    </p:anim>
                                    <p:anim calcmode="lin" valueType="num">
                                      <p:cBhvr additive="base">
                                        <p:cTn id="86" dur="500" fill="hold"/>
                                        <p:tgtEl>
                                          <p:spTgt spid="4129"/>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4130"/>
                                        </p:tgtEl>
                                        <p:attrNameLst>
                                          <p:attrName>style.visibility</p:attrName>
                                        </p:attrNameLst>
                                      </p:cBhvr>
                                      <p:to>
                                        <p:strVal val="visible"/>
                                      </p:to>
                                    </p:set>
                                    <p:anim calcmode="lin" valueType="num">
                                      <p:cBhvr additive="base">
                                        <p:cTn id="91" dur="500" fill="hold"/>
                                        <p:tgtEl>
                                          <p:spTgt spid="4130"/>
                                        </p:tgtEl>
                                        <p:attrNameLst>
                                          <p:attrName>ppt_x</p:attrName>
                                        </p:attrNameLst>
                                      </p:cBhvr>
                                      <p:tavLst>
                                        <p:tav tm="0">
                                          <p:val>
                                            <p:strVal val="0-#ppt_w/2"/>
                                          </p:val>
                                        </p:tav>
                                        <p:tav tm="100000">
                                          <p:val>
                                            <p:strVal val="#ppt_x"/>
                                          </p:val>
                                        </p:tav>
                                      </p:tavLst>
                                    </p:anim>
                                    <p:anim calcmode="lin" valueType="num">
                                      <p:cBhvr additive="base">
                                        <p:cTn id="92" dur="500" fill="hold"/>
                                        <p:tgtEl>
                                          <p:spTgt spid="4130"/>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4100"/>
                                        </p:tgtEl>
                                        <p:attrNameLst>
                                          <p:attrName>style.visibility</p:attrName>
                                        </p:attrNameLst>
                                      </p:cBhvr>
                                      <p:to>
                                        <p:strVal val="visible"/>
                                      </p:to>
                                    </p:set>
                                    <p:anim calcmode="lin" valueType="num">
                                      <p:cBhvr additive="base">
                                        <p:cTn id="97" dur="500" fill="hold"/>
                                        <p:tgtEl>
                                          <p:spTgt spid="4100"/>
                                        </p:tgtEl>
                                        <p:attrNameLst>
                                          <p:attrName>ppt_x</p:attrName>
                                        </p:attrNameLst>
                                      </p:cBhvr>
                                      <p:tavLst>
                                        <p:tav tm="0">
                                          <p:val>
                                            <p:strVal val="0-#ppt_w/2"/>
                                          </p:val>
                                        </p:tav>
                                        <p:tav tm="100000">
                                          <p:val>
                                            <p:strVal val="#ppt_x"/>
                                          </p:val>
                                        </p:tav>
                                      </p:tavLst>
                                    </p:anim>
                                    <p:anim calcmode="lin" valueType="num">
                                      <p:cBhvr additive="base">
                                        <p:cTn id="98"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4099"/>
                                        </p:tgtEl>
                                        <p:attrNameLst>
                                          <p:attrName>style.visibility</p:attrName>
                                        </p:attrNameLst>
                                      </p:cBhvr>
                                      <p:to>
                                        <p:strVal val="visible"/>
                                      </p:to>
                                    </p:set>
                                    <p:anim calcmode="lin" valueType="num">
                                      <p:cBhvr additive="base">
                                        <p:cTn id="103" dur="500" fill="hold"/>
                                        <p:tgtEl>
                                          <p:spTgt spid="4099"/>
                                        </p:tgtEl>
                                        <p:attrNameLst>
                                          <p:attrName>ppt_x</p:attrName>
                                        </p:attrNameLst>
                                      </p:cBhvr>
                                      <p:tavLst>
                                        <p:tav tm="0">
                                          <p:val>
                                            <p:strVal val="0-#ppt_w/2"/>
                                          </p:val>
                                        </p:tav>
                                        <p:tav tm="100000">
                                          <p:val>
                                            <p:strVal val="#ppt_x"/>
                                          </p:val>
                                        </p:tav>
                                      </p:tavLst>
                                    </p:anim>
                                    <p:anim calcmode="lin" valueType="num">
                                      <p:cBhvr additive="base">
                                        <p:cTn id="104"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4109"/>
                                        </p:tgtEl>
                                        <p:attrNameLst>
                                          <p:attrName>style.visibility</p:attrName>
                                        </p:attrNameLst>
                                      </p:cBhvr>
                                      <p:to>
                                        <p:strVal val="visible"/>
                                      </p:to>
                                    </p:set>
                                    <p:anim calcmode="lin" valueType="num">
                                      <p:cBhvr additive="base">
                                        <p:cTn id="109" dur="500" fill="hold"/>
                                        <p:tgtEl>
                                          <p:spTgt spid="4109"/>
                                        </p:tgtEl>
                                        <p:attrNameLst>
                                          <p:attrName>ppt_x</p:attrName>
                                        </p:attrNameLst>
                                      </p:cBhvr>
                                      <p:tavLst>
                                        <p:tav tm="0">
                                          <p:val>
                                            <p:strVal val="0-#ppt_w/2"/>
                                          </p:val>
                                        </p:tav>
                                        <p:tav tm="100000">
                                          <p:val>
                                            <p:strVal val="#ppt_x"/>
                                          </p:val>
                                        </p:tav>
                                      </p:tavLst>
                                    </p:anim>
                                    <p:anim calcmode="lin" valueType="num">
                                      <p:cBhvr additive="base">
                                        <p:cTn id="110" dur="500" fill="hold"/>
                                        <p:tgtEl>
                                          <p:spTgt spid="4109"/>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4112"/>
                                        </p:tgtEl>
                                        <p:attrNameLst>
                                          <p:attrName>style.visibility</p:attrName>
                                        </p:attrNameLst>
                                      </p:cBhvr>
                                      <p:to>
                                        <p:strVal val="visible"/>
                                      </p:to>
                                    </p:set>
                                    <p:anim calcmode="lin" valueType="num">
                                      <p:cBhvr additive="base">
                                        <p:cTn id="115" dur="500" fill="hold"/>
                                        <p:tgtEl>
                                          <p:spTgt spid="4112"/>
                                        </p:tgtEl>
                                        <p:attrNameLst>
                                          <p:attrName>ppt_x</p:attrName>
                                        </p:attrNameLst>
                                      </p:cBhvr>
                                      <p:tavLst>
                                        <p:tav tm="0">
                                          <p:val>
                                            <p:strVal val="0-#ppt_w/2"/>
                                          </p:val>
                                        </p:tav>
                                        <p:tav tm="100000">
                                          <p:val>
                                            <p:strVal val="#ppt_x"/>
                                          </p:val>
                                        </p:tav>
                                      </p:tavLst>
                                    </p:anim>
                                    <p:anim calcmode="lin" valueType="num">
                                      <p:cBhvr additive="base">
                                        <p:cTn id="116" dur="500" fill="hold"/>
                                        <p:tgtEl>
                                          <p:spTgt spid="4112"/>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4110"/>
                                        </p:tgtEl>
                                        <p:attrNameLst>
                                          <p:attrName>style.visibility</p:attrName>
                                        </p:attrNameLst>
                                      </p:cBhvr>
                                      <p:to>
                                        <p:strVal val="visible"/>
                                      </p:to>
                                    </p:set>
                                    <p:anim calcmode="lin" valueType="num">
                                      <p:cBhvr additive="base">
                                        <p:cTn id="121" dur="500" fill="hold"/>
                                        <p:tgtEl>
                                          <p:spTgt spid="4110"/>
                                        </p:tgtEl>
                                        <p:attrNameLst>
                                          <p:attrName>ppt_x</p:attrName>
                                        </p:attrNameLst>
                                      </p:cBhvr>
                                      <p:tavLst>
                                        <p:tav tm="0">
                                          <p:val>
                                            <p:strVal val="0-#ppt_w/2"/>
                                          </p:val>
                                        </p:tav>
                                        <p:tav tm="100000">
                                          <p:val>
                                            <p:strVal val="#ppt_x"/>
                                          </p:val>
                                        </p:tav>
                                      </p:tavLst>
                                    </p:anim>
                                    <p:anim calcmode="lin" valueType="num">
                                      <p:cBhvr additive="base">
                                        <p:cTn id="122" dur="500" fill="hold"/>
                                        <p:tgtEl>
                                          <p:spTgt spid="4110"/>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4117"/>
                                        </p:tgtEl>
                                        <p:attrNameLst>
                                          <p:attrName>style.visibility</p:attrName>
                                        </p:attrNameLst>
                                      </p:cBhvr>
                                      <p:to>
                                        <p:strVal val="visible"/>
                                      </p:to>
                                    </p:set>
                                    <p:anim calcmode="lin" valueType="num">
                                      <p:cBhvr additive="base">
                                        <p:cTn id="127" dur="500" fill="hold"/>
                                        <p:tgtEl>
                                          <p:spTgt spid="4117"/>
                                        </p:tgtEl>
                                        <p:attrNameLst>
                                          <p:attrName>ppt_x</p:attrName>
                                        </p:attrNameLst>
                                      </p:cBhvr>
                                      <p:tavLst>
                                        <p:tav tm="0">
                                          <p:val>
                                            <p:strVal val="0-#ppt_w/2"/>
                                          </p:val>
                                        </p:tav>
                                        <p:tav tm="100000">
                                          <p:val>
                                            <p:strVal val="#ppt_x"/>
                                          </p:val>
                                        </p:tav>
                                      </p:tavLst>
                                    </p:anim>
                                    <p:anim calcmode="lin" valueType="num">
                                      <p:cBhvr additive="base">
                                        <p:cTn id="128" dur="500" fill="hold"/>
                                        <p:tgtEl>
                                          <p:spTgt spid="4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animBg="1" autoUpdateAnimBg="0"/>
      <p:bldP spid="4100" grpId="0" animBg="1" autoUpdateAnimBg="0"/>
      <p:bldP spid="4101" grpId="0" animBg="1" autoUpdateAnimBg="0"/>
      <p:bldP spid="4109" grpId="0" animBg="1"/>
      <p:bldP spid="4110" grpId="0" animBg="1" autoUpdateAnimBg="0"/>
      <p:bldP spid="4112" grpId="0" autoUpdateAnimBg="0"/>
      <p:bldP spid="4117" grpId="0" animBg="1" autoUpdateAnimBg="0"/>
      <p:bldP spid="4119" grpId="0" animBg="1"/>
      <p:bldP spid="4120" grpId="0" animBg="1"/>
      <p:bldP spid="4121" grpId="0" animBg="1"/>
      <p:bldP spid="4122" grpId="0" animBg="1"/>
      <p:bldP spid="4123" grpId="0" animBg="1"/>
      <p:bldP spid="4124" grpId="0" animBg="1"/>
      <p:bldP spid="4125" grpId="0" animBg="1"/>
      <p:bldP spid="4126" grpId="0" autoUpdateAnimBg="0"/>
      <p:bldP spid="4127" grpId="0" autoUpdateAnimBg="0"/>
      <p:bldP spid="4128" grpId="0" autoUpdateAnimBg="0"/>
      <p:bldP spid="4129" grpId="0" autoUpdateAnimBg="0"/>
      <p:bldP spid="4130" grpId="0" autoUpdateAnimBg="0"/>
      <p:bldP spid="4131"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3"/>
          <p:cNvGrpSpPr>
            <a:grpSpLocks/>
          </p:cNvGrpSpPr>
          <p:nvPr/>
        </p:nvGrpSpPr>
        <p:grpSpPr bwMode="auto">
          <a:xfrm>
            <a:off x="2057400" y="228600"/>
            <a:ext cx="7772400" cy="2952750"/>
            <a:chOff x="288" y="1011"/>
            <a:chExt cx="4895" cy="720"/>
          </a:xfrm>
        </p:grpSpPr>
        <p:cxnSp>
          <p:nvCxnSpPr>
            <p:cNvPr id="1028" name="_s1028"/>
            <p:cNvCxnSpPr>
              <a:cxnSpLocks noChangeShapeType="1"/>
              <a:stCxn id="8" idx="0"/>
              <a:endCxn id="3" idx="2"/>
            </p:cNvCxnSpPr>
            <p:nvPr/>
          </p:nvCxnSpPr>
          <p:spPr bwMode="auto">
            <a:xfrm rot="5400000" flipH="1">
              <a:off x="3675" y="363"/>
              <a:ext cx="138" cy="2016"/>
            </a:xfrm>
            <a:prstGeom prst="bentConnector3">
              <a:avLst>
                <a:gd name="adj1" fmla="val 14458"/>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7" idx="0"/>
              <a:endCxn id="3" idx="2"/>
            </p:cNvCxnSpPr>
            <p:nvPr/>
          </p:nvCxnSpPr>
          <p:spPr bwMode="auto">
            <a:xfrm rot="5400000" flipH="1">
              <a:off x="3171" y="867"/>
              <a:ext cx="138" cy="1008"/>
            </a:xfrm>
            <a:prstGeom prst="bentConnector3">
              <a:avLst>
                <a:gd name="adj1" fmla="val 14458"/>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6" idx="0"/>
              <a:endCxn id="3" idx="2"/>
            </p:cNvCxnSpPr>
            <p:nvPr/>
          </p:nvCxnSpPr>
          <p:spPr bwMode="auto">
            <a:xfrm rot="5400000" flipH="1">
              <a:off x="2668" y="1370"/>
              <a:ext cx="138" cy="1"/>
            </a:xfrm>
            <a:prstGeom prst="bentConnector3">
              <a:avLst>
                <a:gd name="adj1" fmla="val 14458"/>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5" idx="0"/>
              <a:endCxn id="3" idx="2"/>
            </p:cNvCxnSpPr>
            <p:nvPr/>
          </p:nvCxnSpPr>
          <p:spPr bwMode="auto">
            <a:xfrm rot="16200000">
              <a:off x="2164" y="867"/>
              <a:ext cx="138" cy="1007"/>
            </a:xfrm>
            <a:prstGeom prst="bentConnector3">
              <a:avLst>
                <a:gd name="adj1" fmla="val 14458"/>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032" name="_s1032"/>
            <p:cNvCxnSpPr>
              <a:cxnSpLocks noChangeShapeType="1"/>
              <a:stCxn id="4" idx="0"/>
              <a:endCxn id="3" idx="2"/>
            </p:cNvCxnSpPr>
            <p:nvPr/>
          </p:nvCxnSpPr>
          <p:spPr bwMode="auto">
            <a:xfrm rot="16200000">
              <a:off x="1659" y="363"/>
              <a:ext cx="138" cy="2016"/>
            </a:xfrm>
            <a:prstGeom prst="bentConnector3">
              <a:avLst>
                <a:gd name="adj1" fmla="val 14458"/>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sp>
          <p:nvSpPr>
            <p:cNvPr id="3" name="_s1033"/>
            <p:cNvSpPr>
              <a:spLocks noChangeArrowheads="1"/>
            </p:cNvSpPr>
            <p:nvPr/>
          </p:nvSpPr>
          <p:spPr bwMode="auto">
            <a:xfrm>
              <a:off x="2303" y="1011"/>
              <a:ext cx="864" cy="288"/>
            </a:xfrm>
            <a:prstGeom prst="roundRect">
              <a:avLst>
                <a:gd name="adj" fmla="val 16667"/>
              </a:avLst>
            </a:prstGeom>
            <a:solidFill>
              <a:srgbClr val="FF0000">
                <a:alpha val="50000"/>
              </a:srgbClr>
            </a:solidFill>
            <a:ln w="28575">
              <a:solidFill>
                <a:srgbClr val="FF0000"/>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محیط عمومی یاکلان</a:t>
              </a:r>
              <a:endPar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endParaRPr>
            </a:p>
          </p:txBody>
        </p:sp>
        <p:sp>
          <p:nvSpPr>
            <p:cNvPr id="4" name="_s1034"/>
            <p:cNvSpPr>
              <a:spLocks noChangeArrowheads="1"/>
            </p:cNvSpPr>
            <p:nvPr/>
          </p:nvSpPr>
          <p:spPr bwMode="auto">
            <a:xfrm>
              <a:off x="288" y="1443"/>
              <a:ext cx="864" cy="288"/>
            </a:xfrm>
            <a:prstGeom prst="roundRect">
              <a:avLst>
                <a:gd name="adj" fmla="val 16667"/>
              </a:avLst>
            </a:prstGeom>
            <a:solidFill>
              <a:srgbClr val="FF00FF">
                <a:alpha val="50000"/>
              </a:srgbClr>
            </a:solidFill>
            <a:ln w="28575">
              <a:solidFill>
                <a:srgbClr val="FF00AD"/>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عوامل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تکنولوژیکی</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5" name="_s1035"/>
            <p:cNvSpPr>
              <a:spLocks noChangeArrowheads="1"/>
            </p:cNvSpPr>
            <p:nvPr/>
          </p:nvSpPr>
          <p:spPr bwMode="auto">
            <a:xfrm>
              <a:off x="1296" y="1443"/>
              <a:ext cx="864" cy="288"/>
            </a:xfrm>
            <a:prstGeom prst="roundRect">
              <a:avLst>
                <a:gd name="adj" fmla="val 16667"/>
              </a:avLst>
            </a:prstGeom>
            <a:solidFill>
              <a:srgbClr val="FF00FF">
                <a:alpha val="50000"/>
              </a:srgbClr>
            </a:solidFill>
            <a:ln w="28575">
              <a:solidFill>
                <a:srgbClr val="FF00AD"/>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عوامل اجتماعی</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-فرهنگی</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6" name="_s1036"/>
            <p:cNvSpPr>
              <a:spLocks noChangeArrowheads="1"/>
            </p:cNvSpPr>
            <p:nvPr/>
          </p:nvSpPr>
          <p:spPr bwMode="auto">
            <a:xfrm>
              <a:off x="2304" y="1443"/>
              <a:ext cx="864" cy="288"/>
            </a:xfrm>
            <a:prstGeom prst="roundRect">
              <a:avLst>
                <a:gd name="adj" fmla="val 16667"/>
              </a:avLst>
            </a:prstGeom>
            <a:solidFill>
              <a:srgbClr val="FF00FF">
                <a:alpha val="50000"/>
              </a:srgbClr>
            </a:solidFill>
            <a:ln w="28575">
              <a:solidFill>
                <a:srgbClr val="FF00AD"/>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عوامل</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اقتصادی</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7" name="_s1037"/>
            <p:cNvSpPr>
              <a:spLocks noChangeArrowheads="1"/>
            </p:cNvSpPr>
            <p:nvPr/>
          </p:nvSpPr>
          <p:spPr bwMode="auto">
            <a:xfrm>
              <a:off x="3312" y="1443"/>
              <a:ext cx="864" cy="288"/>
            </a:xfrm>
            <a:prstGeom prst="roundRect">
              <a:avLst>
                <a:gd name="adj" fmla="val 16667"/>
              </a:avLst>
            </a:prstGeom>
            <a:solidFill>
              <a:srgbClr val="FF00FF">
                <a:alpha val="50000"/>
              </a:srgbClr>
            </a:solidFill>
            <a:ln w="28575">
              <a:solidFill>
                <a:srgbClr val="FF00AD"/>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عوامل سیاسی</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وقانونی/حقوقی</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8" name="_s1038"/>
            <p:cNvSpPr>
              <a:spLocks noChangeArrowheads="1"/>
            </p:cNvSpPr>
            <p:nvPr/>
          </p:nvSpPr>
          <p:spPr bwMode="auto">
            <a:xfrm>
              <a:off x="4320" y="1443"/>
              <a:ext cx="863" cy="288"/>
            </a:xfrm>
            <a:prstGeom prst="roundRect">
              <a:avLst>
                <a:gd name="adj" fmla="val 16667"/>
              </a:avLst>
            </a:prstGeom>
            <a:solidFill>
              <a:srgbClr val="FF00FF">
                <a:alpha val="50000"/>
              </a:srgbClr>
            </a:solidFill>
            <a:ln w="28575">
              <a:solidFill>
                <a:srgbClr val="FF00AD"/>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عوامل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جهانی</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grpSp>
      <p:grpSp>
        <p:nvGrpSpPr>
          <p:cNvPr id="9" name="Organization Chart 16"/>
          <p:cNvGrpSpPr>
            <a:grpSpLocks/>
          </p:cNvGrpSpPr>
          <p:nvPr/>
        </p:nvGrpSpPr>
        <p:grpSpPr bwMode="auto">
          <a:xfrm>
            <a:off x="1981200" y="3429000"/>
            <a:ext cx="8077200" cy="2971800"/>
            <a:chOff x="288" y="1011"/>
            <a:chExt cx="4895" cy="720"/>
          </a:xfrm>
        </p:grpSpPr>
        <p:cxnSp>
          <p:nvCxnSpPr>
            <p:cNvPr id="1041" name="_s1041"/>
            <p:cNvCxnSpPr>
              <a:cxnSpLocks noChangeShapeType="1"/>
              <a:stCxn id="15" idx="0"/>
              <a:endCxn id="10" idx="2"/>
            </p:cNvCxnSpPr>
            <p:nvPr/>
          </p:nvCxnSpPr>
          <p:spPr bwMode="auto">
            <a:xfrm rot="5400000" flipH="1">
              <a:off x="3672" y="363"/>
              <a:ext cx="144" cy="2016"/>
            </a:xfrm>
            <a:prstGeom prst="bentConnector3">
              <a:avLst>
                <a:gd name="adj1" fmla="val 19250"/>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1042" name="_s1042"/>
            <p:cNvCxnSpPr>
              <a:cxnSpLocks noChangeShapeType="1"/>
              <a:stCxn id="14" idx="0"/>
              <a:endCxn id="10" idx="2"/>
            </p:cNvCxnSpPr>
            <p:nvPr/>
          </p:nvCxnSpPr>
          <p:spPr bwMode="auto">
            <a:xfrm rot="5400000" flipH="1">
              <a:off x="3168" y="867"/>
              <a:ext cx="144" cy="1008"/>
            </a:xfrm>
            <a:prstGeom prst="bentConnector3">
              <a:avLst>
                <a:gd name="adj1" fmla="val 19250"/>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1043" name="_s1043"/>
            <p:cNvCxnSpPr>
              <a:cxnSpLocks noChangeShapeType="1"/>
              <a:stCxn id="13" idx="0"/>
              <a:endCxn id="10" idx="2"/>
            </p:cNvCxnSpPr>
            <p:nvPr/>
          </p:nvCxnSpPr>
          <p:spPr bwMode="auto">
            <a:xfrm rot="5400000" flipH="1">
              <a:off x="2665" y="1370"/>
              <a:ext cx="144" cy="1"/>
            </a:xfrm>
            <a:prstGeom prst="bentConnector3">
              <a:avLst>
                <a:gd name="adj1" fmla="val 19250"/>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1044" name="_s1044"/>
            <p:cNvCxnSpPr>
              <a:cxnSpLocks noChangeShapeType="1"/>
              <a:stCxn id="12" idx="0"/>
              <a:endCxn id="10" idx="2"/>
            </p:cNvCxnSpPr>
            <p:nvPr/>
          </p:nvCxnSpPr>
          <p:spPr bwMode="auto">
            <a:xfrm rot="16200000">
              <a:off x="2160" y="867"/>
              <a:ext cx="144" cy="1008"/>
            </a:xfrm>
            <a:prstGeom prst="bentConnector3">
              <a:avLst>
                <a:gd name="adj1" fmla="val 19250"/>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1045" name="_s1045"/>
            <p:cNvCxnSpPr>
              <a:cxnSpLocks noChangeShapeType="1"/>
              <a:stCxn id="11" idx="0"/>
              <a:endCxn id="10" idx="2"/>
            </p:cNvCxnSpPr>
            <p:nvPr/>
          </p:nvCxnSpPr>
          <p:spPr bwMode="auto">
            <a:xfrm rot="16200000">
              <a:off x="1656" y="363"/>
              <a:ext cx="144" cy="2016"/>
            </a:xfrm>
            <a:prstGeom prst="bentConnector3">
              <a:avLst>
                <a:gd name="adj1" fmla="val 19250"/>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sp>
          <p:nvSpPr>
            <p:cNvPr id="10" name="_s1046"/>
            <p:cNvSpPr>
              <a:spLocks noChangeArrowheads="1"/>
            </p:cNvSpPr>
            <p:nvPr/>
          </p:nvSpPr>
          <p:spPr bwMode="auto">
            <a:xfrm>
              <a:off x="2303" y="1011"/>
              <a:ext cx="864" cy="288"/>
            </a:xfrm>
            <a:prstGeom prst="roundRect">
              <a:avLst>
                <a:gd name="adj" fmla="val 16667"/>
              </a:avLst>
            </a:prstGeom>
            <a:gradFill rotWithShape="1">
              <a:gsLst>
                <a:gs pos="0">
                  <a:srgbClr val="F9F67F"/>
                </a:gs>
                <a:gs pos="100000">
                  <a:srgbClr val="FFCC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محیط تخصصی (خرد)</a:t>
              </a:r>
              <a:endPar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endParaRPr>
            </a:p>
          </p:txBody>
        </p:sp>
        <p:sp>
          <p:nvSpPr>
            <p:cNvPr id="11" name="_s1047"/>
            <p:cNvSpPr>
              <a:spLocks noChangeArrowheads="1"/>
            </p:cNvSpPr>
            <p:nvPr/>
          </p:nvSpPr>
          <p:spPr bwMode="auto">
            <a:xfrm>
              <a:off x="288" y="1443"/>
              <a:ext cx="864"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رقبای غیرمستقیم</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2" name="_s1048"/>
            <p:cNvSpPr>
              <a:spLocks noChangeArrowheads="1"/>
            </p:cNvSpPr>
            <p:nvPr/>
          </p:nvSpPr>
          <p:spPr bwMode="auto">
            <a:xfrm>
              <a:off x="1296" y="1443"/>
              <a:ext cx="864"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رقبای بالقوه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(تازه واردان)</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3" name="_s1049"/>
            <p:cNvSpPr>
              <a:spLocks noChangeArrowheads="1"/>
            </p:cNvSpPr>
            <p:nvPr/>
          </p:nvSpPr>
          <p:spPr bwMode="auto">
            <a:xfrm>
              <a:off x="2304" y="1443"/>
              <a:ext cx="864"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رقبای موجود</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4" name="_s1050"/>
            <p:cNvSpPr>
              <a:spLocks noChangeArrowheads="1"/>
            </p:cNvSpPr>
            <p:nvPr/>
          </p:nvSpPr>
          <p:spPr bwMode="auto">
            <a:xfrm>
              <a:off x="3312" y="1443"/>
              <a:ext cx="864"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تامین گنندگان</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5" name="_s1051"/>
            <p:cNvSpPr>
              <a:spLocks noChangeArrowheads="1"/>
            </p:cNvSpPr>
            <p:nvPr/>
          </p:nvSpPr>
          <p:spPr bwMode="auto">
            <a:xfrm>
              <a:off x="4320" y="1443"/>
              <a:ext cx="863"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مشتریان</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grpSp>
      <p:sp>
        <p:nvSpPr>
          <p:cNvPr id="16" name="Rectangle 15"/>
          <p:cNvSpPr/>
          <p:nvPr/>
        </p:nvSpPr>
        <p:spPr>
          <a:xfrm>
            <a:off x="5942806" y="151478"/>
            <a:ext cx="6096000" cy="461665"/>
          </a:xfrm>
          <a:prstGeom prst="rect">
            <a:avLst/>
          </a:prstGeom>
        </p:spPr>
        <p:txBody>
          <a:bodyPr>
            <a:spAutoFit/>
          </a:bodyPr>
          <a:lstStyle/>
          <a:p>
            <a:pPr algn="just"/>
            <a:r>
              <a:rPr lang="fa-IR" b="1" dirty="0" smtClean="0">
                <a:effectLst/>
                <a:latin typeface="Times New Roman" panose="02020603050405020304" pitchFamily="18" charset="0"/>
                <a:ea typeface="Times New Roman" panose="02020603050405020304" pitchFamily="18" charset="0"/>
                <a:cs typeface="Mitra" panose="00000400000000000000" pitchFamily="2" charset="-78"/>
              </a:rPr>
              <a:t> </a:t>
            </a:r>
            <a:r>
              <a:rPr lang="fa-IR" sz="2400" b="1" dirty="0" smtClean="0">
                <a:effectLst/>
                <a:latin typeface="Times New Roman" panose="02020603050405020304" pitchFamily="18" charset="0"/>
                <a:ea typeface="Times New Roman" panose="02020603050405020304" pitchFamily="18" charset="0"/>
                <a:cs typeface="Mitra" panose="00000400000000000000" pitchFamily="2" charset="-78"/>
              </a:rPr>
              <a:t>عوامل محیطی :</a:t>
            </a:r>
            <a:r>
              <a:rPr lang="en-US" b="1" dirty="0" smtClean="0">
                <a:effectLst/>
                <a:latin typeface="Times New Roman" panose="02020603050405020304" pitchFamily="18" charset="0"/>
                <a:ea typeface="Times New Roman" panose="02020603050405020304" pitchFamily="18" charset="0"/>
                <a:cs typeface="Mitra" panose="00000400000000000000" pitchFamily="2" charset="-78"/>
              </a:rPr>
              <a:t>CHANGE FACTORS</a:t>
            </a:r>
            <a:endParaRPr lang="en-US" sz="1200" dirty="0" smtClean="0">
              <a:effectLst/>
              <a:latin typeface="Times New Roman" panose="02020603050405020304" pitchFamily="18" charset="0"/>
              <a:ea typeface="Times New Roman" panose="02020603050405020304" pitchFamily="18" charset="0"/>
              <a:cs typeface="B Yagut" panose="00000400000000000000" pitchFamily="2" charset="-78"/>
            </a:endParaRPr>
          </a:p>
        </p:txBody>
      </p:sp>
    </p:spTree>
    <p:extLst>
      <p:ext uri="{BB962C8B-B14F-4D97-AF65-F5344CB8AC3E}">
        <p14:creationId xmlns:p14="http://schemas.microsoft.com/office/powerpoint/2010/main" val="371988889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r>
              <a:rPr lang="fa-IR" sz="3200">
                <a:solidFill>
                  <a:srgbClr val="000066"/>
                </a:solidFill>
              </a:rPr>
              <a:t>اجزای محیط خارجی شرکت (شامل محیط عمومی و تخصصی)</a:t>
            </a:r>
            <a:endParaRPr lang="en-US" sz="3200">
              <a:solidFill>
                <a:srgbClr val="000066"/>
              </a:solidFill>
            </a:endParaRPr>
          </a:p>
        </p:txBody>
      </p:sp>
      <p:sp>
        <p:nvSpPr>
          <p:cNvPr id="48131" name="Rectangle 4"/>
          <p:cNvSpPr>
            <a:spLocks noChangeArrowheads="1"/>
          </p:cNvSpPr>
          <p:nvPr/>
        </p:nvSpPr>
        <p:spPr bwMode="auto">
          <a:xfrm>
            <a:off x="1992314" y="1557339"/>
            <a:ext cx="8351837" cy="496728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t>مدیران , مالکان , سهامداران</a:t>
            </a:r>
            <a:endParaRPr lang="en-US"/>
          </a:p>
        </p:txBody>
      </p:sp>
      <p:sp>
        <p:nvSpPr>
          <p:cNvPr id="48132" name="Rectangle 5"/>
          <p:cNvSpPr>
            <a:spLocks noChangeArrowheads="1"/>
          </p:cNvSpPr>
          <p:nvPr/>
        </p:nvSpPr>
        <p:spPr bwMode="auto">
          <a:xfrm>
            <a:off x="3575050" y="2852739"/>
            <a:ext cx="4681538" cy="2592387"/>
          </a:xfrm>
          <a:prstGeom prst="rect">
            <a:avLst/>
          </a:prstGeom>
          <a:solidFill>
            <a:srgbClr val="ACF0F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p>
        </p:txBody>
      </p:sp>
      <p:sp>
        <p:nvSpPr>
          <p:cNvPr id="48133" name="Rectangle 6"/>
          <p:cNvSpPr>
            <a:spLocks noChangeArrowheads="1"/>
          </p:cNvSpPr>
          <p:nvPr/>
        </p:nvSpPr>
        <p:spPr bwMode="auto">
          <a:xfrm>
            <a:off x="4943476" y="3789364"/>
            <a:ext cx="2016125" cy="93503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1600"/>
              <a:t>مدیران , مالکان و سهامداران</a:t>
            </a:r>
          </a:p>
          <a:p>
            <a:pPr algn="ctr" eaLnBrk="1" hangingPunct="1"/>
            <a:r>
              <a:rPr lang="fa-IR" sz="1600" b="1"/>
              <a:t>سازمان</a:t>
            </a:r>
          </a:p>
          <a:p>
            <a:pPr algn="ctr" eaLnBrk="1" hangingPunct="1"/>
            <a:r>
              <a:rPr lang="fa-IR" sz="1600"/>
              <a:t>ساختار , فرهنگ و منابع</a:t>
            </a:r>
            <a:endParaRPr lang="en-US" sz="1600"/>
          </a:p>
        </p:txBody>
      </p:sp>
      <p:sp>
        <p:nvSpPr>
          <p:cNvPr id="48134" name="Oval 9"/>
          <p:cNvSpPr>
            <a:spLocks noChangeArrowheads="1"/>
          </p:cNvSpPr>
          <p:nvPr/>
        </p:nvSpPr>
        <p:spPr bwMode="auto">
          <a:xfrm>
            <a:off x="5303839" y="2924176"/>
            <a:ext cx="1368425"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t>محیط خرد</a:t>
            </a:r>
            <a:endParaRPr lang="en-US"/>
          </a:p>
        </p:txBody>
      </p:sp>
      <p:sp>
        <p:nvSpPr>
          <p:cNvPr id="48135" name="Text Box 14"/>
          <p:cNvSpPr txBox="1">
            <a:spLocks noChangeArrowheads="1"/>
          </p:cNvSpPr>
          <p:nvPr/>
        </p:nvSpPr>
        <p:spPr bwMode="auto">
          <a:xfrm>
            <a:off x="7175501" y="3429001"/>
            <a:ext cx="792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مشتریان</a:t>
            </a:r>
            <a:endParaRPr lang="en-US"/>
          </a:p>
        </p:txBody>
      </p:sp>
      <p:sp>
        <p:nvSpPr>
          <p:cNvPr id="48136" name="Text Box 15"/>
          <p:cNvSpPr txBox="1">
            <a:spLocks noChangeArrowheads="1"/>
          </p:cNvSpPr>
          <p:nvPr/>
        </p:nvSpPr>
        <p:spPr bwMode="auto">
          <a:xfrm>
            <a:off x="5016501" y="3429001"/>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عرضه کنندگان </a:t>
            </a:r>
            <a:endParaRPr lang="en-US"/>
          </a:p>
        </p:txBody>
      </p:sp>
      <p:sp>
        <p:nvSpPr>
          <p:cNvPr id="48137" name="Text Box 16"/>
          <p:cNvSpPr txBox="1">
            <a:spLocks noChangeArrowheads="1"/>
          </p:cNvSpPr>
          <p:nvPr/>
        </p:nvSpPr>
        <p:spPr bwMode="auto">
          <a:xfrm>
            <a:off x="3935413" y="3357563"/>
            <a:ext cx="1008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سهامداران</a:t>
            </a:r>
            <a:endParaRPr lang="en-US"/>
          </a:p>
        </p:txBody>
      </p:sp>
      <p:sp>
        <p:nvSpPr>
          <p:cNvPr id="48138" name="Text Box 17"/>
          <p:cNvSpPr txBox="1">
            <a:spLocks noChangeArrowheads="1"/>
          </p:cNvSpPr>
          <p:nvPr/>
        </p:nvSpPr>
        <p:spPr bwMode="auto">
          <a:xfrm>
            <a:off x="3359150" y="3933825"/>
            <a:ext cx="1225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اتحادیه های کارگری</a:t>
            </a:r>
            <a:endParaRPr lang="en-US"/>
          </a:p>
        </p:txBody>
      </p:sp>
      <p:sp>
        <p:nvSpPr>
          <p:cNvPr id="48139" name="Text Box 18"/>
          <p:cNvSpPr txBox="1">
            <a:spLocks noChangeArrowheads="1"/>
          </p:cNvSpPr>
          <p:nvPr/>
        </p:nvSpPr>
        <p:spPr bwMode="auto">
          <a:xfrm>
            <a:off x="4079876" y="4868863"/>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دولت</a:t>
            </a:r>
            <a:endParaRPr lang="en-US"/>
          </a:p>
        </p:txBody>
      </p:sp>
      <p:sp>
        <p:nvSpPr>
          <p:cNvPr id="48140" name="Text Box 19"/>
          <p:cNvSpPr txBox="1">
            <a:spLocks noChangeArrowheads="1"/>
          </p:cNvSpPr>
          <p:nvPr/>
        </p:nvSpPr>
        <p:spPr bwMode="auto">
          <a:xfrm>
            <a:off x="5016500" y="4868863"/>
            <a:ext cx="1582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واسطه های مالی</a:t>
            </a:r>
            <a:endParaRPr lang="en-US"/>
          </a:p>
        </p:txBody>
      </p:sp>
      <p:sp>
        <p:nvSpPr>
          <p:cNvPr id="48141" name="Text Box 20"/>
          <p:cNvSpPr txBox="1">
            <a:spLocks noChangeArrowheads="1"/>
          </p:cNvSpPr>
          <p:nvPr/>
        </p:nvSpPr>
        <p:spPr bwMode="auto">
          <a:xfrm>
            <a:off x="6959600" y="4868863"/>
            <a:ext cx="649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رقبا</a:t>
            </a:r>
            <a:endParaRPr lang="en-US"/>
          </a:p>
        </p:txBody>
      </p:sp>
      <p:sp>
        <p:nvSpPr>
          <p:cNvPr id="48142" name="Text Box 21"/>
          <p:cNvSpPr txBox="1">
            <a:spLocks noChangeArrowheads="1"/>
          </p:cNvSpPr>
          <p:nvPr/>
        </p:nvSpPr>
        <p:spPr bwMode="auto">
          <a:xfrm>
            <a:off x="6816725" y="4011613"/>
            <a:ext cx="1296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اتحادیه های تجاری</a:t>
            </a:r>
            <a:endParaRPr lang="en-US"/>
          </a:p>
        </p:txBody>
      </p:sp>
      <p:sp>
        <p:nvSpPr>
          <p:cNvPr id="48143" name="Oval 22"/>
          <p:cNvSpPr>
            <a:spLocks noChangeArrowheads="1"/>
          </p:cNvSpPr>
          <p:nvPr/>
        </p:nvSpPr>
        <p:spPr bwMode="auto">
          <a:xfrm>
            <a:off x="5448301" y="1844675"/>
            <a:ext cx="1439863" cy="431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t>محیط کلان</a:t>
            </a:r>
            <a:endParaRPr lang="en-US"/>
          </a:p>
        </p:txBody>
      </p:sp>
      <p:sp>
        <p:nvSpPr>
          <p:cNvPr id="48144" name="Text Box 24"/>
          <p:cNvSpPr txBox="1">
            <a:spLocks noChangeArrowheads="1"/>
          </p:cNvSpPr>
          <p:nvPr/>
        </p:nvSpPr>
        <p:spPr bwMode="auto">
          <a:xfrm>
            <a:off x="2208214" y="2270126"/>
            <a:ext cx="244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نیروهای اجتماعی - فرهنگی</a:t>
            </a:r>
            <a:endParaRPr lang="en-US"/>
          </a:p>
        </p:txBody>
      </p:sp>
      <p:sp>
        <p:nvSpPr>
          <p:cNvPr id="48145" name="Text Box 25"/>
          <p:cNvSpPr txBox="1">
            <a:spLocks noChangeArrowheads="1"/>
          </p:cNvSpPr>
          <p:nvPr/>
        </p:nvSpPr>
        <p:spPr bwMode="auto">
          <a:xfrm>
            <a:off x="2208213" y="3573463"/>
            <a:ext cx="1008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نیروهای جهانی</a:t>
            </a:r>
            <a:endParaRPr lang="en-US"/>
          </a:p>
        </p:txBody>
      </p:sp>
      <p:sp>
        <p:nvSpPr>
          <p:cNvPr id="48146" name="Text Box 26"/>
          <p:cNvSpPr txBox="1">
            <a:spLocks noChangeArrowheads="1"/>
          </p:cNvSpPr>
          <p:nvPr/>
        </p:nvSpPr>
        <p:spPr bwMode="auto">
          <a:xfrm>
            <a:off x="4295775" y="5805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p>
        </p:txBody>
      </p:sp>
      <p:sp>
        <p:nvSpPr>
          <p:cNvPr id="48147" name="Text Box 27"/>
          <p:cNvSpPr txBox="1">
            <a:spLocks noChangeArrowheads="1"/>
          </p:cNvSpPr>
          <p:nvPr/>
        </p:nvSpPr>
        <p:spPr bwMode="auto">
          <a:xfrm>
            <a:off x="2181226" y="5726113"/>
            <a:ext cx="2619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t>نیروهای سیاسی- قانونی / حقوقی</a:t>
            </a:r>
            <a:endParaRPr lang="en-US"/>
          </a:p>
        </p:txBody>
      </p:sp>
      <p:sp>
        <p:nvSpPr>
          <p:cNvPr id="48148" name="Text Box 28"/>
          <p:cNvSpPr txBox="1">
            <a:spLocks noChangeArrowheads="1"/>
          </p:cNvSpPr>
          <p:nvPr/>
        </p:nvSpPr>
        <p:spPr bwMode="auto">
          <a:xfrm>
            <a:off x="8688388" y="3716338"/>
            <a:ext cx="1008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نیروهای جهانی</a:t>
            </a:r>
            <a:endParaRPr lang="en-US"/>
          </a:p>
        </p:txBody>
      </p:sp>
      <p:sp>
        <p:nvSpPr>
          <p:cNvPr id="48149" name="Text Box 29"/>
          <p:cNvSpPr txBox="1">
            <a:spLocks noChangeArrowheads="1"/>
          </p:cNvSpPr>
          <p:nvPr/>
        </p:nvSpPr>
        <p:spPr bwMode="auto">
          <a:xfrm>
            <a:off x="8212138" y="2297113"/>
            <a:ext cx="1504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t>نیروهای اقتصادی</a:t>
            </a:r>
            <a:endParaRPr lang="en-US"/>
          </a:p>
        </p:txBody>
      </p:sp>
      <p:sp>
        <p:nvSpPr>
          <p:cNvPr id="48150" name="Text Box 30"/>
          <p:cNvSpPr txBox="1">
            <a:spLocks noChangeArrowheads="1"/>
          </p:cNvSpPr>
          <p:nvPr/>
        </p:nvSpPr>
        <p:spPr bwMode="auto">
          <a:xfrm>
            <a:off x="8097839" y="5681663"/>
            <a:ext cx="176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t>نیروهای تکنولوژیکی</a:t>
            </a:r>
            <a:endParaRPr lang="en-US"/>
          </a:p>
        </p:txBody>
      </p:sp>
    </p:spTree>
    <p:extLst>
      <p:ext uri="{BB962C8B-B14F-4D97-AF65-F5344CB8AC3E}">
        <p14:creationId xmlns:p14="http://schemas.microsoft.com/office/powerpoint/2010/main" val="915834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1849438" y="4379913"/>
            <a:ext cx="3200400" cy="2133600"/>
          </a:xfrm>
          <a:prstGeom prst="ellipse">
            <a:avLst/>
          </a:prstGeom>
          <a:blipFill dpi="0" rotWithShape="1">
            <a:blip r:embed="rId2"/>
            <a:srcRect/>
            <a:tile tx="0" ty="0" sx="100000" sy="100000" flip="none" algn="tl"/>
          </a:blipFill>
          <a:ln w="9525">
            <a:noFill/>
            <a:round/>
            <a:headEnd/>
            <a:tailEnd/>
          </a:ln>
        </p:spPr>
        <p:txBody>
          <a:bodyPr wrap="none" anchor="ctr"/>
          <a:lstStyle/>
          <a:p>
            <a:pPr algn="ctr"/>
            <a:r>
              <a:rPr lang="fa-IR" sz="2800" dirty="0">
                <a:ln w="0"/>
                <a:effectLst>
                  <a:outerShdw blurRad="38100" dist="19050" dir="2700000" algn="tl" rotWithShape="0">
                    <a:schemeClr val="dk1">
                      <a:alpha val="40000"/>
                    </a:schemeClr>
                  </a:outerShdw>
                </a:effectLst>
                <a:latin typeface="Arial" charset="0"/>
              </a:rPr>
              <a:t>مشتری چه ميكند؟</a:t>
            </a:r>
          </a:p>
          <a:p>
            <a:pPr algn="ctr"/>
            <a:r>
              <a:rPr lang="fa-IR" sz="2400" dirty="0">
                <a:ln w="0"/>
                <a:effectLst>
                  <a:outerShdw blurRad="38100" dist="19050" dir="2700000" algn="tl" rotWithShape="0">
                    <a:schemeClr val="dk1">
                      <a:alpha val="40000"/>
                    </a:schemeClr>
                  </a:outerShdw>
                </a:effectLst>
                <a:latin typeface="Arial" charset="0"/>
              </a:rPr>
              <a:t>رفتارها، امكانات </a:t>
            </a:r>
            <a:endParaRPr lang="en-US" sz="2400" dirty="0">
              <a:ln w="0"/>
              <a:effectLst>
                <a:outerShdw blurRad="38100" dist="19050" dir="2700000" algn="tl" rotWithShape="0">
                  <a:schemeClr val="dk1">
                    <a:alpha val="40000"/>
                  </a:schemeClr>
                </a:outerShdw>
              </a:effectLst>
              <a:latin typeface="Arial" charset="0"/>
            </a:endParaRPr>
          </a:p>
        </p:txBody>
      </p:sp>
      <p:sp>
        <p:nvSpPr>
          <p:cNvPr id="24579" name="Oval 3"/>
          <p:cNvSpPr>
            <a:spLocks noChangeArrowheads="1"/>
          </p:cNvSpPr>
          <p:nvPr/>
        </p:nvSpPr>
        <p:spPr bwMode="auto">
          <a:xfrm>
            <a:off x="4440238" y="188913"/>
            <a:ext cx="3200400" cy="1981200"/>
          </a:xfrm>
          <a:prstGeom prst="ellipse">
            <a:avLst/>
          </a:prstGeom>
          <a:blipFill dpi="0" rotWithShape="1">
            <a:blip r:embed="rId2"/>
            <a:srcRect/>
            <a:tile tx="0" ty="0" sx="100000" sy="100000" flip="none" algn="tl"/>
          </a:blipFill>
          <a:ln w="9525">
            <a:noFill/>
            <a:round/>
            <a:headEnd/>
            <a:tailEnd/>
          </a:ln>
        </p:spPr>
        <p:txBody>
          <a:bodyPr wrap="none" anchor="ctr"/>
          <a:lstStyle/>
          <a:p>
            <a:pPr algn="ctr"/>
            <a:r>
              <a:rPr lang="fa-IR" sz="2800" dirty="0">
                <a:ln w="0"/>
                <a:effectLst>
                  <a:outerShdw blurRad="38100" dist="19050" dir="2700000" algn="tl" rotWithShape="0">
                    <a:schemeClr val="dk1">
                      <a:alpha val="40000"/>
                    </a:schemeClr>
                  </a:outerShdw>
                </a:effectLst>
                <a:latin typeface="Arial" charset="0"/>
              </a:rPr>
              <a:t>مشتری كيست؟</a:t>
            </a:r>
          </a:p>
          <a:p>
            <a:pPr algn="ctr"/>
            <a:r>
              <a:rPr lang="fa-IR" sz="2400" dirty="0">
                <a:ln w="0"/>
                <a:effectLst>
                  <a:outerShdw blurRad="38100" dist="19050" dir="2700000" algn="tl" rotWithShape="0">
                    <a:schemeClr val="dk1">
                      <a:alpha val="40000"/>
                    </a:schemeClr>
                  </a:outerShdw>
                </a:effectLst>
                <a:latin typeface="Arial" charset="0"/>
              </a:rPr>
              <a:t>انواع - ويژگيها </a:t>
            </a:r>
            <a:endParaRPr lang="en-US" sz="2400" dirty="0">
              <a:ln w="0"/>
              <a:effectLst>
                <a:outerShdw blurRad="38100" dist="19050" dir="2700000" algn="tl" rotWithShape="0">
                  <a:schemeClr val="dk1">
                    <a:alpha val="40000"/>
                  </a:schemeClr>
                </a:outerShdw>
              </a:effectLst>
              <a:latin typeface="Arial" charset="0"/>
            </a:endParaRPr>
          </a:p>
        </p:txBody>
      </p:sp>
      <p:sp>
        <p:nvSpPr>
          <p:cNvPr id="24580" name="Oval 4"/>
          <p:cNvSpPr>
            <a:spLocks noChangeArrowheads="1"/>
          </p:cNvSpPr>
          <p:nvPr/>
        </p:nvSpPr>
        <p:spPr bwMode="auto">
          <a:xfrm>
            <a:off x="7259638" y="4379913"/>
            <a:ext cx="3200400" cy="2133600"/>
          </a:xfrm>
          <a:prstGeom prst="ellipse">
            <a:avLst/>
          </a:prstGeom>
          <a:blipFill dpi="0" rotWithShape="1">
            <a:blip r:embed="rId2"/>
            <a:srcRect/>
            <a:tile tx="0" ty="0" sx="100000" sy="100000" flip="none" algn="tl"/>
          </a:blipFill>
          <a:ln w="9525">
            <a:noFill/>
            <a:round/>
            <a:headEnd/>
            <a:tailEnd/>
          </a:ln>
        </p:spPr>
        <p:txBody>
          <a:bodyPr wrap="none" anchor="ctr"/>
          <a:lstStyle/>
          <a:p>
            <a:pPr algn="ctr"/>
            <a:r>
              <a:rPr lang="fa-IR" sz="2800" dirty="0">
                <a:ln w="0"/>
                <a:effectLst>
                  <a:outerShdw blurRad="38100" dist="19050" dir="2700000" algn="tl" rotWithShape="0">
                    <a:schemeClr val="dk1">
                      <a:alpha val="40000"/>
                    </a:schemeClr>
                  </a:outerShdw>
                </a:effectLst>
                <a:latin typeface="Arial" charset="0"/>
              </a:rPr>
              <a:t>مشتری چه ميخواهد؟</a:t>
            </a:r>
          </a:p>
          <a:p>
            <a:pPr algn="ctr"/>
            <a:r>
              <a:rPr lang="fa-IR" sz="2400" dirty="0">
                <a:ln w="0"/>
                <a:effectLst>
                  <a:outerShdw blurRad="38100" dist="19050" dir="2700000" algn="tl" rotWithShape="0">
                    <a:schemeClr val="dk1">
                      <a:alpha val="40000"/>
                    </a:schemeClr>
                  </a:outerShdw>
                </a:effectLst>
                <a:latin typeface="Arial" charset="0"/>
              </a:rPr>
              <a:t>انتظارات، ترجيحات،</a:t>
            </a:r>
          </a:p>
          <a:p>
            <a:pPr algn="ctr"/>
            <a:r>
              <a:rPr lang="fa-IR" sz="2400" dirty="0">
                <a:ln w="0"/>
                <a:effectLst>
                  <a:outerShdw blurRad="38100" dist="19050" dir="2700000" algn="tl" rotWithShape="0">
                    <a:schemeClr val="dk1">
                      <a:alpha val="40000"/>
                    </a:schemeClr>
                  </a:outerShdw>
                </a:effectLst>
                <a:latin typeface="Arial" charset="0"/>
              </a:rPr>
              <a:t>معيارها</a:t>
            </a:r>
            <a:endParaRPr lang="en-US" sz="2400" dirty="0">
              <a:ln w="0"/>
              <a:effectLst>
                <a:outerShdw blurRad="38100" dist="19050" dir="2700000" algn="tl" rotWithShape="0">
                  <a:schemeClr val="dk1">
                    <a:alpha val="40000"/>
                  </a:schemeClr>
                </a:outerShdw>
              </a:effectLst>
              <a:latin typeface="Arial" charset="0"/>
            </a:endParaRPr>
          </a:p>
        </p:txBody>
      </p:sp>
      <p:sp>
        <p:nvSpPr>
          <p:cNvPr id="24581" name="Text Box 5"/>
          <p:cNvSpPr txBox="1">
            <a:spLocks noChangeArrowheads="1"/>
          </p:cNvSpPr>
          <p:nvPr/>
        </p:nvSpPr>
        <p:spPr bwMode="auto">
          <a:xfrm>
            <a:off x="4668838" y="3128964"/>
            <a:ext cx="2743200" cy="650875"/>
          </a:xfrm>
          <a:prstGeom prst="rect">
            <a:avLst/>
          </a:prstGeom>
          <a:blipFill dpi="0" rotWithShape="1">
            <a:blip r:embed="rId2"/>
            <a:srcRect/>
            <a:tile tx="0" ty="0" sx="100000" sy="100000" flip="none" algn="tl"/>
          </a:blipFill>
          <a:ln w="9525">
            <a:solidFill>
              <a:schemeClr val="bg1"/>
            </a:solidFill>
            <a:miter lim="800000"/>
            <a:headEnd/>
            <a:tailEnd/>
          </a:ln>
        </p:spPr>
        <p:txBody>
          <a:bodyPr>
            <a:spAutoFit/>
          </a:bodyPr>
          <a:lstStyle/>
          <a:p>
            <a:pPr algn="ctr">
              <a:spcBef>
                <a:spcPct val="50000"/>
              </a:spcBef>
            </a:pPr>
            <a:r>
              <a:rPr lang="fa-IR" sz="3600" b="1">
                <a:solidFill>
                  <a:srgbClr val="FF0000"/>
                </a:solidFill>
                <a:latin typeface="Arial" charset="0"/>
              </a:rPr>
              <a:t>مشتری شناسی</a:t>
            </a:r>
            <a:endParaRPr lang="en-US" sz="3600" b="1">
              <a:solidFill>
                <a:srgbClr val="FF0000"/>
              </a:solidFill>
              <a:latin typeface="Arial" charset="0"/>
            </a:endParaRPr>
          </a:p>
        </p:txBody>
      </p:sp>
      <p:sp>
        <p:nvSpPr>
          <p:cNvPr id="24582" name="Line 6"/>
          <p:cNvSpPr>
            <a:spLocks noChangeShapeType="1"/>
          </p:cNvSpPr>
          <p:nvPr/>
        </p:nvSpPr>
        <p:spPr bwMode="auto">
          <a:xfrm>
            <a:off x="6040438" y="2170114"/>
            <a:ext cx="4762" cy="942975"/>
          </a:xfrm>
          <a:prstGeom prst="line">
            <a:avLst/>
          </a:prstGeom>
          <a:noFill/>
          <a:ln w="28575">
            <a:solidFill>
              <a:schemeClr val="tx1"/>
            </a:solidFill>
            <a:round/>
            <a:headEnd/>
            <a:tailEnd/>
          </a:ln>
        </p:spPr>
        <p:txBody>
          <a:bodyPr/>
          <a:lstStyle/>
          <a:p>
            <a:endParaRPr lang="en-US"/>
          </a:p>
        </p:txBody>
      </p:sp>
      <p:sp>
        <p:nvSpPr>
          <p:cNvPr id="24583" name="Line 7"/>
          <p:cNvSpPr>
            <a:spLocks noChangeShapeType="1"/>
          </p:cNvSpPr>
          <p:nvPr/>
        </p:nvSpPr>
        <p:spPr bwMode="auto">
          <a:xfrm flipH="1">
            <a:off x="4460876" y="3762375"/>
            <a:ext cx="792163" cy="863600"/>
          </a:xfrm>
          <a:prstGeom prst="line">
            <a:avLst/>
          </a:prstGeom>
          <a:noFill/>
          <a:ln w="28575">
            <a:solidFill>
              <a:schemeClr val="tx1"/>
            </a:solidFill>
            <a:round/>
            <a:headEnd/>
            <a:tailEnd/>
          </a:ln>
        </p:spPr>
        <p:txBody>
          <a:bodyPr/>
          <a:lstStyle/>
          <a:p>
            <a:endParaRPr lang="en-US"/>
          </a:p>
        </p:txBody>
      </p:sp>
      <p:sp>
        <p:nvSpPr>
          <p:cNvPr id="24584" name="Line 8"/>
          <p:cNvSpPr>
            <a:spLocks noChangeShapeType="1"/>
          </p:cNvSpPr>
          <p:nvPr/>
        </p:nvSpPr>
        <p:spPr bwMode="auto">
          <a:xfrm>
            <a:off x="6802439" y="3770314"/>
            <a:ext cx="877887" cy="954087"/>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4008504197"/>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2000"/>
                                        <p:tgtEl>
                                          <p:spTgt spid="24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fade">
                                      <p:cBhvr>
                                        <p:cTn id="12" dur="2000"/>
                                        <p:tgtEl>
                                          <p:spTgt spid="245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gtEl>
                                        <p:attrNameLst>
                                          <p:attrName>style.visibility</p:attrName>
                                        </p:attrNameLst>
                                      </p:cBhvr>
                                      <p:to>
                                        <p:strVal val="visible"/>
                                      </p:to>
                                    </p:set>
                                    <p:animEffect transition="in" filter="fade">
                                      <p:cBhvr>
                                        <p:cTn id="17" dur="2000"/>
                                        <p:tgtEl>
                                          <p:spTgt spid="245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fade">
                                      <p:cBhvr>
                                        <p:cTn id="22" dur="2000"/>
                                        <p:tgtEl>
                                          <p:spTgt spid="2458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80"/>
                                        </p:tgtEl>
                                        <p:attrNameLst>
                                          <p:attrName>style.visibility</p:attrName>
                                        </p:attrNameLst>
                                      </p:cBhvr>
                                      <p:to>
                                        <p:strVal val="visible"/>
                                      </p:to>
                                    </p:set>
                                    <p:animEffect transition="in" filter="fade">
                                      <p:cBhvr>
                                        <p:cTn id="27" dur="2000"/>
                                        <p:tgtEl>
                                          <p:spTgt spid="2458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583"/>
                                        </p:tgtEl>
                                        <p:attrNameLst>
                                          <p:attrName>style.visibility</p:attrName>
                                        </p:attrNameLst>
                                      </p:cBhvr>
                                      <p:to>
                                        <p:strVal val="visible"/>
                                      </p:to>
                                    </p:set>
                                    <p:animEffect transition="in" filter="fade">
                                      <p:cBhvr>
                                        <p:cTn id="32" dur="2000"/>
                                        <p:tgtEl>
                                          <p:spTgt spid="2458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578"/>
                                        </p:tgtEl>
                                        <p:attrNameLst>
                                          <p:attrName>style.visibility</p:attrName>
                                        </p:attrNameLst>
                                      </p:cBhvr>
                                      <p:to>
                                        <p:strVal val="visible"/>
                                      </p:to>
                                    </p:set>
                                    <p:animEffect transition="in" filter="fade">
                                      <p:cBhvr>
                                        <p:cTn id="37"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nimBg="1"/>
      <p:bldP spid="24580" grpId="0" animBg="1"/>
      <p:bldP spid="24581" grpId="0" animBg="1"/>
      <p:bldP spid="24582" grpId="0" animBg="1"/>
      <p:bldP spid="24583" grpId="0" animBg="1"/>
      <p:bldP spid="2458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620000" y="609601"/>
            <a:ext cx="2514600" cy="830263"/>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spcBef>
                <a:spcPct val="50000"/>
              </a:spcBef>
            </a:pPr>
            <a:r>
              <a:rPr lang="fa-IR" sz="2400" b="1" dirty="0">
                <a:solidFill>
                  <a:schemeClr val="tx1">
                    <a:lumMod val="95000"/>
                    <a:lumOff val="5000"/>
                  </a:schemeClr>
                </a:solidFill>
                <a:latin typeface="Arial" charset="0"/>
              </a:rPr>
              <a:t>چه مدت يكبار خريد صورت ميگيرد؟</a:t>
            </a:r>
            <a:endParaRPr lang="en-US" sz="2400" b="1" dirty="0">
              <a:solidFill>
                <a:schemeClr val="tx1">
                  <a:lumMod val="95000"/>
                  <a:lumOff val="5000"/>
                </a:schemeClr>
              </a:solidFill>
              <a:latin typeface="Arial" charset="0"/>
            </a:endParaRPr>
          </a:p>
        </p:txBody>
      </p:sp>
      <p:sp>
        <p:nvSpPr>
          <p:cNvPr id="25603" name="Text Box 3"/>
          <p:cNvSpPr txBox="1">
            <a:spLocks noChangeArrowheads="1"/>
          </p:cNvSpPr>
          <p:nvPr/>
        </p:nvSpPr>
        <p:spPr bwMode="auto">
          <a:xfrm>
            <a:off x="1981200" y="4098925"/>
            <a:ext cx="2743200" cy="457200"/>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spcBef>
                <a:spcPct val="50000"/>
              </a:spcBef>
            </a:pPr>
            <a:r>
              <a:rPr lang="fa-IR" sz="2400" b="1">
                <a:solidFill>
                  <a:schemeClr val="tx1">
                    <a:lumMod val="95000"/>
                    <a:lumOff val="5000"/>
                  </a:schemeClr>
                </a:solidFill>
                <a:latin typeface="Arial" charset="0"/>
              </a:rPr>
              <a:t>چرا خريداری ميگردد؟</a:t>
            </a:r>
            <a:endParaRPr lang="en-US" sz="2400" b="1">
              <a:solidFill>
                <a:schemeClr val="tx1">
                  <a:lumMod val="95000"/>
                  <a:lumOff val="5000"/>
                </a:schemeClr>
              </a:solidFill>
              <a:latin typeface="Arial" charset="0"/>
            </a:endParaRPr>
          </a:p>
        </p:txBody>
      </p:sp>
      <p:sp>
        <p:nvSpPr>
          <p:cNvPr id="25604" name="Text Box 4"/>
          <p:cNvSpPr txBox="1">
            <a:spLocks noChangeArrowheads="1"/>
          </p:cNvSpPr>
          <p:nvPr/>
        </p:nvSpPr>
        <p:spPr bwMode="auto">
          <a:xfrm>
            <a:off x="2438400" y="2209801"/>
            <a:ext cx="2286000" cy="830263"/>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spcBef>
                <a:spcPct val="50000"/>
              </a:spcBef>
            </a:pPr>
            <a:r>
              <a:rPr lang="fa-IR" sz="2400" b="1">
                <a:solidFill>
                  <a:schemeClr val="tx1">
                    <a:lumMod val="95000"/>
                    <a:lumOff val="5000"/>
                  </a:schemeClr>
                </a:solidFill>
                <a:latin typeface="Arial" charset="0"/>
              </a:rPr>
              <a:t>چه چيزی خريداری ميشود؟</a:t>
            </a:r>
            <a:endParaRPr lang="en-US" sz="2400" b="1">
              <a:solidFill>
                <a:schemeClr val="tx1">
                  <a:lumMod val="95000"/>
                  <a:lumOff val="5000"/>
                </a:schemeClr>
              </a:solidFill>
              <a:latin typeface="Arial" charset="0"/>
            </a:endParaRPr>
          </a:p>
        </p:txBody>
      </p:sp>
      <p:sp>
        <p:nvSpPr>
          <p:cNvPr id="25605" name="Text Box 5"/>
          <p:cNvSpPr txBox="1">
            <a:spLocks noChangeArrowheads="1"/>
          </p:cNvSpPr>
          <p:nvPr/>
        </p:nvSpPr>
        <p:spPr bwMode="auto">
          <a:xfrm>
            <a:off x="5029200" y="5334001"/>
            <a:ext cx="2286000" cy="830263"/>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spcBef>
                <a:spcPct val="50000"/>
              </a:spcBef>
            </a:pPr>
            <a:r>
              <a:rPr lang="fa-IR" sz="2400" b="1">
                <a:solidFill>
                  <a:schemeClr val="tx1">
                    <a:lumMod val="95000"/>
                    <a:lumOff val="5000"/>
                  </a:schemeClr>
                </a:solidFill>
                <a:latin typeface="Arial" charset="0"/>
              </a:rPr>
              <a:t>چگونه خريد صورت ميگيرد؟</a:t>
            </a:r>
            <a:endParaRPr lang="en-US" sz="2400" b="1">
              <a:solidFill>
                <a:schemeClr val="tx1">
                  <a:lumMod val="95000"/>
                  <a:lumOff val="5000"/>
                </a:schemeClr>
              </a:solidFill>
              <a:latin typeface="Arial" charset="0"/>
            </a:endParaRPr>
          </a:p>
        </p:txBody>
      </p:sp>
      <p:sp>
        <p:nvSpPr>
          <p:cNvPr id="25606" name="Text Box 6"/>
          <p:cNvSpPr txBox="1">
            <a:spLocks noChangeArrowheads="1"/>
          </p:cNvSpPr>
          <p:nvPr/>
        </p:nvSpPr>
        <p:spPr bwMode="auto">
          <a:xfrm>
            <a:off x="7620000" y="2362200"/>
            <a:ext cx="2438400" cy="457200"/>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spcBef>
                <a:spcPct val="50000"/>
              </a:spcBef>
            </a:pPr>
            <a:r>
              <a:rPr lang="fa-IR" sz="2400" b="1">
                <a:solidFill>
                  <a:schemeClr val="tx1">
                    <a:lumMod val="95000"/>
                    <a:lumOff val="5000"/>
                  </a:schemeClr>
                </a:solidFill>
                <a:latin typeface="Arial" charset="0"/>
              </a:rPr>
              <a:t>از كجا خريد ميشود؟</a:t>
            </a:r>
            <a:endParaRPr lang="en-US" sz="2400" b="1">
              <a:solidFill>
                <a:schemeClr val="tx1">
                  <a:lumMod val="95000"/>
                  <a:lumOff val="5000"/>
                </a:schemeClr>
              </a:solidFill>
              <a:latin typeface="Arial" charset="0"/>
            </a:endParaRPr>
          </a:p>
        </p:txBody>
      </p:sp>
      <p:sp>
        <p:nvSpPr>
          <p:cNvPr id="25607" name="Text Box 7"/>
          <p:cNvSpPr txBox="1">
            <a:spLocks noChangeArrowheads="1"/>
          </p:cNvSpPr>
          <p:nvPr/>
        </p:nvSpPr>
        <p:spPr bwMode="auto">
          <a:xfrm>
            <a:off x="7391400" y="4098925"/>
            <a:ext cx="2667000" cy="457200"/>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spcBef>
                <a:spcPct val="50000"/>
              </a:spcBef>
            </a:pPr>
            <a:r>
              <a:rPr lang="fa-IR" sz="2400" b="1">
                <a:solidFill>
                  <a:schemeClr val="tx1">
                    <a:lumMod val="95000"/>
                    <a:lumOff val="5000"/>
                  </a:schemeClr>
                </a:solidFill>
                <a:latin typeface="Arial" charset="0"/>
              </a:rPr>
              <a:t>چه موقع خريد ميشود؟</a:t>
            </a:r>
            <a:endParaRPr lang="en-US" sz="2400" b="1">
              <a:solidFill>
                <a:schemeClr val="tx1">
                  <a:lumMod val="95000"/>
                  <a:lumOff val="5000"/>
                </a:schemeClr>
              </a:solidFill>
              <a:latin typeface="Arial" charset="0"/>
            </a:endParaRPr>
          </a:p>
        </p:txBody>
      </p:sp>
      <p:sp>
        <p:nvSpPr>
          <p:cNvPr id="25608" name="Text Box 8"/>
          <p:cNvSpPr txBox="1">
            <a:spLocks noChangeArrowheads="1"/>
          </p:cNvSpPr>
          <p:nvPr/>
        </p:nvSpPr>
        <p:spPr bwMode="auto">
          <a:xfrm>
            <a:off x="2438400" y="746125"/>
            <a:ext cx="2286000" cy="457200"/>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spcBef>
                <a:spcPct val="50000"/>
              </a:spcBef>
            </a:pPr>
            <a:r>
              <a:rPr lang="fa-IR" sz="2400" b="1">
                <a:solidFill>
                  <a:schemeClr val="tx1">
                    <a:lumMod val="95000"/>
                    <a:lumOff val="5000"/>
                  </a:schemeClr>
                </a:solidFill>
                <a:latin typeface="Arial" charset="0"/>
              </a:rPr>
              <a:t>چه كسی ميخرد؟</a:t>
            </a:r>
            <a:endParaRPr lang="en-US" sz="2400" b="1">
              <a:solidFill>
                <a:schemeClr val="tx1">
                  <a:lumMod val="95000"/>
                  <a:lumOff val="5000"/>
                </a:schemeClr>
              </a:solidFill>
              <a:latin typeface="Arial" charset="0"/>
            </a:endParaRPr>
          </a:p>
        </p:txBody>
      </p:sp>
      <p:sp>
        <p:nvSpPr>
          <p:cNvPr id="25609" name="Oval 9"/>
          <p:cNvSpPr>
            <a:spLocks noChangeArrowheads="1"/>
          </p:cNvSpPr>
          <p:nvPr/>
        </p:nvSpPr>
        <p:spPr bwMode="auto">
          <a:xfrm>
            <a:off x="5181600" y="1828800"/>
            <a:ext cx="2133600" cy="1676400"/>
          </a:xfrm>
          <a:prstGeom prst="ellipse">
            <a:avLst/>
          </a:prstGeom>
          <a:blipFill dpi="0" rotWithShape="1">
            <a:blip r:embed="rId2"/>
            <a:srcRect/>
            <a:tile tx="0" ty="0" sx="100000" sy="100000" flip="none" algn="tl"/>
          </a:blipFill>
          <a:ln w="9525">
            <a:noFill/>
            <a:round/>
            <a:headEnd/>
            <a:tailEnd/>
          </a:ln>
        </p:spPr>
        <p:txBody>
          <a:bodyPr wrap="none" anchor="ctr"/>
          <a:lstStyle/>
          <a:p>
            <a:pPr algn="ctr" rtl="0"/>
            <a:r>
              <a:rPr lang="fa-IR" sz="2800" b="1">
                <a:solidFill>
                  <a:schemeClr val="tx1">
                    <a:lumMod val="95000"/>
                    <a:lumOff val="5000"/>
                  </a:schemeClr>
                </a:solidFill>
                <a:latin typeface="Arial" charset="0"/>
              </a:rPr>
              <a:t>تجريه و تحليل </a:t>
            </a:r>
          </a:p>
          <a:p>
            <a:pPr algn="ctr" rtl="0"/>
            <a:r>
              <a:rPr lang="fa-IR" sz="2800" b="1">
                <a:solidFill>
                  <a:schemeClr val="tx1">
                    <a:lumMod val="95000"/>
                    <a:lumOff val="5000"/>
                  </a:schemeClr>
                </a:solidFill>
                <a:latin typeface="Arial" charset="0"/>
              </a:rPr>
              <a:t>مصرف كننده</a:t>
            </a:r>
            <a:endParaRPr lang="en-US" sz="2800" b="1">
              <a:solidFill>
                <a:schemeClr val="tx1">
                  <a:lumMod val="95000"/>
                  <a:lumOff val="5000"/>
                </a:schemeClr>
              </a:solidFill>
              <a:latin typeface="Arial" charset="0"/>
            </a:endParaRPr>
          </a:p>
        </p:txBody>
      </p:sp>
      <p:sp>
        <p:nvSpPr>
          <p:cNvPr id="25610" name="Line 10"/>
          <p:cNvSpPr>
            <a:spLocks noChangeShapeType="1"/>
          </p:cNvSpPr>
          <p:nvPr/>
        </p:nvSpPr>
        <p:spPr bwMode="auto">
          <a:xfrm flipH="1">
            <a:off x="6705600" y="990600"/>
            <a:ext cx="914400" cy="0"/>
          </a:xfrm>
          <a:prstGeom prst="line">
            <a:avLst/>
          </a:prstGeom>
          <a:noFill/>
          <a:ln w="57150">
            <a:solidFill>
              <a:srgbClr val="3366FF"/>
            </a:solidFill>
            <a:round/>
            <a:headEnd/>
            <a:tailEnd/>
          </a:ln>
        </p:spPr>
        <p:txBody>
          <a:bodyPr/>
          <a:lstStyle/>
          <a:p>
            <a:endParaRPr lang="en-US">
              <a:solidFill>
                <a:schemeClr val="tx1">
                  <a:lumMod val="95000"/>
                  <a:lumOff val="5000"/>
                </a:schemeClr>
              </a:solidFill>
            </a:endParaRPr>
          </a:p>
        </p:txBody>
      </p:sp>
      <p:sp>
        <p:nvSpPr>
          <p:cNvPr id="25611" name="Line 11"/>
          <p:cNvSpPr>
            <a:spLocks noChangeShapeType="1"/>
          </p:cNvSpPr>
          <p:nvPr/>
        </p:nvSpPr>
        <p:spPr bwMode="auto">
          <a:xfrm>
            <a:off x="4724400" y="990600"/>
            <a:ext cx="1066800" cy="0"/>
          </a:xfrm>
          <a:prstGeom prst="line">
            <a:avLst/>
          </a:prstGeom>
          <a:noFill/>
          <a:ln w="57150">
            <a:solidFill>
              <a:srgbClr val="3366FF"/>
            </a:solidFill>
            <a:round/>
            <a:headEnd/>
            <a:tailEnd/>
          </a:ln>
        </p:spPr>
        <p:txBody>
          <a:bodyPr/>
          <a:lstStyle/>
          <a:p>
            <a:endParaRPr lang="en-US">
              <a:solidFill>
                <a:schemeClr val="tx1">
                  <a:lumMod val="95000"/>
                  <a:lumOff val="5000"/>
                </a:schemeClr>
              </a:solidFill>
            </a:endParaRPr>
          </a:p>
        </p:txBody>
      </p:sp>
      <p:sp>
        <p:nvSpPr>
          <p:cNvPr id="25612" name="Line 12"/>
          <p:cNvSpPr>
            <a:spLocks noChangeShapeType="1"/>
          </p:cNvSpPr>
          <p:nvPr/>
        </p:nvSpPr>
        <p:spPr bwMode="auto">
          <a:xfrm>
            <a:off x="6705600" y="990600"/>
            <a:ext cx="0" cy="914400"/>
          </a:xfrm>
          <a:prstGeom prst="line">
            <a:avLst/>
          </a:prstGeom>
          <a:noFill/>
          <a:ln w="57150">
            <a:solidFill>
              <a:srgbClr val="3366FF"/>
            </a:solidFill>
            <a:round/>
            <a:headEnd/>
            <a:tailEnd type="triangle" w="med" len="med"/>
          </a:ln>
        </p:spPr>
        <p:txBody>
          <a:bodyPr/>
          <a:lstStyle/>
          <a:p>
            <a:endParaRPr lang="en-US">
              <a:solidFill>
                <a:schemeClr val="tx1">
                  <a:lumMod val="95000"/>
                  <a:lumOff val="5000"/>
                </a:schemeClr>
              </a:solidFill>
            </a:endParaRPr>
          </a:p>
        </p:txBody>
      </p:sp>
      <p:sp>
        <p:nvSpPr>
          <p:cNvPr id="25613" name="Line 13"/>
          <p:cNvSpPr>
            <a:spLocks noChangeShapeType="1"/>
          </p:cNvSpPr>
          <p:nvPr/>
        </p:nvSpPr>
        <p:spPr bwMode="auto">
          <a:xfrm>
            <a:off x="5791200" y="990600"/>
            <a:ext cx="0" cy="914400"/>
          </a:xfrm>
          <a:prstGeom prst="line">
            <a:avLst/>
          </a:prstGeom>
          <a:noFill/>
          <a:ln w="57150">
            <a:solidFill>
              <a:srgbClr val="3366FF"/>
            </a:solidFill>
            <a:round/>
            <a:headEnd/>
            <a:tailEnd type="triangle" w="med" len="med"/>
          </a:ln>
        </p:spPr>
        <p:txBody>
          <a:bodyPr/>
          <a:lstStyle/>
          <a:p>
            <a:endParaRPr lang="en-US">
              <a:solidFill>
                <a:schemeClr val="tx1">
                  <a:lumMod val="95000"/>
                  <a:lumOff val="5000"/>
                </a:schemeClr>
              </a:solidFill>
            </a:endParaRPr>
          </a:p>
        </p:txBody>
      </p:sp>
      <p:sp>
        <p:nvSpPr>
          <p:cNvPr id="25614" name="Line 14"/>
          <p:cNvSpPr>
            <a:spLocks noChangeShapeType="1"/>
          </p:cNvSpPr>
          <p:nvPr/>
        </p:nvSpPr>
        <p:spPr bwMode="auto">
          <a:xfrm flipH="1">
            <a:off x="7315200" y="2590800"/>
            <a:ext cx="304800" cy="0"/>
          </a:xfrm>
          <a:prstGeom prst="line">
            <a:avLst/>
          </a:prstGeom>
          <a:noFill/>
          <a:ln w="57150">
            <a:solidFill>
              <a:srgbClr val="3366FF"/>
            </a:solidFill>
            <a:round/>
            <a:headEnd/>
            <a:tailEnd type="triangle" w="med" len="med"/>
          </a:ln>
        </p:spPr>
        <p:txBody>
          <a:bodyPr/>
          <a:lstStyle/>
          <a:p>
            <a:endParaRPr lang="en-US">
              <a:solidFill>
                <a:schemeClr val="tx1">
                  <a:lumMod val="95000"/>
                  <a:lumOff val="5000"/>
                </a:schemeClr>
              </a:solidFill>
            </a:endParaRPr>
          </a:p>
        </p:txBody>
      </p:sp>
      <p:sp>
        <p:nvSpPr>
          <p:cNvPr id="25615" name="Line 15"/>
          <p:cNvSpPr>
            <a:spLocks noChangeShapeType="1"/>
          </p:cNvSpPr>
          <p:nvPr/>
        </p:nvSpPr>
        <p:spPr bwMode="auto">
          <a:xfrm>
            <a:off x="4724400" y="2667000"/>
            <a:ext cx="457200" cy="0"/>
          </a:xfrm>
          <a:prstGeom prst="line">
            <a:avLst/>
          </a:prstGeom>
          <a:noFill/>
          <a:ln w="57150">
            <a:solidFill>
              <a:srgbClr val="3366FF"/>
            </a:solidFill>
            <a:round/>
            <a:headEnd/>
            <a:tailEnd type="triangle" w="med" len="med"/>
          </a:ln>
        </p:spPr>
        <p:txBody>
          <a:bodyPr/>
          <a:lstStyle/>
          <a:p>
            <a:endParaRPr lang="en-US">
              <a:solidFill>
                <a:schemeClr val="tx1">
                  <a:lumMod val="95000"/>
                  <a:lumOff val="5000"/>
                </a:schemeClr>
              </a:solidFill>
            </a:endParaRPr>
          </a:p>
        </p:txBody>
      </p:sp>
      <p:sp>
        <p:nvSpPr>
          <p:cNvPr id="25616" name="Line 16"/>
          <p:cNvSpPr>
            <a:spLocks noChangeShapeType="1"/>
          </p:cNvSpPr>
          <p:nvPr/>
        </p:nvSpPr>
        <p:spPr bwMode="auto">
          <a:xfrm flipH="1">
            <a:off x="6858000" y="4343400"/>
            <a:ext cx="533400" cy="0"/>
          </a:xfrm>
          <a:prstGeom prst="line">
            <a:avLst/>
          </a:prstGeom>
          <a:noFill/>
          <a:ln w="57150">
            <a:solidFill>
              <a:srgbClr val="3366FF"/>
            </a:solidFill>
            <a:round/>
            <a:headEnd/>
            <a:tailEnd/>
          </a:ln>
        </p:spPr>
        <p:txBody>
          <a:bodyPr/>
          <a:lstStyle/>
          <a:p>
            <a:endParaRPr lang="en-US">
              <a:solidFill>
                <a:schemeClr val="tx1">
                  <a:lumMod val="95000"/>
                  <a:lumOff val="5000"/>
                </a:schemeClr>
              </a:solidFill>
            </a:endParaRPr>
          </a:p>
        </p:txBody>
      </p:sp>
      <p:sp>
        <p:nvSpPr>
          <p:cNvPr id="25617" name="Line 17"/>
          <p:cNvSpPr>
            <a:spLocks noChangeShapeType="1"/>
          </p:cNvSpPr>
          <p:nvPr/>
        </p:nvSpPr>
        <p:spPr bwMode="auto">
          <a:xfrm>
            <a:off x="4724400" y="4343400"/>
            <a:ext cx="838200" cy="0"/>
          </a:xfrm>
          <a:prstGeom prst="line">
            <a:avLst/>
          </a:prstGeom>
          <a:noFill/>
          <a:ln w="57150">
            <a:solidFill>
              <a:srgbClr val="3366FF"/>
            </a:solidFill>
            <a:round/>
            <a:headEnd/>
            <a:tailEnd/>
          </a:ln>
        </p:spPr>
        <p:txBody>
          <a:bodyPr/>
          <a:lstStyle/>
          <a:p>
            <a:endParaRPr lang="en-US">
              <a:solidFill>
                <a:schemeClr val="tx1">
                  <a:lumMod val="95000"/>
                  <a:lumOff val="5000"/>
                </a:schemeClr>
              </a:solidFill>
            </a:endParaRPr>
          </a:p>
        </p:txBody>
      </p:sp>
      <p:sp>
        <p:nvSpPr>
          <p:cNvPr id="25618" name="Line 18"/>
          <p:cNvSpPr>
            <a:spLocks noChangeShapeType="1"/>
          </p:cNvSpPr>
          <p:nvPr/>
        </p:nvSpPr>
        <p:spPr bwMode="auto">
          <a:xfrm flipV="1">
            <a:off x="6858000" y="3352800"/>
            <a:ext cx="0" cy="990600"/>
          </a:xfrm>
          <a:prstGeom prst="line">
            <a:avLst/>
          </a:prstGeom>
          <a:noFill/>
          <a:ln w="57150">
            <a:solidFill>
              <a:srgbClr val="3366FF"/>
            </a:solidFill>
            <a:round/>
            <a:headEnd/>
            <a:tailEnd type="triangle" w="med" len="med"/>
          </a:ln>
        </p:spPr>
        <p:txBody>
          <a:bodyPr/>
          <a:lstStyle/>
          <a:p>
            <a:endParaRPr lang="en-US">
              <a:solidFill>
                <a:schemeClr val="tx1">
                  <a:lumMod val="95000"/>
                  <a:lumOff val="5000"/>
                </a:schemeClr>
              </a:solidFill>
            </a:endParaRPr>
          </a:p>
        </p:txBody>
      </p:sp>
      <p:sp>
        <p:nvSpPr>
          <p:cNvPr id="25619" name="Line 19"/>
          <p:cNvSpPr>
            <a:spLocks noChangeShapeType="1"/>
          </p:cNvSpPr>
          <p:nvPr/>
        </p:nvSpPr>
        <p:spPr bwMode="auto">
          <a:xfrm flipV="1">
            <a:off x="5562600" y="3276600"/>
            <a:ext cx="0" cy="1066800"/>
          </a:xfrm>
          <a:prstGeom prst="line">
            <a:avLst/>
          </a:prstGeom>
          <a:noFill/>
          <a:ln w="57150">
            <a:solidFill>
              <a:srgbClr val="3366FF"/>
            </a:solidFill>
            <a:round/>
            <a:headEnd/>
            <a:tailEnd type="triangle" w="med" len="med"/>
          </a:ln>
        </p:spPr>
        <p:txBody>
          <a:bodyPr/>
          <a:lstStyle/>
          <a:p>
            <a:endParaRPr lang="en-US">
              <a:solidFill>
                <a:schemeClr val="tx1">
                  <a:lumMod val="95000"/>
                  <a:lumOff val="5000"/>
                </a:schemeClr>
              </a:solidFill>
            </a:endParaRPr>
          </a:p>
        </p:txBody>
      </p:sp>
      <p:sp>
        <p:nvSpPr>
          <p:cNvPr id="25620" name="Line 20"/>
          <p:cNvSpPr>
            <a:spLocks noChangeShapeType="1"/>
          </p:cNvSpPr>
          <p:nvPr/>
        </p:nvSpPr>
        <p:spPr bwMode="auto">
          <a:xfrm flipV="1">
            <a:off x="6172200" y="3505200"/>
            <a:ext cx="0" cy="1828800"/>
          </a:xfrm>
          <a:prstGeom prst="line">
            <a:avLst/>
          </a:prstGeom>
          <a:noFill/>
          <a:ln w="57150">
            <a:solidFill>
              <a:srgbClr val="3366FF"/>
            </a:solidFill>
            <a:round/>
            <a:headEnd/>
            <a:tailEnd type="triangle" w="med" len="med"/>
          </a:ln>
        </p:spPr>
        <p:txBody>
          <a:bodyPr/>
          <a:lstStyle/>
          <a:p>
            <a:endParaRPr lang="en-US">
              <a:solidFill>
                <a:schemeClr val="tx1">
                  <a:lumMod val="95000"/>
                  <a:lumOff val="5000"/>
                </a:schemeClr>
              </a:solidFill>
            </a:endParaRPr>
          </a:p>
        </p:txBody>
      </p:sp>
    </p:spTree>
    <p:extLst>
      <p:ext uri="{BB962C8B-B14F-4D97-AF65-F5344CB8AC3E}">
        <p14:creationId xmlns:p14="http://schemas.microsoft.com/office/powerpoint/2010/main" val="707033201"/>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fade">
                                      <p:cBhvr>
                                        <p:cTn id="7" dur="2000"/>
                                        <p:tgtEl>
                                          <p:spTgt spid="256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12"/>
                                        </p:tgtEl>
                                        <p:attrNameLst>
                                          <p:attrName>style.visibility</p:attrName>
                                        </p:attrNameLst>
                                      </p:cBhvr>
                                      <p:to>
                                        <p:strVal val="visible"/>
                                      </p:to>
                                    </p:set>
                                    <p:animEffect transition="in" filter="fade">
                                      <p:cBhvr>
                                        <p:cTn id="12" dur="2000"/>
                                        <p:tgtEl>
                                          <p:spTgt spid="256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10"/>
                                        </p:tgtEl>
                                        <p:attrNameLst>
                                          <p:attrName>style.visibility</p:attrName>
                                        </p:attrNameLst>
                                      </p:cBhvr>
                                      <p:to>
                                        <p:strVal val="visible"/>
                                      </p:to>
                                    </p:set>
                                    <p:animEffect transition="in" filter="fade">
                                      <p:cBhvr>
                                        <p:cTn id="17" dur="2000"/>
                                        <p:tgtEl>
                                          <p:spTgt spid="256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2"/>
                                        </p:tgtEl>
                                        <p:attrNameLst>
                                          <p:attrName>style.visibility</p:attrName>
                                        </p:attrNameLst>
                                      </p:cBhvr>
                                      <p:to>
                                        <p:strVal val="visible"/>
                                      </p:to>
                                    </p:set>
                                    <p:animEffect transition="in" filter="fade">
                                      <p:cBhvr>
                                        <p:cTn id="22" dur="2000"/>
                                        <p:tgtEl>
                                          <p:spTgt spid="256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14"/>
                                        </p:tgtEl>
                                        <p:attrNameLst>
                                          <p:attrName>style.visibility</p:attrName>
                                        </p:attrNameLst>
                                      </p:cBhvr>
                                      <p:to>
                                        <p:strVal val="visible"/>
                                      </p:to>
                                    </p:set>
                                    <p:animEffect transition="in" filter="fade">
                                      <p:cBhvr>
                                        <p:cTn id="27" dur="2000"/>
                                        <p:tgtEl>
                                          <p:spTgt spid="256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606"/>
                                        </p:tgtEl>
                                        <p:attrNameLst>
                                          <p:attrName>style.visibility</p:attrName>
                                        </p:attrNameLst>
                                      </p:cBhvr>
                                      <p:to>
                                        <p:strVal val="visible"/>
                                      </p:to>
                                    </p:set>
                                    <p:animEffect transition="in" filter="fade">
                                      <p:cBhvr>
                                        <p:cTn id="32" dur="2000"/>
                                        <p:tgtEl>
                                          <p:spTgt spid="2560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618"/>
                                        </p:tgtEl>
                                        <p:attrNameLst>
                                          <p:attrName>style.visibility</p:attrName>
                                        </p:attrNameLst>
                                      </p:cBhvr>
                                      <p:to>
                                        <p:strVal val="visible"/>
                                      </p:to>
                                    </p:set>
                                    <p:animEffect transition="in" filter="fade">
                                      <p:cBhvr>
                                        <p:cTn id="37" dur="2000"/>
                                        <p:tgtEl>
                                          <p:spTgt spid="256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616"/>
                                        </p:tgtEl>
                                        <p:attrNameLst>
                                          <p:attrName>style.visibility</p:attrName>
                                        </p:attrNameLst>
                                      </p:cBhvr>
                                      <p:to>
                                        <p:strVal val="visible"/>
                                      </p:to>
                                    </p:set>
                                    <p:animEffect transition="in" filter="fade">
                                      <p:cBhvr>
                                        <p:cTn id="42" dur="2000"/>
                                        <p:tgtEl>
                                          <p:spTgt spid="256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607"/>
                                        </p:tgtEl>
                                        <p:attrNameLst>
                                          <p:attrName>style.visibility</p:attrName>
                                        </p:attrNameLst>
                                      </p:cBhvr>
                                      <p:to>
                                        <p:strVal val="visible"/>
                                      </p:to>
                                    </p:set>
                                    <p:animEffect transition="in" filter="fade">
                                      <p:cBhvr>
                                        <p:cTn id="47" dur="2000"/>
                                        <p:tgtEl>
                                          <p:spTgt spid="2560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620"/>
                                        </p:tgtEl>
                                        <p:attrNameLst>
                                          <p:attrName>style.visibility</p:attrName>
                                        </p:attrNameLst>
                                      </p:cBhvr>
                                      <p:to>
                                        <p:strVal val="visible"/>
                                      </p:to>
                                    </p:set>
                                    <p:animEffect transition="in" filter="fade">
                                      <p:cBhvr>
                                        <p:cTn id="52" dur="2000"/>
                                        <p:tgtEl>
                                          <p:spTgt spid="256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605"/>
                                        </p:tgtEl>
                                        <p:attrNameLst>
                                          <p:attrName>style.visibility</p:attrName>
                                        </p:attrNameLst>
                                      </p:cBhvr>
                                      <p:to>
                                        <p:strVal val="visible"/>
                                      </p:to>
                                    </p:set>
                                    <p:animEffect transition="in" filter="fade">
                                      <p:cBhvr>
                                        <p:cTn id="57" dur="2000"/>
                                        <p:tgtEl>
                                          <p:spTgt spid="2560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619"/>
                                        </p:tgtEl>
                                        <p:attrNameLst>
                                          <p:attrName>style.visibility</p:attrName>
                                        </p:attrNameLst>
                                      </p:cBhvr>
                                      <p:to>
                                        <p:strVal val="visible"/>
                                      </p:to>
                                    </p:set>
                                    <p:animEffect transition="in" filter="fade">
                                      <p:cBhvr>
                                        <p:cTn id="62" dur="2000"/>
                                        <p:tgtEl>
                                          <p:spTgt spid="256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617"/>
                                        </p:tgtEl>
                                        <p:attrNameLst>
                                          <p:attrName>style.visibility</p:attrName>
                                        </p:attrNameLst>
                                      </p:cBhvr>
                                      <p:to>
                                        <p:strVal val="visible"/>
                                      </p:to>
                                    </p:set>
                                    <p:animEffect transition="in" filter="fade">
                                      <p:cBhvr>
                                        <p:cTn id="67" dur="2000"/>
                                        <p:tgtEl>
                                          <p:spTgt spid="256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603"/>
                                        </p:tgtEl>
                                        <p:attrNameLst>
                                          <p:attrName>style.visibility</p:attrName>
                                        </p:attrNameLst>
                                      </p:cBhvr>
                                      <p:to>
                                        <p:strVal val="visible"/>
                                      </p:to>
                                    </p:set>
                                    <p:animEffect transition="in" filter="fade">
                                      <p:cBhvr>
                                        <p:cTn id="72" dur="2000"/>
                                        <p:tgtEl>
                                          <p:spTgt spid="2560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5615"/>
                                        </p:tgtEl>
                                        <p:attrNameLst>
                                          <p:attrName>style.visibility</p:attrName>
                                        </p:attrNameLst>
                                      </p:cBhvr>
                                      <p:to>
                                        <p:strVal val="visible"/>
                                      </p:to>
                                    </p:set>
                                    <p:animEffect transition="in" filter="fade">
                                      <p:cBhvr>
                                        <p:cTn id="77" dur="2000"/>
                                        <p:tgtEl>
                                          <p:spTgt spid="2561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604"/>
                                        </p:tgtEl>
                                        <p:attrNameLst>
                                          <p:attrName>style.visibility</p:attrName>
                                        </p:attrNameLst>
                                      </p:cBhvr>
                                      <p:to>
                                        <p:strVal val="visible"/>
                                      </p:to>
                                    </p:set>
                                    <p:animEffect transition="in" filter="fade">
                                      <p:cBhvr>
                                        <p:cTn id="82" dur="2000"/>
                                        <p:tgtEl>
                                          <p:spTgt spid="2560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613"/>
                                        </p:tgtEl>
                                        <p:attrNameLst>
                                          <p:attrName>style.visibility</p:attrName>
                                        </p:attrNameLst>
                                      </p:cBhvr>
                                      <p:to>
                                        <p:strVal val="visible"/>
                                      </p:to>
                                    </p:set>
                                    <p:animEffect transition="in" filter="fade">
                                      <p:cBhvr>
                                        <p:cTn id="87" dur="2000"/>
                                        <p:tgtEl>
                                          <p:spTgt spid="2561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611"/>
                                        </p:tgtEl>
                                        <p:attrNameLst>
                                          <p:attrName>style.visibility</p:attrName>
                                        </p:attrNameLst>
                                      </p:cBhvr>
                                      <p:to>
                                        <p:strVal val="visible"/>
                                      </p:to>
                                    </p:set>
                                    <p:animEffect transition="in" filter="fade">
                                      <p:cBhvr>
                                        <p:cTn id="92" dur="2000"/>
                                        <p:tgtEl>
                                          <p:spTgt spid="2561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5608"/>
                                        </p:tgtEl>
                                        <p:attrNameLst>
                                          <p:attrName>style.visibility</p:attrName>
                                        </p:attrNameLst>
                                      </p:cBhvr>
                                      <p:to>
                                        <p:strVal val="visible"/>
                                      </p:to>
                                    </p:set>
                                    <p:animEffect transition="in" filter="fade">
                                      <p:cBhvr>
                                        <p:cTn id="97" dur="20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3" grpId="0" animBg="1"/>
      <p:bldP spid="25604" grpId="0" animBg="1"/>
      <p:bldP spid="25605" grpId="0" animBg="1"/>
      <p:bldP spid="25606" grpId="0" animBg="1"/>
      <p:bldP spid="25607" grpId="0" animBg="1"/>
      <p:bldP spid="25608" grpId="0" animBg="1"/>
      <p:bldP spid="25609" grpId="0" animBg="1"/>
      <p:bldP spid="25610" grpId="0" animBg="1"/>
      <p:bldP spid="25611" grpId="0" animBg="1"/>
      <p:bldP spid="25612" grpId="0" animBg="1"/>
      <p:bldP spid="25613" grpId="0" animBg="1"/>
      <p:bldP spid="25614" grpId="0" animBg="1"/>
      <p:bldP spid="25615" grpId="0" animBg="1"/>
      <p:bldP spid="25616" grpId="0" animBg="1"/>
      <p:bldP spid="25617" grpId="0" animBg="1"/>
      <p:bldP spid="25618" grpId="0" animBg="1"/>
      <p:bldP spid="25619" grpId="0" animBg="1"/>
      <p:bldP spid="256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3" name="Text Box 7"/>
          <p:cNvSpPr txBox="1">
            <a:spLocks noChangeArrowheads="1"/>
          </p:cNvSpPr>
          <p:nvPr/>
        </p:nvSpPr>
        <p:spPr bwMode="auto">
          <a:xfrm>
            <a:off x="1524000" y="1"/>
            <a:ext cx="9144000" cy="461963"/>
          </a:xfrm>
          <a:prstGeom prst="rect">
            <a:avLst/>
          </a:prstGeom>
          <a:blipFill dpi="0" rotWithShape="1">
            <a:blip r:embed="rId2"/>
            <a:srcRect/>
            <a:tile tx="0" ty="0" sx="100000" sy="100000" flip="none" algn="tl"/>
          </a:blipFill>
          <a:ln w="12700" cap="sq">
            <a:noFill/>
            <a:miter lim="800000"/>
            <a:headEnd type="none" w="sm" len="sm"/>
            <a:tailEnd type="none" w="sm" len="sm"/>
          </a:ln>
        </p:spPr>
        <p:txBody>
          <a:bodyPr>
            <a:spAutoFit/>
          </a:bodyPr>
          <a:lstStyle/>
          <a:p>
            <a:pPr>
              <a:spcBef>
                <a:spcPct val="50000"/>
              </a:spcBef>
            </a:pPr>
            <a:r>
              <a:rPr kumimoji="1" lang="ar-SA" sz="2400" b="1" dirty="0">
                <a:solidFill>
                  <a:schemeClr val="tx1">
                    <a:lumMod val="95000"/>
                    <a:lumOff val="5000"/>
                  </a:schemeClr>
                </a:solidFill>
                <a:latin typeface="Arial" charset="0"/>
              </a:rPr>
              <a:t>چرا مشتري محصولي را مي خرد ؟.</a:t>
            </a:r>
            <a:endParaRPr kumimoji="1" lang="en-US" sz="2400" b="1" dirty="0">
              <a:solidFill>
                <a:schemeClr val="tx1">
                  <a:lumMod val="95000"/>
                  <a:lumOff val="5000"/>
                </a:schemeClr>
              </a:solidFill>
              <a:latin typeface="Arial" charset="0"/>
            </a:endParaRPr>
          </a:p>
        </p:txBody>
      </p:sp>
      <p:grpSp>
        <p:nvGrpSpPr>
          <p:cNvPr id="2" name="Group 8"/>
          <p:cNvGrpSpPr>
            <a:grpSpLocks/>
          </p:cNvGrpSpPr>
          <p:nvPr/>
        </p:nvGrpSpPr>
        <p:grpSpPr bwMode="auto">
          <a:xfrm>
            <a:off x="2109332" y="928670"/>
            <a:ext cx="8272948" cy="5497530"/>
            <a:chOff x="1296" y="480"/>
            <a:chExt cx="4464" cy="3360"/>
          </a:xfrm>
          <a:blipFill>
            <a:blip r:embed="rId2"/>
            <a:tile tx="0" ty="0" sx="100000" sy="100000" flip="none" algn="tl"/>
          </a:blipFill>
        </p:grpSpPr>
        <p:grpSp>
          <p:nvGrpSpPr>
            <p:cNvPr id="3" name="Group 9"/>
            <p:cNvGrpSpPr>
              <a:grpSpLocks/>
            </p:cNvGrpSpPr>
            <p:nvPr/>
          </p:nvGrpSpPr>
          <p:grpSpPr bwMode="auto">
            <a:xfrm>
              <a:off x="1296" y="480"/>
              <a:ext cx="4464" cy="3360"/>
              <a:chOff x="1296" y="480"/>
              <a:chExt cx="4464" cy="3360"/>
            </a:xfrm>
            <a:grpFill/>
          </p:grpSpPr>
          <p:sp>
            <p:nvSpPr>
              <p:cNvPr id="125965" name="AutoShape 10" descr="Canvas"/>
              <p:cNvSpPr>
                <a:spLocks noChangeArrowheads="1"/>
              </p:cNvSpPr>
              <p:nvPr/>
            </p:nvSpPr>
            <p:spPr bwMode="auto">
              <a:xfrm>
                <a:off x="2544" y="1776"/>
                <a:ext cx="1872" cy="432"/>
              </a:xfrm>
              <a:prstGeom prst="roundRect">
                <a:avLst>
                  <a:gd name="adj" fmla="val 16667"/>
                </a:avLst>
              </a:prstGeom>
              <a:grpFill/>
              <a:ln w="12700" cap="sq">
                <a:solidFill>
                  <a:srgbClr val="CCFF33"/>
                </a:solidFill>
                <a:round/>
                <a:headEnd type="none" w="sm" len="sm"/>
                <a:tailEnd type="none" w="sm" len="sm"/>
              </a:ln>
            </p:spPr>
            <p:txBody>
              <a:bodyPr wrap="none" anchor="ctr"/>
              <a:lstStyle/>
              <a:p>
                <a:pPr algn="ctr" rtl="0">
                  <a:defRPr/>
                </a:pPr>
                <a:r>
                  <a:rPr kumimoji="1" lang="ar-SA" sz="2400" dirty="0">
                    <a:solidFill>
                      <a:schemeClr val="tx1">
                        <a:lumMod val="95000"/>
                        <a:lumOff val="5000"/>
                      </a:schemeClr>
                    </a:solidFill>
                    <a:latin typeface="Arial" pitchFamily="34" charset="0"/>
                    <a:cs typeface="Arial" pitchFamily="34" charset="0"/>
                  </a:rPr>
                  <a:t>انواع فايده ها يا مطلوبيت</a:t>
                </a:r>
              </a:p>
              <a:p>
                <a:pPr algn="ctr" rtl="0">
                  <a:defRPr/>
                </a:pPr>
                <a:r>
                  <a:rPr kumimoji="1" lang="ar-SA" sz="2400" dirty="0">
                    <a:solidFill>
                      <a:schemeClr val="tx1">
                        <a:lumMod val="95000"/>
                        <a:lumOff val="5000"/>
                      </a:schemeClr>
                    </a:solidFill>
                    <a:latin typeface="Arial" pitchFamily="34" charset="0"/>
                    <a:cs typeface="Arial" pitchFamily="34" charset="0"/>
                  </a:rPr>
                  <a:t>محصولات از نظر مشتري</a:t>
                </a:r>
                <a:endParaRPr kumimoji="1" lang="en-US" sz="2400" dirty="0">
                  <a:solidFill>
                    <a:schemeClr val="tx1">
                      <a:lumMod val="95000"/>
                      <a:lumOff val="5000"/>
                    </a:schemeClr>
                  </a:solidFill>
                  <a:latin typeface="Arial" pitchFamily="34" charset="0"/>
                  <a:cs typeface="Arial" pitchFamily="34" charset="0"/>
                </a:endParaRPr>
              </a:p>
            </p:txBody>
          </p:sp>
          <p:sp>
            <p:nvSpPr>
              <p:cNvPr id="125966" name="Rectangle 11" descr="Pink tissue paper"/>
              <p:cNvSpPr>
                <a:spLocks noChangeArrowheads="1"/>
              </p:cNvSpPr>
              <p:nvPr/>
            </p:nvSpPr>
            <p:spPr bwMode="auto">
              <a:xfrm>
                <a:off x="2592" y="480"/>
                <a:ext cx="1776" cy="384"/>
              </a:xfrm>
              <a:prstGeom prst="rect">
                <a:avLst/>
              </a:prstGeom>
              <a:grpFill/>
              <a:ln w="12700" cap="sq">
                <a:solidFill>
                  <a:srgbClr val="CCFF33"/>
                </a:solidFill>
                <a:miter lim="800000"/>
                <a:headEnd type="none" w="sm" len="sm"/>
                <a:tailEnd type="none" w="sm" len="sm"/>
              </a:ln>
            </p:spPr>
            <p:txBody>
              <a:bodyPr wrap="none" anchor="ctr"/>
              <a:lstStyle/>
              <a:p>
                <a:pPr algn="ctr" rtl="0">
                  <a:defRPr/>
                </a:pPr>
                <a:r>
                  <a:rPr kumimoji="1" lang="ar-SA" sz="2400" dirty="0">
                    <a:solidFill>
                      <a:schemeClr val="tx1">
                        <a:lumMod val="95000"/>
                        <a:lumOff val="5000"/>
                      </a:schemeClr>
                    </a:solidFill>
                    <a:latin typeface="Arial" pitchFamily="34" charset="0"/>
                    <a:cs typeface="Arial" pitchFamily="34" charset="0"/>
                  </a:rPr>
                  <a:t>تامين ظواهر مورد نظر</a:t>
                </a:r>
                <a:endParaRPr kumimoji="1" lang="en-US" sz="2400" dirty="0">
                  <a:solidFill>
                    <a:schemeClr val="tx1">
                      <a:lumMod val="95000"/>
                      <a:lumOff val="5000"/>
                    </a:schemeClr>
                  </a:solidFill>
                  <a:latin typeface="Arial" pitchFamily="34" charset="0"/>
                  <a:cs typeface="Arial" pitchFamily="34" charset="0"/>
                </a:endParaRPr>
              </a:p>
            </p:txBody>
          </p:sp>
          <p:sp>
            <p:nvSpPr>
              <p:cNvPr id="125967" name="Rectangle 12" descr="Pink tissue paper"/>
              <p:cNvSpPr>
                <a:spLocks noChangeArrowheads="1"/>
              </p:cNvSpPr>
              <p:nvPr/>
            </p:nvSpPr>
            <p:spPr bwMode="auto">
              <a:xfrm>
                <a:off x="3792" y="1104"/>
                <a:ext cx="1968" cy="384"/>
              </a:xfrm>
              <a:prstGeom prst="rect">
                <a:avLst/>
              </a:prstGeom>
              <a:grpFill/>
              <a:ln w="12700" cap="sq">
                <a:solidFill>
                  <a:srgbClr val="CCFF33"/>
                </a:solidFill>
                <a:miter lim="800000"/>
                <a:headEnd type="none" w="sm" len="sm"/>
                <a:tailEnd type="none" w="sm" len="sm"/>
              </a:ln>
            </p:spPr>
            <p:txBody>
              <a:bodyPr wrap="none" anchor="ctr"/>
              <a:lstStyle/>
              <a:p>
                <a:pPr algn="ctr" rtl="0">
                  <a:defRPr/>
                </a:pPr>
                <a:r>
                  <a:rPr kumimoji="1" lang="ar-SA" sz="2400">
                    <a:solidFill>
                      <a:schemeClr val="tx1">
                        <a:lumMod val="95000"/>
                        <a:lumOff val="5000"/>
                      </a:schemeClr>
                    </a:solidFill>
                    <a:latin typeface="Arial" pitchFamily="34" charset="0"/>
                    <a:cs typeface="Arial" pitchFamily="34" charset="0"/>
                  </a:rPr>
                  <a:t>امكان دستيابي و خريد آسان</a:t>
                </a:r>
                <a:endParaRPr kumimoji="1" lang="en-US" sz="2400">
                  <a:solidFill>
                    <a:schemeClr val="tx1">
                      <a:lumMod val="95000"/>
                      <a:lumOff val="5000"/>
                    </a:schemeClr>
                  </a:solidFill>
                  <a:latin typeface="Arial" pitchFamily="34" charset="0"/>
                  <a:cs typeface="Arial" pitchFamily="34" charset="0"/>
                </a:endParaRPr>
              </a:p>
            </p:txBody>
          </p:sp>
          <p:sp>
            <p:nvSpPr>
              <p:cNvPr id="125968" name="Rectangle 13" descr="Pink tissue paper"/>
              <p:cNvSpPr>
                <a:spLocks noChangeArrowheads="1"/>
              </p:cNvSpPr>
              <p:nvPr/>
            </p:nvSpPr>
            <p:spPr bwMode="auto">
              <a:xfrm>
                <a:off x="3788" y="2582"/>
                <a:ext cx="1968" cy="384"/>
              </a:xfrm>
              <a:prstGeom prst="rect">
                <a:avLst/>
              </a:prstGeom>
              <a:grpFill/>
              <a:ln w="12700" cap="sq">
                <a:solidFill>
                  <a:srgbClr val="CCFF33"/>
                </a:solidFill>
                <a:miter lim="800000"/>
                <a:headEnd type="none" w="sm" len="sm"/>
                <a:tailEnd type="none" w="sm" len="sm"/>
              </a:ln>
            </p:spPr>
            <p:txBody>
              <a:bodyPr wrap="none" anchor="ctr"/>
              <a:lstStyle/>
              <a:p>
                <a:pPr algn="ctr" rtl="0">
                  <a:defRPr/>
                </a:pPr>
                <a:r>
                  <a:rPr kumimoji="1" lang="ar-SA" sz="2400">
                    <a:solidFill>
                      <a:schemeClr val="tx1">
                        <a:lumMod val="95000"/>
                        <a:lumOff val="5000"/>
                      </a:schemeClr>
                    </a:solidFill>
                    <a:latin typeface="Arial" pitchFamily="34" charset="0"/>
                    <a:cs typeface="Arial" pitchFamily="34" charset="0"/>
                  </a:rPr>
                  <a:t>زمان دستيابي و خريد دلخواه</a:t>
                </a:r>
                <a:endParaRPr kumimoji="1" lang="en-US" sz="2400">
                  <a:solidFill>
                    <a:schemeClr val="tx1">
                      <a:lumMod val="95000"/>
                      <a:lumOff val="5000"/>
                    </a:schemeClr>
                  </a:solidFill>
                  <a:latin typeface="Arial" pitchFamily="34" charset="0"/>
                  <a:cs typeface="Arial" pitchFamily="34" charset="0"/>
                </a:endParaRPr>
              </a:p>
            </p:txBody>
          </p:sp>
          <p:sp>
            <p:nvSpPr>
              <p:cNvPr id="125969" name="Rectangle 14" descr="Pink tissue paper"/>
              <p:cNvSpPr>
                <a:spLocks noChangeArrowheads="1"/>
              </p:cNvSpPr>
              <p:nvPr/>
            </p:nvSpPr>
            <p:spPr bwMode="auto">
              <a:xfrm>
                <a:off x="1313" y="1097"/>
                <a:ext cx="1776" cy="384"/>
              </a:xfrm>
              <a:prstGeom prst="rect">
                <a:avLst/>
              </a:prstGeom>
              <a:grpFill/>
              <a:ln w="12700" cap="sq">
                <a:solidFill>
                  <a:srgbClr val="CCFF33"/>
                </a:solidFill>
                <a:miter lim="800000"/>
                <a:headEnd type="none" w="sm" len="sm"/>
                <a:tailEnd type="none" w="sm" len="sm"/>
              </a:ln>
            </p:spPr>
            <p:txBody>
              <a:bodyPr wrap="none" anchor="ctr"/>
              <a:lstStyle/>
              <a:p>
                <a:pPr algn="ctr" rtl="0">
                  <a:defRPr/>
                </a:pPr>
                <a:r>
                  <a:rPr kumimoji="1" lang="ar-SA" sz="2400">
                    <a:solidFill>
                      <a:schemeClr val="tx1">
                        <a:lumMod val="95000"/>
                        <a:lumOff val="5000"/>
                      </a:schemeClr>
                    </a:solidFill>
                    <a:latin typeface="Arial" pitchFamily="34" charset="0"/>
                    <a:cs typeface="Arial" pitchFamily="34" charset="0"/>
                  </a:rPr>
                  <a:t>تامين نياز هاي رواني</a:t>
                </a:r>
                <a:endParaRPr kumimoji="1" lang="en-US" sz="2400">
                  <a:solidFill>
                    <a:schemeClr val="tx1">
                      <a:lumMod val="95000"/>
                      <a:lumOff val="5000"/>
                    </a:schemeClr>
                  </a:solidFill>
                  <a:latin typeface="Arial" pitchFamily="34" charset="0"/>
                  <a:cs typeface="Arial" pitchFamily="34" charset="0"/>
                </a:endParaRPr>
              </a:p>
            </p:txBody>
          </p:sp>
          <p:sp>
            <p:nvSpPr>
              <p:cNvPr id="125970" name="Rectangle 15" descr="Pink tissue paper"/>
              <p:cNvSpPr>
                <a:spLocks noChangeArrowheads="1"/>
              </p:cNvSpPr>
              <p:nvPr/>
            </p:nvSpPr>
            <p:spPr bwMode="auto">
              <a:xfrm>
                <a:off x="1296" y="2592"/>
                <a:ext cx="1776" cy="384"/>
              </a:xfrm>
              <a:prstGeom prst="rect">
                <a:avLst/>
              </a:prstGeom>
              <a:grpFill/>
              <a:ln w="12700" cap="sq">
                <a:solidFill>
                  <a:srgbClr val="CCFF33"/>
                </a:solidFill>
                <a:miter lim="800000"/>
                <a:headEnd type="none" w="sm" len="sm"/>
                <a:tailEnd type="none" w="sm" len="sm"/>
              </a:ln>
            </p:spPr>
            <p:txBody>
              <a:bodyPr wrap="none" anchor="ctr"/>
              <a:lstStyle/>
              <a:p>
                <a:pPr algn="ctr" rtl="0">
                  <a:defRPr/>
                </a:pPr>
                <a:r>
                  <a:rPr kumimoji="1" lang="ar-SA" sz="2400">
                    <a:solidFill>
                      <a:schemeClr val="tx1">
                        <a:lumMod val="95000"/>
                        <a:lumOff val="5000"/>
                      </a:schemeClr>
                    </a:solidFill>
                    <a:latin typeface="Arial" pitchFamily="34" charset="0"/>
                    <a:cs typeface="Arial" pitchFamily="34" charset="0"/>
                  </a:rPr>
                  <a:t>اطلاع رساني كافي</a:t>
                </a:r>
                <a:endParaRPr kumimoji="1" lang="en-US" sz="2400">
                  <a:solidFill>
                    <a:schemeClr val="tx1">
                      <a:lumMod val="95000"/>
                      <a:lumOff val="5000"/>
                    </a:schemeClr>
                  </a:solidFill>
                  <a:latin typeface="Arial" pitchFamily="34" charset="0"/>
                  <a:cs typeface="Arial" pitchFamily="34" charset="0"/>
                </a:endParaRPr>
              </a:p>
            </p:txBody>
          </p:sp>
          <p:sp>
            <p:nvSpPr>
              <p:cNvPr id="125971" name="Rectangle 16" descr="Pink tissue paper"/>
              <p:cNvSpPr>
                <a:spLocks noChangeArrowheads="1"/>
              </p:cNvSpPr>
              <p:nvPr/>
            </p:nvSpPr>
            <p:spPr bwMode="auto">
              <a:xfrm>
                <a:off x="2544" y="3456"/>
                <a:ext cx="1872" cy="384"/>
              </a:xfrm>
              <a:prstGeom prst="rect">
                <a:avLst/>
              </a:prstGeom>
              <a:grpFill/>
              <a:ln w="12700" cap="sq">
                <a:solidFill>
                  <a:srgbClr val="CCFF33"/>
                </a:solidFill>
                <a:miter lim="800000"/>
                <a:headEnd type="none" w="sm" len="sm"/>
                <a:tailEnd type="none" w="sm" len="sm"/>
              </a:ln>
            </p:spPr>
            <p:txBody>
              <a:bodyPr wrap="none" anchor="ctr"/>
              <a:lstStyle/>
              <a:p>
                <a:pPr algn="ctr" rtl="0">
                  <a:defRPr/>
                </a:pPr>
                <a:r>
                  <a:rPr kumimoji="1" lang="ar-SA" sz="2400">
                    <a:solidFill>
                      <a:schemeClr val="tx1">
                        <a:lumMod val="95000"/>
                        <a:lumOff val="5000"/>
                      </a:schemeClr>
                    </a:solidFill>
                    <a:latin typeface="Arial" pitchFamily="34" charset="0"/>
                    <a:cs typeface="Arial" pitchFamily="34" charset="0"/>
                  </a:rPr>
                  <a:t>محل دستيابي و خريد مطلوب</a:t>
                </a:r>
                <a:endParaRPr kumimoji="1" lang="en-US" sz="2400">
                  <a:solidFill>
                    <a:schemeClr val="tx1">
                      <a:lumMod val="95000"/>
                      <a:lumOff val="5000"/>
                    </a:schemeClr>
                  </a:solidFill>
                  <a:latin typeface="Arial" pitchFamily="34" charset="0"/>
                  <a:cs typeface="Arial" pitchFamily="34" charset="0"/>
                </a:endParaRPr>
              </a:p>
            </p:txBody>
          </p:sp>
        </p:grpSp>
        <p:cxnSp>
          <p:nvCxnSpPr>
            <p:cNvPr id="125959" name="AutoShape 17"/>
            <p:cNvCxnSpPr>
              <a:cxnSpLocks noChangeShapeType="1"/>
              <a:stCxn id="125966" idx="2"/>
              <a:endCxn id="125965" idx="0"/>
            </p:cNvCxnSpPr>
            <p:nvPr/>
          </p:nvCxnSpPr>
          <p:spPr bwMode="auto">
            <a:xfrm>
              <a:off x="3480" y="864"/>
              <a:ext cx="0" cy="912"/>
            </a:xfrm>
            <a:prstGeom prst="straightConnector1">
              <a:avLst/>
            </a:prstGeom>
            <a:grpFill/>
            <a:ln w="38100" cap="sq">
              <a:solidFill>
                <a:srgbClr val="66FF33"/>
              </a:solidFill>
              <a:round/>
              <a:headEnd type="none" w="sm" len="sm"/>
              <a:tailEnd type="none" w="sm" len="sm"/>
            </a:ln>
          </p:spPr>
        </p:cxnSp>
        <p:cxnSp>
          <p:nvCxnSpPr>
            <p:cNvPr id="125960" name="AutoShape 18"/>
            <p:cNvCxnSpPr>
              <a:cxnSpLocks noChangeShapeType="1"/>
              <a:stCxn id="125969" idx="2"/>
              <a:endCxn id="125965" idx="1"/>
            </p:cNvCxnSpPr>
            <p:nvPr/>
          </p:nvCxnSpPr>
          <p:spPr bwMode="auto">
            <a:xfrm rot="16200000" flipH="1">
              <a:off x="2117" y="1565"/>
              <a:ext cx="511" cy="343"/>
            </a:xfrm>
            <a:prstGeom prst="straightConnector1">
              <a:avLst/>
            </a:prstGeom>
            <a:grpFill/>
            <a:ln w="38100" cap="sq">
              <a:solidFill>
                <a:srgbClr val="66FF33"/>
              </a:solidFill>
              <a:round/>
              <a:headEnd type="none" w="sm" len="sm"/>
              <a:tailEnd type="none" w="sm" len="sm"/>
            </a:ln>
          </p:spPr>
        </p:cxnSp>
        <p:cxnSp>
          <p:nvCxnSpPr>
            <p:cNvPr id="125961" name="AutoShape 19"/>
            <p:cNvCxnSpPr>
              <a:cxnSpLocks noChangeShapeType="1"/>
              <a:stCxn id="125967" idx="2"/>
              <a:endCxn id="125965" idx="3"/>
            </p:cNvCxnSpPr>
            <p:nvPr/>
          </p:nvCxnSpPr>
          <p:spPr bwMode="auto">
            <a:xfrm flipH="1">
              <a:off x="4416" y="1488"/>
              <a:ext cx="360" cy="504"/>
            </a:xfrm>
            <a:prstGeom prst="straightConnector1">
              <a:avLst/>
            </a:prstGeom>
            <a:grpFill/>
            <a:ln w="38100" cap="sq">
              <a:solidFill>
                <a:srgbClr val="66FF33"/>
              </a:solidFill>
              <a:round/>
              <a:headEnd type="none" w="sm" len="sm"/>
              <a:tailEnd type="none" w="sm" len="sm"/>
            </a:ln>
          </p:spPr>
        </p:cxnSp>
        <p:cxnSp>
          <p:nvCxnSpPr>
            <p:cNvPr id="125962" name="AutoShape 20"/>
            <p:cNvCxnSpPr>
              <a:cxnSpLocks noChangeShapeType="1"/>
              <a:stCxn id="125970" idx="0"/>
              <a:endCxn id="125965" idx="1"/>
            </p:cNvCxnSpPr>
            <p:nvPr/>
          </p:nvCxnSpPr>
          <p:spPr bwMode="auto">
            <a:xfrm flipV="1">
              <a:off x="2184" y="1992"/>
              <a:ext cx="360" cy="600"/>
            </a:xfrm>
            <a:prstGeom prst="straightConnector1">
              <a:avLst/>
            </a:prstGeom>
            <a:grpFill/>
            <a:ln w="38100" cap="sq">
              <a:solidFill>
                <a:srgbClr val="66FF33"/>
              </a:solidFill>
              <a:round/>
              <a:headEnd type="none" w="sm" len="sm"/>
              <a:tailEnd type="none" w="sm" len="sm"/>
            </a:ln>
          </p:spPr>
        </p:cxnSp>
        <p:cxnSp>
          <p:nvCxnSpPr>
            <p:cNvPr id="125963" name="AutoShape 21"/>
            <p:cNvCxnSpPr>
              <a:cxnSpLocks noChangeShapeType="1"/>
              <a:stCxn id="125968" idx="0"/>
              <a:endCxn id="125965" idx="3"/>
            </p:cNvCxnSpPr>
            <p:nvPr/>
          </p:nvCxnSpPr>
          <p:spPr bwMode="auto">
            <a:xfrm rot="16200000" flipV="1">
              <a:off x="4299" y="2109"/>
              <a:ext cx="590" cy="356"/>
            </a:xfrm>
            <a:prstGeom prst="straightConnector1">
              <a:avLst/>
            </a:prstGeom>
            <a:grpFill/>
            <a:ln w="38100" cap="sq">
              <a:solidFill>
                <a:srgbClr val="66FF33"/>
              </a:solidFill>
              <a:round/>
              <a:headEnd type="none" w="sm" len="sm"/>
              <a:tailEnd type="none" w="sm" len="sm"/>
            </a:ln>
          </p:spPr>
        </p:cxnSp>
        <p:cxnSp>
          <p:nvCxnSpPr>
            <p:cNvPr id="125964" name="AutoShape 22"/>
            <p:cNvCxnSpPr>
              <a:cxnSpLocks noChangeShapeType="1"/>
              <a:stCxn id="125971" idx="0"/>
              <a:endCxn id="125965" idx="2"/>
            </p:cNvCxnSpPr>
            <p:nvPr/>
          </p:nvCxnSpPr>
          <p:spPr bwMode="auto">
            <a:xfrm flipV="1">
              <a:off x="3480" y="2208"/>
              <a:ext cx="0" cy="1248"/>
            </a:xfrm>
            <a:prstGeom prst="straightConnector1">
              <a:avLst/>
            </a:prstGeom>
            <a:grpFill/>
            <a:ln w="38100" cap="sq">
              <a:solidFill>
                <a:srgbClr val="66FF33"/>
              </a:solidFill>
              <a:round/>
              <a:headEnd type="none" w="sm" len="sm"/>
              <a:tailEnd type="none" w="sm" len="sm"/>
            </a:ln>
          </p:spPr>
        </p:cxnSp>
      </p:grpSp>
    </p:spTree>
    <p:extLst>
      <p:ext uri="{BB962C8B-B14F-4D97-AF65-F5344CB8AC3E}">
        <p14:creationId xmlns:p14="http://schemas.microsoft.com/office/powerpoint/2010/main" val="48698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83"/>
                                        </p:tgtEl>
                                        <p:attrNameLst>
                                          <p:attrName>style.visibility</p:attrName>
                                        </p:attrNameLst>
                                      </p:cBhvr>
                                      <p:to>
                                        <p:strVal val="visible"/>
                                      </p:to>
                                    </p:set>
                                    <p:animEffect transition="in" filter="fade">
                                      <p:cBhvr>
                                        <p:cTn id="7" dur="2000"/>
                                        <p:tgtEl>
                                          <p:spTgt spid="178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2"/>
          <p:cNvSpPr txBox="1">
            <a:spLocks noChangeArrowheads="1"/>
          </p:cNvSpPr>
          <p:nvPr/>
        </p:nvSpPr>
        <p:spPr bwMode="auto">
          <a:xfrm>
            <a:off x="7162800" y="304800"/>
            <a:ext cx="3200400" cy="457200"/>
          </a:xfrm>
          <a:prstGeom prst="rect">
            <a:avLst/>
          </a:prstGeom>
          <a:noFill/>
          <a:ln w="12700" cap="sq">
            <a:noFill/>
            <a:miter lim="800000"/>
            <a:headEnd type="none" w="sm" len="sm"/>
            <a:tailEnd type="none" w="sm" len="sm"/>
          </a:ln>
        </p:spPr>
        <p:txBody>
          <a:bodyPr>
            <a:spAutoFit/>
          </a:bodyPr>
          <a:lstStyle/>
          <a:p>
            <a:pPr algn="l" rtl="0">
              <a:spcBef>
                <a:spcPct val="50000"/>
              </a:spcBef>
            </a:pPr>
            <a:endParaRPr kumimoji="1" lang="en-US" sz="2400">
              <a:solidFill>
                <a:schemeClr val="bg2"/>
              </a:solidFill>
              <a:latin typeface="Times New Roman" pitchFamily="18" charset="0"/>
              <a:cs typeface="Times New Roman" pitchFamily="18" charset="0"/>
            </a:endParaRPr>
          </a:p>
        </p:txBody>
      </p:sp>
      <p:grpSp>
        <p:nvGrpSpPr>
          <p:cNvPr id="2" name="Group 3"/>
          <p:cNvGrpSpPr>
            <a:grpSpLocks/>
          </p:cNvGrpSpPr>
          <p:nvPr/>
        </p:nvGrpSpPr>
        <p:grpSpPr bwMode="auto">
          <a:xfrm>
            <a:off x="2566989" y="1143001"/>
            <a:ext cx="6853237" cy="5381625"/>
            <a:chOff x="1296" y="546"/>
            <a:chExt cx="4317" cy="3390"/>
          </a:xfrm>
        </p:grpSpPr>
        <p:sp>
          <p:nvSpPr>
            <p:cNvPr id="24588" name="AutoShape 4"/>
            <p:cNvSpPr>
              <a:spLocks noChangeArrowheads="1"/>
            </p:cNvSpPr>
            <p:nvPr/>
          </p:nvSpPr>
          <p:spPr bwMode="auto">
            <a:xfrm>
              <a:off x="2064" y="2256"/>
              <a:ext cx="2640" cy="855"/>
            </a:xfrm>
            <a:prstGeom prst="cloudCallout">
              <a:avLst>
                <a:gd name="adj1" fmla="val -45569"/>
                <a:gd name="adj2" fmla="val -6889"/>
              </a:avLst>
            </a:prstGeom>
            <a:blipFill>
              <a:blip r:embed="rId2"/>
              <a:tile tx="0" ty="0" sx="100000" sy="100000" flip="none" algn="tl"/>
            </a:blipFill>
            <a:ln w="12700" cap="sq">
              <a:solidFill>
                <a:schemeClr val="tx1"/>
              </a:solidFill>
              <a:round/>
              <a:headEnd type="none" w="sm" len="sm"/>
              <a:tailEnd type="none" w="sm" len="sm"/>
            </a:ln>
          </p:spPr>
          <p:txBody>
            <a:bodyPr/>
            <a:lstStyle/>
            <a:p>
              <a:pPr algn="ctr">
                <a:defRPr/>
              </a:pPr>
              <a:r>
                <a:rPr kumimoji="1" lang="ar-SA" sz="2800" b="1" dirty="0">
                  <a:solidFill>
                    <a:schemeClr val="tx1">
                      <a:lumMod val="95000"/>
                      <a:lumOff val="5000"/>
                    </a:schemeClr>
                  </a:solidFill>
                  <a:latin typeface="Arial" pitchFamily="34" charset="0"/>
                </a:rPr>
                <a:t>ريسكها و مخاطرات از نظر مشتري</a:t>
              </a:r>
              <a:endParaRPr kumimoji="1" lang="en-US" sz="2800" b="1" dirty="0">
                <a:solidFill>
                  <a:schemeClr val="tx1">
                    <a:lumMod val="95000"/>
                    <a:lumOff val="5000"/>
                  </a:schemeClr>
                </a:solidFill>
                <a:latin typeface="Arial" pitchFamily="34" charset="0"/>
              </a:endParaRPr>
            </a:p>
          </p:txBody>
        </p:sp>
        <p:sp>
          <p:nvSpPr>
            <p:cNvPr id="24589" name="Rectangle 5" descr="White marble"/>
            <p:cNvSpPr>
              <a:spLocks noChangeArrowheads="1"/>
            </p:cNvSpPr>
            <p:nvPr/>
          </p:nvSpPr>
          <p:spPr bwMode="auto">
            <a:xfrm>
              <a:off x="3789" y="1401"/>
              <a:ext cx="1824" cy="768"/>
            </a:xfrm>
            <a:prstGeom prst="rect">
              <a:avLst/>
            </a:prstGeom>
            <a:blipFill dpi="0" rotWithShape="1">
              <a:blip r:embed="rId2"/>
              <a:srcRect/>
              <a:tile tx="0" ty="0" sx="100000" sy="100000" flip="none" algn="tl"/>
            </a:blipFill>
            <a:ln w="12700" cap="sq">
              <a:solidFill>
                <a:schemeClr val="hlink"/>
              </a:solidFill>
              <a:miter lim="800000"/>
              <a:headEnd type="none" w="sm" len="sm"/>
              <a:tailEnd type="none" w="sm" len="sm"/>
            </a:ln>
          </p:spPr>
          <p:txBody>
            <a:bodyPr wrap="none" anchor="ctr"/>
            <a:lstStyle/>
            <a:p>
              <a:pPr algn="ctr" rtl="0"/>
              <a:r>
                <a:rPr kumimoji="1" lang="ar-SA" sz="2400" b="1">
                  <a:solidFill>
                    <a:schemeClr val="tx1">
                      <a:lumMod val="95000"/>
                      <a:lumOff val="5000"/>
                    </a:schemeClr>
                  </a:solidFill>
                  <a:latin typeface="Arial" charset="0"/>
                </a:rPr>
                <a:t>مخاطرات و صدمات اجتماعي</a:t>
              </a:r>
            </a:p>
            <a:p>
              <a:pPr algn="ctr" rtl="0"/>
              <a:r>
                <a:rPr kumimoji="1" lang="ar-SA" sz="2400" b="1">
                  <a:solidFill>
                    <a:schemeClr val="tx1">
                      <a:lumMod val="95000"/>
                      <a:lumOff val="5000"/>
                    </a:schemeClr>
                  </a:solidFill>
                  <a:latin typeface="Arial" charset="0"/>
                </a:rPr>
                <a:t>(گرفتاريها و ناهنجاريهاي</a:t>
              </a:r>
            </a:p>
            <a:p>
              <a:pPr algn="ctr" rtl="0"/>
              <a:r>
                <a:rPr kumimoji="1" lang="ar-SA" sz="2400" b="1">
                  <a:solidFill>
                    <a:schemeClr val="tx1">
                      <a:lumMod val="95000"/>
                      <a:lumOff val="5000"/>
                    </a:schemeClr>
                  </a:solidFill>
                  <a:latin typeface="Arial" charset="0"/>
                </a:rPr>
                <a:t> اجتماعي)</a:t>
              </a:r>
              <a:endParaRPr kumimoji="1" lang="en-US" sz="2400" b="1">
                <a:solidFill>
                  <a:schemeClr val="tx1">
                    <a:lumMod val="95000"/>
                    <a:lumOff val="5000"/>
                  </a:schemeClr>
                </a:solidFill>
                <a:latin typeface="Arial" charset="0"/>
              </a:endParaRPr>
            </a:p>
          </p:txBody>
        </p:sp>
        <p:sp>
          <p:nvSpPr>
            <p:cNvPr id="24590" name="Rectangle 6" descr="White marble"/>
            <p:cNvSpPr>
              <a:spLocks noChangeArrowheads="1"/>
            </p:cNvSpPr>
            <p:nvPr/>
          </p:nvSpPr>
          <p:spPr bwMode="auto">
            <a:xfrm>
              <a:off x="1296" y="1440"/>
              <a:ext cx="1776" cy="768"/>
            </a:xfrm>
            <a:prstGeom prst="rect">
              <a:avLst/>
            </a:prstGeom>
            <a:blipFill dpi="0" rotWithShape="1">
              <a:blip r:embed="rId2"/>
              <a:srcRect/>
              <a:tile tx="0" ty="0" sx="100000" sy="100000" flip="none" algn="tl"/>
            </a:blipFill>
            <a:ln w="12700" cap="sq">
              <a:solidFill>
                <a:schemeClr val="hlink"/>
              </a:solidFill>
              <a:miter lim="800000"/>
              <a:headEnd type="none" w="sm" len="sm"/>
              <a:tailEnd type="none" w="sm" len="sm"/>
            </a:ln>
          </p:spPr>
          <p:txBody>
            <a:bodyPr wrap="none" anchor="ctr"/>
            <a:lstStyle/>
            <a:p>
              <a:pPr algn="ctr" rtl="0"/>
              <a:r>
                <a:rPr kumimoji="1" lang="ar-SA" sz="2400" b="1">
                  <a:solidFill>
                    <a:schemeClr val="tx1">
                      <a:lumMod val="95000"/>
                      <a:lumOff val="5000"/>
                    </a:schemeClr>
                  </a:solidFill>
                  <a:latin typeface="Arial" charset="0"/>
                </a:rPr>
                <a:t>مخاطرات و صدمات مالي</a:t>
              </a:r>
            </a:p>
            <a:p>
              <a:pPr algn="ctr" rtl="0"/>
              <a:r>
                <a:rPr kumimoji="1" lang="ar-SA" sz="2400" b="1">
                  <a:solidFill>
                    <a:schemeClr val="tx1">
                      <a:lumMod val="95000"/>
                      <a:lumOff val="5000"/>
                    </a:schemeClr>
                  </a:solidFill>
                  <a:latin typeface="Arial" charset="0"/>
                </a:rPr>
                <a:t>(هر نوع زيان احتمالي)</a:t>
              </a:r>
              <a:endParaRPr kumimoji="1" lang="en-US" sz="2400" b="1">
                <a:solidFill>
                  <a:schemeClr val="tx1">
                    <a:lumMod val="95000"/>
                    <a:lumOff val="5000"/>
                  </a:schemeClr>
                </a:solidFill>
                <a:latin typeface="Arial" charset="0"/>
              </a:endParaRPr>
            </a:p>
          </p:txBody>
        </p:sp>
        <p:sp>
          <p:nvSpPr>
            <p:cNvPr id="24591" name="Rectangle 7" descr="White marble"/>
            <p:cNvSpPr>
              <a:spLocks noChangeArrowheads="1"/>
            </p:cNvSpPr>
            <p:nvPr/>
          </p:nvSpPr>
          <p:spPr bwMode="auto">
            <a:xfrm>
              <a:off x="3792" y="3168"/>
              <a:ext cx="1776" cy="768"/>
            </a:xfrm>
            <a:prstGeom prst="rect">
              <a:avLst/>
            </a:prstGeom>
            <a:blipFill dpi="0" rotWithShape="1">
              <a:blip r:embed="rId2"/>
              <a:srcRect/>
              <a:tile tx="0" ty="0" sx="100000" sy="100000" flip="none" algn="tl"/>
            </a:blipFill>
            <a:ln w="12700" cap="sq">
              <a:solidFill>
                <a:schemeClr val="hlink"/>
              </a:solidFill>
              <a:miter lim="800000"/>
              <a:headEnd type="none" w="sm" len="sm"/>
              <a:tailEnd type="none" w="sm" len="sm"/>
            </a:ln>
          </p:spPr>
          <p:txBody>
            <a:bodyPr wrap="none" anchor="ctr"/>
            <a:lstStyle/>
            <a:p>
              <a:pPr algn="ctr" rtl="0"/>
              <a:r>
                <a:rPr kumimoji="1" lang="ar-SA" sz="2400" b="1">
                  <a:solidFill>
                    <a:schemeClr val="tx1">
                      <a:lumMod val="95000"/>
                      <a:lumOff val="5000"/>
                    </a:schemeClr>
                  </a:solidFill>
                  <a:latin typeface="Arial" charset="0"/>
                </a:rPr>
                <a:t>مخاطرات و صدمات رواني</a:t>
              </a:r>
            </a:p>
            <a:p>
              <a:pPr algn="ctr" rtl="0"/>
              <a:r>
                <a:rPr kumimoji="1" lang="ar-SA" sz="2400" b="1">
                  <a:solidFill>
                    <a:schemeClr val="tx1">
                      <a:lumMod val="95000"/>
                      <a:lumOff val="5000"/>
                    </a:schemeClr>
                  </a:solidFill>
                  <a:latin typeface="Arial" charset="0"/>
                </a:rPr>
                <a:t>(ايجاد هر نوع احساس بد</a:t>
              </a:r>
            </a:p>
            <a:p>
              <a:pPr algn="ctr" rtl="0"/>
              <a:r>
                <a:rPr kumimoji="1" lang="ar-SA" sz="2400" b="1">
                  <a:solidFill>
                    <a:schemeClr val="tx1">
                      <a:lumMod val="95000"/>
                      <a:lumOff val="5000"/>
                    </a:schemeClr>
                  </a:solidFill>
                  <a:latin typeface="Arial" charset="0"/>
                </a:rPr>
                <a:t>و منفي در مشتري)</a:t>
              </a:r>
              <a:endParaRPr kumimoji="1" lang="en-US" sz="2400" b="1">
                <a:solidFill>
                  <a:schemeClr val="tx1">
                    <a:lumMod val="95000"/>
                    <a:lumOff val="5000"/>
                  </a:schemeClr>
                </a:solidFill>
                <a:latin typeface="Arial" charset="0"/>
              </a:endParaRPr>
            </a:p>
          </p:txBody>
        </p:sp>
        <p:sp>
          <p:nvSpPr>
            <p:cNvPr id="24592" name="Rectangle 8" descr="White marble"/>
            <p:cNvSpPr>
              <a:spLocks noChangeArrowheads="1"/>
            </p:cNvSpPr>
            <p:nvPr/>
          </p:nvSpPr>
          <p:spPr bwMode="auto">
            <a:xfrm>
              <a:off x="1296" y="3168"/>
              <a:ext cx="1776" cy="768"/>
            </a:xfrm>
            <a:prstGeom prst="rect">
              <a:avLst/>
            </a:prstGeom>
            <a:blipFill dpi="0" rotWithShape="1">
              <a:blip r:embed="rId2"/>
              <a:srcRect/>
              <a:tile tx="0" ty="0" sx="100000" sy="100000" flip="none" algn="tl"/>
            </a:blipFill>
            <a:ln w="12700" cap="sq">
              <a:solidFill>
                <a:schemeClr val="hlink"/>
              </a:solidFill>
              <a:miter lim="800000"/>
              <a:headEnd type="none" w="sm" len="sm"/>
              <a:tailEnd type="none" w="sm" len="sm"/>
            </a:ln>
          </p:spPr>
          <p:txBody>
            <a:bodyPr wrap="none" anchor="ctr"/>
            <a:lstStyle/>
            <a:p>
              <a:pPr algn="ctr" rtl="0"/>
              <a:r>
                <a:rPr kumimoji="1" lang="ar-SA" sz="2400" b="1">
                  <a:solidFill>
                    <a:schemeClr val="tx1">
                      <a:lumMod val="95000"/>
                      <a:lumOff val="5000"/>
                    </a:schemeClr>
                  </a:solidFill>
                  <a:latin typeface="Arial" charset="0"/>
                </a:rPr>
                <a:t>مخاطرات و صدمات اجرائي </a:t>
              </a:r>
            </a:p>
            <a:p>
              <a:pPr algn="ctr" rtl="0"/>
              <a:r>
                <a:rPr kumimoji="1" lang="ar-SA" sz="2400" b="1">
                  <a:solidFill>
                    <a:schemeClr val="tx1">
                      <a:lumMod val="95000"/>
                      <a:lumOff val="5000"/>
                    </a:schemeClr>
                  </a:solidFill>
                  <a:latin typeface="Arial" charset="0"/>
                </a:rPr>
                <a:t>(انجام ندادن آنچه بايد</a:t>
              </a:r>
            </a:p>
            <a:p>
              <a:pPr algn="ctr" rtl="0"/>
              <a:r>
                <a:rPr kumimoji="1" lang="ar-SA" sz="2400" b="1">
                  <a:solidFill>
                    <a:schemeClr val="tx1">
                      <a:lumMod val="95000"/>
                      <a:lumOff val="5000"/>
                    </a:schemeClr>
                  </a:solidFill>
                  <a:latin typeface="Arial" charset="0"/>
                </a:rPr>
                <a:t>محصو ل انجام دهد)</a:t>
              </a:r>
              <a:endParaRPr kumimoji="1" lang="en-US" sz="2400" b="1">
                <a:solidFill>
                  <a:schemeClr val="tx1">
                    <a:lumMod val="95000"/>
                    <a:lumOff val="5000"/>
                  </a:schemeClr>
                </a:solidFill>
                <a:latin typeface="Arial" charset="0"/>
              </a:endParaRPr>
            </a:p>
          </p:txBody>
        </p:sp>
        <p:sp>
          <p:nvSpPr>
            <p:cNvPr id="24593" name="Rectangle 9" descr="White marble"/>
            <p:cNvSpPr>
              <a:spLocks noChangeArrowheads="1"/>
            </p:cNvSpPr>
            <p:nvPr/>
          </p:nvSpPr>
          <p:spPr bwMode="auto">
            <a:xfrm>
              <a:off x="2484" y="546"/>
              <a:ext cx="1776" cy="768"/>
            </a:xfrm>
            <a:prstGeom prst="rect">
              <a:avLst/>
            </a:prstGeom>
            <a:blipFill dpi="0" rotWithShape="1">
              <a:blip r:embed="rId2"/>
              <a:srcRect/>
              <a:tile tx="0" ty="0" sx="100000" sy="100000" flip="none" algn="tl"/>
            </a:blipFill>
            <a:ln w="12700" cap="sq">
              <a:solidFill>
                <a:schemeClr val="hlink"/>
              </a:solidFill>
              <a:miter lim="800000"/>
              <a:headEnd type="none" w="sm" len="sm"/>
              <a:tailEnd type="none" w="sm" len="sm"/>
            </a:ln>
          </p:spPr>
          <p:txBody>
            <a:bodyPr wrap="none" anchor="ctr"/>
            <a:lstStyle/>
            <a:p>
              <a:pPr algn="ctr" rtl="0"/>
              <a:r>
                <a:rPr kumimoji="1" lang="ar-SA" sz="2400" b="1">
                  <a:solidFill>
                    <a:schemeClr val="tx1">
                      <a:lumMod val="95000"/>
                      <a:lumOff val="5000"/>
                    </a:schemeClr>
                  </a:solidFill>
                  <a:latin typeface="Arial" charset="0"/>
                </a:rPr>
                <a:t>مخاطرات وصدمات</a:t>
              </a:r>
            </a:p>
            <a:p>
              <a:pPr algn="ctr" rtl="0"/>
              <a:r>
                <a:rPr kumimoji="1" lang="ar-SA" sz="2400" b="1">
                  <a:solidFill>
                    <a:schemeClr val="tx1">
                      <a:lumMod val="95000"/>
                      <a:lumOff val="5000"/>
                    </a:schemeClr>
                  </a:solidFill>
                  <a:latin typeface="Arial" charset="0"/>
                </a:rPr>
                <a:t> فيزيكي</a:t>
              </a:r>
              <a:endParaRPr kumimoji="1" lang="en-US" sz="2400" b="1">
                <a:solidFill>
                  <a:schemeClr val="tx1">
                    <a:lumMod val="95000"/>
                    <a:lumOff val="5000"/>
                  </a:schemeClr>
                </a:solidFill>
                <a:latin typeface="Arial" charset="0"/>
              </a:endParaRPr>
            </a:p>
          </p:txBody>
        </p:sp>
      </p:grpSp>
      <p:sp>
        <p:nvSpPr>
          <p:cNvPr id="177162" name="Text Box 10"/>
          <p:cNvSpPr txBox="1">
            <a:spLocks noChangeArrowheads="1"/>
          </p:cNvSpPr>
          <p:nvPr/>
        </p:nvSpPr>
        <p:spPr bwMode="auto">
          <a:xfrm>
            <a:off x="2351088" y="266700"/>
            <a:ext cx="7416800" cy="641350"/>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ar-SA" sz="3600" b="1">
                <a:latin typeface="Arial" charset="0"/>
              </a:rPr>
              <a:t>چرا مشتر</a:t>
            </a:r>
            <a:r>
              <a:rPr kumimoji="1" lang="fa-IR" sz="3600" b="1">
                <a:latin typeface="Arial" charset="0"/>
              </a:rPr>
              <a:t>ی</a:t>
            </a:r>
            <a:r>
              <a:rPr kumimoji="1" lang="ar-SA" sz="3600" b="1">
                <a:latin typeface="Arial" charset="0"/>
              </a:rPr>
              <a:t> محصول</a:t>
            </a:r>
            <a:r>
              <a:rPr kumimoji="1" lang="fa-IR" sz="3600" b="1">
                <a:latin typeface="Arial" charset="0"/>
              </a:rPr>
              <a:t>ی</a:t>
            </a:r>
            <a:r>
              <a:rPr kumimoji="1" lang="ar-SA" sz="3600" b="1">
                <a:latin typeface="Arial" charset="0"/>
              </a:rPr>
              <a:t> را نم</a:t>
            </a:r>
            <a:r>
              <a:rPr kumimoji="1" lang="fa-IR" sz="3600" b="1">
                <a:latin typeface="Arial" charset="0"/>
              </a:rPr>
              <a:t>ی</a:t>
            </a:r>
            <a:r>
              <a:rPr kumimoji="1" lang="ar-SA" sz="3600" b="1">
                <a:latin typeface="Arial" charset="0"/>
              </a:rPr>
              <a:t> خرد؟ </a:t>
            </a:r>
            <a:endParaRPr kumimoji="1" lang="en-US" sz="3600" b="1">
              <a:latin typeface="Arial" charset="0"/>
            </a:endParaRPr>
          </a:p>
        </p:txBody>
      </p:sp>
      <p:cxnSp>
        <p:nvCxnSpPr>
          <p:cNvPr id="24582" name="AutoShape 11"/>
          <p:cNvCxnSpPr>
            <a:cxnSpLocks noChangeShapeType="1"/>
            <a:stCxn id="24593" idx="2"/>
            <a:endCxn id="24588" idx="3"/>
          </p:cNvCxnSpPr>
          <p:nvPr/>
        </p:nvCxnSpPr>
        <p:spPr bwMode="auto">
          <a:xfrm rot="16200000" flipH="1">
            <a:off x="5085557" y="3139282"/>
            <a:ext cx="1573213" cy="19050"/>
          </a:xfrm>
          <a:prstGeom prst="straightConnector1">
            <a:avLst/>
          </a:prstGeom>
          <a:noFill/>
          <a:ln w="12700" cap="sq">
            <a:solidFill>
              <a:schemeClr val="tx1"/>
            </a:solidFill>
            <a:round/>
            <a:headEnd type="none" w="sm" len="sm"/>
            <a:tailEnd type="none" w="sm" len="sm"/>
          </a:ln>
        </p:spPr>
      </p:cxnSp>
      <p:cxnSp>
        <p:nvCxnSpPr>
          <p:cNvPr id="24583" name="AutoShape 12"/>
          <p:cNvCxnSpPr>
            <a:cxnSpLocks noChangeShapeType="1"/>
            <a:stCxn id="24589" idx="2"/>
            <a:endCxn id="24588" idx="2"/>
          </p:cNvCxnSpPr>
          <p:nvPr/>
        </p:nvCxnSpPr>
        <p:spPr bwMode="auto">
          <a:xfrm rot="16200000" flipH="1">
            <a:off x="7564438" y="4127500"/>
            <a:ext cx="817562" cy="1588"/>
          </a:xfrm>
          <a:prstGeom prst="straightConnector1">
            <a:avLst/>
          </a:prstGeom>
          <a:noFill/>
          <a:ln w="12700" cap="sq">
            <a:solidFill>
              <a:schemeClr val="tx1"/>
            </a:solidFill>
            <a:round/>
            <a:headEnd type="none" w="sm" len="sm"/>
            <a:tailEnd type="none" w="sm" len="sm"/>
          </a:ln>
        </p:spPr>
      </p:cxnSp>
      <p:cxnSp>
        <p:nvCxnSpPr>
          <p:cNvPr id="24584" name="AutoShape 13"/>
          <p:cNvCxnSpPr>
            <a:cxnSpLocks noChangeShapeType="1"/>
            <a:stCxn id="24590" idx="2"/>
            <a:endCxn id="24588" idx="4"/>
          </p:cNvCxnSpPr>
          <p:nvPr/>
        </p:nvCxnSpPr>
        <p:spPr bwMode="auto">
          <a:xfrm rot="5400000">
            <a:off x="3643313" y="4110038"/>
            <a:ext cx="661988" cy="4763"/>
          </a:xfrm>
          <a:prstGeom prst="straightConnector1">
            <a:avLst/>
          </a:prstGeom>
          <a:noFill/>
          <a:ln w="12700" cap="sq">
            <a:solidFill>
              <a:schemeClr val="tx1"/>
            </a:solidFill>
            <a:round/>
            <a:headEnd type="none" w="sm" len="sm"/>
            <a:tailEnd type="none" w="sm" len="sm"/>
          </a:ln>
        </p:spPr>
      </p:cxnSp>
      <p:cxnSp>
        <p:nvCxnSpPr>
          <p:cNvPr id="24585" name="AutoShape 14"/>
          <p:cNvCxnSpPr>
            <a:cxnSpLocks noChangeShapeType="1"/>
            <a:stCxn id="24592" idx="0"/>
            <a:endCxn id="24588" idx="4"/>
          </p:cNvCxnSpPr>
          <p:nvPr/>
        </p:nvCxnSpPr>
        <p:spPr bwMode="auto">
          <a:xfrm rot="16200000" flipV="1">
            <a:off x="3543301" y="4872038"/>
            <a:ext cx="862012" cy="4763"/>
          </a:xfrm>
          <a:prstGeom prst="straightConnector1">
            <a:avLst/>
          </a:prstGeom>
          <a:noFill/>
          <a:ln w="12700" cap="sq">
            <a:solidFill>
              <a:schemeClr val="tx1"/>
            </a:solidFill>
            <a:round/>
            <a:headEnd type="none" w="sm" len="sm"/>
            <a:tailEnd type="none" w="sm" len="sm"/>
          </a:ln>
        </p:spPr>
      </p:cxnSp>
      <p:cxnSp>
        <p:nvCxnSpPr>
          <p:cNvPr id="24586" name="AutoShape 15"/>
          <p:cNvCxnSpPr>
            <a:cxnSpLocks noChangeShapeType="1"/>
            <a:stCxn id="24591" idx="0"/>
          </p:cNvCxnSpPr>
          <p:nvPr/>
        </p:nvCxnSpPr>
        <p:spPr bwMode="auto">
          <a:xfrm flipV="1">
            <a:off x="7939088" y="4543425"/>
            <a:ext cx="38100" cy="762000"/>
          </a:xfrm>
          <a:prstGeom prst="straightConnector1">
            <a:avLst/>
          </a:prstGeom>
          <a:noFill/>
          <a:ln w="12700" cap="sq">
            <a:solidFill>
              <a:schemeClr val="tx1"/>
            </a:solidFill>
            <a:round/>
            <a:headEnd type="none" w="sm" len="sm"/>
            <a:tailEnd type="none" w="sm" len="sm"/>
          </a:ln>
        </p:spPr>
      </p:cxnSp>
    </p:spTree>
    <p:extLst>
      <p:ext uri="{BB962C8B-B14F-4D97-AF65-F5344CB8AC3E}">
        <p14:creationId xmlns:p14="http://schemas.microsoft.com/office/powerpoint/2010/main" val="306841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7162"/>
                                        </p:tgtEl>
                                        <p:attrNameLst>
                                          <p:attrName>style.visibility</p:attrName>
                                        </p:attrNameLst>
                                      </p:cBhvr>
                                      <p:to>
                                        <p:strVal val="visible"/>
                                      </p:to>
                                    </p:set>
                                    <p:animEffect transition="in" filter="fade">
                                      <p:cBhvr>
                                        <p:cTn id="7" dur="2000"/>
                                        <p:tgtEl>
                                          <p:spTgt spid="177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992313" y="202981"/>
            <a:ext cx="8229600" cy="1143000"/>
          </a:xfrm>
        </p:spPr>
        <p:txBody>
          <a:bodyPr/>
          <a:lstStyle/>
          <a:p>
            <a:pPr eaLnBrk="1" hangingPunct="1">
              <a:defRPr/>
            </a:pPr>
            <a:r>
              <a:rPr lang="fa-IR" sz="6600" dirty="0" smtClean="0">
                <a:solidFill>
                  <a:srgbClr val="FFFF00"/>
                </a:solidFill>
                <a:cs typeface="Titr" pitchFamily="2" charset="-78"/>
              </a:rPr>
              <a:t>نتیجه :در بازارشناسی</a:t>
            </a:r>
            <a:endParaRPr lang="en-US" sz="6600" dirty="0">
              <a:solidFill>
                <a:srgbClr val="FFFF00"/>
              </a:solidFill>
              <a:cs typeface="Titr" pitchFamily="2" charset="-78"/>
            </a:endParaRPr>
          </a:p>
        </p:txBody>
      </p:sp>
      <p:sp>
        <p:nvSpPr>
          <p:cNvPr id="22531" name="Rectangle 3"/>
          <p:cNvSpPr>
            <a:spLocks noGrp="1" noChangeArrowheads="1"/>
          </p:cNvSpPr>
          <p:nvPr>
            <p:ph type="body" idx="1"/>
          </p:nvPr>
        </p:nvSpPr>
        <p:spPr>
          <a:xfrm>
            <a:off x="1919288" y="1601788"/>
            <a:ext cx="8229600" cy="2773264"/>
          </a:xfrm>
        </p:spPr>
        <p:txBody>
          <a:bodyPr/>
          <a:lstStyle/>
          <a:p>
            <a:pPr eaLnBrk="1" hangingPunct="1">
              <a:defRPr/>
            </a:pPr>
            <a:r>
              <a:rPr lang="fa-IR" sz="4000" b="1" dirty="0"/>
              <a:t> </a:t>
            </a:r>
            <a:r>
              <a:rPr lang="fa-IR" sz="3200" b="1" dirty="0">
                <a:cs typeface="B Titr" panose="00000700000000000000" pitchFamily="2" charset="-78"/>
              </a:rPr>
              <a:t>ارتباط دائم با بازار و </a:t>
            </a:r>
            <a:r>
              <a:rPr lang="fa-IR" sz="3200" b="1" dirty="0" smtClean="0">
                <a:cs typeface="B Titr" panose="00000700000000000000" pitchFamily="2" charset="-78"/>
              </a:rPr>
              <a:t>مشتريان</a:t>
            </a:r>
            <a:endParaRPr lang="fa-IR" sz="3200" b="1" dirty="0">
              <a:cs typeface="B Titr" panose="00000700000000000000" pitchFamily="2" charset="-78"/>
            </a:endParaRPr>
          </a:p>
          <a:p>
            <a:pPr eaLnBrk="1" hangingPunct="1">
              <a:defRPr/>
            </a:pPr>
            <a:r>
              <a:rPr lang="fa-IR" sz="3200" b="1" dirty="0">
                <a:cs typeface="B Titr" panose="00000700000000000000" pitchFamily="2" charset="-78"/>
              </a:rPr>
              <a:t> تعامل با گروه های </a:t>
            </a:r>
            <a:r>
              <a:rPr lang="fa-IR" sz="3200" b="1" dirty="0" smtClean="0">
                <a:cs typeface="B Titr" panose="00000700000000000000" pitchFamily="2" charset="-78"/>
              </a:rPr>
              <a:t>ذينفع </a:t>
            </a:r>
          </a:p>
          <a:p>
            <a:pPr eaLnBrk="1" hangingPunct="1">
              <a:defRPr/>
            </a:pPr>
            <a:r>
              <a:rPr lang="fa-IR" sz="3200" b="1" dirty="0" smtClean="0">
                <a:cs typeface="B Titr" panose="00000700000000000000" pitchFamily="2" charset="-78"/>
              </a:rPr>
              <a:t> </a:t>
            </a:r>
            <a:r>
              <a:rPr lang="fa-IR" sz="3200" b="1" dirty="0">
                <a:cs typeface="B Titr" panose="00000700000000000000" pitchFamily="2" charset="-78"/>
              </a:rPr>
              <a:t>پانل مصرف </a:t>
            </a:r>
            <a:r>
              <a:rPr lang="fa-IR" sz="3200" b="1" dirty="0" smtClean="0">
                <a:cs typeface="B Titr" panose="00000700000000000000" pitchFamily="2" charset="-78"/>
              </a:rPr>
              <a:t>كنندگان</a:t>
            </a:r>
            <a:endParaRPr lang="fa-IR" sz="3200" b="1" dirty="0">
              <a:cs typeface="B Titr" panose="00000700000000000000" pitchFamily="2" charset="-78"/>
            </a:endParaRPr>
          </a:p>
          <a:p>
            <a:pPr eaLnBrk="1" hangingPunct="1">
              <a:defRPr/>
            </a:pPr>
            <a:r>
              <a:rPr lang="fa-IR" sz="3200" b="1" dirty="0">
                <a:cs typeface="B Titr" panose="00000700000000000000" pitchFamily="2" charset="-78"/>
              </a:rPr>
              <a:t> تحقيقات بازاريابی و مطالعه بازار</a:t>
            </a:r>
            <a:endParaRPr lang="en-US" sz="3200" b="1" dirty="0">
              <a:cs typeface="B Titr" panose="00000700000000000000" pitchFamily="2" charset="-78"/>
            </a:endParaRPr>
          </a:p>
        </p:txBody>
      </p:sp>
      <p:sp>
        <p:nvSpPr>
          <p:cNvPr id="6" name="Rectangle 2"/>
          <p:cNvSpPr txBox="1">
            <a:spLocks noChangeArrowheads="1"/>
          </p:cNvSpPr>
          <p:nvPr/>
        </p:nvSpPr>
        <p:spPr>
          <a:xfrm>
            <a:off x="1919288" y="3976906"/>
            <a:ext cx="8229600" cy="3014736"/>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a-IR" sz="3600" b="1" dirty="0" smtClean="0">
                <a:solidFill>
                  <a:schemeClr val="bg1"/>
                </a:solidFill>
              </a:rPr>
              <a:t> </a:t>
            </a:r>
            <a:r>
              <a:rPr lang="fa-IR" sz="3200" b="1" dirty="0" smtClean="0">
                <a:cs typeface="B Titr" panose="00000700000000000000" pitchFamily="2" charset="-78"/>
              </a:rPr>
              <a:t>ارتباط با مراكز تحقيقاتی </a:t>
            </a:r>
          </a:p>
          <a:p>
            <a:pPr>
              <a:defRPr/>
            </a:pPr>
            <a:r>
              <a:rPr lang="fa-IR" sz="3200" b="1" dirty="0" smtClean="0">
                <a:cs typeface="B Titr" panose="00000700000000000000" pitchFamily="2" charset="-78"/>
              </a:rPr>
              <a:t> ايجاد پايگاه و سيستم اطلاعات بازاريابی</a:t>
            </a:r>
          </a:p>
          <a:p>
            <a:pPr>
              <a:defRPr/>
            </a:pPr>
            <a:r>
              <a:rPr lang="fa-IR" sz="3200" b="1" dirty="0" smtClean="0">
                <a:cs typeface="B Titr" panose="00000700000000000000" pitchFamily="2" charset="-78"/>
              </a:rPr>
              <a:t> استفاده ازماشين های جستجو در اینترنت</a:t>
            </a:r>
          </a:p>
          <a:p>
            <a:pPr>
              <a:defRPr/>
            </a:pPr>
            <a:r>
              <a:rPr lang="fa-IR" sz="3200" b="1" dirty="0" smtClean="0">
                <a:cs typeface="B Titr" panose="00000700000000000000" pitchFamily="2" charset="-78"/>
              </a:rPr>
              <a:t> استفاده از مشاورین و کارشناسان</a:t>
            </a:r>
          </a:p>
          <a:p>
            <a:pPr>
              <a:defRPr/>
            </a:pPr>
            <a:r>
              <a:rPr lang="fa-IR" sz="3200" b="1" dirty="0" smtClean="0">
                <a:cs typeface="B Titr" panose="00000700000000000000" pitchFamily="2" charset="-78"/>
              </a:rPr>
              <a:t> حضور درنمایشگاه ها</a:t>
            </a:r>
            <a:endParaRPr lang="en-US" sz="3200" b="1" dirty="0">
              <a:cs typeface="B Titr" panose="00000700000000000000" pitchFamily="2" charset="-78"/>
            </a:endParaRPr>
          </a:p>
        </p:txBody>
      </p:sp>
    </p:spTree>
    <p:extLst>
      <p:ext uri="{BB962C8B-B14F-4D97-AF65-F5344CB8AC3E}">
        <p14:creationId xmlns:p14="http://schemas.microsoft.com/office/powerpoint/2010/main" val="3852724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fade">
                                      <p:cBhvr>
                                        <p:cTn id="12" dur="2000"/>
                                        <p:tgtEl>
                                          <p:spTgt spid="225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fade">
                                      <p:cBhvr>
                                        <p:cTn id="17" dur="2000"/>
                                        <p:tgtEl>
                                          <p:spTgt spid="225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fade">
                                      <p:cBhvr>
                                        <p:cTn id="22" dur="2000"/>
                                        <p:tgtEl>
                                          <p:spTgt spid="225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fade">
                                      <p:cBhvr>
                                        <p:cTn id="27" dur="2000"/>
                                        <p:tgtEl>
                                          <p:spTgt spid="225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2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20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20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20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099" y="1802914"/>
            <a:ext cx="10496281" cy="2698175"/>
          </a:xfrm>
          <a:prstGeom prst="rect">
            <a:avLst/>
          </a:prstGeom>
        </p:spPr>
        <p:txBody>
          <a:bodyPr wrap="square">
            <a:spAutoFit/>
          </a:bodyPr>
          <a:lstStyle/>
          <a:p>
            <a:pPr algn="just">
              <a:lnSpc>
                <a:spcPts val="3800"/>
              </a:lnSpc>
            </a:pPr>
            <a:r>
              <a:rPr lang="fa-IR" sz="3200" b="1" dirty="0" smtClean="0">
                <a:effectLst/>
                <a:latin typeface="Times New Roman" panose="02020603050405020304" pitchFamily="18" charset="0"/>
                <a:ea typeface="Times New Roman" panose="02020603050405020304" pitchFamily="18" charset="0"/>
                <a:cs typeface="Titr" panose="00000700000000000000" pitchFamily="2" charset="-78"/>
              </a:rPr>
              <a:t>بازاريابي</a:t>
            </a:r>
            <a:r>
              <a:rPr lang="fa-IR" sz="2000" b="1" dirty="0" smtClean="0">
                <a:effectLst/>
                <a:latin typeface="Times New Roman" panose="02020603050405020304" pitchFamily="18" charset="0"/>
                <a:ea typeface="Times New Roman" panose="02020603050405020304" pitchFamily="18" charset="0"/>
                <a:cs typeface="Titr" panose="00000700000000000000" pitchFamily="2" charset="-78"/>
              </a:rPr>
              <a:t>:</a:t>
            </a:r>
            <a:endParaRPr lang="en-US" sz="1200" dirty="0" smtClean="0">
              <a:effectLst/>
              <a:latin typeface="Times New Roman" panose="02020603050405020304" pitchFamily="18" charset="0"/>
              <a:ea typeface="Times New Roman" panose="02020603050405020304" pitchFamily="18" charset="0"/>
              <a:cs typeface="B Yagut" panose="00000400000000000000" pitchFamily="2" charset="-78"/>
            </a:endParaRPr>
          </a:p>
          <a:p>
            <a:pPr algn="just">
              <a:lnSpc>
                <a:spcPts val="3800"/>
              </a:lnSpc>
            </a:pPr>
            <a:r>
              <a:rPr lang="en-US" sz="800" b="1" dirty="0" smtClean="0">
                <a:effectLst/>
                <a:latin typeface="Times New Roman" panose="02020603050405020304" pitchFamily="18" charset="0"/>
                <a:ea typeface="Times New Roman" panose="02020603050405020304" pitchFamily="18" charset="0"/>
                <a:cs typeface="Titr" panose="00000700000000000000" pitchFamily="2" charset="-78"/>
              </a:rPr>
              <a:t>                              </a:t>
            </a:r>
            <a:r>
              <a:rPr lang="en-US" sz="700" b="1" dirty="0" smtClean="0">
                <a:effectLst/>
                <a:latin typeface="Times New Roman" panose="02020603050405020304" pitchFamily="18" charset="0"/>
                <a:ea typeface="Times New Roman" panose="02020603050405020304" pitchFamily="18" charset="0"/>
                <a:cs typeface="Titr" panose="00000700000000000000" pitchFamily="2" charset="-78"/>
              </a:rPr>
              <a:t>   </a:t>
            </a:r>
            <a:endParaRPr lang="en-US" sz="1200" dirty="0" smtClean="0">
              <a:effectLst/>
              <a:latin typeface="Times New Roman" panose="02020603050405020304" pitchFamily="18" charset="0"/>
              <a:ea typeface="Times New Roman" panose="02020603050405020304" pitchFamily="18" charset="0"/>
              <a:cs typeface="B Yagut" panose="00000400000000000000" pitchFamily="2" charset="-78"/>
            </a:endParaRPr>
          </a:p>
          <a:p>
            <a:pPr algn="just"/>
            <a:r>
              <a:rPr lang="fa-IR" b="1" dirty="0" smtClean="0">
                <a:effectLst/>
                <a:latin typeface="Times New Roman" panose="02020603050405020304" pitchFamily="18" charset="0"/>
                <a:ea typeface="Times New Roman" panose="02020603050405020304" pitchFamily="18" charset="0"/>
                <a:cs typeface="Mitra" panose="00000400000000000000" pitchFamily="2" charset="-78"/>
              </a:rPr>
              <a:t>جستجو براي يافتن مناسب ترين بازار و بخش هايي كه در آنجا سازمان مي تواند بصورت مفيدتر و مؤثرتر حضور يابد و پاسخگوي نيازها و خواسته هاي مردم باشد. </a:t>
            </a:r>
            <a:endParaRPr lang="en-US" sz="1200" dirty="0" smtClean="0">
              <a:effectLst/>
              <a:latin typeface="Times New Roman" panose="02020603050405020304" pitchFamily="18" charset="0"/>
              <a:ea typeface="Times New Roman" panose="02020603050405020304" pitchFamily="18" charset="0"/>
              <a:cs typeface="B Yagut" panose="00000400000000000000" pitchFamily="2" charset="-78"/>
            </a:endParaRPr>
          </a:p>
          <a:p>
            <a:pPr algn="just"/>
            <a:r>
              <a:rPr lang="fa-IR" b="1" dirty="0" smtClean="0">
                <a:effectLst/>
                <a:latin typeface="Times New Roman" panose="02020603050405020304" pitchFamily="18" charset="0"/>
                <a:ea typeface="Times New Roman" panose="02020603050405020304" pitchFamily="18" charset="0"/>
                <a:cs typeface="Mitra" panose="00000400000000000000" pitchFamily="2" charset="-78"/>
              </a:rPr>
              <a:t>بازاريابي يعني بخش بندي بازارها و تعيين فعاليت ها و رفتارهاي مؤسسه براي مناسب ترين بازارها. </a:t>
            </a:r>
            <a:endParaRPr lang="en-US" sz="1200" dirty="0" smtClean="0">
              <a:effectLst/>
              <a:latin typeface="Times New Roman" panose="02020603050405020304" pitchFamily="18" charset="0"/>
              <a:ea typeface="Times New Roman" panose="02020603050405020304" pitchFamily="18" charset="0"/>
              <a:cs typeface="B Yagut" panose="00000400000000000000" pitchFamily="2" charset="-78"/>
            </a:endParaRPr>
          </a:p>
          <a:p>
            <a:pPr algn="just"/>
            <a:r>
              <a:rPr lang="fa-IR" sz="2000" b="1" dirty="0" smtClean="0">
                <a:effectLst/>
                <a:latin typeface="Times New Roman" panose="02020603050405020304" pitchFamily="18" charset="0"/>
                <a:ea typeface="Times New Roman" panose="02020603050405020304" pitchFamily="18" charset="0"/>
                <a:cs typeface="Titr" panose="00000700000000000000" pitchFamily="2" charset="-78"/>
              </a:rPr>
              <a:t>اقدامات جهت بدست آوردن بازار: </a:t>
            </a:r>
            <a:endParaRPr lang="en-US" sz="1200" dirty="0" smtClean="0">
              <a:effectLst/>
              <a:latin typeface="Times New Roman" panose="02020603050405020304" pitchFamily="18" charset="0"/>
              <a:ea typeface="Times New Roman" panose="02020603050405020304" pitchFamily="18" charset="0"/>
              <a:cs typeface="B Yagut" panose="00000400000000000000" pitchFamily="2" charset="-78"/>
            </a:endParaRPr>
          </a:p>
          <a:p>
            <a:pPr algn="just"/>
            <a:r>
              <a:rPr lang="fa-IR" sz="2000" b="1" dirty="0" smtClean="0">
                <a:effectLst/>
                <a:latin typeface="Times New Roman" panose="02020603050405020304" pitchFamily="18" charset="0"/>
                <a:ea typeface="Times New Roman" panose="02020603050405020304" pitchFamily="18" charset="0"/>
                <a:cs typeface="Titr" panose="00000700000000000000" pitchFamily="2" charset="-78"/>
              </a:rPr>
              <a:t>اقدامات ساده: </a:t>
            </a:r>
            <a:endParaRPr lang="en-US" sz="1200" dirty="0" smtClean="0">
              <a:effectLst/>
              <a:latin typeface="Times New Roman" panose="02020603050405020304" pitchFamily="18" charset="0"/>
              <a:ea typeface="Times New Roman" panose="02020603050405020304" pitchFamily="18" charset="0"/>
              <a:cs typeface="B Yagut" panose="00000400000000000000" pitchFamily="2" charset="-78"/>
            </a:endParaRPr>
          </a:p>
          <a:p>
            <a:r>
              <a:rPr lang="fa-IR" sz="1200" dirty="0" smtClean="0">
                <a:effectLst/>
                <a:latin typeface="Times New Roman" panose="02020603050405020304" pitchFamily="18" charset="0"/>
                <a:ea typeface="Times New Roman" panose="02020603050405020304" pitchFamily="18" charset="0"/>
                <a:cs typeface="B Yagut" panose="00000400000000000000" pitchFamily="2" charset="-78"/>
              </a:rPr>
              <a:t> </a:t>
            </a:r>
            <a:endParaRPr lang="en-US" sz="1200" dirty="0">
              <a:effectLst/>
              <a:latin typeface="Times New Roman" panose="02020603050405020304" pitchFamily="18" charset="0"/>
              <a:ea typeface="Times New Roman" panose="02020603050405020304" pitchFamily="18" charset="0"/>
              <a:cs typeface="B Yagut" panose="00000400000000000000" pitchFamily="2" charset="-78"/>
            </a:endParaRPr>
          </a:p>
        </p:txBody>
      </p:sp>
    </p:spTree>
    <p:extLst>
      <p:ext uri="{BB962C8B-B14F-4D97-AF65-F5344CB8AC3E}">
        <p14:creationId xmlns:p14="http://schemas.microsoft.com/office/powerpoint/2010/main" val="3118865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0980" name="Object 4"/>
          <p:cNvGraphicFramePr>
            <a:graphicFrameLocks noChangeAspect="1"/>
          </p:cNvGraphicFramePr>
          <p:nvPr/>
        </p:nvGraphicFramePr>
        <p:xfrm>
          <a:off x="1973263" y="73025"/>
          <a:ext cx="8564562" cy="6604000"/>
        </p:xfrm>
        <a:graphic>
          <a:graphicData uri="http://schemas.openxmlformats.org/presentationml/2006/ole">
            <mc:AlternateContent xmlns:mc="http://schemas.openxmlformats.org/markup-compatibility/2006">
              <mc:Choice xmlns:v="urn:schemas-microsoft-com:vml" Requires="v">
                <p:oleObj spid="_x0000_s5186" name="Document" r:id="rId3" imgW="8926442" imgH="6891027" progId="Word.Document.8">
                  <p:embed/>
                </p:oleObj>
              </mc:Choice>
              <mc:Fallback>
                <p:oleObj name="Document" r:id="rId3" imgW="8926442" imgH="689102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263" y="73025"/>
                        <a:ext cx="8564562" cy="660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0477705"/>
      </p:ext>
    </p:extLst>
  </p:cSld>
  <p:clrMapOvr>
    <a:masterClrMapping/>
  </p:clrMapOvr>
  <p:transition spd="med" advTm="15000">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Line 2"/>
          <p:cNvSpPr>
            <a:spLocks noChangeShapeType="1"/>
          </p:cNvSpPr>
          <p:nvPr/>
        </p:nvSpPr>
        <p:spPr bwMode="auto">
          <a:xfrm>
            <a:off x="9525000" y="4343400"/>
            <a:ext cx="0" cy="304800"/>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grpSp>
        <p:nvGrpSpPr>
          <p:cNvPr id="2" name="Group 3"/>
          <p:cNvGrpSpPr>
            <a:grpSpLocks/>
          </p:cNvGrpSpPr>
          <p:nvPr/>
        </p:nvGrpSpPr>
        <p:grpSpPr bwMode="auto">
          <a:xfrm>
            <a:off x="2357438" y="214313"/>
            <a:ext cx="8310562" cy="6248400"/>
            <a:chOff x="525" y="144"/>
            <a:chExt cx="5235" cy="3936"/>
          </a:xfrm>
        </p:grpSpPr>
        <p:sp>
          <p:nvSpPr>
            <p:cNvPr id="32774" name="Rectangle 4" descr="Stationery"/>
            <p:cNvSpPr>
              <a:spLocks noChangeArrowheads="1"/>
            </p:cNvSpPr>
            <p:nvPr/>
          </p:nvSpPr>
          <p:spPr bwMode="auto">
            <a:xfrm>
              <a:off x="1920" y="240"/>
              <a:ext cx="2496" cy="336"/>
            </a:xfrm>
            <a:prstGeom prst="rect">
              <a:avLst/>
            </a:prstGeom>
            <a:blipFill dpi="0" rotWithShape="0">
              <a:blip r:embed="rId2"/>
              <a:srcRect/>
              <a:tile tx="0" ty="0" sx="100000" sy="100000" flip="none" algn="tl"/>
            </a:blipFill>
            <a:ln w="19050" cap="sq">
              <a:solidFill>
                <a:srgbClr val="FF0000"/>
              </a:solidFill>
              <a:miter lim="800000"/>
              <a:headEnd type="none" w="sm" len="sm"/>
              <a:tailEnd type="none" w="sm" len="sm"/>
            </a:ln>
          </p:spPr>
          <p:txBody>
            <a:bodyPr wrap="none" anchor="ctr"/>
            <a:lstStyle/>
            <a:p>
              <a:pPr algn="ctr" rtl="0"/>
              <a:r>
                <a:rPr kumimoji="1" lang="ar-SA" sz="3200" b="1">
                  <a:solidFill>
                    <a:schemeClr val="tx1">
                      <a:lumMod val="95000"/>
                      <a:lumOff val="5000"/>
                    </a:schemeClr>
                  </a:solidFill>
                  <a:latin typeface="Arial" charset="0"/>
                </a:rPr>
                <a:t>تعريف  كردن بازار </a:t>
              </a:r>
              <a:endParaRPr kumimoji="1" lang="en-US" sz="3200" b="1">
                <a:solidFill>
                  <a:schemeClr val="tx1">
                    <a:lumMod val="95000"/>
                    <a:lumOff val="5000"/>
                  </a:schemeClr>
                </a:solidFill>
                <a:latin typeface="Arial" charset="0"/>
              </a:endParaRPr>
            </a:p>
          </p:txBody>
        </p:sp>
        <p:sp>
          <p:nvSpPr>
            <p:cNvPr id="32775" name="Rectangle 5" descr="Stationery"/>
            <p:cNvSpPr>
              <a:spLocks noChangeArrowheads="1"/>
            </p:cNvSpPr>
            <p:nvPr/>
          </p:nvSpPr>
          <p:spPr bwMode="auto">
            <a:xfrm>
              <a:off x="1920" y="672"/>
              <a:ext cx="2496" cy="528"/>
            </a:xfrm>
            <a:prstGeom prst="rect">
              <a:avLst/>
            </a:prstGeom>
            <a:blipFill dpi="0" rotWithShape="0">
              <a:blip r:embed="rId2"/>
              <a:srcRect/>
              <a:tile tx="0" ty="0" sx="100000" sy="100000" flip="none" algn="tl"/>
            </a:blipFill>
            <a:ln w="19050" cap="sq">
              <a:solidFill>
                <a:srgbClr val="FF0000"/>
              </a:solidFill>
              <a:miter lim="800000"/>
              <a:headEnd type="none" w="sm" len="sm"/>
              <a:tailEnd type="none" w="sm" len="sm"/>
            </a:ln>
          </p:spPr>
          <p:txBody>
            <a:bodyPr wrap="none" anchor="ctr"/>
            <a:lstStyle/>
            <a:p>
              <a:pPr algn="ctr" rtl="0"/>
              <a:r>
                <a:rPr kumimoji="1" lang="ar-SA" sz="2800" b="1">
                  <a:solidFill>
                    <a:schemeClr val="tx1">
                      <a:lumMod val="95000"/>
                      <a:lumOff val="5000"/>
                    </a:schemeClr>
                  </a:solidFill>
                  <a:latin typeface="Arial" charset="0"/>
                </a:rPr>
                <a:t>شناسائي كردن مباني گوناگون</a:t>
              </a:r>
            </a:p>
            <a:p>
              <a:pPr algn="ctr" rtl="0"/>
              <a:r>
                <a:rPr kumimoji="1" lang="ar-SA" sz="2800" b="1">
                  <a:solidFill>
                    <a:schemeClr val="tx1">
                      <a:lumMod val="95000"/>
                      <a:lumOff val="5000"/>
                    </a:schemeClr>
                  </a:solidFill>
                  <a:latin typeface="Arial" charset="0"/>
                </a:rPr>
                <a:t>تقسيم بندي بازار</a:t>
              </a:r>
              <a:endParaRPr kumimoji="1" lang="en-US" sz="2800" b="1">
                <a:solidFill>
                  <a:schemeClr val="tx1">
                    <a:lumMod val="95000"/>
                    <a:lumOff val="5000"/>
                  </a:schemeClr>
                </a:solidFill>
                <a:latin typeface="Arial" charset="0"/>
              </a:endParaRPr>
            </a:p>
          </p:txBody>
        </p:sp>
        <p:sp>
          <p:nvSpPr>
            <p:cNvPr id="32776" name="Rectangle 6" descr="Stationery"/>
            <p:cNvSpPr>
              <a:spLocks noChangeArrowheads="1"/>
            </p:cNvSpPr>
            <p:nvPr/>
          </p:nvSpPr>
          <p:spPr bwMode="auto">
            <a:xfrm>
              <a:off x="1920" y="1440"/>
              <a:ext cx="2496" cy="480"/>
            </a:xfrm>
            <a:prstGeom prst="rect">
              <a:avLst/>
            </a:prstGeom>
            <a:blipFill dpi="0" rotWithShape="0">
              <a:blip r:embed="rId2"/>
              <a:srcRect/>
              <a:tile tx="0" ty="0" sx="100000" sy="100000" flip="none" algn="tl"/>
            </a:blipFill>
            <a:ln w="19050" cap="sq">
              <a:solidFill>
                <a:srgbClr val="FF0000"/>
              </a:solidFill>
              <a:miter lim="800000"/>
              <a:headEnd type="none" w="sm" len="sm"/>
              <a:tailEnd type="none" w="sm" len="sm"/>
            </a:ln>
          </p:spPr>
          <p:txBody>
            <a:bodyPr wrap="none" anchor="ctr"/>
            <a:lstStyle/>
            <a:p>
              <a:pPr algn="ctr" rtl="0"/>
              <a:r>
                <a:rPr kumimoji="1" lang="ar-SA" sz="2800" b="1">
                  <a:solidFill>
                    <a:schemeClr val="tx1">
                      <a:lumMod val="95000"/>
                      <a:lumOff val="5000"/>
                    </a:schemeClr>
                  </a:solidFill>
                  <a:latin typeface="Arial" charset="0"/>
                </a:rPr>
                <a:t>انتخاب بهترين مبنا يا </a:t>
              </a:r>
            </a:p>
            <a:p>
              <a:pPr algn="ctr" rtl="0"/>
              <a:r>
                <a:rPr kumimoji="1" lang="ar-SA" sz="2800" b="1">
                  <a:solidFill>
                    <a:schemeClr val="tx1">
                      <a:lumMod val="95000"/>
                      <a:lumOff val="5000"/>
                    </a:schemeClr>
                  </a:solidFill>
                  <a:latin typeface="Arial" charset="0"/>
                </a:rPr>
                <a:t>مباني تقسيم بازار </a:t>
              </a:r>
              <a:endParaRPr kumimoji="1" lang="en-US" sz="2800" b="1">
                <a:solidFill>
                  <a:schemeClr val="tx1">
                    <a:lumMod val="95000"/>
                    <a:lumOff val="5000"/>
                  </a:schemeClr>
                </a:solidFill>
                <a:latin typeface="Arial" charset="0"/>
              </a:endParaRPr>
            </a:p>
          </p:txBody>
        </p:sp>
        <p:sp>
          <p:nvSpPr>
            <p:cNvPr id="32777" name="Rectangle 7" descr="Stationery"/>
            <p:cNvSpPr>
              <a:spLocks noChangeArrowheads="1"/>
            </p:cNvSpPr>
            <p:nvPr/>
          </p:nvSpPr>
          <p:spPr bwMode="auto">
            <a:xfrm>
              <a:off x="1920" y="2160"/>
              <a:ext cx="2496" cy="528"/>
            </a:xfrm>
            <a:prstGeom prst="rect">
              <a:avLst/>
            </a:prstGeom>
            <a:blipFill dpi="0" rotWithShape="0">
              <a:blip r:embed="rId2"/>
              <a:srcRect/>
              <a:tile tx="0" ty="0" sx="100000" sy="100000" flip="none" algn="tl"/>
            </a:blipFill>
            <a:ln w="19050" cap="sq">
              <a:solidFill>
                <a:srgbClr val="FF0000"/>
              </a:solidFill>
              <a:miter lim="800000"/>
              <a:headEnd type="none" w="sm" len="sm"/>
              <a:tailEnd type="none" w="sm" len="sm"/>
            </a:ln>
          </p:spPr>
          <p:txBody>
            <a:bodyPr wrap="none" anchor="ctr"/>
            <a:lstStyle/>
            <a:p>
              <a:pPr algn="ctr" rtl="0"/>
              <a:r>
                <a:rPr kumimoji="1" lang="fa-IR" sz="2400" b="1">
                  <a:solidFill>
                    <a:schemeClr val="tx1">
                      <a:lumMod val="95000"/>
                      <a:lumOff val="5000"/>
                    </a:schemeClr>
                  </a:solidFill>
                  <a:latin typeface="Arial" charset="0"/>
                </a:rPr>
                <a:t>تقسیم بازار و انتخاب بازار هدف</a:t>
              </a:r>
              <a:endParaRPr kumimoji="1" lang="ar-SA" sz="2400" b="1">
                <a:solidFill>
                  <a:schemeClr val="tx1">
                    <a:lumMod val="95000"/>
                    <a:lumOff val="5000"/>
                  </a:schemeClr>
                </a:solidFill>
                <a:latin typeface="Arial" charset="0"/>
              </a:endParaRPr>
            </a:p>
            <a:p>
              <a:pPr algn="ctr" rtl="0"/>
              <a:endParaRPr kumimoji="1" lang="en-US" sz="2400">
                <a:solidFill>
                  <a:schemeClr val="tx1">
                    <a:lumMod val="95000"/>
                    <a:lumOff val="5000"/>
                  </a:schemeClr>
                </a:solidFill>
                <a:latin typeface="Arial" charset="0"/>
              </a:endParaRPr>
            </a:p>
          </p:txBody>
        </p:sp>
        <p:sp>
          <p:nvSpPr>
            <p:cNvPr id="32778" name="Rectangle 8" descr="Stationery"/>
            <p:cNvSpPr>
              <a:spLocks noChangeArrowheads="1"/>
            </p:cNvSpPr>
            <p:nvPr/>
          </p:nvSpPr>
          <p:spPr bwMode="auto">
            <a:xfrm>
              <a:off x="1920" y="2880"/>
              <a:ext cx="2496" cy="480"/>
            </a:xfrm>
            <a:prstGeom prst="rect">
              <a:avLst/>
            </a:prstGeom>
            <a:blipFill dpi="0" rotWithShape="0">
              <a:blip r:embed="rId2"/>
              <a:srcRect/>
              <a:tile tx="0" ty="0" sx="100000" sy="100000" flip="none" algn="tl"/>
            </a:blipFill>
            <a:ln w="19050" cap="sq">
              <a:solidFill>
                <a:srgbClr val="FF0000"/>
              </a:solidFill>
              <a:miter lim="800000"/>
              <a:headEnd type="none" w="sm" len="sm"/>
              <a:tailEnd type="none" w="sm" len="sm"/>
            </a:ln>
          </p:spPr>
          <p:txBody>
            <a:bodyPr wrap="none" anchor="ctr"/>
            <a:lstStyle/>
            <a:p>
              <a:pPr algn="ctr" rtl="0"/>
              <a:r>
                <a:rPr kumimoji="1" lang="ar-SA" sz="2400" b="1">
                  <a:solidFill>
                    <a:schemeClr val="tx1">
                      <a:lumMod val="95000"/>
                      <a:lumOff val="5000"/>
                    </a:schemeClr>
                  </a:solidFill>
                  <a:latin typeface="Arial" charset="0"/>
                </a:rPr>
                <a:t>مكان يابي يا </a:t>
              </a:r>
              <a:r>
                <a:rPr kumimoji="1" lang="fa-IR" sz="2400" b="1">
                  <a:solidFill>
                    <a:schemeClr val="tx1">
                      <a:lumMod val="95000"/>
                      <a:lumOff val="5000"/>
                    </a:schemeClr>
                  </a:solidFill>
                  <a:latin typeface="Arial" charset="0"/>
                </a:rPr>
                <a:t>منزلت یابی در</a:t>
              </a:r>
              <a:r>
                <a:rPr kumimoji="1" lang="ar-SA" sz="2400" b="1">
                  <a:solidFill>
                    <a:schemeClr val="tx1">
                      <a:lumMod val="95000"/>
                      <a:lumOff val="5000"/>
                    </a:schemeClr>
                  </a:solidFill>
                  <a:latin typeface="Arial" charset="0"/>
                </a:rPr>
                <a:t> بازار</a:t>
              </a:r>
              <a:endParaRPr kumimoji="1" lang="en-US" sz="2400" b="1">
                <a:solidFill>
                  <a:schemeClr val="tx1">
                    <a:lumMod val="95000"/>
                    <a:lumOff val="5000"/>
                  </a:schemeClr>
                </a:solidFill>
                <a:latin typeface="Arial" charset="0"/>
              </a:endParaRPr>
            </a:p>
          </p:txBody>
        </p:sp>
        <p:sp>
          <p:nvSpPr>
            <p:cNvPr id="32779" name="Rectangle 9" descr="Stationery"/>
            <p:cNvSpPr>
              <a:spLocks noChangeArrowheads="1"/>
            </p:cNvSpPr>
            <p:nvPr/>
          </p:nvSpPr>
          <p:spPr bwMode="auto">
            <a:xfrm>
              <a:off x="1920" y="3504"/>
              <a:ext cx="2496" cy="480"/>
            </a:xfrm>
            <a:prstGeom prst="rect">
              <a:avLst/>
            </a:prstGeom>
            <a:blipFill dpi="0" rotWithShape="0">
              <a:blip r:embed="rId2"/>
              <a:srcRect/>
              <a:tile tx="0" ty="0" sx="100000" sy="100000" flip="none" algn="tl"/>
            </a:blipFill>
            <a:ln w="19050" cap="sq">
              <a:solidFill>
                <a:srgbClr val="FF0000"/>
              </a:solidFill>
              <a:miter lim="800000"/>
              <a:headEnd type="none" w="sm" len="sm"/>
              <a:tailEnd type="none" w="sm" len="sm"/>
            </a:ln>
          </p:spPr>
          <p:txBody>
            <a:bodyPr wrap="none" anchor="ctr"/>
            <a:lstStyle/>
            <a:p>
              <a:pPr algn="ctr" rtl="0"/>
              <a:r>
                <a:rPr kumimoji="1" lang="ar-SA" sz="2400" b="1">
                  <a:solidFill>
                    <a:schemeClr val="tx1">
                      <a:lumMod val="95000"/>
                      <a:lumOff val="5000"/>
                    </a:schemeClr>
                  </a:solidFill>
                  <a:latin typeface="Arial" charset="0"/>
                </a:rPr>
                <a:t>تنظيم آميخته بازاريابي </a:t>
              </a:r>
            </a:p>
            <a:p>
              <a:pPr algn="ctr" rtl="0"/>
              <a:r>
                <a:rPr kumimoji="1" lang="ar-SA" sz="2400" b="1">
                  <a:solidFill>
                    <a:schemeClr val="tx1">
                      <a:lumMod val="95000"/>
                      <a:lumOff val="5000"/>
                    </a:schemeClr>
                  </a:solidFill>
                  <a:latin typeface="Arial" charset="0"/>
                </a:rPr>
                <a:t>براي هر بازار هدف</a:t>
              </a:r>
              <a:endParaRPr kumimoji="1" lang="en-US" sz="2400" b="1">
                <a:solidFill>
                  <a:schemeClr val="tx1">
                    <a:lumMod val="95000"/>
                    <a:lumOff val="5000"/>
                  </a:schemeClr>
                </a:solidFill>
                <a:latin typeface="Arial" charset="0"/>
              </a:endParaRPr>
            </a:p>
          </p:txBody>
        </p:sp>
        <p:sp>
          <p:nvSpPr>
            <p:cNvPr id="32780" name="Line 10"/>
            <p:cNvSpPr>
              <a:spLocks noChangeShapeType="1"/>
            </p:cNvSpPr>
            <p:nvPr/>
          </p:nvSpPr>
          <p:spPr bwMode="auto">
            <a:xfrm flipV="1">
              <a:off x="1248" y="144"/>
              <a:ext cx="4320" cy="0"/>
            </a:xfrm>
            <a:prstGeom prst="line">
              <a:avLst/>
            </a:prstGeom>
            <a:noFill/>
            <a:ln w="38100" cap="rnd">
              <a:solidFill>
                <a:schemeClr val="accent2"/>
              </a:solidFill>
              <a:prstDash val="sysDot"/>
              <a:round/>
              <a:headEnd type="none" w="sm" len="sm"/>
              <a:tailEnd type="none" w="sm" len="sm"/>
            </a:ln>
          </p:spPr>
          <p:txBody>
            <a:bodyPr/>
            <a:lstStyle/>
            <a:p>
              <a:endParaRPr lang="en-US">
                <a:solidFill>
                  <a:schemeClr val="tx1">
                    <a:lumMod val="95000"/>
                    <a:lumOff val="5000"/>
                  </a:schemeClr>
                </a:solidFill>
              </a:endParaRPr>
            </a:p>
          </p:txBody>
        </p:sp>
        <p:sp>
          <p:nvSpPr>
            <p:cNvPr id="32781" name="Line 11"/>
            <p:cNvSpPr>
              <a:spLocks noChangeShapeType="1"/>
            </p:cNvSpPr>
            <p:nvPr/>
          </p:nvSpPr>
          <p:spPr bwMode="auto">
            <a:xfrm flipV="1">
              <a:off x="1200" y="2736"/>
              <a:ext cx="4320" cy="0"/>
            </a:xfrm>
            <a:prstGeom prst="line">
              <a:avLst/>
            </a:prstGeom>
            <a:noFill/>
            <a:ln w="38100" cap="rnd">
              <a:solidFill>
                <a:schemeClr val="accent2"/>
              </a:solidFill>
              <a:prstDash val="sysDot"/>
              <a:round/>
              <a:headEnd type="none" w="sm" len="sm"/>
              <a:tailEnd type="none" w="sm" len="sm"/>
            </a:ln>
          </p:spPr>
          <p:txBody>
            <a:bodyPr/>
            <a:lstStyle/>
            <a:p>
              <a:endParaRPr lang="en-US">
                <a:solidFill>
                  <a:schemeClr val="tx1">
                    <a:lumMod val="95000"/>
                    <a:lumOff val="5000"/>
                  </a:schemeClr>
                </a:solidFill>
              </a:endParaRPr>
            </a:p>
          </p:txBody>
        </p:sp>
        <p:sp>
          <p:nvSpPr>
            <p:cNvPr id="32782" name="Line 12"/>
            <p:cNvSpPr>
              <a:spLocks noChangeShapeType="1"/>
            </p:cNvSpPr>
            <p:nvPr/>
          </p:nvSpPr>
          <p:spPr bwMode="auto">
            <a:xfrm flipV="1">
              <a:off x="1200" y="4080"/>
              <a:ext cx="4320" cy="0"/>
            </a:xfrm>
            <a:prstGeom prst="line">
              <a:avLst/>
            </a:prstGeom>
            <a:noFill/>
            <a:ln w="38100" cap="rnd">
              <a:solidFill>
                <a:schemeClr val="accent2"/>
              </a:solidFill>
              <a:prstDash val="sysDot"/>
              <a:round/>
              <a:headEnd type="none" w="sm" len="sm"/>
              <a:tailEnd type="none" w="sm" len="sm"/>
            </a:ln>
          </p:spPr>
          <p:txBody>
            <a:bodyPr/>
            <a:lstStyle/>
            <a:p>
              <a:endParaRPr lang="en-US">
                <a:solidFill>
                  <a:schemeClr val="tx1">
                    <a:lumMod val="95000"/>
                    <a:lumOff val="5000"/>
                  </a:schemeClr>
                </a:solidFill>
              </a:endParaRPr>
            </a:p>
          </p:txBody>
        </p:sp>
        <p:sp>
          <p:nvSpPr>
            <p:cNvPr id="32783" name="Line 13"/>
            <p:cNvSpPr>
              <a:spLocks noChangeShapeType="1"/>
            </p:cNvSpPr>
            <p:nvPr/>
          </p:nvSpPr>
          <p:spPr bwMode="auto">
            <a:xfrm>
              <a:off x="5040" y="144"/>
              <a:ext cx="0" cy="480"/>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sp>
          <p:nvSpPr>
            <p:cNvPr id="32784" name="Line 14"/>
            <p:cNvSpPr>
              <a:spLocks noChangeShapeType="1"/>
            </p:cNvSpPr>
            <p:nvPr/>
          </p:nvSpPr>
          <p:spPr bwMode="auto">
            <a:xfrm>
              <a:off x="5040" y="1392"/>
              <a:ext cx="0" cy="1344"/>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sp>
          <p:nvSpPr>
            <p:cNvPr id="32785" name="Line 15"/>
            <p:cNvSpPr>
              <a:spLocks noChangeShapeType="1"/>
            </p:cNvSpPr>
            <p:nvPr/>
          </p:nvSpPr>
          <p:spPr bwMode="auto">
            <a:xfrm flipV="1">
              <a:off x="1248" y="3408"/>
              <a:ext cx="4320" cy="0"/>
            </a:xfrm>
            <a:prstGeom prst="line">
              <a:avLst/>
            </a:prstGeom>
            <a:noFill/>
            <a:ln w="38100" cap="rnd">
              <a:solidFill>
                <a:schemeClr val="accent2"/>
              </a:solidFill>
              <a:prstDash val="sysDot"/>
              <a:round/>
              <a:headEnd type="none" w="sm" len="sm"/>
              <a:tailEnd type="none" w="sm" len="sm"/>
            </a:ln>
          </p:spPr>
          <p:txBody>
            <a:bodyPr/>
            <a:lstStyle/>
            <a:p>
              <a:endParaRPr lang="en-US">
                <a:solidFill>
                  <a:schemeClr val="tx1">
                    <a:lumMod val="95000"/>
                    <a:lumOff val="5000"/>
                  </a:schemeClr>
                </a:solidFill>
              </a:endParaRPr>
            </a:p>
          </p:txBody>
        </p:sp>
        <p:sp>
          <p:nvSpPr>
            <p:cNvPr id="32786" name="Text Box 16"/>
            <p:cNvSpPr txBox="1">
              <a:spLocks noChangeArrowheads="1"/>
            </p:cNvSpPr>
            <p:nvPr/>
          </p:nvSpPr>
          <p:spPr bwMode="auto">
            <a:xfrm>
              <a:off x="4656" y="720"/>
              <a:ext cx="1104" cy="543"/>
            </a:xfrm>
            <a:prstGeom prst="rect">
              <a:avLst/>
            </a:prstGeom>
            <a:noFill/>
            <a:ln w="12700" cap="sq">
              <a:noFill/>
              <a:miter lim="800000"/>
              <a:headEnd type="none" w="sm" len="sm"/>
              <a:tailEnd type="none" w="sm" len="sm"/>
            </a:ln>
          </p:spPr>
          <p:txBody>
            <a:bodyPr>
              <a:spAutoFit/>
            </a:bodyPr>
            <a:lstStyle/>
            <a:p>
              <a:pPr algn="l" rtl="0">
                <a:spcBef>
                  <a:spcPct val="50000"/>
                </a:spcBef>
              </a:pPr>
              <a:r>
                <a:rPr kumimoji="1" lang="ar-SA" sz="2000" b="1">
                  <a:solidFill>
                    <a:schemeClr val="tx1">
                      <a:lumMod val="95000"/>
                      <a:lumOff val="5000"/>
                    </a:schemeClr>
                  </a:solidFill>
                  <a:latin typeface="Arial" charset="0"/>
                </a:rPr>
                <a:t>فرايند تقسيم بندي</a:t>
              </a:r>
            </a:p>
            <a:p>
              <a:pPr algn="ctr" rtl="0">
                <a:spcBef>
                  <a:spcPct val="50000"/>
                </a:spcBef>
              </a:pPr>
              <a:r>
                <a:rPr kumimoji="1" lang="ar-SA" sz="2000" b="1">
                  <a:solidFill>
                    <a:schemeClr val="tx1">
                      <a:lumMod val="95000"/>
                      <a:lumOff val="5000"/>
                    </a:schemeClr>
                  </a:solidFill>
                  <a:latin typeface="Arial" charset="0"/>
                </a:rPr>
                <a:t>بازار</a:t>
              </a:r>
              <a:endParaRPr kumimoji="1" lang="en-US" sz="2000" b="1">
                <a:solidFill>
                  <a:schemeClr val="tx1">
                    <a:lumMod val="95000"/>
                    <a:lumOff val="5000"/>
                  </a:schemeClr>
                </a:solidFill>
                <a:latin typeface="Arial" charset="0"/>
              </a:endParaRPr>
            </a:p>
          </p:txBody>
        </p:sp>
        <p:sp>
          <p:nvSpPr>
            <p:cNvPr id="32787" name="Text Box 17"/>
            <p:cNvSpPr txBox="1">
              <a:spLocks noChangeArrowheads="1"/>
            </p:cNvSpPr>
            <p:nvPr/>
          </p:nvSpPr>
          <p:spPr bwMode="auto">
            <a:xfrm>
              <a:off x="4752" y="2976"/>
              <a:ext cx="624" cy="231"/>
            </a:xfrm>
            <a:prstGeom prst="rect">
              <a:avLst/>
            </a:prstGeom>
            <a:noFill/>
            <a:ln w="12700" cap="sq">
              <a:noFill/>
              <a:miter lim="800000"/>
              <a:headEnd type="none" w="sm" len="sm"/>
              <a:tailEnd type="none" w="sm" len="sm"/>
            </a:ln>
          </p:spPr>
          <p:txBody>
            <a:bodyPr>
              <a:spAutoFit/>
            </a:bodyPr>
            <a:lstStyle/>
            <a:p>
              <a:pPr algn="l" rtl="0">
                <a:spcBef>
                  <a:spcPct val="50000"/>
                </a:spcBef>
              </a:pPr>
              <a:r>
                <a:rPr kumimoji="1" lang="ar-SA" b="1">
                  <a:solidFill>
                    <a:schemeClr val="tx1">
                      <a:lumMod val="95000"/>
                      <a:lumOff val="5000"/>
                    </a:schemeClr>
                  </a:solidFill>
                  <a:latin typeface="Arial" charset="0"/>
                </a:rPr>
                <a:t>مكان يابي</a:t>
              </a:r>
              <a:endParaRPr kumimoji="1" lang="en-US" b="1">
                <a:solidFill>
                  <a:schemeClr val="tx1">
                    <a:lumMod val="95000"/>
                    <a:lumOff val="5000"/>
                  </a:schemeClr>
                </a:solidFill>
                <a:latin typeface="Arial" charset="0"/>
              </a:endParaRPr>
            </a:p>
          </p:txBody>
        </p:sp>
        <p:sp>
          <p:nvSpPr>
            <p:cNvPr id="32788" name="Text Box 18"/>
            <p:cNvSpPr txBox="1">
              <a:spLocks noChangeArrowheads="1"/>
            </p:cNvSpPr>
            <p:nvPr/>
          </p:nvSpPr>
          <p:spPr bwMode="auto">
            <a:xfrm>
              <a:off x="4512" y="3552"/>
              <a:ext cx="1104" cy="491"/>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fa-IR" b="1">
                  <a:solidFill>
                    <a:schemeClr val="tx1">
                      <a:lumMod val="95000"/>
                      <a:lumOff val="5000"/>
                    </a:schemeClr>
                  </a:solidFill>
                  <a:latin typeface="Arial" charset="0"/>
                </a:rPr>
                <a:t>ارائه</a:t>
              </a:r>
              <a:r>
                <a:rPr kumimoji="1" lang="ar-SA" b="1">
                  <a:solidFill>
                    <a:schemeClr val="tx1">
                      <a:lumMod val="95000"/>
                      <a:lumOff val="5000"/>
                    </a:schemeClr>
                  </a:solidFill>
                  <a:latin typeface="Arial" charset="0"/>
                </a:rPr>
                <a:t> آميخته </a:t>
              </a:r>
              <a:r>
                <a:rPr kumimoji="1" lang="fa-IR" b="1">
                  <a:solidFill>
                    <a:schemeClr val="tx1">
                      <a:lumMod val="95000"/>
                      <a:lumOff val="5000"/>
                    </a:schemeClr>
                  </a:solidFill>
                  <a:latin typeface="Arial" charset="0"/>
                </a:rPr>
                <a:t> </a:t>
              </a:r>
              <a:endParaRPr kumimoji="1" lang="ar-SA" b="1">
                <a:solidFill>
                  <a:schemeClr val="tx1">
                    <a:lumMod val="95000"/>
                    <a:lumOff val="5000"/>
                  </a:schemeClr>
                </a:solidFill>
                <a:latin typeface="Arial" charset="0"/>
              </a:endParaRPr>
            </a:p>
            <a:p>
              <a:pPr algn="ctr">
                <a:spcBef>
                  <a:spcPct val="50000"/>
                </a:spcBef>
              </a:pPr>
              <a:r>
                <a:rPr kumimoji="1" lang="ar-SA" b="1">
                  <a:solidFill>
                    <a:schemeClr val="tx1">
                      <a:lumMod val="95000"/>
                      <a:lumOff val="5000"/>
                    </a:schemeClr>
                  </a:solidFill>
                  <a:latin typeface="Arial" charset="0"/>
                </a:rPr>
                <a:t>بازار يابي</a:t>
              </a:r>
              <a:endParaRPr kumimoji="1" lang="en-US" b="1">
                <a:solidFill>
                  <a:schemeClr val="tx1">
                    <a:lumMod val="95000"/>
                    <a:lumOff val="5000"/>
                  </a:schemeClr>
                </a:solidFill>
                <a:latin typeface="Arial" charset="0"/>
              </a:endParaRPr>
            </a:p>
          </p:txBody>
        </p:sp>
        <p:sp>
          <p:nvSpPr>
            <p:cNvPr id="32789" name="Line 19"/>
            <p:cNvSpPr>
              <a:spLocks noChangeShapeType="1"/>
            </p:cNvSpPr>
            <p:nvPr/>
          </p:nvSpPr>
          <p:spPr bwMode="auto">
            <a:xfrm>
              <a:off x="5040" y="3216"/>
              <a:ext cx="0" cy="192"/>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sp>
          <p:nvSpPr>
            <p:cNvPr id="32790" name="Text Box 20"/>
            <p:cNvSpPr txBox="1">
              <a:spLocks noChangeArrowheads="1"/>
            </p:cNvSpPr>
            <p:nvPr/>
          </p:nvSpPr>
          <p:spPr bwMode="auto">
            <a:xfrm>
              <a:off x="525" y="1104"/>
              <a:ext cx="349" cy="2448"/>
            </a:xfrm>
            <a:prstGeom prst="rect">
              <a:avLst/>
            </a:prstGeom>
            <a:noFill/>
            <a:ln w="12700" cap="sq">
              <a:noFill/>
              <a:miter lim="800000"/>
              <a:headEnd type="none" w="sm" len="sm"/>
              <a:tailEnd type="none" w="sm" len="sm"/>
            </a:ln>
          </p:spPr>
          <p:txBody>
            <a:bodyPr vert="eaVert">
              <a:spAutoFit/>
            </a:bodyPr>
            <a:lstStyle/>
            <a:p>
              <a:pPr algn="ctr" rtl="0">
                <a:spcBef>
                  <a:spcPct val="50000"/>
                </a:spcBef>
              </a:pPr>
              <a:endParaRPr kumimoji="1" lang="en-US" sz="2400">
                <a:solidFill>
                  <a:schemeClr val="tx1">
                    <a:lumMod val="95000"/>
                    <a:lumOff val="5000"/>
                  </a:schemeClr>
                </a:solidFill>
                <a:latin typeface="Times New Roman" pitchFamily="18" charset="0"/>
                <a:cs typeface="B Titr" pitchFamily="2" charset="-78"/>
              </a:endParaRPr>
            </a:p>
          </p:txBody>
        </p:sp>
      </p:grpSp>
    </p:spTree>
    <p:extLst>
      <p:ext uri="{BB962C8B-B14F-4D97-AF65-F5344CB8AC3E}">
        <p14:creationId xmlns:p14="http://schemas.microsoft.com/office/powerpoint/2010/main" val="314705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
        <p:nvSpPr>
          <p:cNvPr id="8" name="Oval 6"/>
          <p:cNvSpPr>
            <a:spLocks noChangeArrowheads="1"/>
          </p:cNvSpPr>
          <p:nvPr/>
        </p:nvSpPr>
        <p:spPr bwMode="auto">
          <a:xfrm>
            <a:off x="838200" y="744953"/>
            <a:ext cx="7304991" cy="4989978"/>
          </a:xfrm>
          <a:prstGeom prst="ellipse">
            <a:avLst/>
          </a:prstGeom>
          <a:blipFill dpi="0" rotWithShape="1">
            <a:blip r:embed="rId2"/>
            <a:srcRect/>
            <a:tile tx="0" ty="0" sx="100000" sy="100000" flip="none" algn="tl"/>
          </a:blipFill>
          <a:ln w="9525">
            <a:solidFill>
              <a:schemeClr val="bg1"/>
            </a:solidFill>
            <a:round/>
            <a:headEnd/>
            <a:tailEnd/>
          </a:ln>
        </p:spPr>
        <p:txBody>
          <a:bodyPr wrap="none" anchor="ctr"/>
          <a:lstStyle/>
          <a:p>
            <a:pPr algn="ctr"/>
            <a:r>
              <a:rPr lang="fa-IR" sz="4800" b="1" u="none" dirty="0" smtClean="0">
                <a:solidFill>
                  <a:srgbClr val="FF3300"/>
                </a:solidFill>
                <a:latin typeface="Arial" charset="0"/>
              </a:rPr>
              <a:t>بازاریابی  </a:t>
            </a:r>
            <a:r>
              <a:rPr lang="en-US" sz="4800" b="1" u="none" dirty="0" smtClean="0">
                <a:solidFill>
                  <a:srgbClr val="FF3300"/>
                </a:solidFill>
                <a:latin typeface="Arial" charset="0"/>
              </a:rPr>
              <a:t>MARKETING</a:t>
            </a:r>
            <a:endParaRPr lang="en-US" sz="4800" b="1" u="none" dirty="0">
              <a:solidFill>
                <a:srgbClr val="FF3300"/>
              </a:solidFill>
              <a:latin typeface="Arial" charset="0"/>
            </a:endParaRPr>
          </a:p>
        </p:txBody>
      </p:sp>
    </p:spTree>
    <p:extLst>
      <p:ext uri="{BB962C8B-B14F-4D97-AF65-F5344CB8AC3E}">
        <p14:creationId xmlns:p14="http://schemas.microsoft.com/office/powerpoint/2010/main" val="31601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3935413"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fa-IR" altLang="en-US" sz="3200" b="1">
                <a:solidFill>
                  <a:srgbClr val="CC9900"/>
                </a:solidFill>
                <a:latin typeface="Times New Roman" panose="02020603050405020304" pitchFamily="18" charset="0"/>
                <a:cs typeface="Zar" panose="00000400000000000000" pitchFamily="2" charset="-78"/>
              </a:rPr>
              <a:t>انواع بازار</a:t>
            </a:r>
            <a:endParaRPr lang="en-US" altLang="en-US" sz="3200" b="1">
              <a:solidFill>
                <a:srgbClr val="CC9900"/>
              </a:solidFill>
              <a:latin typeface="Times New Roman" panose="02020603050405020304" pitchFamily="18" charset="0"/>
              <a:cs typeface="Zar" panose="00000400000000000000" pitchFamily="2" charset="-78"/>
            </a:endParaRPr>
          </a:p>
        </p:txBody>
      </p:sp>
      <p:sp>
        <p:nvSpPr>
          <p:cNvPr id="166915"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6916"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6917" name="Text Box 5"/>
          <p:cNvSpPr txBox="1">
            <a:spLocks noChangeArrowheads="1"/>
          </p:cNvSpPr>
          <p:nvPr/>
        </p:nvSpPr>
        <p:spPr bwMode="auto">
          <a:xfrm>
            <a:off x="3000376" y="1412876"/>
            <a:ext cx="7127875"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1- بازار فعال</a:t>
            </a:r>
            <a:endParaRPr lang="en-US" altLang="en-US" sz="2800" b="1">
              <a:solidFill>
                <a:schemeClr val="tx2"/>
              </a:solidFill>
              <a:latin typeface="Times New Roman" panose="02020603050405020304" pitchFamily="18" charset="0"/>
              <a:cs typeface="Zar" panose="00000400000000000000" pitchFamily="2" charset="-78"/>
            </a:endParaRP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2- بازار محتمل</a:t>
            </a:r>
            <a:endParaRPr lang="en-US" altLang="en-US" sz="2800" b="1">
              <a:solidFill>
                <a:schemeClr val="tx2"/>
              </a:solidFill>
              <a:latin typeface="Times New Roman" panose="02020603050405020304" pitchFamily="18" charset="0"/>
              <a:cs typeface="Zar" panose="00000400000000000000" pitchFamily="2" charset="-78"/>
            </a:endParaRP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3- بازار بالقوه</a:t>
            </a:r>
            <a:endParaRPr lang="en-US" altLang="en-US" sz="2800" b="1">
              <a:solidFill>
                <a:schemeClr val="tx2"/>
              </a:solidFill>
              <a:latin typeface="Times New Roman" panose="02020603050405020304" pitchFamily="18" charset="0"/>
              <a:cs typeface="Zar" panose="00000400000000000000" pitchFamily="2" charset="-78"/>
            </a:endParaRP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4- بازار پنهان</a:t>
            </a:r>
            <a:endParaRPr lang="ar-SA" altLang="en-US" sz="2800" b="1">
              <a:solidFill>
                <a:schemeClr val="tx2"/>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281821038"/>
      </p:ext>
    </p:extLst>
  </p:cSld>
  <p:clrMapOvr>
    <a:masterClrMapping/>
  </p:clrMapOvr>
  <p:transition spd="med">
    <p:strips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3935413" y="188913"/>
            <a:ext cx="61722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fa-IR" altLang="en-US" sz="2800">
                <a:solidFill>
                  <a:srgbClr val="CC9900"/>
                </a:solidFill>
                <a:latin typeface="Times New Roman" panose="02020603050405020304" pitchFamily="18" charset="0"/>
                <a:cs typeface="Titr" panose="00000700000000000000" pitchFamily="2" charset="-78"/>
              </a:rPr>
              <a:t>سوالات مهم در بازاريابي و کشف نياز مشتريان</a:t>
            </a:r>
            <a:endParaRPr lang="en-US" altLang="en-US" sz="2800">
              <a:solidFill>
                <a:srgbClr val="CC9900"/>
              </a:solidFill>
              <a:latin typeface="Times New Roman" panose="02020603050405020304" pitchFamily="18" charset="0"/>
              <a:cs typeface="Titr" panose="00000700000000000000" pitchFamily="2" charset="-78"/>
            </a:endParaRPr>
          </a:p>
        </p:txBody>
      </p:sp>
      <p:sp>
        <p:nvSpPr>
          <p:cNvPr id="168963"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8964" name="Line 4"/>
          <p:cNvSpPr>
            <a:spLocks noChangeShapeType="1"/>
          </p:cNvSpPr>
          <p:nvPr/>
        </p:nvSpPr>
        <p:spPr bwMode="auto">
          <a:xfrm>
            <a:off x="1524000" y="188913"/>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8965" name="Text Box 5"/>
          <p:cNvSpPr txBox="1">
            <a:spLocks noChangeArrowheads="1"/>
          </p:cNvSpPr>
          <p:nvPr/>
        </p:nvSpPr>
        <p:spPr bwMode="auto">
          <a:xfrm>
            <a:off x="2495550" y="1125539"/>
            <a:ext cx="7632700" cy="536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lnSpc>
                <a:spcPct val="140000"/>
              </a:lnSpc>
              <a:spcBef>
                <a:spcPct val="50000"/>
              </a:spcBef>
            </a:pPr>
            <a:r>
              <a:rPr lang="fa-IR" altLang="en-US" sz="2400" b="1">
                <a:solidFill>
                  <a:schemeClr val="tx2"/>
                </a:solidFill>
                <a:latin typeface="Times New Roman" panose="02020603050405020304" pitchFamily="18" charset="0"/>
                <a:cs typeface="Zar" panose="00000400000000000000" pitchFamily="2" charset="-78"/>
              </a:rPr>
              <a:t>1- مصرف کنندگان اعم از مصرف کنندگان بالفعل، بالقوه، محتمل و پنهان چه کساني هستند؟ </a:t>
            </a:r>
            <a:r>
              <a:rPr lang="en-US" altLang="en-US" sz="2400" b="1">
                <a:solidFill>
                  <a:schemeClr val="tx2"/>
                </a:solidFill>
                <a:latin typeface="Times New Roman" panose="02020603050405020304" pitchFamily="18" charset="0"/>
                <a:cs typeface="Zar" panose="00000400000000000000" pitchFamily="2" charset="-78"/>
              </a:rPr>
              <a:t>occupants</a:t>
            </a:r>
            <a:endParaRPr lang="fa-IR" altLang="en-US" sz="2400" b="1">
              <a:solidFill>
                <a:schemeClr val="tx2"/>
              </a:solidFill>
              <a:latin typeface="Times New Roman" panose="02020603050405020304" pitchFamily="18" charset="0"/>
              <a:cs typeface="Zar" panose="00000400000000000000" pitchFamily="2" charset="-78"/>
            </a:endParaRPr>
          </a:p>
          <a:p>
            <a:pPr algn="just" rtl="1">
              <a:lnSpc>
                <a:spcPct val="140000"/>
              </a:lnSpc>
              <a:spcBef>
                <a:spcPct val="50000"/>
              </a:spcBef>
            </a:pPr>
            <a:r>
              <a:rPr lang="fa-IR" altLang="en-US" sz="2400" b="1">
                <a:solidFill>
                  <a:schemeClr val="tx2"/>
                </a:solidFill>
                <a:latin typeface="Times New Roman" panose="02020603050405020304" pitchFamily="18" charset="0"/>
                <a:cs typeface="Zar" panose="00000400000000000000" pitchFamily="2" charset="-78"/>
              </a:rPr>
              <a:t>2- افراد در بازار به دنبال خريد چه کالا يا کالاهايي هستند، يعني موضوع خريد آنها چيست؟ </a:t>
            </a:r>
            <a:r>
              <a:rPr lang="en-US" altLang="en-US" sz="2400" b="1">
                <a:solidFill>
                  <a:schemeClr val="tx2"/>
                </a:solidFill>
                <a:latin typeface="Times New Roman" panose="02020603050405020304" pitchFamily="18" charset="0"/>
                <a:cs typeface="Zar" panose="00000400000000000000" pitchFamily="2" charset="-78"/>
              </a:rPr>
              <a:t>objects</a:t>
            </a:r>
            <a:endParaRPr lang="fa-IR" altLang="en-US" sz="2400" b="1">
              <a:solidFill>
                <a:schemeClr val="tx2"/>
              </a:solidFill>
              <a:latin typeface="Times New Roman" panose="02020603050405020304" pitchFamily="18" charset="0"/>
              <a:cs typeface="Zar" panose="00000400000000000000" pitchFamily="2" charset="-78"/>
            </a:endParaRPr>
          </a:p>
          <a:p>
            <a:pPr algn="just" rtl="1">
              <a:lnSpc>
                <a:spcPct val="140000"/>
              </a:lnSpc>
              <a:spcBef>
                <a:spcPct val="50000"/>
              </a:spcBef>
            </a:pPr>
            <a:r>
              <a:rPr lang="fa-IR" altLang="en-US" sz="2400" b="1">
                <a:solidFill>
                  <a:schemeClr val="tx2"/>
                </a:solidFill>
                <a:latin typeface="Times New Roman" panose="02020603050405020304" pitchFamily="18" charset="0"/>
                <a:cs typeface="Zar" panose="00000400000000000000" pitchFamily="2" charset="-78"/>
              </a:rPr>
              <a:t>3- مصرف کنندگان در بازار، با چه هدف يا اهدافي کالاها را          مي خرند؟ </a:t>
            </a:r>
            <a:r>
              <a:rPr lang="en-US" altLang="en-US" sz="2400" b="1">
                <a:solidFill>
                  <a:schemeClr val="tx2"/>
                </a:solidFill>
                <a:latin typeface="Times New Roman" panose="02020603050405020304" pitchFamily="18" charset="0"/>
                <a:cs typeface="Zar" panose="00000400000000000000" pitchFamily="2" charset="-78"/>
              </a:rPr>
              <a:t>objectives</a:t>
            </a:r>
            <a:endParaRPr lang="fa-IR" altLang="en-US" sz="2400" b="1">
              <a:solidFill>
                <a:schemeClr val="tx2"/>
              </a:solidFill>
              <a:latin typeface="Times New Roman" panose="02020603050405020304" pitchFamily="18" charset="0"/>
              <a:cs typeface="Zar" panose="00000400000000000000" pitchFamily="2" charset="-78"/>
            </a:endParaRPr>
          </a:p>
          <a:p>
            <a:pPr algn="just" rtl="1">
              <a:lnSpc>
                <a:spcPct val="140000"/>
              </a:lnSpc>
              <a:spcBef>
                <a:spcPct val="50000"/>
              </a:spcBef>
            </a:pPr>
            <a:r>
              <a:rPr lang="fa-IR" altLang="en-US" sz="2400" b="1">
                <a:solidFill>
                  <a:schemeClr val="tx2"/>
                </a:solidFill>
                <a:latin typeface="Times New Roman" panose="02020603050405020304" pitchFamily="18" charset="0"/>
                <a:cs typeface="Zar" panose="00000400000000000000" pitchFamily="2" charset="-78"/>
              </a:rPr>
              <a:t>4- چه افراد يا سازمانهايي در بازار به دنبال خريد کالاها هستند؟ </a:t>
            </a:r>
            <a:r>
              <a:rPr lang="en-US" altLang="en-US" sz="2400" b="1">
                <a:solidFill>
                  <a:schemeClr val="tx2"/>
                </a:solidFill>
                <a:latin typeface="Times New Roman" panose="02020603050405020304" pitchFamily="18" charset="0"/>
                <a:cs typeface="Zar" panose="00000400000000000000" pitchFamily="2" charset="-78"/>
              </a:rPr>
              <a:t>organizations</a:t>
            </a:r>
            <a:endParaRPr lang="fa-IR" altLang="en-US" sz="2400" b="1">
              <a:solidFill>
                <a:schemeClr val="tx2"/>
              </a:solidFill>
              <a:latin typeface="Times New Roman" panose="02020603050405020304" pitchFamily="18" charset="0"/>
              <a:cs typeface="Zar" panose="00000400000000000000" pitchFamily="2" charset="-78"/>
            </a:endParaRPr>
          </a:p>
          <a:p>
            <a:pPr algn="just" rtl="1">
              <a:lnSpc>
                <a:spcPct val="140000"/>
              </a:lnSpc>
              <a:spcBef>
                <a:spcPct val="50000"/>
              </a:spcBef>
            </a:pPr>
            <a:endParaRPr lang="ar-SA" altLang="en-US" sz="2000" b="1">
              <a:solidFill>
                <a:schemeClr val="tx2"/>
              </a:solidFill>
              <a:latin typeface="Times New Roman" panose="02020603050405020304" pitchFamily="18" charset="0"/>
              <a:cs typeface="Yagut" panose="00000400000000000000" pitchFamily="2" charset="-78"/>
            </a:endParaRPr>
          </a:p>
        </p:txBody>
      </p:sp>
    </p:spTree>
    <p:extLst>
      <p:ext uri="{BB962C8B-B14F-4D97-AF65-F5344CB8AC3E}">
        <p14:creationId xmlns:p14="http://schemas.microsoft.com/office/powerpoint/2010/main" val="375531784"/>
      </p:ext>
    </p:extLst>
  </p:cSld>
  <p:clrMapOvr>
    <a:masterClrMapping/>
  </p:clrMapOvr>
  <p:transition spd="med">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bwMode="auto">
          <a:xfrm>
            <a:off x="1992313" y="138114"/>
            <a:ext cx="8229600" cy="9223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normAutofit/>
          </a:bodyPr>
          <a:lstStyle/>
          <a:p>
            <a:pPr algn="r" rtl="1"/>
            <a:r>
              <a:rPr lang="fa-IR" altLang="en-US" sz="3200">
                <a:solidFill>
                  <a:srgbClr val="CC9900"/>
                </a:solidFill>
                <a:cs typeface="Zar" panose="00000400000000000000" pitchFamily="2" charset="-78"/>
              </a:rPr>
              <a:t>سوالات مهم در بازاريابي و کشف نياز مشتريان</a:t>
            </a:r>
            <a:endParaRPr lang="en-US" b="0" i="0" smtClean="0">
              <a:solidFill>
                <a:srgbClr val="CC9900"/>
              </a:solidFill>
              <a:cs typeface="Arial" panose="020B0604020202020204" pitchFamily="34" charset="0"/>
            </a:endParaRPr>
          </a:p>
        </p:txBody>
      </p:sp>
      <p:sp>
        <p:nvSpPr>
          <p:cNvPr id="171011" name="Rectangle 3"/>
          <p:cNvSpPr>
            <a:spLocks noGrp="1" noChangeArrowheads="1"/>
          </p:cNvSpPr>
          <p:nvPr>
            <p:ph type="body" idx="1"/>
          </p:nvPr>
        </p:nvSpPr>
        <p:spPr>
          <a:xfrm>
            <a:off x="2514600" y="1341438"/>
            <a:ext cx="7772400" cy="4678362"/>
          </a:xfrm>
        </p:spPr>
        <p:txBody>
          <a:bodyPr/>
          <a:lstStyle/>
          <a:p>
            <a:pPr algn="just" rtl="1">
              <a:lnSpc>
                <a:spcPct val="160000"/>
              </a:lnSpc>
              <a:buFontTx/>
              <a:buNone/>
            </a:pPr>
            <a:r>
              <a:rPr lang="fa-IR" altLang="en-US" sz="2400" b="1">
                <a:cs typeface="Zar" panose="00000400000000000000" pitchFamily="2" charset="-78"/>
              </a:rPr>
              <a:t>5- عمليات خريد مصرف کنندگان چگونه است و آنها به چه طريقي اقدام به خريد مي کنند؟ </a:t>
            </a:r>
            <a:r>
              <a:rPr lang="en-US" altLang="en-US" sz="2400" b="1">
                <a:cs typeface="Zar" panose="00000400000000000000" pitchFamily="2" charset="-78"/>
              </a:rPr>
              <a:t>operations</a:t>
            </a:r>
            <a:endParaRPr lang="fa-IR" altLang="en-US" sz="2400" b="1">
              <a:cs typeface="Zar" panose="00000400000000000000" pitchFamily="2" charset="-78"/>
            </a:endParaRPr>
          </a:p>
          <a:p>
            <a:pPr algn="just" rtl="1">
              <a:lnSpc>
                <a:spcPct val="160000"/>
              </a:lnSpc>
              <a:buFontTx/>
              <a:buNone/>
            </a:pPr>
            <a:r>
              <a:rPr lang="fa-IR" altLang="en-US" sz="2400" b="1">
                <a:cs typeface="Zar" panose="00000400000000000000" pitchFamily="2" charset="-78"/>
              </a:rPr>
              <a:t>6- افراد چه موقع و در چه موقعيت هايي در بازار اقدام به خريد مي‏نمايند؟ </a:t>
            </a:r>
            <a:r>
              <a:rPr lang="en-US" altLang="en-US" sz="2400" b="1">
                <a:cs typeface="Zar" panose="00000400000000000000" pitchFamily="2" charset="-78"/>
              </a:rPr>
              <a:t>occasions</a:t>
            </a:r>
            <a:endParaRPr lang="fa-IR" altLang="en-US" sz="2400" b="1">
              <a:cs typeface="Zar" panose="00000400000000000000" pitchFamily="2" charset="-78"/>
            </a:endParaRPr>
          </a:p>
          <a:p>
            <a:pPr algn="just" rtl="1">
              <a:lnSpc>
                <a:spcPct val="160000"/>
              </a:lnSpc>
              <a:buFontTx/>
              <a:buNone/>
            </a:pPr>
            <a:r>
              <a:rPr lang="fa-IR" altLang="en-US" sz="2400" b="1">
                <a:cs typeface="Zar" panose="00000400000000000000" pitchFamily="2" charset="-78"/>
              </a:rPr>
              <a:t>7- مصرف کنندگان در بازار از کجا و کدام فروشگاهها خريد مي کنند؟ </a:t>
            </a:r>
            <a:r>
              <a:rPr lang="en-US" altLang="en-US" sz="2400" b="1">
                <a:cs typeface="Zar" panose="00000400000000000000" pitchFamily="2" charset="-78"/>
              </a:rPr>
              <a:t>outiets</a:t>
            </a:r>
            <a:endParaRPr lang="en-US" sz="2400" b="1">
              <a:cs typeface="Zar" panose="00000400000000000000" pitchFamily="2" charset="-78"/>
            </a:endParaRPr>
          </a:p>
        </p:txBody>
      </p:sp>
      <p:sp>
        <p:nvSpPr>
          <p:cNvPr id="171012" name="Line 4"/>
          <p:cNvSpPr>
            <a:spLocks noChangeShapeType="1"/>
          </p:cNvSpPr>
          <p:nvPr/>
        </p:nvSpPr>
        <p:spPr bwMode="auto">
          <a:xfrm>
            <a:off x="1524000" y="69215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1013" name="Line 5"/>
          <p:cNvSpPr>
            <a:spLocks noChangeShapeType="1"/>
          </p:cNvSpPr>
          <p:nvPr/>
        </p:nvSpPr>
        <p:spPr bwMode="auto">
          <a:xfrm>
            <a:off x="1512888" y="14288"/>
            <a:ext cx="9144001"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extLst>
      <p:ext uri="{BB962C8B-B14F-4D97-AF65-F5344CB8AC3E}">
        <p14:creationId xmlns:p14="http://schemas.microsoft.com/office/powerpoint/2010/main" val="2740012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3935413"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fa-IR" altLang="en-US" sz="3200" b="1">
                <a:solidFill>
                  <a:srgbClr val="CC9900"/>
                </a:solidFill>
                <a:latin typeface="Times New Roman" panose="02020603050405020304" pitchFamily="18" charset="0"/>
                <a:cs typeface="Zar" panose="00000400000000000000" pitchFamily="2" charset="-78"/>
              </a:rPr>
              <a:t>شيوه هاي شناسايي و ارضاء نيازها</a:t>
            </a:r>
            <a:endParaRPr lang="en-US" altLang="en-US" sz="3200" b="1">
              <a:solidFill>
                <a:srgbClr val="CC9900"/>
              </a:solidFill>
              <a:latin typeface="Times New Roman" panose="02020603050405020304" pitchFamily="18" charset="0"/>
              <a:cs typeface="Zar" panose="00000400000000000000" pitchFamily="2" charset="-78"/>
            </a:endParaRPr>
          </a:p>
        </p:txBody>
      </p:sp>
      <p:sp>
        <p:nvSpPr>
          <p:cNvPr id="172035"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2036"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2037" name="Text Box 5"/>
          <p:cNvSpPr txBox="1">
            <a:spLocks noChangeArrowheads="1"/>
          </p:cNvSpPr>
          <p:nvPr/>
        </p:nvSpPr>
        <p:spPr bwMode="auto">
          <a:xfrm>
            <a:off x="3000376" y="1268413"/>
            <a:ext cx="7127875"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1- بازاريابي واکنشي</a:t>
            </a:r>
          </a:p>
          <a:p>
            <a:pPr algn="just" rtl="1">
              <a:spcBef>
                <a:spcPct val="50000"/>
              </a:spcBef>
            </a:pPr>
            <a:endParaRPr lang="fa-IR" altLang="en-US" sz="2800" b="1">
              <a:solidFill>
                <a:schemeClr val="tx2"/>
              </a:solidFill>
              <a:latin typeface="Times New Roman" panose="02020603050405020304" pitchFamily="18" charset="0"/>
              <a:cs typeface="Zar" panose="00000400000000000000" pitchFamily="2" charset="-78"/>
            </a:endParaRP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2- بازاريابي پيش بين</a:t>
            </a:r>
          </a:p>
          <a:p>
            <a:pPr algn="just" rtl="1">
              <a:spcBef>
                <a:spcPct val="50000"/>
              </a:spcBef>
            </a:pPr>
            <a:endParaRPr lang="en-US" altLang="en-US" sz="2800" b="1">
              <a:solidFill>
                <a:schemeClr val="tx2"/>
              </a:solidFill>
              <a:latin typeface="Times New Roman" panose="02020603050405020304" pitchFamily="18" charset="0"/>
              <a:cs typeface="Zar" panose="00000400000000000000" pitchFamily="2" charset="-78"/>
            </a:endParaRP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3- بازاريابي نيازآفرين</a:t>
            </a:r>
            <a:endParaRPr lang="ar-SA" altLang="en-US" sz="2800" b="1">
              <a:solidFill>
                <a:schemeClr val="tx2"/>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2135236717"/>
      </p:ext>
    </p:extLst>
  </p:cSld>
  <p:clrMapOvr>
    <a:masterClrMapping/>
  </p:clrMapOvr>
  <p:transition spd="med">
    <p:strips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3935413"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fa-IR" altLang="en-US" sz="3200" b="1">
                <a:solidFill>
                  <a:srgbClr val="CC9900"/>
                </a:solidFill>
                <a:latin typeface="Times New Roman" panose="02020603050405020304" pitchFamily="18" charset="0"/>
                <a:cs typeface="Zar" panose="00000400000000000000" pitchFamily="2" charset="-78"/>
              </a:rPr>
              <a:t>نياز و ميزان توسعه يافتگي بازار</a:t>
            </a:r>
            <a:endParaRPr lang="en-US" altLang="en-US" sz="3200" b="1">
              <a:solidFill>
                <a:srgbClr val="CC9900"/>
              </a:solidFill>
              <a:latin typeface="Times New Roman" panose="02020603050405020304" pitchFamily="18" charset="0"/>
              <a:cs typeface="Zar" panose="00000400000000000000" pitchFamily="2" charset="-78"/>
            </a:endParaRPr>
          </a:p>
        </p:txBody>
      </p:sp>
      <p:sp>
        <p:nvSpPr>
          <p:cNvPr id="174083"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4084"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174085" name="Group 5"/>
          <p:cNvGrpSpPr>
            <a:grpSpLocks/>
          </p:cNvGrpSpPr>
          <p:nvPr/>
        </p:nvGrpSpPr>
        <p:grpSpPr bwMode="auto">
          <a:xfrm>
            <a:off x="1992313" y="765176"/>
            <a:ext cx="8496300" cy="5749925"/>
            <a:chOff x="295" y="482"/>
            <a:chExt cx="5352" cy="3622"/>
          </a:xfrm>
        </p:grpSpPr>
        <p:sp>
          <p:nvSpPr>
            <p:cNvPr id="174086" name="AutoShape 6"/>
            <p:cNvSpPr>
              <a:spLocks noChangeArrowheads="1"/>
            </p:cNvSpPr>
            <p:nvPr/>
          </p:nvSpPr>
          <p:spPr bwMode="auto">
            <a:xfrm>
              <a:off x="2881" y="482"/>
              <a:ext cx="2766" cy="1451"/>
            </a:xfrm>
            <a:prstGeom prst="triangle">
              <a:avLst>
                <a:gd name="adj" fmla="val 50000"/>
              </a:avLst>
            </a:pr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003300"/>
                </a:solidFill>
                <a:latin typeface="Times New Roman" panose="02020603050405020304" pitchFamily="18" charset="0"/>
                <a:cs typeface="Yagut" panose="00000400000000000000" pitchFamily="2" charset="-78"/>
              </a:endParaRPr>
            </a:p>
            <a:p>
              <a:pPr algn="ctr"/>
              <a:r>
                <a:rPr lang="fa-IR">
                  <a:solidFill>
                    <a:srgbClr val="003300"/>
                  </a:solidFill>
                  <a:latin typeface="Times New Roman" panose="02020603050405020304" pitchFamily="18" charset="0"/>
                  <a:cs typeface="Zar" panose="00000400000000000000" pitchFamily="2" charset="-78"/>
                </a:rPr>
                <a:t>نيازهاي</a:t>
              </a:r>
            </a:p>
            <a:p>
              <a:pPr algn="ctr"/>
              <a:r>
                <a:rPr lang="fa-IR">
                  <a:solidFill>
                    <a:srgbClr val="003300"/>
                  </a:solidFill>
                  <a:latin typeface="Times New Roman" panose="02020603050405020304" pitchFamily="18" charset="0"/>
                  <a:cs typeface="Yagut" panose="00000400000000000000" pitchFamily="2" charset="-78"/>
                </a:rPr>
                <a:t> </a:t>
              </a:r>
              <a:r>
                <a:rPr lang="fa-IR">
                  <a:solidFill>
                    <a:srgbClr val="003300"/>
                  </a:solidFill>
                  <a:latin typeface="Times New Roman" panose="02020603050405020304" pitchFamily="18" charset="0"/>
                  <a:cs typeface="Zar" panose="00000400000000000000" pitchFamily="2" charset="-78"/>
                </a:rPr>
                <a:t>خود شکوفايي</a:t>
              </a:r>
              <a:endParaRPr lang="en-US">
                <a:solidFill>
                  <a:srgbClr val="003300"/>
                </a:solidFill>
                <a:latin typeface="Times New Roman" panose="02020603050405020304" pitchFamily="18" charset="0"/>
                <a:cs typeface="Zar" panose="00000400000000000000" pitchFamily="2" charset="-78"/>
              </a:endParaRPr>
            </a:p>
            <a:p>
              <a:pPr algn="ctr"/>
              <a:endParaRPr lang="fa-IR" sz="800">
                <a:solidFill>
                  <a:srgbClr val="003300"/>
                </a:solidFill>
                <a:latin typeface="Times New Roman" panose="02020603050405020304" pitchFamily="18" charset="0"/>
                <a:cs typeface="Zar" panose="00000400000000000000" pitchFamily="2" charset="-78"/>
              </a:endParaRPr>
            </a:p>
            <a:p>
              <a:pPr algn="ctr"/>
              <a:r>
                <a:rPr lang="fa-IR">
                  <a:solidFill>
                    <a:srgbClr val="003300"/>
                  </a:solidFill>
                  <a:latin typeface="Times New Roman" panose="02020603050405020304" pitchFamily="18" charset="0"/>
                  <a:cs typeface="Zar" panose="00000400000000000000" pitchFamily="2" charset="-78"/>
                </a:rPr>
                <a:t>نيازهاي قدر و منزلت</a:t>
              </a:r>
            </a:p>
            <a:p>
              <a:pPr algn="ctr"/>
              <a:r>
                <a:rPr lang="fa-IR">
                  <a:solidFill>
                    <a:srgbClr val="003300"/>
                  </a:solidFill>
                  <a:latin typeface="Times New Roman" panose="02020603050405020304" pitchFamily="18" charset="0"/>
                  <a:cs typeface="Zar" panose="00000400000000000000" pitchFamily="2" charset="-78"/>
                </a:rPr>
                <a:t>نيازهاي اجتماعي</a:t>
              </a:r>
            </a:p>
            <a:p>
              <a:pPr algn="ctr"/>
              <a:r>
                <a:rPr lang="fa-IR">
                  <a:solidFill>
                    <a:srgbClr val="003300"/>
                  </a:solidFill>
                  <a:latin typeface="Times New Roman" panose="02020603050405020304" pitchFamily="18" charset="0"/>
                  <a:cs typeface="Zar" panose="00000400000000000000" pitchFamily="2" charset="-78"/>
                </a:rPr>
                <a:t>نيازهاي  تامين و امنيت</a:t>
              </a:r>
            </a:p>
            <a:p>
              <a:pPr algn="ctr"/>
              <a:r>
                <a:rPr lang="fa-IR">
                  <a:solidFill>
                    <a:srgbClr val="003300"/>
                  </a:solidFill>
                  <a:latin typeface="Times New Roman" panose="02020603050405020304" pitchFamily="18" charset="0"/>
                  <a:cs typeface="Zar" panose="00000400000000000000" pitchFamily="2" charset="-78"/>
                </a:rPr>
                <a:t>نيازهاي مادي و فيزيولوژيکي</a:t>
              </a:r>
              <a:endParaRPr lang="en-US">
                <a:solidFill>
                  <a:srgbClr val="003300"/>
                </a:solidFill>
                <a:latin typeface="Times New Roman" panose="02020603050405020304" pitchFamily="18" charset="0"/>
                <a:cs typeface="Zar" panose="00000400000000000000" pitchFamily="2" charset="-78"/>
              </a:endParaRPr>
            </a:p>
            <a:p>
              <a:pPr algn="ctr"/>
              <a:endParaRPr lang="en-US">
                <a:solidFill>
                  <a:srgbClr val="003300"/>
                </a:solidFill>
                <a:latin typeface="Times New Roman" panose="02020603050405020304" pitchFamily="18" charset="0"/>
                <a:cs typeface="Zar" panose="00000400000000000000" pitchFamily="2" charset="-78"/>
              </a:endParaRPr>
            </a:p>
            <a:p>
              <a:pPr algn="ctr"/>
              <a:endParaRPr lang="en-US">
                <a:solidFill>
                  <a:srgbClr val="003300"/>
                </a:solidFill>
                <a:latin typeface="Times New Roman" panose="02020603050405020304" pitchFamily="18" charset="0"/>
                <a:cs typeface="Zar" panose="00000400000000000000" pitchFamily="2" charset="-78"/>
              </a:endParaRPr>
            </a:p>
            <a:p>
              <a:pPr algn="ctr"/>
              <a:endParaRPr lang="en-US">
                <a:solidFill>
                  <a:srgbClr val="003300"/>
                </a:solidFill>
                <a:latin typeface="Times New Roman" panose="02020603050405020304" pitchFamily="18" charset="0"/>
                <a:cs typeface="Zar" panose="00000400000000000000" pitchFamily="2" charset="-78"/>
              </a:endParaRPr>
            </a:p>
          </p:txBody>
        </p:sp>
        <p:grpSp>
          <p:nvGrpSpPr>
            <p:cNvPr id="174087" name="Group 7"/>
            <p:cNvGrpSpPr>
              <a:grpSpLocks/>
            </p:cNvGrpSpPr>
            <p:nvPr/>
          </p:nvGrpSpPr>
          <p:grpSpPr bwMode="auto">
            <a:xfrm>
              <a:off x="295" y="691"/>
              <a:ext cx="5352" cy="3413"/>
              <a:chOff x="295" y="709"/>
              <a:chExt cx="5352" cy="3413"/>
            </a:xfrm>
          </p:grpSpPr>
          <p:sp>
            <p:nvSpPr>
              <p:cNvPr id="174088" name="Line 8"/>
              <p:cNvSpPr>
                <a:spLocks noChangeShapeType="1"/>
              </p:cNvSpPr>
              <p:nvPr/>
            </p:nvSpPr>
            <p:spPr bwMode="auto">
              <a:xfrm>
                <a:off x="3742" y="1053"/>
                <a:ext cx="1020"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089" name="Line 9"/>
              <p:cNvSpPr>
                <a:spLocks noChangeShapeType="1"/>
              </p:cNvSpPr>
              <p:nvPr/>
            </p:nvSpPr>
            <p:spPr bwMode="auto">
              <a:xfrm>
                <a:off x="3516" y="1280"/>
                <a:ext cx="1474"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090" name="Line 10"/>
              <p:cNvSpPr>
                <a:spLocks noChangeShapeType="1"/>
              </p:cNvSpPr>
              <p:nvPr/>
            </p:nvSpPr>
            <p:spPr bwMode="auto">
              <a:xfrm>
                <a:off x="3380" y="1461"/>
                <a:ext cx="1769"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091" name="Line 11"/>
              <p:cNvSpPr>
                <a:spLocks noChangeShapeType="1"/>
              </p:cNvSpPr>
              <p:nvPr/>
            </p:nvSpPr>
            <p:spPr bwMode="auto">
              <a:xfrm>
                <a:off x="3188" y="1661"/>
                <a:ext cx="2178"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092" name="Text Box 12"/>
              <p:cNvSpPr txBox="1">
                <a:spLocks noChangeArrowheads="1"/>
              </p:cNvSpPr>
              <p:nvPr/>
            </p:nvSpPr>
            <p:spPr bwMode="auto">
              <a:xfrm>
                <a:off x="2971" y="2024"/>
                <a:ext cx="26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1">
                  <a:spcBef>
                    <a:spcPct val="50000"/>
                  </a:spcBef>
                </a:pPr>
                <a:r>
                  <a:rPr lang="fa-IR" sz="1600" b="1">
                    <a:solidFill>
                      <a:srgbClr val="003300"/>
                    </a:solidFill>
                    <a:latin typeface="Times New Roman" panose="02020603050405020304" pitchFamily="18" charset="0"/>
                    <a:cs typeface="Zar" panose="00000400000000000000" pitchFamily="2" charset="-78"/>
                  </a:rPr>
                  <a:t>شکل 4-1: سلسه مراتب نياز در بازارهاي توسعه نيافته</a:t>
                </a:r>
                <a:endParaRPr lang="en-US" sz="1600" b="1">
                  <a:solidFill>
                    <a:srgbClr val="003300"/>
                  </a:solidFill>
                  <a:latin typeface="Times New Roman" panose="02020603050405020304" pitchFamily="18" charset="0"/>
                  <a:cs typeface="Zar" panose="00000400000000000000" pitchFamily="2" charset="-78"/>
                </a:endParaRPr>
              </a:p>
            </p:txBody>
          </p:sp>
          <p:sp>
            <p:nvSpPr>
              <p:cNvPr id="174093" name="AutoShape 13"/>
              <p:cNvSpPr>
                <a:spLocks noChangeArrowheads="1"/>
              </p:cNvSpPr>
              <p:nvPr/>
            </p:nvSpPr>
            <p:spPr bwMode="auto">
              <a:xfrm>
                <a:off x="567" y="709"/>
                <a:ext cx="1995" cy="1678"/>
              </a:xfrm>
              <a:prstGeom prst="diamond">
                <a:avLst/>
              </a:pr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2000">
                  <a:solidFill>
                    <a:srgbClr val="003300"/>
                  </a:solidFill>
                  <a:latin typeface="Times New Roman" panose="02020603050405020304" pitchFamily="18" charset="0"/>
                  <a:cs typeface="Yagut" panose="00000400000000000000" pitchFamily="2" charset="-78"/>
                </a:endParaRPr>
              </a:p>
              <a:p>
                <a:pPr algn="ctr"/>
                <a:r>
                  <a:rPr lang="fa-IR" sz="2000">
                    <a:solidFill>
                      <a:srgbClr val="003300"/>
                    </a:solidFill>
                    <a:latin typeface="Times New Roman" panose="02020603050405020304" pitchFamily="18" charset="0"/>
                    <a:cs typeface="Zar" panose="00000400000000000000" pitchFamily="2" charset="-78"/>
                  </a:rPr>
                  <a:t>نياز خوديابي</a:t>
                </a:r>
              </a:p>
              <a:p>
                <a:pPr algn="ctr"/>
                <a:r>
                  <a:rPr lang="fa-IR" sz="2000">
                    <a:solidFill>
                      <a:srgbClr val="003300"/>
                    </a:solidFill>
                    <a:latin typeface="Times New Roman" panose="02020603050405020304" pitchFamily="18" charset="0"/>
                    <a:cs typeface="Zar" panose="00000400000000000000" pitchFamily="2" charset="-78"/>
                  </a:rPr>
                  <a:t>نياز به قدر و منزلت</a:t>
                </a:r>
              </a:p>
              <a:p>
                <a:pPr algn="ctr"/>
                <a:r>
                  <a:rPr lang="fa-IR" sz="2000">
                    <a:solidFill>
                      <a:srgbClr val="003300"/>
                    </a:solidFill>
                    <a:latin typeface="Times New Roman" panose="02020603050405020304" pitchFamily="18" charset="0"/>
                    <a:cs typeface="Zar" panose="00000400000000000000" pitchFamily="2" charset="-78"/>
                  </a:rPr>
                  <a:t>نيازهاي اجتماعي</a:t>
                </a:r>
              </a:p>
              <a:p>
                <a:pPr algn="ctr"/>
                <a:r>
                  <a:rPr lang="fa-IR" sz="2000">
                    <a:solidFill>
                      <a:srgbClr val="003300"/>
                    </a:solidFill>
                    <a:latin typeface="Times New Roman" panose="02020603050405020304" pitchFamily="18" charset="0"/>
                    <a:cs typeface="Zar" panose="00000400000000000000" pitchFamily="2" charset="-78"/>
                  </a:rPr>
                  <a:t>نيازهاي تامين و امنيت</a:t>
                </a:r>
              </a:p>
              <a:p>
                <a:pPr algn="ctr"/>
                <a:endParaRPr lang="en-US" sz="2000">
                  <a:solidFill>
                    <a:srgbClr val="003300"/>
                  </a:solidFill>
                  <a:latin typeface="Times New Roman" panose="02020603050405020304" pitchFamily="18" charset="0"/>
                  <a:cs typeface="Zar" panose="00000400000000000000" pitchFamily="2" charset="-78"/>
                </a:endParaRPr>
              </a:p>
              <a:p>
                <a:pPr algn="ctr"/>
                <a:r>
                  <a:rPr lang="fa-IR" sz="2000">
                    <a:solidFill>
                      <a:srgbClr val="003300"/>
                    </a:solidFill>
                    <a:latin typeface="Times New Roman" panose="02020603050405020304" pitchFamily="18" charset="0"/>
                    <a:cs typeface="Zar" panose="00000400000000000000" pitchFamily="2" charset="-78"/>
                  </a:rPr>
                  <a:t>نيازهاي مادي</a:t>
                </a:r>
              </a:p>
              <a:p>
                <a:pPr algn="ctr"/>
                <a:endParaRPr lang="en-US" sz="2000">
                  <a:solidFill>
                    <a:srgbClr val="003300"/>
                  </a:solidFill>
                  <a:latin typeface="Times New Roman" panose="02020603050405020304" pitchFamily="18" charset="0"/>
                  <a:cs typeface="Zar" panose="00000400000000000000" pitchFamily="2" charset="-78"/>
                </a:endParaRPr>
              </a:p>
            </p:txBody>
          </p:sp>
          <p:sp>
            <p:nvSpPr>
              <p:cNvPr id="174094" name="Line 14"/>
              <p:cNvSpPr>
                <a:spLocks noChangeShapeType="1"/>
              </p:cNvSpPr>
              <p:nvPr/>
            </p:nvSpPr>
            <p:spPr bwMode="auto">
              <a:xfrm>
                <a:off x="957" y="1888"/>
                <a:ext cx="1202"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095" name="Line 15"/>
              <p:cNvSpPr>
                <a:spLocks noChangeShapeType="1"/>
              </p:cNvSpPr>
              <p:nvPr/>
            </p:nvSpPr>
            <p:spPr bwMode="auto">
              <a:xfrm flipV="1">
                <a:off x="612" y="1525"/>
                <a:ext cx="1905" cy="45"/>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096" name="Line 16"/>
              <p:cNvSpPr>
                <a:spLocks noChangeShapeType="1"/>
              </p:cNvSpPr>
              <p:nvPr/>
            </p:nvSpPr>
            <p:spPr bwMode="auto">
              <a:xfrm>
                <a:off x="793" y="1371"/>
                <a:ext cx="1543"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097" name="Line 17"/>
              <p:cNvSpPr>
                <a:spLocks noChangeShapeType="1"/>
              </p:cNvSpPr>
              <p:nvPr/>
            </p:nvSpPr>
            <p:spPr bwMode="auto">
              <a:xfrm>
                <a:off x="1039" y="1153"/>
                <a:ext cx="1065"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098" name="Text Box 18"/>
              <p:cNvSpPr txBox="1">
                <a:spLocks noChangeArrowheads="1"/>
              </p:cNvSpPr>
              <p:nvPr/>
            </p:nvSpPr>
            <p:spPr bwMode="auto">
              <a:xfrm>
                <a:off x="295" y="2478"/>
                <a:ext cx="2676"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1">
                  <a:spcBef>
                    <a:spcPct val="50000"/>
                  </a:spcBef>
                </a:pPr>
                <a:r>
                  <a:rPr lang="fa-IR" sz="1600" b="1">
                    <a:solidFill>
                      <a:srgbClr val="003300"/>
                    </a:solidFill>
                    <a:latin typeface="Times New Roman" panose="02020603050405020304" pitchFamily="18" charset="0"/>
                    <a:cs typeface="Zar" panose="00000400000000000000" pitchFamily="2" charset="-78"/>
                  </a:rPr>
                  <a:t>شکل 4-2: سلسه مراتب نياز در بازارهاي نيمه </a:t>
                </a:r>
              </a:p>
              <a:p>
                <a:pPr algn="ctr" rtl="1">
                  <a:spcBef>
                    <a:spcPct val="50000"/>
                  </a:spcBef>
                </a:pPr>
                <a:r>
                  <a:rPr lang="fa-IR" sz="1600" b="1">
                    <a:solidFill>
                      <a:srgbClr val="003300"/>
                    </a:solidFill>
                    <a:latin typeface="Times New Roman" panose="02020603050405020304" pitchFamily="18" charset="0"/>
                    <a:cs typeface="Zar" panose="00000400000000000000" pitchFamily="2" charset="-78"/>
                  </a:rPr>
                  <a:t>توسعه نيافته</a:t>
                </a:r>
                <a:endParaRPr lang="en-US" sz="1600" b="1">
                  <a:solidFill>
                    <a:srgbClr val="003300"/>
                  </a:solidFill>
                  <a:latin typeface="Times New Roman" panose="02020603050405020304" pitchFamily="18" charset="0"/>
                  <a:cs typeface="Zar" panose="00000400000000000000" pitchFamily="2" charset="-78"/>
                </a:endParaRPr>
              </a:p>
            </p:txBody>
          </p:sp>
          <p:sp>
            <p:nvSpPr>
              <p:cNvPr id="174099" name="AutoShape 19"/>
              <p:cNvSpPr>
                <a:spLocks noChangeArrowheads="1"/>
              </p:cNvSpPr>
              <p:nvPr/>
            </p:nvSpPr>
            <p:spPr bwMode="auto">
              <a:xfrm rot="10800000">
                <a:off x="2745" y="2342"/>
                <a:ext cx="2902" cy="1678"/>
              </a:xfrm>
              <a:prstGeom prst="triangle">
                <a:avLst>
                  <a:gd name="adj" fmla="val 50000"/>
                </a:avLst>
              </a:pr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003300"/>
                  </a:solidFill>
                  <a:latin typeface="Times New Roman" panose="02020603050405020304" pitchFamily="18" charset="0"/>
                  <a:cs typeface="Yagut" panose="00000400000000000000" pitchFamily="2" charset="-78"/>
                </a:endParaRPr>
              </a:p>
              <a:p>
                <a:pPr algn="ctr"/>
                <a:endParaRPr lang="en-US">
                  <a:solidFill>
                    <a:srgbClr val="003300"/>
                  </a:solidFill>
                  <a:latin typeface="Times New Roman" panose="02020603050405020304" pitchFamily="18" charset="0"/>
                  <a:cs typeface="Yagut" panose="00000400000000000000" pitchFamily="2" charset="-78"/>
                </a:endParaRPr>
              </a:p>
              <a:p>
                <a:pPr algn="ctr"/>
                <a:endParaRPr lang="en-US">
                  <a:solidFill>
                    <a:srgbClr val="003300"/>
                  </a:solidFill>
                  <a:latin typeface="Times New Roman" panose="02020603050405020304" pitchFamily="18" charset="0"/>
                  <a:cs typeface="Yagut" panose="00000400000000000000" pitchFamily="2" charset="-78"/>
                </a:endParaRPr>
              </a:p>
              <a:p>
                <a:pPr algn="ctr"/>
                <a:endParaRPr lang="en-US">
                  <a:solidFill>
                    <a:srgbClr val="003300"/>
                  </a:solidFill>
                  <a:latin typeface="Times New Roman" panose="02020603050405020304" pitchFamily="18" charset="0"/>
                  <a:cs typeface="Yagut" panose="00000400000000000000" pitchFamily="2" charset="-78"/>
                </a:endParaRPr>
              </a:p>
              <a:p>
                <a:pPr algn="ctr"/>
                <a:endParaRPr lang="en-US">
                  <a:solidFill>
                    <a:srgbClr val="003300"/>
                  </a:solidFill>
                  <a:latin typeface="Times New Roman" panose="02020603050405020304" pitchFamily="18" charset="0"/>
                  <a:cs typeface="Yagut" panose="00000400000000000000" pitchFamily="2" charset="-78"/>
                </a:endParaRPr>
              </a:p>
            </p:txBody>
          </p:sp>
          <p:sp>
            <p:nvSpPr>
              <p:cNvPr id="174100" name="Text Box 20"/>
              <p:cNvSpPr txBox="1">
                <a:spLocks noChangeArrowheads="1"/>
              </p:cNvSpPr>
              <p:nvPr/>
            </p:nvSpPr>
            <p:spPr bwMode="auto">
              <a:xfrm>
                <a:off x="3152" y="2370"/>
                <a:ext cx="2041" cy="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r>
                  <a:rPr lang="fa-IR" sz="1600">
                    <a:solidFill>
                      <a:srgbClr val="003300"/>
                    </a:solidFill>
                    <a:latin typeface="Times New Roman" panose="02020603050405020304" pitchFamily="18" charset="0"/>
                    <a:cs typeface="Zar" panose="00000400000000000000" pitchFamily="2" charset="-78"/>
                  </a:rPr>
                  <a:t>نيازهاي</a:t>
                </a:r>
              </a:p>
              <a:p>
                <a:pPr algn="ctr"/>
                <a:r>
                  <a:rPr lang="fa-IR" sz="1600">
                    <a:solidFill>
                      <a:srgbClr val="003300"/>
                    </a:solidFill>
                    <a:latin typeface="Times New Roman" panose="02020603050405020304" pitchFamily="18" charset="0"/>
                    <a:cs typeface="Zar" panose="00000400000000000000" pitchFamily="2" charset="-78"/>
                  </a:rPr>
                  <a:t> خود شکوفايي</a:t>
                </a:r>
                <a:endParaRPr lang="en-US" sz="1600">
                  <a:solidFill>
                    <a:srgbClr val="003300"/>
                  </a:solidFill>
                  <a:latin typeface="Times New Roman" panose="02020603050405020304" pitchFamily="18" charset="0"/>
                  <a:cs typeface="Zar" panose="00000400000000000000" pitchFamily="2" charset="-78"/>
                </a:endParaRPr>
              </a:p>
              <a:p>
                <a:pPr algn="ctr"/>
                <a:r>
                  <a:rPr lang="fa-IR" sz="1600">
                    <a:solidFill>
                      <a:srgbClr val="003300"/>
                    </a:solidFill>
                    <a:latin typeface="Times New Roman" panose="02020603050405020304" pitchFamily="18" charset="0"/>
                    <a:cs typeface="Zar" panose="00000400000000000000" pitchFamily="2" charset="-78"/>
                  </a:rPr>
                  <a:t>نيازهاي قدر و منزلت</a:t>
                </a:r>
              </a:p>
              <a:p>
                <a:pPr algn="ctr"/>
                <a:r>
                  <a:rPr lang="fa-IR" sz="1600">
                    <a:solidFill>
                      <a:srgbClr val="003300"/>
                    </a:solidFill>
                    <a:latin typeface="Times New Roman" panose="02020603050405020304" pitchFamily="18" charset="0"/>
                    <a:cs typeface="Zar" panose="00000400000000000000" pitchFamily="2" charset="-78"/>
                  </a:rPr>
                  <a:t>نيازهاي اجتماعي</a:t>
                </a:r>
              </a:p>
              <a:p>
                <a:pPr algn="ctr"/>
                <a:r>
                  <a:rPr lang="fa-IR" sz="1600">
                    <a:solidFill>
                      <a:srgbClr val="003300"/>
                    </a:solidFill>
                    <a:latin typeface="Times New Roman" panose="02020603050405020304" pitchFamily="18" charset="0"/>
                    <a:cs typeface="Zar" panose="00000400000000000000" pitchFamily="2" charset="-78"/>
                  </a:rPr>
                  <a:t>نيازهاي  تامين و امنيت</a:t>
                </a:r>
              </a:p>
              <a:p>
                <a:pPr algn="ctr"/>
                <a:endParaRPr lang="en-US" sz="1600">
                  <a:solidFill>
                    <a:srgbClr val="003300"/>
                  </a:solidFill>
                  <a:latin typeface="Times New Roman" panose="02020603050405020304" pitchFamily="18" charset="0"/>
                  <a:cs typeface="Zar" panose="00000400000000000000" pitchFamily="2" charset="-78"/>
                </a:endParaRPr>
              </a:p>
              <a:p>
                <a:pPr algn="ctr"/>
                <a:r>
                  <a:rPr lang="fa-IR" sz="1600">
                    <a:solidFill>
                      <a:srgbClr val="003300"/>
                    </a:solidFill>
                    <a:latin typeface="Times New Roman" panose="02020603050405020304" pitchFamily="18" charset="0"/>
                    <a:cs typeface="Zar" panose="00000400000000000000" pitchFamily="2" charset="-78"/>
                  </a:rPr>
                  <a:t>نيازهاي </a:t>
                </a:r>
              </a:p>
              <a:p>
                <a:pPr algn="ctr"/>
                <a:r>
                  <a:rPr lang="fa-IR" sz="1600">
                    <a:solidFill>
                      <a:srgbClr val="003300"/>
                    </a:solidFill>
                    <a:latin typeface="Times New Roman" panose="02020603050405020304" pitchFamily="18" charset="0"/>
                    <a:cs typeface="Zar" panose="00000400000000000000" pitchFamily="2" charset="-78"/>
                  </a:rPr>
                  <a:t>مادي </a:t>
                </a:r>
                <a:endParaRPr lang="en-US" sz="1600">
                  <a:solidFill>
                    <a:srgbClr val="003300"/>
                  </a:solidFill>
                  <a:latin typeface="Times New Roman" panose="02020603050405020304" pitchFamily="18" charset="0"/>
                  <a:cs typeface="Zar" panose="00000400000000000000" pitchFamily="2" charset="-78"/>
                </a:endParaRPr>
              </a:p>
              <a:p>
                <a:pPr algn="ctr"/>
                <a:endParaRPr lang="en-US" sz="1600">
                  <a:solidFill>
                    <a:srgbClr val="003300"/>
                  </a:solidFill>
                  <a:latin typeface="Times New Roman" panose="02020603050405020304" pitchFamily="18" charset="0"/>
                  <a:cs typeface="Zar" panose="00000400000000000000" pitchFamily="2" charset="-78"/>
                </a:endParaRPr>
              </a:p>
              <a:p>
                <a:pPr algn="ctr"/>
                <a:endParaRPr lang="en-US" sz="1600">
                  <a:solidFill>
                    <a:srgbClr val="003300"/>
                  </a:solidFill>
                  <a:latin typeface="Times New Roman" panose="02020603050405020304" pitchFamily="18" charset="0"/>
                  <a:cs typeface="Zar" panose="00000400000000000000" pitchFamily="2" charset="-78"/>
                </a:endParaRPr>
              </a:p>
              <a:p>
                <a:pPr algn="ctr"/>
                <a:endParaRPr lang="en-US" sz="1600">
                  <a:solidFill>
                    <a:srgbClr val="003300"/>
                  </a:solidFill>
                  <a:latin typeface="Times New Roman" panose="02020603050405020304" pitchFamily="18" charset="0"/>
                  <a:cs typeface="Zar" panose="00000400000000000000" pitchFamily="2" charset="-78"/>
                </a:endParaRPr>
              </a:p>
            </p:txBody>
          </p:sp>
          <p:sp>
            <p:nvSpPr>
              <p:cNvPr id="174101" name="Line 21"/>
              <p:cNvSpPr>
                <a:spLocks noChangeShapeType="1"/>
              </p:cNvSpPr>
              <p:nvPr/>
            </p:nvSpPr>
            <p:spPr bwMode="auto">
              <a:xfrm>
                <a:off x="3061" y="2695"/>
                <a:ext cx="2268"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102" name="Line 22"/>
              <p:cNvSpPr>
                <a:spLocks noChangeShapeType="1"/>
              </p:cNvSpPr>
              <p:nvPr/>
            </p:nvSpPr>
            <p:spPr bwMode="auto">
              <a:xfrm>
                <a:off x="3179" y="2840"/>
                <a:ext cx="2041"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103" name="Line 23"/>
              <p:cNvSpPr>
                <a:spLocks noChangeShapeType="1"/>
              </p:cNvSpPr>
              <p:nvPr/>
            </p:nvSpPr>
            <p:spPr bwMode="auto">
              <a:xfrm>
                <a:off x="3352" y="3013"/>
                <a:ext cx="1700"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104" name="Line 24"/>
              <p:cNvSpPr>
                <a:spLocks noChangeShapeType="1"/>
              </p:cNvSpPr>
              <p:nvPr/>
            </p:nvSpPr>
            <p:spPr bwMode="auto">
              <a:xfrm>
                <a:off x="3515" y="3249"/>
                <a:ext cx="1360"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105" name="Text Box 25"/>
              <p:cNvSpPr txBox="1">
                <a:spLocks noChangeArrowheads="1"/>
              </p:cNvSpPr>
              <p:nvPr/>
            </p:nvSpPr>
            <p:spPr bwMode="auto">
              <a:xfrm>
                <a:off x="1202" y="3521"/>
                <a:ext cx="26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1">
                  <a:spcBef>
                    <a:spcPct val="50000"/>
                  </a:spcBef>
                </a:pPr>
                <a:r>
                  <a:rPr lang="fa-IR" sz="1600" b="1">
                    <a:solidFill>
                      <a:srgbClr val="003300"/>
                    </a:solidFill>
                    <a:latin typeface="Times New Roman" panose="02020603050405020304" pitchFamily="18" charset="0"/>
                    <a:cs typeface="Zar" panose="00000400000000000000" pitchFamily="2" charset="-78"/>
                  </a:rPr>
                  <a:t>شکل 4-3: سلسه مراتب نيازها در بازارهاي توسعه يافته</a:t>
                </a:r>
                <a:endParaRPr lang="en-US" sz="1600" b="1">
                  <a:solidFill>
                    <a:srgbClr val="003300"/>
                  </a:solidFill>
                  <a:latin typeface="Times New Roman" panose="02020603050405020304" pitchFamily="18" charset="0"/>
                  <a:cs typeface="Zar" panose="00000400000000000000" pitchFamily="2" charset="-78"/>
                </a:endParaRPr>
              </a:p>
            </p:txBody>
          </p:sp>
        </p:grpSp>
      </p:grpSp>
    </p:spTree>
    <p:extLst>
      <p:ext uri="{BB962C8B-B14F-4D97-AF65-F5344CB8AC3E}">
        <p14:creationId xmlns:p14="http://schemas.microsoft.com/office/powerpoint/2010/main" val="971503202"/>
      </p:ext>
    </p:extLst>
  </p:cSld>
  <p:clrMapOvr>
    <a:masterClrMapping/>
  </p:clrMapOvr>
  <p:transition spd="med">
    <p:strips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422433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fa-IR" altLang="en-US" sz="3200" b="1">
                <a:solidFill>
                  <a:srgbClr val="CC9900"/>
                </a:solidFill>
                <a:latin typeface="Times New Roman" panose="02020603050405020304" pitchFamily="18" charset="0"/>
                <a:cs typeface="Zar" panose="00000400000000000000" pitchFamily="2" charset="-78"/>
              </a:rPr>
              <a:t>انتظارات و رضايت مصرف کننده</a:t>
            </a:r>
            <a:endParaRPr lang="en-US" altLang="en-US" sz="3200" b="1">
              <a:solidFill>
                <a:srgbClr val="CC9900"/>
              </a:solidFill>
              <a:latin typeface="Times New Roman" panose="02020603050405020304" pitchFamily="18" charset="0"/>
              <a:cs typeface="Zar" panose="00000400000000000000" pitchFamily="2" charset="-78"/>
            </a:endParaRPr>
          </a:p>
        </p:txBody>
      </p:sp>
      <p:sp>
        <p:nvSpPr>
          <p:cNvPr id="176131"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6132"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6133" name="Text Box 5"/>
          <p:cNvSpPr txBox="1">
            <a:spLocks noChangeArrowheads="1"/>
          </p:cNvSpPr>
          <p:nvPr/>
        </p:nvSpPr>
        <p:spPr bwMode="auto">
          <a:xfrm>
            <a:off x="2279650" y="1341438"/>
            <a:ext cx="792003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spcBef>
                <a:spcPct val="50000"/>
              </a:spcBef>
            </a:pPr>
            <a:r>
              <a:rPr lang="fa-IR" altLang="en-US" sz="2400" b="1">
                <a:solidFill>
                  <a:schemeClr val="tx2"/>
                </a:solidFill>
                <a:latin typeface="Times New Roman" panose="02020603050405020304" pitchFamily="18" charset="0"/>
                <a:cs typeface="Zar" panose="00000400000000000000" pitchFamily="2" charset="-78"/>
              </a:rPr>
              <a:t>1- دريافت کالا و خدمات مطابق با نياز خود</a:t>
            </a:r>
          </a:p>
          <a:p>
            <a:pPr algn="just" rtl="1">
              <a:spcBef>
                <a:spcPct val="50000"/>
              </a:spcBef>
            </a:pPr>
            <a:r>
              <a:rPr lang="fa-IR" altLang="en-US" sz="2400" b="1">
                <a:solidFill>
                  <a:schemeClr val="tx2"/>
                </a:solidFill>
                <a:latin typeface="Times New Roman" panose="02020603050405020304" pitchFamily="18" charset="0"/>
                <a:cs typeface="Zar" panose="00000400000000000000" pitchFamily="2" charset="-78"/>
              </a:rPr>
              <a:t>2- دريافت کالا و خدمات مطابق با مشخصات مورد نظر خود</a:t>
            </a:r>
          </a:p>
          <a:p>
            <a:pPr algn="just" rtl="1">
              <a:spcBef>
                <a:spcPct val="50000"/>
              </a:spcBef>
            </a:pPr>
            <a:r>
              <a:rPr lang="fa-IR" altLang="en-US" sz="2400" b="1">
                <a:solidFill>
                  <a:schemeClr val="tx2"/>
                </a:solidFill>
                <a:latin typeface="Times New Roman" panose="02020603050405020304" pitchFamily="18" charset="0"/>
                <a:cs typeface="Zar" panose="00000400000000000000" pitchFamily="2" charset="-78"/>
              </a:rPr>
              <a:t>3- دريافت محصولاتي عاري از هرگونه عيب و نقص</a:t>
            </a:r>
          </a:p>
          <a:p>
            <a:pPr algn="just" rtl="1">
              <a:spcBef>
                <a:spcPct val="50000"/>
              </a:spcBef>
            </a:pPr>
            <a:r>
              <a:rPr lang="fa-IR" altLang="en-US" sz="2400" b="1">
                <a:solidFill>
                  <a:schemeClr val="tx2"/>
                </a:solidFill>
                <a:latin typeface="Times New Roman" panose="02020603050405020304" pitchFamily="18" charset="0"/>
                <a:cs typeface="Zar" panose="00000400000000000000" pitchFamily="2" charset="-78"/>
              </a:rPr>
              <a:t>4- قيمت مناسب ومتعادل در مقايسه با قيمت محصولات موسسات رقيب</a:t>
            </a:r>
          </a:p>
          <a:p>
            <a:pPr algn="just" rtl="1">
              <a:spcBef>
                <a:spcPct val="50000"/>
              </a:spcBef>
            </a:pPr>
            <a:r>
              <a:rPr lang="fa-IR" altLang="en-US" sz="2400" b="1">
                <a:solidFill>
                  <a:schemeClr val="tx2"/>
                </a:solidFill>
                <a:latin typeface="Times New Roman" panose="02020603050405020304" pitchFamily="18" charset="0"/>
                <a:cs typeface="Zar" panose="00000400000000000000" pitchFamily="2" charset="-78"/>
              </a:rPr>
              <a:t>5- مرغوبيت وکيفيت برجسته و قابل اطمينان</a:t>
            </a:r>
          </a:p>
          <a:p>
            <a:pPr algn="just" rtl="1">
              <a:spcBef>
                <a:spcPct val="50000"/>
              </a:spcBef>
            </a:pPr>
            <a:r>
              <a:rPr lang="fa-IR" altLang="en-US" sz="2400" b="1">
                <a:solidFill>
                  <a:schemeClr val="tx2"/>
                </a:solidFill>
                <a:latin typeface="Times New Roman" panose="02020603050405020304" pitchFamily="18" charset="0"/>
                <a:cs typeface="Zar" panose="00000400000000000000" pitchFamily="2" charset="-78"/>
              </a:rPr>
              <a:t>6- تحويل به موقع و سريع کالا از ناحيه فروشنده</a:t>
            </a:r>
          </a:p>
          <a:p>
            <a:pPr algn="just" rtl="1">
              <a:spcBef>
                <a:spcPct val="50000"/>
              </a:spcBef>
            </a:pPr>
            <a:r>
              <a:rPr lang="fa-IR" altLang="en-US" sz="2400" b="1">
                <a:solidFill>
                  <a:schemeClr val="tx2"/>
                </a:solidFill>
                <a:latin typeface="Times New Roman" panose="02020603050405020304" pitchFamily="18" charset="0"/>
                <a:cs typeface="Zar" panose="00000400000000000000" pitchFamily="2" charset="-78"/>
              </a:rPr>
              <a:t>7- ضمانت لازم و ارائه خدمات مطلوب بعد از فروش </a:t>
            </a:r>
            <a:endParaRPr lang="ar-SA" altLang="en-US" sz="2400" b="1">
              <a:solidFill>
                <a:schemeClr val="tx2"/>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82123269"/>
      </p:ext>
    </p:extLst>
  </p:cSld>
  <p:clrMapOvr>
    <a:masterClrMapping/>
  </p:clrMapOvr>
  <p:transition spd="med">
    <p:strips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400843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fa-IR" altLang="en-US" sz="3200" b="1">
                <a:solidFill>
                  <a:srgbClr val="CC9900"/>
                </a:solidFill>
                <a:latin typeface="Times New Roman" panose="02020603050405020304" pitchFamily="18" charset="0"/>
                <a:cs typeface="Zar" panose="00000400000000000000" pitchFamily="2" charset="-78"/>
              </a:rPr>
              <a:t>رفتار مصرف کنندگان</a:t>
            </a:r>
            <a:endParaRPr lang="en-US" altLang="en-US" sz="3200" b="1">
              <a:solidFill>
                <a:srgbClr val="CC9900"/>
              </a:solidFill>
              <a:latin typeface="Times New Roman" panose="02020603050405020304" pitchFamily="18" charset="0"/>
              <a:cs typeface="Zar" panose="00000400000000000000" pitchFamily="2" charset="-78"/>
            </a:endParaRPr>
          </a:p>
        </p:txBody>
      </p:sp>
      <p:sp>
        <p:nvSpPr>
          <p:cNvPr id="178179"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8180"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8181" name="Text Box 5"/>
          <p:cNvSpPr txBox="1">
            <a:spLocks noChangeArrowheads="1"/>
          </p:cNvSpPr>
          <p:nvPr/>
        </p:nvSpPr>
        <p:spPr bwMode="auto">
          <a:xfrm>
            <a:off x="2424113" y="1052514"/>
            <a:ext cx="7777162" cy="522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بررسي سوالات زير رفتار مصرف کنندگان را به بازاريابان نشان مي دهد:</a:t>
            </a: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1- خريداران چه کساني هستند؟</a:t>
            </a: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2- آنان چگونه خريد مي کنند؟</a:t>
            </a: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3- آنها چه موقع خريد مي کنند؟</a:t>
            </a: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4- اين مصرف کنندگان از کجا خريد مي کنند؟</a:t>
            </a: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5- خريداران اصولاً چرا خريد مي کنند؟</a:t>
            </a: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6- و مهمتر اينکه نحوه واکنش آنها به محرکهاي مختلف بازاريابي موسسات چگونه است؟</a:t>
            </a:r>
            <a:endParaRPr lang="ar-SA" altLang="en-US" sz="2800" b="1">
              <a:solidFill>
                <a:schemeClr val="tx2"/>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3383488244"/>
      </p:ext>
    </p:extLst>
  </p:cSld>
  <p:clrMapOvr>
    <a:masterClrMapping/>
  </p:clrMapOvr>
  <p:transition spd="med">
    <p:strips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905000" y="1"/>
            <a:ext cx="8382000" cy="1052513"/>
          </a:xfrm>
        </p:spPr>
        <p:txBody>
          <a:bodyPr/>
          <a:lstStyle/>
          <a:p>
            <a:pPr eaLnBrk="1" hangingPunct="1">
              <a:defRPr/>
            </a:pPr>
            <a:r>
              <a:rPr lang="fa-IR" sz="6000" dirty="0" smtClean="0">
                <a:solidFill>
                  <a:srgbClr val="FFFF00"/>
                </a:solidFill>
              </a:rPr>
              <a:t>نتیجه :بازاریابی</a:t>
            </a:r>
            <a:endParaRPr lang="en-US" sz="6000" dirty="0">
              <a:solidFill>
                <a:srgbClr val="FFFF00"/>
              </a:solidFill>
            </a:endParaRPr>
          </a:p>
        </p:txBody>
      </p:sp>
      <p:sp>
        <p:nvSpPr>
          <p:cNvPr id="29699" name="Text Box 3"/>
          <p:cNvSpPr txBox="1">
            <a:spLocks noChangeArrowheads="1"/>
          </p:cNvSpPr>
          <p:nvPr/>
        </p:nvSpPr>
        <p:spPr bwMode="auto">
          <a:xfrm>
            <a:off x="1774825" y="1196976"/>
            <a:ext cx="8642350" cy="5457825"/>
          </a:xfrm>
          <a:prstGeom prst="rect">
            <a:avLst/>
          </a:prstGeom>
          <a:noFill/>
          <a:ln w="9525">
            <a:noFill/>
            <a:miter lim="800000"/>
            <a:headEnd/>
            <a:tailEnd/>
          </a:ln>
        </p:spPr>
        <p:txBody>
          <a:bodyPr>
            <a:spAutoFit/>
          </a:bodyPr>
          <a:lstStyle/>
          <a:p>
            <a:pPr algn="just">
              <a:spcBef>
                <a:spcPct val="50000"/>
              </a:spcBef>
              <a:buFont typeface="Wingdings" pitchFamily="2" charset="2"/>
              <a:buChar char="§"/>
            </a:pPr>
            <a:r>
              <a:rPr lang="fa-IR" sz="3200" b="1">
                <a:latin typeface="Arial" charset="0"/>
              </a:rPr>
              <a:t> تقسيم بندی بازار ، مشتریان و محصولات</a:t>
            </a:r>
          </a:p>
          <a:p>
            <a:pPr algn="just">
              <a:spcBef>
                <a:spcPct val="50000"/>
              </a:spcBef>
              <a:buFont typeface="Wingdings" pitchFamily="2" charset="2"/>
              <a:buNone/>
            </a:pPr>
            <a:endParaRPr lang="fa-IR" sz="3200" b="1">
              <a:latin typeface="Arial" charset="0"/>
            </a:endParaRPr>
          </a:p>
          <a:p>
            <a:pPr algn="just">
              <a:spcBef>
                <a:spcPct val="50000"/>
              </a:spcBef>
              <a:buFont typeface="Wingdings" pitchFamily="2" charset="2"/>
              <a:buChar char="§"/>
            </a:pPr>
            <a:r>
              <a:rPr lang="fa-IR" sz="3200" b="1">
                <a:latin typeface="Arial" charset="0"/>
              </a:rPr>
              <a:t> انتخاب بازار هدف و مشتریان کلیدی</a:t>
            </a:r>
          </a:p>
          <a:p>
            <a:pPr algn="just">
              <a:spcBef>
                <a:spcPct val="50000"/>
              </a:spcBef>
              <a:buFont typeface="Wingdings" pitchFamily="2" charset="2"/>
              <a:buNone/>
            </a:pPr>
            <a:endParaRPr lang="fa-IR" sz="3200" b="1">
              <a:latin typeface="Arial" charset="0"/>
            </a:endParaRPr>
          </a:p>
          <a:p>
            <a:pPr algn="just">
              <a:spcBef>
                <a:spcPct val="50000"/>
              </a:spcBef>
              <a:buFont typeface="Wingdings" pitchFamily="2" charset="2"/>
              <a:buChar char="§"/>
            </a:pPr>
            <a:r>
              <a:rPr lang="fa-IR" sz="3200" b="1">
                <a:latin typeface="Arial" charset="0"/>
              </a:rPr>
              <a:t> ايجاد جايگاه مناسب و منزلت در بازار</a:t>
            </a:r>
          </a:p>
          <a:p>
            <a:pPr algn="just">
              <a:spcBef>
                <a:spcPct val="50000"/>
              </a:spcBef>
              <a:buFont typeface="Wingdings" pitchFamily="2" charset="2"/>
              <a:buNone/>
            </a:pPr>
            <a:endParaRPr lang="fa-IR" sz="3200" b="1">
              <a:latin typeface="Arial" charset="0"/>
            </a:endParaRPr>
          </a:p>
          <a:p>
            <a:pPr algn="just">
              <a:spcBef>
                <a:spcPct val="50000"/>
              </a:spcBef>
              <a:buFont typeface="Wingdings" pitchFamily="2" charset="2"/>
              <a:buChar char="§"/>
            </a:pPr>
            <a:r>
              <a:rPr lang="fa-IR" sz="3200" b="1">
                <a:latin typeface="Arial" charset="0"/>
              </a:rPr>
              <a:t> استفاده از اطلاعات حاصله از بازار شناسی (محیط، مشتری، رقیب و بنگاه)</a:t>
            </a:r>
            <a:endParaRPr lang="en-US" sz="3200" b="1">
              <a:latin typeface="Arial" charset="0"/>
            </a:endParaRPr>
          </a:p>
        </p:txBody>
      </p:sp>
    </p:spTree>
    <p:extLst>
      <p:ext uri="{BB962C8B-B14F-4D97-AF65-F5344CB8AC3E}">
        <p14:creationId xmlns:p14="http://schemas.microsoft.com/office/powerpoint/2010/main" val="531848504"/>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2000" fill="hold"/>
                                        <p:tgtEl>
                                          <p:spTgt spid="29698"/>
                                        </p:tgtEl>
                                        <p:attrNameLst>
                                          <p:attrName>ppt_w</p:attrName>
                                        </p:attrNameLst>
                                      </p:cBhvr>
                                      <p:tavLst>
                                        <p:tav tm="0">
                                          <p:val>
                                            <p:strVal val="#ppt_w"/>
                                          </p:val>
                                        </p:tav>
                                        <p:tav tm="100000">
                                          <p:val>
                                            <p:strVal val="#ppt_w"/>
                                          </p:val>
                                        </p:tav>
                                      </p:tavLst>
                                    </p:anim>
                                    <p:anim calcmode="lin" valueType="num">
                                      <p:cBhvr>
                                        <p:cTn id="8" dur="2000" fill="hold"/>
                                        <p:tgtEl>
                                          <p:spTgt spid="2969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9698"/>
                                        </p:tgtEl>
                                        <p:attrNameLst>
                                          <p:attrName>ppt_x</p:attrName>
                                        </p:attrNameLst>
                                      </p:cBhvr>
                                      <p:tavLst>
                                        <p:tav tm="0">
                                          <p:val>
                                            <p:strVal val="#ppt_x-.4"/>
                                          </p:val>
                                        </p:tav>
                                        <p:tav tm="100000">
                                          <p:val>
                                            <p:strVal val="#ppt_x"/>
                                          </p:val>
                                        </p:tav>
                                      </p:tavLst>
                                    </p:anim>
                                    <p:anim calcmode="lin" valueType="num">
                                      <p:cBhvr>
                                        <p:cTn id="10" dur="2000" fill="hold"/>
                                        <p:tgtEl>
                                          <p:spTgt spid="2969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29699">
                                            <p:txEl>
                                              <p:pRg st="0" end="0"/>
                                            </p:txEl>
                                          </p:spTgt>
                                        </p:tgtEl>
                                        <p:attrNameLst>
                                          <p:attrName>style.visibility</p:attrName>
                                        </p:attrNameLst>
                                      </p:cBhvr>
                                      <p:to>
                                        <p:strVal val="visible"/>
                                      </p:to>
                                    </p:set>
                                    <p:animEffect transition="in" filter="fade">
                                      <p:cBhvr>
                                        <p:cTn id="15" dur="2000"/>
                                        <p:tgtEl>
                                          <p:spTgt spid="29699">
                                            <p:txEl>
                                              <p:pRg st="0" end="0"/>
                                            </p:txEl>
                                          </p:spTgt>
                                        </p:tgtEl>
                                      </p:cBhvr>
                                    </p:animEffect>
                                    <p:anim calcmode="lin" valueType="num">
                                      <p:cBhvr>
                                        <p:cTn id="16" dur="2000" fill="hold"/>
                                        <p:tgtEl>
                                          <p:spTgt spid="29699">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29699">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2969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29699">
                                            <p:txEl>
                                              <p:pRg st="2" end="2"/>
                                            </p:txEl>
                                          </p:spTgt>
                                        </p:tgtEl>
                                        <p:attrNameLst>
                                          <p:attrName>style.visibility</p:attrName>
                                        </p:attrNameLst>
                                      </p:cBhvr>
                                      <p:to>
                                        <p:strVal val="visible"/>
                                      </p:to>
                                    </p:set>
                                    <p:animEffect transition="in" filter="fade">
                                      <p:cBhvr>
                                        <p:cTn id="23" dur="2000"/>
                                        <p:tgtEl>
                                          <p:spTgt spid="29699">
                                            <p:txEl>
                                              <p:pRg st="2" end="2"/>
                                            </p:txEl>
                                          </p:spTgt>
                                        </p:tgtEl>
                                      </p:cBhvr>
                                    </p:animEffect>
                                    <p:anim calcmode="lin" valueType="num">
                                      <p:cBhvr>
                                        <p:cTn id="24" dur="2000" fill="hold"/>
                                        <p:tgtEl>
                                          <p:spTgt spid="29699">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29699">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29699">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Effect transition="in" filter="fade">
                                      <p:cBhvr>
                                        <p:cTn id="31" dur="2000"/>
                                        <p:tgtEl>
                                          <p:spTgt spid="29699">
                                            <p:txEl>
                                              <p:pRg st="4" end="4"/>
                                            </p:txEl>
                                          </p:spTgt>
                                        </p:tgtEl>
                                      </p:cBhvr>
                                    </p:animEffect>
                                    <p:anim calcmode="lin" valueType="num">
                                      <p:cBhvr>
                                        <p:cTn id="32" dur="2000" fill="hold"/>
                                        <p:tgtEl>
                                          <p:spTgt spid="29699">
                                            <p:txEl>
                                              <p:pRg st="4" end="4"/>
                                            </p:txEl>
                                          </p:spTgt>
                                        </p:tgtEl>
                                        <p:attrNameLst>
                                          <p:attrName>style.rotation</p:attrName>
                                        </p:attrNameLst>
                                      </p:cBhvr>
                                      <p:tavLst>
                                        <p:tav tm="0">
                                          <p:val>
                                            <p:fltVal val="720"/>
                                          </p:val>
                                        </p:tav>
                                        <p:tav tm="100000">
                                          <p:val>
                                            <p:fltVal val="0"/>
                                          </p:val>
                                        </p:tav>
                                      </p:tavLst>
                                    </p:anim>
                                    <p:anim calcmode="lin" valueType="num">
                                      <p:cBhvr>
                                        <p:cTn id="33" dur="2000" fill="hold"/>
                                        <p:tgtEl>
                                          <p:spTgt spid="29699">
                                            <p:txEl>
                                              <p:pRg st="4" end="4"/>
                                            </p:txEl>
                                          </p:spTgt>
                                        </p:tgtEl>
                                        <p:attrNameLst>
                                          <p:attrName>ppt_h</p:attrName>
                                        </p:attrNameLst>
                                      </p:cBhvr>
                                      <p:tavLst>
                                        <p:tav tm="0">
                                          <p:val>
                                            <p:fltVal val="0"/>
                                          </p:val>
                                        </p:tav>
                                        <p:tav tm="100000">
                                          <p:val>
                                            <p:strVal val="#ppt_h"/>
                                          </p:val>
                                        </p:tav>
                                      </p:tavLst>
                                    </p:anim>
                                    <p:anim calcmode="lin" valueType="num">
                                      <p:cBhvr>
                                        <p:cTn id="34" dur="2000" fill="hold"/>
                                        <p:tgtEl>
                                          <p:spTgt spid="29699">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29699">
                                            <p:txEl>
                                              <p:pRg st="6" end="6"/>
                                            </p:txEl>
                                          </p:spTgt>
                                        </p:tgtEl>
                                        <p:attrNameLst>
                                          <p:attrName>style.visibility</p:attrName>
                                        </p:attrNameLst>
                                      </p:cBhvr>
                                      <p:to>
                                        <p:strVal val="visible"/>
                                      </p:to>
                                    </p:set>
                                    <p:animEffect transition="in" filter="fade">
                                      <p:cBhvr>
                                        <p:cTn id="39" dur="2000"/>
                                        <p:tgtEl>
                                          <p:spTgt spid="29699">
                                            <p:txEl>
                                              <p:pRg st="6" end="6"/>
                                            </p:txEl>
                                          </p:spTgt>
                                        </p:tgtEl>
                                      </p:cBhvr>
                                    </p:animEffect>
                                    <p:anim calcmode="lin" valueType="num">
                                      <p:cBhvr>
                                        <p:cTn id="40" dur="2000" fill="hold"/>
                                        <p:tgtEl>
                                          <p:spTgt spid="29699">
                                            <p:txEl>
                                              <p:pRg st="6" end="6"/>
                                            </p:txEl>
                                          </p:spTgt>
                                        </p:tgtEl>
                                        <p:attrNameLst>
                                          <p:attrName>style.rotation</p:attrName>
                                        </p:attrNameLst>
                                      </p:cBhvr>
                                      <p:tavLst>
                                        <p:tav tm="0">
                                          <p:val>
                                            <p:fltVal val="720"/>
                                          </p:val>
                                        </p:tav>
                                        <p:tav tm="100000">
                                          <p:val>
                                            <p:fltVal val="0"/>
                                          </p:val>
                                        </p:tav>
                                      </p:tavLst>
                                    </p:anim>
                                    <p:anim calcmode="lin" valueType="num">
                                      <p:cBhvr>
                                        <p:cTn id="41" dur="2000" fill="hold"/>
                                        <p:tgtEl>
                                          <p:spTgt spid="29699">
                                            <p:txEl>
                                              <p:pRg st="6" end="6"/>
                                            </p:txEl>
                                          </p:spTgt>
                                        </p:tgtEl>
                                        <p:attrNameLst>
                                          <p:attrName>ppt_h</p:attrName>
                                        </p:attrNameLst>
                                      </p:cBhvr>
                                      <p:tavLst>
                                        <p:tav tm="0">
                                          <p:val>
                                            <p:fltVal val="0"/>
                                          </p:val>
                                        </p:tav>
                                        <p:tav tm="100000">
                                          <p:val>
                                            <p:strVal val="#ppt_h"/>
                                          </p:val>
                                        </p:tav>
                                      </p:tavLst>
                                    </p:anim>
                                    <p:anim calcmode="lin" valueType="num">
                                      <p:cBhvr>
                                        <p:cTn id="42" dur="2000" fill="hold"/>
                                        <p:tgtEl>
                                          <p:spTgt spid="29699">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4079875"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fa-IR" altLang="en-US" sz="3200" b="1">
                <a:solidFill>
                  <a:srgbClr val="CC9900"/>
                </a:solidFill>
                <a:latin typeface="Times New Roman" panose="02020603050405020304" pitchFamily="18" charset="0"/>
                <a:cs typeface="Zar" panose="00000400000000000000" pitchFamily="2" charset="-78"/>
              </a:rPr>
              <a:t>محرک هاي بازاريابي </a:t>
            </a:r>
            <a:endParaRPr lang="en-US" altLang="en-US" sz="3200" b="1">
              <a:solidFill>
                <a:srgbClr val="CC9900"/>
              </a:solidFill>
              <a:latin typeface="Times New Roman" panose="02020603050405020304" pitchFamily="18" charset="0"/>
              <a:cs typeface="Zar" panose="00000400000000000000" pitchFamily="2" charset="-78"/>
            </a:endParaRPr>
          </a:p>
        </p:txBody>
      </p:sp>
      <p:sp>
        <p:nvSpPr>
          <p:cNvPr id="180227"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80228"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80229" name="Text Box 5"/>
          <p:cNvSpPr txBox="1">
            <a:spLocks noChangeArrowheads="1"/>
          </p:cNvSpPr>
          <p:nvPr/>
        </p:nvSpPr>
        <p:spPr bwMode="auto">
          <a:xfrm>
            <a:off x="2640014" y="1268413"/>
            <a:ext cx="7488237" cy="457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lnSpc>
                <a:spcPct val="210000"/>
              </a:lnSpc>
              <a:spcBef>
                <a:spcPct val="50000"/>
              </a:spcBef>
            </a:pPr>
            <a:r>
              <a:rPr lang="fa-IR" altLang="en-US" sz="2800" b="1">
                <a:solidFill>
                  <a:schemeClr val="tx2"/>
                </a:solidFill>
                <a:latin typeface="Times New Roman" panose="02020603050405020304" pitchFamily="18" charset="0"/>
                <a:cs typeface="Zar" panose="00000400000000000000" pitchFamily="2" charset="-78"/>
              </a:rPr>
              <a:t>1- محرکهاي بازاريابي: شامل محصول </a:t>
            </a:r>
            <a:r>
              <a:rPr lang="en-US" altLang="en-US" sz="2800" b="1">
                <a:solidFill>
                  <a:schemeClr val="tx2"/>
                </a:solidFill>
                <a:latin typeface="Times New Roman" panose="02020603050405020304" pitchFamily="18" charset="0"/>
                <a:cs typeface="Zar" panose="00000400000000000000" pitchFamily="2" charset="-78"/>
              </a:rPr>
              <a:t>(product)</a:t>
            </a:r>
            <a:r>
              <a:rPr lang="fa-IR" altLang="en-US" sz="2800" b="1">
                <a:solidFill>
                  <a:schemeClr val="tx2"/>
                </a:solidFill>
                <a:latin typeface="Times New Roman" panose="02020603050405020304" pitchFamily="18" charset="0"/>
                <a:cs typeface="Zar" panose="00000400000000000000" pitchFamily="2" charset="-78"/>
              </a:rPr>
              <a:t>، که همان صفات و ويژگيهاي متعلق به خود کالا و محصول مي باشد،</a:t>
            </a:r>
            <a:r>
              <a:rPr lang="fa-IR" altLang="en-US" sz="2800" b="1">
                <a:solidFill>
                  <a:schemeClr val="tx2"/>
                </a:solidFill>
                <a:latin typeface="Times New Roman" panose="02020603050405020304" pitchFamily="18" charset="0"/>
                <a:cs typeface="Yagut" panose="00000400000000000000" pitchFamily="2" charset="-78"/>
              </a:rPr>
              <a:t>‌</a:t>
            </a:r>
            <a:r>
              <a:rPr lang="fa-IR" altLang="en-US" sz="2800" b="1">
                <a:solidFill>
                  <a:schemeClr val="tx2"/>
                </a:solidFill>
                <a:latin typeface="Times New Roman" panose="02020603050405020304" pitchFamily="18" charset="0"/>
                <a:cs typeface="Zar" panose="00000400000000000000" pitchFamily="2" charset="-78"/>
              </a:rPr>
              <a:t>قيمت </a:t>
            </a:r>
            <a:r>
              <a:rPr lang="en-US" altLang="en-US" sz="2800" b="1">
                <a:solidFill>
                  <a:schemeClr val="tx2"/>
                </a:solidFill>
                <a:latin typeface="Times New Roman" panose="02020603050405020304" pitchFamily="18" charset="0"/>
                <a:cs typeface="Zar" panose="00000400000000000000" pitchFamily="2" charset="-78"/>
              </a:rPr>
              <a:t>(price)</a:t>
            </a:r>
            <a:r>
              <a:rPr lang="fa-IR" altLang="en-US" sz="2800" b="1">
                <a:solidFill>
                  <a:schemeClr val="tx2"/>
                </a:solidFill>
                <a:latin typeface="Times New Roman" panose="02020603050405020304" pitchFamily="18" charset="0"/>
                <a:cs typeface="Zar" panose="00000400000000000000" pitchFamily="2" charset="-78"/>
              </a:rPr>
              <a:t>، مکان توزيع </a:t>
            </a:r>
            <a:r>
              <a:rPr lang="en-US" altLang="en-US" sz="2800" b="1">
                <a:solidFill>
                  <a:schemeClr val="tx2"/>
                </a:solidFill>
                <a:latin typeface="Times New Roman" panose="02020603050405020304" pitchFamily="18" charset="0"/>
                <a:cs typeface="Zar" panose="00000400000000000000" pitchFamily="2" charset="-78"/>
              </a:rPr>
              <a:t>(place)</a:t>
            </a:r>
            <a:r>
              <a:rPr lang="fa-IR" altLang="en-US" sz="2800" b="1">
                <a:solidFill>
                  <a:schemeClr val="tx2"/>
                </a:solidFill>
                <a:latin typeface="Times New Roman" panose="02020603050405020304" pitchFamily="18" charset="0"/>
                <a:cs typeface="Zar" panose="00000400000000000000" pitchFamily="2" charset="-78"/>
              </a:rPr>
              <a:t> و پيشبرد فروش </a:t>
            </a:r>
            <a:r>
              <a:rPr lang="en-US" altLang="en-US" sz="2800" b="1">
                <a:solidFill>
                  <a:schemeClr val="tx2"/>
                </a:solidFill>
                <a:latin typeface="Times New Roman" panose="02020603050405020304" pitchFamily="18" charset="0"/>
                <a:cs typeface="Zar" panose="00000400000000000000" pitchFamily="2" charset="-78"/>
              </a:rPr>
              <a:t>(promotion)</a:t>
            </a:r>
            <a:r>
              <a:rPr lang="fa-IR" altLang="en-US" sz="2800" b="1">
                <a:solidFill>
                  <a:schemeClr val="tx2"/>
                </a:solidFill>
                <a:latin typeface="Times New Roman" panose="02020603050405020304" pitchFamily="18" charset="0"/>
                <a:cs typeface="Zar" panose="00000400000000000000" pitchFamily="2" charset="-78"/>
              </a:rPr>
              <a:t> که تحت عنوان آميخته ها يا آميزه‏هاي بازاريابي که به چهار پي </a:t>
            </a:r>
            <a:r>
              <a:rPr lang="en-US" altLang="en-US" sz="2800" b="1">
                <a:solidFill>
                  <a:schemeClr val="tx2"/>
                </a:solidFill>
                <a:latin typeface="Times New Roman" panose="02020603050405020304" pitchFamily="18" charset="0"/>
                <a:cs typeface="Zar" panose="00000400000000000000" pitchFamily="2" charset="-78"/>
              </a:rPr>
              <a:t>(4p)</a:t>
            </a:r>
            <a:r>
              <a:rPr lang="fa-IR" altLang="en-US" sz="2800" b="1">
                <a:solidFill>
                  <a:schemeClr val="tx2"/>
                </a:solidFill>
                <a:latin typeface="Times New Roman" panose="02020603050405020304" pitchFamily="18" charset="0"/>
                <a:cs typeface="Zar" panose="00000400000000000000" pitchFamily="2" charset="-78"/>
              </a:rPr>
              <a:t> بازاريابي مشهور هستند.</a:t>
            </a:r>
          </a:p>
        </p:txBody>
      </p:sp>
    </p:spTree>
    <p:extLst>
      <p:ext uri="{BB962C8B-B14F-4D97-AF65-F5344CB8AC3E}">
        <p14:creationId xmlns:p14="http://schemas.microsoft.com/office/powerpoint/2010/main" val="2146246357"/>
      </p:ext>
    </p:extLst>
  </p:cSld>
  <p:clrMapOvr>
    <a:masterClrMapping/>
  </p:clrMapOvr>
  <p:transition spd="med">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bwMode="auto">
          <a:xfrm>
            <a:off x="1981200" y="4445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normAutofit/>
          </a:bodyPr>
          <a:lstStyle/>
          <a:p>
            <a:pPr algn="r" rtl="1"/>
            <a:r>
              <a:rPr lang="fa-IR" altLang="en-US" sz="3200">
                <a:solidFill>
                  <a:srgbClr val="CC9900"/>
                </a:solidFill>
                <a:cs typeface="Zar" panose="00000400000000000000" pitchFamily="2" charset="-78"/>
              </a:rPr>
              <a:t>محرک هاي بازاريابي</a:t>
            </a:r>
            <a:endParaRPr lang="en-US" sz="3200">
              <a:solidFill>
                <a:srgbClr val="CC9900"/>
              </a:solidFill>
              <a:cs typeface="Zar" panose="00000400000000000000" pitchFamily="2" charset="-78"/>
            </a:endParaRPr>
          </a:p>
        </p:txBody>
      </p:sp>
      <p:sp>
        <p:nvSpPr>
          <p:cNvPr id="182275" name="Rectangle 3"/>
          <p:cNvSpPr>
            <a:spLocks noGrp="1" noChangeArrowheads="1"/>
          </p:cNvSpPr>
          <p:nvPr>
            <p:ph type="body" idx="1"/>
          </p:nvPr>
        </p:nvSpPr>
        <p:spPr>
          <a:xfrm>
            <a:off x="2566988" y="1341438"/>
            <a:ext cx="7772400" cy="4495800"/>
          </a:xfrm>
        </p:spPr>
        <p:txBody>
          <a:bodyPr/>
          <a:lstStyle/>
          <a:p>
            <a:pPr algn="just" rtl="1">
              <a:lnSpc>
                <a:spcPct val="170000"/>
              </a:lnSpc>
              <a:spcBef>
                <a:spcPct val="50000"/>
              </a:spcBef>
              <a:buClrTx/>
              <a:buFontTx/>
              <a:buNone/>
            </a:pPr>
            <a:r>
              <a:rPr lang="fa-IR" altLang="en-US" b="1">
                <a:cs typeface="Zar" panose="00000400000000000000" pitchFamily="2" charset="-78"/>
              </a:rPr>
              <a:t>2- محرکهاي محيطي: شامل عوامل و شرايط اقتصادي، فرهنگي، اجتماعي، سياسي، تکنولوژيکي و... که اينها هم هر کدام با توجه به زيرمجموعه هاي خود بر تصميم گيري نهايي خريدار مبني بر خريد يا عدم خريد محصول، اثر مي‏گذارند.</a:t>
            </a:r>
            <a:endParaRPr lang="ar-SA" altLang="en-US" b="1">
              <a:cs typeface="Zar" panose="00000400000000000000" pitchFamily="2" charset="-78"/>
            </a:endParaRPr>
          </a:p>
          <a:p>
            <a:pPr algn="r" rtl="1">
              <a:lnSpc>
                <a:spcPct val="170000"/>
              </a:lnSpc>
            </a:pPr>
            <a:endParaRPr lang="en-US">
              <a:cs typeface="Zar" panose="00000400000000000000" pitchFamily="2" charset="-78"/>
            </a:endParaRPr>
          </a:p>
        </p:txBody>
      </p:sp>
      <p:sp>
        <p:nvSpPr>
          <p:cNvPr id="182276" name="Line 4"/>
          <p:cNvSpPr>
            <a:spLocks noChangeShapeType="1"/>
          </p:cNvSpPr>
          <p:nvPr/>
        </p:nvSpPr>
        <p:spPr bwMode="auto">
          <a:xfrm>
            <a:off x="1524000" y="69215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82277" name="Line 5"/>
          <p:cNvSpPr>
            <a:spLocks noChangeShapeType="1"/>
          </p:cNvSpPr>
          <p:nvPr/>
        </p:nvSpPr>
        <p:spPr bwMode="auto">
          <a:xfrm>
            <a:off x="1489075" y="-26988"/>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extLst>
      <p:ext uri="{BB962C8B-B14F-4D97-AF65-F5344CB8AC3E}">
        <p14:creationId xmlns:p14="http://schemas.microsoft.com/office/powerpoint/2010/main" val="2156698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2063751" y="459484"/>
            <a:ext cx="2881313" cy="2519362"/>
          </a:xfrm>
          <a:prstGeom prst="ellipse">
            <a:avLst/>
          </a:prstGeom>
          <a:blipFill dpi="0" rotWithShape="1">
            <a:blip r:embed="rId2"/>
            <a:srcRect/>
            <a:tile tx="0" ty="0" sx="100000" sy="100000" flip="none" algn="tl"/>
          </a:blipFill>
          <a:ln w="9525">
            <a:noFill/>
            <a:round/>
            <a:headEnd/>
            <a:tailEnd/>
          </a:ln>
        </p:spPr>
        <p:txBody>
          <a:bodyPr wrap="none" anchor="ctr"/>
          <a:lstStyle/>
          <a:p>
            <a:pPr algn="ctr"/>
            <a:r>
              <a:rPr lang="fa-IR" sz="4800" b="1" dirty="0" smtClean="0">
                <a:solidFill>
                  <a:srgbClr val="FF0000"/>
                </a:solidFill>
                <a:latin typeface="Arial" charset="0"/>
              </a:rPr>
              <a:t>نیاز</a:t>
            </a:r>
            <a:endParaRPr lang="en-US" sz="4800" b="1" dirty="0">
              <a:solidFill>
                <a:srgbClr val="FF0000"/>
              </a:solidFill>
              <a:latin typeface="Arial" charset="0"/>
            </a:endParaRPr>
          </a:p>
        </p:txBody>
      </p:sp>
      <p:sp>
        <p:nvSpPr>
          <p:cNvPr id="16387" name="Oval 3"/>
          <p:cNvSpPr>
            <a:spLocks noChangeArrowheads="1"/>
          </p:cNvSpPr>
          <p:nvPr/>
        </p:nvSpPr>
        <p:spPr bwMode="auto">
          <a:xfrm>
            <a:off x="7175501" y="188914"/>
            <a:ext cx="2881313" cy="2519362"/>
          </a:xfrm>
          <a:prstGeom prst="ellipse">
            <a:avLst/>
          </a:prstGeom>
          <a:blipFill dpi="0" rotWithShape="1">
            <a:blip r:embed="rId2"/>
            <a:srcRect/>
            <a:tile tx="0" ty="0" sx="100000" sy="100000" flip="none" algn="tl"/>
          </a:blipFill>
          <a:ln w="9525">
            <a:noFill/>
            <a:round/>
            <a:headEnd/>
            <a:tailEnd/>
          </a:ln>
        </p:spPr>
        <p:txBody>
          <a:bodyPr wrap="none" anchor="ctr"/>
          <a:lstStyle/>
          <a:p>
            <a:pPr algn="ctr"/>
            <a:r>
              <a:rPr lang="fa-IR" sz="4800" b="1" dirty="0">
                <a:solidFill>
                  <a:schemeClr val="tx1">
                    <a:lumMod val="50000"/>
                    <a:lumOff val="50000"/>
                  </a:schemeClr>
                </a:solidFill>
                <a:latin typeface="Arial" charset="0"/>
              </a:rPr>
              <a:t>نیازمند</a:t>
            </a:r>
            <a:endParaRPr lang="en-US" sz="4800" b="1" dirty="0">
              <a:solidFill>
                <a:schemeClr val="tx1">
                  <a:lumMod val="50000"/>
                  <a:lumOff val="50000"/>
                </a:schemeClr>
              </a:solidFill>
              <a:latin typeface="Arial" charset="0"/>
            </a:endParaRPr>
          </a:p>
        </p:txBody>
      </p:sp>
      <p:sp>
        <p:nvSpPr>
          <p:cNvPr id="16388" name="Oval 4"/>
          <p:cNvSpPr>
            <a:spLocks noChangeArrowheads="1"/>
          </p:cNvSpPr>
          <p:nvPr/>
        </p:nvSpPr>
        <p:spPr bwMode="auto">
          <a:xfrm>
            <a:off x="7248526" y="4005263"/>
            <a:ext cx="2881313" cy="2519362"/>
          </a:xfrm>
          <a:prstGeom prst="ellipse">
            <a:avLst/>
          </a:prstGeom>
          <a:blipFill dpi="0" rotWithShape="1">
            <a:blip r:embed="rId2"/>
            <a:srcRect/>
            <a:tile tx="0" ty="0" sx="100000" sy="100000" flip="none" algn="tl"/>
          </a:blipFill>
          <a:ln w="9525">
            <a:noFill/>
            <a:round/>
            <a:headEnd/>
            <a:tailEnd/>
          </a:ln>
        </p:spPr>
        <p:txBody>
          <a:bodyPr wrap="none" anchor="ctr"/>
          <a:lstStyle/>
          <a:p>
            <a:pPr algn="ctr"/>
            <a:r>
              <a:rPr lang="fa-IR" sz="4800" b="1" dirty="0">
                <a:solidFill>
                  <a:srgbClr val="FF0000"/>
                </a:solidFill>
                <a:latin typeface="Arial" charset="0"/>
              </a:rPr>
              <a:t>عوامل </a:t>
            </a:r>
            <a:r>
              <a:rPr lang="fa-IR" sz="4800" b="1" dirty="0" smtClean="0">
                <a:solidFill>
                  <a:srgbClr val="FF0000"/>
                </a:solidFill>
                <a:latin typeface="Arial" charset="0"/>
              </a:rPr>
              <a:t>رفع </a:t>
            </a:r>
            <a:endParaRPr lang="fa-IR" sz="4800" b="1" dirty="0">
              <a:solidFill>
                <a:srgbClr val="FF0000"/>
              </a:solidFill>
              <a:latin typeface="Arial" charset="0"/>
            </a:endParaRPr>
          </a:p>
          <a:p>
            <a:pPr algn="ctr"/>
            <a:r>
              <a:rPr lang="fa-IR" sz="4800" b="1" dirty="0">
                <a:solidFill>
                  <a:srgbClr val="FF0000"/>
                </a:solidFill>
                <a:latin typeface="Arial" charset="0"/>
              </a:rPr>
              <a:t>نیاز</a:t>
            </a:r>
            <a:endParaRPr lang="en-US" sz="4800" b="1" dirty="0">
              <a:solidFill>
                <a:srgbClr val="FF0000"/>
              </a:solidFill>
              <a:latin typeface="Arial" charset="0"/>
            </a:endParaRPr>
          </a:p>
        </p:txBody>
      </p:sp>
      <p:sp>
        <p:nvSpPr>
          <p:cNvPr id="16389" name="Oval 5"/>
          <p:cNvSpPr>
            <a:spLocks noChangeArrowheads="1"/>
          </p:cNvSpPr>
          <p:nvPr/>
        </p:nvSpPr>
        <p:spPr bwMode="auto">
          <a:xfrm>
            <a:off x="2206626" y="4076700"/>
            <a:ext cx="2881312" cy="2519362"/>
          </a:xfrm>
          <a:prstGeom prst="ellipse">
            <a:avLst/>
          </a:prstGeom>
          <a:blipFill dpi="0" rotWithShape="1">
            <a:blip r:embed="rId2"/>
            <a:srcRect/>
            <a:tile tx="0" ty="0" sx="100000" sy="100000" flip="none" algn="tl"/>
          </a:blipFill>
          <a:ln w="9525">
            <a:noFill/>
            <a:round/>
            <a:headEnd/>
            <a:tailEnd/>
          </a:ln>
        </p:spPr>
        <p:txBody>
          <a:bodyPr wrap="none" anchor="ctr"/>
          <a:lstStyle/>
          <a:p>
            <a:pPr algn="ctr"/>
            <a:r>
              <a:rPr lang="fa-IR" sz="4800" b="1" dirty="0" smtClean="0">
                <a:solidFill>
                  <a:srgbClr val="FF0000"/>
                </a:solidFill>
                <a:latin typeface="Arial" charset="0"/>
              </a:rPr>
              <a:t>دادوستد</a:t>
            </a:r>
            <a:endParaRPr lang="en-US" sz="4800" b="1" dirty="0">
              <a:solidFill>
                <a:srgbClr val="FF0000"/>
              </a:solidFill>
              <a:latin typeface="Arial" charset="0"/>
            </a:endParaRPr>
          </a:p>
        </p:txBody>
      </p:sp>
      <p:sp>
        <p:nvSpPr>
          <p:cNvPr id="16390" name="Oval 6"/>
          <p:cNvSpPr>
            <a:spLocks noChangeArrowheads="1"/>
          </p:cNvSpPr>
          <p:nvPr/>
        </p:nvSpPr>
        <p:spPr bwMode="auto">
          <a:xfrm>
            <a:off x="4664798" y="2097088"/>
            <a:ext cx="2881313" cy="2519363"/>
          </a:xfrm>
          <a:prstGeom prst="ellipse">
            <a:avLst/>
          </a:prstGeom>
          <a:blipFill dpi="0" rotWithShape="1">
            <a:blip r:embed="rId2"/>
            <a:srcRect/>
            <a:tile tx="0" ty="0" sx="100000" sy="100000" flip="none" algn="tl"/>
          </a:blipFill>
          <a:ln w="9525">
            <a:solidFill>
              <a:schemeClr val="bg1"/>
            </a:solidFill>
            <a:round/>
            <a:headEnd/>
            <a:tailEnd/>
          </a:ln>
        </p:spPr>
        <p:txBody>
          <a:bodyPr wrap="none" anchor="ctr"/>
          <a:lstStyle/>
          <a:p>
            <a:pPr algn="ctr"/>
            <a:r>
              <a:rPr lang="fa-IR" sz="4800" b="1" dirty="0">
                <a:solidFill>
                  <a:srgbClr val="FF3300"/>
                </a:solidFill>
                <a:latin typeface="Arial" charset="0"/>
              </a:rPr>
              <a:t>بازاریابی</a:t>
            </a:r>
            <a:endParaRPr lang="en-US" sz="4800" b="1" dirty="0">
              <a:solidFill>
                <a:srgbClr val="FF3300"/>
              </a:solidFill>
              <a:latin typeface="Arial" charset="0"/>
            </a:endParaRPr>
          </a:p>
        </p:txBody>
      </p:sp>
      <p:sp>
        <p:nvSpPr>
          <p:cNvPr id="16391" name="Line 7"/>
          <p:cNvSpPr>
            <a:spLocks noChangeShapeType="1"/>
          </p:cNvSpPr>
          <p:nvPr/>
        </p:nvSpPr>
        <p:spPr bwMode="auto">
          <a:xfrm flipV="1">
            <a:off x="7175501" y="2205039"/>
            <a:ext cx="288925" cy="287337"/>
          </a:xfrm>
          <a:prstGeom prst="line">
            <a:avLst/>
          </a:prstGeom>
          <a:noFill/>
          <a:ln w="57150">
            <a:solidFill>
              <a:schemeClr val="tx1"/>
            </a:solidFill>
            <a:round/>
            <a:headEnd/>
            <a:tailEnd type="triangle" w="med" len="med"/>
          </a:ln>
        </p:spPr>
        <p:txBody>
          <a:bodyPr/>
          <a:lstStyle/>
          <a:p>
            <a:endParaRPr lang="en-US"/>
          </a:p>
        </p:txBody>
      </p:sp>
      <p:sp>
        <p:nvSpPr>
          <p:cNvPr id="16392" name="Line 8"/>
          <p:cNvSpPr>
            <a:spLocks noChangeShapeType="1"/>
          </p:cNvSpPr>
          <p:nvPr/>
        </p:nvSpPr>
        <p:spPr bwMode="auto">
          <a:xfrm>
            <a:off x="7248526" y="4221164"/>
            <a:ext cx="288925" cy="287337"/>
          </a:xfrm>
          <a:prstGeom prst="line">
            <a:avLst/>
          </a:prstGeom>
          <a:noFill/>
          <a:ln w="57150">
            <a:solidFill>
              <a:schemeClr val="tx1"/>
            </a:solidFill>
            <a:round/>
            <a:headEnd/>
            <a:tailEnd type="triangle" w="med" len="med"/>
          </a:ln>
        </p:spPr>
        <p:txBody>
          <a:bodyPr/>
          <a:lstStyle/>
          <a:p>
            <a:endParaRPr lang="en-US"/>
          </a:p>
        </p:txBody>
      </p:sp>
      <p:sp>
        <p:nvSpPr>
          <p:cNvPr id="16393" name="Line 9"/>
          <p:cNvSpPr>
            <a:spLocks noChangeShapeType="1"/>
          </p:cNvSpPr>
          <p:nvPr/>
        </p:nvSpPr>
        <p:spPr bwMode="auto">
          <a:xfrm>
            <a:off x="4872039" y="2205039"/>
            <a:ext cx="288925" cy="287337"/>
          </a:xfrm>
          <a:prstGeom prst="line">
            <a:avLst/>
          </a:prstGeom>
          <a:noFill/>
          <a:ln w="57150">
            <a:solidFill>
              <a:schemeClr val="tx1"/>
            </a:solidFill>
            <a:round/>
            <a:headEnd type="triangle" w="med" len="med"/>
            <a:tailEnd/>
          </a:ln>
        </p:spPr>
        <p:txBody>
          <a:bodyPr/>
          <a:lstStyle/>
          <a:p>
            <a:endParaRPr lang="en-US"/>
          </a:p>
        </p:txBody>
      </p:sp>
      <p:sp>
        <p:nvSpPr>
          <p:cNvPr id="16394" name="Line 10"/>
          <p:cNvSpPr>
            <a:spLocks noChangeShapeType="1"/>
          </p:cNvSpPr>
          <p:nvPr/>
        </p:nvSpPr>
        <p:spPr bwMode="auto">
          <a:xfrm flipV="1">
            <a:off x="4656139" y="4076700"/>
            <a:ext cx="288925" cy="287338"/>
          </a:xfrm>
          <a:prstGeom prst="line">
            <a:avLst/>
          </a:prstGeom>
          <a:noFill/>
          <a:ln w="57150">
            <a:solidFill>
              <a:schemeClr val="tx1"/>
            </a:solidFill>
            <a:round/>
            <a:headEnd type="triangle" w="med" len="med"/>
            <a:tailEnd/>
          </a:ln>
        </p:spPr>
        <p:txBody>
          <a:bodyPr/>
          <a:lstStyle/>
          <a:p>
            <a:endParaRPr lang="en-US"/>
          </a:p>
        </p:txBody>
      </p:sp>
      <p:sp>
        <p:nvSpPr>
          <p:cNvPr id="9228" name="Text Box 14"/>
          <p:cNvSpPr txBox="1">
            <a:spLocks noChangeArrowheads="1"/>
          </p:cNvSpPr>
          <p:nvPr/>
        </p:nvSpPr>
        <p:spPr bwMode="auto">
          <a:xfrm>
            <a:off x="1676400" y="6386732"/>
            <a:ext cx="67994" cy="136306"/>
          </a:xfrm>
          <a:prstGeom prst="rect">
            <a:avLst/>
          </a:prstGeom>
          <a:blipFill dpi="0" rotWithShape="1">
            <a:blip r:embed="rId2"/>
            <a:srcRect/>
            <a:tile tx="0" ty="0" sx="100000" sy="100000" flip="none" algn="tl"/>
          </a:blipFill>
          <a:ln w="9525">
            <a:noFill/>
            <a:miter lim="800000"/>
            <a:headEnd/>
            <a:tailEnd/>
          </a:ln>
        </p:spPr>
        <p:txBody>
          <a:bodyPr wrap="square">
            <a:spAutoFit/>
          </a:bodyPr>
          <a:lstStyle/>
          <a:p>
            <a:pPr algn="l" rtl="0">
              <a:spcBef>
                <a:spcPct val="50000"/>
              </a:spcBef>
            </a:pPr>
            <a:endParaRPr lang="en-US" sz="1200" b="1" dirty="0">
              <a:solidFill>
                <a:srgbClr val="A50021"/>
              </a:solidFill>
              <a:latin typeface="Arial Black" pitchFamily="34" charset="0"/>
            </a:endParaRPr>
          </a:p>
        </p:txBody>
      </p:sp>
    </p:spTree>
    <p:extLst>
      <p:ext uri="{BB962C8B-B14F-4D97-AF65-F5344CB8AC3E}">
        <p14:creationId xmlns:p14="http://schemas.microsoft.com/office/powerpoint/2010/main" val="10143909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fade">
                                      <p:cBhvr>
                                        <p:cTn id="7" dur="2000"/>
                                        <p:tgtEl>
                                          <p:spTgt spid="163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91"/>
                                        </p:tgtEl>
                                        <p:attrNameLst>
                                          <p:attrName>style.visibility</p:attrName>
                                        </p:attrNameLst>
                                      </p:cBhvr>
                                      <p:to>
                                        <p:strVal val="visible"/>
                                      </p:to>
                                    </p:set>
                                    <p:animEffect transition="in" filter="fade">
                                      <p:cBhvr>
                                        <p:cTn id="12" dur="2000"/>
                                        <p:tgtEl>
                                          <p:spTgt spid="163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fade">
                                      <p:cBhvr>
                                        <p:cTn id="17" dur="2000"/>
                                        <p:tgtEl>
                                          <p:spTgt spid="163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92"/>
                                        </p:tgtEl>
                                        <p:attrNameLst>
                                          <p:attrName>style.visibility</p:attrName>
                                        </p:attrNameLst>
                                      </p:cBhvr>
                                      <p:to>
                                        <p:strVal val="visible"/>
                                      </p:to>
                                    </p:set>
                                    <p:animEffect transition="in" filter="fade">
                                      <p:cBhvr>
                                        <p:cTn id="22" dur="2000"/>
                                        <p:tgtEl>
                                          <p:spTgt spid="163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8"/>
                                        </p:tgtEl>
                                        <p:attrNameLst>
                                          <p:attrName>style.visibility</p:attrName>
                                        </p:attrNameLst>
                                      </p:cBhvr>
                                      <p:to>
                                        <p:strVal val="visible"/>
                                      </p:to>
                                    </p:set>
                                    <p:animEffect transition="in" filter="fade">
                                      <p:cBhvr>
                                        <p:cTn id="27" dur="2000"/>
                                        <p:tgtEl>
                                          <p:spTgt spid="16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94"/>
                                        </p:tgtEl>
                                        <p:attrNameLst>
                                          <p:attrName>style.visibility</p:attrName>
                                        </p:attrNameLst>
                                      </p:cBhvr>
                                      <p:to>
                                        <p:strVal val="visible"/>
                                      </p:to>
                                    </p:set>
                                    <p:animEffect transition="in" filter="fade">
                                      <p:cBhvr>
                                        <p:cTn id="32" dur="2000"/>
                                        <p:tgtEl>
                                          <p:spTgt spid="1639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389"/>
                                        </p:tgtEl>
                                        <p:attrNameLst>
                                          <p:attrName>style.visibility</p:attrName>
                                        </p:attrNameLst>
                                      </p:cBhvr>
                                      <p:to>
                                        <p:strVal val="visible"/>
                                      </p:to>
                                    </p:set>
                                    <p:animEffect transition="in" filter="fade">
                                      <p:cBhvr>
                                        <p:cTn id="37" dur="2000"/>
                                        <p:tgtEl>
                                          <p:spTgt spid="1638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393"/>
                                        </p:tgtEl>
                                        <p:attrNameLst>
                                          <p:attrName>style.visibility</p:attrName>
                                        </p:attrNameLst>
                                      </p:cBhvr>
                                      <p:to>
                                        <p:strVal val="visible"/>
                                      </p:to>
                                    </p:set>
                                    <p:animEffect transition="in" filter="fade">
                                      <p:cBhvr>
                                        <p:cTn id="42" dur="2000"/>
                                        <p:tgtEl>
                                          <p:spTgt spid="1639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386"/>
                                        </p:tgtEl>
                                        <p:attrNameLst>
                                          <p:attrName>style.visibility</p:attrName>
                                        </p:attrNameLst>
                                      </p:cBhvr>
                                      <p:to>
                                        <p:strVal val="visible"/>
                                      </p:to>
                                    </p:set>
                                    <p:animEffect transition="in" filter="fade">
                                      <p:cBhvr>
                                        <p:cTn id="4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animBg="1"/>
      <p:bldP spid="16389" grpId="0" animBg="1"/>
      <p:bldP spid="16390" grpId="0" animBg="1"/>
      <p:bldP spid="16391" grpId="0" animBg="1"/>
      <p:bldP spid="16392" grpId="0" animBg="1"/>
      <p:bldP spid="16393" grpId="0" animBg="1"/>
      <p:bldP spid="1639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Oval 2"/>
          <p:cNvSpPr>
            <a:spLocks noChangeArrowheads="1"/>
          </p:cNvSpPr>
          <p:nvPr/>
        </p:nvSpPr>
        <p:spPr bwMode="auto">
          <a:xfrm>
            <a:off x="7739063" y="4214814"/>
            <a:ext cx="2736850" cy="2447925"/>
          </a:xfrm>
          <a:prstGeom prst="ellipse">
            <a:avLst/>
          </a:prstGeom>
          <a:blipFill dpi="0" rotWithShape="1">
            <a:blip r:embed="rId3"/>
            <a:srcRect/>
            <a:tile tx="0" ty="0" sx="100000" sy="100000" flip="none" algn="tl"/>
          </a:blipFill>
          <a:ln w="9525">
            <a:noFill/>
            <a:round/>
            <a:headEnd/>
            <a:tailEnd/>
          </a:ln>
        </p:spPr>
        <p:txBody>
          <a:bodyPr wrap="none" anchor="ctr"/>
          <a:lstStyle/>
          <a:p>
            <a:pPr algn="ctr" rtl="0"/>
            <a:r>
              <a:rPr lang="fa-IR" sz="2800" b="1">
                <a:solidFill>
                  <a:schemeClr val="tx1">
                    <a:lumMod val="95000"/>
                    <a:lumOff val="5000"/>
                  </a:schemeClr>
                </a:solidFill>
                <a:latin typeface="Arial" charset="0"/>
              </a:rPr>
              <a:t>بخش بندی بازار</a:t>
            </a:r>
            <a:endParaRPr lang="en-US" sz="2800" b="1">
              <a:solidFill>
                <a:schemeClr val="tx1">
                  <a:lumMod val="95000"/>
                  <a:lumOff val="5000"/>
                </a:schemeClr>
              </a:solidFill>
              <a:latin typeface="Arial" charset="0"/>
            </a:endParaRPr>
          </a:p>
          <a:p>
            <a:pPr algn="ctr" rtl="0"/>
            <a:r>
              <a:rPr lang="en-US" sz="2400" b="1">
                <a:solidFill>
                  <a:schemeClr val="tx1">
                    <a:lumMod val="95000"/>
                    <a:lumOff val="5000"/>
                  </a:schemeClr>
                </a:solidFill>
                <a:latin typeface="Arial" charset="0"/>
              </a:rPr>
              <a:t>SEGMENTATION</a:t>
            </a:r>
            <a:endParaRPr lang="fa-IR" sz="2400" b="1">
              <a:solidFill>
                <a:schemeClr val="tx1">
                  <a:lumMod val="95000"/>
                  <a:lumOff val="5000"/>
                </a:schemeClr>
              </a:solidFill>
              <a:latin typeface="Arial" charset="0"/>
            </a:endParaRPr>
          </a:p>
          <a:p>
            <a:pPr algn="ctr" rtl="0"/>
            <a:endParaRPr lang="en-US" sz="2800" b="1">
              <a:solidFill>
                <a:schemeClr val="tx1">
                  <a:lumMod val="95000"/>
                  <a:lumOff val="5000"/>
                </a:schemeClr>
              </a:solidFill>
              <a:latin typeface="Arial" charset="0"/>
            </a:endParaRPr>
          </a:p>
        </p:txBody>
      </p:sp>
      <p:sp>
        <p:nvSpPr>
          <p:cNvPr id="159747" name="Oval 3"/>
          <p:cNvSpPr>
            <a:spLocks noChangeArrowheads="1"/>
          </p:cNvSpPr>
          <p:nvPr/>
        </p:nvSpPr>
        <p:spPr bwMode="auto">
          <a:xfrm>
            <a:off x="1919289" y="333376"/>
            <a:ext cx="2759075" cy="2447925"/>
          </a:xfrm>
          <a:prstGeom prst="ellipse">
            <a:avLst/>
          </a:prstGeom>
          <a:blipFill dpi="0" rotWithShape="1">
            <a:blip r:embed="rId3"/>
            <a:srcRect/>
            <a:tile tx="0" ty="0" sx="100000" sy="100000" flip="none" algn="tl"/>
          </a:blipFill>
          <a:ln w="9525">
            <a:noFill/>
            <a:round/>
            <a:headEnd/>
            <a:tailEnd/>
          </a:ln>
        </p:spPr>
        <p:txBody>
          <a:bodyPr wrap="none" anchor="ctr"/>
          <a:lstStyle/>
          <a:p>
            <a:pPr algn="ctr"/>
            <a:r>
              <a:rPr lang="fa-IR" sz="3200" b="1" dirty="0">
                <a:solidFill>
                  <a:schemeClr val="tx1">
                    <a:lumMod val="95000"/>
                    <a:lumOff val="5000"/>
                  </a:schemeClr>
                </a:solidFill>
                <a:latin typeface="Arial" charset="0"/>
              </a:rPr>
              <a:t>منزلت سازی بازار</a:t>
            </a:r>
          </a:p>
          <a:p>
            <a:pPr algn="ctr"/>
            <a:r>
              <a:rPr lang="en-US" sz="2800" b="1" dirty="0">
                <a:solidFill>
                  <a:schemeClr val="tx1">
                    <a:lumMod val="95000"/>
                    <a:lumOff val="5000"/>
                  </a:schemeClr>
                </a:solidFill>
                <a:latin typeface="Arial" charset="0"/>
              </a:rPr>
              <a:t>MARKET</a:t>
            </a:r>
          </a:p>
          <a:p>
            <a:pPr algn="ctr"/>
            <a:r>
              <a:rPr lang="en-US" sz="2400" b="1" dirty="0">
                <a:solidFill>
                  <a:schemeClr val="tx1">
                    <a:lumMod val="95000"/>
                    <a:lumOff val="5000"/>
                  </a:schemeClr>
                </a:solidFill>
                <a:latin typeface="Arial" charset="0"/>
              </a:rPr>
              <a:t>POSITIONNING</a:t>
            </a:r>
          </a:p>
        </p:txBody>
      </p:sp>
      <p:sp>
        <p:nvSpPr>
          <p:cNvPr id="159748" name="Oval 4"/>
          <p:cNvSpPr>
            <a:spLocks noChangeArrowheads="1"/>
          </p:cNvSpPr>
          <p:nvPr/>
        </p:nvSpPr>
        <p:spPr bwMode="auto">
          <a:xfrm>
            <a:off x="1774825" y="4221164"/>
            <a:ext cx="2757488" cy="2447925"/>
          </a:xfrm>
          <a:prstGeom prst="ellipse">
            <a:avLst/>
          </a:prstGeom>
          <a:blipFill dpi="0" rotWithShape="1">
            <a:blip r:embed="rId3"/>
            <a:srcRect/>
            <a:tile tx="0" ty="0" sx="100000" sy="100000" flip="none" algn="tl"/>
          </a:blipFill>
          <a:ln w="9525">
            <a:noFill/>
            <a:round/>
            <a:headEnd/>
            <a:tailEnd/>
          </a:ln>
        </p:spPr>
        <p:txBody>
          <a:bodyPr wrap="none" anchor="ctr"/>
          <a:lstStyle/>
          <a:p>
            <a:pPr algn="ctr"/>
            <a:r>
              <a:rPr lang="fa-IR" sz="3200" b="1">
                <a:solidFill>
                  <a:schemeClr val="tx1">
                    <a:lumMod val="95000"/>
                    <a:lumOff val="5000"/>
                  </a:schemeClr>
                </a:solidFill>
                <a:latin typeface="Arial" charset="0"/>
              </a:rPr>
              <a:t>انتخاب بازار هدف</a:t>
            </a:r>
          </a:p>
          <a:p>
            <a:pPr algn="ctr"/>
            <a:r>
              <a:rPr lang="en-US" sz="2800" b="1">
                <a:solidFill>
                  <a:schemeClr val="tx1">
                    <a:lumMod val="95000"/>
                    <a:lumOff val="5000"/>
                  </a:schemeClr>
                </a:solidFill>
                <a:latin typeface="Arial" charset="0"/>
              </a:rPr>
              <a:t>TARGETING</a:t>
            </a:r>
          </a:p>
        </p:txBody>
      </p:sp>
      <p:sp>
        <p:nvSpPr>
          <p:cNvPr id="159749" name="Text Box 5"/>
          <p:cNvSpPr txBox="1">
            <a:spLocks noChangeArrowheads="1"/>
          </p:cNvSpPr>
          <p:nvPr/>
        </p:nvSpPr>
        <p:spPr bwMode="auto">
          <a:xfrm>
            <a:off x="4595814" y="2571751"/>
            <a:ext cx="3240087" cy="1508125"/>
          </a:xfrm>
          <a:prstGeom prst="rect">
            <a:avLst/>
          </a:prstGeom>
          <a:blipFill dpi="0" rotWithShape="1">
            <a:blip r:embed="rId3"/>
            <a:srcRect/>
            <a:tile tx="0" ty="0" sx="100000" sy="100000" flip="none" algn="tl"/>
          </a:blipFill>
          <a:ln w="9525">
            <a:noFill/>
            <a:miter lim="800000"/>
            <a:headEnd/>
            <a:tailEnd/>
          </a:ln>
        </p:spPr>
        <p:txBody>
          <a:bodyPr>
            <a:spAutoFit/>
          </a:bodyPr>
          <a:lstStyle/>
          <a:p>
            <a:pPr algn="ctr">
              <a:spcBef>
                <a:spcPct val="50000"/>
              </a:spcBef>
            </a:pPr>
            <a:r>
              <a:rPr lang="fa-IR" sz="3200" b="1" dirty="0">
                <a:solidFill>
                  <a:schemeClr val="tx1">
                    <a:lumMod val="95000"/>
                    <a:lumOff val="5000"/>
                  </a:schemeClr>
                </a:solidFill>
                <a:latin typeface="Arial" charset="0"/>
              </a:rPr>
              <a:t>ابزارهای  بازارسازی</a:t>
            </a:r>
            <a:endParaRPr lang="en-US" sz="3200" b="1" dirty="0">
              <a:solidFill>
                <a:schemeClr val="tx1">
                  <a:lumMod val="95000"/>
                  <a:lumOff val="5000"/>
                </a:schemeClr>
              </a:solidFill>
              <a:latin typeface="Arial" charset="0"/>
            </a:endParaRPr>
          </a:p>
          <a:p>
            <a:pPr algn="ctr" rtl="0">
              <a:spcBef>
                <a:spcPct val="50000"/>
              </a:spcBef>
            </a:pPr>
            <a:r>
              <a:rPr lang="en-ZA" sz="2400" b="1" dirty="0" smtClean="0">
                <a:solidFill>
                  <a:schemeClr val="tx1">
                    <a:lumMod val="95000"/>
                    <a:lumOff val="5000"/>
                  </a:schemeClr>
                </a:solidFill>
                <a:latin typeface="Arial" charset="0"/>
              </a:rPr>
              <a:t>MARKET   </a:t>
            </a:r>
            <a:r>
              <a:rPr lang="en-ZA" sz="2400" b="1" dirty="0">
                <a:solidFill>
                  <a:schemeClr val="tx1">
                    <a:lumMod val="95000"/>
                    <a:lumOff val="5000"/>
                  </a:schemeClr>
                </a:solidFill>
                <a:latin typeface="Arial" charset="0"/>
              </a:rPr>
              <a:t>CREATION</a:t>
            </a:r>
            <a:r>
              <a:rPr lang="fa-IR" sz="2400" b="1" dirty="0">
                <a:solidFill>
                  <a:schemeClr val="tx1">
                    <a:lumMod val="95000"/>
                    <a:lumOff val="5000"/>
                  </a:schemeClr>
                </a:solidFill>
                <a:latin typeface="Arial" charset="0"/>
              </a:rPr>
              <a:t> </a:t>
            </a:r>
            <a:r>
              <a:rPr lang="en-US" sz="2400" b="1" dirty="0">
                <a:solidFill>
                  <a:schemeClr val="tx1">
                    <a:lumMod val="95000"/>
                    <a:lumOff val="5000"/>
                  </a:schemeClr>
                </a:solidFill>
                <a:latin typeface="Arial" charset="0"/>
              </a:rPr>
              <a:t> TOOLS</a:t>
            </a:r>
          </a:p>
        </p:txBody>
      </p:sp>
      <p:sp>
        <p:nvSpPr>
          <p:cNvPr id="159750" name="Line 6"/>
          <p:cNvSpPr>
            <a:spLocks noChangeShapeType="1"/>
          </p:cNvSpPr>
          <p:nvPr/>
        </p:nvSpPr>
        <p:spPr bwMode="auto">
          <a:xfrm>
            <a:off x="4295775" y="2420938"/>
            <a:ext cx="287338" cy="215900"/>
          </a:xfrm>
          <a:prstGeom prst="line">
            <a:avLst/>
          </a:prstGeom>
          <a:noFill/>
          <a:ln w="28575">
            <a:solidFill>
              <a:schemeClr val="tx1"/>
            </a:solidFill>
            <a:round/>
            <a:headEnd/>
            <a:tailEnd/>
          </a:ln>
        </p:spPr>
        <p:txBody>
          <a:bodyPr/>
          <a:lstStyle/>
          <a:p>
            <a:endParaRPr lang="en-US">
              <a:solidFill>
                <a:schemeClr val="tx1">
                  <a:lumMod val="95000"/>
                  <a:lumOff val="5000"/>
                </a:schemeClr>
              </a:solidFill>
            </a:endParaRPr>
          </a:p>
        </p:txBody>
      </p:sp>
      <p:sp>
        <p:nvSpPr>
          <p:cNvPr id="159751" name="Line 7"/>
          <p:cNvSpPr>
            <a:spLocks noChangeShapeType="1"/>
          </p:cNvSpPr>
          <p:nvPr/>
        </p:nvSpPr>
        <p:spPr bwMode="auto">
          <a:xfrm flipV="1">
            <a:off x="4295775" y="4071938"/>
            <a:ext cx="514350" cy="654050"/>
          </a:xfrm>
          <a:prstGeom prst="line">
            <a:avLst/>
          </a:prstGeom>
          <a:noFill/>
          <a:ln w="28575">
            <a:solidFill>
              <a:schemeClr val="tx1"/>
            </a:solidFill>
            <a:round/>
            <a:headEnd/>
            <a:tailEnd/>
          </a:ln>
        </p:spPr>
        <p:txBody>
          <a:bodyPr/>
          <a:lstStyle/>
          <a:p>
            <a:endParaRPr lang="en-US">
              <a:solidFill>
                <a:schemeClr val="tx1">
                  <a:lumMod val="95000"/>
                  <a:lumOff val="5000"/>
                </a:schemeClr>
              </a:solidFill>
            </a:endParaRPr>
          </a:p>
        </p:txBody>
      </p:sp>
      <p:sp>
        <p:nvSpPr>
          <p:cNvPr id="159752" name="Line 8"/>
          <p:cNvSpPr>
            <a:spLocks noChangeShapeType="1"/>
          </p:cNvSpPr>
          <p:nvPr/>
        </p:nvSpPr>
        <p:spPr bwMode="auto">
          <a:xfrm>
            <a:off x="7524750" y="4071938"/>
            <a:ext cx="515938" cy="652462"/>
          </a:xfrm>
          <a:prstGeom prst="line">
            <a:avLst/>
          </a:prstGeom>
          <a:noFill/>
          <a:ln w="28575">
            <a:solidFill>
              <a:schemeClr val="tx1"/>
            </a:solidFill>
            <a:round/>
            <a:headEnd/>
            <a:tailEnd/>
          </a:ln>
        </p:spPr>
        <p:txBody>
          <a:bodyPr/>
          <a:lstStyle/>
          <a:p>
            <a:endParaRPr lang="en-US">
              <a:solidFill>
                <a:schemeClr val="tx1">
                  <a:lumMod val="95000"/>
                  <a:lumOff val="5000"/>
                </a:schemeClr>
              </a:solidFill>
            </a:endParaRPr>
          </a:p>
        </p:txBody>
      </p:sp>
      <p:sp>
        <p:nvSpPr>
          <p:cNvPr id="159753" name="Line 9"/>
          <p:cNvSpPr>
            <a:spLocks noChangeShapeType="1"/>
          </p:cNvSpPr>
          <p:nvPr/>
        </p:nvSpPr>
        <p:spPr bwMode="auto">
          <a:xfrm flipV="1">
            <a:off x="7824789" y="2420938"/>
            <a:ext cx="287337" cy="215900"/>
          </a:xfrm>
          <a:prstGeom prst="line">
            <a:avLst/>
          </a:prstGeom>
          <a:noFill/>
          <a:ln w="28575">
            <a:solidFill>
              <a:schemeClr val="tx1"/>
            </a:solidFill>
            <a:round/>
            <a:headEnd/>
            <a:tailEnd/>
          </a:ln>
        </p:spPr>
        <p:txBody>
          <a:bodyPr/>
          <a:lstStyle/>
          <a:p>
            <a:endParaRPr lang="en-US">
              <a:solidFill>
                <a:schemeClr val="tx1">
                  <a:lumMod val="95000"/>
                  <a:lumOff val="5000"/>
                </a:schemeClr>
              </a:solidFill>
            </a:endParaRPr>
          </a:p>
        </p:txBody>
      </p:sp>
      <p:sp>
        <p:nvSpPr>
          <p:cNvPr id="159754" name="Oval 10"/>
          <p:cNvSpPr>
            <a:spLocks noChangeArrowheads="1"/>
          </p:cNvSpPr>
          <p:nvPr/>
        </p:nvSpPr>
        <p:spPr bwMode="auto">
          <a:xfrm>
            <a:off x="7680325" y="260351"/>
            <a:ext cx="2736850" cy="2447925"/>
          </a:xfrm>
          <a:prstGeom prst="ellipse">
            <a:avLst/>
          </a:prstGeom>
          <a:blipFill dpi="0" rotWithShape="1">
            <a:blip r:embed="rId3"/>
            <a:srcRect/>
            <a:tile tx="0" ty="0" sx="100000" sy="100000" flip="none" algn="tl"/>
          </a:blipFill>
          <a:ln w="9525">
            <a:noFill/>
            <a:round/>
            <a:headEnd/>
            <a:tailEnd/>
          </a:ln>
        </p:spPr>
        <p:txBody>
          <a:bodyPr wrap="none" anchor="ctr"/>
          <a:lstStyle/>
          <a:p>
            <a:pPr algn="ctr"/>
            <a:r>
              <a:rPr lang="fa-IR" sz="2800" b="1">
                <a:solidFill>
                  <a:schemeClr val="tx1">
                    <a:lumMod val="95000"/>
                    <a:lumOff val="5000"/>
                  </a:schemeClr>
                </a:solidFill>
                <a:latin typeface="Arial" charset="0"/>
              </a:rPr>
              <a:t>آمیزه  بازاریابی</a:t>
            </a:r>
          </a:p>
          <a:p>
            <a:pPr algn="ctr"/>
            <a:r>
              <a:rPr lang="en-US" sz="2800" b="1">
                <a:solidFill>
                  <a:schemeClr val="tx1">
                    <a:lumMod val="95000"/>
                    <a:lumOff val="5000"/>
                  </a:schemeClr>
                </a:solidFill>
                <a:latin typeface="Arial" charset="0"/>
              </a:rPr>
              <a:t>MARKETING</a:t>
            </a:r>
          </a:p>
          <a:p>
            <a:pPr algn="ctr"/>
            <a:r>
              <a:rPr lang="en-US" sz="2800" b="1">
                <a:solidFill>
                  <a:schemeClr val="tx1">
                    <a:lumMod val="95000"/>
                    <a:lumOff val="5000"/>
                  </a:schemeClr>
                </a:solidFill>
                <a:latin typeface="Arial" charset="0"/>
              </a:rPr>
              <a:t>MIX  (4Ps)</a:t>
            </a:r>
          </a:p>
        </p:txBody>
      </p:sp>
    </p:spTree>
    <p:extLst>
      <p:ext uri="{BB962C8B-B14F-4D97-AF65-F5344CB8AC3E}">
        <p14:creationId xmlns:p14="http://schemas.microsoft.com/office/powerpoint/2010/main" val="301810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749"/>
                                        </p:tgtEl>
                                        <p:attrNameLst>
                                          <p:attrName>style.visibility</p:attrName>
                                        </p:attrNameLst>
                                      </p:cBhvr>
                                      <p:to>
                                        <p:strVal val="visible"/>
                                      </p:to>
                                    </p:set>
                                    <p:animEffect transition="in" filter="fade">
                                      <p:cBhvr>
                                        <p:cTn id="7" dur="2000"/>
                                        <p:tgtEl>
                                          <p:spTgt spid="1597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9753"/>
                                        </p:tgtEl>
                                        <p:attrNameLst>
                                          <p:attrName>style.visibility</p:attrName>
                                        </p:attrNameLst>
                                      </p:cBhvr>
                                      <p:to>
                                        <p:strVal val="visible"/>
                                      </p:to>
                                    </p:set>
                                    <p:animEffect transition="in" filter="fade">
                                      <p:cBhvr>
                                        <p:cTn id="12" dur="2000"/>
                                        <p:tgtEl>
                                          <p:spTgt spid="1597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9754"/>
                                        </p:tgtEl>
                                        <p:attrNameLst>
                                          <p:attrName>style.visibility</p:attrName>
                                        </p:attrNameLst>
                                      </p:cBhvr>
                                      <p:to>
                                        <p:strVal val="visible"/>
                                      </p:to>
                                    </p:set>
                                    <p:animEffect transition="in" filter="fade">
                                      <p:cBhvr>
                                        <p:cTn id="17" dur="2000"/>
                                        <p:tgtEl>
                                          <p:spTgt spid="1597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9752"/>
                                        </p:tgtEl>
                                        <p:attrNameLst>
                                          <p:attrName>style.visibility</p:attrName>
                                        </p:attrNameLst>
                                      </p:cBhvr>
                                      <p:to>
                                        <p:strVal val="visible"/>
                                      </p:to>
                                    </p:set>
                                    <p:animEffect transition="in" filter="fade">
                                      <p:cBhvr>
                                        <p:cTn id="22" dur="2000"/>
                                        <p:tgtEl>
                                          <p:spTgt spid="1597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9746"/>
                                        </p:tgtEl>
                                        <p:attrNameLst>
                                          <p:attrName>style.visibility</p:attrName>
                                        </p:attrNameLst>
                                      </p:cBhvr>
                                      <p:to>
                                        <p:strVal val="visible"/>
                                      </p:to>
                                    </p:set>
                                    <p:animEffect transition="in" filter="fade">
                                      <p:cBhvr>
                                        <p:cTn id="27" dur="2000"/>
                                        <p:tgtEl>
                                          <p:spTgt spid="1597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9751"/>
                                        </p:tgtEl>
                                        <p:attrNameLst>
                                          <p:attrName>style.visibility</p:attrName>
                                        </p:attrNameLst>
                                      </p:cBhvr>
                                      <p:to>
                                        <p:strVal val="visible"/>
                                      </p:to>
                                    </p:set>
                                    <p:animEffect transition="in" filter="fade">
                                      <p:cBhvr>
                                        <p:cTn id="32" dur="2000"/>
                                        <p:tgtEl>
                                          <p:spTgt spid="1597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9748"/>
                                        </p:tgtEl>
                                        <p:attrNameLst>
                                          <p:attrName>style.visibility</p:attrName>
                                        </p:attrNameLst>
                                      </p:cBhvr>
                                      <p:to>
                                        <p:strVal val="visible"/>
                                      </p:to>
                                    </p:set>
                                    <p:animEffect transition="in" filter="fade">
                                      <p:cBhvr>
                                        <p:cTn id="37" dur="2000"/>
                                        <p:tgtEl>
                                          <p:spTgt spid="1597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9750"/>
                                        </p:tgtEl>
                                        <p:attrNameLst>
                                          <p:attrName>style.visibility</p:attrName>
                                        </p:attrNameLst>
                                      </p:cBhvr>
                                      <p:to>
                                        <p:strVal val="visible"/>
                                      </p:to>
                                    </p:set>
                                    <p:animEffect transition="in" filter="fade">
                                      <p:cBhvr>
                                        <p:cTn id="42" dur="2000"/>
                                        <p:tgtEl>
                                          <p:spTgt spid="15975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9747"/>
                                        </p:tgtEl>
                                        <p:attrNameLst>
                                          <p:attrName>style.visibility</p:attrName>
                                        </p:attrNameLst>
                                      </p:cBhvr>
                                      <p:to>
                                        <p:strVal val="visible"/>
                                      </p:to>
                                    </p:set>
                                    <p:animEffect transition="in" filter="fade">
                                      <p:cBhvr>
                                        <p:cTn id="47" dur="20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nimBg="1"/>
      <p:bldP spid="159747" grpId="0" animBg="1"/>
      <p:bldP spid="159748" grpId="0" animBg="1"/>
      <p:bldP spid="159749" grpId="0" animBg="1"/>
      <p:bldP spid="159750" grpId="0" animBg="1"/>
      <p:bldP spid="159751" grpId="0" animBg="1"/>
      <p:bldP spid="159752" grpId="0" animBg="1"/>
      <p:bldP spid="159753" grpId="0" animBg="1"/>
      <p:bldP spid="1597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04" name="Object 4"/>
          <p:cNvGraphicFramePr>
            <a:graphicFrameLocks noChangeAspect="1"/>
          </p:cNvGraphicFramePr>
          <p:nvPr>
            <p:extLst>
              <p:ext uri="{D42A27DB-BD31-4B8C-83A1-F6EECF244321}">
                <p14:modId xmlns:p14="http://schemas.microsoft.com/office/powerpoint/2010/main" val="3086093736"/>
              </p:ext>
            </p:extLst>
          </p:nvPr>
        </p:nvGraphicFramePr>
        <p:xfrm>
          <a:off x="2166938" y="0"/>
          <a:ext cx="8158162" cy="7005638"/>
        </p:xfrm>
        <a:graphic>
          <a:graphicData uri="http://schemas.openxmlformats.org/presentationml/2006/ole">
            <mc:AlternateContent xmlns:mc="http://schemas.openxmlformats.org/markup-compatibility/2006">
              <mc:Choice xmlns:v="urn:schemas-microsoft-com:vml" Requires="v">
                <p:oleObj spid="_x0000_s6211" name="Document" r:id="rId4" imgW="9871451" imgH="8488622" progId="Word.Document.8">
                  <p:embed/>
                </p:oleObj>
              </mc:Choice>
              <mc:Fallback>
                <p:oleObj name="Document" r:id="rId4" imgW="9871451" imgH="8488622" progId="Word.Document.8">
                  <p:embed/>
                  <p:pic>
                    <p:nvPicPr>
                      <p:cNvPr id="0" name=""/>
                      <p:cNvPicPr>
                        <a:picLocks noChangeAspect="1" noChangeArrowheads="1"/>
                      </p:cNvPicPr>
                      <p:nvPr/>
                    </p:nvPicPr>
                    <p:blipFill>
                      <a:blip r:embed="rId5"/>
                      <a:srcRect/>
                      <a:stretch>
                        <a:fillRect/>
                      </a:stretch>
                    </p:blipFill>
                    <p:spPr bwMode="auto">
                      <a:xfrm>
                        <a:off x="2166938" y="0"/>
                        <a:ext cx="8158162" cy="700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24563008"/>
      </p:ext>
    </p:extLst>
  </p:cSld>
  <p:clrMapOvr>
    <a:masterClrMapping/>
  </p:clrMapOvr>
  <p:transition spd="med" advTm="15000">
    <p:push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3028" name="Object 4"/>
          <p:cNvGraphicFramePr>
            <a:graphicFrameLocks noChangeAspect="1"/>
          </p:cNvGraphicFramePr>
          <p:nvPr>
            <p:extLst>
              <p:ext uri="{D42A27DB-BD31-4B8C-83A1-F6EECF244321}">
                <p14:modId xmlns:p14="http://schemas.microsoft.com/office/powerpoint/2010/main" val="3108842700"/>
              </p:ext>
            </p:extLst>
          </p:nvPr>
        </p:nvGraphicFramePr>
        <p:xfrm>
          <a:off x="1982788" y="0"/>
          <a:ext cx="8428037" cy="6765925"/>
        </p:xfrm>
        <a:graphic>
          <a:graphicData uri="http://schemas.openxmlformats.org/presentationml/2006/ole">
            <mc:AlternateContent xmlns:mc="http://schemas.openxmlformats.org/markup-compatibility/2006">
              <mc:Choice xmlns:v="urn:schemas-microsoft-com:vml" Requires="v">
                <p:oleObj spid="_x0000_s7235" name="Document" r:id="rId4" imgW="10584787" imgH="8487674" progId="Word.Document.8">
                  <p:embed/>
                </p:oleObj>
              </mc:Choice>
              <mc:Fallback>
                <p:oleObj name="Document" r:id="rId4" imgW="10584787" imgH="8487674" progId="Word.Document.8">
                  <p:embed/>
                  <p:pic>
                    <p:nvPicPr>
                      <p:cNvPr id="0" name=""/>
                      <p:cNvPicPr>
                        <a:picLocks noChangeAspect="1" noChangeArrowheads="1"/>
                      </p:cNvPicPr>
                      <p:nvPr/>
                    </p:nvPicPr>
                    <p:blipFill>
                      <a:blip r:embed="rId5"/>
                      <a:srcRect/>
                      <a:stretch>
                        <a:fillRect/>
                      </a:stretch>
                    </p:blipFill>
                    <p:spPr bwMode="auto">
                      <a:xfrm>
                        <a:off x="1982788" y="0"/>
                        <a:ext cx="8428037" cy="676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02920527"/>
      </p:ext>
    </p:extLst>
  </p:cSld>
  <p:clrMapOvr>
    <a:masterClrMapping/>
  </p:clrMapOvr>
  <p:transition spd="med" advTm="15000">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2495550" y="304800"/>
            <a:ext cx="7086600" cy="457200"/>
          </a:xfrm>
          <a:prstGeom prst="rect">
            <a:avLst/>
          </a:prstGeom>
          <a:blipFill dpi="0" rotWithShape="1">
            <a:blip r:embed="rId2"/>
            <a:srcRect/>
            <a:tile tx="0" ty="0" sx="100000" sy="100000" flip="none" algn="tl"/>
          </a:blipFill>
          <a:ln w="12700" cap="sq">
            <a:noFill/>
            <a:miter lim="800000"/>
            <a:headEnd type="none" w="sm" len="sm"/>
            <a:tailEnd type="none" w="sm" len="sm"/>
          </a:ln>
        </p:spPr>
        <p:txBody>
          <a:bodyPr>
            <a:spAutoFit/>
          </a:bodyPr>
          <a:lstStyle/>
          <a:p>
            <a:pPr algn="ctr" rtl="0">
              <a:spcBef>
                <a:spcPct val="20000"/>
              </a:spcBef>
              <a:buClr>
                <a:schemeClr val="tx2"/>
              </a:buClr>
              <a:buSzPct val="90000"/>
              <a:buFont typeface="Wingdings" pitchFamily="2" charset="2"/>
              <a:buNone/>
            </a:pPr>
            <a:r>
              <a:rPr lang="ar-SA" sz="2400" b="1">
                <a:solidFill>
                  <a:schemeClr val="tx1">
                    <a:lumMod val="95000"/>
                    <a:lumOff val="5000"/>
                  </a:schemeClr>
                </a:solidFill>
                <a:latin typeface="Arial" charset="0"/>
              </a:rPr>
              <a:t>عناصر آميخته بازار يابي كه برنامه بازار يابي را شكل مي دهد.</a:t>
            </a:r>
            <a:endParaRPr kumimoji="1" lang="en-US" sz="2400" b="1">
              <a:solidFill>
                <a:schemeClr val="tx1">
                  <a:lumMod val="95000"/>
                  <a:lumOff val="5000"/>
                </a:schemeClr>
              </a:solidFill>
              <a:latin typeface="Arial" charset="0"/>
            </a:endParaRPr>
          </a:p>
        </p:txBody>
      </p:sp>
      <p:sp>
        <p:nvSpPr>
          <p:cNvPr id="163843" name="Text Box 3"/>
          <p:cNvSpPr txBox="1">
            <a:spLocks noChangeArrowheads="1"/>
          </p:cNvSpPr>
          <p:nvPr/>
        </p:nvSpPr>
        <p:spPr bwMode="auto">
          <a:xfrm>
            <a:off x="4191000" y="990601"/>
            <a:ext cx="3429000" cy="461963"/>
          </a:xfrm>
          <a:prstGeom prst="rect">
            <a:avLst/>
          </a:prstGeom>
          <a:blipFill dpi="0" rotWithShape="1">
            <a:blip r:embed="rId2"/>
            <a:srcRect/>
            <a:tile tx="0" ty="0" sx="100000" sy="100000" flip="none" algn="tl"/>
          </a:blipFill>
          <a:ln w="28575" cap="sq">
            <a:solidFill>
              <a:srgbClr val="CCFF33"/>
            </a:solidFill>
            <a:miter lim="800000"/>
            <a:headEnd type="none" w="sm" len="sm"/>
            <a:tailEnd type="none" w="sm" len="sm"/>
          </a:ln>
        </p:spPr>
        <p:txBody>
          <a:bodyPr>
            <a:spAutoFit/>
          </a:bodyPr>
          <a:lstStyle/>
          <a:p>
            <a:pPr algn="ctr" rtl="0">
              <a:spcBef>
                <a:spcPct val="50000"/>
              </a:spcBef>
            </a:pPr>
            <a:r>
              <a:rPr kumimoji="1" lang="ar-SA" sz="2400" b="1">
                <a:solidFill>
                  <a:schemeClr val="tx1">
                    <a:lumMod val="95000"/>
                    <a:lumOff val="5000"/>
                  </a:schemeClr>
                </a:solidFill>
                <a:latin typeface="Arial" charset="0"/>
              </a:rPr>
              <a:t>مدير بازرگاني</a:t>
            </a:r>
            <a:endParaRPr kumimoji="1" lang="en-US" sz="2400" b="1">
              <a:solidFill>
                <a:schemeClr val="tx1">
                  <a:lumMod val="95000"/>
                  <a:lumOff val="5000"/>
                </a:schemeClr>
              </a:solidFill>
              <a:latin typeface="Arial" charset="0"/>
            </a:endParaRPr>
          </a:p>
        </p:txBody>
      </p:sp>
      <p:graphicFrame>
        <p:nvGraphicFramePr>
          <p:cNvPr id="163844" name="Group 4"/>
          <p:cNvGraphicFramePr>
            <a:graphicFrameLocks noGrp="1"/>
          </p:cNvGraphicFramePr>
          <p:nvPr>
            <p:extLst>
              <p:ext uri="{D42A27DB-BD31-4B8C-83A1-F6EECF244321}">
                <p14:modId xmlns:p14="http://schemas.microsoft.com/office/powerpoint/2010/main" val="803904005"/>
              </p:ext>
            </p:extLst>
          </p:nvPr>
        </p:nvGraphicFramePr>
        <p:xfrm>
          <a:off x="2057400" y="1981200"/>
          <a:ext cx="7924800" cy="3657600"/>
        </p:xfrm>
        <a:graphic>
          <a:graphicData uri="http://schemas.openxmlformats.org/drawingml/2006/table">
            <a:tbl>
              <a:tblPr/>
              <a:tblGrid>
                <a:gridCol w="1597025"/>
                <a:gridCol w="236538"/>
                <a:gridCol w="1871662"/>
                <a:gridCol w="249238"/>
                <a:gridCol w="1862137"/>
                <a:gridCol w="219075"/>
                <a:gridCol w="1889125"/>
              </a:tblGrid>
              <a:tr h="88265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rPr>
                        <a:t>محصول</a:t>
                      </a:r>
                      <a:endParaRPr kumimoji="0" lang="fa-IR" sz="18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rPr>
                        <a:t>PRODUCT</a:t>
                      </a: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rPr>
                        <a:t>قيمت </a:t>
                      </a:r>
                    </a:p>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rPr>
                        <a:t>price</a:t>
                      </a: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0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rPr>
                        <a:t>توزيع (مكان عرضع</a:t>
                      </a:r>
                      <a:r>
                        <a:rPr kumimoji="0" lang="ar-SA" sz="20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rPr>
                        <a:t>كالا)</a:t>
                      </a:r>
                      <a:endParaRPr kumimoji="0" lang="en-US" sz="20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0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rPr>
                        <a:t>تبليغ و ترويج</a:t>
                      </a:r>
                      <a:endParaRPr kumimoji="0" lang="en-US" sz="20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blipFill>
                      <a:blip r:embed="rId2"/>
                      <a:tile tx="0" ty="0" sx="100000" sy="100000" flip="none" algn="tl"/>
                    </a:blipFill>
                  </a:tcPr>
                </a:tc>
              </a:tr>
              <a:tr h="27749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خصوصيات</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بسته بندي</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خدمات</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لوازم يدكي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گارانتي 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وتضمين ها</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تنوع</a:t>
                      </a:r>
                      <a:endParaRPr kumimoji="0" lang="en-US"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000099"/>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قيمت ليست</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تخفيف ها</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نوع پرداخت (نفد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   ونسيه)</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دوره پرداخت</a:t>
                      </a:r>
                      <a:endParaRPr kumimoji="0" lang="en-US"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000099"/>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محل</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كانالها</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پوشش</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حمل ونقل</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انبارداري</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endParaRPr kumimoji="0" lang="en-US"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000099"/>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تبليغات</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فروش شخصي و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حضوري</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تشويقات و جوايز</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فروش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روابط عمومي</a:t>
                      </a:r>
                      <a:endPar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000099"/>
                    </a:solidFill>
                  </a:tcPr>
                </a:tc>
              </a:tr>
            </a:tbl>
          </a:graphicData>
        </a:graphic>
      </p:graphicFrame>
      <p:cxnSp>
        <p:nvCxnSpPr>
          <p:cNvPr id="163885" name="AutoShape 45"/>
          <p:cNvCxnSpPr>
            <a:cxnSpLocks noChangeShapeType="1"/>
          </p:cNvCxnSpPr>
          <p:nvPr/>
        </p:nvCxnSpPr>
        <p:spPr bwMode="auto">
          <a:xfrm rot="-5400000" flipH="1" flipV="1">
            <a:off x="5945982" y="-1108869"/>
            <a:ext cx="1588" cy="6181725"/>
          </a:xfrm>
          <a:prstGeom prst="bentConnector3">
            <a:avLst>
              <a:gd name="adj1" fmla="val -14400005"/>
            </a:avLst>
          </a:prstGeom>
          <a:noFill/>
          <a:ln w="12700" cap="sq">
            <a:solidFill>
              <a:schemeClr val="tx1"/>
            </a:solidFill>
            <a:miter lim="800000"/>
            <a:headEnd type="none" w="sm" len="sm"/>
            <a:tailEnd type="none" w="sm" len="sm"/>
          </a:ln>
        </p:spPr>
      </p:cxnSp>
      <p:sp>
        <p:nvSpPr>
          <p:cNvPr id="163886" name="Line 46"/>
          <p:cNvSpPr>
            <a:spLocks noChangeShapeType="1"/>
          </p:cNvSpPr>
          <p:nvPr/>
        </p:nvSpPr>
        <p:spPr bwMode="auto">
          <a:xfrm flipV="1">
            <a:off x="4724400" y="1752600"/>
            <a:ext cx="0" cy="228600"/>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sp>
        <p:nvSpPr>
          <p:cNvPr id="163887" name="Line 47"/>
          <p:cNvSpPr>
            <a:spLocks noChangeShapeType="1"/>
          </p:cNvSpPr>
          <p:nvPr/>
        </p:nvSpPr>
        <p:spPr bwMode="auto">
          <a:xfrm flipV="1">
            <a:off x="7010400" y="1752600"/>
            <a:ext cx="0" cy="228600"/>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sp>
        <p:nvSpPr>
          <p:cNvPr id="163888" name="Line 48"/>
          <p:cNvSpPr>
            <a:spLocks noChangeShapeType="1"/>
          </p:cNvSpPr>
          <p:nvPr/>
        </p:nvSpPr>
        <p:spPr bwMode="auto">
          <a:xfrm>
            <a:off x="5791200" y="1447800"/>
            <a:ext cx="0" cy="304800"/>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cxnSp>
        <p:nvCxnSpPr>
          <p:cNvPr id="163889" name="AutoShape 49"/>
          <p:cNvCxnSpPr>
            <a:cxnSpLocks noChangeShapeType="1"/>
          </p:cNvCxnSpPr>
          <p:nvPr/>
        </p:nvCxnSpPr>
        <p:spPr bwMode="auto">
          <a:xfrm rot="5400000">
            <a:off x="5945982" y="2548732"/>
            <a:ext cx="1588" cy="6181725"/>
          </a:xfrm>
          <a:prstGeom prst="bentConnector3">
            <a:avLst>
              <a:gd name="adj1" fmla="val 14400005"/>
            </a:avLst>
          </a:prstGeom>
          <a:noFill/>
          <a:ln w="12700" cap="sq">
            <a:solidFill>
              <a:schemeClr val="tx1"/>
            </a:solidFill>
            <a:miter lim="800000"/>
            <a:headEnd type="none" w="sm" len="sm"/>
            <a:tailEnd type="none" w="sm" len="sm"/>
          </a:ln>
        </p:spPr>
      </p:cxnSp>
      <p:sp>
        <p:nvSpPr>
          <p:cNvPr id="163890" name="Line 50"/>
          <p:cNvSpPr>
            <a:spLocks noChangeShapeType="1"/>
          </p:cNvSpPr>
          <p:nvPr/>
        </p:nvSpPr>
        <p:spPr bwMode="auto">
          <a:xfrm>
            <a:off x="4648200" y="5638800"/>
            <a:ext cx="0" cy="228600"/>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sp>
        <p:nvSpPr>
          <p:cNvPr id="163891" name="Line 51"/>
          <p:cNvSpPr>
            <a:spLocks noChangeShapeType="1"/>
          </p:cNvSpPr>
          <p:nvPr/>
        </p:nvSpPr>
        <p:spPr bwMode="auto">
          <a:xfrm>
            <a:off x="7010400" y="5638800"/>
            <a:ext cx="0" cy="228600"/>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sp>
        <p:nvSpPr>
          <p:cNvPr id="163892" name="Line 52"/>
          <p:cNvSpPr>
            <a:spLocks noChangeShapeType="1"/>
          </p:cNvSpPr>
          <p:nvPr/>
        </p:nvSpPr>
        <p:spPr bwMode="auto">
          <a:xfrm>
            <a:off x="5715000" y="5867400"/>
            <a:ext cx="0" cy="228600"/>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sp>
        <p:nvSpPr>
          <p:cNvPr id="163893" name="Text Box 53"/>
          <p:cNvSpPr txBox="1">
            <a:spLocks noChangeArrowheads="1"/>
          </p:cNvSpPr>
          <p:nvPr/>
        </p:nvSpPr>
        <p:spPr bwMode="auto">
          <a:xfrm>
            <a:off x="3595688" y="6096001"/>
            <a:ext cx="4786312" cy="461963"/>
          </a:xfrm>
          <a:prstGeom prst="rect">
            <a:avLst/>
          </a:prstGeom>
          <a:blipFill dpi="0" rotWithShape="1">
            <a:blip r:embed="rId2"/>
            <a:srcRect/>
            <a:tile tx="0" ty="0" sx="100000" sy="100000" flip="none" algn="tl"/>
          </a:blipFill>
          <a:ln w="28575" cap="sq">
            <a:solidFill>
              <a:srgbClr val="CCFF33"/>
            </a:solidFill>
            <a:miter lim="800000"/>
            <a:headEnd type="none" w="sm" len="sm"/>
            <a:tailEnd type="none" w="sm" len="sm"/>
          </a:ln>
        </p:spPr>
        <p:txBody>
          <a:bodyPr>
            <a:spAutoFit/>
          </a:bodyPr>
          <a:lstStyle/>
          <a:p>
            <a:pPr algn="ctr" rtl="0">
              <a:spcBef>
                <a:spcPct val="50000"/>
              </a:spcBef>
            </a:pPr>
            <a:r>
              <a:rPr kumimoji="1" lang="ar-SA" sz="2400" b="1" dirty="0">
                <a:solidFill>
                  <a:schemeClr val="tx1">
                    <a:lumMod val="95000"/>
                    <a:lumOff val="5000"/>
                  </a:schemeClr>
                </a:solidFill>
                <a:latin typeface="Arial" charset="0"/>
              </a:rPr>
              <a:t>برنامه بازار </a:t>
            </a:r>
            <a:r>
              <a:rPr kumimoji="1" lang="fa-IR" sz="2400" b="1" dirty="0" smtClean="0">
                <a:solidFill>
                  <a:schemeClr val="tx1">
                    <a:lumMod val="95000"/>
                    <a:lumOff val="5000"/>
                  </a:schemeClr>
                </a:solidFill>
                <a:latin typeface="Arial" charset="0"/>
              </a:rPr>
              <a:t>سازی </a:t>
            </a:r>
            <a:r>
              <a:rPr kumimoji="1" lang="ar-SA" sz="2400" b="1" dirty="0" smtClean="0">
                <a:solidFill>
                  <a:schemeClr val="tx1">
                    <a:lumMod val="95000"/>
                    <a:lumOff val="5000"/>
                  </a:schemeClr>
                </a:solidFill>
                <a:latin typeface="Arial" charset="0"/>
              </a:rPr>
              <a:t>شركت</a:t>
            </a:r>
            <a:endParaRPr kumimoji="1" lang="en-US" sz="2400" b="1" dirty="0">
              <a:solidFill>
                <a:schemeClr val="tx1">
                  <a:lumMod val="95000"/>
                  <a:lumOff val="5000"/>
                </a:schemeClr>
              </a:solidFill>
              <a:latin typeface="Arial" charset="0"/>
            </a:endParaRPr>
          </a:p>
        </p:txBody>
      </p:sp>
    </p:spTree>
    <p:extLst>
      <p:ext uri="{BB962C8B-B14F-4D97-AF65-F5344CB8AC3E}">
        <p14:creationId xmlns:p14="http://schemas.microsoft.com/office/powerpoint/2010/main" val="157049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63842">
                                            <p:txEl>
                                              <p:pRg st="0" end="0"/>
                                            </p:txEl>
                                          </p:spTgt>
                                        </p:tgtEl>
                                        <p:attrNameLst>
                                          <p:attrName>style.visibility</p:attrName>
                                        </p:attrNameLst>
                                      </p:cBhvr>
                                      <p:to>
                                        <p:strVal val="visible"/>
                                      </p:to>
                                    </p:set>
                                    <p:animEffect transition="in" filter="fade">
                                      <p:cBhvr>
                                        <p:cTn id="7" dur="800" decel="100000"/>
                                        <p:tgtEl>
                                          <p:spTgt spid="163842">
                                            <p:txEl>
                                              <p:pRg st="0" end="0"/>
                                            </p:txEl>
                                          </p:spTgt>
                                        </p:tgtEl>
                                      </p:cBhvr>
                                    </p:animEffect>
                                    <p:anim calcmode="lin" valueType="num">
                                      <p:cBhvr>
                                        <p:cTn id="8" dur="800" decel="100000" fill="hold"/>
                                        <p:tgtEl>
                                          <p:spTgt spid="16384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6384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6384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384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384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8" presetClass="entr" presetSubtype="0" accel="100000" fill="hold" grpId="0" nodeType="clickEffect">
                                  <p:stCondLst>
                                    <p:cond delay="0"/>
                                  </p:stCondLst>
                                  <p:childTnLst>
                                    <p:set>
                                      <p:cBhvr>
                                        <p:cTn id="16" dur="1" fill="hold">
                                          <p:stCondLst>
                                            <p:cond delay="0"/>
                                          </p:stCondLst>
                                        </p:cTn>
                                        <p:tgtEl>
                                          <p:spTgt spid="163843"/>
                                        </p:tgtEl>
                                        <p:attrNameLst>
                                          <p:attrName>style.visibility</p:attrName>
                                        </p:attrNameLst>
                                      </p:cBhvr>
                                      <p:to>
                                        <p:strVal val="visible"/>
                                      </p:to>
                                    </p:set>
                                    <p:anim calcmode="lin" valueType="num">
                                      <p:cBhvr>
                                        <p:cTn id="17" dur="500" fill="hold"/>
                                        <p:tgtEl>
                                          <p:spTgt spid="163843"/>
                                        </p:tgtEl>
                                        <p:attrNameLst>
                                          <p:attrName>ppt_w</p:attrName>
                                        </p:attrNameLst>
                                      </p:cBhvr>
                                      <p:tavLst>
                                        <p:tav tm="0">
                                          <p:val>
                                            <p:strVal val="#ppt_w*2.5"/>
                                          </p:val>
                                        </p:tav>
                                        <p:tav tm="100000">
                                          <p:val>
                                            <p:strVal val="#ppt_w"/>
                                          </p:val>
                                        </p:tav>
                                      </p:tavLst>
                                    </p:anim>
                                    <p:anim calcmode="lin" valueType="num">
                                      <p:cBhvr>
                                        <p:cTn id="18" dur="500" fill="hold"/>
                                        <p:tgtEl>
                                          <p:spTgt spid="163843"/>
                                        </p:tgtEl>
                                        <p:attrNameLst>
                                          <p:attrName>ppt_h</p:attrName>
                                        </p:attrNameLst>
                                      </p:cBhvr>
                                      <p:tavLst>
                                        <p:tav tm="0">
                                          <p:val>
                                            <p:strVal val="#ppt_h*0.01"/>
                                          </p:val>
                                        </p:tav>
                                        <p:tav tm="100000">
                                          <p:val>
                                            <p:strVal val="#ppt_h"/>
                                          </p:val>
                                        </p:tav>
                                      </p:tavLst>
                                    </p:anim>
                                    <p:anim calcmode="lin" valueType="num">
                                      <p:cBhvr>
                                        <p:cTn id="19" dur="500" fill="hold"/>
                                        <p:tgtEl>
                                          <p:spTgt spid="163843"/>
                                        </p:tgtEl>
                                        <p:attrNameLst>
                                          <p:attrName>ppt_x</p:attrName>
                                        </p:attrNameLst>
                                      </p:cBhvr>
                                      <p:tavLst>
                                        <p:tav tm="0">
                                          <p:val>
                                            <p:strVal val="#ppt_x"/>
                                          </p:val>
                                        </p:tav>
                                        <p:tav tm="100000">
                                          <p:val>
                                            <p:strVal val="#ppt_x"/>
                                          </p:val>
                                        </p:tav>
                                      </p:tavLst>
                                    </p:anim>
                                    <p:anim calcmode="lin" valueType="num">
                                      <p:cBhvr>
                                        <p:cTn id="20" dur="500" fill="hold"/>
                                        <p:tgtEl>
                                          <p:spTgt spid="163843"/>
                                        </p:tgtEl>
                                        <p:attrNameLst>
                                          <p:attrName>ppt_y</p:attrName>
                                        </p:attrNameLst>
                                      </p:cBhvr>
                                      <p:tavLst>
                                        <p:tav tm="0">
                                          <p:val>
                                            <p:strVal val="#ppt_h+1"/>
                                          </p:val>
                                        </p:tav>
                                        <p:tav tm="100000">
                                          <p:val>
                                            <p:strVal val="#ppt_y"/>
                                          </p:val>
                                        </p:tav>
                                      </p:tavLst>
                                    </p:anim>
                                    <p:animEffect transition="in" filter="fade">
                                      <p:cBhvr>
                                        <p:cTn id="21" dur="500"/>
                                        <p:tgtEl>
                                          <p:spTgt spid="163843"/>
                                        </p:tgtEl>
                                      </p:cBhvr>
                                    </p:animEffect>
                                  </p:childTnLst>
                                </p:cTn>
                              </p:par>
                              <p:par>
                                <p:cTn id="22" presetID="58" presetClass="entr" presetSubtype="0" accel="100000" fill="hold" nodeType="withEffect">
                                  <p:stCondLst>
                                    <p:cond delay="0"/>
                                  </p:stCondLst>
                                  <p:childTnLst>
                                    <p:set>
                                      <p:cBhvr>
                                        <p:cTn id="23" dur="1" fill="hold">
                                          <p:stCondLst>
                                            <p:cond delay="0"/>
                                          </p:stCondLst>
                                        </p:cTn>
                                        <p:tgtEl>
                                          <p:spTgt spid="163844"/>
                                        </p:tgtEl>
                                        <p:attrNameLst>
                                          <p:attrName>style.visibility</p:attrName>
                                        </p:attrNameLst>
                                      </p:cBhvr>
                                      <p:to>
                                        <p:strVal val="visible"/>
                                      </p:to>
                                    </p:set>
                                    <p:anim calcmode="lin" valueType="num">
                                      <p:cBhvr>
                                        <p:cTn id="24" dur="500" fill="hold"/>
                                        <p:tgtEl>
                                          <p:spTgt spid="163844"/>
                                        </p:tgtEl>
                                        <p:attrNameLst>
                                          <p:attrName>ppt_w</p:attrName>
                                        </p:attrNameLst>
                                      </p:cBhvr>
                                      <p:tavLst>
                                        <p:tav tm="0">
                                          <p:val>
                                            <p:strVal val="#ppt_w*2.5"/>
                                          </p:val>
                                        </p:tav>
                                        <p:tav tm="100000">
                                          <p:val>
                                            <p:strVal val="#ppt_w"/>
                                          </p:val>
                                        </p:tav>
                                      </p:tavLst>
                                    </p:anim>
                                    <p:anim calcmode="lin" valueType="num">
                                      <p:cBhvr>
                                        <p:cTn id="25" dur="500" fill="hold"/>
                                        <p:tgtEl>
                                          <p:spTgt spid="163844"/>
                                        </p:tgtEl>
                                        <p:attrNameLst>
                                          <p:attrName>ppt_h</p:attrName>
                                        </p:attrNameLst>
                                      </p:cBhvr>
                                      <p:tavLst>
                                        <p:tav tm="0">
                                          <p:val>
                                            <p:strVal val="#ppt_h*0.01"/>
                                          </p:val>
                                        </p:tav>
                                        <p:tav tm="100000">
                                          <p:val>
                                            <p:strVal val="#ppt_h"/>
                                          </p:val>
                                        </p:tav>
                                      </p:tavLst>
                                    </p:anim>
                                    <p:anim calcmode="lin" valueType="num">
                                      <p:cBhvr>
                                        <p:cTn id="26" dur="500" fill="hold"/>
                                        <p:tgtEl>
                                          <p:spTgt spid="163844"/>
                                        </p:tgtEl>
                                        <p:attrNameLst>
                                          <p:attrName>ppt_x</p:attrName>
                                        </p:attrNameLst>
                                      </p:cBhvr>
                                      <p:tavLst>
                                        <p:tav tm="0">
                                          <p:val>
                                            <p:strVal val="#ppt_x"/>
                                          </p:val>
                                        </p:tav>
                                        <p:tav tm="100000">
                                          <p:val>
                                            <p:strVal val="#ppt_x"/>
                                          </p:val>
                                        </p:tav>
                                      </p:tavLst>
                                    </p:anim>
                                    <p:anim calcmode="lin" valueType="num">
                                      <p:cBhvr>
                                        <p:cTn id="27" dur="500" fill="hold"/>
                                        <p:tgtEl>
                                          <p:spTgt spid="163844"/>
                                        </p:tgtEl>
                                        <p:attrNameLst>
                                          <p:attrName>ppt_y</p:attrName>
                                        </p:attrNameLst>
                                      </p:cBhvr>
                                      <p:tavLst>
                                        <p:tav tm="0">
                                          <p:val>
                                            <p:strVal val="#ppt_h+1"/>
                                          </p:val>
                                        </p:tav>
                                        <p:tav tm="100000">
                                          <p:val>
                                            <p:strVal val="#ppt_y"/>
                                          </p:val>
                                        </p:tav>
                                      </p:tavLst>
                                    </p:anim>
                                    <p:animEffect transition="in" filter="fade">
                                      <p:cBhvr>
                                        <p:cTn id="28" dur="500"/>
                                        <p:tgtEl>
                                          <p:spTgt spid="163844"/>
                                        </p:tgtEl>
                                      </p:cBhvr>
                                    </p:animEffect>
                                  </p:childTnLst>
                                </p:cTn>
                              </p:par>
                              <p:par>
                                <p:cTn id="29" presetID="58" presetClass="entr" presetSubtype="0" accel="100000" fill="hold" nodeType="withEffect">
                                  <p:stCondLst>
                                    <p:cond delay="0"/>
                                  </p:stCondLst>
                                  <p:childTnLst>
                                    <p:set>
                                      <p:cBhvr>
                                        <p:cTn id="30" dur="1" fill="hold">
                                          <p:stCondLst>
                                            <p:cond delay="0"/>
                                          </p:stCondLst>
                                        </p:cTn>
                                        <p:tgtEl>
                                          <p:spTgt spid="163885"/>
                                        </p:tgtEl>
                                        <p:attrNameLst>
                                          <p:attrName>style.visibility</p:attrName>
                                        </p:attrNameLst>
                                      </p:cBhvr>
                                      <p:to>
                                        <p:strVal val="visible"/>
                                      </p:to>
                                    </p:set>
                                    <p:anim calcmode="lin" valueType="num">
                                      <p:cBhvr>
                                        <p:cTn id="31" dur="500" fill="hold"/>
                                        <p:tgtEl>
                                          <p:spTgt spid="163885"/>
                                        </p:tgtEl>
                                        <p:attrNameLst>
                                          <p:attrName>ppt_w</p:attrName>
                                        </p:attrNameLst>
                                      </p:cBhvr>
                                      <p:tavLst>
                                        <p:tav tm="0">
                                          <p:val>
                                            <p:strVal val="#ppt_w*2.5"/>
                                          </p:val>
                                        </p:tav>
                                        <p:tav tm="100000">
                                          <p:val>
                                            <p:strVal val="#ppt_w"/>
                                          </p:val>
                                        </p:tav>
                                      </p:tavLst>
                                    </p:anim>
                                    <p:anim calcmode="lin" valueType="num">
                                      <p:cBhvr>
                                        <p:cTn id="32" dur="500" fill="hold"/>
                                        <p:tgtEl>
                                          <p:spTgt spid="163885"/>
                                        </p:tgtEl>
                                        <p:attrNameLst>
                                          <p:attrName>ppt_h</p:attrName>
                                        </p:attrNameLst>
                                      </p:cBhvr>
                                      <p:tavLst>
                                        <p:tav tm="0">
                                          <p:val>
                                            <p:strVal val="#ppt_h*0.01"/>
                                          </p:val>
                                        </p:tav>
                                        <p:tav tm="100000">
                                          <p:val>
                                            <p:strVal val="#ppt_h"/>
                                          </p:val>
                                        </p:tav>
                                      </p:tavLst>
                                    </p:anim>
                                    <p:anim calcmode="lin" valueType="num">
                                      <p:cBhvr>
                                        <p:cTn id="33" dur="500" fill="hold"/>
                                        <p:tgtEl>
                                          <p:spTgt spid="163885"/>
                                        </p:tgtEl>
                                        <p:attrNameLst>
                                          <p:attrName>ppt_x</p:attrName>
                                        </p:attrNameLst>
                                      </p:cBhvr>
                                      <p:tavLst>
                                        <p:tav tm="0">
                                          <p:val>
                                            <p:strVal val="#ppt_x"/>
                                          </p:val>
                                        </p:tav>
                                        <p:tav tm="100000">
                                          <p:val>
                                            <p:strVal val="#ppt_x"/>
                                          </p:val>
                                        </p:tav>
                                      </p:tavLst>
                                    </p:anim>
                                    <p:anim calcmode="lin" valueType="num">
                                      <p:cBhvr>
                                        <p:cTn id="34" dur="500" fill="hold"/>
                                        <p:tgtEl>
                                          <p:spTgt spid="163885"/>
                                        </p:tgtEl>
                                        <p:attrNameLst>
                                          <p:attrName>ppt_y</p:attrName>
                                        </p:attrNameLst>
                                      </p:cBhvr>
                                      <p:tavLst>
                                        <p:tav tm="0">
                                          <p:val>
                                            <p:strVal val="#ppt_h+1"/>
                                          </p:val>
                                        </p:tav>
                                        <p:tav tm="100000">
                                          <p:val>
                                            <p:strVal val="#ppt_y"/>
                                          </p:val>
                                        </p:tav>
                                      </p:tavLst>
                                    </p:anim>
                                    <p:animEffect transition="in" filter="fade">
                                      <p:cBhvr>
                                        <p:cTn id="35" dur="500"/>
                                        <p:tgtEl>
                                          <p:spTgt spid="163885"/>
                                        </p:tgtEl>
                                      </p:cBhvr>
                                    </p:animEffect>
                                  </p:childTnLst>
                                </p:cTn>
                              </p:par>
                              <p:par>
                                <p:cTn id="36" presetID="58" presetClass="entr" presetSubtype="0" accel="100000" fill="hold" grpId="0" nodeType="withEffect">
                                  <p:stCondLst>
                                    <p:cond delay="0"/>
                                  </p:stCondLst>
                                  <p:childTnLst>
                                    <p:set>
                                      <p:cBhvr>
                                        <p:cTn id="37" dur="1" fill="hold">
                                          <p:stCondLst>
                                            <p:cond delay="0"/>
                                          </p:stCondLst>
                                        </p:cTn>
                                        <p:tgtEl>
                                          <p:spTgt spid="163886"/>
                                        </p:tgtEl>
                                        <p:attrNameLst>
                                          <p:attrName>style.visibility</p:attrName>
                                        </p:attrNameLst>
                                      </p:cBhvr>
                                      <p:to>
                                        <p:strVal val="visible"/>
                                      </p:to>
                                    </p:set>
                                    <p:anim calcmode="lin" valueType="num">
                                      <p:cBhvr>
                                        <p:cTn id="38" dur="500" fill="hold"/>
                                        <p:tgtEl>
                                          <p:spTgt spid="163886"/>
                                        </p:tgtEl>
                                        <p:attrNameLst>
                                          <p:attrName>ppt_w</p:attrName>
                                        </p:attrNameLst>
                                      </p:cBhvr>
                                      <p:tavLst>
                                        <p:tav tm="0">
                                          <p:val>
                                            <p:strVal val="#ppt_w*2.5"/>
                                          </p:val>
                                        </p:tav>
                                        <p:tav tm="100000">
                                          <p:val>
                                            <p:strVal val="#ppt_w"/>
                                          </p:val>
                                        </p:tav>
                                      </p:tavLst>
                                    </p:anim>
                                    <p:anim calcmode="lin" valueType="num">
                                      <p:cBhvr>
                                        <p:cTn id="39" dur="500" fill="hold"/>
                                        <p:tgtEl>
                                          <p:spTgt spid="163886"/>
                                        </p:tgtEl>
                                        <p:attrNameLst>
                                          <p:attrName>ppt_h</p:attrName>
                                        </p:attrNameLst>
                                      </p:cBhvr>
                                      <p:tavLst>
                                        <p:tav tm="0">
                                          <p:val>
                                            <p:strVal val="#ppt_h*0.01"/>
                                          </p:val>
                                        </p:tav>
                                        <p:tav tm="100000">
                                          <p:val>
                                            <p:strVal val="#ppt_h"/>
                                          </p:val>
                                        </p:tav>
                                      </p:tavLst>
                                    </p:anim>
                                    <p:anim calcmode="lin" valueType="num">
                                      <p:cBhvr>
                                        <p:cTn id="40" dur="500" fill="hold"/>
                                        <p:tgtEl>
                                          <p:spTgt spid="163886"/>
                                        </p:tgtEl>
                                        <p:attrNameLst>
                                          <p:attrName>ppt_x</p:attrName>
                                        </p:attrNameLst>
                                      </p:cBhvr>
                                      <p:tavLst>
                                        <p:tav tm="0">
                                          <p:val>
                                            <p:strVal val="#ppt_x"/>
                                          </p:val>
                                        </p:tav>
                                        <p:tav tm="100000">
                                          <p:val>
                                            <p:strVal val="#ppt_x"/>
                                          </p:val>
                                        </p:tav>
                                      </p:tavLst>
                                    </p:anim>
                                    <p:anim calcmode="lin" valueType="num">
                                      <p:cBhvr>
                                        <p:cTn id="41" dur="500" fill="hold"/>
                                        <p:tgtEl>
                                          <p:spTgt spid="163886"/>
                                        </p:tgtEl>
                                        <p:attrNameLst>
                                          <p:attrName>ppt_y</p:attrName>
                                        </p:attrNameLst>
                                      </p:cBhvr>
                                      <p:tavLst>
                                        <p:tav tm="0">
                                          <p:val>
                                            <p:strVal val="#ppt_h+1"/>
                                          </p:val>
                                        </p:tav>
                                        <p:tav tm="100000">
                                          <p:val>
                                            <p:strVal val="#ppt_y"/>
                                          </p:val>
                                        </p:tav>
                                      </p:tavLst>
                                    </p:anim>
                                    <p:animEffect transition="in" filter="fade">
                                      <p:cBhvr>
                                        <p:cTn id="42" dur="500"/>
                                        <p:tgtEl>
                                          <p:spTgt spid="163886"/>
                                        </p:tgtEl>
                                      </p:cBhvr>
                                    </p:animEffect>
                                  </p:childTnLst>
                                </p:cTn>
                              </p:par>
                              <p:par>
                                <p:cTn id="43" presetID="58" presetClass="entr" presetSubtype="0" accel="100000" fill="hold" grpId="0" nodeType="withEffect">
                                  <p:stCondLst>
                                    <p:cond delay="0"/>
                                  </p:stCondLst>
                                  <p:childTnLst>
                                    <p:set>
                                      <p:cBhvr>
                                        <p:cTn id="44" dur="1" fill="hold">
                                          <p:stCondLst>
                                            <p:cond delay="0"/>
                                          </p:stCondLst>
                                        </p:cTn>
                                        <p:tgtEl>
                                          <p:spTgt spid="163887"/>
                                        </p:tgtEl>
                                        <p:attrNameLst>
                                          <p:attrName>style.visibility</p:attrName>
                                        </p:attrNameLst>
                                      </p:cBhvr>
                                      <p:to>
                                        <p:strVal val="visible"/>
                                      </p:to>
                                    </p:set>
                                    <p:anim calcmode="lin" valueType="num">
                                      <p:cBhvr>
                                        <p:cTn id="45" dur="500" fill="hold"/>
                                        <p:tgtEl>
                                          <p:spTgt spid="163887"/>
                                        </p:tgtEl>
                                        <p:attrNameLst>
                                          <p:attrName>ppt_w</p:attrName>
                                        </p:attrNameLst>
                                      </p:cBhvr>
                                      <p:tavLst>
                                        <p:tav tm="0">
                                          <p:val>
                                            <p:strVal val="#ppt_w*2.5"/>
                                          </p:val>
                                        </p:tav>
                                        <p:tav tm="100000">
                                          <p:val>
                                            <p:strVal val="#ppt_w"/>
                                          </p:val>
                                        </p:tav>
                                      </p:tavLst>
                                    </p:anim>
                                    <p:anim calcmode="lin" valueType="num">
                                      <p:cBhvr>
                                        <p:cTn id="46" dur="500" fill="hold"/>
                                        <p:tgtEl>
                                          <p:spTgt spid="163887"/>
                                        </p:tgtEl>
                                        <p:attrNameLst>
                                          <p:attrName>ppt_h</p:attrName>
                                        </p:attrNameLst>
                                      </p:cBhvr>
                                      <p:tavLst>
                                        <p:tav tm="0">
                                          <p:val>
                                            <p:strVal val="#ppt_h*0.01"/>
                                          </p:val>
                                        </p:tav>
                                        <p:tav tm="100000">
                                          <p:val>
                                            <p:strVal val="#ppt_h"/>
                                          </p:val>
                                        </p:tav>
                                      </p:tavLst>
                                    </p:anim>
                                    <p:anim calcmode="lin" valueType="num">
                                      <p:cBhvr>
                                        <p:cTn id="47" dur="500" fill="hold"/>
                                        <p:tgtEl>
                                          <p:spTgt spid="163887"/>
                                        </p:tgtEl>
                                        <p:attrNameLst>
                                          <p:attrName>ppt_x</p:attrName>
                                        </p:attrNameLst>
                                      </p:cBhvr>
                                      <p:tavLst>
                                        <p:tav tm="0">
                                          <p:val>
                                            <p:strVal val="#ppt_x"/>
                                          </p:val>
                                        </p:tav>
                                        <p:tav tm="100000">
                                          <p:val>
                                            <p:strVal val="#ppt_x"/>
                                          </p:val>
                                        </p:tav>
                                      </p:tavLst>
                                    </p:anim>
                                    <p:anim calcmode="lin" valueType="num">
                                      <p:cBhvr>
                                        <p:cTn id="48" dur="500" fill="hold"/>
                                        <p:tgtEl>
                                          <p:spTgt spid="163887"/>
                                        </p:tgtEl>
                                        <p:attrNameLst>
                                          <p:attrName>ppt_y</p:attrName>
                                        </p:attrNameLst>
                                      </p:cBhvr>
                                      <p:tavLst>
                                        <p:tav tm="0">
                                          <p:val>
                                            <p:strVal val="#ppt_h+1"/>
                                          </p:val>
                                        </p:tav>
                                        <p:tav tm="100000">
                                          <p:val>
                                            <p:strVal val="#ppt_y"/>
                                          </p:val>
                                        </p:tav>
                                      </p:tavLst>
                                    </p:anim>
                                    <p:animEffect transition="in" filter="fade">
                                      <p:cBhvr>
                                        <p:cTn id="49" dur="500"/>
                                        <p:tgtEl>
                                          <p:spTgt spid="163887"/>
                                        </p:tgtEl>
                                      </p:cBhvr>
                                    </p:animEffect>
                                  </p:childTnLst>
                                </p:cTn>
                              </p:par>
                              <p:par>
                                <p:cTn id="50" presetID="58" presetClass="entr" presetSubtype="0" accel="100000" fill="hold" grpId="0" nodeType="withEffect">
                                  <p:stCondLst>
                                    <p:cond delay="0"/>
                                  </p:stCondLst>
                                  <p:childTnLst>
                                    <p:set>
                                      <p:cBhvr>
                                        <p:cTn id="51" dur="1" fill="hold">
                                          <p:stCondLst>
                                            <p:cond delay="0"/>
                                          </p:stCondLst>
                                        </p:cTn>
                                        <p:tgtEl>
                                          <p:spTgt spid="163888"/>
                                        </p:tgtEl>
                                        <p:attrNameLst>
                                          <p:attrName>style.visibility</p:attrName>
                                        </p:attrNameLst>
                                      </p:cBhvr>
                                      <p:to>
                                        <p:strVal val="visible"/>
                                      </p:to>
                                    </p:set>
                                    <p:anim calcmode="lin" valueType="num">
                                      <p:cBhvr>
                                        <p:cTn id="52" dur="500" fill="hold"/>
                                        <p:tgtEl>
                                          <p:spTgt spid="163888"/>
                                        </p:tgtEl>
                                        <p:attrNameLst>
                                          <p:attrName>ppt_w</p:attrName>
                                        </p:attrNameLst>
                                      </p:cBhvr>
                                      <p:tavLst>
                                        <p:tav tm="0">
                                          <p:val>
                                            <p:strVal val="#ppt_w*2.5"/>
                                          </p:val>
                                        </p:tav>
                                        <p:tav tm="100000">
                                          <p:val>
                                            <p:strVal val="#ppt_w"/>
                                          </p:val>
                                        </p:tav>
                                      </p:tavLst>
                                    </p:anim>
                                    <p:anim calcmode="lin" valueType="num">
                                      <p:cBhvr>
                                        <p:cTn id="53" dur="500" fill="hold"/>
                                        <p:tgtEl>
                                          <p:spTgt spid="163888"/>
                                        </p:tgtEl>
                                        <p:attrNameLst>
                                          <p:attrName>ppt_h</p:attrName>
                                        </p:attrNameLst>
                                      </p:cBhvr>
                                      <p:tavLst>
                                        <p:tav tm="0">
                                          <p:val>
                                            <p:strVal val="#ppt_h*0.01"/>
                                          </p:val>
                                        </p:tav>
                                        <p:tav tm="100000">
                                          <p:val>
                                            <p:strVal val="#ppt_h"/>
                                          </p:val>
                                        </p:tav>
                                      </p:tavLst>
                                    </p:anim>
                                    <p:anim calcmode="lin" valueType="num">
                                      <p:cBhvr>
                                        <p:cTn id="54" dur="500" fill="hold"/>
                                        <p:tgtEl>
                                          <p:spTgt spid="163888"/>
                                        </p:tgtEl>
                                        <p:attrNameLst>
                                          <p:attrName>ppt_x</p:attrName>
                                        </p:attrNameLst>
                                      </p:cBhvr>
                                      <p:tavLst>
                                        <p:tav tm="0">
                                          <p:val>
                                            <p:strVal val="#ppt_x"/>
                                          </p:val>
                                        </p:tav>
                                        <p:tav tm="100000">
                                          <p:val>
                                            <p:strVal val="#ppt_x"/>
                                          </p:val>
                                        </p:tav>
                                      </p:tavLst>
                                    </p:anim>
                                    <p:anim calcmode="lin" valueType="num">
                                      <p:cBhvr>
                                        <p:cTn id="55" dur="500" fill="hold"/>
                                        <p:tgtEl>
                                          <p:spTgt spid="163888"/>
                                        </p:tgtEl>
                                        <p:attrNameLst>
                                          <p:attrName>ppt_y</p:attrName>
                                        </p:attrNameLst>
                                      </p:cBhvr>
                                      <p:tavLst>
                                        <p:tav tm="0">
                                          <p:val>
                                            <p:strVal val="#ppt_h+1"/>
                                          </p:val>
                                        </p:tav>
                                        <p:tav tm="100000">
                                          <p:val>
                                            <p:strVal val="#ppt_y"/>
                                          </p:val>
                                        </p:tav>
                                      </p:tavLst>
                                    </p:anim>
                                    <p:animEffect transition="in" filter="fade">
                                      <p:cBhvr>
                                        <p:cTn id="56" dur="500"/>
                                        <p:tgtEl>
                                          <p:spTgt spid="163888"/>
                                        </p:tgtEl>
                                      </p:cBhvr>
                                    </p:animEffect>
                                  </p:childTnLst>
                                </p:cTn>
                              </p:par>
                              <p:par>
                                <p:cTn id="57" presetID="58" presetClass="entr" presetSubtype="0" accel="100000" fill="hold" nodeType="withEffect">
                                  <p:stCondLst>
                                    <p:cond delay="0"/>
                                  </p:stCondLst>
                                  <p:childTnLst>
                                    <p:set>
                                      <p:cBhvr>
                                        <p:cTn id="58" dur="1" fill="hold">
                                          <p:stCondLst>
                                            <p:cond delay="0"/>
                                          </p:stCondLst>
                                        </p:cTn>
                                        <p:tgtEl>
                                          <p:spTgt spid="163889"/>
                                        </p:tgtEl>
                                        <p:attrNameLst>
                                          <p:attrName>style.visibility</p:attrName>
                                        </p:attrNameLst>
                                      </p:cBhvr>
                                      <p:to>
                                        <p:strVal val="visible"/>
                                      </p:to>
                                    </p:set>
                                    <p:anim calcmode="lin" valueType="num">
                                      <p:cBhvr>
                                        <p:cTn id="59" dur="500" fill="hold"/>
                                        <p:tgtEl>
                                          <p:spTgt spid="163889"/>
                                        </p:tgtEl>
                                        <p:attrNameLst>
                                          <p:attrName>ppt_w</p:attrName>
                                        </p:attrNameLst>
                                      </p:cBhvr>
                                      <p:tavLst>
                                        <p:tav tm="0">
                                          <p:val>
                                            <p:strVal val="#ppt_w*2.5"/>
                                          </p:val>
                                        </p:tav>
                                        <p:tav tm="100000">
                                          <p:val>
                                            <p:strVal val="#ppt_w"/>
                                          </p:val>
                                        </p:tav>
                                      </p:tavLst>
                                    </p:anim>
                                    <p:anim calcmode="lin" valueType="num">
                                      <p:cBhvr>
                                        <p:cTn id="60" dur="500" fill="hold"/>
                                        <p:tgtEl>
                                          <p:spTgt spid="163889"/>
                                        </p:tgtEl>
                                        <p:attrNameLst>
                                          <p:attrName>ppt_h</p:attrName>
                                        </p:attrNameLst>
                                      </p:cBhvr>
                                      <p:tavLst>
                                        <p:tav tm="0">
                                          <p:val>
                                            <p:strVal val="#ppt_h*0.01"/>
                                          </p:val>
                                        </p:tav>
                                        <p:tav tm="100000">
                                          <p:val>
                                            <p:strVal val="#ppt_h"/>
                                          </p:val>
                                        </p:tav>
                                      </p:tavLst>
                                    </p:anim>
                                    <p:anim calcmode="lin" valueType="num">
                                      <p:cBhvr>
                                        <p:cTn id="61" dur="500" fill="hold"/>
                                        <p:tgtEl>
                                          <p:spTgt spid="163889"/>
                                        </p:tgtEl>
                                        <p:attrNameLst>
                                          <p:attrName>ppt_x</p:attrName>
                                        </p:attrNameLst>
                                      </p:cBhvr>
                                      <p:tavLst>
                                        <p:tav tm="0">
                                          <p:val>
                                            <p:strVal val="#ppt_x"/>
                                          </p:val>
                                        </p:tav>
                                        <p:tav tm="100000">
                                          <p:val>
                                            <p:strVal val="#ppt_x"/>
                                          </p:val>
                                        </p:tav>
                                      </p:tavLst>
                                    </p:anim>
                                    <p:anim calcmode="lin" valueType="num">
                                      <p:cBhvr>
                                        <p:cTn id="62" dur="500" fill="hold"/>
                                        <p:tgtEl>
                                          <p:spTgt spid="163889"/>
                                        </p:tgtEl>
                                        <p:attrNameLst>
                                          <p:attrName>ppt_y</p:attrName>
                                        </p:attrNameLst>
                                      </p:cBhvr>
                                      <p:tavLst>
                                        <p:tav tm="0">
                                          <p:val>
                                            <p:strVal val="#ppt_h+1"/>
                                          </p:val>
                                        </p:tav>
                                        <p:tav tm="100000">
                                          <p:val>
                                            <p:strVal val="#ppt_y"/>
                                          </p:val>
                                        </p:tav>
                                      </p:tavLst>
                                    </p:anim>
                                    <p:animEffect transition="in" filter="fade">
                                      <p:cBhvr>
                                        <p:cTn id="63" dur="500"/>
                                        <p:tgtEl>
                                          <p:spTgt spid="163889"/>
                                        </p:tgtEl>
                                      </p:cBhvr>
                                    </p:animEffect>
                                  </p:childTnLst>
                                </p:cTn>
                              </p:par>
                              <p:par>
                                <p:cTn id="64" presetID="58" presetClass="entr" presetSubtype="0" accel="100000" fill="hold" grpId="0" nodeType="withEffect">
                                  <p:stCondLst>
                                    <p:cond delay="0"/>
                                  </p:stCondLst>
                                  <p:childTnLst>
                                    <p:set>
                                      <p:cBhvr>
                                        <p:cTn id="65" dur="1" fill="hold">
                                          <p:stCondLst>
                                            <p:cond delay="0"/>
                                          </p:stCondLst>
                                        </p:cTn>
                                        <p:tgtEl>
                                          <p:spTgt spid="163890"/>
                                        </p:tgtEl>
                                        <p:attrNameLst>
                                          <p:attrName>style.visibility</p:attrName>
                                        </p:attrNameLst>
                                      </p:cBhvr>
                                      <p:to>
                                        <p:strVal val="visible"/>
                                      </p:to>
                                    </p:set>
                                    <p:anim calcmode="lin" valueType="num">
                                      <p:cBhvr>
                                        <p:cTn id="66" dur="500" fill="hold"/>
                                        <p:tgtEl>
                                          <p:spTgt spid="163890"/>
                                        </p:tgtEl>
                                        <p:attrNameLst>
                                          <p:attrName>ppt_w</p:attrName>
                                        </p:attrNameLst>
                                      </p:cBhvr>
                                      <p:tavLst>
                                        <p:tav tm="0">
                                          <p:val>
                                            <p:strVal val="#ppt_w*2.5"/>
                                          </p:val>
                                        </p:tav>
                                        <p:tav tm="100000">
                                          <p:val>
                                            <p:strVal val="#ppt_w"/>
                                          </p:val>
                                        </p:tav>
                                      </p:tavLst>
                                    </p:anim>
                                    <p:anim calcmode="lin" valueType="num">
                                      <p:cBhvr>
                                        <p:cTn id="67" dur="500" fill="hold"/>
                                        <p:tgtEl>
                                          <p:spTgt spid="163890"/>
                                        </p:tgtEl>
                                        <p:attrNameLst>
                                          <p:attrName>ppt_h</p:attrName>
                                        </p:attrNameLst>
                                      </p:cBhvr>
                                      <p:tavLst>
                                        <p:tav tm="0">
                                          <p:val>
                                            <p:strVal val="#ppt_h*0.01"/>
                                          </p:val>
                                        </p:tav>
                                        <p:tav tm="100000">
                                          <p:val>
                                            <p:strVal val="#ppt_h"/>
                                          </p:val>
                                        </p:tav>
                                      </p:tavLst>
                                    </p:anim>
                                    <p:anim calcmode="lin" valueType="num">
                                      <p:cBhvr>
                                        <p:cTn id="68" dur="500" fill="hold"/>
                                        <p:tgtEl>
                                          <p:spTgt spid="163890"/>
                                        </p:tgtEl>
                                        <p:attrNameLst>
                                          <p:attrName>ppt_x</p:attrName>
                                        </p:attrNameLst>
                                      </p:cBhvr>
                                      <p:tavLst>
                                        <p:tav tm="0">
                                          <p:val>
                                            <p:strVal val="#ppt_x"/>
                                          </p:val>
                                        </p:tav>
                                        <p:tav tm="100000">
                                          <p:val>
                                            <p:strVal val="#ppt_x"/>
                                          </p:val>
                                        </p:tav>
                                      </p:tavLst>
                                    </p:anim>
                                    <p:anim calcmode="lin" valueType="num">
                                      <p:cBhvr>
                                        <p:cTn id="69" dur="500" fill="hold"/>
                                        <p:tgtEl>
                                          <p:spTgt spid="163890"/>
                                        </p:tgtEl>
                                        <p:attrNameLst>
                                          <p:attrName>ppt_y</p:attrName>
                                        </p:attrNameLst>
                                      </p:cBhvr>
                                      <p:tavLst>
                                        <p:tav tm="0">
                                          <p:val>
                                            <p:strVal val="#ppt_h+1"/>
                                          </p:val>
                                        </p:tav>
                                        <p:tav tm="100000">
                                          <p:val>
                                            <p:strVal val="#ppt_y"/>
                                          </p:val>
                                        </p:tav>
                                      </p:tavLst>
                                    </p:anim>
                                    <p:animEffect transition="in" filter="fade">
                                      <p:cBhvr>
                                        <p:cTn id="70" dur="500"/>
                                        <p:tgtEl>
                                          <p:spTgt spid="163890"/>
                                        </p:tgtEl>
                                      </p:cBhvr>
                                    </p:animEffect>
                                  </p:childTnLst>
                                </p:cTn>
                              </p:par>
                              <p:par>
                                <p:cTn id="71" presetID="58" presetClass="entr" presetSubtype="0" accel="100000" fill="hold" grpId="0" nodeType="withEffect">
                                  <p:stCondLst>
                                    <p:cond delay="0"/>
                                  </p:stCondLst>
                                  <p:childTnLst>
                                    <p:set>
                                      <p:cBhvr>
                                        <p:cTn id="72" dur="1" fill="hold">
                                          <p:stCondLst>
                                            <p:cond delay="0"/>
                                          </p:stCondLst>
                                        </p:cTn>
                                        <p:tgtEl>
                                          <p:spTgt spid="163891"/>
                                        </p:tgtEl>
                                        <p:attrNameLst>
                                          <p:attrName>style.visibility</p:attrName>
                                        </p:attrNameLst>
                                      </p:cBhvr>
                                      <p:to>
                                        <p:strVal val="visible"/>
                                      </p:to>
                                    </p:set>
                                    <p:anim calcmode="lin" valueType="num">
                                      <p:cBhvr>
                                        <p:cTn id="73" dur="500" fill="hold"/>
                                        <p:tgtEl>
                                          <p:spTgt spid="163891"/>
                                        </p:tgtEl>
                                        <p:attrNameLst>
                                          <p:attrName>ppt_w</p:attrName>
                                        </p:attrNameLst>
                                      </p:cBhvr>
                                      <p:tavLst>
                                        <p:tav tm="0">
                                          <p:val>
                                            <p:strVal val="#ppt_w*2.5"/>
                                          </p:val>
                                        </p:tav>
                                        <p:tav tm="100000">
                                          <p:val>
                                            <p:strVal val="#ppt_w"/>
                                          </p:val>
                                        </p:tav>
                                      </p:tavLst>
                                    </p:anim>
                                    <p:anim calcmode="lin" valueType="num">
                                      <p:cBhvr>
                                        <p:cTn id="74" dur="500" fill="hold"/>
                                        <p:tgtEl>
                                          <p:spTgt spid="163891"/>
                                        </p:tgtEl>
                                        <p:attrNameLst>
                                          <p:attrName>ppt_h</p:attrName>
                                        </p:attrNameLst>
                                      </p:cBhvr>
                                      <p:tavLst>
                                        <p:tav tm="0">
                                          <p:val>
                                            <p:strVal val="#ppt_h*0.01"/>
                                          </p:val>
                                        </p:tav>
                                        <p:tav tm="100000">
                                          <p:val>
                                            <p:strVal val="#ppt_h"/>
                                          </p:val>
                                        </p:tav>
                                      </p:tavLst>
                                    </p:anim>
                                    <p:anim calcmode="lin" valueType="num">
                                      <p:cBhvr>
                                        <p:cTn id="75" dur="500" fill="hold"/>
                                        <p:tgtEl>
                                          <p:spTgt spid="163891"/>
                                        </p:tgtEl>
                                        <p:attrNameLst>
                                          <p:attrName>ppt_x</p:attrName>
                                        </p:attrNameLst>
                                      </p:cBhvr>
                                      <p:tavLst>
                                        <p:tav tm="0">
                                          <p:val>
                                            <p:strVal val="#ppt_x"/>
                                          </p:val>
                                        </p:tav>
                                        <p:tav tm="100000">
                                          <p:val>
                                            <p:strVal val="#ppt_x"/>
                                          </p:val>
                                        </p:tav>
                                      </p:tavLst>
                                    </p:anim>
                                    <p:anim calcmode="lin" valueType="num">
                                      <p:cBhvr>
                                        <p:cTn id="76" dur="500" fill="hold"/>
                                        <p:tgtEl>
                                          <p:spTgt spid="163891"/>
                                        </p:tgtEl>
                                        <p:attrNameLst>
                                          <p:attrName>ppt_y</p:attrName>
                                        </p:attrNameLst>
                                      </p:cBhvr>
                                      <p:tavLst>
                                        <p:tav tm="0">
                                          <p:val>
                                            <p:strVal val="#ppt_h+1"/>
                                          </p:val>
                                        </p:tav>
                                        <p:tav tm="100000">
                                          <p:val>
                                            <p:strVal val="#ppt_y"/>
                                          </p:val>
                                        </p:tav>
                                      </p:tavLst>
                                    </p:anim>
                                    <p:animEffect transition="in" filter="fade">
                                      <p:cBhvr>
                                        <p:cTn id="77" dur="500"/>
                                        <p:tgtEl>
                                          <p:spTgt spid="163891"/>
                                        </p:tgtEl>
                                      </p:cBhvr>
                                    </p:animEffect>
                                  </p:childTnLst>
                                </p:cTn>
                              </p:par>
                              <p:par>
                                <p:cTn id="78" presetID="58" presetClass="entr" presetSubtype="0" accel="100000" fill="hold" grpId="0" nodeType="withEffect">
                                  <p:stCondLst>
                                    <p:cond delay="0"/>
                                  </p:stCondLst>
                                  <p:childTnLst>
                                    <p:set>
                                      <p:cBhvr>
                                        <p:cTn id="79" dur="1" fill="hold">
                                          <p:stCondLst>
                                            <p:cond delay="0"/>
                                          </p:stCondLst>
                                        </p:cTn>
                                        <p:tgtEl>
                                          <p:spTgt spid="163892"/>
                                        </p:tgtEl>
                                        <p:attrNameLst>
                                          <p:attrName>style.visibility</p:attrName>
                                        </p:attrNameLst>
                                      </p:cBhvr>
                                      <p:to>
                                        <p:strVal val="visible"/>
                                      </p:to>
                                    </p:set>
                                    <p:anim calcmode="lin" valueType="num">
                                      <p:cBhvr>
                                        <p:cTn id="80" dur="500" fill="hold"/>
                                        <p:tgtEl>
                                          <p:spTgt spid="163892"/>
                                        </p:tgtEl>
                                        <p:attrNameLst>
                                          <p:attrName>ppt_w</p:attrName>
                                        </p:attrNameLst>
                                      </p:cBhvr>
                                      <p:tavLst>
                                        <p:tav tm="0">
                                          <p:val>
                                            <p:strVal val="#ppt_w*2.5"/>
                                          </p:val>
                                        </p:tav>
                                        <p:tav tm="100000">
                                          <p:val>
                                            <p:strVal val="#ppt_w"/>
                                          </p:val>
                                        </p:tav>
                                      </p:tavLst>
                                    </p:anim>
                                    <p:anim calcmode="lin" valueType="num">
                                      <p:cBhvr>
                                        <p:cTn id="81" dur="500" fill="hold"/>
                                        <p:tgtEl>
                                          <p:spTgt spid="163892"/>
                                        </p:tgtEl>
                                        <p:attrNameLst>
                                          <p:attrName>ppt_h</p:attrName>
                                        </p:attrNameLst>
                                      </p:cBhvr>
                                      <p:tavLst>
                                        <p:tav tm="0">
                                          <p:val>
                                            <p:strVal val="#ppt_h*0.01"/>
                                          </p:val>
                                        </p:tav>
                                        <p:tav tm="100000">
                                          <p:val>
                                            <p:strVal val="#ppt_h"/>
                                          </p:val>
                                        </p:tav>
                                      </p:tavLst>
                                    </p:anim>
                                    <p:anim calcmode="lin" valueType="num">
                                      <p:cBhvr>
                                        <p:cTn id="82" dur="500" fill="hold"/>
                                        <p:tgtEl>
                                          <p:spTgt spid="163892"/>
                                        </p:tgtEl>
                                        <p:attrNameLst>
                                          <p:attrName>ppt_x</p:attrName>
                                        </p:attrNameLst>
                                      </p:cBhvr>
                                      <p:tavLst>
                                        <p:tav tm="0">
                                          <p:val>
                                            <p:strVal val="#ppt_x"/>
                                          </p:val>
                                        </p:tav>
                                        <p:tav tm="100000">
                                          <p:val>
                                            <p:strVal val="#ppt_x"/>
                                          </p:val>
                                        </p:tav>
                                      </p:tavLst>
                                    </p:anim>
                                    <p:anim calcmode="lin" valueType="num">
                                      <p:cBhvr>
                                        <p:cTn id="83" dur="500" fill="hold"/>
                                        <p:tgtEl>
                                          <p:spTgt spid="163892"/>
                                        </p:tgtEl>
                                        <p:attrNameLst>
                                          <p:attrName>ppt_y</p:attrName>
                                        </p:attrNameLst>
                                      </p:cBhvr>
                                      <p:tavLst>
                                        <p:tav tm="0">
                                          <p:val>
                                            <p:strVal val="#ppt_h+1"/>
                                          </p:val>
                                        </p:tav>
                                        <p:tav tm="100000">
                                          <p:val>
                                            <p:strVal val="#ppt_y"/>
                                          </p:val>
                                        </p:tav>
                                      </p:tavLst>
                                    </p:anim>
                                    <p:animEffect transition="in" filter="fade">
                                      <p:cBhvr>
                                        <p:cTn id="84" dur="500"/>
                                        <p:tgtEl>
                                          <p:spTgt spid="163892"/>
                                        </p:tgtEl>
                                      </p:cBhvr>
                                    </p:animEffect>
                                  </p:childTnLst>
                                </p:cTn>
                              </p:par>
                              <p:par>
                                <p:cTn id="85" presetID="58" presetClass="entr" presetSubtype="0" accel="100000" fill="hold" grpId="0" nodeType="withEffect">
                                  <p:stCondLst>
                                    <p:cond delay="0"/>
                                  </p:stCondLst>
                                  <p:childTnLst>
                                    <p:set>
                                      <p:cBhvr>
                                        <p:cTn id="86" dur="1" fill="hold">
                                          <p:stCondLst>
                                            <p:cond delay="0"/>
                                          </p:stCondLst>
                                        </p:cTn>
                                        <p:tgtEl>
                                          <p:spTgt spid="163893"/>
                                        </p:tgtEl>
                                        <p:attrNameLst>
                                          <p:attrName>style.visibility</p:attrName>
                                        </p:attrNameLst>
                                      </p:cBhvr>
                                      <p:to>
                                        <p:strVal val="visible"/>
                                      </p:to>
                                    </p:set>
                                    <p:anim calcmode="lin" valueType="num">
                                      <p:cBhvr>
                                        <p:cTn id="87" dur="500" fill="hold"/>
                                        <p:tgtEl>
                                          <p:spTgt spid="163893"/>
                                        </p:tgtEl>
                                        <p:attrNameLst>
                                          <p:attrName>ppt_w</p:attrName>
                                        </p:attrNameLst>
                                      </p:cBhvr>
                                      <p:tavLst>
                                        <p:tav tm="0">
                                          <p:val>
                                            <p:strVal val="#ppt_w*2.5"/>
                                          </p:val>
                                        </p:tav>
                                        <p:tav tm="100000">
                                          <p:val>
                                            <p:strVal val="#ppt_w"/>
                                          </p:val>
                                        </p:tav>
                                      </p:tavLst>
                                    </p:anim>
                                    <p:anim calcmode="lin" valueType="num">
                                      <p:cBhvr>
                                        <p:cTn id="88" dur="500" fill="hold"/>
                                        <p:tgtEl>
                                          <p:spTgt spid="163893"/>
                                        </p:tgtEl>
                                        <p:attrNameLst>
                                          <p:attrName>ppt_h</p:attrName>
                                        </p:attrNameLst>
                                      </p:cBhvr>
                                      <p:tavLst>
                                        <p:tav tm="0">
                                          <p:val>
                                            <p:strVal val="#ppt_h*0.01"/>
                                          </p:val>
                                        </p:tav>
                                        <p:tav tm="100000">
                                          <p:val>
                                            <p:strVal val="#ppt_h"/>
                                          </p:val>
                                        </p:tav>
                                      </p:tavLst>
                                    </p:anim>
                                    <p:anim calcmode="lin" valueType="num">
                                      <p:cBhvr>
                                        <p:cTn id="89" dur="500" fill="hold"/>
                                        <p:tgtEl>
                                          <p:spTgt spid="163893"/>
                                        </p:tgtEl>
                                        <p:attrNameLst>
                                          <p:attrName>ppt_x</p:attrName>
                                        </p:attrNameLst>
                                      </p:cBhvr>
                                      <p:tavLst>
                                        <p:tav tm="0">
                                          <p:val>
                                            <p:strVal val="#ppt_x"/>
                                          </p:val>
                                        </p:tav>
                                        <p:tav tm="100000">
                                          <p:val>
                                            <p:strVal val="#ppt_x"/>
                                          </p:val>
                                        </p:tav>
                                      </p:tavLst>
                                    </p:anim>
                                    <p:anim calcmode="lin" valueType="num">
                                      <p:cBhvr>
                                        <p:cTn id="90" dur="500" fill="hold"/>
                                        <p:tgtEl>
                                          <p:spTgt spid="163893"/>
                                        </p:tgtEl>
                                        <p:attrNameLst>
                                          <p:attrName>ppt_y</p:attrName>
                                        </p:attrNameLst>
                                      </p:cBhvr>
                                      <p:tavLst>
                                        <p:tav tm="0">
                                          <p:val>
                                            <p:strVal val="#ppt_h+1"/>
                                          </p:val>
                                        </p:tav>
                                        <p:tav tm="100000">
                                          <p:val>
                                            <p:strVal val="#ppt_y"/>
                                          </p:val>
                                        </p:tav>
                                      </p:tavLst>
                                    </p:anim>
                                    <p:animEffect transition="in" filter="fade">
                                      <p:cBhvr>
                                        <p:cTn id="91" dur="500"/>
                                        <p:tgtEl>
                                          <p:spTgt spid="163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animBg="1"/>
      <p:bldP spid="163886" grpId="0" animBg="1"/>
      <p:bldP spid="163887" grpId="0" animBg="1"/>
      <p:bldP spid="163888" grpId="0" animBg="1"/>
      <p:bldP spid="163890" grpId="0" animBg="1"/>
      <p:bldP spid="163891" grpId="0" animBg="1"/>
      <p:bldP spid="163892" grpId="0" animBg="1"/>
      <p:bldP spid="16389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5159375" y="3962401"/>
            <a:ext cx="1828800" cy="366713"/>
          </a:xfrm>
          <a:prstGeom prst="rect">
            <a:avLst/>
          </a:prstGeom>
          <a:noFill/>
          <a:ln w="12700" cap="sq">
            <a:noFill/>
            <a:miter lim="800000"/>
            <a:headEnd type="none" w="sm" len="sm"/>
            <a:tailEnd type="none" w="sm" len="sm"/>
          </a:ln>
        </p:spPr>
        <p:txBody>
          <a:bodyPr>
            <a:spAutoFit/>
          </a:bodyPr>
          <a:lstStyle/>
          <a:p>
            <a:pPr algn="ctr" rtl="0">
              <a:spcBef>
                <a:spcPct val="50000"/>
              </a:spcBef>
            </a:pPr>
            <a:r>
              <a:rPr kumimoji="1" lang="ar-SA" b="1">
                <a:solidFill>
                  <a:srgbClr val="FFFFFF"/>
                </a:solidFill>
                <a:latin typeface="Times New Roman" pitchFamily="18" charset="0"/>
                <a:cs typeface="B Zar" pitchFamily="2" charset="-78"/>
              </a:rPr>
              <a:t>ترويج وتبليغ</a:t>
            </a:r>
            <a:endParaRPr kumimoji="1" lang="en-US" b="1">
              <a:solidFill>
                <a:srgbClr val="FFFFFF"/>
              </a:solidFill>
              <a:latin typeface="Times New Roman" pitchFamily="18" charset="0"/>
              <a:cs typeface="B Zar" pitchFamily="2" charset="-78"/>
            </a:endParaRPr>
          </a:p>
        </p:txBody>
      </p:sp>
      <p:grpSp>
        <p:nvGrpSpPr>
          <p:cNvPr id="2" name="Group 3"/>
          <p:cNvGrpSpPr>
            <a:grpSpLocks/>
          </p:cNvGrpSpPr>
          <p:nvPr/>
        </p:nvGrpSpPr>
        <p:grpSpPr bwMode="auto">
          <a:xfrm>
            <a:off x="2682875" y="609600"/>
            <a:ext cx="7734300" cy="5638800"/>
            <a:chOff x="1320" y="384"/>
            <a:chExt cx="4872" cy="3552"/>
          </a:xfrm>
        </p:grpSpPr>
        <p:sp>
          <p:nvSpPr>
            <p:cNvPr id="31750" name="AutoShape 4" descr="Walnut"/>
            <p:cNvSpPr>
              <a:spLocks noChangeArrowheads="1"/>
            </p:cNvSpPr>
            <p:nvPr/>
          </p:nvSpPr>
          <p:spPr bwMode="auto">
            <a:xfrm>
              <a:off x="1320" y="384"/>
              <a:ext cx="4272" cy="35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850" y="10800"/>
                  </a:moveTo>
                  <a:cubicBezTo>
                    <a:pt x="5850" y="13534"/>
                    <a:pt x="8066" y="15750"/>
                    <a:pt x="10800" y="15750"/>
                  </a:cubicBezTo>
                  <a:cubicBezTo>
                    <a:pt x="13534" y="15750"/>
                    <a:pt x="15750" y="13534"/>
                    <a:pt x="15750" y="10800"/>
                  </a:cubicBezTo>
                  <a:cubicBezTo>
                    <a:pt x="15750" y="8066"/>
                    <a:pt x="13534" y="5850"/>
                    <a:pt x="10800" y="5850"/>
                  </a:cubicBezTo>
                  <a:cubicBezTo>
                    <a:pt x="8066" y="5850"/>
                    <a:pt x="5850" y="8066"/>
                    <a:pt x="5850" y="10800"/>
                  </a:cubicBezTo>
                  <a:close/>
                </a:path>
              </a:pathLst>
            </a:custGeom>
            <a:blipFill dpi="0" rotWithShape="0">
              <a:blip r:embed="rId2"/>
              <a:srcRect/>
              <a:tile tx="0" ty="0" sx="100000" sy="100000" flip="none" algn="tl"/>
            </a:blipFill>
            <a:ln w="12700" cap="sq">
              <a:solidFill>
                <a:schemeClr val="tx1"/>
              </a:solidFill>
              <a:round/>
              <a:headEnd type="none" w="sm" len="sm"/>
              <a:tailEnd type="none" w="sm" len="sm"/>
            </a:ln>
          </p:spPr>
          <p:txBody>
            <a:bodyPr wrap="none" anchor="ctr"/>
            <a:lstStyle/>
            <a:p>
              <a:endParaRPr lang="en-US"/>
            </a:p>
          </p:txBody>
        </p:sp>
        <p:sp>
          <p:nvSpPr>
            <p:cNvPr id="31751" name="Text Box 5"/>
            <p:cNvSpPr txBox="1">
              <a:spLocks noChangeArrowheads="1"/>
            </p:cNvSpPr>
            <p:nvPr/>
          </p:nvSpPr>
          <p:spPr bwMode="auto">
            <a:xfrm>
              <a:off x="2856" y="432"/>
              <a:ext cx="1200" cy="538"/>
            </a:xfrm>
            <a:prstGeom prst="rect">
              <a:avLst/>
            </a:prstGeom>
            <a:noFill/>
            <a:ln w="12700" cap="sq">
              <a:noFill/>
              <a:miter lim="800000"/>
              <a:headEnd type="none" w="sm" len="sm"/>
              <a:tailEnd type="none" w="sm" len="sm"/>
            </a:ln>
          </p:spPr>
          <p:txBody>
            <a:bodyPr>
              <a:spAutoFit/>
            </a:bodyPr>
            <a:lstStyle/>
            <a:p>
              <a:pPr algn="ctr" rtl="0">
                <a:spcBef>
                  <a:spcPct val="50000"/>
                </a:spcBef>
              </a:pPr>
              <a:r>
                <a:rPr kumimoji="1" lang="en-US" sz="2000" b="1">
                  <a:solidFill>
                    <a:srgbClr val="FFFFFF"/>
                  </a:solidFill>
                  <a:latin typeface="Arial" charset="0"/>
                </a:rPr>
                <a:t>Legal forces</a:t>
              </a:r>
            </a:p>
            <a:p>
              <a:pPr algn="ctr" rtl="0">
                <a:spcBef>
                  <a:spcPct val="50000"/>
                </a:spcBef>
              </a:pPr>
              <a:r>
                <a:rPr kumimoji="1" lang="fa-IR" sz="2000" b="1">
                  <a:solidFill>
                    <a:srgbClr val="FFFFFF"/>
                  </a:solidFill>
                  <a:latin typeface="Arial" charset="0"/>
                </a:rPr>
                <a:t>قانون</a:t>
              </a:r>
              <a:endParaRPr kumimoji="1" lang="en-US" sz="2000" b="1">
                <a:solidFill>
                  <a:srgbClr val="FFFFFF"/>
                </a:solidFill>
                <a:latin typeface="Arial" charset="0"/>
              </a:endParaRPr>
            </a:p>
          </p:txBody>
        </p:sp>
        <p:sp>
          <p:nvSpPr>
            <p:cNvPr id="31752" name="Text Box 6"/>
            <p:cNvSpPr txBox="1">
              <a:spLocks noChangeArrowheads="1"/>
            </p:cNvSpPr>
            <p:nvPr/>
          </p:nvSpPr>
          <p:spPr bwMode="auto">
            <a:xfrm>
              <a:off x="2184" y="3168"/>
              <a:ext cx="2544" cy="538"/>
            </a:xfrm>
            <a:prstGeom prst="rect">
              <a:avLst/>
            </a:prstGeom>
            <a:noFill/>
            <a:ln w="12700" cap="sq">
              <a:noFill/>
              <a:miter lim="800000"/>
              <a:headEnd type="none" w="sm" len="sm"/>
              <a:tailEnd type="none" w="sm" len="sm"/>
            </a:ln>
          </p:spPr>
          <p:txBody>
            <a:bodyPr>
              <a:spAutoFit/>
            </a:bodyPr>
            <a:lstStyle/>
            <a:p>
              <a:pPr algn="ctr" rtl="0">
                <a:spcBef>
                  <a:spcPct val="50000"/>
                </a:spcBef>
              </a:pPr>
              <a:r>
                <a:rPr kumimoji="1" lang="en-US" sz="2000" b="1">
                  <a:solidFill>
                    <a:srgbClr val="FFFFFF"/>
                  </a:solidFill>
                  <a:latin typeface="Times New Roman" pitchFamily="18" charset="0"/>
                  <a:cs typeface="B Zar" pitchFamily="2" charset="-78"/>
                </a:rPr>
                <a:t>Economic and  competitive</a:t>
              </a:r>
            </a:p>
            <a:p>
              <a:pPr algn="l" rtl="0">
                <a:spcBef>
                  <a:spcPct val="50000"/>
                </a:spcBef>
              </a:pPr>
              <a:r>
                <a:rPr kumimoji="1" lang="en-US" sz="2000" b="1">
                  <a:solidFill>
                    <a:srgbClr val="FFFFFF"/>
                  </a:solidFill>
                  <a:latin typeface="Times New Roman" pitchFamily="18" charset="0"/>
                  <a:cs typeface="B Zar" pitchFamily="2" charset="-78"/>
                </a:rPr>
                <a:t>           </a:t>
              </a:r>
              <a:r>
                <a:rPr kumimoji="1" lang="fa-IR" sz="2000" b="1">
                  <a:solidFill>
                    <a:srgbClr val="FFFFFF"/>
                  </a:solidFill>
                  <a:latin typeface="Times New Roman" pitchFamily="18" charset="0"/>
                  <a:cs typeface="B Zar" pitchFamily="2" charset="-78"/>
                </a:rPr>
                <a:t>اقتصاد و رقابت</a:t>
              </a:r>
              <a:endParaRPr kumimoji="1" lang="en-US" sz="2000" b="1">
                <a:solidFill>
                  <a:srgbClr val="FFFFFF"/>
                </a:solidFill>
                <a:latin typeface="Times New Roman" pitchFamily="18" charset="0"/>
                <a:cs typeface="B Zar" pitchFamily="2" charset="-78"/>
              </a:endParaRPr>
            </a:p>
          </p:txBody>
        </p:sp>
        <p:sp>
          <p:nvSpPr>
            <p:cNvPr id="31753" name="Text Box 7"/>
            <p:cNvSpPr txBox="1">
              <a:spLocks noChangeArrowheads="1"/>
            </p:cNvSpPr>
            <p:nvPr/>
          </p:nvSpPr>
          <p:spPr bwMode="auto">
            <a:xfrm>
              <a:off x="1776" y="1008"/>
              <a:ext cx="1680" cy="538"/>
            </a:xfrm>
            <a:prstGeom prst="rect">
              <a:avLst/>
            </a:prstGeom>
            <a:noFill/>
            <a:ln w="12700" cap="sq">
              <a:noFill/>
              <a:miter lim="800000"/>
              <a:headEnd type="none" w="sm" len="sm"/>
              <a:tailEnd type="none" w="sm" len="sm"/>
            </a:ln>
          </p:spPr>
          <p:txBody>
            <a:bodyPr>
              <a:spAutoFit/>
            </a:bodyPr>
            <a:lstStyle/>
            <a:p>
              <a:pPr algn="l" rtl="0">
                <a:spcBef>
                  <a:spcPct val="50000"/>
                </a:spcBef>
              </a:pPr>
              <a:r>
                <a:rPr kumimoji="1" lang="en-US" sz="2000" b="1">
                  <a:solidFill>
                    <a:srgbClr val="FFFFFF"/>
                  </a:solidFill>
                  <a:latin typeface="Arial" charset="0"/>
                </a:rPr>
                <a:t>Political</a:t>
              </a:r>
              <a:r>
                <a:rPr kumimoji="1" lang="fa-IR" sz="2000" b="1">
                  <a:solidFill>
                    <a:srgbClr val="FFFFFF"/>
                  </a:solidFill>
                  <a:latin typeface="Arial" charset="0"/>
                </a:rPr>
                <a:t> </a:t>
              </a:r>
              <a:r>
                <a:rPr kumimoji="1" lang="en-US" sz="2000" b="1">
                  <a:solidFill>
                    <a:srgbClr val="FFFFFF"/>
                  </a:solidFill>
                  <a:latin typeface="Arial" charset="0"/>
                </a:rPr>
                <a:t>forces</a:t>
              </a:r>
              <a:r>
                <a:rPr kumimoji="1" lang="fa-IR" sz="2000" b="1">
                  <a:solidFill>
                    <a:srgbClr val="FFFFFF"/>
                  </a:solidFill>
                  <a:latin typeface="Arial" charset="0"/>
                </a:rPr>
                <a:t> </a:t>
              </a:r>
              <a:endParaRPr kumimoji="1" lang="en-US" sz="2000" b="1">
                <a:solidFill>
                  <a:srgbClr val="FFFFFF"/>
                </a:solidFill>
                <a:latin typeface="Arial" charset="0"/>
              </a:endParaRPr>
            </a:p>
            <a:p>
              <a:pPr algn="ctr" rtl="0">
                <a:spcBef>
                  <a:spcPct val="50000"/>
                </a:spcBef>
              </a:pPr>
              <a:r>
                <a:rPr kumimoji="1" lang="fa-IR" sz="2000" b="1">
                  <a:solidFill>
                    <a:srgbClr val="FFFFFF"/>
                  </a:solidFill>
                  <a:latin typeface="Arial" charset="0"/>
                </a:rPr>
                <a:t>                سياست</a:t>
              </a:r>
              <a:endParaRPr kumimoji="1" lang="en-US" sz="2000" b="1">
                <a:solidFill>
                  <a:srgbClr val="FFFFFF"/>
                </a:solidFill>
                <a:latin typeface="Arial" charset="0"/>
              </a:endParaRPr>
            </a:p>
          </p:txBody>
        </p:sp>
        <p:sp>
          <p:nvSpPr>
            <p:cNvPr id="31754" name="Text Box 8"/>
            <p:cNvSpPr txBox="1">
              <a:spLocks noChangeArrowheads="1"/>
            </p:cNvSpPr>
            <p:nvPr/>
          </p:nvSpPr>
          <p:spPr bwMode="auto">
            <a:xfrm>
              <a:off x="3888" y="960"/>
              <a:ext cx="1292" cy="494"/>
            </a:xfrm>
            <a:prstGeom prst="rect">
              <a:avLst/>
            </a:prstGeom>
            <a:noFill/>
            <a:ln w="12700" cap="sq">
              <a:noFill/>
              <a:miter lim="800000"/>
              <a:headEnd type="none" w="sm" len="sm"/>
              <a:tailEnd type="none" w="sm" len="sm"/>
            </a:ln>
          </p:spPr>
          <p:txBody>
            <a:bodyPr>
              <a:spAutoFit/>
            </a:bodyPr>
            <a:lstStyle/>
            <a:p>
              <a:pPr algn="l" rtl="0">
                <a:spcBef>
                  <a:spcPct val="50000"/>
                </a:spcBef>
              </a:pPr>
              <a:r>
                <a:rPr kumimoji="1" lang="en-US" b="1">
                  <a:solidFill>
                    <a:srgbClr val="FFFFFF"/>
                  </a:solidFill>
                  <a:latin typeface="Arial" charset="0"/>
                </a:rPr>
                <a:t>Regulatry</a:t>
              </a:r>
              <a:r>
                <a:rPr kumimoji="1" lang="fa-IR" b="1">
                  <a:solidFill>
                    <a:srgbClr val="FFFFFF"/>
                  </a:solidFill>
                  <a:latin typeface="Arial" charset="0"/>
                </a:rPr>
                <a:t>  </a:t>
              </a:r>
              <a:r>
                <a:rPr kumimoji="1" lang="en-US" b="1">
                  <a:solidFill>
                    <a:srgbClr val="FFFFFF"/>
                  </a:solidFill>
                  <a:latin typeface="Arial" charset="0"/>
                </a:rPr>
                <a:t>forces</a:t>
              </a:r>
            </a:p>
            <a:p>
              <a:pPr algn="ctr">
                <a:spcBef>
                  <a:spcPct val="50000"/>
                </a:spcBef>
              </a:pPr>
              <a:r>
                <a:rPr kumimoji="1" lang="fa-IR" b="1">
                  <a:solidFill>
                    <a:srgbClr val="FFFFFF"/>
                  </a:solidFill>
                  <a:latin typeface="Arial" charset="0"/>
                </a:rPr>
                <a:t>         مقررات</a:t>
              </a:r>
              <a:endParaRPr kumimoji="1" lang="en-US" b="1">
                <a:solidFill>
                  <a:srgbClr val="FFFFFF"/>
                </a:solidFill>
                <a:latin typeface="Arial" charset="0"/>
              </a:endParaRPr>
            </a:p>
          </p:txBody>
        </p:sp>
        <p:sp>
          <p:nvSpPr>
            <p:cNvPr id="31755" name="Text Box 9"/>
            <p:cNvSpPr txBox="1">
              <a:spLocks noChangeArrowheads="1"/>
            </p:cNvSpPr>
            <p:nvPr/>
          </p:nvSpPr>
          <p:spPr bwMode="auto">
            <a:xfrm>
              <a:off x="4512" y="2352"/>
              <a:ext cx="1680" cy="826"/>
            </a:xfrm>
            <a:prstGeom prst="rect">
              <a:avLst/>
            </a:prstGeom>
            <a:noFill/>
            <a:ln w="12700" cap="sq">
              <a:noFill/>
              <a:miter lim="800000"/>
              <a:headEnd type="none" w="sm" len="sm"/>
              <a:tailEnd type="none" w="sm" len="sm"/>
            </a:ln>
          </p:spPr>
          <p:txBody>
            <a:bodyPr>
              <a:spAutoFit/>
            </a:bodyPr>
            <a:lstStyle/>
            <a:p>
              <a:pPr algn="l">
                <a:spcBef>
                  <a:spcPct val="50000"/>
                </a:spcBef>
              </a:pPr>
              <a:r>
                <a:rPr kumimoji="1" lang="en-US" sz="2000" b="1">
                  <a:solidFill>
                    <a:srgbClr val="FFFFFF"/>
                  </a:solidFill>
                  <a:latin typeface="Arial" charset="0"/>
                </a:rPr>
                <a:t>Societal</a:t>
              </a:r>
              <a:r>
                <a:rPr kumimoji="1" lang="fa-IR" sz="2000" b="1">
                  <a:solidFill>
                    <a:srgbClr val="FFFFFF"/>
                  </a:solidFill>
                  <a:latin typeface="Arial" charset="0"/>
                </a:rPr>
                <a:t>     </a:t>
              </a:r>
              <a:endParaRPr kumimoji="1" lang="en-US" sz="2000" b="1">
                <a:solidFill>
                  <a:srgbClr val="FFFFFF"/>
                </a:solidFill>
                <a:latin typeface="Arial" charset="0"/>
              </a:endParaRPr>
            </a:p>
            <a:p>
              <a:pPr algn="l" rtl="0">
                <a:spcBef>
                  <a:spcPct val="50000"/>
                </a:spcBef>
              </a:pPr>
              <a:r>
                <a:rPr kumimoji="1" lang="en-US" sz="2000" b="1">
                  <a:solidFill>
                    <a:srgbClr val="FFFFFF"/>
                  </a:solidFill>
                  <a:latin typeface="Arial" charset="0"/>
                </a:rPr>
                <a:t> forces</a:t>
              </a:r>
            </a:p>
            <a:p>
              <a:pPr algn="l" rtl="0">
                <a:spcBef>
                  <a:spcPct val="50000"/>
                </a:spcBef>
              </a:pPr>
              <a:r>
                <a:rPr kumimoji="1" lang="fa-IR" sz="2000" b="1">
                  <a:solidFill>
                    <a:srgbClr val="FFFFFF"/>
                  </a:solidFill>
                  <a:latin typeface="Arial" charset="0"/>
                </a:rPr>
                <a:t>اجتماعي</a:t>
              </a:r>
              <a:endParaRPr kumimoji="1" lang="en-US" sz="2000" b="1">
                <a:solidFill>
                  <a:srgbClr val="FFFFFF"/>
                </a:solidFill>
                <a:latin typeface="Arial" charset="0"/>
              </a:endParaRPr>
            </a:p>
          </p:txBody>
        </p:sp>
        <p:sp>
          <p:nvSpPr>
            <p:cNvPr id="31756" name="Text Box 10"/>
            <p:cNvSpPr txBox="1">
              <a:spLocks noChangeArrowheads="1"/>
            </p:cNvSpPr>
            <p:nvPr/>
          </p:nvSpPr>
          <p:spPr bwMode="auto">
            <a:xfrm>
              <a:off x="1344" y="2304"/>
              <a:ext cx="1680" cy="826"/>
            </a:xfrm>
            <a:prstGeom prst="rect">
              <a:avLst/>
            </a:prstGeom>
            <a:noFill/>
            <a:ln w="12700" cap="sq">
              <a:noFill/>
              <a:miter lim="800000"/>
              <a:headEnd type="none" w="sm" len="sm"/>
              <a:tailEnd type="none" w="sm" len="sm"/>
            </a:ln>
          </p:spPr>
          <p:txBody>
            <a:bodyPr>
              <a:spAutoFit/>
            </a:bodyPr>
            <a:lstStyle/>
            <a:p>
              <a:pPr algn="l">
                <a:spcBef>
                  <a:spcPct val="50000"/>
                </a:spcBef>
              </a:pPr>
              <a:r>
                <a:rPr kumimoji="1" lang="en-US" sz="2000" b="1">
                  <a:solidFill>
                    <a:srgbClr val="FFFFFF"/>
                  </a:solidFill>
                  <a:latin typeface="Times New Roman" pitchFamily="18" charset="0"/>
                  <a:cs typeface="B Zar" pitchFamily="2" charset="-78"/>
                </a:rPr>
                <a:t>Technological</a:t>
              </a:r>
              <a:r>
                <a:rPr kumimoji="1" lang="fa-IR" sz="2000" b="1">
                  <a:solidFill>
                    <a:srgbClr val="FFFFFF"/>
                  </a:solidFill>
                  <a:latin typeface="Times New Roman" pitchFamily="18" charset="0"/>
                  <a:cs typeface="B Zar" pitchFamily="2" charset="-78"/>
                </a:rPr>
                <a:t>    </a:t>
              </a:r>
              <a:endParaRPr kumimoji="1" lang="en-US" sz="2000" b="1">
                <a:solidFill>
                  <a:srgbClr val="FFFFFF"/>
                </a:solidFill>
                <a:latin typeface="Times New Roman" pitchFamily="18" charset="0"/>
                <a:cs typeface="B Zar" pitchFamily="2" charset="-78"/>
              </a:endParaRPr>
            </a:p>
            <a:p>
              <a:pPr algn="l" rtl="0">
                <a:spcBef>
                  <a:spcPct val="50000"/>
                </a:spcBef>
              </a:pPr>
              <a:r>
                <a:rPr kumimoji="1" lang="en-US" sz="2000" b="1">
                  <a:solidFill>
                    <a:srgbClr val="FFFFFF"/>
                  </a:solidFill>
                  <a:latin typeface="Times New Roman" pitchFamily="18" charset="0"/>
                  <a:cs typeface="B Zar" pitchFamily="2" charset="-78"/>
                </a:rPr>
                <a:t>       forces</a:t>
              </a:r>
            </a:p>
            <a:p>
              <a:pPr algn="ctr" rtl="0">
                <a:spcBef>
                  <a:spcPct val="50000"/>
                </a:spcBef>
              </a:pPr>
              <a:r>
                <a:rPr kumimoji="1" lang="fa-IR" sz="2000" b="1">
                  <a:solidFill>
                    <a:srgbClr val="FFFFFF"/>
                  </a:solidFill>
                  <a:latin typeface="Times New Roman" pitchFamily="18" charset="0"/>
                  <a:cs typeface="B Zar" pitchFamily="2" charset="-78"/>
                </a:rPr>
                <a:t>تكنولوژي</a:t>
              </a:r>
              <a:r>
                <a:rPr kumimoji="1" lang="en-US" sz="2000" b="1">
                  <a:solidFill>
                    <a:srgbClr val="FFFFFF"/>
                  </a:solidFill>
                  <a:latin typeface="Times New Roman" pitchFamily="18" charset="0"/>
                  <a:cs typeface="B Zar" pitchFamily="2" charset="-78"/>
                </a:rPr>
                <a:t> </a:t>
              </a:r>
              <a:r>
                <a:rPr kumimoji="1" lang="fa-IR" sz="2000" b="1">
                  <a:solidFill>
                    <a:srgbClr val="FFFFFF"/>
                  </a:solidFill>
                  <a:latin typeface="Times New Roman" pitchFamily="18" charset="0"/>
                  <a:cs typeface="B Zar" pitchFamily="2" charset="-78"/>
                </a:rPr>
                <a:t>          </a:t>
              </a:r>
              <a:r>
                <a:rPr kumimoji="1" lang="en-US" sz="2000" b="1">
                  <a:solidFill>
                    <a:srgbClr val="FFFFFF"/>
                  </a:solidFill>
                  <a:latin typeface="Times New Roman" pitchFamily="18" charset="0"/>
                  <a:cs typeface="B Zar" pitchFamily="2" charset="-78"/>
                </a:rPr>
                <a:t>    </a:t>
              </a:r>
            </a:p>
          </p:txBody>
        </p:sp>
        <p:sp>
          <p:nvSpPr>
            <p:cNvPr id="31757" name="Text Box 11"/>
            <p:cNvSpPr txBox="1">
              <a:spLocks noChangeArrowheads="1"/>
            </p:cNvSpPr>
            <p:nvPr/>
          </p:nvSpPr>
          <p:spPr bwMode="auto">
            <a:xfrm>
              <a:off x="3120" y="1344"/>
              <a:ext cx="672" cy="231"/>
            </a:xfrm>
            <a:prstGeom prst="rect">
              <a:avLst/>
            </a:prstGeom>
            <a:noFill/>
            <a:ln w="12700" cap="sq">
              <a:noFill/>
              <a:miter lim="800000"/>
              <a:headEnd type="none" w="sm" len="sm"/>
              <a:tailEnd type="none" w="sm" len="sm"/>
            </a:ln>
          </p:spPr>
          <p:txBody>
            <a:bodyPr>
              <a:spAutoFit/>
            </a:bodyPr>
            <a:lstStyle/>
            <a:p>
              <a:pPr algn="l" rtl="0">
                <a:spcBef>
                  <a:spcPct val="50000"/>
                </a:spcBef>
              </a:pPr>
              <a:r>
                <a:rPr kumimoji="1" lang="ar-SA" b="1">
                  <a:solidFill>
                    <a:srgbClr val="FFFFFF"/>
                  </a:solidFill>
                  <a:latin typeface="Arial" charset="0"/>
                </a:rPr>
                <a:t>محصول</a:t>
              </a:r>
              <a:endParaRPr kumimoji="1" lang="en-US" b="1">
                <a:solidFill>
                  <a:srgbClr val="FFFFFF"/>
                </a:solidFill>
                <a:latin typeface="Arial" charset="0"/>
              </a:endParaRPr>
            </a:p>
          </p:txBody>
        </p:sp>
        <p:sp>
          <p:nvSpPr>
            <p:cNvPr id="31758" name="Text Box 12"/>
            <p:cNvSpPr txBox="1">
              <a:spLocks noChangeArrowheads="1"/>
            </p:cNvSpPr>
            <p:nvPr/>
          </p:nvSpPr>
          <p:spPr bwMode="auto">
            <a:xfrm>
              <a:off x="2640" y="1872"/>
              <a:ext cx="432" cy="231"/>
            </a:xfrm>
            <a:prstGeom prst="rect">
              <a:avLst/>
            </a:prstGeom>
            <a:noFill/>
            <a:ln w="12700" cap="sq">
              <a:noFill/>
              <a:miter lim="800000"/>
              <a:headEnd type="none" w="sm" len="sm"/>
              <a:tailEnd type="none" w="sm" len="sm"/>
            </a:ln>
          </p:spPr>
          <p:txBody>
            <a:bodyPr>
              <a:spAutoFit/>
            </a:bodyPr>
            <a:lstStyle/>
            <a:p>
              <a:pPr algn="l" rtl="0">
                <a:spcBef>
                  <a:spcPct val="50000"/>
                </a:spcBef>
              </a:pPr>
              <a:r>
                <a:rPr kumimoji="1" lang="ar-SA" b="1">
                  <a:solidFill>
                    <a:srgbClr val="FFFFFF"/>
                  </a:solidFill>
                  <a:latin typeface="Times New Roman" pitchFamily="18" charset="0"/>
                  <a:cs typeface="B Zar" pitchFamily="2" charset="-78"/>
                </a:rPr>
                <a:t>قيمت</a:t>
              </a:r>
              <a:endParaRPr kumimoji="1" lang="en-US" b="1">
                <a:solidFill>
                  <a:srgbClr val="FFFFFF"/>
                </a:solidFill>
                <a:latin typeface="Times New Roman" pitchFamily="18" charset="0"/>
                <a:cs typeface="B Zar" pitchFamily="2" charset="-78"/>
              </a:endParaRPr>
            </a:p>
          </p:txBody>
        </p:sp>
        <p:sp>
          <p:nvSpPr>
            <p:cNvPr id="31759" name="AutoShape 13"/>
            <p:cNvSpPr>
              <a:spLocks noChangeArrowheads="1"/>
            </p:cNvSpPr>
            <p:nvPr/>
          </p:nvSpPr>
          <p:spPr bwMode="auto">
            <a:xfrm>
              <a:off x="3144" y="1728"/>
              <a:ext cx="624" cy="696"/>
            </a:xfrm>
            <a:prstGeom prst="flowChartConnector">
              <a:avLst/>
            </a:prstGeom>
            <a:solidFill>
              <a:schemeClr val="accent1"/>
            </a:solidFill>
            <a:ln w="12700" cap="sq">
              <a:solidFill>
                <a:schemeClr val="tx1"/>
              </a:solidFill>
              <a:round/>
              <a:headEnd type="none" w="sm" len="sm"/>
              <a:tailEnd type="none" w="sm" len="sm"/>
            </a:ln>
          </p:spPr>
          <p:txBody>
            <a:bodyPr wrap="none" anchor="ctr"/>
            <a:lstStyle/>
            <a:p>
              <a:pPr algn="ctr" rtl="0"/>
              <a:r>
                <a:rPr kumimoji="1" lang="ar-SA" sz="2400">
                  <a:solidFill>
                    <a:srgbClr val="FFFFFF"/>
                  </a:solidFill>
                  <a:latin typeface="Arial" charset="0"/>
                </a:rPr>
                <a:t>خريدار</a:t>
              </a:r>
              <a:endParaRPr kumimoji="1" lang="en-US" sz="2400">
                <a:solidFill>
                  <a:srgbClr val="FFFFFF"/>
                </a:solidFill>
                <a:latin typeface="Arial" charset="0"/>
              </a:endParaRPr>
            </a:p>
          </p:txBody>
        </p:sp>
        <p:sp>
          <p:nvSpPr>
            <p:cNvPr id="31760" name="Text Box 14"/>
            <p:cNvSpPr txBox="1">
              <a:spLocks noChangeArrowheads="1"/>
            </p:cNvSpPr>
            <p:nvPr/>
          </p:nvSpPr>
          <p:spPr bwMode="auto">
            <a:xfrm>
              <a:off x="3888" y="1920"/>
              <a:ext cx="480" cy="231"/>
            </a:xfrm>
            <a:prstGeom prst="rect">
              <a:avLst/>
            </a:prstGeom>
            <a:noFill/>
            <a:ln w="12700" cap="sq">
              <a:noFill/>
              <a:miter lim="800000"/>
              <a:headEnd type="none" w="sm" len="sm"/>
              <a:tailEnd type="none" w="sm" len="sm"/>
            </a:ln>
          </p:spPr>
          <p:txBody>
            <a:bodyPr>
              <a:spAutoFit/>
            </a:bodyPr>
            <a:lstStyle/>
            <a:p>
              <a:pPr algn="l" rtl="0">
                <a:spcBef>
                  <a:spcPct val="50000"/>
                </a:spcBef>
              </a:pPr>
              <a:r>
                <a:rPr kumimoji="1" lang="ar-SA" b="1">
                  <a:solidFill>
                    <a:srgbClr val="FFFFFF"/>
                  </a:solidFill>
                  <a:latin typeface="Times New Roman" pitchFamily="18" charset="0"/>
                  <a:cs typeface="B Zar" pitchFamily="2" charset="-78"/>
                </a:rPr>
                <a:t>توزيع</a:t>
              </a:r>
              <a:endParaRPr kumimoji="1" lang="en-US" b="1">
                <a:solidFill>
                  <a:srgbClr val="FFFFFF"/>
                </a:solidFill>
                <a:latin typeface="Times New Roman" pitchFamily="18" charset="0"/>
                <a:cs typeface="B Zar" pitchFamily="2" charset="-78"/>
              </a:endParaRPr>
            </a:p>
          </p:txBody>
        </p:sp>
        <p:sp>
          <p:nvSpPr>
            <p:cNvPr id="31761" name="Line 15"/>
            <p:cNvSpPr>
              <a:spLocks noChangeShapeType="1"/>
            </p:cNvSpPr>
            <p:nvPr/>
          </p:nvSpPr>
          <p:spPr bwMode="auto">
            <a:xfrm>
              <a:off x="2784" y="1584"/>
              <a:ext cx="384" cy="384"/>
            </a:xfrm>
            <a:prstGeom prst="line">
              <a:avLst/>
            </a:prstGeom>
            <a:noFill/>
            <a:ln w="12700" cap="sq">
              <a:solidFill>
                <a:schemeClr val="tx1"/>
              </a:solidFill>
              <a:round/>
              <a:headEnd type="none" w="sm" len="sm"/>
              <a:tailEnd type="none" w="sm" len="sm"/>
            </a:ln>
          </p:spPr>
          <p:txBody>
            <a:bodyPr/>
            <a:lstStyle/>
            <a:p>
              <a:endParaRPr lang="en-US"/>
            </a:p>
          </p:txBody>
        </p:sp>
        <p:sp>
          <p:nvSpPr>
            <p:cNvPr id="31762" name="Line 16"/>
            <p:cNvSpPr>
              <a:spLocks noChangeShapeType="1"/>
            </p:cNvSpPr>
            <p:nvPr/>
          </p:nvSpPr>
          <p:spPr bwMode="auto">
            <a:xfrm>
              <a:off x="3648" y="2352"/>
              <a:ext cx="432" cy="432"/>
            </a:xfrm>
            <a:prstGeom prst="line">
              <a:avLst/>
            </a:prstGeom>
            <a:noFill/>
            <a:ln w="12700" cap="sq">
              <a:solidFill>
                <a:schemeClr val="tx1"/>
              </a:solidFill>
              <a:round/>
              <a:headEnd type="none" w="sm" len="sm"/>
              <a:tailEnd type="none" w="sm" len="sm"/>
            </a:ln>
          </p:spPr>
          <p:txBody>
            <a:bodyPr/>
            <a:lstStyle/>
            <a:p>
              <a:endParaRPr lang="en-US"/>
            </a:p>
          </p:txBody>
        </p:sp>
        <p:sp>
          <p:nvSpPr>
            <p:cNvPr id="31763" name="Line 17"/>
            <p:cNvSpPr>
              <a:spLocks noChangeShapeType="1"/>
            </p:cNvSpPr>
            <p:nvPr/>
          </p:nvSpPr>
          <p:spPr bwMode="auto">
            <a:xfrm flipH="1">
              <a:off x="3696" y="1632"/>
              <a:ext cx="432" cy="240"/>
            </a:xfrm>
            <a:prstGeom prst="line">
              <a:avLst/>
            </a:prstGeom>
            <a:noFill/>
            <a:ln w="12700" cap="sq">
              <a:solidFill>
                <a:schemeClr val="tx1"/>
              </a:solidFill>
              <a:round/>
              <a:headEnd type="none" w="sm" len="sm"/>
              <a:tailEnd type="none" w="sm" len="sm"/>
            </a:ln>
          </p:spPr>
          <p:txBody>
            <a:bodyPr/>
            <a:lstStyle/>
            <a:p>
              <a:endParaRPr lang="en-US"/>
            </a:p>
          </p:txBody>
        </p:sp>
        <p:sp>
          <p:nvSpPr>
            <p:cNvPr id="31764" name="Line 18"/>
            <p:cNvSpPr>
              <a:spLocks noChangeShapeType="1"/>
            </p:cNvSpPr>
            <p:nvPr/>
          </p:nvSpPr>
          <p:spPr bwMode="auto">
            <a:xfrm flipH="1">
              <a:off x="2592" y="2160"/>
              <a:ext cx="528" cy="336"/>
            </a:xfrm>
            <a:prstGeom prst="line">
              <a:avLst/>
            </a:prstGeom>
            <a:noFill/>
            <a:ln w="12700" cap="sq">
              <a:solidFill>
                <a:schemeClr val="tx1"/>
              </a:solidFill>
              <a:round/>
              <a:headEnd type="none" w="sm" len="sm"/>
              <a:tailEnd type="none" w="sm" len="sm"/>
            </a:ln>
          </p:spPr>
          <p:txBody>
            <a:bodyPr/>
            <a:lstStyle/>
            <a:p>
              <a:endParaRPr lang="en-US"/>
            </a:p>
          </p:txBody>
        </p:sp>
      </p:grpSp>
    </p:spTree>
    <p:extLst>
      <p:ext uri="{BB962C8B-B14F-4D97-AF65-F5344CB8AC3E}">
        <p14:creationId xmlns:p14="http://schemas.microsoft.com/office/powerpoint/2010/main" val="26900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62818"/>
                                        </p:tgtEl>
                                        <p:attrNameLst>
                                          <p:attrName>style.visibility</p:attrName>
                                        </p:attrNameLst>
                                      </p:cBhvr>
                                      <p:to>
                                        <p:strVal val="visible"/>
                                      </p:to>
                                    </p:set>
                                    <p:anim calcmode="lin" valueType="num">
                                      <p:cBhvr>
                                        <p:cTn id="7" dur="1000" fill="hold"/>
                                        <p:tgtEl>
                                          <p:spTgt spid="162818"/>
                                        </p:tgtEl>
                                        <p:attrNameLst>
                                          <p:attrName>ppt_w</p:attrName>
                                        </p:attrNameLst>
                                      </p:cBhvr>
                                      <p:tavLst>
                                        <p:tav tm="0">
                                          <p:val>
                                            <p:strVal val="#ppt_w*0.70"/>
                                          </p:val>
                                        </p:tav>
                                        <p:tav tm="100000">
                                          <p:val>
                                            <p:strVal val="#ppt_w"/>
                                          </p:val>
                                        </p:tav>
                                      </p:tavLst>
                                    </p:anim>
                                    <p:anim calcmode="lin" valueType="num">
                                      <p:cBhvr>
                                        <p:cTn id="8" dur="1000" fill="hold"/>
                                        <p:tgtEl>
                                          <p:spTgt spid="162818"/>
                                        </p:tgtEl>
                                        <p:attrNameLst>
                                          <p:attrName>ppt_h</p:attrName>
                                        </p:attrNameLst>
                                      </p:cBhvr>
                                      <p:tavLst>
                                        <p:tav tm="0">
                                          <p:val>
                                            <p:strVal val="#ppt_h"/>
                                          </p:val>
                                        </p:tav>
                                        <p:tav tm="100000">
                                          <p:val>
                                            <p:strVal val="#ppt_h"/>
                                          </p:val>
                                        </p:tav>
                                      </p:tavLst>
                                    </p:anim>
                                    <p:animEffect transition="in" filter="fade">
                                      <p:cBhvr>
                                        <p:cTn id="9" dur="1000"/>
                                        <p:tgtEl>
                                          <p:spTgt spid="162818"/>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Text Box 5"/>
          <p:cNvSpPr txBox="1">
            <a:spLocks noChangeArrowheads="1"/>
          </p:cNvSpPr>
          <p:nvPr/>
        </p:nvSpPr>
        <p:spPr bwMode="auto">
          <a:xfrm>
            <a:off x="3657600" y="1295401"/>
            <a:ext cx="6324600" cy="5447645"/>
          </a:xfrm>
          <a:prstGeom prst="rect">
            <a:avLst/>
          </a:prstGeom>
          <a:noFill/>
          <a:ln w="12700" cap="sq">
            <a:noFill/>
            <a:miter lim="800000"/>
            <a:headEnd type="none" w="sm" len="sm"/>
            <a:tailEnd type="none" w="sm" len="sm"/>
          </a:ln>
        </p:spPr>
        <p:txBody>
          <a:bodyPr>
            <a:spAutoFit/>
          </a:bodyPr>
          <a:lstStyle/>
          <a:p>
            <a:pPr>
              <a:lnSpc>
                <a:spcPct val="200000"/>
              </a:lnSpc>
              <a:spcBef>
                <a:spcPct val="50000"/>
              </a:spcBef>
              <a:buFont typeface="Wingdings" pitchFamily="2" charset="2"/>
              <a:buChar char="v"/>
            </a:pPr>
            <a:r>
              <a:rPr kumimoji="1" lang="fa-IR" sz="2400" b="1" dirty="0">
                <a:latin typeface="Arial" charset="0"/>
              </a:rPr>
              <a:t> </a:t>
            </a:r>
            <a:r>
              <a:rPr kumimoji="1" lang="ar-SA" sz="2400" b="1" dirty="0">
                <a:latin typeface="Arial" charset="0"/>
              </a:rPr>
              <a:t>ارتباطات نگاه</a:t>
            </a:r>
            <a:r>
              <a:rPr kumimoji="1" lang="fa-IR" sz="2400" b="1" dirty="0">
                <a:latin typeface="Arial" charset="0"/>
              </a:rPr>
              <a:t>ی</a:t>
            </a:r>
            <a:r>
              <a:rPr kumimoji="1" lang="ar-SA" sz="2400" b="1" dirty="0">
                <a:latin typeface="Arial" charset="0"/>
              </a:rPr>
              <a:t> وچشم</a:t>
            </a:r>
            <a:r>
              <a:rPr kumimoji="1" lang="fa-IR" sz="2400" b="1" dirty="0">
                <a:latin typeface="Arial" charset="0"/>
              </a:rPr>
              <a:t>ی</a:t>
            </a:r>
            <a:r>
              <a:rPr kumimoji="1" lang="ar-SA" sz="2400" b="1" dirty="0">
                <a:latin typeface="Arial" charset="0"/>
              </a:rPr>
              <a:t> </a:t>
            </a:r>
          </a:p>
          <a:p>
            <a:pPr>
              <a:lnSpc>
                <a:spcPct val="200000"/>
              </a:lnSpc>
              <a:spcBef>
                <a:spcPct val="50000"/>
              </a:spcBef>
              <a:buFont typeface="Wingdings" pitchFamily="2" charset="2"/>
              <a:buChar char="v"/>
            </a:pPr>
            <a:r>
              <a:rPr kumimoji="1" lang="ar-SA" sz="2400" b="1" dirty="0">
                <a:latin typeface="Arial" charset="0"/>
              </a:rPr>
              <a:t> استفاده از چهره و ژست و حركات بدن </a:t>
            </a:r>
          </a:p>
          <a:p>
            <a:pPr>
              <a:lnSpc>
                <a:spcPct val="200000"/>
              </a:lnSpc>
              <a:spcBef>
                <a:spcPct val="50000"/>
              </a:spcBef>
              <a:buFont typeface="Wingdings" pitchFamily="2" charset="2"/>
              <a:buChar char="v"/>
            </a:pPr>
            <a:r>
              <a:rPr kumimoji="1" lang="ar-SA" sz="2400" b="1" dirty="0">
                <a:latin typeface="Arial" charset="0"/>
              </a:rPr>
              <a:t> پوشش وظاهر </a:t>
            </a:r>
          </a:p>
          <a:p>
            <a:pPr>
              <a:lnSpc>
                <a:spcPct val="200000"/>
              </a:lnSpc>
              <a:spcBef>
                <a:spcPct val="50000"/>
              </a:spcBef>
              <a:buFont typeface="Wingdings" pitchFamily="2" charset="2"/>
              <a:buChar char="v"/>
            </a:pPr>
            <a:r>
              <a:rPr kumimoji="1" lang="ar-SA" sz="2400" b="1" dirty="0">
                <a:latin typeface="Arial" charset="0"/>
              </a:rPr>
              <a:t> صدا و لحن و بيان  </a:t>
            </a:r>
          </a:p>
          <a:p>
            <a:pPr>
              <a:lnSpc>
                <a:spcPct val="200000"/>
              </a:lnSpc>
              <a:spcBef>
                <a:spcPct val="50000"/>
              </a:spcBef>
              <a:buFont typeface="Wingdings" pitchFamily="2" charset="2"/>
              <a:buChar char="v"/>
            </a:pPr>
            <a:r>
              <a:rPr kumimoji="1" lang="ar-SA" sz="2400" b="1" dirty="0">
                <a:latin typeface="Arial" charset="0"/>
              </a:rPr>
              <a:t> زبان غير كلام</a:t>
            </a:r>
            <a:r>
              <a:rPr kumimoji="1" lang="fa-IR" sz="2400" b="1" dirty="0">
                <a:latin typeface="Arial" charset="0"/>
              </a:rPr>
              <a:t>ی</a:t>
            </a:r>
            <a:r>
              <a:rPr kumimoji="1" lang="ar-SA" sz="2400" b="1" dirty="0">
                <a:latin typeface="Arial" charset="0"/>
              </a:rPr>
              <a:t> </a:t>
            </a:r>
          </a:p>
          <a:p>
            <a:pPr>
              <a:lnSpc>
                <a:spcPct val="200000"/>
              </a:lnSpc>
              <a:spcBef>
                <a:spcPct val="50000"/>
              </a:spcBef>
              <a:buFont typeface="Wingdings" pitchFamily="2" charset="2"/>
              <a:buChar char="v"/>
            </a:pPr>
            <a:r>
              <a:rPr kumimoji="1" lang="ar-SA" sz="2400" b="1" dirty="0">
                <a:latin typeface="Arial" charset="0"/>
              </a:rPr>
              <a:t>  طنز </a:t>
            </a:r>
            <a:endParaRPr kumimoji="1" lang="en-US" sz="2400" b="1" dirty="0">
              <a:latin typeface="Arial" charset="0"/>
            </a:endParaRPr>
          </a:p>
        </p:txBody>
      </p:sp>
      <p:sp>
        <p:nvSpPr>
          <p:cNvPr id="107526" name="Text Box 6"/>
          <p:cNvSpPr txBox="1">
            <a:spLocks noChangeArrowheads="1"/>
          </p:cNvSpPr>
          <p:nvPr/>
        </p:nvSpPr>
        <p:spPr bwMode="auto">
          <a:xfrm>
            <a:off x="2640013" y="188913"/>
            <a:ext cx="7194550" cy="914400"/>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ar-SA" sz="5400" b="1">
                <a:solidFill>
                  <a:srgbClr val="FFFF00"/>
                </a:solidFill>
                <a:latin typeface="Arial" charset="0"/>
              </a:rPr>
              <a:t>عناصر كليد</a:t>
            </a:r>
            <a:r>
              <a:rPr kumimoji="1" lang="fa-IR" sz="5400" b="1">
                <a:solidFill>
                  <a:srgbClr val="FFFF00"/>
                </a:solidFill>
                <a:latin typeface="Arial" charset="0"/>
              </a:rPr>
              <a:t>ی</a:t>
            </a:r>
            <a:r>
              <a:rPr kumimoji="1" lang="ar-SA" sz="5400" b="1">
                <a:solidFill>
                  <a:srgbClr val="FFFF00"/>
                </a:solidFill>
                <a:latin typeface="Arial" charset="0"/>
              </a:rPr>
              <a:t> در ارتباطات </a:t>
            </a:r>
            <a:endParaRPr kumimoji="1" lang="en-US" sz="5400" b="1">
              <a:solidFill>
                <a:srgbClr val="FFFF00"/>
              </a:solidFill>
              <a:latin typeface="Arial" charset="0"/>
            </a:endParaRPr>
          </a:p>
        </p:txBody>
      </p:sp>
    </p:spTree>
    <p:extLst>
      <p:ext uri="{BB962C8B-B14F-4D97-AF65-F5344CB8AC3E}">
        <p14:creationId xmlns:p14="http://schemas.microsoft.com/office/powerpoint/2010/main" val="212696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blinds(horizontal)">
                                      <p:cBhvr>
                                        <p:cTn id="7" dur="500"/>
                                        <p:tgtEl>
                                          <p:spTgt spid="1075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7525">
                                            <p:txEl>
                                              <p:pRg st="0" end="0"/>
                                            </p:txEl>
                                          </p:spTgt>
                                        </p:tgtEl>
                                        <p:attrNameLst>
                                          <p:attrName>style.visibility</p:attrName>
                                        </p:attrNameLst>
                                      </p:cBhvr>
                                      <p:to>
                                        <p:strVal val="visible"/>
                                      </p:to>
                                    </p:set>
                                    <p:animEffect transition="in" filter="dissolve">
                                      <p:cBhvr>
                                        <p:cTn id="12" dur="500"/>
                                        <p:tgtEl>
                                          <p:spTgt spid="1075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7525">
                                            <p:txEl>
                                              <p:pRg st="1" end="1"/>
                                            </p:txEl>
                                          </p:spTgt>
                                        </p:tgtEl>
                                        <p:attrNameLst>
                                          <p:attrName>style.visibility</p:attrName>
                                        </p:attrNameLst>
                                      </p:cBhvr>
                                      <p:to>
                                        <p:strVal val="visible"/>
                                      </p:to>
                                    </p:set>
                                    <p:animEffect transition="in" filter="dissolve">
                                      <p:cBhvr>
                                        <p:cTn id="17" dur="500"/>
                                        <p:tgtEl>
                                          <p:spTgt spid="1075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7525">
                                            <p:txEl>
                                              <p:pRg st="2" end="2"/>
                                            </p:txEl>
                                          </p:spTgt>
                                        </p:tgtEl>
                                        <p:attrNameLst>
                                          <p:attrName>style.visibility</p:attrName>
                                        </p:attrNameLst>
                                      </p:cBhvr>
                                      <p:to>
                                        <p:strVal val="visible"/>
                                      </p:to>
                                    </p:set>
                                    <p:animEffect transition="in" filter="dissolve">
                                      <p:cBhvr>
                                        <p:cTn id="22" dur="500"/>
                                        <p:tgtEl>
                                          <p:spTgt spid="1075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7525">
                                            <p:txEl>
                                              <p:pRg st="3" end="3"/>
                                            </p:txEl>
                                          </p:spTgt>
                                        </p:tgtEl>
                                        <p:attrNameLst>
                                          <p:attrName>style.visibility</p:attrName>
                                        </p:attrNameLst>
                                      </p:cBhvr>
                                      <p:to>
                                        <p:strVal val="visible"/>
                                      </p:to>
                                    </p:set>
                                    <p:animEffect transition="in" filter="dissolve">
                                      <p:cBhvr>
                                        <p:cTn id="27" dur="500"/>
                                        <p:tgtEl>
                                          <p:spTgt spid="1075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7525">
                                            <p:txEl>
                                              <p:pRg st="4" end="4"/>
                                            </p:txEl>
                                          </p:spTgt>
                                        </p:tgtEl>
                                        <p:attrNameLst>
                                          <p:attrName>style.visibility</p:attrName>
                                        </p:attrNameLst>
                                      </p:cBhvr>
                                      <p:to>
                                        <p:strVal val="visible"/>
                                      </p:to>
                                    </p:set>
                                    <p:animEffect transition="in" filter="dissolve">
                                      <p:cBhvr>
                                        <p:cTn id="32" dur="500"/>
                                        <p:tgtEl>
                                          <p:spTgt spid="1075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7525">
                                            <p:txEl>
                                              <p:pRg st="5" end="5"/>
                                            </p:txEl>
                                          </p:spTgt>
                                        </p:tgtEl>
                                        <p:attrNameLst>
                                          <p:attrName>style.visibility</p:attrName>
                                        </p:attrNameLst>
                                      </p:cBhvr>
                                      <p:to>
                                        <p:strVal val="visible"/>
                                      </p:to>
                                    </p:set>
                                    <p:animEffect transition="in" filter="dissolve">
                                      <p:cBhvr>
                                        <p:cTn id="37" dur="500"/>
                                        <p:tgtEl>
                                          <p:spTgt spid="1075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5"/>
          <p:cNvSpPr>
            <a:spLocks noChangeArrowheads="1"/>
          </p:cNvSpPr>
          <p:nvPr/>
        </p:nvSpPr>
        <p:spPr bwMode="auto">
          <a:xfrm>
            <a:off x="4648200" y="381001"/>
            <a:ext cx="5715000" cy="396875"/>
          </a:xfrm>
          <a:prstGeom prst="rect">
            <a:avLst/>
          </a:prstGeom>
          <a:noFill/>
          <a:ln w="12700" cap="sq">
            <a:noFill/>
            <a:miter lim="800000"/>
            <a:headEnd type="none" w="sm" len="sm"/>
            <a:tailEnd type="none" w="sm" len="sm"/>
          </a:ln>
        </p:spPr>
        <p:txBody>
          <a:bodyPr>
            <a:spAutoFit/>
          </a:bodyPr>
          <a:lstStyle/>
          <a:p>
            <a:pPr>
              <a:spcBef>
                <a:spcPct val="50000"/>
              </a:spcBef>
            </a:pPr>
            <a:endParaRPr kumimoji="1" lang="en-US" sz="2000">
              <a:latin typeface="Arial" charset="0"/>
            </a:endParaRPr>
          </a:p>
        </p:txBody>
      </p:sp>
      <p:sp>
        <p:nvSpPr>
          <p:cNvPr id="86020" name="Text Box 6"/>
          <p:cNvSpPr txBox="1">
            <a:spLocks noChangeArrowheads="1"/>
          </p:cNvSpPr>
          <p:nvPr/>
        </p:nvSpPr>
        <p:spPr bwMode="auto">
          <a:xfrm>
            <a:off x="3810000" y="685800"/>
            <a:ext cx="6400800" cy="457200"/>
          </a:xfrm>
          <a:prstGeom prst="rect">
            <a:avLst/>
          </a:prstGeom>
          <a:noFill/>
          <a:ln w="12700" cap="sq">
            <a:noFill/>
            <a:miter lim="800000"/>
            <a:headEnd type="none" w="sm" len="sm"/>
            <a:tailEnd type="none" w="sm" len="sm"/>
          </a:ln>
        </p:spPr>
        <p:txBody>
          <a:bodyPr>
            <a:spAutoFit/>
          </a:bodyPr>
          <a:lstStyle/>
          <a:p>
            <a:pPr algn="ctr" rtl="0">
              <a:spcBef>
                <a:spcPct val="50000"/>
              </a:spcBef>
            </a:pPr>
            <a:r>
              <a:rPr kumimoji="1" lang="ar-SA" sz="2400">
                <a:latin typeface="Arial" charset="0"/>
              </a:rPr>
              <a:t>   </a:t>
            </a:r>
            <a:endParaRPr kumimoji="1" lang="en-US" sz="2400">
              <a:latin typeface="Arial" charset="0"/>
            </a:endParaRPr>
          </a:p>
        </p:txBody>
      </p:sp>
      <p:sp>
        <p:nvSpPr>
          <p:cNvPr id="86021" name="Text Box 7"/>
          <p:cNvSpPr txBox="1">
            <a:spLocks noChangeArrowheads="1"/>
          </p:cNvSpPr>
          <p:nvPr/>
        </p:nvSpPr>
        <p:spPr bwMode="auto">
          <a:xfrm>
            <a:off x="4800600" y="990600"/>
            <a:ext cx="47244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Arial" charset="0"/>
            </a:endParaRPr>
          </a:p>
        </p:txBody>
      </p:sp>
      <p:sp>
        <p:nvSpPr>
          <p:cNvPr id="86022" name="Text Box 8"/>
          <p:cNvSpPr txBox="1">
            <a:spLocks noChangeArrowheads="1"/>
          </p:cNvSpPr>
          <p:nvPr/>
        </p:nvSpPr>
        <p:spPr bwMode="auto">
          <a:xfrm>
            <a:off x="5257800" y="609600"/>
            <a:ext cx="43434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Arial" charset="0"/>
            </a:endParaRPr>
          </a:p>
        </p:txBody>
      </p:sp>
      <p:sp>
        <p:nvSpPr>
          <p:cNvPr id="86023" name="Text Box 9"/>
          <p:cNvSpPr txBox="1">
            <a:spLocks noChangeArrowheads="1"/>
          </p:cNvSpPr>
          <p:nvPr/>
        </p:nvSpPr>
        <p:spPr bwMode="auto">
          <a:xfrm>
            <a:off x="5638800" y="1219200"/>
            <a:ext cx="42672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Arial" charset="0"/>
            </a:endParaRPr>
          </a:p>
        </p:txBody>
      </p:sp>
      <p:sp>
        <p:nvSpPr>
          <p:cNvPr id="86024" name="Text Box 10"/>
          <p:cNvSpPr txBox="1">
            <a:spLocks noChangeArrowheads="1"/>
          </p:cNvSpPr>
          <p:nvPr/>
        </p:nvSpPr>
        <p:spPr bwMode="auto">
          <a:xfrm>
            <a:off x="4343400" y="1219200"/>
            <a:ext cx="59436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Arial" charset="0"/>
            </a:endParaRPr>
          </a:p>
        </p:txBody>
      </p:sp>
      <p:sp>
        <p:nvSpPr>
          <p:cNvPr id="86025" name="Text Box 11"/>
          <p:cNvSpPr txBox="1">
            <a:spLocks noChangeArrowheads="1"/>
          </p:cNvSpPr>
          <p:nvPr/>
        </p:nvSpPr>
        <p:spPr bwMode="auto">
          <a:xfrm>
            <a:off x="4267201" y="381000"/>
            <a:ext cx="5578475" cy="457200"/>
          </a:xfrm>
          <a:prstGeom prst="rect">
            <a:avLst/>
          </a:prstGeom>
          <a:noFill/>
          <a:ln w="12700" cap="sq">
            <a:noFill/>
            <a:miter lim="800000"/>
            <a:headEnd type="none" w="sm" len="sm"/>
            <a:tailEnd type="none" w="sm" len="sm"/>
          </a:ln>
        </p:spPr>
        <p:txBody>
          <a:bodyPr>
            <a:spAutoFit/>
          </a:bodyPr>
          <a:lstStyle/>
          <a:p>
            <a:pPr algn="l" rtl="0"/>
            <a:endParaRPr kumimoji="1" lang="en-US" sz="2400">
              <a:latin typeface="Arial" charset="0"/>
            </a:endParaRPr>
          </a:p>
        </p:txBody>
      </p:sp>
      <p:sp>
        <p:nvSpPr>
          <p:cNvPr id="86026" name="Text Box 12"/>
          <p:cNvSpPr txBox="1">
            <a:spLocks noChangeArrowheads="1"/>
          </p:cNvSpPr>
          <p:nvPr/>
        </p:nvSpPr>
        <p:spPr bwMode="auto">
          <a:xfrm>
            <a:off x="5410200" y="1143000"/>
            <a:ext cx="45720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Arial" charset="0"/>
            </a:endParaRPr>
          </a:p>
        </p:txBody>
      </p:sp>
      <p:sp>
        <p:nvSpPr>
          <p:cNvPr id="86027" name="Text Box 13"/>
          <p:cNvSpPr txBox="1">
            <a:spLocks noChangeArrowheads="1"/>
          </p:cNvSpPr>
          <p:nvPr/>
        </p:nvSpPr>
        <p:spPr bwMode="auto">
          <a:xfrm>
            <a:off x="9144000" y="1828800"/>
            <a:ext cx="184150" cy="457200"/>
          </a:xfrm>
          <a:prstGeom prst="rect">
            <a:avLst/>
          </a:prstGeom>
          <a:noFill/>
          <a:ln w="12700" cap="sq">
            <a:noFill/>
            <a:miter lim="800000"/>
            <a:headEnd type="none" w="sm" len="sm"/>
            <a:tailEnd type="none" w="sm" len="sm"/>
          </a:ln>
        </p:spPr>
        <p:txBody>
          <a:bodyPr>
            <a:spAutoFit/>
          </a:bodyPr>
          <a:lstStyle/>
          <a:p>
            <a:pPr algn="l" rtl="0">
              <a:spcBef>
                <a:spcPct val="50000"/>
              </a:spcBef>
            </a:pPr>
            <a:endParaRPr kumimoji="1" lang="en-US" sz="2400">
              <a:latin typeface="Arial" charset="0"/>
            </a:endParaRPr>
          </a:p>
        </p:txBody>
      </p:sp>
      <p:sp>
        <p:nvSpPr>
          <p:cNvPr id="86028" name="Text Box 14"/>
          <p:cNvSpPr txBox="1">
            <a:spLocks noChangeArrowheads="1"/>
          </p:cNvSpPr>
          <p:nvPr/>
        </p:nvSpPr>
        <p:spPr bwMode="auto">
          <a:xfrm>
            <a:off x="6705600" y="1295400"/>
            <a:ext cx="3505200" cy="457200"/>
          </a:xfrm>
          <a:prstGeom prst="rect">
            <a:avLst/>
          </a:prstGeom>
          <a:noFill/>
          <a:ln w="12700" cap="sq">
            <a:noFill/>
            <a:miter lim="800000"/>
            <a:headEnd type="none" w="sm" len="sm"/>
            <a:tailEnd type="none" w="sm" len="sm"/>
          </a:ln>
        </p:spPr>
        <p:txBody>
          <a:bodyPr>
            <a:spAutoFit/>
          </a:bodyPr>
          <a:lstStyle/>
          <a:p>
            <a:pPr algn="l" rtl="0">
              <a:spcBef>
                <a:spcPct val="50000"/>
              </a:spcBef>
            </a:pPr>
            <a:endParaRPr kumimoji="1" lang="en-US" sz="2400">
              <a:latin typeface="Arial" charset="0"/>
            </a:endParaRPr>
          </a:p>
        </p:txBody>
      </p:sp>
      <p:sp>
        <p:nvSpPr>
          <p:cNvPr id="108559" name="Text Box 15"/>
          <p:cNvSpPr txBox="1">
            <a:spLocks noChangeArrowheads="1"/>
          </p:cNvSpPr>
          <p:nvPr/>
        </p:nvSpPr>
        <p:spPr bwMode="auto">
          <a:xfrm rot="10800000">
            <a:off x="1856601" y="765176"/>
            <a:ext cx="553998" cy="5349875"/>
          </a:xfrm>
          <a:prstGeom prst="rect">
            <a:avLst/>
          </a:prstGeom>
          <a:noFill/>
          <a:ln w="12700" cap="sq">
            <a:noFill/>
            <a:miter lim="800000"/>
            <a:headEnd type="none" w="sm" len="sm"/>
            <a:tailEnd type="none" w="sm" len="sm"/>
          </a:ln>
        </p:spPr>
        <p:txBody>
          <a:bodyPr vert="eaVert">
            <a:spAutoFit/>
          </a:bodyPr>
          <a:lstStyle/>
          <a:p>
            <a:pPr algn="ctr">
              <a:spcBef>
                <a:spcPct val="50000"/>
              </a:spcBef>
            </a:pPr>
            <a:r>
              <a:rPr kumimoji="1" lang="ar-SA" sz="2400" b="1">
                <a:solidFill>
                  <a:srgbClr val="FFFF00"/>
                </a:solidFill>
                <a:latin typeface="Arial" charset="0"/>
              </a:rPr>
              <a:t>وسايل و ابزار ارتباطات و توسعه و ترويج بازاريابي </a:t>
            </a:r>
            <a:endParaRPr kumimoji="1" lang="en-US" sz="2400" b="1">
              <a:solidFill>
                <a:srgbClr val="FFFF00"/>
              </a:solidFill>
              <a:latin typeface="Arial" charset="0"/>
            </a:endParaRPr>
          </a:p>
        </p:txBody>
      </p:sp>
      <p:graphicFrame>
        <p:nvGraphicFramePr>
          <p:cNvPr id="108577" name="Group 33"/>
          <p:cNvGraphicFramePr>
            <a:graphicFrameLocks noGrp="1"/>
          </p:cNvGraphicFramePr>
          <p:nvPr/>
        </p:nvGraphicFramePr>
        <p:xfrm>
          <a:off x="2711450" y="304800"/>
          <a:ext cx="7651750" cy="6004560"/>
        </p:xfrm>
        <a:graphic>
          <a:graphicData uri="http://schemas.openxmlformats.org/drawingml/2006/table">
            <a:tbl>
              <a:tblPr/>
              <a:tblGrid>
                <a:gridCol w="1562100"/>
                <a:gridCol w="1482725"/>
                <a:gridCol w="2654300"/>
                <a:gridCol w="1952625"/>
              </a:tblGrid>
              <a:tr h="6096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فروش حضوري (شخصي)  </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w="38100" cap="flat" cmpd="sng" algn="ctr">
                      <a:solidFill>
                        <a:srgbClr val="00CCFF"/>
                      </a:solidFill>
                      <a:prstDash val="solid"/>
                      <a:round/>
                      <a:headEnd type="none" w="sm" len="sm"/>
                      <a:tailEnd type="none" w="sm" len="sm"/>
                    </a:lnL>
                    <a:lnR w="38100" cap="flat" cmpd="sng" algn="ctr">
                      <a:solidFill>
                        <a:srgbClr val="00CCFF"/>
                      </a:solidFill>
                      <a:prstDash val="solid"/>
                      <a:round/>
                      <a:headEnd type="none" w="sm" len="sm"/>
                      <a:tailEnd type="none" w="sm" len="sm"/>
                    </a:lnR>
                    <a:lnT w="38100" cap="flat" cmpd="sng" algn="ctr">
                      <a:solidFill>
                        <a:srgbClr val="00CCFF"/>
                      </a:solidFill>
                      <a:prstDash val="solid"/>
                      <a:round/>
                      <a:headEnd type="none" w="sm" len="sm"/>
                      <a:tailEnd type="none" w="sm" len="sm"/>
                    </a:lnT>
                    <a:lnB w="38100" cap="flat" cmpd="sng" algn="ctr">
                      <a:solidFill>
                        <a:srgbClr val="00CCFF"/>
                      </a:solidFill>
                      <a:prstDash val="solid"/>
                      <a:round/>
                      <a:headEnd type="none" w="sm" len="sm"/>
                      <a:tailEnd type="none" w="sm" len="sm"/>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روابط عمومي </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w="38100" cap="flat" cmpd="sng" algn="ctr">
                      <a:solidFill>
                        <a:srgbClr val="00CCFF"/>
                      </a:solidFill>
                      <a:prstDash val="solid"/>
                      <a:round/>
                      <a:headEnd type="none" w="sm" len="sm"/>
                      <a:tailEnd type="none" w="sm" len="sm"/>
                    </a:lnL>
                    <a:lnR w="38100" cap="flat" cmpd="sng" algn="ctr">
                      <a:solidFill>
                        <a:srgbClr val="00CCFF"/>
                      </a:solidFill>
                      <a:prstDash val="solid"/>
                      <a:round/>
                      <a:headEnd type="none" w="sm" len="sm"/>
                      <a:tailEnd type="none" w="sm" len="sm"/>
                    </a:lnR>
                    <a:lnT w="38100" cap="flat" cmpd="sng" algn="ctr">
                      <a:solidFill>
                        <a:srgbClr val="00CCFF"/>
                      </a:solidFill>
                      <a:prstDash val="solid"/>
                      <a:round/>
                      <a:headEnd type="none" w="sm" len="sm"/>
                      <a:tailEnd type="none" w="sm" len="sm"/>
                    </a:lnT>
                    <a:lnB w="38100" cap="flat" cmpd="sng" algn="ctr">
                      <a:solidFill>
                        <a:srgbClr val="00CCFF"/>
                      </a:solidFill>
                      <a:prstDash val="solid"/>
                      <a:round/>
                      <a:headEnd type="none" w="sm" len="sm"/>
                      <a:tailEnd type="none" w="sm" len="sm"/>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ترويج و توسعه فروش </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w="38100" cap="flat" cmpd="sng" algn="ctr">
                      <a:solidFill>
                        <a:srgbClr val="00CCFF"/>
                      </a:solidFill>
                      <a:prstDash val="solid"/>
                      <a:round/>
                      <a:headEnd type="none" w="sm" len="sm"/>
                      <a:tailEnd type="none" w="sm" len="sm"/>
                    </a:lnL>
                    <a:lnR w="38100" cap="flat" cmpd="sng" algn="ctr">
                      <a:solidFill>
                        <a:srgbClr val="00CCFF"/>
                      </a:solidFill>
                      <a:prstDash val="solid"/>
                      <a:round/>
                      <a:headEnd type="none" w="sm" len="sm"/>
                      <a:tailEnd type="none" w="sm" len="sm"/>
                    </a:lnR>
                    <a:lnT w="38100" cap="flat" cmpd="sng" algn="ctr">
                      <a:solidFill>
                        <a:srgbClr val="00CCFF"/>
                      </a:solidFill>
                      <a:prstDash val="solid"/>
                      <a:round/>
                      <a:headEnd type="none" w="sm" len="sm"/>
                      <a:tailEnd type="none" w="sm" len="sm"/>
                    </a:lnT>
                    <a:lnB w="38100" cap="flat" cmpd="sng" algn="ctr">
                      <a:solidFill>
                        <a:srgbClr val="00CCFF"/>
                      </a:solidFill>
                      <a:prstDash val="solid"/>
                      <a:round/>
                      <a:headEnd type="none" w="sm" len="sm"/>
                      <a:tailEnd type="none" w="sm" len="sm"/>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تبليغا ت </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w="38100" cap="flat" cmpd="sng" algn="ctr">
                      <a:solidFill>
                        <a:srgbClr val="00CCFF"/>
                      </a:solidFill>
                      <a:prstDash val="solid"/>
                      <a:round/>
                      <a:headEnd type="none" w="sm" len="sm"/>
                      <a:tailEnd type="none" w="sm" len="sm"/>
                    </a:lnL>
                    <a:lnR w="38100" cap="flat" cmpd="sng" algn="ctr">
                      <a:solidFill>
                        <a:srgbClr val="00CCFF"/>
                      </a:solidFill>
                      <a:prstDash val="solid"/>
                      <a:round/>
                      <a:headEnd type="none" w="sm" len="sm"/>
                      <a:tailEnd type="none" w="sm" len="sm"/>
                    </a:lnR>
                    <a:lnT w="38100" cap="flat" cmpd="sng" algn="ctr">
                      <a:solidFill>
                        <a:srgbClr val="00CCFF"/>
                      </a:solidFill>
                      <a:prstDash val="solid"/>
                      <a:round/>
                      <a:headEnd type="none" w="sm" len="sm"/>
                      <a:tailEnd type="none" w="sm" len="sm"/>
                    </a:lnT>
                    <a:lnB w="38100" cap="flat" cmpd="sng" algn="ctr">
                      <a:solidFill>
                        <a:srgbClr val="00CCFF"/>
                      </a:solidFill>
                      <a:prstDash val="solid"/>
                      <a:round/>
                      <a:headEnd type="none" w="sm" len="sm"/>
                      <a:tailEnd type="none" w="sm" len="sm"/>
                    </a:lnB>
                    <a:lnTlToBr>
                      <a:noFill/>
                    </a:lnTlToBr>
                    <a:lnBlToTr>
                      <a:noFill/>
                    </a:lnBlToTr>
                    <a:noFill/>
                  </a:tcPr>
                </a:tc>
              </a:tr>
              <a:tr h="50911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نمايش حضوري كالا  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ملاقاتهاي فروش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مذاكرات تجاري</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بازاريابي تلويزيوني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برنامه هاي انگيزشي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حضور در نمايشگاه ها  </a:t>
                      </a: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rgbClr val="00CCFF"/>
                      </a:solidFill>
                      <a:prstDash val="solid"/>
                      <a:round/>
                      <a:headEnd type="none" w="sm" len="sm"/>
                      <a:tailEnd type="none" w="sm" len="sm"/>
                    </a:lnL>
                    <a:lnR w="38100" cap="flat" cmpd="sng" algn="ctr">
                      <a:solidFill>
                        <a:srgbClr val="00CCFF"/>
                      </a:solidFill>
                      <a:prstDash val="solid"/>
                      <a:round/>
                      <a:headEnd type="none" w="sm" len="sm"/>
                      <a:tailEnd type="none" w="sm" len="sm"/>
                    </a:lnR>
                    <a:lnT w="38100" cap="flat" cmpd="sng" algn="ctr">
                      <a:solidFill>
                        <a:srgbClr val="00CCFF"/>
                      </a:solidFill>
                      <a:prstDash val="solid"/>
                      <a:round/>
                      <a:headEnd type="none" w="sm" len="sm"/>
                      <a:tailEnd type="none" w="sm" len="sm"/>
                    </a:lnT>
                    <a:lnB w="38100" cap="flat" cmpd="sng" algn="ctr">
                      <a:solidFill>
                        <a:srgbClr val="00CCFF"/>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ميهماني ارباب جرايد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سخنراني 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سمينارها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گزارشات ساليانه شركت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انجام امور خيريه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انتشارات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روابط اجتماعي </a:t>
                      </a:r>
                      <a:endPar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rgbClr val="00CCFF"/>
                      </a:solidFill>
                      <a:prstDash val="solid"/>
                      <a:round/>
                      <a:headEnd type="none" w="sm" len="sm"/>
                      <a:tailEnd type="none" w="sm" len="sm"/>
                    </a:lnL>
                    <a:lnR w="38100" cap="flat" cmpd="sng" algn="ctr">
                      <a:solidFill>
                        <a:srgbClr val="00CCFF"/>
                      </a:solidFill>
                      <a:prstDash val="solid"/>
                      <a:round/>
                      <a:headEnd type="none" w="sm" len="sm"/>
                      <a:tailEnd type="none" w="sm" len="sm"/>
                    </a:lnR>
                    <a:lnT w="38100" cap="flat" cmpd="sng" algn="ctr">
                      <a:solidFill>
                        <a:srgbClr val="00CCFF"/>
                      </a:solidFill>
                      <a:prstDash val="solid"/>
                      <a:round/>
                      <a:headEnd type="none" w="sm" len="sm"/>
                      <a:tailEnd type="none" w="sm" len="sm"/>
                    </a:lnT>
                    <a:lnB w="38100" cap="flat" cmpd="sng" algn="ctr">
                      <a:solidFill>
                        <a:srgbClr val="00CCFF"/>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مسابقات و سرگرميها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شرط بندي ها</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بخت آزمايي و قرعه كشي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جوايز و هدايا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نمونه هاي مجاني</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نمايش ها و نمايشگاهها</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كوپن هاي خريد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تخفيف هاي تشويقي</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اعتبارات با بهره كم</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برنامه هاي تفريحي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تخفيف هاي تجاري ملاقاتها</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سررسيد نامه و تقويم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وسائل ادوات تبليغاتي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مواد آموزشي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گردشهاي دسته جمعي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rgbClr val="00CCFF"/>
                      </a:solidFill>
                      <a:prstDash val="solid"/>
                      <a:round/>
                      <a:headEnd type="none" w="sm" len="sm"/>
                      <a:tailEnd type="none" w="sm" len="sm"/>
                    </a:lnL>
                    <a:lnR w="38100" cap="flat" cmpd="sng" algn="ctr">
                      <a:solidFill>
                        <a:srgbClr val="00CCFF"/>
                      </a:solidFill>
                      <a:prstDash val="solid"/>
                      <a:round/>
                      <a:headEnd type="none" w="sm" len="sm"/>
                      <a:tailEnd type="none" w="sm" len="sm"/>
                    </a:lnR>
                    <a:lnT w="38100" cap="flat" cmpd="sng" algn="ctr">
                      <a:solidFill>
                        <a:srgbClr val="00CCFF"/>
                      </a:solidFill>
                      <a:prstDash val="solid"/>
                      <a:round/>
                      <a:headEnd type="none" w="sm" len="sm"/>
                      <a:tailEnd type="none" w="sm" len="sm"/>
                    </a:lnT>
                    <a:lnB w="38100" cap="flat" cmpd="sng" algn="ctr">
                      <a:solidFill>
                        <a:srgbClr val="00CCFF"/>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آگهي هاي كتبي و شفاهي  بسته بندي  (ظاهر و مطالب)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كاتالوگ ها</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نامه هاي پستي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فيلم و نوار</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مجلات تخصصي</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بروشور، كتابچه 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پوسترها و نقشه 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راهنماها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تابلوهاي خياباني و بياباني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تابلو روي اتوبوسها،ورزشگا هها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اعلان ها و اعلاميه 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علائم نمايشي</a:t>
                      </a: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rgbClr val="00CCFF"/>
                      </a:solidFill>
                      <a:prstDash val="solid"/>
                      <a:round/>
                      <a:headEnd type="none" w="sm" len="sm"/>
                      <a:tailEnd type="none" w="sm" len="sm"/>
                    </a:lnL>
                    <a:lnR w="38100" cap="flat" cmpd="sng" algn="ctr">
                      <a:solidFill>
                        <a:srgbClr val="00CCFF"/>
                      </a:solidFill>
                      <a:prstDash val="solid"/>
                      <a:round/>
                      <a:headEnd type="none" w="sm" len="sm"/>
                      <a:tailEnd type="none" w="sm" len="sm"/>
                    </a:lnR>
                    <a:lnT w="38100" cap="flat" cmpd="sng" algn="ctr">
                      <a:solidFill>
                        <a:srgbClr val="00CCFF"/>
                      </a:solidFill>
                      <a:prstDash val="solid"/>
                      <a:round/>
                      <a:headEnd type="none" w="sm" len="sm"/>
                      <a:tailEnd type="none" w="sm" len="sm"/>
                    </a:lnT>
                    <a:lnB w="38100" cap="flat" cmpd="sng" algn="ctr">
                      <a:solidFill>
                        <a:srgbClr val="00CCFF"/>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46457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08559"/>
                                        </p:tgtEl>
                                        <p:attrNameLst>
                                          <p:attrName>style.visibility</p:attrName>
                                        </p:attrNameLst>
                                      </p:cBhvr>
                                      <p:to>
                                        <p:strVal val="visible"/>
                                      </p:to>
                                    </p:set>
                                    <p:animEffect transition="in" filter="dissolve">
                                      <p:cBhvr>
                                        <p:cTn id="7" dur="500"/>
                                        <p:tgtEl>
                                          <p:spTgt spid="108559"/>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8577"/>
                                        </p:tgtEl>
                                        <p:attrNameLst>
                                          <p:attrName>style.visibility</p:attrName>
                                        </p:attrNameLst>
                                      </p:cBhvr>
                                      <p:to>
                                        <p:strVal val="visible"/>
                                      </p:to>
                                    </p:set>
                                    <p:animEffect transition="in" filter="dissolve">
                                      <p:cBhvr>
                                        <p:cTn id="11" dur="500"/>
                                        <p:tgtEl>
                                          <p:spTgt spid="108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9"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5"/>
          <p:cNvSpPr txBox="1">
            <a:spLocks noChangeArrowheads="1"/>
          </p:cNvSpPr>
          <p:nvPr/>
        </p:nvSpPr>
        <p:spPr bwMode="auto">
          <a:xfrm>
            <a:off x="3657600" y="457200"/>
            <a:ext cx="6400800" cy="457200"/>
          </a:xfrm>
          <a:prstGeom prst="rect">
            <a:avLst/>
          </a:prstGeom>
          <a:noFill/>
          <a:ln w="12700" cap="sq">
            <a:noFill/>
            <a:miter lim="800000"/>
            <a:headEnd type="none" w="sm" len="sm"/>
            <a:tailEnd type="none" w="sm" len="sm"/>
          </a:ln>
        </p:spPr>
        <p:txBody>
          <a:bodyPr>
            <a:spAutoFit/>
          </a:bodyPr>
          <a:lstStyle/>
          <a:p>
            <a:pPr algn="ctr" rtl="0">
              <a:spcBef>
                <a:spcPct val="50000"/>
              </a:spcBef>
            </a:pPr>
            <a:r>
              <a:rPr kumimoji="1" lang="ar-SA" sz="2400">
                <a:latin typeface="Times New Roman" pitchFamily="18" charset="0"/>
                <a:cs typeface="Koodak" pitchFamily="10" charset="-78"/>
              </a:rPr>
              <a:t>   </a:t>
            </a:r>
            <a:endParaRPr kumimoji="1" lang="en-US" sz="2400">
              <a:latin typeface="Times New Roman" pitchFamily="18" charset="0"/>
              <a:cs typeface="Koodak" pitchFamily="10" charset="-78"/>
            </a:endParaRPr>
          </a:p>
        </p:txBody>
      </p:sp>
      <p:sp>
        <p:nvSpPr>
          <p:cNvPr id="87044" name="Text Box 6"/>
          <p:cNvSpPr txBox="1">
            <a:spLocks noChangeArrowheads="1"/>
          </p:cNvSpPr>
          <p:nvPr/>
        </p:nvSpPr>
        <p:spPr bwMode="auto">
          <a:xfrm>
            <a:off x="5410200" y="990600"/>
            <a:ext cx="47244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Times New Roman" pitchFamily="18" charset="0"/>
              <a:cs typeface="Koodak" pitchFamily="10" charset="-78"/>
            </a:endParaRPr>
          </a:p>
        </p:txBody>
      </p:sp>
      <p:sp>
        <p:nvSpPr>
          <p:cNvPr id="87045" name="Text Box 7"/>
          <p:cNvSpPr txBox="1">
            <a:spLocks noChangeArrowheads="1"/>
          </p:cNvSpPr>
          <p:nvPr/>
        </p:nvSpPr>
        <p:spPr bwMode="auto">
          <a:xfrm>
            <a:off x="3581400" y="381000"/>
            <a:ext cx="67056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Times New Roman" pitchFamily="18" charset="0"/>
              <a:cs typeface="Koodak" pitchFamily="10" charset="-78"/>
            </a:endParaRPr>
          </a:p>
        </p:txBody>
      </p:sp>
      <p:sp>
        <p:nvSpPr>
          <p:cNvPr id="87046" name="Text Box 8"/>
          <p:cNvSpPr txBox="1">
            <a:spLocks noChangeArrowheads="1"/>
          </p:cNvSpPr>
          <p:nvPr/>
        </p:nvSpPr>
        <p:spPr bwMode="auto">
          <a:xfrm>
            <a:off x="5638800" y="1219200"/>
            <a:ext cx="42672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Times New Roman" pitchFamily="18" charset="0"/>
              <a:cs typeface="Koodak" pitchFamily="10" charset="-78"/>
            </a:endParaRPr>
          </a:p>
        </p:txBody>
      </p:sp>
      <p:sp>
        <p:nvSpPr>
          <p:cNvPr id="87047" name="Text Box 9"/>
          <p:cNvSpPr txBox="1">
            <a:spLocks noChangeArrowheads="1"/>
          </p:cNvSpPr>
          <p:nvPr/>
        </p:nvSpPr>
        <p:spPr bwMode="auto">
          <a:xfrm>
            <a:off x="4343400" y="1066800"/>
            <a:ext cx="59436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Times New Roman" pitchFamily="18" charset="0"/>
              <a:cs typeface="Koodak" pitchFamily="10" charset="-78"/>
            </a:endParaRPr>
          </a:p>
        </p:txBody>
      </p:sp>
      <p:sp>
        <p:nvSpPr>
          <p:cNvPr id="87048" name="Text Box 10"/>
          <p:cNvSpPr txBox="1">
            <a:spLocks noChangeArrowheads="1"/>
          </p:cNvSpPr>
          <p:nvPr/>
        </p:nvSpPr>
        <p:spPr bwMode="auto">
          <a:xfrm>
            <a:off x="4267201" y="381000"/>
            <a:ext cx="5578475" cy="457200"/>
          </a:xfrm>
          <a:prstGeom prst="rect">
            <a:avLst/>
          </a:prstGeom>
          <a:noFill/>
          <a:ln w="12700" cap="sq">
            <a:noFill/>
            <a:miter lim="800000"/>
            <a:headEnd type="none" w="sm" len="sm"/>
            <a:tailEnd type="none" w="sm" len="sm"/>
          </a:ln>
        </p:spPr>
        <p:txBody>
          <a:bodyPr>
            <a:spAutoFit/>
          </a:bodyPr>
          <a:lstStyle/>
          <a:p>
            <a:pPr algn="l" rtl="0"/>
            <a:endParaRPr kumimoji="1" lang="en-US" sz="2400">
              <a:latin typeface="Times New Roman" pitchFamily="18" charset="0"/>
              <a:cs typeface="Koodak" pitchFamily="10" charset="-78"/>
            </a:endParaRPr>
          </a:p>
        </p:txBody>
      </p:sp>
      <p:sp>
        <p:nvSpPr>
          <p:cNvPr id="87049" name="Text Box 11"/>
          <p:cNvSpPr txBox="1">
            <a:spLocks noChangeArrowheads="1"/>
          </p:cNvSpPr>
          <p:nvPr/>
        </p:nvSpPr>
        <p:spPr bwMode="auto">
          <a:xfrm>
            <a:off x="5410200" y="381000"/>
            <a:ext cx="44958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Times New Roman" pitchFamily="18" charset="0"/>
              <a:cs typeface="Koodak" pitchFamily="10" charset="-78"/>
            </a:endParaRPr>
          </a:p>
        </p:txBody>
      </p:sp>
      <p:sp>
        <p:nvSpPr>
          <p:cNvPr id="87050" name="Text Box 12"/>
          <p:cNvSpPr txBox="1">
            <a:spLocks noChangeArrowheads="1"/>
          </p:cNvSpPr>
          <p:nvPr/>
        </p:nvSpPr>
        <p:spPr bwMode="auto">
          <a:xfrm>
            <a:off x="9144000" y="1828800"/>
            <a:ext cx="184150" cy="457200"/>
          </a:xfrm>
          <a:prstGeom prst="rect">
            <a:avLst/>
          </a:prstGeom>
          <a:noFill/>
          <a:ln w="12700" cap="sq">
            <a:noFill/>
            <a:miter lim="800000"/>
            <a:headEnd type="none" w="sm" len="sm"/>
            <a:tailEnd type="none" w="sm" len="sm"/>
          </a:ln>
        </p:spPr>
        <p:txBody>
          <a:bodyPr>
            <a:spAutoFit/>
          </a:bodyPr>
          <a:lstStyle/>
          <a:p>
            <a:pPr algn="l" rtl="0">
              <a:spcBef>
                <a:spcPct val="50000"/>
              </a:spcBef>
            </a:pPr>
            <a:endParaRPr kumimoji="1" lang="en-US" sz="2400">
              <a:latin typeface="Times New Roman" pitchFamily="18" charset="0"/>
              <a:cs typeface="Koodak" pitchFamily="10" charset="-78"/>
            </a:endParaRPr>
          </a:p>
        </p:txBody>
      </p:sp>
      <p:sp>
        <p:nvSpPr>
          <p:cNvPr id="87051" name="Text Box 13"/>
          <p:cNvSpPr txBox="1">
            <a:spLocks noChangeArrowheads="1"/>
          </p:cNvSpPr>
          <p:nvPr/>
        </p:nvSpPr>
        <p:spPr bwMode="auto">
          <a:xfrm>
            <a:off x="6705600" y="1295400"/>
            <a:ext cx="3505200" cy="457200"/>
          </a:xfrm>
          <a:prstGeom prst="rect">
            <a:avLst/>
          </a:prstGeom>
          <a:noFill/>
          <a:ln w="12700" cap="sq">
            <a:noFill/>
            <a:miter lim="800000"/>
            <a:headEnd type="none" w="sm" len="sm"/>
            <a:tailEnd type="none" w="sm" len="sm"/>
          </a:ln>
        </p:spPr>
        <p:txBody>
          <a:bodyPr>
            <a:spAutoFit/>
          </a:bodyPr>
          <a:lstStyle/>
          <a:p>
            <a:pPr algn="l" rtl="0">
              <a:spcBef>
                <a:spcPct val="50000"/>
              </a:spcBef>
            </a:pPr>
            <a:endParaRPr kumimoji="1" lang="en-US" sz="2400">
              <a:latin typeface="Times New Roman" pitchFamily="18" charset="0"/>
              <a:cs typeface="Koodak" pitchFamily="10" charset="-78"/>
            </a:endParaRPr>
          </a:p>
        </p:txBody>
      </p:sp>
      <p:sp>
        <p:nvSpPr>
          <p:cNvPr id="87052" name="Text Box 14"/>
          <p:cNvSpPr txBox="1">
            <a:spLocks noChangeArrowheads="1"/>
          </p:cNvSpPr>
          <p:nvPr/>
        </p:nvSpPr>
        <p:spPr bwMode="auto">
          <a:xfrm>
            <a:off x="3657600" y="304801"/>
            <a:ext cx="6705600" cy="703263"/>
          </a:xfrm>
          <a:prstGeom prst="rect">
            <a:avLst/>
          </a:prstGeom>
          <a:noFill/>
          <a:ln w="12700" cap="sq">
            <a:noFill/>
            <a:miter lim="800000"/>
            <a:headEnd type="none" w="sm" len="sm"/>
            <a:tailEnd type="none" w="sm" len="sm"/>
          </a:ln>
        </p:spPr>
        <p:txBody>
          <a:bodyPr>
            <a:spAutoFit/>
          </a:bodyPr>
          <a:lstStyle/>
          <a:p>
            <a:pPr algn="ctr">
              <a:spcBef>
                <a:spcPct val="50000"/>
              </a:spcBef>
            </a:pPr>
            <a:endParaRPr kumimoji="1" lang="ar-SA" sz="1600">
              <a:latin typeface="Times New Roman" pitchFamily="18" charset="0"/>
              <a:cs typeface="Koodak" pitchFamily="10" charset="-78"/>
            </a:endParaRPr>
          </a:p>
          <a:p>
            <a:pPr algn="ctr">
              <a:spcBef>
                <a:spcPct val="50000"/>
              </a:spcBef>
            </a:pPr>
            <a:endParaRPr kumimoji="1" lang="en-US" sz="1600">
              <a:latin typeface="Times New Roman" pitchFamily="18" charset="0"/>
              <a:cs typeface="Koodak" pitchFamily="10" charset="-78"/>
            </a:endParaRPr>
          </a:p>
        </p:txBody>
      </p:sp>
      <p:sp>
        <p:nvSpPr>
          <p:cNvPr id="87053" name="Text Box 15"/>
          <p:cNvSpPr txBox="1">
            <a:spLocks noChangeArrowheads="1"/>
          </p:cNvSpPr>
          <p:nvPr/>
        </p:nvSpPr>
        <p:spPr bwMode="auto">
          <a:xfrm>
            <a:off x="4800600" y="2590801"/>
            <a:ext cx="5029200" cy="366713"/>
          </a:xfrm>
          <a:prstGeom prst="rect">
            <a:avLst/>
          </a:prstGeom>
          <a:noFill/>
          <a:ln w="12700" cap="sq">
            <a:noFill/>
            <a:miter lim="800000"/>
            <a:headEnd type="none" w="sm" len="sm"/>
            <a:tailEnd type="none" w="sm" len="sm"/>
          </a:ln>
        </p:spPr>
        <p:txBody>
          <a:bodyPr>
            <a:spAutoFit/>
          </a:bodyPr>
          <a:lstStyle/>
          <a:p>
            <a:pPr algn="l" rtl="0"/>
            <a:endParaRPr kumimoji="1" lang="en-US">
              <a:latin typeface="Times New Roman" pitchFamily="18" charset="0"/>
              <a:cs typeface="Koodak" pitchFamily="10" charset="-78"/>
            </a:endParaRPr>
          </a:p>
        </p:txBody>
      </p:sp>
      <p:sp>
        <p:nvSpPr>
          <p:cNvPr id="87054" name="Text Box 16"/>
          <p:cNvSpPr txBox="1">
            <a:spLocks noChangeArrowheads="1"/>
          </p:cNvSpPr>
          <p:nvPr/>
        </p:nvSpPr>
        <p:spPr bwMode="auto">
          <a:xfrm>
            <a:off x="5029200" y="2286001"/>
            <a:ext cx="5181600" cy="366713"/>
          </a:xfrm>
          <a:prstGeom prst="rect">
            <a:avLst/>
          </a:prstGeom>
          <a:noFill/>
          <a:ln w="12700" cap="sq">
            <a:noFill/>
            <a:miter lim="800000"/>
            <a:headEnd type="none" w="sm" len="sm"/>
            <a:tailEnd type="none" w="sm" len="sm"/>
          </a:ln>
        </p:spPr>
        <p:txBody>
          <a:bodyPr>
            <a:spAutoFit/>
          </a:bodyPr>
          <a:lstStyle/>
          <a:p>
            <a:pPr algn="l" rtl="0">
              <a:spcBef>
                <a:spcPct val="50000"/>
              </a:spcBef>
            </a:pPr>
            <a:endParaRPr kumimoji="1" lang="en-US">
              <a:latin typeface="Times New Roman" pitchFamily="18" charset="0"/>
              <a:cs typeface="Koodak" pitchFamily="10" charset="-78"/>
            </a:endParaRPr>
          </a:p>
        </p:txBody>
      </p:sp>
      <p:sp>
        <p:nvSpPr>
          <p:cNvPr id="87055" name="Text Box 17"/>
          <p:cNvSpPr txBox="1">
            <a:spLocks noChangeArrowheads="1"/>
          </p:cNvSpPr>
          <p:nvPr/>
        </p:nvSpPr>
        <p:spPr bwMode="auto">
          <a:xfrm>
            <a:off x="7832726" y="4533901"/>
            <a:ext cx="2301875" cy="366713"/>
          </a:xfrm>
          <a:prstGeom prst="rect">
            <a:avLst/>
          </a:prstGeom>
          <a:noFill/>
          <a:ln w="12700" cap="sq">
            <a:noFill/>
            <a:miter lim="800000"/>
            <a:headEnd type="none" w="sm" len="sm"/>
            <a:tailEnd type="none" w="sm" len="sm"/>
          </a:ln>
        </p:spPr>
        <p:txBody>
          <a:bodyPr>
            <a:spAutoFit/>
          </a:bodyPr>
          <a:lstStyle/>
          <a:p>
            <a:pPr algn="l" rtl="0"/>
            <a:endParaRPr kumimoji="1" lang="en-US">
              <a:latin typeface="Times New Roman" pitchFamily="18" charset="0"/>
              <a:cs typeface="Koodak" pitchFamily="10" charset="-78"/>
            </a:endParaRPr>
          </a:p>
        </p:txBody>
      </p:sp>
      <p:sp>
        <p:nvSpPr>
          <p:cNvPr id="87056" name="Text Box 19"/>
          <p:cNvSpPr txBox="1">
            <a:spLocks noChangeArrowheads="1"/>
          </p:cNvSpPr>
          <p:nvPr/>
        </p:nvSpPr>
        <p:spPr bwMode="auto">
          <a:xfrm>
            <a:off x="4724400" y="1143001"/>
            <a:ext cx="5638800" cy="366713"/>
          </a:xfrm>
          <a:prstGeom prst="rect">
            <a:avLst/>
          </a:prstGeom>
          <a:noFill/>
          <a:ln w="12700" cap="sq">
            <a:noFill/>
            <a:miter lim="800000"/>
            <a:headEnd type="none" w="sm" len="sm"/>
            <a:tailEnd type="none" w="sm" len="sm"/>
          </a:ln>
        </p:spPr>
        <p:txBody>
          <a:bodyPr>
            <a:spAutoFit/>
          </a:bodyPr>
          <a:lstStyle/>
          <a:p>
            <a:pPr algn="l" rtl="0"/>
            <a:endParaRPr kumimoji="1" lang="en-US">
              <a:latin typeface="Times New Roman" pitchFamily="18" charset="0"/>
              <a:cs typeface="Koodak" pitchFamily="10" charset="-78"/>
            </a:endParaRPr>
          </a:p>
        </p:txBody>
      </p:sp>
      <p:sp>
        <p:nvSpPr>
          <p:cNvPr id="111637" name="Text Box 21"/>
          <p:cNvSpPr txBox="1">
            <a:spLocks noChangeArrowheads="1"/>
          </p:cNvSpPr>
          <p:nvPr/>
        </p:nvSpPr>
        <p:spPr bwMode="auto">
          <a:xfrm>
            <a:off x="4648200" y="115889"/>
            <a:ext cx="5638800" cy="701675"/>
          </a:xfrm>
          <a:prstGeom prst="rect">
            <a:avLst/>
          </a:prstGeom>
          <a:noFill/>
          <a:ln w="12700" cap="sq">
            <a:noFill/>
            <a:miter lim="800000"/>
            <a:headEnd type="none" w="sm" len="sm"/>
            <a:tailEnd type="none" w="sm" len="sm"/>
          </a:ln>
        </p:spPr>
        <p:txBody>
          <a:bodyPr>
            <a:spAutoFit/>
          </a:bodyPr>
          <a:lstStyle/>
          <a:p>
            <a:pPr>
              <a:spcBef>
                <a:spcPct val="50000"/>
              </a:spcBef>
            </a:pPr>
            <a:r>
              <a:rPr kumimoji="1" lang="ar-SA" sz="4000" b="1">
                <a:solidFill>
                  <a:srgbClr val="FFFF00"/>
                </a:solidFill>
                <a:latin typeface="Arial" charset="0"/>
              </a:rPr>
              <a:t> انواع پيامها :        </a:t>
            </a:r>
            <a:endParaRPr kumimoji="1" lang="en-US" sz="4000" b="1">
              <a:solidFill>
                <a:srgbClr val="FFFF00"/>
              </a:solidFill>
              <a:latin typeface="Arial" charset="0"/>
            </a:endParaRPr>
          </a:p>
        </p:txBody>
      </p:sp>
      <p:sp>
        <p:nvSpPr>
          <p:cNvPr id="111638" name="Text Box 22"/>
          <p:cNvSpPr txBox="1">
            <a:spLocks noChangeArrowheads="1"/>
          </p:cNvSpPr>
          <p:nvPr/>
        </p:nvSpPr>
        <p:spPr bwMode="auto">
          <a:xfrm>
            <a:off x="1774826" y="1190625"/>
            <a:ext cx="8588375" cy="1680460"/>
          </a:xfrm>
          <a:prstGeom prst="rect">
            <a:avLst/>
          </a:prstGeom>
          <a:noFill/>
          <a:ln w="12700" cap="sq">
            <a:noFill/>
            <a:miter lim="800000"/>
            <a:headEnd type="none" w="sm" len="sm"/>
            <a:tailEnd type="none" w="sm" len="sm"/>
          </a:ln>
        </p:spPr>
        <p:txBody>
          <a:bodyPr>
            <a:spAutoFit/>
          </a:bodyPr>
          <a:lstStyle/>
          <a:p>
            <a:pPr>
              <a:lnSpc>
                <a:spcPct val="120000"/>
              </a:lnSpc>
              <a:spcBef>
                <a:spcPct val="50000"/>
              </a:spcBef>
              <a:buFont typeface="Wingdings" pitchFamily="2" charset="2"/>
              <a:buChar char="ü"/>
            </a:pPr>
            <a:r>
              <a:rPr kumimoji="1" lang="en-US" sz="2400" b="1">
                <a:solidFill>
                  <a:srgbClr val="FF0000"/>
                </a:solidFill>
                <a:cs typeface="Koodak" pitchFamily="10" charset="-78"/>
              </a:rPr>
              <a:t> </a:t>
            </a:r>
            <a:r>
              <a:rPr kumimoji="1" lang="fa-IR" sz="2400" b="1">
                <a:solidFill>
                  <a:srgbClr val="FF0000"/>
                </a:solidFill>
                <a:cs typeface="Koodak" pitchFamily="10" charset="-78"/>
              </a:rPr>
              <a:t>پيامهای منطقی</a:t>
            </a:r>
            <a:r>
              <a:rPr kumimoji="1" lang="en-US" sz="2400" b="1">
                <a:solidFill>
                  <a:srgbClr val="FF0000"/>
                </a:solidFill>
                <a:cs typeface="Koodak" pitchFamily="10" charset="-78"/>
              </a:rPr>
              <a:t>RATIONAL                                                                 </a:t>
            </a:r>
            <a:endParaRPr kumimoji="1" lang="fa-IR" sz="2400" b="1">
              <a:solidFill>
                <a:srgbClr val="FF0000"/>
              </a:solidFill>
              <a:cs typeface="Koodak" pitchFamily="10" charset="-78"/>
            </a:endParaRPr>
          </a:p>
          <a:p>
            <a:pPr>
              <a:lnSpc>
                <a:spcPct val="130000"/>
              </a:lnSpc>
              <a:spcBef>
                <a:spcPct val="50000"/>
              </a:spcBef>
            </a:pPr>
            <a:r>
              <a:rPr kumimoji="1" lang="fa-IR" sz="2400" b="1">
                <a:cs typeface="Koodak" pitchFamily="10" charset="-78"/>
              </a:rPr>
              <a:t>پيامهايی هستند كه با منافع فردی مخاطب ارتباط داشته و نشان می دهند كه محصول (كالا يا خدمت) منافع ادعا شده را تامين خواهد كرد.</a:t>
            </a:r>
            <a:r>
              <a:rPr kumimoji="1" lang="fa-IR" sz="2000">
                <a:latin typeface="Times New Roman" pitchFamily="18" charset="0"/>
                <a:cs typeface="Koodak" pitchFamily="10" charset="-78"/>
              </a:rPr>
              <a:t> </a:t>
            </a:r>
            <a:r>
              <a:rPr kumimoji="1" lang="en-US" sz="2000">
                <a:latin typeface="Times New Roman" pitchFamily="18" charset="0"/>
                <a:cs typeface="Koodak" pitchFamily="10" charset="-78"/>
              </a:rPr>
              <a:t>             </a:t>
            </a:r>
            <a:r>
              <a:rPr kumimoji="1" lang="fa-IR" sz="2000">
                <a:latin typeface="Times New Roman" pitchFamily="18" charset="0"/>
                <a:cs typeface="Koodak" pitchFamily="10" charset="-78"/>
              </a:rPr>
              <a:t> </a:t>
            </a:r>
            <a:endParaRPr kumimoji="1" lang="en-US" sz="2000">
              <a:latin typeface="Times New Roman" pitchFamily="18" charset="0"/>
              <a:cs typeface="Koodak" pitchFamily="10" charset="-78"/>
            </a:endParaRPr>
          </a:p>
        </p:txBody>
      </p:sp>
      <p:sp>
        <p:nvSpPr>
          <p:cNvPr id="87059" name="Text Box 23"/>
          <p:cNvSpPr txBox="1">
            <a:spLocks noChangeArrowheads="1"/>
          </p:cNvSpPr>
          <p:nvPr/>
        </p:nvSpPr>
        <p:spPr bwMode="auto">
          <a:xfrm>
            <a:off x="6019800" y="2324101"/>
            <a:ext cx="3962400" cy="366713"/>
          </a:xfrm>
          <a:prstGeom prst="rect">
            <a:avLst/>
          </a:prstGeom>
          <a:noFill/>
          <a:ln w="12700" cap="sq">
            <a:noFill/>
            <a:miter lim="800000"/>
            <a:headEnd type="none" w="sm" len="sm"/>
            <a:tailEnd type="none" w="sm" len="sm"/>
          </a:ln>
        </p:spPr>
        <p:txBody>
          <a:bodyPr>
            <a:spAutoFit/>
          </a:bodyPr>
          <a:lstStyle/>
          <a:p>
            <a:pPr algn="l" rtl="0"/>
            <a:endParaRPr kumimoji="1" lang="en-US">
              <a:latin typeface="Times New Roman" pitchFamily="18" charset="0"/>
              <a:cs typeface="Koodak" pitchFamily="10" charset="-78"/>
            </a:endParaRPr>
          </a:p>
        </p:txBody>
      </p:sp>
      <p:sp>
        <p:nvSpPr>
          <p:cNvPr id="111640" name="Text Box 24"/>
          <p:cNvSpPr txBox="1">
            <a:spLocks noChangeArrowheads="1"/>
          </p:cNvSpPr>
          <p:nvPr/>
        </p:nvSpPr>
        <p:spPr bwMode="auto">
          <a:xfrm>
            <a:off x="1774826" y="3030538"/>
            <a:ext cx="8569325" cy="1421928"/>
          </a:xfrm>
          <a:prstGeom prst="rect">
            <a:avLst/>
          </a:prstGeom>
          <a:noFill/>
          <a:ln w="12700" cap="sq">
            <a:noFill/>
            <a:miter lim="800000"/>
            <a:headEnd type="none" w="sm" len="sm"/>
            <a:tailEnd type="none" w="sm" len="sm"/>
          </a:ln>
        </p:spPr>
        <p:txBody>
          <a:bodyPr>
            <a:spAutoFit/>
          </a:bodyPr>
          <a:lstStyle/>
          <a:p>
            <a:pPr algn="just">
              <a:lnSpc>
                <a:spcPct val="120000"/>
              </a:lnSpc>
              <a:buFont typeface="Wingdings" pitchFamily="2" charset="2"/>
              <a:buChar char="ü"/>
            </a:pPr>
            <a:r>
              <a:rPr kumimoji="1" lang="fa-IR" sz="2400" b="1">
                <a:solidFill>
                  <a:srgbClr val="FF0000"/>
                </a:solidFill>
              </a:rPr>
              <a:t>پيامهای احساسی     </a:t>
            </a:r>
            <a:r>
              <a:rPr kumimoji="1" lang="en-US" sz="2400" b="1">
                <a:solidFill>
                  <a:srgbClr val="FF0000"/>
                </a:solidFill>
              </a:rPr>
              <a:t>EMOTIONAL                                                     </a:t>
            </a:r>
          </a:p>
          <a:p>
            <a:pPr algn="just">
              <a:lnSpc>
                <a:spcPct val="120000"/>
              </a:lnSpc>
            </a:pPr>
            <a:r>
              <a:rPr kumimoji="1" lang="fa-IR" sz="2400" b="1">
                <a:latin typeface="Arial" charset="0"/>
              </a:rPr>
              <a:t> پيامهايی هستند با تحريك احساس های مثبت (عشق و محبت، افتخار، طنز، شادی، اميد و لذت و رضايت) و منفی (ترس، خطا، گناه، ندامت).</a:t>
            </a:r>
            <a:r>
              <a:rPr kumimoji="1" lang="fa-IR">
                <a:latin typeface="Times New Roman" pitchFamily="18" charset="0"/>
                <a:cs typeface="Koodak" pitchFamily="10" charset="-78"/>
              </a:rPr>
              <a:t> </a:t>
            </a:r>
            <a:r>
              <a:rPr kumimoji="1" lang="en-US">
                <a:latin typeface="Times New Roman" pitchFamily="18" charset="0"/>
                <a:cs typeface="Koodak" pitchFamily="10" charset="-78"/>
              </a:rPr>
              <a:t>    </a:t>
            </a:r>
          </a:p>
        </p:txBody>
      </p:sp>
      <p:sp>
        <p:nvSpPr>
          <p:cNvPr id="111641" name="Text Box 25"/>
          <p:cNvSpPr txBox="1">
            <a:spLocks noChangeArrowheads="1"/>
          </p:cNvSpPr>
          <p:nvPr/>
        </p:nvSpPr>
        <p:spPr bwMode="auto">
          <a:xfrm>
            <a:off x="1951039" y="4678364"/>
            <a:ext cx="8321675" cy="2012859"/>
          </a:xfrm>
          <a:prstGeom prst="rect">
            <a:avLst/>
          </a:prstGeom>
          <a:noFill/>
          <a:ln w="12700" cap="sq">
            <a:noFill/>
            <a:miter lim="800000"/>
            <a:headEnd type="none" w="sm" len="sm"/>
            <a:tailEnd type="none" w="sm" len="sm"/>
          </a:ln>
        </p:spPr>
        <p:txBody>
          <a:bodyPr>
            <a:spAutoFit/>
          </a:bodyPr>
          <a:lstStyle/>
          <a:p>
            <a:pPr algn="just">
              <a:lnSpc>
                <a:spcPct val="130000"/>
              </a:lnSpc>
              <a:buFont typeface="Wingdings" pitchFamily="2" charset="2"/>
              <a:buChar char="ü"/>
            </a:pPr>
            <a:r>
              <a:rPr kumimoji="1" lang="fa-IR" sz="2400" b="1">
                <a:solidFill>
                  <a:srgbClr val="FF0000"/>
                </a:solidFill>
                <a:latin typeface="Times New Roman" pitchFamily="18" charset="0"/>
                <a:cs typeface="Koodak" pitchFamily="10" charset="-78"/>
              </a:rPr>
              <a:t>پيامهای اخلاقی    </a:t>
            </a:r>
            <a:r>
              <a:rPr kumimoji="1" lang="en-US" sz="2400" b="1">
                <a:solidFill>
                  <a:srgbClr val="FF0000"/>
                </a:solidFill>
                <a:latin typeface="Times New Roman" pitchFamily="18" charset="0"/>
                <a:cs typeface="Koodak" pitchFamily="10" charset="-78"/>
              </a:rPr>
              <a:t>MORAL                                                                </a:t>
            </a:r>
          </a:p>
          <a:p>
            <a:pPr algn="just">
              <a:lnSpc>
                <a:spcPct val="130000"/>
              </a:lnSpc>
            </a:pPr>
            <a:r>
              <a:rPr kumimoji="1" lang="fa-IR" sz="2400" b="1">
                <a:latin typeface="Times New Roman" pitchFamily="18" charset="0"/>
                <a:cs typeface="Koodak" pitchFamily="10" charset="-78"/>
              </a:rPr>
              <a:t>پيامهايی هستند كه در جهت احساس و درك مخاطب از </a:t>
            </a:r>
            <a:r>
              <a:rPr kumimoji="1" lang="en-US" sz="2400" b="1">
                <a:latin typeface="Times New Roman" pitchFamily="18" charset="0"/>
                <a:cs typeface="Koodak" pitchFamily="10" charset="-78"/>
              </a:rPr>
              <a:t>“</a:t>
            </a:r>
            <a:r>
              <a:rPr kumimoji="1" lang="fa-IR" sz="2400" b="1">
                <a:latin typeface="Times New Roman" pitchFamily="18" charset="0"/>
                <a:cs typeface="Koodak" pitchFamily="10" charset="-78"/>
              </a:rPr>
              <a:t>خوب و مناسب“ بودن چيزها ارائه می گردند، مانند پيامهای مربوط به تشويق و ترغيب افراد جهت حمايت از كمك به جنگ زدگان، آسيب ديدگان، محيط زيست  و سواد آموزی . </a:t>
            </a:r>
            <a:endParaRPr kumimoji="1" lang="en-US" sz="2400" b="1">
              <a:latin typeface="Times New Roman" pitchFamily="18" charset="0"/>
              <a:cs typeface="Koodak" pitchFamily="10" charset="-78"/>
            </a:endParaRPr>
          </a:p>
        </p:txBody>
      </p:sp>
    </p:spTree>
    <p:extLst>
      <p:ext uri="{BB962C8B-B14F-4D97-AF65-F5344CB8AC3E}">
        <p14:creationId xmlns:p14="http://schemas.microsoft.com/office/powerpoint/2010/main" val="320295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1637">
                                            <p:txEl>
                                              <p:pRg st="0" end="0"/>
                                            </p:txEl>
                                          </p:spTgt>
                                        </p:tgtEl>
                                        <p:attrNameLst>
                                          <p:attrName>style.visibility</p:attrName>
                                        </p:attrNameLst>
                                      </p:cBhvr>
                                      <p:to>
                                        <p:strVal val="visible"/>
                                      </p:to>
                                    </p:set>
                                    <p:anim calcmode="lin" valueType="num">
                                      <p:cBhvr>
                                        <p:cTn id="7" dur="1000" fill="hold"/>
                                        <p:tgtEl>
                                          <p:spTgt spid="11163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1163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163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1638"/>
                                        </p:tgtEl>
                                        <p:attrNameLst>
                                          <p:attrName>style.visibility</p:attrName>
                                        </p:attrNameLst>
                                      </p:cBhvr>
                                      <p:to>
                                        <p:strVal val="visible"/>
                                      </p:to>
                                    </p:set>
                                    <p:animEffect transition="in" filter="randombar(horizontal)">
                                      <p:cBhvr>
                                        <p:cTn id="14" dur="500"/>
                                        <p:tgtEl>
                                          <p:spTgt spid="111638"/>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11640"/>
                                        </p:tgtEl>
                                        <p:attrNameLst>
                                          <p:attrName>style.visibility</p:attrName>
                                        </p:attrNameLst>
                                      </p:cBhvr>
                                      <p:to>
                                        <p:strVal val="visible"/>
                                      </p:to>
                                    </p:set>
                                    <p:anim calcmode="lin" valueType="num">
                                      <p:cBhvr>
                                        <p:cTn id="19" dur="1000" fill="hold"/>
                                        <p:tgtEl>
                                          <p:spTgt spid="111640"/>
                                        </p:tgtEl>
                                        <p:attrNameLst>
                                          <p:attrName>ppt_x</p:attrName>
                                        </p:attrNameLst>
                                      </p:cBhvr>
                                      <p:tavLst>
                                        <p:tav tm="0">
                                          <p:val>
                                            <p:strVal val="#ppt_x-.2"/>
                                          </p:val>
                                        </p:tav>
                                        <p:tav tm="100000">
                                          <p:val>
                                            <p:strVal val="#ppt_x"/>
                                          </p:val>
                                        </p:tav>
                                      </p:tavLst>
                                    </p:anim>
                                    <p:anim calcmode="lin" valueType="num">
                                      <p:cBhvr>
                                        <p:cTn id="20" dur="1000" fill="hold"/>
                                        <p:tgtEl>
                                          <p:spTgt spid="11164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1640"/>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11641"/>
                                        </p:tgtEl>
                                        <p:attrNameLst>
                                          <p:attrName>style.visibility</p:attrName>
                                        </p:attrNameLst>
                                      </p:cBhvr>
                                      <p:to>
                                        <p:strVal val="visible"/>
                                      </p:to>
                                    </p:set>
                                    <p:anim calcmode="lin" valueType="num">
                                      <p:cBhvr>
                                        <p:cTn id="26" dur="1000" fill="hold"/>
                                        <p:tgtEl>
                                          <p:spTgt spid="111641"/>
                                        </p:tgtEl>
                                        <p:attrNameLst>
                                          <p:attrName>ppt_x</p:attrName>
                                        </p:attrNameLst>
                                      </p:cBhvr>
                                      <p:tavLst>
                                        <p:tav tm="0">
                                          <p:val>
                                            <p:strVal val="#ppt_x-.2"/>
                                          </p:val>
                                        </p:tav>
                                        <p:tav tm="100000">
                                          <p:val>
                                            <p:strVal val="#ppt_x"/>
                                          </p:val>
                                        </p:tav>
                                      </p:tavLst>
                                    </p:anim>
                                    <p:anim calcmode="lin" valueType="num">
                                      <p:cBhvr>
                                        <p:cTn id="27" dur="1000" fill="hold"/>
                                        <p:tgtEl>
                                          <p:spTgt spid="11164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11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8" grpId="0"/>
      <p:bldP spid="111640" grpId="0"/>
      <p:bldP spid="11164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ctrTitle"/>
          </p:nvPr>
        </p:nvSpPr>
        <p:spPr>
          <a:xfrm>
            <a:off x="2209800" y="152400"/>
            <a:ext cx="7772400" cy="685800"/>
          </a:xfrm>
        </p:spPr>
        <p:txBody>
          <a:bodyPr>
            <a:normAutofit fontScale="90000"/>
          </a:bodyPr>
          <a:lstStyle/>
          <a:p>
            <a:pPr eaLnBrk="1" hangingPunct="1">
              <a:defRPr/>
            </a:pPr>
            <a:r>
              <a:rPr lang="fa-IR" sz="4800">
                <a:solidFill>
                  <a:srgbClr val="FFFF00"/>
                </a:solidFill>
                <a:cs typeface="Titr" pitchFamily="2" charset="-78"/>
              </a:rPr>
              <a:t>عوامل مؤثر در انتخاب رسانه ها </a:t>
            </a:r>
            <a:endParaRPr lang="en-US" sz="4800">
              <a:solidFill>
                <a:srgbClr val="FFFF00"/>
              </a:solidFill>
              <a:cs typeface="Titr" pitchFamily="2" charset="-78"/>
            </a:endParaRPr>
          </a:p>
        </p:txBody>
      </p:sp>
      <p:sp>
        <p:nvSpPr>
          <p:cNvPr id="189443" name="Rectangle 3"/>
          <p:cNvSpPr>
            <a:spLocks noGrp="1" noChangeArrowheads="1"/>
          </p:cNvSpPr>
          <p:nvPr>
            <p:ph type="subTitle" idx="1"/>
          </p:nvPr>
        </p:nvSpPr>
        <p:spPr>
          <a:xfrm>
            <a:off x="1802814" y="1327150"/>
            <a:ext cx="8147050" cy="5530850"/>
          </a:xfrm>
        </p:spPr>
        <p:txBody>
          <a:bodyPr/>
          <a:lstStyle/>
          <a:p>
            <a:pPr marL="609600" indent="-609600" algn="r">
              <a:buClr>
                <a:srgbClr val="FF0000"/>
              </a:buClr>
              <a:defRPr/>
            </a:pPr>
            <a:r>
              <a:rPr lang="fa-IR" b="1" u="sng" dirty="0">
                <a:solidFill>
                  <a:srgbClr val="C00000"/>
                </a:solidFill>
                <a:latin typeface="Arial" pitchFamily="34" charset="0"/>
              </a:rPr>
              <a:t>دستيابی </a:t>
            </a:r>
            <a:r>
              <a:rPr lang="en-US" b="1" u="sng" dirty="0">
                <a:solidFill>
                  <a:srgbClr val="C00000"/>
                </a:solidFill>
                <a:latin typeface="Arial" pitchFamily="34" charset="0"/>
              </a:rPr>
              <a:t>REACH </a:t>
            </a:r>
            <a:endParaRPr lang="fa-IR" b="1" u="sng" dirty="0">
              <a:solidFill>
                <a:srgbClr val="C00000"/>
              </a:solidFill>
              <a:latin typeface="Arial" pitchFamily="34" charset="0"/>
            </a:endParaRPr>
          </a:p>
          <a:p>
            <a:pPr marL="609600" indent="-609600" algn="r">
              <a:buClr>
                <a:srgbClr val="FF0000"/>
              </a:buClr>
              <a:defRPr/>
            </a:pPr>
            <a:r>
              <a:rPr lang="fa-IR" b="1" dirty="0">
                <a:latin typeface="Arial" pitchFamily="34" charset="0"/>
              </a:rPr>
              <a:t>درصد كسانيكه در بازار هدف و زمان معين در معرض آگهی قرار ميگيرند.</a:t>
            </a:r>
          </a:p>
          <a:p>
            <a:pPr marL="609600" indent="-609600" algn="r">
              <a:buClr>
                <a:srgbClr val="FF0000"/>
              </a:buClr>
              <a:defRPr/>
            </a:pPr>
            <a:r>
              <a:rPr lang="fa-IR" b="1" dirty="0">
                <a:latin typeface="Arial" pitchFamily="34" charset="0"/>
              </a:rPr>
              <a:t> </a:t>
            </a:r>
          </a:p>
          <a:p>
            <a:pPr marL="609600" indent="-609600" algn="r">
              <a:buClr>
                <a:srgbClr val="FF0000"/>
              </a:buClr>
              <a:defRPr/>
            </a:pPr>
            <a:r>
              <a:rPr lang="fa-IR" b="1" u="sng" dirty="0">
                <a:solidFill>
                  <a:srgbClr val="C00000"/>
                </a:solidFill>
                <a:latin typeface="Arial" pitchFamily="34" charset="0"/>
              </a:rPr>
              <a:t>تعداد </a:t>
            </a:r>
            <a:r>
              <a:rPr lang="en-US" b="1" u="sng" dirty="0">
                <a:solidFill>
                  <a:srgbClr val="C00000"/>
                </a:solidFill>
                <a:latin typeface="Arial" pitchFamily="34" charset="0"/>
              </a:rPr>
              <a:t>FREQUENCY</a:t>
            </a:r>
            <a:endParaRPr lang="fa-IR" b="1" u="sng" dirty="0">
              <a:solidFill>
                <a:srgbClr val="C00000"/>
              </a:solidFill>
              <a:latin typeface="Arial" pitchFamily="34" charset="0"/>
            </a:endParaRPr>
          </a:p>
          <a:p>
            <a:pPr marL="609600" indent="-609600" algn="r">
              <a:buClr>
                <a:srgbClr val="FF0000"/>
              </a:buClr>
              <a:defRPr/>
            </a:pPr>
            <a:r>
              <a:rPr lang="fa-IR" b="1" dirty="0">
                <a:latin typeface="Arial" pitchFamily="34" charset="0"/>
              </a:rPr>
              <a:t>تعداد زمانی كه يك فرد معمولی در بازار هدف و در زمان معين در معرض آگهی قرار ميگيرد.</a:t>
            </a:r>
          </a:p>
          <a:p>
            <a:pPr marL="609600" indent="-609600" algn="r">
              <a:buClr>
                <a:srgbClr val="FF0000"/>
              </a:buClr>
              <a:defRPr/>
            </a:pPr>
            <a:endParaRPr lang="fa-IR" b="1" dirty="0">
              <a:latin typeface="Arial" pitchFamily="34" charset="0"/>
            </a:endParaRPr>
          </a:p>
          <a:p>
            <a:pPr marL="609600" indent="-609600" algn="r">
              <a:buClr>
                <a:srgbClr val="FF0000"/>
              </a:buClr>
              <a:defRPr/>
            </a:pPr>
            <a:r>
              <a:rPr lang="fa-IR" b="1" u="sng" dirty="0">
                <a:solidFill>
                  <a:srgbClr val="C00000"/>
                </a:solidFill>
                <a:latin typeface="Arial" pitchFamily="34" charset="0"/>
              </a:rPr>
              <a:t>اثر رسانه </a:t>
            </a:r>
            <a:r>
              <a:rPr lang="en-US" b="1" u="sng" dirty="0">
                <a:solidFill>
                  <a:srgbClr val="C00000"/>
                </a:solidFill>
                <a:latin typeface="Arial" pitchFamily="34" charset="0"/>
              </a:rPr>
              <a:t>MEDIA IMPACT</a:t>
            </a:r>
            <a:endParaRPr lang="fa-IR" b="1" u="sng" dirty="0">
              <a:solidFill>
                <a:srgbClr val="C00000"/>
              </a:solidFill>
              <a:latin typeface="Arial" pitchFamily="34" charset="0"/>
            </a:endParaRPr>
          </a:p>
          <a:p>
            <a:pPr marL="609600" indent="-609600" algn="r">
              <a:buClr>
                <a:srgbClr val="FF0000"/>
              </a:buClr>
              <a:defRPr/>
            </a:pPr>
            <a:r>
              <a:rPr lang="fa-IR" b="1" dirty="0">
                <a:latin typeface="Arial" pitchFamily="34" charset="0"/>
              </a:rPr>
              <a:t>ارزش كيفی يك آگهی از طريق وسيله يا رسانه ای معين </a:t>
            </a:r>
          </a:p>
          <a:p>
            <a:pPr marL="609600" indent="-609600" algn="r">
              <a:buClr>
                <a:srgbClr val="FF0000"/>
              </a:buClr>
              <a:defRPr/>
            </a:pPr>
            <a:endParaRPr lang="fa-IR" b="1" dirty="0">
              <a:latin typeface="Arial" pitchFamily="34" charset="0"/>
            </a:endParaRPr>
          </a:p>
          <a:p>
            <a:pPr marL="609600" indent="-609600" algn="r">
              <a:buClr>
                <a:srgbClr val="FF0000"/>
              </a:buClr>
              <a:defRPr/>
            </a:pPr>
            <a:r>
              <a:rPr lang="fa-IR" b="1" u="sng" dirty="0">
                <a:solidFill>
                  <a:srgbClr val="C00000"/>
                </a:solidFill>
                <a:latin typeface="Arial" pitchFamily="34" charset="0"/>
              </a:rPr>
              <a:t>هزينه </a:t>
            </a:r>
            <a:r>
              <a:rPr lang="en-US" b="1" u="sng" dirty="0">
                <a:solidFill>
                  <a:srgbClr val="C00000"/>
                </a:solidFill>
                <a:latin typeface="Arial" pitchFamily="34" charset="0"/>
              </a:rPr>
              <a:t>COST</a:t>
            </a:r>
          </a:p>
          <a:p>
            <a:pPr marL="609600" indent="-609600" algn="r">
              <a:buClr>
                <a:srgbClr val="FF0000"/>
              </a:buClr>
              <a:defRPr/>
            </a:pPr>
            <a:r>
              <a:rPr lang="fa-IR" b="1" dirty="0">
                <a:latin typeface="Arial" pitchFamily="34" charset="0"/>
              </a:rPr>
              <a:t>هزينه تبليغات نسبت به هر هزار نفر يا هزار خانواده ای كه آنرا مشاهده ميكنند.</a:t>
            </a:r>
            <a:endParaRPr lang="en-US" b="1" dirty="0">
              <a:latin typeface="Arial" pitchFamily="34" charset="0"/>
            </a:endParaRPr>
          </a:p>
        </p:txBody>
      </p:sp>
    </p:spTree>
    <p:extLst>
      <p:ext uri="{BB962C8B-B14F-4D97-AF65-F5344CB8AC3E}">
        <p14:creationId xmlns:p14="http://schemas.microsoft.com/office/powerpoint/2010/main" val="2547361092"/>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9442"/>
                                        </p:tgtEl>
                                        <p:attrNameLst>
                                          <p:attrName>style.visibility</p:attrName>
                                        </p:attrNameLst>
                                      </p:cBhvr>
                                      <p:to>
                                        <p:strVal val="visible"/>
                                      </p:to>
                                    </p:set>
                                    <p:animEffect transition="in" filter="fade">
                                      <p:cBhvr>
                                        <p:cTn id="7" dur="800" decel="100000"/>
                                        <p:tgtEl>
                                          <p:spTgt spid="189442"/>
                                        </p:tgtEl>
                                      </p:cBhvr>
                                    </p:animEffect>
                                    <p:anim calcmode="lin" valueType="num">
                                      <p:cBhvr>
                                        <p:cTn id="8" dur="800" decel="100000" fill="hold"/>
                                        <p:tgtEl>
                                          <p:spTgt spid="189442"/>
                                        </p:tgtEl>
                                        <p:attrNameLst>
                                          <p:attrName>style.rotation</p:attrName>
                                        </p:attrNameLst>
                                      </p:cBhvr>
                                      <p:tavLst>
                                        <p:tav tm="0">
                                          <p:val>
                                            <p:fltVal val="-90"/>
                                          </p:val>
                                        </p:tav>
                                        <p:tav tm="100000">
                                          <p:val>
                                            <p:fltVal val="0"/>
                                          </p:val>
                                        </p:tav>
                                      </p:tavLst>
                                    </p:anim>
                                    <p:anim calcmode="lin" valueType="num">
                                      <p:cBhvr>
                                        <p:cTn id="9" dur="800" decel="100000" fill="hold"/>
                                        <p:tgtEl>
                                          <p:spTgt spid="189442"/>
                                        </p:tgtEl>
                                        <p:attrNameLst>
                                          <p:attrName>ppt_x</p:attrName>
                                        </p:attrNameLst>
                                      </p:cBhvr>
                                      <p:tavLst>
                                        <p:tav tm="0">
                                          <p:val>
                                            <p:strVal val="#ppt_x+0.4"/>
                                          </p:val>
                                        </p:tav>
                                        <p:tav tm="100000">
                                          <p:val>
                                            <p:strVal val="#ppt_x-0.05"/>
                                          </p:val>
                                        </p:tav>
                                      </p:tavLst>
                                    </p:anim>
                                    <p:anim calcmode="lin" valueType="num">
                                      <p:cBhvr>
                                        <p:cTn id="10" dur="800" decel="100000" fill="hold"/>
                                        <p:tgtEl>
                                          <p:spTgt spid="1894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94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944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189443">
                                            <p:txEl>
                                              <p:pRg st="0" end="0"/>
                                            </p:txEl>
                                          </p:spTgt>
                                        </p:tgtEl>
                                        <p:attrNameLst>
                                          <p:attrName>style.visibility</p:attrName>
                                        </p:attrNameLst>
                                      </p:cBhvr>
                                      <p:to>
                                        <p:strVal val="visible"/>
                                      </p:to>
                                    </p:set>
                                    <p:anim from="(-#ppt_w/2)" to="(#ppt_x)" calcmode="lin" valueType="num">
                                      <p:cBhvr>
                                        <p:cTn id="17" dur="600" fill="hold">
                                          <p:stCondLst>
                                            <p:cond delay="0"/>
                                          </p:stCondLst>
                                        </p:cTn>
                                        <p:tgtEl>
                                          <p:spTgt spid="189443">
                                            <p:txEl>
                                              <p:pRg st="0" end="0"/>
                                            </p:txEl>
                                          </p:spTgt>
                                        </p:tgtEl>
                                        <p:attrNameLst>
                                          <p:attrName>ppt_x</p:attrName>
                                        </p:attrNameLst>
                                      </p:cBhvr>
                                    </p:anim>
                                    <p:anim from="0" to="-1.0" calcmode="lin" valueType="num">
                                      <p:cBhvr>
                                        <p:cTn id="18" dur="200" decel="50000" autoRev="1" fill="hold">
                                          <p:stCondLst>
                                            <p:cond delay="600"/>
                                          </p:stCondLst>
                                        </p:cTn>
                                        <p:tgtEl>
                                          <p:spTgt spid="189443">
                                            <p:txEl>
                                              <p:pRg st="0" end="0"/>
                                            </p:txEl>
                                          </p:spTgt>
                                        </p:tgtEl>
                                        <p:attrNameLst>
                                          <p:attrName>xshear</p:attrName>
                                        </p:attrNameLst>
                                      </p:cBhvr>
                                    </p:anim>
                                    <p:animScale>
                                      <p:cBhvr>
                                        <p:cTn id="19" dur="200" decel="100000" autoRev="1" fill="hold">
                                          <p:stCondLst>
                                            <p:cond delay="600"/>
                                          </p:stCondLst>
                                        </p:cTn>
                                        <p:tgtEl>
                                          <p:spTgt spid="189443">
                                            <p:txEl>
                                              <p:pRg st="0" end="0"/>
                                            </p:txEl>
                                          </p:spTgt>
                                        </p:tgtEl>
                                      </p:cBhvr>
                                      <p:from x="100000" y="100000"/>
                                      <p:to x="80000" y="100000"/>
                                    </p:animScale>
                                    <p:anim by="(#ppt_h/3+#ppt_w*0.1)" calcmode="lin" valueType="num">
                                      <p:cBhvr additive="sum">
                                        <p:cTn id="20" dur="200" decel="100000" autoRev="1" fill="hold">
                                          <p:stCondLst>
                                            <p:cond delay="600"/>
                                          </p:stCondLst>
                                        </p:cTn>
                                        <p:tgtEl>
                                          <p:spTgt spid="189443">
                                            <p:txEl>
                                              <p:pRg st="0" end="0"/>
                                            </p:txEl>
                                          </p:spTgt>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189443">
                                            <p:txEl>
                                              <p:pRg st="1" end="1"/>
                                            </p:txEl>
                                          </p:spTgt>
                                        </p:tgtEl>
                                        <p:attrNameLst>
                                          <p:attrName>style.visibility</p:attrName>
                                        </p:attrNameLst>
                                      </p:cBhvr>
                                      <p:to>
                                        <p:strVal val="visible"/>
                                      </p:to>
                                    </p:set>
                                    <p:anim from="(-#ppt_w/2)" to="(#ppt_x)" calcmode="lin" valueType="num">
                                      <p:cBhvr>
                                        <p:cTn id="25" dur="600" fill="hold">
                                          <p:stCondLst>
                                            <p:cond delay="0"/>
                                          </p:stCondLst>
                                        </p:cTn>
                                        <p:tgtEl>
                                          <p:spTgt spid="189443">
                                            <p:txEl>
                                              <p:pRg st="1" end="1"/>
                                            </p:txEl>
                                          </p:spTgt>
                                        </p:tgtEl>
                                        <p:attrNameLst>
                                          <p:attrName>ppt_x</p:attrName>
                                        </p:attrNameLst>
                                      </p:cBhvr>
                                    </p:anim>
                                    <p:anim from="0" to="-1.0" calcmode="lin" valueType="num">
                                      <p:cBhvr>
                                        <p:cTn id="26" dur="200" decel="50000" autoRev="1" fill="hold">
                                          <p:stCondLst>
                                            <p:cond delay="600"/>
                                          </p:stCondLst>
                                        </p:cTn>
                                        <p:tgtEl>
                                          <p:spTgt spid="189443">
                                            <p:txEl>
                                              <p:pRg st="1" end="1"/>
                                            </p:txEl>
                                          </p:spTgt>
                                        </p:tgtEl>
                                        <p:attrNameLst>
                                          <p:attrName>xshear</p:attrName>
                                        </p:attrNameLst>
                                      </p:cBhvr>
                                    </p:anim>
                                    <p:animScale>
                                      <p:cBhvr>
                                        <p:cTn id="27" dur="200" decel="100000" autoRev="1" fill="hold">
                                          <p:stCondLst>
                                            <p:cond delay="600"/>
                                          </p:stCondLst>
                                        </p:cTn>
                                        <p:tgtEl>
                                          <p:spTgt spid="189443">
                                            <p:txEl>
                                              <p:pRg st="1" end="1"/>
                                            </p:txEl>
                                          </p:spTgt>
                                        </p:tgtEl>
                                      </p:cBhvr>
                                      <p:from x="100000" y="100000"/>
                                      <p:to x="80000" y="100000"/>
                                    </p:animScale>
                                    <p:anim by="(#ppt_h/3+#ppt_w*0.1)" calcmode="lin" valueType="num">
                                      <p:cBhvr additive="sum">
                                        <p:cTn id="28" dur="200" decel="100000" autoRev="1" fill="hold">
                                          <p:stCondLst>
                                            <p:cond delay="600"/>
                                          </p:stCondLst>
                                        </p:cTn>
                                        <p:tgtEl>
                                          <p:spTgt spid="189443">
                                            <p:txEl>
                                              <p:pRg st="1" end="1"/>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189443">
                                            <p:txEl>
                                              <p:pRg st="2" end="2"/>
                                            </p:txEl>
                                          </p:spTgt>
                                        </p:tgtEl>
                                        <p:attrNameLst>
                                          <p:attrName>style.visibility</p:attrName>
                                        </p:attrNameLst>
                                      </p:cBhvr>
                                      <p:to>
                                        <p:strVal val="visible"/>
                                      </p:to>
                                    </p:set>
                                    <p:anim from="(-#ppt_w/2)" to="(#ppt_x)" calcmode="lin" valueType="num">
                                      <p:cBhvr>
                                        <p:cTn id="33" dur="600" fill="hold">
                                          <p:stCondLst>
                                            <p:cond delay="0"/>
                                          </p:stCondLst>
                                        </p:cTn>
                                        <p:tgtEl>
                                          <p:spTgt spid="189443">
                                            <p:txEl>
                                              <p:pRg st="2" end="2"/>
                                            </p:txEl>
                                          </p:spTgt>
                                        </p:tgtEl>
                                        <p:attrNameLst>
                                          <p:attrName>ppt_x</p:attrName>
                                        </p:attrNameLst>
                                      </p:cBhvr>
                                    </p:anim>
                                    <p:anim from="0" to="-1.0" calcmode="lin" valueType="num">
                                      <p:cBhvr>
                                        <p:cTn id="34" dur="200" decel="50000" autoRev="1" fill="hold">
                                          <p:stCondLst>
                                            <p:cond delay="600"/>
                                          </p:stCondLst>
                                        </p:cTn>
                                        <p:tgtEl>
                                          <p:spTgt spid="189443">
                                            <p:txEl>
                                              <p:pRg st="2" end="2"/>
                                            </p:txEl>
                                          </p:spTgt>
                                        </p:tgtEl>
                                        <p:attrNameLst>
                                          <p:attrName>xshear</p:attrName>
                                        </p:attrNameLst>
                                      </p:cBhvr>
                                    </p:anim>
                                    <p:animScale>
                                      <p:cBhvr>
                                        <p:cTn id="35" dur="200" decel="100000" autoRev="1" fill="hold">
                                          <p:stCondLst>
                                            <p:cond delay="600"/>
                                          </p:stCondLst>
                                        </p:cTn>
                                        <p:tgtEl>
                                          <p:spTgt spid="189443">
                                            <p:txEl>
                                              <p:pRg st="2" end="2"/>
                                            </p:txEl>
                                          </p:spTgt>
                                        </p:tgtEl>
                                      </p:cBhvr>
                                      <p:from x="100000" y="100000"/>
                                      <p:to x="80000" y="100000"/>
                                    </p:animScale>
                                    <p:anim by="(#ppt_h/3+#ppt_w*0.1)" calcmode="lin" valueType="num">
                                      <p:cBhvr additive="sum">
                                        <p:cTn id="36" dur="200" decel="100000" autoRev="1" fill="hold">
                                          <p:stCondLst>
                                            <p:cond delay="600"/>
                                          </p:stCondLst>
                                        </p:cTn>
                                        <p:tgtEl>
                                          <p:spTgt spid="189443">
                                            <p:txEl>
                                              <p:pRg st="2" end="2"/>
                                            </p:txEl>
                                          </p:spTgt>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189443">
                                            <p:txEl>
                                              <p:pRg st="3" end="3"/>
                                            </p:txEl>
                                          </p:spTgt>
                                        </p:tgtEl>
                                        <p:attrNameLst>
                                          <p:attrName>style.visibility</p:attrName>
                                        </p:attrNameLst>
                                      </p:cBhvr>
                                      <p:to>
                                        <p:strVal val="visible"/>
                                      </p:to>
                                    </p:set>
                                    <p:anim from="(-#ppt_w/2)" to="(#ppt_x)" calcmode="lin" valueType="num">
                                      <p:cBhvr>
                                        <p:cTn id="41" dur="600" fill="hold">
                                          <p:stCondLst>
                                            <p:cond delay="0"/>
                                          </p:stCondLst>
                                        </p:cTn>
                                        <p:tgtEl>
                                          <p:spTgt spid="189443">
                                            <p:txEl>
                                              <p:pRg st="3" end="3"/>
                                            </p:txEl>
                                          </p:spTgt>
                                        </p:tgtEl>
                                        <p:attrNameLst>
                                          <p:attrName>ppt_x</p:attrName>
                                        </p:attrNameLst>
                                      </p:cBhvr>
                                    </p:anim>
                                    <p:anim from="0" to="-1.0" calcmode="lin" valueType="num">
                                      <p:cBhvr>
                                        <p:cTn id="42" dur="200" decel="50000" autoRev="1" fill="hold">
                                          <p:stCondLst>
                                            <p:cond delay="600"/>
                                          </p:stCondLst>
                                        </p:cTn>
                                        <p:tgtEl>
                                          <p:spTgt spid="189443">
                                            <p:txEl>
                                              <p:pRg st="3" end="3"/>
                                            </p:txEl>
                                          </p:spTgt>
                                        </p:tgtEl>
                                        <p:attrNameLst>
                                          <p:attrName>xshear</p:attrName>
                                        </p:attrNameLst>
                                      </p:cBhvr>
                                    </p:anim>
                                    <p:animScale>
                                      <p:cBhvr>
                                        <p:cTn id="43" dur="200" decel="100000" autoRev="1" fill="hold">
                                          <p:stCondLst>
                                            <p:cond delay="600"/>
                                          </p:stCondLst>
                                        </p:cTn>
                                        <p:tgtEl>
                                          <p:spTgt spid="189443">
                                            <p:txEl>
                                              <p:pRg st="3" end="3"/>
                                            </p:txEl>
                                          </p:spTgt>
                                        </p:tgtEl>
                                      </p:cBhvr>
                                      <p:from x="100000" y="100000"/>
                                      <p:to x="80000" y="100000"/>
                                    </p:animScale>
                                    <p:anim by="(#ppt_h/3+#ppt_w*0.1)" calcmode="lin" valueType="num">
                                      <p:cBhvr additive="sum">
                                        <p:cTn id="44" dur="200" decel="100000" autoRev="1" fill="hold">
                                          <p:stCondLst>
                                            <p:cond delay="600"/>
                                          </p:stCondLst>
                                        </p:cTn>
                                        <p:tgtEl>
                                          <p:spTgt spid="189443">
                                            <p:txEl>
                                              <p:pRg st="3" end="3"/>
                                            </p:txEl>
                                          </p:spTgt>
                                        </p:tgtEl>
                                        <p:attrNameLst>
                                          <p:attrName>ppt_x</p:attrName>
                                        </p:attrNameLst>
                                      </p:cBhvr>
                                    </p:anim>
                                  </p:childTnLst>
                                </p:cTn>
                              </p:par>
                            </p:childTnLst>
                          </p:cTn>
                        </p:par>
                      </p:childTnLst>
                    </p:cTn>
                  </p:par>
                  <p:par>
                    <p:cTn id="45" fill="hold">
                      <p:stCondLst>
                        <p:cond delay="indefinite"/>
                      </p:stCondLst>
                      <p:childTnLst>
                        <p:par>
                          <p:cTn id="46" fill="hold">
                            <p:stCondLst>
                              <p:cond delay="0"/>
                            </p:stCondLst>
                            <p:childTnLst>
                              <p:par>
                                <p:cTn id="47" presetID="34" presetClass="entr" presetSubtype="0" fill="hold" grpId="0" nodeType="clickEffect">
                                  <p:stCondLst>
                                    <p:cond delay="0"/>
                                  </p:stCondLst>
                                  <p:childTnLst>
                                    <p:set>
                                      <p:cBhvr>
                                        <p:cTn id="48" dur="1" fill="hold">
                                          <p:stCondLst>
                                            <p:cond delay="0"/>
                                          </p:stCondLst>
                                        </p:cTn>
                                        <p:tgtEl>
                                          <p:spTgt spid="189443">
                                            <p:txEl>
                                              <p:pRg st="4" end="4"/>
                                            </p:txEl>
                                          </p:spTgt>
                                        </p:tgtEl>
                                        <p:attrNameLst>
                                          <p:attrName>style.visibility</p:attrName>
                                        </p:attrNameLst>
                                      </p:cBhvr>
                                      <p:to>
                                        <p:strVal val="visible"/>
                                      </p:to>
                                    </p:set>
                                    <p:anim from="(-#ppt_w/2)" to="(#ppt_x)" calcmode="lin" valueType="num">
                                      <p:cBhvr>
                                        <p:cTn id="49" dur="600" fill="hold">
                                          <p:stCondLst>
                                            <p:cond delay="0"/>
                                          </p:stCondLst>
                                        </p:cTn>
                                        <p:tgtEl>
                                          <p:spTgt spid="189443">
                                            <p:txEl>
                                              <p:pRg st="4" end="4"/>
                                            </p:txEl>
                                          </p:spTgt>
                                        </p:tgtEl>
                                        <p:attrNameLst>
                                          <p:attrName>ppt_x</p:attrName>
                                        </p:attrNameLst>
                                      </p:cBhvr>
                                    </p:anim>
                                    <p:anim from="0" to="-1.0" calcmode="lin" valueType="num">
                                      <p:cBhvr>
                                        <p:cTn id="50" dur="200" decel="50000" autoRev="1" fill="hold">
                                          <p:stCondLst>
                                            <p:cond delay="600"/>
                                          </p:stCondLst>
                                        </p:cTn>
                                        <p:tgtEl>
                                          <p:spTgt spid="189443">
                                            <p:txEl>
                                              <p:pRg st="4" end="4"/>
                                            </p:txEl>
                                          </p:spTgt>
                                        </p:tgtEl>
                                        <p:attrNameLst>
                                          <p:attrName>xshear</p:attrName>
                                        </p:attrNameLst>
                                      </p:cBhvr>
                                    </p:anim>
                                    <p:animScale>
                                      <p:cBhvr>
                                        <p:cTn id="51" dur="200" decel="100000" autoRev="1" fill="hold">
                                          <p:stCondLst>
                                            <p:cond delay="600"/>
                                          </p:stCondLst>
                                        </p:cTn>
                                        <p:tgtEl>
                                          <p:spTgt spid="189443">
                                            <p:txEl>
                                              <p:pRg st="4" end="4"/>
                                            </p:txEl>
                                          </p:spTgt>
                                        </p:tgtEl>
                                      </p:cBhvr>
                                      <p:from x="100000" y="100000"/>
                                      <p:to x="80000" y="100000"/>
                                    </p:animScale>
                                    <p:anim by="(#ppt_h/3+#ppt_w*0.1)" calcmode="lin" valueType="num">
                                      <p:cBhvr additive="sum">
                                        <p:cTn id="52" dur="200" decel="100000" autoRev="1" fill="hold">
                                          <p:stCondLst>
                                            <p:cond delay="600"/>
                                          </p:stCondLst>
                                        </p:cTn>
                                        <p:tgtEl>
                                          <p:spTgt spid="189443">
                                            <p:txEl>
                                              <p:pRg st="4" end="4"/>
                                            </p:txEl>
                                          </p:spTgt>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34" presetClass="entr" presetSubtype="0" fill="hold" grpId="0" nodeType="clickEffect">
                                  <p:stCondLst>
                                    <p:cond delay="0"/>
                                  </p:stCondLst>
                                  <p:childTnLst>
                                    <p:set>
                                      <p:cBhvr>
                                        <p:cTn id="56" dur="1" fill="hold">
                                          <p:stCondLst>
                                            <p:cond delay="0"/>
                                          </p:stCondLst>
                                        </p:cTn>
                                        <p:tgtEl>
                                          <p:spTgt spid="189443">
                                            <p:txEl>
                                              <p:pRg st="6" end="6"/>
                                            </p:txEl>
                                          </p:spTgt>
                                        </p:tgtEl>
                                        <p:attrNameLst>
                                          <p:attrName>style.visibility</p:attrName>
                                        </p:attrNameLst>
                                      </p:cBhvr>
                                      <p:to>
                                        <p:strVal val="visible"/>
                                      </p:to>
                                    </p:set>
                                    <p:anim from="(-#ppt_w/2)" to="(#ppt_x)" calcmode="lin" valueType="num">
                                      <p:cBhvr>
                                        <p:cTn id="57" dur="600" fill="hold">
                                          <p:stCondLst>
                                            <p:cond delay="0"/>
                                          </p:stCondLst>
                                        </p:cTn>
                                        <p:tgtEl>
                                          <p:spTgt spid="189443">
                                            <p:txEl>
                                              <p:pRg st="6" end="6"/>
                                            </p:txEl>
                                          </p:spTgt>
                                        </p:tgtEl>
                                        <p:attrNameLst>
                                          <p:attrName>ppt_x</p:attrName>
                                        </p:attrNameLst>
                                      </p:cBhvr>
                                    </p:anim>
                                    <p:anim from="0" to="-1.0" calcmode="lin" valueType="num">
                                      <p:cBhvr>
                                        <p:cTn id="58" dur="200" decel="50000" autoRev="1" fill="hold">
                                          <p:stCondLst>
                                            <p:cond delay="600"/>
                                          </p:stCondLst>
                                        </p:cTn>
                                        <p:tgtEl>
                                          <p:spTgt spid="189443">
                                            <p:txEl>
                                              <p:pRg st="6" end="6"/>
                                            </p:txEl>
                                          </p:spTgt>
                                        </p:tgtEl>
                                        <p:attrNameLst>
                                          <p:attrName>xshear</p:attrName>
                                        </p:attrNameLst>
                                      </p:cBhvr>
                                    </p:anim>
                                    <p:animScale>
                                      <p:cBhvr>
                                        <p:cTn id="59" dur="200" decel="100000" autoRev="1" fill="hold">
                                          <p:stCondLst>
                                            <p:cond delay="600"/>
                                          </p:stCondLst>
                                        </p:cTn>
                                        <p:tgtEl>
                                          <p:spTgt spid="189443">
                                            <p:txEl>
                                              <p:pRg st="6" end="6"/>
                                            </p:txEl>
                                          </p:spTgt>
                                        </p:tgtEl>
                                      </p:cBhvr>
                                      <p:from x="100000" y="100000"/>
                                      <p:to x="80000" y="100000"/>
                                    </p:animScale>
                                    <p:anim by="(#ppt_h/3+#ppt_w*0.1)" calcmode="lin" valueType="num">
                                      <p:cBhvr additive="sum">
                                        <p:cTn id="60" dur="200" decel="100000" autoRev="1" fill="hold">
                                          <p:stCondLst>
                                            <p:cond delay="600"/>
                                          </p:stCondLst>
                                        </p:cTn>
                                        <p:tgtEl>
                                          <p:spTgt spid="189443">
                                            <p:txEl>
                                              <p:pRg st="6" end="6"/>
                                            </p:txEl>
                                          </p:spTgt>
                                        </p:tgtEl>
                                        <p:attrNameLst>
                                          <p:attrName>ppt_x</p:attrName>
                                        </p:attrNameLst>
                                      </p:cBhvr>
                                    </p:anim>
                                  </p:childTnLst>
                                </p:cTn>
                              </p:par>
                            </p:childTnLst>
                          </p:cTn>
                        </p:par>
                      </p:childTnLst>
                    </p:cTn>
                  </p:par>
                  <p:par>
                    <p:cTn id="61" fill="hold">
                      <p:stCondLst>
                        <p:cond delay="indefinite"/>
                      </p:stCondLst>
                      <p:childTnLst>
                        <p:par>
                          <p:cTn id="62" fill="hold">
                            <p:stCondLst>
                              <p:cond delay="0"/>
                            </p:stCondLst>
                            <p:childTnLst>
                              <p:par>
                                <p:cTn id="63" presetID="34" presetClass="entr" presetSubtype="0" fill="hold" grpId="0" nodeType="clickEffect">
                                  <p:stCondLst>
                                    <p:cond delay="0"/>
                                  </p:stCondLst>
                                  <p:childTnLst>
                                    <p:set>
                                      <p:cBhvr>
                                        <p:cTn id="64" dur="1" fill="hold">
                                          <p:stCondLst>
                                            <p:cond delay="0"/>
                                          </p:stCondLst>
                                        </p:cTn>
                                        <p:tgtEl>
                                          <p:spTgt spid="189443">
                                            <p:txEl>
                                              <p:pRg st="7" end="7"/>
                                            </p:txEl>
                                          </p:spTgt>
                                        </p:tgtEl>
                                        <p:attrNameLst>
                                          <p:attrName>style.visibility</p:attrName>
                                        </p:attrNameLst>
                                      </p:cBhvr>
                                      <p:to>
                                        <p:strVal val="visible"/>
                                      </p:to>
                                    </p:set>
                                    <p:anim from="(-#ppt_w/2)" to="(#ppt_x)" calcmode="lin" valueType="num">
                                      <p:cBhvr>
                                        <p:cTn id="65" dur="600" fill="hold">
                                          <p:stCondLst>
                                            <p:cond delay="0"/>
                                          </p:stCondLst>
                                        </p:cTn>
                                        <p:tgtEl>
                                          <p:spTgt spid="189443">
                                            <p:txEl>
                                              <p:pRg st="7" end="7"/>
                                            </p:txEl>
                                          </p:spTgt>
                                        </p:tgtEl>
                                        <p:attrNameLst>
                                          <p:attrName>ppt_x</p:attrName>
                                        </p:attrNameLst>
                                      </p:cBhvr>
                                    </p:anim>
                                    <p:anim from="0" to="-1.0" calcmode="lin" valueType="num">
                                      <p:cBhvr>
                                        <p:cTn id="66" dur="200" decel="50000" autoRev="1" fill="hold">
                                          <p:stCondLst>
                                            <p:cond delay="600"/>
                                          </p:stCondLst>
                                        </p:cTn>
                                        <p:tgtEl>
                                          <p:spTgt spid="189443">
                                            <p:txEl>
                                              <p:pRg st="7" end="7"/>
                                            </p:txEl>
                                          </p:spTgt>
                                        </p:tgtEl>
                                        <p:attrNameLst>
                                          <p:attrName>xshear</p:attrName>
                                        </p:attrNameLst>
                                      </p:cBhvr>
                                    </p:anim>
                                    <p:animScale>
                                      <p:cBhvr>
                                        <p:cTn id="67" dur="200" decel="100000" autoRev="1" fill="hold">
                                          <p:stCondLst>
                                            <p:cond delay="600"/>
                                          </p:stCondLst>
                                        </p:cTn>
                                        <p:tgtEl>
                                          <p:spTgt spid="189443">
                                            <p:txEl>
                                              <p:pRg st="7" end="7"/>
                                            </p:txEl>
                                          </p:spTgt>
                                        </p:tgtEl>
                                      </p:cBhvr>
                                      <p:from x="100000" y="100000"/>
                                      <p:to x="80000" y="100000"/>
                                    </p:animScale>
                                    <p:anim by="(#ppt_h/3+#ppt_w*0.1)" calcmode="lin" valueType="num">
                                      <p:cBhvr additive="sum">
                                        <p:cTn id="68" dur="200" decel="100000" autoRev="1" fill="hold">
                                          <p:stCondLst>
                                            <p:cond delay="600"/>
                                          </p:stCondLst>
                                        </p:cTn>
                                        <p:tgtEl>
                                          <p:spTgt spid="189443">
                                            <p:txEl>
                                              <p:pRg st="7" end="7"/>
                                            </p:txEl>
                                          </p:spTgt>
                                        </p:tgtEl>
                                        <p:attrNameLst>
                                          <p:attrName>ppt_x</p:attrName>
                                        </p:attrNameLst>
                                      </p:cBhvr>
                                    </p:anim>
                                  </p:childTnLst>
                                </p:cTn>
                              </p:par>
                            </p:childTnLst>
                          </p:cTn>
                        </p:par>
                      </p:childTnLst>
                    </p:cTn>
                  </p:par>
                  <p:par>
                    <p:cTn id="69" fill="hold">
                      <p:stCondLst>
                        <p:cond delay="indefinite"/>
                      </p:stCondLst>
                      <p:childTnLst>
                        <p:par>
                          <p:cTn id="70" fill="hold">
                            <p:stCondLst>
                              <p:cond delay="0"/>
                            </p:stCondLst>
                            <p:childTnLst>
                              <p:par>
                                <p:cTn id="71" presetID="34" presetClass="entr" presetSubtype="0" fill="hold" grpId="0" nodeType="clickEffect">
                                  <p:stCondLst>
                                    <p:cond delay="0"/>
                                  </p:stCondLst>
                                  <p:childTnLst>
                                    <p:set>
                                      <p:cBhvr>
                                        <p:cTn id="72" dur="1" fill="hold">
                                          <p:stCondLst>
                                            <p:cond delay="0"/>
                                          </p:stCondLst>
                                        </p:cTn>
                                        <p:tgtEl>
                                          <p:spTgt spid="189443">
                                            <p:txEl>
                                              <p:pRg st="9" end="9"/>
                                            </p:txEl>
                                          </p:spTgt>
                                        </p:tgtEl>
                                        <p:attrNameLst>
                                          <p:attrName>style.visibility</p:attrName>
                                        </p:attrNameLst>
                                      </p:cBhvr>
                                      <p:to>
                                        <p:strVal val="visible"/>
                                      </p:to>
                                    </p:set>
                                    <p:anim from="(-#ppt_w/2)" to="(#ppt_x)" calcmode="lin" valueType="num">
                                      <p:cBhvr>
                                        <p:cTn id="73" dur="600" fill="hold">
                                          <p:stCondLst>
                                            <p:cond delay="0"/>
                                          </p:stCondLst>
                                        </p:cTn>
                                        <p:tgtEl>
                                          <p:spTgt spid="189443">
                                            <p:txEl>
                                              <p:pRg st="9" end="9"/>
                                            </p:txEl>
                                          </p:spTgt>
                                        </p:tgtEl>
                                        <p:attrNameLst>
                                          <p:attrName>ppt_x</p:attrName>
                                        </p:attrNameLst>
                                      </p:cBhvr>
                                    </p:anim>
                                    <p:anim from="0" to="-1.0" calcmode="lin" valueType="num">
                                      <p:cBhvr>
                                        <p:cTn id="74" dur="200" decel="50000" autoRev="1" fill="hold">
                                          <p:stCondLst>
                                            <p:cond delay="600"/>
                                          </p:stCondLst>
                                        </p:cTn>
                                        <p:tgtEl>
                                          <p:spTgt spid="189443">
                                            <p:txEl>
                                              <p:pRg st="9" end="9"/>
                                            </p:txEl>
                                          </p:spTgt>
                                        </p:tgtEl>
                                        <p:attrNameLst>
                                          <p:attrName>xshear</p:attrName>
                                        </p:attrNameLst>
                                      </p:cBhvr>
                                    </p:anim>
                                    <p:animScale>
                                      <p:cBhvr>
                                        <p:cTn id="75" dur="200" decel="100000" autoRev="1" fill="hold">
                                          <p:stCondLst>
                                            <p:cond delay="600"/>
                                          </p:stCondLst>
                                        </p:cTn>
                                        <p:tgtEl>
                                          <p:spTgt spid="189443">
                                            <p:txEl>
                                              <p:pRg st="9" end="9"/>
                                            </p:txEl>
                                          </p:spTgt>
                                        </p:tgtEl>
                                      </p:cBhvr>
                                      <p:from x="100000" y="100000"/>
                                      <p:to x="80000" y="100000"/>
                                    </p:animScale>
                                    <p:anim by="(#ppt_h/3+#ppt_w*0.1)" calcmode="lin" valueType="num">
                                      <p:cBhvr additive="sum">
                                        <p:cTn id="76" dur="200" decel="100000" autoRev="1" fill="hold">
                                          <p:stCondLst>
                                            <p:cond delay="600"/>
                                          </p:stCondLst>
                                        </p:cTn>
                                        <p:tgtEl>
                                          <p:spTgt spid="189443">
                                            <p:txEl>
                                              <p:pRg st="9" end="9"/>
                                            </p:txEl>
                                          </p:spTgt>
                                        </p:tgtEl>
                                        <p:attrNameLst>
                                          <p:attrName>ppt_x</p:attrName>
                                        </p:attrNameLst>
                                      </p:cBhvr>
                                    </p:anim>
                                  </p:childTnLst>
                                </p:cTn>
                              </p:par>
                            </p:childTnLst>
                          </p:cTn>
                        </p:par>
                      </p:childTnLst>
                    </p:cTn>
                  </p:par>
                  <p:par>
                    <p:cTn id="77" fill="hold">
                      <p:stCondLst>
                        <p:cond delay="indefinite"/>
                      </p:stCondLst>
                      <p:childTnLst>
                        <p:par>
                          <p:cTn id="78" fill="hold">
                            <p:stCondLst>
                              <p:cond delay="0"/>
                            </p:stCondLst>
                            <p:childTnLst>
                              <p:par>
                                <p:cTn id="79" presetID="34" presetClass="entr" presetSubtype="0" fill="hold" grpId="0" nodeType="clickEffect">
                                  <p:stCondLst>
                                    <p:cond delay="0"/>
                                  </p:stCondLst>
                                  <p:childTnLst>
                                    <p:set>
                                      <p:cBhvr>
                                        <p:cTn id="80" dur="1" fill="hold">
                                          <p:stCondLst>
                                            <p:cond delay="0"/>
                                          </p:stCondLst>
                                        </p:cTn>
                                        <p:tgtEl>
                                          <p:spTgt spid="189443">
                                            <p:txEl>
                                              <p:pRg st="10" end="10"/>
                                            </p:txEl>
                                          </p:spTgt>
                                        </p:tgtEl>
                                        <p:attrNameLst>
                                          <p:attrName>style.visibility</p:attrName>
                                        </p:attrNameLst>
                                      </p:cBhvr>
                                      <p:to>
                                        <p:strVal val="visible"/>
                                      </p:to>
                                    </p:set>
                                    <p:anim from="(-#ppt_w/2)" to="(#ppt_x)" calcmode="lin" valueType="num">
                                      <p:cBhvr>
                                        <p:cTn id="81" dur="600" fill="hold">
                                          <p:stCondLst>
                                            <p:cond delay="0"/>
                                          </p:stCondLst>
                                        </p:cTn>
                                        <p:tgtEl>
                                          <p:spTgt spid="189443">
                                            <p:txEl>
                                              <p:pRg st="10" end="10"/>
                                            </p:txEl>
                                          </p:spTgt>
                                        </p:tgtEl>
                                        <p:attrNameLst>
                                          <p:attrName>ppt_x</p:attrName>
                                        </p:attrNameLst>
                                      </p:cBhvr>
                                    </p:anim>
                                    <p:anim from="0" to="-1.0" calcmode="lin" valueType="num">
                                      <p:cBhvr>
                                        <p:cTn id="82" dur="200" decel="50000" autoRev="1" fill="hold">
                                          <p:stCondLst>
                                            <p:cond delay="600"/>
                                          </p:stCondLst>
                                        </p:cTn>
                                        <p:tgtEl>
                                          <p:spTgt spid="189443">
                                            <p:txEl>
                                              <p:pRg st="10" end="10"/>
                                            </p:txEl>
                                          </p:spTgt>
                                        </p:tgtEl>
                                        <p:attrNameLst>
                                          <p:attrName>xshear</p:attrName>
                                        </p:attrNameLst>
                                      </p:cBhvr>
                                    </p:anim>
                                    <p:animScale>
                                      <p:cBhvr>
                                        <p:cTn id="83" dur="200" decel="100000" autoRev="1" fill="hold">
                                          <p:stCondLst>
                                            <p:cond delay="600"/>
                                          </p:stCondLst>
                                        </p:cTn>
                                        <p:tgtEl>
                                          <p:spTgt spid="189443">
                                            <p:txEl>
                                              <p:pRg st="10" end="10"/>
                                            </p:txEl>
                                          </p:spTgt>
                                        </p:tgtEl>
                                      </p:cBhvr>
                                      <p:from x="100000" y="100000"/>
                                      <p:to x="80000" y="100000"/>
                                    </p:animScale>
                                    <p:anim by="(#ppt_h/3+#ppt_w*0.1)" calcmode="lin" valueType="num">
                                      <p:cBhvr additive="sum">
                                        <p:cTn id="84" dur="200" decel="100000" autoRev="1" fill="hold">
                                          <p:stCondLst>
                                            <p:cond delay="600"/>
                                          </p:stCondLst>
                                        </p:cTn>
                                        <p:tgtEl>
                                          <p:spTgt spid="189443">
                                            <p:txEl>
                                              <p:pRg st="10" end="1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p:bldP spid="18944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1752600" y="1219200"/>
            <a:ext cx="8686800" cy="5486400"/>
          </a:xfrm>
          <a:prstGeom prst="rect">
            <a:avLst/>
          </a:prstGeom>
          <a:noFill/>
          <a:ln w="9525">
            <a:noFill/>
            <a:miter lim="800000"/>
            <a:headEnd/>
            <a:tailEnd/>
          </a:ln>
        </p:spPr>
        <p:txBody>
          <a:bodyPr wrap="none" anchor="ctr"/>
          <a:lstStyle/>
          <a:p>
            <a:pPr marL="457200" indent="-457200"/>
            <a:r>
              <a:rPr lang="fa-IR" sz="3200" b="1" dirty="0">
                <a:latin typeface="Arial" charset="0"/>
              </a:rPr>
              <a:t>تبليغات موفق و مؤثر نيازمند رعايت يكسری اصول و قواعدی </a:t>
            </a:r>
          </a:p>
          <a:p>
            <a:pPr marL="457200" indent="-457200"/>
            <a:r>
              <a:rPr lang="fa-IR" sz="3200" b="1" dirty="0">
                <a:latin typeface="Arial" charset="0"/>
              </a:rPr>
              <a:t>است كه عبارتند از:</a:t>
            </a:r>
          </a:p>
          <a:p>
            <a:pPr marL="457200" indent="-457200"/>
            <a:endParaRPr lang="fa-IR" sz="3200" b="1" dirty="0">
              <a:latin typeface="Arial" charset="0"/>
            </a:endParaRPr>
          </a:p>
          <a:p>
            <a:pPr marL="457200" indent="-457200">
              <a:buFontTx/>
              <a:buAutoNum type="arabicPeriod"/>
            </a:pPr>
            <a:r>
              <a:rPr lang="fa-IR" sz="3200" b="1" dirty="0">
                <a:solidFill>
                  <a:srgbClr val="C00000"/>
                </a:solidFill>
                <a:latin typeface="Arial" charset="0"/>
              </a:rPr>
              <a:t>توجه را جلب كنيد:</a:t>
            </a:r>
          </a:p>
          <a:p>
            <a:pPr marL="457200" indent="-457200"/>
            <a:endParaRPr lang="fa-IR" sz="3200" b="1" dirty="0">
              <a:latin typeface="Arial" charset="0"/>
            </a:endParaRPr>
          </a:p>
          <a:p>
            <a:pPr marL="457200" indent="-457200"/>
            <a:r>
              <a:rPr lang="fa-IR" sz="3200" b="1" dirty="0">
                <a:latin typeface="Arial" charset="0"/>
              </a:rPr>
              <a:t>جلب توجه در تبليغات يك شرط لازم است اما كافی نمی باشد.</a:t>
            </a:r>
          </a:p>
          <a:p>
            <a:pPr marL="457200" indent="-457200"/>
            <a:r>
              <a:rPr lang="fa-IR" sz="3200" b="1" dirty="0">
                <a:latin typeface="Arial" charset="0"/>
              </a:rPr>
              <a:t> تبليغ خوب تبليغی است كه بتواند توجه مخاطبين بازار هدف را </a:t>
            </a:r>
          </a:p>
          <a:p>
            <a:pPr marL="457200" indent="-457200"/>
            <a:r>
              <a:rPr lang="fa-IR" sz="3200" b="1" dirty="0">
                <a:latin typeface="Arial" charset="0"/>
              </a:rPr>
              <a:t>بسوی خود جلب نمايد.</a:t>
            </a:r>
          </a:p>
          <a:p>
            <a:pPr marL="457200" indent="-457200"/>
            <a:r>
              <a:rPr lang="fa-IR" sz="3200" b="1" dirty="0">
                <a:latin typeface="Arial" charset="0"/>
              </a:rPr>
              <a:t>	</a:t>
            </a:r>
          </a:p>
          <a:p>
            <a:pPr marL="457200" indent="-457200"/>
            <a:endParaRPr lang="fa-IR" sz="3200" b="1" dirty="0">
              <a:latin typeface="Arial" charset="0"/>
            </a:endParaRPr>
          </a:p>
          <a:p>
            <a:pPr marL="457200" indent="-457200"/>
            <a:endParaRPr lang="en-US" sz="3200" b="1" dirty="0">
              <a:latin typeface="Arial" charset="0"/>
            </a:endParaRPr>
          </a:p>
        </p:txBody>
      </p:sp>
      <p:sp>
        <p:nvSpPr>
          <p:cNvPr id="190467" name="AutoShape 3"/>
          <p:cNvSpPr>
            <a:spLocks noChangeArrowheads="1"/>
          </p:cNvSpPr>
          <p:nvPr/>
        </p:nvSpPr>
        <p:spPr bwMode="auto">
          <a:xfrm>
            <a:off x="1905000" y="152400"/>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 </a:t>
            </a:r>
            <a:endParaRPr lang="en-US" sz="3600" b="1">
              <a:solidFill>
                <a:srgbClr val="FF3300"/>
              </a:solidFill>
              <a:latin typeface="Arial" charset="0"/>
            </a:endParaRPr>
          </a:p>
        </p:txBody>
      </p:sp>
    </p:spTree>
    <p:extLst>
      <p:ext uri="{BB962C8B-B14F-4D97-AF65-F5344CB8AC3E}">
        <p14:creationId xmlns:p14="http://schemas.microsoft.com/office/powerpoint/2010/main" val="19361785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0467"/>
                                        </p:tgtEl>
                                        <p:attrNameLst>
                                          <p:attrName>style.visibility</p:attrName>
                                        </p:attrNameLst>
                                      </p:cBhvr>
                                      <p:to>
                                        <p:strVal val="visible"/>
                                      </p:to>
                                    </p:set>
                                    <p:anim calcmode="lin" valueType="num">
                                      <p:cBhvr>
                                        <p:cTn id="7" dur="500" fill="hold"/>
                                        <p:tgtEl>
                                          <p:spTgt spid="190467"/>
                                        </p:tgtEl>
                                        <p:attrNameLst>
                                          <p:attrName>ppt_w</p:attrName>
                                        </p:attrNameLst>
                                      </p:cBhvr>
                                      <p:tavLst>
                                        <p:tav tm="0">
                                          <p:val>
                                            <p:fltVal val="0"/>
                                          </p:val>
                                        </p:tav>
                                        <p:tav tm="100000">
                                          <p:val>
                                            <p:strVal val="#ppt_w"/>
                                          </p:val>
                                        </p:tav>
                                      </p:tavLst>
                                    </p:anim>
                                    <p:anim calcmode="lin" valueType="num">
                                      <p:cBhvr>
                                        <p:cTn id="8" dur="500" fill="hold"/>
                                        <p:tgtEl>
                                          <p:spTgt spid="19046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90466"/>
                                        </p:tgtEl>
                                        <p:attrNameLst>
                                          <p:attrName>style.visibility</p:attrName>
                                        </p:attrNameLst>
                                      </p:cBhvr>
                                      <p:to>
                                        <p:strVal val="visible"/>
                                      </p:to>
                                    </p:set>
                                    <p:anim calcmode="lin" valueType="num">
                                      <p:cBhvr>
                                        <p:cTn id="11" dur="500" fill="hold"/>
                                        <p:tgtEl>
                                          <p:spTgt spid="190466"/>
                                        </p:tgtEl>
                                        <p:attrNameLst>
                                          <p:attrName>ppt_w</p:attrName>
                                        </p:attrNameLst>
                                      </p:cBhvr>
                                      <p:tavLst>
                                        <p:tav tm="0">
                                          <p:val>
                                            <p:fltVal val="0"/>
                                          </p:val>
                                        </p:tav>
                                        <p:tav tm="100000">
                                          <p:val>
                                            <p:strVal val="#ppt_w"/>
                                          </p:val>
                                        </p:tav>
                                      </p:tavLst>
                                    </p:anim>
                                    <p:anim calcmode="lin" valueType="num">
                                      <p:cBhvr>
                                        <p:cTn id="12" dur="500" fill="hold"/>
                                        <p:tgtEl>
                                          <p:spTgt spid="1904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p:bldP spid="19046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5059"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5060" name="Text Box 5"/>
          <p:cNvSpPr txBox="1">
            <a:spLocks noChangeArrowheads="1"/>
          </p:cNvSpPr>
          <p:nvPr/>
        </p:nvSpPr>
        <p:spPr bwMode="auto">
          <a:xfrm>
            <a:off x="2640014" y="1125538"/>
            <a:ext cx="7559675"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lnSpc>
                <a:spcPct val="115000"/>
              </a:lnSpc>
              <a:spcBef>
                <a:spcPct val="50000"/>
              </a:spcBef>
              <a:buFontTx/>
              <a:buChar char="-"/>
            </a:pPr>
            <a:r>
              <a:rPr lang="fa-IR" altLang="en-US" sz="2800" b="1" dirty="0">
                <a:solidFill>
                  <a:srgbClr val="C00000"/>
                </a:solidFill>
                <a:latin typeface="Times New Roman" panose="02020603050405020304" pitchFamily="18" charset="0"/>
                <a:cs typeface="Zar" panose="00000400000000000000" pitchFamily="2" charset="-78"/>
              </a:rPr>
              <a:t>بازاريابي يعني انجام فعاليتهايي مثل خريد و فروش کالا، حمل و نقل و انبار کردن آن</a:t>
            </a:r>
          </a:p>
          <a:p>
            <a:pPr algn="just" rtl="1">
              <a:lnSpc>
                <a:spcPct val="115000"/>
              </a:lnSpc>
              <a:spcBef>
                <a:spcPct val="50000"/>
              </a:spcBef>
              <a:buFontTx/>
              <a:buChar char="-"/>
            </a:pPr>
            <a:r>
              <a:rPr lang="fa-IR" altLang="en-US" sz="2800" b="1" dirty="0">
                <a:solidFill>
                  <a:srgbClr val="C00000"/>
                </a:solidFill>
                <a:latin typeface="Times New Roman" panose="02020603050405020304" pitchFamily="18" charset="0"/>
                <a:cs typeface="Zar" panose="00000400000000000000" pitchFamily="2" charset="-78"/>
              </a:rPr>
              <a:t> بازاريابي به مجموعه اي از فعاليتهاي بازرگاني اطلاق مي شود که جريان کالاها يا خدمات را از توليدکننده تا مصرف کننده يا استفاده کننده نهايي آن هدايت مي کند.</a:t>
            </a:r>
          </a:p>
          <a:p>
            <a:pPr algn="just" rtl="1">
              <a:lnSpc>
                <a:spcPct val="115000"/>
              </a:lnSpc>
              <a:spcBef>
                <a:spcPct val="50000"/>
              </a:spcBef>
            </a:pPr>
            <a:r>
              <a:rPr lang="en-US" altLang="en-US" sz="2800" b="1" dirty="0">
                <a:solidFill>
                  <a:srgbClr val="C00000"/>
                </a:solidFill>
                <a:latin typeface="Times New Roman" panose="02020603050405020304" pitchFamily="18" charset="0"/>
                <a:cs typeface="Zar" panose="00000400000000000000" pitchFamily="2" charset="-78"/>
              </a:rPr>
              <a:t>-</a:t>
            </a:r>
            <a:r>
              <a:rPr lang="fa-IR" altLang="en-US" sz="2800" b="1" dirty="0">
                <a:solidFill>
                  <a:srgbClr val="C00000"/>
                </a:solidFill>
                <a:latin typeface="Times New Roman" panose="02020603050405020304" pitchFamily="18" charset="0"/>
                <a:cs typeface="Zar" panose="00000400000000000000" pitchFamily="2" charset="-78"/>
              </a:rPr>
              <a:t>بازاريابي عبارت است از فرايندي که طي آن افراد و گروهها، از طريق توليد و مبادله کالا و فايده با ديگران، خواسته ها و نيازهاي خود را تامين مي کنند.</a:t>
            </a:r>
          </a:p>
        </p:txBody>
      </p:sp>
      <p:sp>
        <p:nvSpPr>
          <p:cNvPr id="45061" name="Rectangle 7"/>
          <p:cNvSpPr>
            <a:spLocks noChangeArrowheads="1"/>
          </p:cNvSpPr>
          <p:nvPr/>
        </p:nvSpPr>
        <p:spPr bwMode="auto">
          <a:xfrm>
            <a:off x="7391401" y="147639"/>
            <a:ext cx="27098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a:spcBef>
                <a:spcPct val="50000"/>
              </a:spcBef>
            </a:pPr>
            <a:r>
              <a:rPr lang="fa-IR" altLang="en-US" sz="3200" b="1">
                <a:solidFill>
                  <a:srgbClr val="CC9900"/>
                </a:solidFill>
                <a:cs typeface="B Zar" panose="00000400000000000000" pitchFamily="2" charset="-78"/>
              </a:rPr>
              <a:t>تعاريف بازاریابی:</a:t>
            </a:r>
            <a:r>
              <a:rPr lang="fa-IR" altLang="en-US" sz="3200" b="1">
                <a:cs typeface="B Zar" panose="00000400000000000000" pitchFamily="2" charset="-78"/>
              </a:rPr>
              <a:t> </a:t>
            </a:r>
          </a:p>
        </p:txBody>
      </p:sp>
    </p:spTree>
    <p:extLst>
      <p:ext uri="{BB962C8B-B14F-4D97-AF65-F5344CB8AC3E}">
        <p14:creationId xmlns:p14="http://schemas.microsoft.com/office/powerpoint/2010/main" val="2137932062"/>
      </p:ext>
    </p:extLst>
  </p:cSld>
  <p:clrMapOvr>
    <a:masterClrMapping/>
  </p:clrMapOvr>
  <p:transition spd="med">
    <p:strips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1847850" y="1341439"/>
            <a:ext cx="8496300" cy="4967287"/>
          </a:xfrm>
        </p:spPr>
        <p:txBody>
          <a:bodyPr/>
          <a:lstStyle/>
          <a:p>
            <a:pPr marL="609600" indent="-609600">
              <a:buNone/>
            </a:pPr>
            <a:r>
              <a:rPr lang="fa-IR" sz="4000" b="1" u="sng" dirty="0">
                <a:solidFill>
                  <a:srgbClr val="C00000"/>
                </a:solidFill>
              </a:rPr>
              <a:t>2- شفافيت ظاهری:</a:t>
            </a:r>
          </a:p>
          <a:p>
            <a:pPr marL="609600" indent="-609600">
              <a:buNone/>
            </a:pPr>
            <a:endParaRPr lang="fa-IR" sz="4000" b="1" u="sng" dirty="0">
              <a:solidFill>
                <a:srgbClr val="FFFF00"/>
              </a:solidFill>
            </a:endParaRPr>
          </a:p>
          <a:p>
            <a:pPr marL="609600" indent="-609600">
              <a:buNone/>
            </a:pPr>
            <a:r>
              <a:rPr lang="fa-IR" b="1" dirty="0" smtClean="0">
                <a:solidFill>
                  <a:srgbClr val="FFFF00"/>
                </a:solidFill>
                <a:effectLst/>
              </a:rPr>
              <a:t>	</a:t>
            </a:r>
            <a:r>
              <a:rPr lang="fa-IR" sz="4000" b="1" dirty="0">
                <a:latin typeface="Arial" charset="0"/>
              </a:rPr>
              <a:t>در تبليغ بايد تصاوير، كلمات و مفاهيم روشن و گويا باشند زيرا در غيراينصورت باعث تشديد موانع ادراكی می گردند.</a:t>
            </a:r>
            <a:endParaRPr lang="en-US" sz="4000" b="1" dirty="0">
              <a:latin typeface="Arial" charset="0"/>
            </a:endParaRPr>
          </a:p>
        </p:txBody>
      </p:sp>
      <p:sp>
        <p:nvSpPr>
          <p:cNvPr id="191491" name="AutoShape 3"/>
          <p:cNvSpPr>
            <a:spLocks noChangeArrowheads="1"/>
          </p:cNvSpPr>
          <p:nvPr/>
        </p:nvSpPr>
        <p:spPr bwMode="auto">
          <a:xfrm>
            <a:off x="1905000" y="152400"/>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 </a:t>
            </a:r>
            <a:endParaRPr lang="en-US" sz="3600" b="1">
              <a:solidFill>
                <a:srgbClr val="FF3300"/>
              </a:solidFill>
              <a:latin typeface="Arial" charset="0"/>
            </a:endParaRPr>
          </a:p>
        </p:txBody>
      </p:sp>
    </p:spTree>
    <p:extLst>
      <p:ext uri="{BB962C8B-B14F-4D97-AF65-F5344CB8AC3E}">
        <p14:creationId xmlns:p14="http://schemas.microsoft.com/office/powerpoint/2010/main" val="48936395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1491"/>
                                        </p:tgtEl>
                                        <p:attrNameLst>
                                          <p:attrName>style.visibility</p:attrName>
                                        </p:attrNameLst>
                                      </p:cBhvr>
                                      <p:to>
                                        <p:strVal val="visible"/>
                                      </p:to>
                                    </p:set>
                                    <p:animEffect transition="in" filter="fade">
                                      <p:cBhvr>
                                        <p:cTn id="7" dur="1000"/>
                                        <p:tgtEl>
                                          <p:spTgt spid="191491"/>
                                        </p:tgtEl>
                                      </p:cBhvr>
                                    </p:animEffect>
                                    <p:anim calcmode="lin" valueType="num">
                                      <p:cBhvr>
                                        <p:cTn id="8" dur="1000" fill="hold"/>
                                        <p:tgtEl>
                                          <p:spTgt spid="191491"/>
                                        </p:tgtEl>
                                        <p:attrNameLst>
                                          <p:attrName>ppt_x</p:attrName>
                                        </p:attrNameLst>
                                      </p:cBhvr>
                                      <p:tavLst>
                                        <p:tav tm="0">
                                          <p:val>
                                            <p:strVal val="#ppt_x"/>
                                          </p:val>
                                        </p:tav>
                                        <p:tav tm="100000">
                                          <p:val>
                                            <p:strVal val="#ppt_x"/>
                                          </p:val>
                                        </p:tav>
                                      </p:tavLst>
                                    </p:anim>
                                    <p:anim calcmode="lin" valueType="num">
                                      <p:cBhvr>
                                        <p:cTn id="9" dur="900" decel="100000" fill="hold"/>
                                        <p:tgtEl>
                                          <p:spTgt spid="19149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149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91490">
                                            <p:txEl>
                                              <p:pRg st="0" end="0"/>
                                            </p:txEl>
                                          </p:spTgt>
                                        </p:tgtEl>
                                        <p:attrNameLst>
                                          <p:attrName>style.visibility</p:attrName>
                                        </p:attrNameLst>
                                      </p:cBhvr>
                                      <p:to>
                                        <p:strVal val="visible"/>
                                      </p:to>
                                    </p:set>
                                    <p:animEffect transition="in" filter="fade">
                                      <p:cBhvr>
                                        <p:cTn id="13" dur="1000"/>
                                        <p:tgtEl>
                                          <p:spTgt spid="191490">
                                            <p:txEl>
                                              <p:pRg st="0" end="0"/>
                                            </p:txEl>
                                          </p:spTgt>
                                        </p:tgtEl>
                                      </p:cBhvr>
                                    </p:animEffect>
                                    <p:anim calcmode="lin" valueType="num">
                                      <p:cBhvr>
                                        <p:cTn id="14" dur="1000" fill="hold"/>
                                        <p:tgtEl>
                                          <p:spTgt spid="191490">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91490">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149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91490">
                                            <p:txEl>
                                              <p:pRg st="2" end="2"/>
                                            </p:txEl>
                                          </p:spTgt>
                                        </p:tgtEl>
                                        <p:attrNameLst>
                                          <p:attrName>style.visibility</p:attrName>
                                        </p:attrNameLst>
                                      </p:cBhvr>
                                      <p:to>
                                        <p:strVal val="visible"/>
                                      </p:to>
                                    </p:set>
                                    <p:animEffect transition="in" filter="fade">
                                      <p:cBhvr>
                                        <p:cTn id="21" dur="1000"/>
                                        <p:tgtEl>
                                          <p:spTgt spid="191490">
                                            <p:txEl>
                                              <p:pRg st="2" end="2"/>
                                            </p:txEl>
                                          </p:spTgt>
                                        </p:tgtEl>
                                      </p:cBhvr>
                                    </p:animEffect>
                                    <p:anim calcmode="lin" valueType="num">
                                      <p:cBhvr>
                                        <p:cTn id="22" dur="1000" fill="hold"/>
                                        <p:tgtEl>
                                          <p:spTgt spid="191490">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91490">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91490">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build="p"/>
      <p:bldP spid="19149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body" idx="1"/>
          </p:nvPr>
        </p:nvSpPr>
        <p:spPr>
          <a:xfrm>
            <a:off x="1847851" y="1628336"/>
            <a:ext cx="8569325" cy="4852988"/>
          </a:xfrm>
        </p:spPr>
        <p:txBody>
          <a:bodyPr/>
          <a:lstStyle/>
          <a:p>
            <a:pPr marL="609600" indent="-609600">
              <a:buNone/>
            </a:pPr>
            <a:r>
              <a:rPr lang="fa-IR" sz="3600" b="1" u="sng" dirty="0">
                <a:solidFill>
                  <a:srgbClr val="C00000"/>
                </a:solidFill>
              </a:rPr>
              <a:t>3-تمركز بر نكات اصلی و مهم:</a:t>
            </a:r>
          </a:p>
          <a:p>
            <a:pPr marL="609600" indent="-609600">
              <a:buNone/>
            </a:pPr>
            <a:endParaRPr lang="fa-IR" sz="3600" b="1" u="sng" dirty="0">
              <a:solidFill>
                <a:srgbClr val="000000"/>
              </a:solidFill>
            </a:endParaRPr>
          </a:p>
          <a:p>
            <a:pPr marL="609600" indent="-609600">
              <a:buNone/>
            </a:pPr>
            <a:r>
              <a:rPr lang="fa-IR" sz="3600" b="1" dirty="0">
                <a:solidFill>
                  <a:srgbClr val="000000"/>
                </a:solidFill>
              </a:rPr>
              <a:t>	</a:t>
            </a:r>
            <a:r>
              <a:rPr lang="fa-IR" sz="3600" b="1" dirty="0"/>
              <a:t>يك تبليغ نبايد به بيش از يك يا دو ارزش يا “منفعت اصلی” توجه و تمركز نمايد، تبليغات با اطلاعات زياد و اضافی در خاطر مخاطب جا نمی افتد.</a:t>
            </a:r>
          </a:p>
          <a:p>
            <a:pPr marL="609600" indent="-609600">
              <a:buNone/>
            </a:pPr>
            <a:endParaRPr lang="en-US" sz="3600" b="1" dirty="0">
              <a:solidFill>
                <a:srgbClr val="000000"/>
              </a:solidFill>
            </a:endParaRPr>
          </a:p>
        </p:txBody>
      </p:sp>
      <p:sp>
        <p:nvSpPr>
          <p:cNvPr id="192515" name="AutoShape 3"/>
          <p:cNvSpPr>
            <a:spLocks noChangeArrowheads="1"/>
          </p:cNvSpPr>
          <p:nvPr/>
        </p:nvSpPr>
        <p:spPr bwMode="auto">
          <a:xfrm>
            <a:off x="1905000" y="152400"/>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 </a:t>
            </a:r>
            <a:endParaRPr lang="en-US" sz="3600" b="1">
              <a:solidFill>
                <a:srgbClr val="FF3300"/>
              </a:solidFill>
              <a:latin typeface="Arial" charset="0"/>
            </a:endParaRPr>
          </a:p>
        </p:txBody>
      </p:sp>
    </p:spTree>
    <p:extLst>
      <p:ext uri="{BB962C8B-B14F-4D97-AF65-F5344CB8AC3E}">
        <p14:creationId xmlns:p14="http://schemas.microsoft.com/office/powerpoint/2010/main" val="38060107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barn(inHorizontal)">
                                      <p:cBhvr>
                                        <p:cTn id="7" dur="500"/>
                                        <p:tgtEl>
                                          <p:spTgt spid="192515"/>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92514">
                                            <p:txEl>
                                              <p:pRg st="0" end="0"/>
                                            </p:txEl>
                                          </p:spTgt>
                                        </p:tgtEl>
                                        <p:attrNameLst>
                                          <p:attrName>style.visibility</p:attrName>
                                        </p:attrNameLst>
                                      </p:cBhvr>
                                      <p:to>
                                        <p:strVal val="visible"/>
                                      </p:to>
                                    </p:set>
                                    <p:animEffect transition="in" filter="barn(inHorizontal)">
                                      <p:cBhvr>
                                        <p:cTn id="10" dur="500"/>
                                        <p:tgtEl>
                                          <p:spTgt spid="1925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192514">
                                            <p:txEl>
                                              <p:pRg st="2" end="2"/>
                                            </p:txEl>
                                          </p:spTgt>
                                        </p:tgtEl>
                                        <p:attrNameLst>
                                          <p:attrName>style.visibility</p:attrName>
                                        </p:attrNameLst>
                                      </p:cBhvr>
                                      <p:to>
                                        <p:strVal val="visible"/>
                                      </p:to>
                                    </p:set>
                                    <p:animEffect transition="in" filter="barn(inHorizontal)">
                                      <p:cBhvr>
                                        <p:cTn id="15" dur="500"/>
                                        <p:tgtEl>
                                          <p:spTgt spid="1925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build="p"/>
      <p:bldP spid="1925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1752601" y="1219200"/>
            <a:ext cx="8736013" cy="5233988"/>
          </a:xfrm>
          <a:prstGeom prst="rect">
            <a:avLst/>
          </a:prstGeom>
          <a:noFill/>
          <a:ln w="9525">
            <a:noFill/>
            <a:miter lim="800000"/>
            <a:headEnd/>
            <a:tailEnd/>
          </a:ln>
        </p:spPr>
        <p:txBody>
          <a:bodyPr wrap="none" anchor="ctr"/>
          <a:lstStyle/>
          <a:p>
            <a:pPr marL="457200" indent="-457200" algn="just">
              <a:buFontTx/>
              <a:buAutoNum type="arabicPeriod" startAt="4"/>
            </a:pPr>
            <a:r>
              <a:rPr lang="fa-IR" sz="4400" b="1" dirty="0">
                <a:solidFill>
                  <a:srgbClr val="C00000"/>
                </a:solidFill>
                <a:latin typeface="Arial" charset="0"/>
              </a:rPr>
              <a:t>قابل درك و معتبر باشد:</a:t>
            </a:r>
          </a:p>
          <a:p>
            <a:pPr marL="457200" indent="-457200" algn="just"/>
            <a:endParaRPr lang="fa-IR" sz="4400" b="1" dirty="0">
              <a:latin typeface="Times New Roman" pitchFamily="18" charset="0"/>
              <a:cs typeface="Titr" pitchFamily="2" charset="-78"/>
            </a:endParaRPr>
          </a:p>
          <a:p>
            <a:pPr marL="457200" indent="-457200" algn="just"/>
            <a:r>
              <a:rPr lang="fa-IR" sz="2400" b="1" dirty="0">
                <a:latin typeface="Times New Roman" pitchFamily="18" charset="0"/>
                <a:cs typeface="Titr" pitchFamily="2" charset="-78"/>
              </a:rPr>
              <a:t>	</a:t>
            </a:r>
            <a:r>
              <a:rPr lang="fa-IR" sz="3600" b="1" dirty="0">
                <a:latin typeface="Arial" charset="0"/>
              </a:rPr>
              <a:t>تبليغات بايد به زبان مشتری و در ذهنيت و </a:t>
            </a:r>
          </a:p>
          <a:p>
            <a:pPr marL="457200" indent="-457200" algn="just"/>
            <a:r>
              <a:rPr lang="fa-IR" sz="3600" b="1" dirty="0">
                <a:latin typeface="Arial" charset="0"/>
              </a:rPr>
              <a:t>   تصورات او بگنجد، مردم بسياری از نكات پيچيده</a:t>
            </a:r>
          </a:p>
          <a:p>
            <a:pPr marL="457200" indent="-457200" algn="just"/>
            <a:r>
              <a:rPr lang="fa-IR" sz="3600" b="1" dirty="0">
                <a:latin typeface="Arial" charset="0"/>
              </a:rPr>
              <a:t>  و فنی را نميگيرند. تبليغات و ادعاهای آن بايد از</a:t>
            </a:r>
          </a:p>
          <a:p>
            <a:pPr marL="457200" indent="-457200" algn="just"/>
            <a:r>
              <a:rPr lang="fa-IR" sz="3600" b="1" dirty="0">
                <a:latin typeface="Arial" charset="0"/>
              </a:rPr>
              <a:t>   ديد مشتری منطقی به نظر برسند يعنی قابل </a:t>
            </a:r>
          </a:p>
          <a:p>
            <a:pPr marL="457200" indent="-457200" algn="just"/>
            <a:r>
              <a:rPr lang="fa-IR" sz="3600" b="1" dirty="0">
                <a:latin typeface="Arial" charset="0"/>
              </a:rPr>
              <a:t>  اعتبار باشند.</a:t>
            </a:r>
          </a:p>
          <a:p>
            <a:pPr marL="457200" indent="-457200" algn="just"/>
            <a:endParaRPr lang="fa-IR" sz="4000" b="1" dirty="0">
              <a:latin typeface="Times New Roman" pitchFamily="18" charset="0"/>
              <a:cs typeface="Titr" pitchFamily="2" charset="-78"/>
            </a:endParaRPr>
          </a:p>
        </p:txBody>
      </p:sp>
      <p:sp>
        <p:nvSpPr>
          <p:cNvPr id="193539" name="AutoShape 3"/>
          <p:cNvSpPr>
            <a:spLocks noChangeArrowheads="1"/>
          </p:cNvSpPr>
          <p:nvPr/>
        </p:nvSpPr>
        <p:spPr bwMode="auto">
          <a:xfrm>
            <a:off x="1905000" y="152400"/>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 </a:t>
            </a:r>
            <a:endParaRPr lang="en-US" sz="3600" b="1">
              <a:solidFill>
                <a:srgbClr val="FF3300"/>
              </a:solidFill>
              <a:latin typeface="Arial" charset="0"/>
            </a:endParaRPr>
          </a:p>
        </p:txBody>
      </p:sp>
    </p:spTree>
    <p:extLst>
      <p:ext uri="{BB962C8B-B14F-4D97-AF65-F5344CB8AC3E}">
        <p14:creationId xmlns:p14="http://schemas.microsoft.com/office/powerpoint/2010/main" val="2250171113"/>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3539"/>
                                        </p:tgtEl>
                                        <p:attrNameLst>
                                          <p:attrName>style.visibility</p:attrName>
                                        </p:attrNameLst>
                                      </p:cBhvr>
                                      <p:to>
                                        <p:strVal val="visible"/>
                                      </p:to>
                                    </p:set>
                                    <p:animEffect transition="in" filter="blinds(horizontal)">
                                      <p:cBhvr>
                                        <p:cTn id="7" dur="500"/>
                                        <p:tgtEl>
                                          <p:spTgt spid="19353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3538"/>
                                        </p:tgtEl>
                                        <p:attrNameLst>
                                          <p:attrName>style.visibility</p:attrName>
                                        </p:attrNameLst>
                                      </p:cBhvr>
                                      <p:to>
                                        <p:strVal val="visible"/>
                                      </p:to>
                                    </p:set>
                                    <p:animEffect transition="in" filter="blinds(horizontal)">
                                      <p:cBhvr>
                                        <p:cTn id="10" dur="500"/>
                                        <p:tgtEl>
                                          <p:spTgt spid="193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P spid="19353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p:txBody>
          <a:bodyPr/>
          <a:lstStyle/>
          <a:p>
            <a:pPr marL="609600" indent="-609600">
              <a:buNone/>
              <a:defRPr/>
            </a:pPr>
            <a:r>
              <a:rPr lang="fa-IR" sz="4800" b="1" u="sng" dirty="0">
                <a:solidFill>
                  <a:srgbClr val="C00000"/>
                </a:solidFill>
              </a:rPr>
              <a:t>5.احساسات مثبت:</a:t>
            </a:r>
          </a:p>
          <a:p>
            <a:pPr marL="609600" indent="-609600">
              <a:buNone/>
              <a:defRPr/>
            </a:pPr>
            <a:endParaRPr lang="fa-IR" sz="4800" b="1" u="sng" dirty="0">
              <a:solidFill>
                <a:srgbClr val="000000"/>
              </a:solidFill>
            </a:endParaRPr>
          </a:p>
          <a:p>
            <a:pPr marL="609600" indent="-609600">
              <a:buNone/>
              <a:defRPr/>
            </a:pPr>
            <a:r>
              <a:rPr lang="fa-IR" sz="4000" b="1" dirty="0"/>
              <a:t>تبلیغات بايد در مشتری احساسی مثبت نسبت به محصول و شركت ايجاد نمايد در غير اينصورت مشتری به آن توجه نخواهد كرد.</a:t>
            </a:r>
            <a:endParaRPr lang="en-US" sz="4000" dirty="0"/>
          </a:p>
        </p:txBody>
      </p:sp>
      <p:sp>
        <p:nvSpPr>
          <p:cNvPr id="194563" name="AutoShape 3"/>
          <p:cNvSpPr>
            <a:spLocks noChangeArrowheads="1"/>
          </p:cNvSpPr>
          <p:nvPr/>
        </p:nvSpPr>
        <p:spPr bwMode="auto">
          <a:xfrm>
            <a:off x="1905000" y="152400"/>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 </a:t>
            </a:r>
            <a:endParaRPr lang="en-US" sz="3600" b="1">
              <a:solidFill>
                <a:srgbClr val="FF3300"/>
              </a:solidFill>
              <a:latin typeface="Arial" charset="0"/>
            </a:endParaRPr>
          </a:p>
        </p:txBody>
      </p:sp>
    </p:spTree>
    <p:extLst>
      <p:ext uri="{BB962C8B-B14F-4D97-AF65-F5344CB8AC3E}">
        <p14:creationId xmlns:p14="http://schemas.microsoft.com/office/powerpoint/2010/main" val="66257423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4563"/>
                                        </p:tgtEl>
                                        <p:attrNameLst>
                                          <p:attrName>style.visibility</p:attrName>
                                        </p:attrNameLst>
                                      </p:cBhvr>
                                      <p:to>
                                        <p:strVal val="visible"/>
                                      </p:to>
                                    </p:set>
                                    <p:animEffect transition="in" filter="fade">
                                      <p:cBhvr>
                                        <p:cTn id="7" dur="1000"/>
                                        <p:tgtEl>
                                          <p:spTgt spid="194563"/>
                                        </p:tgtEl>
                                      </p:cBhvr>
                                    </p:animEffect>
                                    <p:anim calcmode="lin" valueType="num">
                                      <p:cBhvr>
                                        <p:cTn id="8" dur="1000" fill="hold"/>
                                        <p:tgtEl>
                                          <p:spTgt spid="194563"/>
                                        </p:tgtEl>
                                        <p:attrNameLst>
                                          <p:attrName>ppt_x</p:attrName>
                                        </p:attrNameLst>
                                      </p:cBhvr>
                                      <p:tavLst>
                                        <p:tav tm="0">
                                          <p:val>
                                            <p:strVal val="#ppt_x"/>
                                          </p:val>
                                        </p:tav>
                                        <p:tav tm="100000">
                                          <p:val>
                                            <p:strVal val="#ppt_x"/>
                                          </p:val>
                                        </p:tav>
                                      </p:tavLst>
                                    </p:anim>
                                    <p:anim calcmode="lin" valueType="num">
                                      <p:cBhvr>
                                        <p:cTn id="9" dur="900" decel="100000" fill="hold"/>
                                        <p:tgtEl>
                                          <p:spTgt spid="1945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6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94562">
                                            <p:txEl>
                                              <p:pRg st="0" end="0"/>
                                            </p:txEl>
                                          </p:spTgt>
                                        </p:tgtEl>
                                        <p:attrNameLst>
                                          <p:attrName>style.visibility</p:attrName>
                                        </p:attrNameLst>
                                      </p:cBhvr>
                                      <p:to>
                                        <p:strVal val="visible"/>
                                      </p:to>
                                    </p:set>
                                    <p:animEffect transition="in" filter="fade">
                                      <p:cBhvr>
                                        <p:cTn id="13" dur="1000"/>
                                        <p:tgtEl>
                                          <p:spTgt spid="194562">
                                            <p:txEl>
                                              <p:pRg st="0" end="0"/>
                                            </p:txEl>
                                          </p:spTgt>
                                        </p:tgtEl>
                                      </p:cBhvr>
                                    </p:animEffect>
                                    <p:anim calcmode="lin" valueType="num">
                                      <p:cBhvr>
                                        <p:cTn id="14" dur="1000" fill="hold"/>
                                        <p:tgtEl>
                                          <p:spTgt spid="19456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9456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456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94562">
                                            <p:txEl>
                                              <p:pRg st="2" end="2"/>
                                            </p:txEl>
                                          </p:spTgt>
                                        </p:tgtEl>
                                        <p:attrNameLst>
                                          <p:attrName>style.visibility</p:attrName>
                                        </p:attrNameLst>
                                      </p:cBhvr>
                                      <p:to>
                                        <p:strVal val="visible"/>
                                      </p:to>
                                    </p:set>
                                    <p:animEffect transition="in" filter="fade">
                                      <p:cBhvr>
                                        <p:cTn id="21" dur="1000"/>
                                        <p:tgtEl>
                                          <p:spTgt spid="194562">
                                            <p:txEl>
                                              <p:pRg st="2" end="2"/>
                                            </p:txEl>
                                          </p:spTgt>
                                        </p:tgtEl>
                                      </p:cBhvr>
                                    </p:animEffect>
                                    <p:anim calcmode="lin" valueType="num">
                                      <p:cBhvr>
                                        <p:cTn id="22" dur="1000" fill="hold"/>
                                        <p:tgtEl>
                                          <p:spTgt spid="194562">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94562">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94562">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build="p"/>
      <p:bldP spid="19456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body" idx="1"/>
          </p:nvPr>
        </p:nvSpPr>
        <p:spPr>
          <a:xfrm>
            <a:off x="2063750" y="1773239"/>
            <a:ext cx="8229600" cy="4530725"/>
          </a:xfrm>
        </p:spPr>
        <p:txBody>
          <a:bodyPr/>
          <a:lstStyle/>
          <a:p>
            <a:pPr marL="609600" indent="-609600">
              <a:buNone/>
            </a:pPr>
            <a:r>
              <a:rPr lang="fa-IR" sz="4800" b="1" u="sng" dirty="0">
                <a:solidFill>
                  <a:srgbClr val="C00000"/>
                </a:solidFill>
              </a:rPr>
              <a:t>6. وحدت سبك:</a:t>
            </a:r>
          </a:p>
          <a:p>
            <a:pPr marL="609600" indent="-609600">
              <a:buNone/>
            </a:pPr>
            <a:endParaRPr lang="fa-IR" sz="4800" b="1" u="sng" dirty="0">
              <a:solidFill>
                <a:srgbClr val="000000"/>
              </a:solidFill>
            </a:endParaRPr>
          </a:p>
          <a:p>
            <a:pPr marL="609600" indent="-609600">
              <a:buNone/>
            </a:pPr>
            <a:r>
              <a:rPr lang="fa-IR" b="1" dirty="0" smtClean="0">
                <a:solidFill>
                  <a:srgbClr val="000000"/>
                </a:solidFill>
                <a:effectLst/>
              </a:rPr>
              <a:t>	</a:t>
            </a:r>
            <a:r>
              <a:rPr lang="fa-IR" sz="4800" b="1" dirty="0"/>
              <a:t>سبك تبليغات بايد با نوع محصول و نام و نشان آن انطباق داشته باشد.</a:t>
            </a:r>
            <a:endParaRPr lang="en-US" sz="4800" b="1" dirty="0"/>
          </a:p>
        </p:txBody>
      </p:sp>
      <p:sp>
        <p:nvSpPr>
          <p:cNvPr id="195587" name="AutoShape 3"/>
          <p:cNvSpPr>
            <a:spLocks noChangeArrowheads="1"/>
          </p:cNvSpPr>
          <p:nvPr/>
        </p:nvSpPr>
        <p:spPr bwMode="auto">
          <a:xfrm>
            <a:off x="1905000" y="152400"/>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a:t>
            </a:r>
            <a:r>
              <a:rPr lang="fa-IR" sz="3600" b="1">
                <a:solidFill>
                  <a:srgbClr val="FF3300"/>
                </a:solidFill>
                <a:latin typeface="Times New Roman" pitchFamily="18" charset="0"/>
                <a:cs typeface="Titr" pitchFamily="2" charset="-78"/>
              </a:rPr>
              <a:t> </a:t>
            </a:r>
            <a:endParaRPr lang="en-US" sz="3600" b="1">
              <a:solidFill>
                <a:srgbClr val="FF3300"/>
              </a:solidFill>
              <a:latin typeface="Times New Roman" pitchFamily="18" charset="0"/>
              <a:cs typeface="Titr" pitchFamily="2" charset="-78"/>
            </a:endParaRPr>
          </a:p>
        </p:txBody>
      </p:sp>
    </p:spTree>
    <p:extLst>
      <p:ext uri="{BB962C8B-B14F-4D97-AF65-F5344CB8AC3E}">
        <p14:creationId xmlns:p14="http://schemas.microsoft.com/office/powerpoint/2010/main" val="2496327991"/>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5587"/>
                                        </p:tgtEl>
                                        <p:attrNameLst>
                                          <p:attrName>style.visibility</p:attrName>
                                        </p:attrNameLst>
                                      </p:cBhvr>
                                      <p:to>
                                        <p:strVal val="visible"/>
                                      </p:to>
                                    </p:set>
                                    <p:anim calcmode="lin" valueType="num">
                                      <p:cBhvr>
                                        <p:cTn id="7" dur="500" fill="hold"/>
                                        <p:tgtEl>
                                          <p:spTgt spid="195587"/>
                                        </p:tgtEl>
                                        <p:attrNameLst>
                                          <p:attrName>ppt_w</p:attrName>
                                        </p:attrNameLst>
                                      </p:cBhvr>
                                      <p:tavLst>
                                        <p:tav tm="0">
                                          <p:val>
                                            <p:fltVal val="0"/>
                                          </p:val>
                                        </p:tav>
                                        <p:tav tm="100000">
                                          <p:val>
                                            <p:strVal val="#ppt_w"/>
                                          </p:val>
                                        </p:tav>
                                      </p:tavLst>
                                    </p:anim>
                                    <p:anim calcmode="lin" valueType="num">
                                      <p:cBhvr>
                                        <p:cTn id="8" dur="500" fill="hold"/>
                                        <p:tgtEl>
                                          <p:spTgt spid="195587"/>
                                        </p:tgtEl>
                                        <p:attrNameLst>
                                          <p:attrName>ppt_h</p:attrName>
                                        </p:attrNameLst>
                                      </p:cBhvr>
                                      <p:tavLst>
                                        <p:tav tm="0">
                                          <p:val>
                                            <p:fltVal val="0"/>
                                          </p:val>
                                        </p:tav>
                                        <p:tav tm="100000">
                                          <p:val>
                                            <p:strVal val="#ppt_h"/>
                                          </p:val>
                                        </p:tav>
                                      </p:tavLst>
                                    </p:anim>
                                    <p:animEffect transition="in" filter="fade">
                                      <p:cBhvr>
                                        <p:cTn id="9" dur="500"/>
                                        <p:tgtEl>
                                          <p:spTgt spid="195587"/>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95586">
                                            <p:txEl>
                                              <p:pRg st="0" end="0"/>
                                            </p:txEl>
                                          </p:spTgt>
                                        </p:tgtEl>
                                        <p:attrNameLst>
                                          <p:attrName>style.visibility</p:attrName>
                                        </p:attrNameLst>
                                      </p:cBhvr>
                                      <p:to>
                                        <p:strVal val="visible"/>
                                      </p:to>
                                    </p:set>
                                    <p:anim calcmode="lin" valueType="num">
                                      <p:cBhvr>
                                        <p:cTn id="14" dur="500" fill="hold"/>
                                        <p:tgtEl>
                                          <p:spTgt spid="19558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9558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95586">
                                            <p:txEl>
                                              <p:pRg st="2" end="2"/>
                                            </p:txEl>
                                          </p:spTgt>
                                        </p:tgtEl>
                                        <p:attrNameLst>
                                          <p:attrName>style.visibility</p:attrName>
                                        </p:attrNameLst>
                                      </p:cBhvr>
                                      <p:to>
                                        <p:strVal val="visible"/>
                                      </p:to>
                                    </p:set>
                                    <p:anim calcmode="lin" valueType="num">
                                      <p:cBhvr>
                                        <p:cTn id="20" dur="500" fill="hold"/>
                                        <p:tgtEl>
                                          <p:spTgt spid="195586">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19558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build="p"/>
      <p:bldP spid="19558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1774825" y="1484314"/>
            <a:ext cx="8686800" cy="4657725"/>
          </a:xfrm>
          <a:prstGeom prst="rect">
            <a:avLst/>
          </a:prstGeom>
          <a:noFill/>
          <a:ln w="9525">
            <a:noFill/>
            <a:miter lim="800000"/>
            <a:headEnd/>
            <a:tailEnd/>
          </a:ln>
        </p:spPr>
        <p:txBody>
          <a:bodyPr wrap="none" anchor="ctr"/>
          <a:lstStyle/>
          <a:p>
            <a:pPr marL="457200" indent="-457200">
              <a:buFontTx/>
              <a:buAutoNum type="arabicPeriod" startAt="7"/>
            </a:pPr>
            <a:r>
              <a:rPr lang="fa-IR" sz="3600" b="1" dirty="0">
                <a:solidFill>
                  <a:srgbClr val="C00000"/>
                </a:solidFill>
                <a:latin typeface="Arial" charset="0"/>
              </a:rPr>
              <a:t>تداوم سبك:</a:t>
            </a:r>
          </a:p>
          <a:p>
            <a:pPr marL="457200" indent="-457200"/>
            <a:endParaRPr lang="fa-IR" sz="3600" b="1" dirty="0">
              <a:solidFill>
                <a:srgbClr val="000000"/>
              </a:solidFill>
              <a:latin typeface="Times New Roman" pitchFamily="18" charset="0"/>
              <a:cs typeface="Titr" pitchFamily="2" charset="-78"/>
            </a:endParaRPr>
          </a:p>
          <a:p>
            <a:pPr marL="457200" indent="-457200"/>
            <a:r>
              <a:rPr lang="fa-IR" sz="3600" b="1" dirty="0">
                <a:solidFill>
                  <a:srgbClr val="000000"/>
                </a:solidFill>
                <a:latin typeface="Times New Roman" pitchFamily="18" charset="0"/>
                <a:cs typeface="Titr" pitchFamily="2" charset="-78"/>
              </a:rPr>
              <a:t>	</a:t>
            </a:r>
            <a:r>
              <a:rPr lang="fa-IR" sz="3600" b="1" dirty="0">
                <a:latin typeface="Arial" charset="0"/>
              </a:rPr>
              <a:t>سبك تبليغات بايد در يك دوره طولانی حفظ گردد و از </a:t>
            </a:r>
          </a:p>
          <a:p>
            <a:pPr marL="457200" indent="-457200"/>
            <a:r>
              <a:rPr lang="fa-IR" sz="3600" b="1" dirty="0">
                <a:latin typeface="Arial" charset="0"/>
              </a:rPr>
              <a:t>تغييرات شديد سبك تبليغ و آژانسهای تبليغاتی خودداری </a:t>
            </a:r>
          </a:p>
          <a:p>
            <a:pPr marL="457200" indent="-457200"/>
            <a:r>
              <a:rPr lang="fa-IR" sz="3600" b="1" dirty="0">
                <a:latin typeface="Arial" charset="0"/>
              </a:rPr>
              <a:t>گردد.</a:t>
            </a:r>
          </a:p>
        </p:txBody>
      </p:sp>
      <p:sp>
        <p:nvSpPr>
          <p:cNvPr id="196611" name="AutoShape 3"/>
          <p:cNvSpPr>
            <a:spLocks noChangeArrowheads="1"/>
          </p:cNvSpPr>
          <p:nvPr/>
        </p:nvSpPr>
        <p:spPr bwMode="auto">
          <a:xfrm>
            <a:off x="1847850" y="333375"/>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 </a:t>
            </a:r>
            <a:endParaRPr lang="en-US" sz="3600" b="1">
              <a:solidFill>
                <a:srgbClr val="FF3300"/>
              </a:solidFill>
              <a:latin typeface="Arial" charset="0"/>
            </a:endParaRPr>
          </a:p>
        </p:txBody>
      </p:sp>
    </p:spTree>
    <p:extLst>
      <p:ext uri="{BB962C8B-B14F-4D97-AF65-F5344CB8AC3E}">
        <p14:creationId xmlns:p14="http://schemas.microsoft.com/office/powerpoint/2010/main" val="88963290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96611"/>
                                        </p:tgtEl>
                                        <p:attrNameLst>
                                          <p:attrName>style.visibility</p:attrName>
                                        </p:attrNameLst>
                                      </p:cBhvr>
                                      <p:to>
                                        <p:strVal val="visible"/>
                                      </p:to>
                                    </p:set>
                                    <p:animEffect transition="in" filter="plus(in)">
                                      <p:cBhvr>
                                        <p:cTn id="7" dur="2000"/>
                                        <p:tgtEl>
                                          <p:spTgt spid="19661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96610"/>
                                        </p:tgtEl>
                                        <p:attrNameLst>
                                          <p:attrName>style.visibility</p:attrName>
                                        </p:attrNameLst>
                                      </p:cBhvr>
                                      <p:to>
                                        <p:strVal val="visible"/>
                                      </p:to>
                                    </p:set>
                                    <p:anim to="" calcmode="lin" valueType="num">
                                      <p:cBhvr>
                                        <p:cTn id="12" dur="1" fill="hold"/>
                                        <p:tgtEl>
                                          <p:spTgt spid="1966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p:txBody>
          <a:bodyPr/>
          <a:lstStyle/>
          <a:p>
            <a:pPr marL="609600" indent="-609600">
              <a:buNone/>
              <a:defRPr/>
            </a:pPr>
            <a:r>
              <a:rPr lang="fa-IR" b="1" u="sng" dirty="0" smtClean="0">
                <a:solidFill>
                  <a:srgbClr val="C00000"/>
                </a:solidFill>
                <a:effectLst/>
              </a:rPr>
              <a:t>8. هم خوانی با دنيای مشتری:</a:t>
            </a:r>
          </a:p>
          <a:p>
            <a:pPr marL="609600" indent="-609600">
              <a:buNone/>
              <a:defRPr/>
            </a:pPr>
            <a:endParaRPr lang="fa-IR" b="1" u="sng" dirty="0" smtClean="0">
              <a:solidFill>
                <a:srgbClr val="000000"/>
              </a:solidFill>
              <a:effectLst/>
            </a:endParaRPr>
          </a:p>
          <a:p>
            <a:pPr marL="609600" indent="-609600" algn="just">
              <a:buNone/>
              <a:defRPr/>
            </a:pPr>
            <a:r>
              <a:rPr lang="fa-IR" b="1" dirty="0" smtClean="0">
                <a:solidFill>
                  <a:srgbClr val="000000"/>
                </a:solidFill>
                <a:effectLst/>
              </a:rPr>
              <a:t>	</a:t>
            </a:r>
            <a:r>
              <a:rPr lang="fa-IR" b="1" dirty="0" smtClean="0">
                <a:effectLst/>
              </a:rPr>
              <a:t>در تبليغات بايد به اين نكته مهم توجه كنيم كه ارتباطات و تبليغات با گيرنده شروع ميشود و نه فرستنده و به همين دليل تبليغ مؤثر تبليغی است كه با دنيای مشتری و مخاطب نزديك باشد. مشتريان در بازارها و محيطهای بين المللی نيازمند پيامهای دلخواه خودشان هستند.	</a:t>
            </a:r>
          </a:p>
          <a:p>
            <a:pPr marL="609600" indent="-609600">
              <a:buNone/>
              <a:defRPr/>
            </a:pPr>
            <a:endParaRPr lang="en-US" dirty="0" smtClean="0">
              <a:solidFill>
                <a:srgbClr val="000000"/>
              </a:solidFill>
              <a:effectLst>
                <a:outerShdw blurRad="38100" dist="38100" dir="2700000" algn="tl">
                  <a:srgbClr val="FFFFFF"/>
                </a:outerShdw>
              </a:effectLst>
            </a:endParaRPr>
          </a:p>
        </p:txBody>
      </p:sp>
      <p:sp>
        <p:nvSpPr>
          <p:cNvPr id="197635" name="AutoShape 3"/>
          <p:cNvSpPr>
            <a:spLocks noChangeArrowheads="1"/>
          </p:cNvSpPr>
          <p:nvPr/>
        </p:nvSpPr>
        <p:spPr bwMode="auto">
          <a:xfrm>
            <a:off x="1905000" y="152400"/>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 </a:t>
            </a:r>
            <a:endParaRPr lang="en-US" sz="3600" b="1">
              <a:solidFill>
                <a:srgbClr val="FF3300"/>
              </a:solidFill>
              <a:latin typeface="Arial" charset="0"/>
            </a:endParaRPr>
          </a:p>
        </p:txBody>
      </p:sp>
    </p:spTree>
    <p:extLst>
      <p:ext uri="{BB962C8B-B14F-4D97-AF65-F5344CB8AC3E}">
        <p14:creationId xmlns:p14="http://schemas.microsoft.com/office/powerpoint/2010/main" val="1602789490"/>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97635"/>
                                        </p:tgtEl>
                                        <p:attrNameLst>
                                          <p:attrName>style.visibility</p:attrName>
                                        </p:attrNameLst>
                                      </p:cBhvr>
                                      <p:to>
                                        <p:strVal val="visible"/>
                                      </p:to>
                                    </p:set>
                                    <p:animEffect transition="in" filter="fade">
                                      <p:cBhvr>
                                        <p:cTn id="7" dur="800" decel="100000"/>
                                        <p:tgtEl>
                                          <p:spTgt spid="197635"/>
                                        </p:tgtEl>
                                      </p:cBhvr>
                                    </p:animEffect>
                                    <p:anim calcmode="lin" valueType="num">
                                      <p:cBhvr>
                                        <p:cTn id="8" dur="800" decel="100000" fill="hold"/>
                                        <p:tgtEl>
                                          <p:spTgt spid="197635"/>
                                        </p:tgtEl>
                                        <p:attrNameLst>
                                          <p:attrName>style.rotation</p:attrName>
                                        </p:attrNameLst>
                                      </p:cBhvr>
                                      <p:tavLst>
                                        <p:tav tm="0">
                                          <p:val>
                                            <p:fltVal val="-90"/>
                                          </p:val>
                                        </p:tav>
                                        <p:tav tm="100000">
                                          <p:val>
                                            <p:fltVal val="0"/>
                                          </p:val>
                                        </p:tav>
                                      </p:tavLst>
                                    </p:anim>
                                    <p:anim calcmode="lin" valueType="num">
                                      <p:cBhvr>
                                        <p:cTn id="9" dur="800" decel="100000" fill="hold"/>
                                        <p:tgtEl>
                                          <p:spTgt spid="197635"/>
                                        </p:tgtEl>
                                        <p:attrNameLst>
                                          <p:attrName>ppt_x</p:attrName>
                                        </p:attrNameLst>
                                      </p:cBhvr>
                                      <p:tavLst>
                                        <p:tav tm="0">
                                          <p:val>
                                            <p:strVal val="#ppt_x+0.4"/>
                                          </p:val>
                                        </p:tav>
                                        <p:tav tm="100000">
                                          <p:val>
                                            <p:strVal val="#ppt_x-0.05"/>
                                          </p:val>
                                        </p:tav>
                                      </p:tavLst>
                                    </p:anim>
                                    <p:anim calcmode="lin" valueType="num">
                                      <p:cBhvr>
                                        <p:cTn id="10" dur="800" decel="100000" fill="hold"/>
                                        <p:tgtEl>
                                          <p:spTgt spid="19763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763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763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197634">
                                            <p:txEl>
                                              <p:pRg st="0" end="0"/>
                                            </p:txEl>
                                          </p:spTgt>
                                        </p:tgtEl>
                                        <p:attrNameLst>
                                          <p:attrName>style.visibility</p:attrName>
                                        </p:attrNameLst>
                                      </p:cBhvr>
                                      <p:to>
                                        <p:strVal val="visible"/>
                                      </p:to>
                                    </p:set>
                                    <p:set>
                                      <p:cBhvr>
                                        <p:cTn id="17" dur="455" fill="hold">
                                          <p:stCondLst>
                                            <p:cond delay="0"/>
                                          </p:stCondLst>
                                        </p:cTn>
                                        <p:tgtEl>
                                          <p:spTgt spid="197634">
                                            <p:txEl>
                                              <p:pRg st="0" end="0"/>
                                            </p:txEl>
                                          </p:spTgt>
                                        </p:tgtEl>
                                        <p:attrNameLst>
                                          <p:attrName>style.rotation</p:attrName>
                                        </p:attrNameLst>
                                      </p:cBhvr>
                                      <p:to>
                                        <p:strVal val="-45.0"/>
                                      </p:to>
                                    </p:set>
                                    <p:anim calcmode="lin" valueType="num">
                                      <p:cBhvr>
                                        <p:cTn id="18" dur="455" fill="hold">
                                          <p:stCondLst>
                                            <p:cond delay="455"/>
                                          </p:stCondLst>
                                        </p:cTn>
                                        <p:tgtEl>
                                          <p:spTgt spid="19763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197634">
                                            <p:txEl>
                                              <p:pRg st="0" end="0"/>
                                            </p:txEl>
                                          </p:spTgt>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19763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19763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197634">
                                            <p:txEl>
                                              <p:pRg st="2" end="2"/>
                                            </p:txEl>
                                          </p:spTgt>
                                        </p:tgtEl>
                                        <p:attrNameLst>
                                          <p:attrName>style.visibility</p:attrName>
                                        </p:attrNameLst>
                                      </p:cBhvr>
                                      <p:to>
                                        <p:strVal val="visible"/>
                                      </p:to>
                                    </p:set>
                                    <p:set>
                                      <p:cBhvr>
                                        <p:cTn id="26" dur="455" fill="hold">
                                          <p:stCondLst>
                                            <p:cond delay="0"/>
                                          </p:stCondLst>
                                        </p:cTn>
                                        <p:tgtEl>
                                          <p:spTgt spid="197634">
                                            <p:txEl>
                                              <p:pRg st="2" end="2"/>
                                            </p:txEl>
                                          </p:spTgt>
                                        </p:tgtEl>
                                        <p:attrNameLst>
                                          <p:attrName>style.rotation</p:attrName>
                                        </p:attrNameLst>
                                      </p:cBhvr>
                                      <p:to>
                                        <p:strVal val="-45.0"/>
                                      </p:to>
                                    </p:set>
                                    <p:anim calcmode="lin" valueType="num">
                                      <p:cBhvr>
                                        <p:cTn id="27" dur="455" fill="hold">
                                          <p:stCondLst>
                                            <p:cond delay="455"/>
                                          </p:stCondLst>
                                        </p:cTn>
                                        <p:tgtEl>
                                          <p:spTgt spid="197634">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197634">
                                            <p:txEl>
                                              <p:pRg st="2" end="2"/>
                                            </p:txEl>
                                          </p:spTgt>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197634">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197634">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build="p"/>
      <p:bldP spid="19763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idx="1"/>
          </p:nvPr>
        </p:nvSpPr>
        <p:spPr/>
        <p:txBody>
          <a:bodyPr/>
          <a:lstStyle/>
          <a:p>
            <a:pPr marL="609600" indent="-609600" algn="just">
              <a:buNone/>
              <a:defRPr/>
            </a:pPr>
            <a:r>
              <a:rPr lang="fa-IR" b="1" u="sng" dirty="0" smtClean="0">
                <a:solidFill>
                  <a:srgbClr val="C00000"/>
                </a:solidFill>
                <a:effectLst/>
              </a:rPr>
              <a:t>9</a:t>
            </a:r>
            <a:r>
              <a:rPr lang="fa-IR" sz="4000" b="1" u="sng" dirty="0">
                <a:solidFill>
                  <a:srgbClr val="C00000"/>
                </a:solidFill>
              </a:rPr>
              <a:t>. مزيت متفاوت:</a:t>
            </a:r>
          </a:p>
          <a:p>
            <a:pPr marL="609600" indent="-609600" algn="just">
              <a:buNone/>
              <a:defRPr/>
            </a:pPr>
            <a:endParaRPr lang="fa-IR" sz="4000" b="1" u="sng" dirty="0"/>
          </a:p>
          <a:p>
            <a:pPr marL="609600" indent="-609600" algn="just">
              <a:buNone/>
              <a:defRPr/>
            </a:pPr>
            <a:r>
              <a:rPr lang="fa-IR" sz="4000" b="1" dirty="0"/>
              <a:t>تبليغ بايد دارای مزيت رقابتی روشنی باشد بعبارتي تبليغ بايد متمايز بودن محصول را نسبت به ساير رقبا در بازار نشان دهد.</a:t>
            </a:r>
            <a:endParaRPr lang="en-US" sz="4000" dirty="0">
              <a:effectLst>
                <a:outerShdw blurRad="38100" dist="38100" dir="2700000" algn="tl">
                  <a:srgbClr val="FFFFFF"/>
                </a:outerShdw>
              </a:effectLst>
            </a:endParaRPr>
          </a:p>
        </p:txBody>
      </p:sp>
      <p:sp>
        <p:nvSpPr>
          <p:cNvPr id="198659" name="AutoShape 3"/>
          <p:cNvSpPr>
            <a:spLocks noChangeArrowheads="1"/>
          </p:cNvSpPr>
          <p:nvPr/>
        </p:nvSpPr>
        <p:spPr bwMode="auto">
          <a:xfrm>
            <a:off x="1919288" y="260350"/>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 </a:t>
            </a:r>
            <a:endParaRPr lang="en-US" sz="3600" b="1">
              <a:solidFill>
                <a:srgbClr val="FF3300"/>
              </a:solidFill>
              <a:latin typeface="Arial" charset="0"/>
            </a:endParaRPr>
          </a:p>
        </p:txBody>
      </p:sp>
    </p:spTree>
    <p:extLst>
      <p:ext uri="{BB962C8B-B14F-4D97-AF65-F5344CB8AC3E}">
        <p14:creationId xmlns:p14="http://schemas.microsoft.com/office/powerpoint/2010/main" val="374123035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98659"/>
                                        </p:tgtEl>
                                        <p:attrNameLst>
                                          <p:attrName>style.visibility</p:attrName>
                                        </p:attrNameLst>
                                      </p:cBhvr>
                                      <p:to>
                                        <p:strVal val="visible"/>
                                      </p:to>
                                    </p:set>
                                    <p:animEffect transition="in" filter="wedge">
                                      <p:cBhvr>
                                        <p:cTn id="7" dur="2000"/>
                                        <p:tgtEl>
                                          <p:spTgt spid="198659"/>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98658">
                                            <p:txEl>
                                              <p:pRg st="0" end="0"/>
                                            </p:txEl>
                                          </p:spTgt>
                                        </p:tgtEl>
                                        <p:attrNameLst>
                                          <p:attrName>style.visibility</p:attrName>
                                        </p:attrNameLst>
                                      </p:cBhvr>
                                      <p:to>
                                        <p:strVal val="visible"/>
                                      </p:to>
                                    </p:set>
                                    <p:anim calcmode="lin" valueType="num">
                                      <p:cBhvr additive="base">
                                        <p:cTn id="12" dur="5000" fill="hold"/>
                                        <p:tgtEl>
                                          <p:spTgt spid="198658">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1986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98658">
                                            <p:txEl>
                                              <p:pRg st="2" end="2"/>
                                            </p:txEl>
                                          </p:spTgt>
                                        </p:tgtEl>
                                        <p:attrNameLst>
                                          <p:attrName>style.visibility</p:attrName>
                                        </p:attrNameLst>
                                      </p:cBhvr>
                                      <p:to>
                                        <p:strVal val="visible"/>
                                      </p:to>
                                    </p:set>
                                    <p:anim calcmode="lin" valueType="num">
                                      <p:cBhvr additive="base">
                                        <p:cTn id="18" dur="5000" fill="hold"/>
                                        <p:tgtEl>
                                          <p:spTgt spid="198658">
                                            <p:txEl>
                                              <p:pRg st="2" end="2"/>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19865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build="p"/>
      <p:bldP spid="19865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1752600" y="1524000"/>
            <a:ext cx="8686800" cy="4425950"/>
          </a:xfrm>
          <a:prstGeom prst="rect">
            <a:avLst/>
          </a:prstGeom>
          <a:noFill/>
          <a:ln w="9525">
            <a:noFill/>
            <a:miter lim="800000"/>
            <a:headEnd/>
            <a:tailEnd/>
          </a:ln>
        </p:spPr>
        <p:txBody>
          <a:bodyPr wrap="none" anchor="ctr"/>
          <a:lstStyle/>
          <a:p>
            <a:pPr marL="457200" indent="-457200">
              <a:buFontTx/>
              <a:buAutoNum type="arabicPeriod" startAt="10"/>
            </a:pPr>
            <a:r>
              <a:rPr lang="fa-IR" sz="3600" b="1" dirty="0">
                <a:solidFill>
                  <a:srgbClr val="C00000"/>
                </a:solidFill>
                <a:latin typeface="Arial" charset="0"/>
              </a:rPr>
              <a:t>برتری تصاوير و عوامل تجسمی نسبت به كلمات:</a:t>
            </a:r>
          </a:p>
          <a:p>
            <a:pPr marL="457200" indent="-457200">
              <a:buFontTx/>
              <a:buAutoNum type="arabicPeriod" startAt="10"/>
            </a:pPr>
            <a:endParaRPr lang="fa-IR" sz="3600" b="1" dirty="0">
              <a:solidFill>
                <a:srgbClr val="000000"/>
              </a:solidFill>
              <a:latin typeface="Arial" charset="0"/>
            </a:endParaRPr>
          </a:p>
          <a:p>
            <a:pPr marL="457200" indent="-457200"/>
            <a:r>
              <a:rPr lang="fa-IR" sz="2400" b="1" dirty="0">
                <a:solidFill>
                  <a:srgbClr val="000000"/>
                </a:solidFill>
                <a:latin typeface="Arial" charset="0"/>
              </a:rPr>
              <a:t>	</a:t>
            </a:r>
            <a:r>
              <a:rPr lang="fa-IR" sz="2800" b="1" dirty="0">
                <a:latin typeface="Arial" charset="0"/>
              </a:rPr>
              <a:t>در پيامهای پيچيده، تصاوير و عوامل تجسمی، نسبت به كلمات برتری</a:t>
            </a:r>
          </a:p>
          <a:p>
            <a:pPr marL="457200" indent="-457200"/>
            <a:r>
              <a:rPr lang="fa-IR" sz="2800" b="1" dirty="0">
                <a:latin typeface="Arial" charset="0"/>
              </a:rPr>
              <a:t> دارند. در موارديكه مخاطب يا گيرنده بيش از چند ثانيه نمی تواند به تبليغ </a:t>
            </a:r>
          </a:p>
          <a:p>
            <a:pPr marL="457200" indent="-457200"/>
            <a:r>
              <a:rPr lang="fa-IR" sz="2800" b="1" dirty="0">
                <a:latin typeface="Arial" charset="0"/>
              </a:rPr>
              <a:t>توجه كند رعايت اين اصل بسيار ضروری است زيرا تصاوير زودتر از</a:t>
            </a:r>
          </a:p>
          <a:p>
            <a:pPr marL="457200" indent="-457200"/>
            <a:r>
              <a:rPr lang="fa-IR" sz="2800" b="1" dirty="0">
                <a:latin typeface="Arial" charset="0"/>
              </a:rPr>
              <a:t> كلمات انتقال می يابند. </a:t>
            </a:r>
          </a:p>
        </p:txBody>
      </p:sp>
      <p:sp>
        <p:nvSpPr>
          <p:cNvPr id="199683" name="AutoShape 3"/>
          <p:cNvSpPr>
            <a:spLocks noChangeArrowheads="1"/>
          </p:cNvSpPr>
          <p:nvPr/>
        </p:nvSpPr>
        <p:spPr bwMode="auto">
          <a:xfrm>
            <a:off x="1905000" y="228600"/>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 </a:t>
            </a:r>
            <a:endParaRPr lang="en-US" sz="3600" b="1">
              <a:solidFill>
                <a:srgbClr val="FF3300"/>
              </a:solidFill>
              <a:latin typeface="Arial" charset="0"/>
            </a:endParaRPr>
          </a:p>
        </p:txBody>
      </p:sp>
    </p:spTree>
    <p:extLst>
      <p:ext uri="{BB962C8B-B14F-4D97-AF65-F5344CB8AC3E}">
        <p14:creationId xmlns:p14="http://schemas.microsoft.com/office/powerpoint/2010/main" val="77679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9683"/>
                                        </p:tgtEl>
                                        <p:attrNameLst>
                                          <p:attrName>style.visibility</p:attrName>
                                        </p:attrNameLst>
                                      </p:cBhvr>
                                      <p:to>
                                        <p:strVal val="visible"/>
                                      </p:to>
                                    </p:set>
                                    <p:animEffect transition="in" filter="wheel(4)">
                                      <p:cBhvr>
                                        <p:cTn id="7" dur="2000"/>
                                        <p:tgtEl>
                                          <p:spTgt spid="19968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99682"/>
                                        </p:tgtEl>
                                        <p:attrNameLst>
                                          <p:attrName>style.visibility</p:attrName>
                                        </p:attrNameLst>
                                      </p:cBhvr>
                                      <p:to>
                                        <p:strVal val="visible"/>
                                      </p:to>
                                    </p:set>
                                    <p:anim calcmode="lin" valueType="num">
                                      <p:cBhvr>
                                        <p:cTn id="12" dur="1000" fill="hold"/>
                                        <p:tgtEl>
                                          <p:spTgt spid="199682"/>
                                        </p:tgtEl>
                                        <p:attrNameLst>
                                          <p:attrName>ppt_x</p:attrName>
                                        </p:attrNameLst>
                                      </p:cBhvr>
                                      <p:tavLst>
                                        <p:tav tm="0">
                                          <p:val>
                                            <p:strVal val="#ppt_x-.2"/>
                                          </p:val>
                                        </p:tav>
                                        <p:tav tm="100000">
                                          <p:val>
                                            <p:strVal val="#ppt_x"/>
                                          </p:val>
                                        </p:tav>
                                      </p:tavLst>
                                    </p:anim>
                                    <p:anim calcmode="lin" valueType="num">
                                      <p:cBhvr>
                                        <p:cTn id="13" dur="1000" fill="hold"/>
                                        <p:tgtEl>
                                          <p:spTgt spid="19968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9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p:bldP spid="19968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1981200" y="1143000"/>
            <a:ext cx="8686800" cy="5715000"/>
          </a:xfrm>
          <a:prstGeom prst="rect">
            <a:avLst/>
          </a:prstGeom>
          <a:noFill/>
          <a:ln w="9525">
            <a:noFill/>
            <a:miter lim="800000"/>
            <a:headEnd/>
            <a:tailEnd/>
          </a:ln>
        </p:spPr>
        <p:txBody>
          <a:bodyPr wrap="none" anchor="ctr"/>
          <a:lstStyle/>
          <a:p>
            <a:pPr marL="457200" indent="-457200"/>
            <a:endParaRPr lang="fa-IR" sz="2800" b="1" dirty="0">
              <a:solidFill>
                <a:schemeClr val="tx2"/>
              </a:solidFill>
              <a:latin typeface="Arial" charset="0"/>
            </a:endParaRPr>
          </a:p>
          <a:p>
            <a:pPr marL="457200" indent="-457200">
              <a:buFontTx/>
              <a:buAutoNum type="arabicPeriod"/>
            </a:pPr>
            <a:r>
              <a:rPr lang="fa-IR" sz="2800" b="1" dirty="0">
                <a:solidFill>
                  <a:srgbClr val="C00000"/>
                </a:solidFill>
                <a:latin typeface="Arial" charset="0"/>
              </a:rPr>
              <a:t>محتوی پيام :</a:t>
            </a:r>
          </a:p>
          <a:p>
            <a:pPr marL="457200" indent="-457200"/>
            <a:r>
              <a:rPr lang="fa-IR" sz="2800" b="1" dirty="0">
                <a:solidFill>
                  <a:schemeClr val="tx2"/>
                </a:solidFill>
                <a:latin typeface="Arial" charset="0"/>
              </a:rPr>
              <a:t>	محتوی پيام بايد مشتری را تحريك نمايد و معمولاً به دو شكل منطقی و </a:t>
            </a:r>
          </a:p>
          <a:p>
            <a:pPr marL="457200" indent="-457200"/>
            <a:r>
              <a:rPr lang="fa-IR" sz="2800" b="1" dirty="0">
                <a:solidFill>
                  <a:schemeClr val="tx2"/>
                </a:solidFill>
                <a:latin typeface="Arial" charset="0"/>
              </a:rPr>
              <a:t>	احساسی طبقه بندی ميگردند.</a:t>
            </a:r>
          </a:p>
          <a:p>
            <a:pPr marL="457200" indent="-457200"/>
            <a:endParaRPr lang="fa-IR" sz="2800" b="1" dirty="0">
              <a:solidFill>
                <a:srgbClr val="FFFF00"/>
              </a:solidFill>
              <a:latin typeface="Arial" charset="0"/>
            </a:endParaRPr>
          </a:p>
          <a:p>
            <a:pPr marL="457200" indent="-457200">
              <a:buFontTx/>
              <a:buAutoNum type="arabicPeriod" startAt="2"/>
            </a:pPr>
            <a:r>
              <a:rPr lang="fa-IR" sz="2800" b="1" dirty="0">
                <a:solidFill>
                  <a:srgbClr val="C00000"/>
                </a:solidFill>
                <a:latin typeface="Arial" charset="0"/>
              </a:rPr>
              <a:t>ساختار پيام :</a:t>
            </a:r>
          </a:p>
          <a:p>
            <a:pPr marL="457200" indent="-457200"/>
            <a:r>
              <a:rPr lang="fa-IR" sz="2800" b="1" dirty="0">
                <a:solidFill>
                  <a:schemeClr val="tx2"/>
                </a:solidFill>
                <a:latin typeface="Arial" charset="0"/>
              </a:rPr>
              <a:t>	اثربخشي يك پيام به دو عامل “چه چيز بايد گفته شود” و “چگونه بايد </a:t>
            </a:r>
          </a:p>
          <a:p>
            <a:pPr marL="457200" indent="-457200"/>
            <a:r>
              <a:rPr lang="fa-IR" sz="2800" b="1" dirty="0">
                <a:solidFill>
                  <a:schemeClr val="tx2"/>
                </a:solidFill>
                <a:latin typeface="Arial" charset="0"/>
              </a:rPr>
              <a:t>گفته شود” ارتباط دارد.</a:t>
            </a:r>
          </a:p>
          <a:p>
            <a:pPr marL="457200" indent="-457200"/>
            <a:endParaRPr lang="fa-IR" sz="2800" b="1" dirty="0">
              <a:solidFill>
                <a:schemeClr val="tx2"/>
              </a:solidFill>
              <a:latin typeface="Arial" charset="0"/>
            </a:endParaRPr>
          </a:p>
        </p:txBody>
      </p:sp>
      <p:sp>
        <p:nvSpPr>
          <p:cNvPr id="200707" name="AutoShape 3"/>
          <p:cNvSpPr>
            <a:spLocks noChangeArrowheads="1"/>
          </p:cNvSpPr>
          <p:nvPr/>
        </p:nvSpPr>
        <p:spPr bwMode="auto">
          <a:xfrm>
            <a:off x="1905000" y="152400"/>
            <a:ext cx="8305800" cy="762000"/>
          </a:xfrm>
          <a:prstGeom prst="cube">
            <a:avLst>
              <a:gd name="adj" fmla="val 25000"/>
            </a:avLst>
          </a:prstGeom>
          <a:solidFill>
            <a:srgbClr val="FFFF00"/>
          </a:solidFill>
          <a:ln w="57150">
            <a:solidFill>
              <a:schemeClr val="tx1"/>
            </a:solidFill>
            <a:miter lim="800000"/>
            <a:headEnd/>
            <a:tailEnd/>
          </a:ln>
        </p:spPr>
        <p:txBody>
          <a:bodyPr wrap="none" anchor="ctr"/>
          <a:lstStyle/>
          <a:p>
            <a:pPr algn="ctr"/>
            <a:r>
              <a:rPr lang="fa-IR" sz="3600" b="1">
                <a:solidFill>
                  <a:srgbClr val="FF3300"/>
                </a:solidFill>
                <a:latin typeface="Arial" charset="0"/>
              </a:rPr>
              <a:t>عوامل مؤثر در تهيه و تنظيم پيامهای تبليغاتی</a:t>
            </a:r>
            <a:endParaRPr lang="en-US" sz="3600" b="1">
              <a:solidFill>
                <a:srgbClr val="FF3300"/>
              </a:solidFill>
              <a:latin typeface="Arial" charset="0"/>
            </a:endParaRPr>
          </a:p>
        </p:txBody>
      </p:sp>
    </p:spTree>
    <p:extLst>
      <p:ext uri="{BB962C8B-B14F-4D97-AF65-F5344CB8AC3E}">
        <p14:creationId xmlns:p14="http://schemas.microsoft.com/office/powerpoint/2010/main" val="8296255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00707"/>
                                        </p:tgtEl>
                                        <p:attrNameLst>
                                          <p:attrName>style.visibility</p:attrName>
                                        </p:attrNameLst>
                                      </p:cBhvr>
                                      <p:to>
                                        <p:strVal val="visible"/>
                                      </p:to>
                                    </p:set>
                                    <p:set>
                                      <p:cBhvr>
                                        <p:cTn id="7" dur="455" fill="hold">
                                          <p:stCondLst>
                                            <p:cond delay="0"/>
                                          </p:stCondLst>
                                        </p:cTn>
                                        <p:tgtEl>
                                          <p:spTgt spid="200707"/>
                                        </p:tgtEl>
                                        <p:attrNameLst>
                                          <p:attrName>style.rotation</p:attrName>
                                        </p:attrNameLst>
                                      </p:cBhvr>
                                      <p:to>
                                        <p:strVal val="-45.0"/>
                                      </p:to>
                                    </p:set>
                                    <p:anim calcmode="lin" valueType="num">
                                      <p:cBhvr>
                                        <p:cTn id="8" dur="455" fill="hold">
                                          <p:stCondLst>
                                            <p:cond delay="455"/>
                                          </p:stCondLst>
                                        </p:cTn>
                                        <p:tgtEl>
                                          <p:spTgt spid="20070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0070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0070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0070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200706"/>
                                        </p:tgtEl>
                                        <p:attrNameLst>
                                          <p:attrName>style.visibility</p:attrName>
                                        </p:attrNameLst>
                                      </p:cBhvr>
                                      <p:to>
                                        <p:strVal val="visible"/>
                                      </p:to>
                                    </p:set>
                                    <p:animScale>
                                      <p:cBhvr>
                                        <p:cTn id="16" dur="1000" decel="50000" fill="hold">
                                          <p:stCondLst>
                                            <p:cond delay="0"/>
                                          </p:stCondLst>
                                        </p:cTn>
                                        <p:tgtEl>
                                          <p:spTgt spid="2007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00706"/>
                                        </p:tgtEl>
                                        <p:attrNameLst>
                                          <p:attrName>ppt_x</p:attrName>
                                          <p:attrName>ppt_y</p:attrName>
                                        </p:attrNameLst>
                                      </p:cBhvr>
                                    </p:animMotion>
                                    <p:animEffect transition="in" filter="fade">
                                      <p:cBhvr>
                                        <p:cTn id="18" dur="1000"/>
                                        <p:tgtEl>
                                          <p:spTgt spid="200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20070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2139950" y="38100"/>
            <a:ext cx="8229600" cy="850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normAutofit/>
          </a:bodyPr>
          <a:lstStyle/>
          <a:p>
            <a:pPr algn="r" rtl="1"/>
            <a:r>
              <a:rPr lang="fa-IR" altLang="en-US" sz="3200">
                <a:solidFill>
                  <a:srgbClr val="CC9900"/>
                </a:solidFill>
                <a:latin typeface="Times New Roman" panose="02020603050405020304" pitchFamily="18" charset="0"/>
                <a:cs typeface="B Zar" panose="00000400000000000000" pitchFamily="2" charset="-78"/>
              </a:rPr>
              <a:t>تعاريف بازاریابی</a:t>
            </a:r>
            <a:endParaRPr lang="en-US" sz="3200">
              <a:solidFill>
                <a:srgbClr val="CC9900"/>
              </a:solidFill>
              <a:latin typeface="Times New Roman" panose="02020603050405020304" pitchFamily="18" charset="0"/>
              <a:cs typeface="B Zar" panose="00000400000000000000" pitchFamily="2" charset="-78"/>
            </a:endParaRPr>
          </a:p>
        </p:txBody>
      </p:sp>
      <p:sp>
        <p:nvSpPr>
          <p:cNvPr id="47107" name="Rectangle 3"/>
          <p:cNvSpPr>
            <a:spLocks noGrp="1" noChangeArrowheads="1"/>
          </p:cNvSpPr>
          <p:nvPr>
            <p:ph type="body" idx="1"/>
          </p:nvPr>
        </p:nvSpPr>
        <p:spPr>
          <a:xfrm>
            <a:off x="2495550" y="1125538"/>
            <a:ext cx="7772400" cy="4495800"/>
          </a:xfrm>
        </p:spPr>
        <p:txBody>
          <a:bodyPr/>
          <a:lstStyle/>
          <a:p>
            <a:pPr algn="just" rtl="1">
              <a:lnSpc>
                <a:spcPct val="140000"/>
              </a:lnSpc>
            </a:pPr>
            <a:r>
              <a:rPr lang="fa-IR" altLang="en-US" b="1">
                <a:latin typeface="Times New Roman" panose="02020603050405020304" pitchFamily="18" charset="0"/>
                <a:cs typeface="Zar" panose="00000400000000000000" pitchFamily="2" charset="-78"/>
              </a:rPr>
              <a:t>بازاريابي در بازرگاني پيشرفته به معني طيف وسيعي از فعاليتهاي تحقيقاتي، طراحي،</a:t>
            </a:r>
            <a:r>
              <a:rPr lang="fa-IR" altLang="en-US" b="1">
                <a:latin typeface="Times New Roman" panose="02020603050405020304" pitchFamily="18" charset="0"/>
                <a:cs typeface="Arial" panose="020B0604020202020204" pitchFamily="34" charset="0"/>
              </a:rPr>
              <a:t>‌</a:t>
            </a:r>
            <a:r>
              <a:rPr lang="fa-IR" altLang="en-US" b="1">
                <a:latin typeface="Times New Roman" panose="02020603050405020304" pitchFamily="18" charset="0"/>
                <a:cs typeface="Zar" panose="00000400000000000000" pitchFamily="2" charset="-78"/>
              </a:rPr>
              <a:t>تدارکات، توليد، بيمه، کنترل کيفيت، انبارداري، آماده سازي براي مصرف، تعيين قيمت، تعيين عوامل فروش، شناسايي مشتري، بسته بندي، فروش و خدمات پس از فروش است به طوري که توزيع وانتقال کالا به مصرف کنندگان دور و نزديک را تسهيل نمايد.</a:t>
            </a:r>
          </a:p>
          <a:p>
            <a:pPr algn="just" rtl="1">
              <a:lnSpc>
                <a:spcPct val="140000"/>
              </a:lnSpc>
            </a:pPr>
            <a:endParaRPr lang="en-US">
              <a:latin typeface="Times New Roman" panose="02020603050405020304" pitchFamily="18" charset="0"/>
              <a:cs typeface="Zar" panose="00000400000000000000" pitchFamily="2" charset="-78"/>
            </a:endParaRPr>
          </a:p>
        </p:txBody>
      </p:sp>
      <p:sp>
        <p:nvSpPr>
          <p:cNvPr id="47108" name="Line 4"/>
          <p:cNvSpPr>
            <a:spLocks noChangeShapeType="1"/>
          </p:cNvSpPr>
          <p:nvPr/>
        </p:nvSpPr>
        <p:spPr bwMode="auto">
          <a:xfrm>
            <a:off x="1524000" y="69215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7109" name="Line 5"/>
          <p:cNvSpPr>
            <a:spLocks noChangeShapeType="1"/>
          </p:cNvSpPr>
          <p:nvPr/>
        </p:nvSpPr>
        <p:spPr bwMode="auto">
          <a:xfrm>
            <a:off x="1524000" y="635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extLst>
      <p:ext uri="{BB962C8B-B14F-4D97-AF65-F5344CB8AC3E}">
        <p14:creationId xmlns:p14="http://schemas.microsoft.com/office/powerpoint/2010/main" val="22626429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
          <p:cNvSpPr>
            <a:spLocks noChangeArrowheads="1"/>
          </p:cNvSpPr>
          <p:nvPr/>
        </p:nvSpPr>
        <p:spPr bwMode="auto">
          <a:xfrm>
            <a:off x="2095501" y="571501"/>
            <a:ext cx="7929563" cy="5508625"/>
          </a:xfrm>
          <a:prstGeom prst="rect">
            <a:avLst/>
          </a:prstGeom>
          <a:noFill/>
          <a:ln w="9525">
            <a:noFill/>
            <a:miter lim="800000"/>
            <a:headEnd/>
            <a:tailEnd/>
          </a:ln>
        </p:spPr>
        <p:txBody>
          <a:bodyPr>
            <a:spAutoFit/>
          </a:bodyPr>
          <a:lstStyle/>
          <a:p>
            <a:pPr marL="457200" indent="-457200"/>
            <a:r>
              <a:rPr lang="fa-IR" sz="4400" b="1" dirty="0">
                <a:solidFill>
                  <a:srgbClr val="FF0000"/>
                </a:solidFill>
                <a:latin typeface="Arial" charset="0"/>
              </a:rPr>
              <a:t>نكات مهم در ساختار پيام عبارتند از:</a:t>
            </a:r>
          </a:p>
          <a:p>
            <a:pPr marL="457200" indent="-457200">
              <a:buFontTx/>
              <a:buChar char="•"/>
            </a:pPr>
            <a:endParaRPr lang="fa-IR" sz="4400" b="1" dirty="0">
              <a:solidFill>
                <a:srgbClr val="FF0000"/>
              </a:solidFill>
              <a:latin typeface="Arial" charset="0"/>
            </a:endParaRPr>
          </a:p>
          <a:p>
            <a:pPr marL="457200" indent="-457200">
              <a:buFontTx/>
              <a:buChar char="•"/>
            </a:pPr>
            <a:r>
              <a:rPr lang="fa-IR" sz="4400" b="1" dirty="0">
                <a:solidFill>
                  <a:schemeClr val="tx2"/>
                </a:solidFill>
                <a:latin typeface="Arial" charset="0"/>
              </a:rPr>
              <a:t>پيام بصورت نتيجه گيری قطعی (ولوو، ايمن ترين اتومبيل برای خانواده هاست)</a:t>
            </a:r>
          </a:p>
          <a:p>
            <a:pPr marL="457200" indent="-457200">
              <a:buFontTx/>
              <a:buChar char="•"/>
            </a:pPr>
            <a:endParaRPr lang="fa-IR" sz="4400" b="1" dirty="0">
              <a:solidFill>
                <a:schemeClr val="tx2"/>
              </a:solidFill>
              <a:latin typeface="Arial" charset="0"/>
            </a:endParaRPr>
          </a:p>
          <a:p>
            <a:pPr marL="457200" indent="-457200">
              <a:buFontTx/>
              <a:buChar char="•"/>
            </a:pPr>
            <a:r>
              <a:rPr lang="fa-IR" sz="4400" b="1" dirty="0">
                <a:solidFill>
                  <a:schemeClr val="tx2"/>
                </a:solidFill>
                <a:latin typeface="Arial" charset="0"/>
              </a:rPr>
              <a:t>نتيجه گيري از پيام بوسيله گيرنده</a:t>
            </a:r>
          </a:p>
          <a:p>
            <a:pPr marL="457200" indent="-457200">
              <a:buFontTx/>
              <a:buChar char="•"/>
            </a:pPr>
            <a:endParaRPr lang="fa-IR" sz="4400" b="1" dirty="0">
              <a:solidFill>
                <a:schemeClr val="tx2"/>
              </a:solidFill>
              <a:latin typeface="Arial" charset="0"/>
            </a:endParaRPr>
          </a:p>
          <a:p>
            <a:pPr marL="457200" indent="-457200">
              <a:buFontTx/>
              <a:buChar char="•"/>
            </a:pPr>
            <a:r>
              <a:rPr lang="fa-IR" sz="4400" b="1" dirty="0">
                <a:solidFill>
                  <a:schemeClr val="tx2"/>
                </a:solidFill>
                <a:latin typeface="Arial" charset="0"/>
              </a:rPr>
              <a:t>پيامها و تبليغات مقايسه ای </a:t>
            </a:r>
          </a:p>
        </p:txBody>
      </p:sp>
    </p:spTree>
    <p:extLst>
      <p:ext uri="{BB962C8B-B14F-4D97-AF65-F5344CB8AC3E}">
        <p14:creationId xmlns:p14="http://schemas.microsoft.com/office/powerpoint/2010/main" val="14898346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1752600" y="990600"/>
            <a:ext cx="8686800" cy="5607050"/>
          </a:xfrm>
          <a:prstGeom prst="rect">
            <a:avLst/>
          </a:prstGeom>
          <a:noFill/>
          <a:ln w="9525">
            <a:noFill/>
            <a:miter lim="800000"/>
            <a:headEnd/>
            <a:tailEnd/>
          </a:ln>
        </p:spPr>
        <p:txBody>
          <a:bodyPr wrap="none" anchor="ctr"/>
          <a:lstStyle/>
          <a:p>
            <a:pPr marL="457200" indent="-457200">
              <a:buFontTx/>
              <a:buChar char="-"/>
            </a:pPr>
            <a:r>
              <a:rPr lang="fa-IR" sz="2400" b="1">
                <a:solidFill>
                  <a:schemeClr val="tx2"/>
                </a:solidFill>
                <a:latin typeface="Arial" charset="0"/>
              </a:rPr>
              <a:t>آيا تبليغات و آگهی ها به مخاطبين خود (افراد مورد نظر) خواهد رسيد؟</a:t>
            </a:r>
          </a:p>
          <a:p>
            <a:pPr marL="457200" indent="-457200"/>
            <a:endParaRPr lang="fa-IR" sz="2400" b="1">
              <a:solidFill>
                <a:schemeClr val="tx2"/>
              </a:solidFill>
              <a:latin typeface="Arial" charset="0"/>
            </a:endParaRPr>
          </a:p>
          <a:p>
            <a:pPr marL="457200" indent="-457200">
              <a:buFontTx/>
              <a:buChar char="-"/>
            </a:pPr>
            <a:r>
              <a:rPr lang="fa-IR" sz="2400" b="1">
                <a:solidFill>
                  <a:schemeClr val="tx2"/>
                </a:solidFill>
                <a:latin typeface="Arial" charset="0"/>
              </a:rPr>
              <a:t>ْآيا تبليغات، افراد مورد نظر را متقاعد خواهد كرد؟</a:t>
            </a:r>
          </a:p>
          <a:p>
            <a:pPr marL="457200" indent="-457200"/>
            <a:endParaRPr lang="fa-IR" sz="2400" b="1">
              <a:solidFill>
                <a:schemeClr val="tx2"/>
              </a:solidFill>
              <a:latin typeface="Arial" charset="0"/>
            </a:endParaRPr>
          </a:p>
          <a:p>
            <a:pPr marL="457200" indent="-457200">
              <a:buFontTx/>
              <a:buChar char="-"/>
            </a:pPr>
            <a:r>
              <a:rPr lang="fa-IR" sz="2400" b="1">
                <a:solidFill>
                  <a:schemeClr val="tx2"/>
                </a:solidFill>
                <a:latin typeface="Arial" charset="0"/>
              </a:rPr>
              <a:t>آيا تبليغات بوسيله افراد دلخواه و مورد نظر ديده، شنيده، يا خوانده خواهد شد؟</a:t>
            </a:r>
          </a:p>
          <a:p>
            <a:pPr marL="457200" indent="-457200"/>
            <a:endParaRPr lang="fa-IR" sz="2400" b="1">
              <a:solidFill>
                <a:schemeClr val="tx2"/>
              </a:solidFill>
              <a:latin typeface="Arial" charset="0"/>
            </a:endParaRPr>
          </a:p>
          <a:p>
            <a:pPr marL="457200" indent="-457200">
              <a:buFontTx/>
              <a:buChar char="-"/>
            </a:pPr>
            <a:r>
              <a:rPr lang="fa-IR" sz="2400" b="1">
                <a:solidFill>
                  <a:schemeClr val="tx2"/>
                </a:solidFill>
                <a:latin typeface="Arial" charset="0"/>
              </a:rPr>
              <a:t>آيا تبليغات مؤثرتر از رقبا خواهد بود؟</a:t>
            </a:r>
          </a:p>
          <a:p>
            <a:pPr marL="457200" indent="-457200"/>
            <a:endParaRPr lang="fa-IR" sz="2400" b="1">
              <a:solidFill>
                <a:schemeClr val="tx2"/>
              </a:solidFill>
              <a:latin typeface="Arial" charset="0"/>
            </a:endParaRPr>
          </a:p>
          <a:p>
            <a:pPr marL="457200" indent="-457200">
              <a:buFontTx/>
              <a:buChar char="-"/>
            </a:pPr>
            <a:r>
              <a:rPr lang="fa-IR" sz="2400" b="1">
                <a:solidFill>
                  <a:schemeClr val="tx2"/>
                </a:solidFill>
                <a:latin typeface="Arial" charset="0"/>
              </a:rPr>
              <a:t>آيا تبليغات نكات درستی را در مورد محصول، مارك، مشتريان، شبكه توزيع </a:t>
            </a:r>
          </a:p>
          <a:p>
            <a:pPr marL="457200" indent="-457200"/>
            <a:r>
              <a:rPr lang="fa-IR" sz="2400" b="1">
                <a:solidFill>
                  <a:schemeClr val="tx2"/>
                </a:solidFill>
                <a:latin typeface="Arial" charset="0"/>
              </a:rPr>
              <a:t>	خدمات، شهرت و اعتبار شركت بيان می كند؟</a:t>
            </a:r>
          </a:p>
          <a:p>
            <a:pPr marL="457200" indent="-457200"/>
            <a:endParaRPr lang="fa-IR" sz="2400" b="1">
              <a:solidFill>
                <a:schemeClr val="tx2"/>
              </a:solidFill>
              <a:latin typeface="Arial" charset="0"/>
            </a:endParaRPr>
          </a:p>
        </p:txBody>
      </p:sp>
      <p:sp>
        <p:nvSpPr>
          <p:cNvPr id="201731" name="AutoShape 3"/>
          <p:cNvSpPr>
            <a:spLocks noChangeArrowheads="1"/>
          </p:cNvSpPr>
          <p:nvPr/>
        </p:nvSpPr>
        <p:spPr bwMode="auto">
          <a:xfrm>
            <a:off x="1905000" y="76200"/>
            <a:ext cx="8305800" cy="762000"/>
          </a:xfrm>
          <a:prstGeom prst="cube">
            <a:avLst>
              <a:gd name="adj" fmla="val 25000"/>
            </a:avLst>
          </a:prstGeom>
          <a:solidFill>
            <a:srgbClr val="FFFF00"/>
          </a:solidFill>
          <a:ln w="57150">
            <a:solidFill>
              <a:schemeClr val="tx1"/>
            </a:solidFill>
            <a:miter lim="800000"/>
            <a:headEnd/>
            <a:tailEnd/>
          </a:ln>
        </p:spPr>
        <p:txBody>
          <a:bodyPr wrap="none" anchor="ctr"/>
          <a:lstStyle/>
          <a:p>
            <a:pPr algn="ctr" rtl="0"/>
            <a:r>
              <a:rPr lang="fa-IR" sz="3200" b="1">
                <a:solidFill>
                  <a:srgbClr val="FF3300"/>
                </a:solidFill>
                <a:latin typeface="Arial" charset="0"/>
              </a:rPr>
              <a:t>بازبينی و كنترل تبليغات و آگهی </a:t>
            </a:r>
            <a:endParaRPr lang="en-US" sz="3200" b="1">
              <a:solidFill>
                <a:srgbClr val="FF3300"/>
              </a:solidFill>
              <a:latin typeface="Arial" charset="0"/>
            </a:endParaRPr>
          </a:p>
        </p:txBody>
      </p:sp>
    </p:spTree>
    <p:extLst>
      <p:ext uri="{BB962C8B-B14F-4D97-AF65-F5344CB8AC3E}">
        <p14:creationId xmlns:p14="http://schemas.microsoft.com/office/powerpoint/2010/main" val="2789528715"/>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1731"/>
                                        </p:tgtEl>
                                        <p:attrNameLst>
                                          <p:attrName>style.visibility</p:attrName>
                                        </p:attrNameLst>
                                      </p:cBhvr>
                                      <p:to>
                                        <p:strVal val="visible"/>
                                      </p:to>
                                    </p:set>
                                    <p:anim calcmode="lin" valueType="num">
                                      <p:cBhvr>
                                        <p:cTn id="7" dur="500" fill="hold"/>
                                        <p:tgtEl>
                                          <p:spTgt spid="201731"/>
                                        </p:tgtEl>
                                        <p:attrNameLst>
                                          <p:attrName>ppt_w</p:attrName>
                                        </p:attrNameLst>
                                      </p:cBhvr>
                                      <p:tavLst>
                                        <p:tav tm="0">
                                          <p:val>
                                            <p:fltVal val="0"/>
                                          </p:val>
                                        </p:tav>
                                        <p:tav tm="100000">
                                          <p:val>
                                            <p:strVal val="#ppt_w"/>
                                          </p:val>
                                        </p:tav>
                                      </p:tavLst>
                                    </p:anim>
                                    <p:anim calcmode="lin" valueType="num">
                                      <p:cBhvr>
                                        <p:cTn id="8" dur="500" fill="hold"/>
                                        <p:tgtEl>
                                          <p:spTgt spid="2017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201730"/>
                                        </p:tgtEl>
                                        <p:attrNameLst>
                                          <p:attrName>style.visibility</p:attrName>
                                        </p:attrNameLst>
                                      </p:cBhvr>
                                      <p:to>
                                        <p:strVal val="visible"/>
                                      </p:to>
                                    </p:set>
                                    <p:animEffect transition="in" filter="wedge">
                                      <p:cBhvr>
                                        <p:cTn id="13" dur="2000"/>
                                        <p:tgtEl>
                                          <p:spTgt spid="201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20173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1703389" y="1295400"/>
            <a:ext cx="8785225" cy="5257800"/>
          </a:xfrm>
          <a:prstGeom prst="rect">
            <a:avLst/>
          </a:prstGeom>
          <a:noFill/>
          <a:ln w="9525">
            <a:noFill/>
            <a:miter lim="800000"/>
            <a:headEnd/>
            <a:tailEnd/>
          </a:ln>
        </p:spPr>
        <p:txBody>
          <a:bodyPr wrap="none" anchor="ctr"/>
          <a:lstStyle/>
          <a:p>
            <a:pPr marL="457200" indent="-457200" algn="just">
              <a:buFontTx/>
              <a:buChar char="-"/>
            </a:pPr>
            <a:r>
              <a:rPr lang="fa-IR" sz="2400" b="1">
                <a:solidFill>
                  <a:schemeClr val="tx2"/>
                </a:solidFill>
                <a:latin typeface="Arial" charset="0"/>
              </a:rPr>
              <a:t>آيا تبليغات با ديگر كانالهای ارتباطی بازاريابی هماهنگ است؟</a:t>
            </a:r>
          </a:p>
          <a:p>
            <a:pPr marL="457200" indent="-457200" algn="just">
              <a:buFontTx/>
              <a:buChar char="-"/>
            </a:pPr>
            <a:endParaRPr lang="fa-IR" sz="2400" b="1">
              <a:solidFill>
                <a:schemeClr val="tx2"/>
              </a:solidFill>
              <a:latin typeface="Arial" charset="0"/>
            </a:endParaRPr>
          </a:p>
          <a:p>
            <a:pPr marL="457200" indent="-457200" algn="just">
              <a:buFontTx/>
              <a:buChar char="-"/>
            </a:pPr>
            <a:r>
              <a:rPr lang="fa-IR" sz="2400" b="1">
                <a:solidFill>
                  <a:schemeClr val="tx2"/>
                </a:solidFill>
                <a:latin typeface="Arial" charset="0"/>
              </a:rPr>
              <a:t>آيا تبليغات بطور كامل با ديگر كانالهای ارتباطی بازاريابی هماهنگ خواهد بود؟</a:t>
            </a:r>
          </a:p>
          <a:p>
            <a:pPr marL="457200" indent="-457200" algn="just"/>
            <a:endParaRPr lang="fa-IR" sz="2400" b="1">
              <a:solidFill>
                <a:schemeClr val="tx2"/>
              </a:solidFill>
              <a:latin typeface="Arial" charset="0"/>
            </a:endParaRPr>
          </a:p>
          <a:p>
            <a:pPr marL="457200" indent="-457200" algn="just">
              <a:buFontTx/>
              <a:buChar char="-"/>
            </a:pPr>
            <a:r>
              <a:rPr lang="fa-IR" sz="2400" b="1">
                <a:solidFill>
                  <a:schemeClr val="tx2"/>
                </a:solidFill>
                <a:latin typeface="Arial" charset="0"/>
              </a:rPr>
              <a:t>آيا تبليغات، می تواند مشوق خريداران در شرايط رقابت كامل گردد؟</a:t>
            </a:r>
          </a:p>
          <a:p>
            <a:pPr marL="457200" indent="-457200" algn="just">
              <a:buFontTx/>
              <a:buChar char="-"/>
            </a:pPr>
            <a:endParaRPr lang="fa-IR" sz="2400" b="1">
              <a:solidFill>
                <a:schemeClr val="tx2"/>
              </a:solidFill>
              <a:latin typeface="Arial" charset="0"/>
            </a:endParaRPr>
          </a:p>
          <a:p>
            <a:pPr marL="457200" indent="-457200" algn="just">
              <a:buFontTx/>
              <a:buChar char="-"/>
            </a:pPr>
            <a:r>
              <a:rPr lang="fa-IR" sz="2400" b="1">
                <a:solidFill>
                  <a:schemeClr val="tx2"/>
                </a:solidFill>
                <a:latin typeface="Arial" charset="0"/>
              </a:rPr>
              <a:t>آيا تبليغات بازرگانی می تواند باعث افزايش فروش شركت گردد؟</a:t>
            </a:r>
          </a:p>
          <a:p>
            <a:pPr marL="457200" indent="-457200" algn="just">
              <a:buFontTx/>
              <a:buChar char="-"/>
            </a:pPr>
            <a:endParaRPr lang="fa-IR" sz="2400" b="1">
              <a:solidFill>
                <a:schemeClr val="tx2"/>
              </a:solidFill>
              <a:latin typeface="Arial" charset="0"/>
            </a:endParaRPr>
          </a:p>
          <a:p>
            <a:pPr marL="457200" indent="-457200" algn="just">
              <a:buFontTx/>
              <a:buChar char="-"/>
            </a:pPr>
            <a:r>
              <a:rPr lang="fa-IR" sz="2400" b="1">
                <a:solidFill>
                  <a:schemeClr val="tx2"/>
                </a:solidFill>
                <a:latin typeface="Arial" charset="0"/>
              </a:rPr>
              <a:t>آيا شيوه تبليغات و وسايل ارتباط جمعی متناسب و هماهنگ با اهداف شركت و</a:t>
            </a:r>
          </a:p>
          <a:p>
            <a:pPr marL="457200" indent="-457200" algn="just"/>
            <a:r>
              <a:rPr lang="fa-IR" sz="2400" b="1">
                <a:solidFill>
                  <a:schemeClr val="tx2"/>
                </a:solidFill>
                <a:latin typeface="Arial" charset="0"/>
              </a:rPr>
              <a:t>     ديگر فعاليت های بازاريابی است؟</a:t>
            </a:r>
          </a:p>
          <a:p>
            <a:pPr marL="457200" indent="-457200" algn="just"/>
            <a:endParaRPr lang="fa-IR" sz="2400" b="1">
              <a:solidFill>
                <a:schemeClr val="tx2"/>
              </a:solidFill>
              <a:latin typeface="Arial" charset="0"/>
            </a:endParaRPr>
          </a:p>
          <a:p>
            <a:pPr marL="457200" indent="-457200" algn="just">
              <a:buFontTx/>
              <a:buChar char="-"/>
            </a:pPr>
            <a:endParaRPr lang="fa-IR" sz="2400" b="1">
              <a:solidFill>
                <a:schemeClr val="tx2"/>
              </a:solidFill>
              <a:latin typeface="Arial" charset="0"/>
            </a:endParaRPr>
          </a:p>
        </p:txBody>
      </p:sp>
      <p:sp>
        <p:nvSpPr>
          <p:cNvPr id="202755" name="AutoShape 3"/>
          <p:cNvSpPr>
            <a:spLocks noChangeArrowheads="1"/>
          </p:cNvSpPr>
          <p:nvPr/>
        </p:nvSpPr>
        <p:spPr bwMode="auto">
          <a:xfrm>
            <a:off x="1905000" y="76200"/>
            <a:ext cx="8305800" cy="762000"/>
          </a:xfrm>
          <a:prstGeom prst="cube">
            <a:avLst>
              <a:gd name="adj" fmla="val 25000"/>
            </a:avLst>
          </a:prstGeom>
          <a:solidFill>
            <a:srgbClr val="FFFF00"/>
          </a:solidFill>
          <a:ln w="57150">
            <a:solidFill>
              <a:schemeClr val="tx1"/>
            </a:solidFill>
            <a:miter lim="800000"/>
            <a:headEnd/>
            <a:tailEnd/>
          </a:ln>
        </p:spPr>
        <p:txBody>
          <a:bodyPr wrap="none" anchor="ctr"/>
          <a:lstStyle/>
          <a:p>
            <a:pPr algn="ctr" rtl="0"/>
            <a:r>
              <a:rPr lang="fa-IR" sz="3200" b="1">
                <a:solidFill>
                  <a:srgbClr val="FF3300"/>
                </a:solidFill>
                <a:latin typeface="Arial" charset="0"/>
              </a:rPr>
              <a:t>بازبينی و كنترل تبليغات و آگهی </a:t>
            </a:r>
            <a:endParaRPr lang="en-US" sz="3200" b="1">
              <a:solidFill>
                <a:srgbClr val="FF3300"/>
              </a:solidFill>
              <a:latin typeface="Arial" charset="0"/>
            </a:endParaRPr>
          </a:p>
        </p:txBody>
      </p:sp>
    </p:spTree>
    <p:extLst>
      <p:ext uri="{BB962C8B-B14F-4D97-AF65-F5344CB8AC3E}">
        <p14:creationId xmlns:p14="http://schemas.microsoft.com/office/powerpoint/2010/main" val="61161916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fade">
                                      <p:cBhvr>
                                        <p:cTn id="7" dur="1000"/>
                                        <p:tgtEl>
                                          <p:spTgt spid="202755"/>
                                        </p:tgtEl>
                                      </p:cBhvr>
                                    </p:animEffect>
                                    <p:anim calcmode="lin" valueType="num">
                                      <p:cBhvr>
                                        <p:cTn id="8" dur="1000" fill="hold"/>
                                        <p:tgtEl>
                                          <p:spTgt spid="202755"/>
                                        </p:tgtEl>
                                        <p:attrNameLst>
                                          <p:attrName>ppt_x</p:attrName>
                                        </p:attrNameLst>
                                      </p:cBhvr>
                                      <p:tavLst>
                                        <p:tav tm="0">
                                          <p:val>
                                            <p:strVal val="#ppt_x"/>
                                          </p:val>
                                        </p:tav>
                                        <p:tav tm="100000">
                                          <p:val>
                                            <p:strVal val="#ppt_x"/>
                                          </p:val>
                                        </p:tav>
                                      </p:tavLst>
                                    </p:anim>
                                    <p:anim calcmode="lin" valueType="num">
                                      <p:cBhvr>
                                        <p:cTn id="9" dur="900" decel="100000" fill="hold"/>
                                        <p:tgtEl>
                                          <p:spTgt spid="20275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275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2754"/>
                                        </p:tgtEl>
                                        <p:attrNameLst>
                                          <p:attrName>style.visibility</p:attrName>
                                        </p:attrNameLst>
                                      </p:cBhvr>
                                      <p:to>
                                        <p:strVal val="visible"/>
                                      </p:to>
                                    </p:set>
                                    <p:anim calcmode="lin" valueType="num">
                                      <p:cBhvr additive="base">
                                        <p:cTn id="15" dur="500" fill="hold"/>
                                        <p:tgtEl>
                                          <p:spTgt spid="202754"/>
                                        </p:tgtEl>
                                        <p:attrNameLst>
                                          <p:attrName>ppt_x</p:attrName>
                                        </p:attrNameLst>
                                      </p:cBhvr>
                                      <p:tavLst>
                                        <p:tav tm="0">
                                          <p:val>
                                            <p:strVal val="#ppt_x"/>
                                          </p:val>
                                        </p:tav>
                                        <p:tav tm="100000">
                                          <p:val>
                                            <p:strVal val="#ppt_x"/>
                                          </p:val>
                                        </p:tav>
                                      </p:tavLst>
                                    </p:anim>
                                    <p:anim calcmode="lin" valueType="num">
                                      <p:cBhvr additive="base">
                                        <p:cTn id="16" dur="500" fill="hold"/>
                                        <p:tgtEl>
                                          <p:spTgt spid="2027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1752600" y="1371600"/>
            <a:ext cx="8686800" cy="4433888"/>
          </a:xfrm>
          <a:prstGeom prst="rect">
            <a:avLst/>
          </a:prstGeom>
          <a:noFill/>
          <a:ln w="9525">
            <a:noFill/>
            <a:miter lim="800000"/>
            <a:headEnd/>
            <a:tailEnd/>
          </a:ln>
        </p:spPr>
        <p:txBody>
          <a:bodyPr wrap="none" anchor="ctr"/>
          <a:lstStyle/>
          <a:p>
            <a:pPr marL="457200" indent="-457200">
              <a:buFontTx/>
              <a:buChar char="-"/>
            </a:pPr>
            <a:r>
              <a:rPr lang="fa-IR" sz="2800" b="1">
                <a:solidFill>
                  <a:schemeClr val="tx2"/>
                </a:solidFill>
                <a:latin typeface="Arial" charset="0"/>
              </a:rPr>
              <a:t>آيا نتايج تحقيقات حاصل از نتيجه تبليغات بوسيله كاركنان شركت مورد </a:t>
            </a:r>
          </a:p>
          <a:p>
            <a:pPr marL="457200" indent="-457200"/>
            <a:r>
              <a:rPr lang="fa-IR" sz="2800" b="1">
                <a:solidFill>
                  <a:schemeClr val="tx2"/>
                </a:solidFill>
                <a:latin typeface="Arial" charset="0"/>
              </a:rPr>
              <a:t>	استفاده قرار گرفته است؟</a:t>
            </a:r>
          </a:p>
          <a:p>
            <a:pPr marL="457200" indent="-457200"/>
            <a:endParaRPr lang="fa-IR" sz="2800" b="1">
              <a:solidFill>
                <a:schemeClr val="tx2"/>
              </a:solidFill>
              <a:latin typeface="Arial" charset="0"/>
            </a:endParaRPr>
          </a:p>
          <a:p>
            <a:pPr marL="457200" indent="-457200">
              <a:buFontTx/>
              <a:buChar char="-"/>
            </a:pPr>
            <a:endParaRPr lang="fa-IR" sz="2800" b="1">
              <a:solidFill>
                <a:schemeClr val="tx2"/>
              </a:solidFill>
              <a:latin typeface="Arial" charset="0"/>
            </a:endParaRPr>
          </a:p>
          <a:p>
            <a:pPr marL="457200" indent="-457200">
              <a:buFontTx/>
              <a:buChar char="-"/>
            </a:pPr>
            <a:r>
              <a:rPr lang="fa-IR" sz="2800" b="1">
                <a:solidFill>
                  <a:schemeClr val="tx2"/>
                </a:solidFill>
                <a:latin typeface="Arial" charset="0"/>
              </a:rPr>
              <a:t>آيا تخصيص بودجه تبليغات، با توجه به پتانسيل سوددهی، طبقه بندی </a:t>
            </a:r>
          </a:p>
          <a:p>
            <a:pPr marL="457200" indent="-457200"/>
            <a:r>
              <a:rPr lang="fa-IR" sz="2800" b="1">
                <a:solidFill>
                  <a:schemeClr val="tx2"/>
                </a:solidFill>
                <a:latin typeface="Arial" charset="0"/>
              </a:rPr>
              <a:t>     بازار، منطقه جغرافيائی و الگوهای مصرف صورت گرفته است؟</a:t>
            </a:r>
          </a:p>
        </p:txBody>
      </p:sp>
      <p:sp>
        <p:nvSpPr>
          <p:cNvPr id="203779" name="AutoShape 3"/>
          <p:cNvSpPr>
            <a:spLocks noChangeArrowheads="1"/>
          </p:cNvSpPr>
          <p:nvPr/>
        </p:nvSpPr>
        <p:spPr bwMode="auto">
          <a:xfrm>
            <a:off x="1905000" y="152400"/>
            <a:ext cx="8305800" cy="762000"/>
          </a:xfrm>
          <a:prstGeom prst="cube">
            <a:avLst>
              <a:gd name="adj" fmla="val 25000"/>
            </a:avLst>
          </a:prstGeom>
          <a:solidFill>
            <a:srgbClr val="FFFF00"/>
          </a:solidFill>
          <a:ln w="57150">
            <a:solidFill>
              <a:schemeClr val="tx1"/>
            </a:solidFill>
            <a:miter lim="800000"/>
            <a:headEnd/>
            <a:tailEnd/>
          </a:ln>
        </p:spPr>
        <p:txBody>
          <a:bodyPr wrap="none" anchor="ctr"/>
          <a:lstStyle/>
          <a:p>
            <a:pPr algn="ctr" rtl="0"/>
            <a:r>
              <a:rPr lang="fa-IR" sz="3200" b="1">
                <a:solidFill>
                  <a:srgbClr val="FF3300"/>
                </a:solidFill>
                <a:latin typeface="Arial" charset="0"/>
              </a:rPr>
              <a:t>بازبينی و كنترل تبليغات و آگهی </a:t>
            </a:r>
            <a:endParaRPr lang="en-US" sz="3200" b="1">
              <a:solidFill>
                <a:srgbClr val="FF3300"/>
              </a:solidFill>
              <a:latin typeface="Arial" charset="0"/>
            </a:endParaRPr>
          </a:p>
        </p:txBody>
      </p:sp>
    </p:spTree>
    <p:extLst>
      <p:ext uri="{BB962C8B-B14F-4D97-AF65-F5344CB8AC3E}">
        <p14:creationId xmlns:p14="http://schemas.microsoft.com/office/powerpoint/2010/main" val="56317542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3779"/>
                                        </p:tgtEl>
                                        <p:attrNameLst>
                                          <p:attrName>style.visibility</p:attrName>
                                        </p:attrNameLst>
                                      </p:cBhvr>
                                      <p:to>
                                        <p:strVal val="visible"/>
                                      </p:to>
                                    </p:set>
                                    <p:animEffect transition="in" filter="checkerboard(across)">
                                      <p:cBhvr>
                                        <p:cTn id="7" dur="500"/>
                                        <p:tgtEl>
                                          <p:spTgt spid="20377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03778"/>
                                        </p:tgtEl>
                                        <p:attrNameLst>
                                          <p:attrName>style.visibility</p:attrName>
                                        </p:attrNameLst>
                                      </p:cBhvr>
                                      <p:to>
                                        <p:strVal val="visible"/>
                                      </p:to>
                                    </p:set>
                                    <p:anim calcmode="lin" valueType="num">
                                      <p:cBhvr>
                                        <p:cTn id="12" dur="500" fill="hold"/>
                                        <p:tgtEl>
                                          <p:spTgt spid="203778"/>
                                        </p:tgtEl>
                                        <p:attrNameLst>
                                          <p:attrName>ppt_w</p:attrName>
                                        </p:attrNameLst>
                                      </p:cBhvr>
                                      <p:tavLst>
                                        <p:tav tm="0">
                                          <p:val>
                                            <p:fltVal val="0"/>
                                          </p:val>
                                        </p:tav>
                                        <p:tav tm="100000">
                                          <p:val>
                                            <p:strVal val="#ppt_w"/>
                                          </p:val>
                                        </p:tav>
                                      </p:tavLst>
                                    </p:anim>
                                    <p:anim calcmode="lin" valueType="num">
                                      <p:cBhvr>
                                        <p:cTn id="13" dur="500" fill="hold"/>
                                        <p:tgtEl>
                                          <p:spTgt spid="2037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P spid="20377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a:xfrm>
            <a:off x="2209800" y="377825"/>
            <a:ext cx="7772400" cy="609600"/>
          </a:xfrm>
        </p:spPr>
        <p:txBody>
          <a:bodyPr>
            <a:normAutofit fontScale="90000"/>
          </a:bodyPr>
          <a:lstStyle/>
          <a:p>
            <a:pPr eaLnBrk="1" hangingPunct="1">
              <a:defRPr/>
            </a:pPr>
            <a:r>
              <a:rPr lang="fa-IR" sz="5400" dirty="0">
                <a:solidFill>
                  <a:srgbClr val="FFFF66"/>
                </a:solidFill>
                <a:latin typeface="Arial" pitchFamily="34" charset="0"/>
              </a:rPr>
              <a:t>آميخته ترويج و ارتباط با بازار</a:t>
            </a:r>
            <a:endParaRPr lang="en-US" sz="5400" dirty="0">
              <a:solidFill>
                <a:srgbClr val="FFFF66"/>
              </a:solidFill>
              <a:latin typeface="Arial" pitchFamily="34" charset="0"/>
            </a:endParaRPr>
          </a:p>
        </p:txBody>
      </p:sp>
      <p:sp>
        <p:nvSpPr>
          <p:cNvPr id="188419" name="AutoShape 3"/>
          <p:cNvSpPr>
            <a:spLocks noChangeArrowheads="1"/>
          </p:cNvSpPr>
          <p:nvPr/>
        </p:nvSpPr>
        <p:spPr bwMode="auto">
          <a:xfrm>
            <a:off x="2208214" y="1412876"/>
            <a:ext cx="8135937" cy="5076825"/>
          </a:xfrm>
          <a:prstGeom prst="flowChartOr">
            <a:avLst/>
          </a:prstGeom>
          <a:gradFill rotWithShape="1">
            <a:gsLst>
              <a:gs pos="0">
                <a:srgbClr val="FFFF66"/>
              </a:gs>
              <a:gs pos="100000">
                <a:schemeClr val="hlink"/>
              </a:gs>
            </a:gsLst>
            <a:path path="shape">
              <a:fillToRect l="50000" t="50000" r="50000" b="50000"/>
            </a:path>
          </a:gradFill>
          <a:ln w="38100">
            <a:solidFill>
              <a:schemeClr val="tx1"/>
            </a:solidFill>
            <a:round/>
            <a:headEnd/>
            <a:tailEnd/>
          </a:ln>
        </p:spPr>
        <p:txBody>
          <a:bodyPr wrap="none" anchor="ctr"/>
          <a:lstStyle/>
          <a:p>
            <a:pPr algn="ctr" rtl="0"/>
            <a:endParaRPr lang="en-US" sz="2400">
              <a:latin typeface="Times New Roman" pitchFamily="18" charset="0"/>
              <a:cs typeface="Times New Roman" pitchFamily="18" charset="0"/>
            </a:endParaRPr>
          </a:p>
        </p:txBody>
      </p:sp>
      <p:sp>
        <p:nvSpPr>
          <p:cNvPr id="188420" name="Rectangle 4"/>
          <p:cNvSpPr>
            <a:spLocks noChangeArrowheads="1"/>
          </p:cNvSpPr>
          <p:nvPr/>
        </p:nvSpPr>
        <p:spPr bwMode="auto">
          <a:xfrm>
            <a:off x="7248525" y="2349500"/>
            <a:ext cx="1828800" cy="1295400"/>
          </a:xfrm>
          <a:prstGeom prst="rect">
            <a:avLst/>
          </a:prstGeom>
          <a:noFill/>
          <a:ln w="9525">
            <a:noFill/>
            <a:miter lim="800000"/>
            <a:headEnd/>
            <a:tailEnd/>
          </a:ln>
        </p:spPr>
        <p:txBody>
          <a:bodyPr wrap="none" anchor="ctr"/>
          <a:lstStyle/>
          <a:p>
            <a:pPr algn="ctr" rtl="0"/>
            <a:r>
              <a:rPr lang="fa-IR" sz="2800" b="1">
                <a:solidFill>
                  <a:srgbClr val="000000"/>
                </a:solidFill>
                <a:latin typeface="Arial" charset="0"/>
              </a:rPr>
              <a:t>انگیزه سازها</a:t>
            </a:r>
            <a:endParaRPr lang="en-US" sz="2800" b="1">
              <a:solidFill>
                <a:srgbClr val="000000"/>
              </a:solidFill>
              <a:latin typeface="Arial" charset="0"/>
            </a:endParaRPr>
          </a:p>
          <a:p>
            <a:pPr algn="ctr" rtl="0"/>
            <a:r>
              <a:rPr lang="fa-IR" sz="2000" b="1">
                <a:solidFill>
                  <a:srgbClr val="000000"/>
                </a:solidFill>
                <a:latin typeface="Arial" charset="0"/>
              </a:rPr>
              <a:t>(پیش برد فروش)</a:t>
            </a:r>
          </a:p>
          <a:p>
            <a:pPr algn="ctr" rtl="0"/>
            <a:r>
              <a:rPr lang="en-US" sz="2800" b="1">
                <a:solidFill>
                  <a:srgbClr val="000000"/>
                </a:solidFill>
                <a:latin typeface="Arial" charset="0"/>
              </a:rPr>
              <a:t>SALES’PROMOTION</a:t>
            </a:r>
            <a:endParaRPr lang="fa-IR" sz="2800" b="1">
              <a:solidFill>
                <a:srgbClr val="000000"/>
              </a:solidFill>
              <a:latin typeface="Arial" charset="0"/>
            </a:endParaRPr>
          </a:p>
        </p:txBody>
      </p:sp>
      <p:sp>
        <p:nvSpPr>
          <p:cNvPr id="188421" name="Rectangle 5"/>
          <p:cNvSpPr>
            <a:spLocks noChangeArrowheads="1"/>
          </p:cNvSpPr>
          <p:nvPr/>
        </p:nvSpPr>
        <p:spPr bwMode="auto">
          <a:xfrm>
            <a:off x="3792538" y="2276475"/>
            <a:ext cx="1828800" cy="1295400"/>
          </a:xfrm>
          <a:prstGeom prst="rect">
            <a:avLst/>
          </a:prstGeom>
          <a:noFill/>
          <a:ln w="9525">
            <a:noFill/>
            <a:miter lim="800000"/>
            <a:headEnd/>
            <a:tailEnd/>
          </a:ln>
        </p:spPr>
        <p:txBody>
          <a:bodyPr wrap="none" anchor="ctr"/>
          <a:lstStyle/>
          <a:p>
            <a:pPr algn="ctr" rtl="0"/>
            <a:r>
              <a:rPr lang="fa-IR" sz="2800" b="1">
                <a:solidFill>
                  <a:srgbClr val="000000"/>
                </a:solidFill>
                <a:latin typeface="Arial" charset="0"/>
              </a:rPr>
              <a:t>تبليغات</a:t>
            </a:r>
            <a:endParaRPr lang="en-US" sz="2800" b="1">
              <a:solidFill>
                <a:srgbClr val="000000"/>
              </a:solidFill>
              <a:latin typeface="Arial" charset="0"/>
            </a:endParaRPr>
          </a:p>
          <a:p>
            <a:pPr algn="ctr" rtl="0"/>
            <a:endParaRPr lang="fa-IR" sz="2800" b="1">
              <a:solidFill>
                <a:srgbClr val="000000"/>
              </a:solidFill>
              <a:latin typeface="Arial" charset="0"/>
            </a:endParaRPr>
          </a:p>
          <a:p>
            <a:pPr algn="ctr" rtl="0"/>
            <a:r>
              <a:rPr lang="en-US" sz="2800" b="1">
                <a:solidFill>
                  <a:srgbClr val="000000"/>
                </a:solidFill>
                <a:latin typeface="Arial" charset="0"/>
              </a:rPr>
              <a:t>ADVERTISING</a:t>
            </a:r>
          </a:p>
        </p:txBody>
      </p:sp>
      <p:sp>
        <p:nvSpPr>
          <p:cNvPr id="188423" name="Rectangle 7"/>
          <p:cNvSpPr>
            <a:spLocks noChangeArrowheads="1"/>
          </p:cNvSpPr>
          <p:nvPr/>
        </p:nvSpPr>
        <p:spPr bwMode="auto">
          <a:xfrm>
            <a:off x="3719513" y="4508500"/>
            <a:ext cx="1828800" cy="1295400"/>
          </a:xfrm>
          <a:prstGeom prst="rect">
            <a:avLst/>
          </a:prstGeom>
          <a:noFill/>
          <a:ln w="9525">
            <a:noFill/>
            <a:miter lim="800000"/>
            <a:headEnd/>
            <a:tailEnd/>
          </a:ln>
        </p:spPr>
        <p:txBody>
          <a:bodyPr wrap="none" anchor="ctr"/>
          <a:lstStyle/>
          <a:p>
            <a:pPr algn="ctr" rtl="0"/>
            <a:r>
              <a:rPr lang="fa-IR" sz="2600" b="1">
                <a:solidFill>
                  <a:srgbClr val="000000"/>
                </a:solidFill>
                <a:latin typeface="Arial" charset="0"/>
              </a:rPr>
              <a:t>آوازه سازها</a:t>
            </a:r>
          </a:p>
          <a:p>
            <a:pPr algn="ctr" rtl="0"/>
            <a:r>
              <a:rPr lang="fa-IR" sz="2000" b="1">
                <a:solidFill>
                  <a:srgbClr val="000000"/>
                </a:solidFill>
                <a:latin typeface="Arial" charset="0"/>
              </a:rPr>
              <a:t>(روابط عمومی)</a:t>
            </a:r>
          </a:p>
          <a:p>
            <a:pPr algn="ctr" rtl="0"/>
            <a:r>
              <a:rPr lang="en-US" sz="2800" b="1">
                <a:solidFill>
                  <a:srgbClr val="000000"/>
                </a:solidFill>
                <a:latin typeface="Arial" charset="0"/>
              </a:rPr>
              <a:t>PUBLIC-RELATION</a:t>
            </a:r>
            <a:endParaRPr lang="fa-IR" sz="2800" b="1">
              <a:solidFill>
                <a:srgbClr val="000000"/>
              </a:solidFill>
              <a:latin typeface="Arial" charset="0"/>
            </a:endParaRPr>
          </a:p>
          <a:p>
            <a:pPr algn="ctr" rtl="0"/>
            <a:endParaRPr lang="en-US" sz="2800" b="1">
              <a:solidFill>
                <a:srgbClr val="000000"/>
              </a:solidFill>
              <a:latin typeface="Arial" charset="0"/>
            </a:endParaRPr>
          </a:p>
        </p:txBody>
      </p:sp>
      <p:sp>
        <p:nvSpPr>
          <p:cNvPr id="188426" name="Rectangle 10"/>
          <p:cNvSpPr>
            <a:spLocks noChangeArrowheads="1"/>
          </p:cNvSpPr>
          <p:nvPr/>
        </p:nvSpPr>
        <p:spPr bwMode="auto">
          <a:xfrm>
            <a:off x="6723062" y="4222261"/>
            <a:ext cx="2879725" cy="1295400"/>
          </a:xfrm>
          <a:prstGeom prst="rect">
            <a:avLst/>
          </a:prstGeom>
          <a:noFill/>
          <a:ln w="9525">
            <a:noFill/>
            <a:miter lim="800000"/>
            <a:headEnd/>
            <a:tailEnd/>
          </a:ln>
        </p:spPr>
        <p:txBody>
          <a:bodyPr wrap="none" anchor="ctr"/>
          <a:lstStyle/>
          <a:p>
            <a:pPr algn="ctr" rtl="0"/>
            <a:r>
              <a:rPr lang="fa-IR" sz="2600" b="1" dirty="0">
                <a:solidFill>
                  <a:srgbClr val="C00000"/>
                </a:solidFill>
                <a:latin typeface="Arial" charset="0"/>
              </a:rPr>
              <a:t>فروش حضوری</a:t>
            </a:r>
          </a:p>
          <a:p>
            <a:pPr algn="ctr" rtl="0"/>
            <a:endParaRPr lang="fa-IR" sz="2600" b="1" dirty="0">
              <a:solidFill>
                <a:schemeClr val="bg2"/>
              </a:solidFill>
              <a:latin typeface="Arial" charset="0"/>
            </a:endParaRPr>
          </a:p>
          <a:p>
            <a:pPr algn="ctr" rtl="0"/>
            <a:r>
              <a:rPr lang="en-US" sz="2600" b="1" dirty="0">
                <a:solidFill>
                  <a:schemeClr val="bg2"/>
                </a:solidFill>
                <a:latin typeface="Arial" charset="0"/>
              </a:rPr>
              <a:t> </a:t>
            </a:r>
            <a:r>
              <a:rPr lang="en-US" sz="2400" b="1" dirty="0">
                <a:solidFill>
                  <a:srgbClr val="C00000"/>
                </a:solidFill>
                <a:latin typeface="Arial" charset="0"/>
              </a:rPr>
              <a:t>PERSONAL SELLING</a:t>
            </a:r>
          </a:p>
        </p:txBody>
      </p:sp>
    </p:spTree>
    <p:extLst>
      <p:ext uri="{BB962C8B-B14F-4D97-AF65-F5344CB8AC3E}">
        <p14:creationId xmlns:p14="http://schemas.microsoft.com/office/powerpoint/2010/main" val="4186533722"/>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8418"/>
                                        </p:tgtEl>
                                        <p:attrNameLst>
                                          <p:attrName>style.visibility</p:attrName>
                                        </p:attrNameLst>
                                      </p:cBhvr>
                                      <p:to>
                                        <p:strVal val="visible"/>
                                      </p:to>
                                    </p:set>
                                    <p:anim calcmode="lin" valueType="num">
                                      <p:cBhvr>
                                        <p:cTn id="7" dur="1000" fill="hold"/>
                                        <p:tgtEl>
                                          <p:spTgt spid="188418"/>
                                        </p:tgtEl>
                                        <p:attrNameLst>
                                          <p:attrName>ppt_w</p:attrName>
                                        </p:attrNameLst>
                                      </p:cBhvr>
                                      <p:tavLst>
                                        <p:tav tm="0">
                                          <p:val>
                                            <p:strVal val="#ppt_w*0.70"/>
                                          </p:val>
                                        </p:tav>
                                        <p:tav tm="100000">
                                          <p:val>
                                            <p:strVal val="#ppt_w"/>
                                          </p:val>
                                        </p:tav>
                                      </p:tavLst>
                                    </p:anim>
                                    <p:anim calcmode="lin" valueType="num">
                                      <p:cBhvr>
                                        <p:cTn id="8" dur="1000" fill="hold"/>
                                        <p:tgtEl>
                                          <p:spTgt spid="188418"/>
                                        </p:tgtEl>
                                        <p:attrNameLst>
                                          <p:attrName>ppt_h</p:attrName>
                                        </p:attrNameLst>
                                      </p:cBhvr>
                                      <p:tavLst>
                                        <p:tav tm="0">
                                          <p:val>
                                            <p:strVal val="#ppt_h"/>
                                          </p:val>
                                        </p:tav>
                                        <p:tav tm="100000">
                                          <p:val>
                                            <p:strVal val="#ppt_h"/>
                                          </p:val>
                                        </p:tav>
                                      </p:tavLst>
                                    </p:anim>
                                    <p:animEffect transition="in" filter="fade">
                                      <p:cBhvr>
                                        <p:cTn id="9" dur="1000"/>
                                        <p:tgtEl>
                                          <p:spTgt spid="188418"/>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188420"/>
                                        </p:tgtEl>
                                        <p:attrNameLst>
                                          <p:attrName>style.visibility</p:attrName>
                                        </p:attrNameLst>
                                      </p:cBhvr>
                                      <p:to>
                                        <p:strVal val="visible"/>
                                      </p:to>
                                    </p:set>
                                    <p:animEffect transition="in" filter="fade">
                                      <p:cBhvr>
                                        <p:cTn id="14" dur="2000"/>
                                        <p:tgtEl>
                                          <p:spTgt spid="188420"/>
                                        </p:tgtEl>
                                      </p:cBhvr>
                                    </p:animEffect>
                                    <p:anim calcmode="lin" valueType="num">
                                      <p:cBhvr>
                                        <p:cTn id="15" dur="2000" fill="hold"/>
                                        <p:tgtEl>
                                          <p:spTgt spid="188420"/>
                                        </p:tgtEl>
                                        <p:attrNameLst>
                                          <p:attrName>style.rotation</p:attrName>
                                        </p:attrNameLst>
                                      </p:cBhvr>
                                      <p:tavLst>
                                        <p:tav tm="0">
                                          <p:val>
                                            <p:fltVal val="720"/>
                                          </p:val>
                                        </p:tav>
                                        <p:tav tm="100000">
                                          <p:val>
                                            <p:fltVal val="0"/>
                                          </p:val>
                                        </p:tav>
                                      </p:tavLst>
                                    </p:anim>
                                    <p:anim calcmode="lin" valueType="num">
                                      <p:cBhvr>
                                        <p:cTn id="16" dur="2000" fill="hold"/>
                                        <p:tgtEl>
                                          <p:spTgt spid="188420"/>
                                        </p:tgtEl>
                                        <p:attrNameLst>
                                          <p:attrName>ppt_h</p:attrName>
                                        </p:attrNameLst>
                                      </p:cBhvr>
                                      <p:tavLst>
                                        <p:tav tm="0">
                                          <p:val>
                                            <p:fltVal val="0"/>
                                          </p:val>
                                        </p:tav>
                                        <p:tav tm="100000">
                                          <p:val>
                                            <p:strVal val="#ppt_h"/>
                                          </p:val>
                                        </p:tav>
                                      </p:tavLst>
                                    </p:anim>
                                    <p:anim calcmode="lin" valueType="num">
                                      <p:cBhvr>
                                        <p:cTn id="17" dur="2000" fill="hold"/>
                                        <p:tgtEl>
                                          <p:spTgt spid="188420"/>
                                        </p:tgtEl>
                                        <p:attrNameLst>
                                          <p:attrName>ppt_w</p:attrName>
                                        </p:attrNameLst>
                                      </p:cBhvr>
                                      <p:tavLst>
                                        <p:tav tm="0">
                                          <p:val>
                                            <p:fltVal val="0"/>
                                          </p:val>
                                        </p:tav>
                                        <p:tav tm="100000">
                                          <p:val>
                                            <p:strVal val="#ppt_w"/>
                                          </p:val>
                                        </p:tav>
                                      </p:tavLst>
                                    </p:anim>
                                  </p:childTnLst>
                                </p:cTn>
                              </p:par>
                              <p:par>
                                <p:cTn id="18" presetID="35" presetClass="entr" presetSubtype="0" fill="hold" grpId="0" nodeType="withEffect">
                                  <p:stCondLst>
                                    <p:cond delay="0"/>
                                  </p:stCondLst>
                                  <p:childTnLst>
                                    <p:set>
                                      <p:cBhvr>
                                        <p:cTn id="19" dur="1" fill="hold">
                                          <p:stCondLst>
                                            <p:cond delay="0"/>
                                          </p:stCondLst>
                                        </p:cTn>
                                        <p:tgtEl>
                                          <p:spTgt spid="188421"/>
                                        </p:tgtEl>
                                        <p:attrNameLst>
                                          <p:attrName>style.visibility</p:attrName>
                                        </p:attrNameLst>
                                      </p:cBhvr>
                                      <p:to>
                                        <p:strVal val="visible"/>
                                      </p:to>
                                    </p:set>
                                    <p:animEffect transition="in" filter="fade">
                                      <p:cBhvr>
                                        <p:cTn id="20" dur="2000"/>
                                        <p:tgtEl>
                                          <p:spTgt spid="188421"/>
                                        </p:tgtEl>
                                      </p:cBhvr>
                                    </p:animEffect>
                                    <p:anim calcmode="lin" valueType="num">
                                      <p:cBhvr>
                                        <p:cTn id="21" dur="2000" fill="hold"/>
                                        <p:tgtEl>
                                          <p:spTgt spid="188421"/>
                                        </p:tgtEl>
                                        <p:attrNameLst>
                                          <p:attrName>style.rotation</p:attrName>
                                        </p:attrNameLst>
                                      </p:cBhvr>
                                      <p:tavLst>
                                        <p:tav tm="0">
                                          <p:val>
                                            <p:fltVal val="720"/>
                                          </p:val>
                                        </p:tav>
                                        <p:tav tm="100000">
                                          <p:val>
                                            <p:fltVal val="0"/>
                                          </p:val>
                                        </p:tav>
                                      </p:tavLst>
                                    </p:anim>
                                    <p:anim calcmode="lin" valueType="num">
                                      <p:cBhvr>
                                        <p:cTn id="22" dur="2000" fill="hold"/>
                                        <p:tgtEl>
                                          <p:spTgt spid="188421"/>
                                        </p:tgtEl>
                                        <p:attrNameLst>
                                          <p:attrName>ppt_h</p:attrName>
                                        </p:attrNameLst>
                                      </p:cBhvr>
                                      <p:tavLst>
                                        <p:tav tm="0">
                                          <p:val>
                                            <p:fltVal val="0"/>
                                          </p:val>
                                        </p:tav>
                                        <p:tav tm="100000">
                                          <p:val>
                                            <p:strVal val="#ppt_h"/>
                                          </p:val>
                                        </p:tav>
                                      </p:tavLst>
                                    </p:anim>
                                    <p:anim calcmode="lin" valueType="num">
                                      <p:cBhvr>
                                        <p:cTn id="23" dur="2000" fill="hold"/>
                                        <p:tgtEl>
                                          <p:spTgt spid="188421"/>
                                        </p:tgtEl>
                                        <p:attrNameLst>
                                          <p:attrName>ppt_w</p:attrName>
                                        </p:attrNameLst>
                                      </p:cBhvr>
                                      <p:tavLst>
                                        <p:tav tm="0">
                                          <p:val>
                                            <p:fltVal val="0"/>
                                          </p:val>
                                        </p:tav>
                                        <p:tav tm="100000">
                                          <p:val>
                                            <p:strVal val="#ppt_w"/>
                                          </p:val>
                                        </p:tav>
                                      </p:tavLst>
                                    </p:anim>
                                  </p:childTnLst>
                                </p:cTn>
                              </p:par>
                              <p:par>
                                <p:cTn id="24" presetID="35" presetClass="entr" presetSubtype="0" fill="hold" grpId="0" nodeType="withEffect">
                                  <p:stCondLst>
                                    <p:cond delay="0"/>
                                  </p:stCondLst>
                                  <p:childTnLst>
                                    <p:set>
                                      <p:cBhvr>
                                        <p:cTn id="25" dur="1" fill="hold">
                                          <p:stCondLst>
                                            <p:cond delay="0"/>
                                          </p:stCondLst>
                                        </p:cTn>
                                        <p:tgtEl>
                                          <p:spTgt spid="188423"/>
                                        </p:tgtEl>
                                        <p:attrNameLst>
                                          <p:attrName>style.visibility</p:attrName>
                                        </p:attrNameLst>
                                      </p:cBhvr>
                                      <p:to>
                                        <p:strVal val="visible"/>
                                      </p:to>
                                    </p:set>
                                    <p:animEffect transition="in" filter="fade">
                                      <p:cBhvr>
                                        <p:cTn id="26" dur="2000"/>
                                        <p:tgtEl>
                                          <p:spTgt spid="188423"/>
                                        </p:tgtEl>
                                      </p:cBhvr>
                                    </p:animEffect>
                                    <p:anim calcmode="lin" valueType="num">
                                      <p:cBhvr>
                                        <p:cTn id="27" dur="2000" fill="hold"/>
                                        <p:tgtEl>
                                          <p:spTgt spid="188423"/>
                                        </p:tgtEl>
                                        <p:attrNameLst>
                                          <p:attrName>style.rotation</p:attrName>
                                        </p:attrNameLst>
                                      </p:cBhvr>
                                      <p:tavLst>
                                        <p:tav tm="0">
                                          <p:val>
                                            <p:fltVal val="720"/>
                                          </p:val>
                                        </p:tav>
                                        <p:tav tm="100000">
                                          <p:val>
                                            <p:fltVal val="0"/>
                                          </p:val>
                                        </p:tav>
                                      </p:tavLst>
                                    </p:anim>
                                    <p:anim calcmode="lin" valueType="num">
                                      <p:cBhvr>
                                        <p:cTn id="28" dur="2000" fill="hold"/>
                                        <p:tgtEl>
                                          <p:spTgt spid="188423"/>
                                        </p:tgtEl>
                                        <p:attrNameLst>
                                          <p:attrName>ppt_h</p:attrName>
                                        </p:attrNameLst>
                                      </p:cBhvr>
                                      <p:tavLst>
                                        <p:tav tm="0">
                                          <p:val>
                                            <p:fltVal val="0"/>
                                          </p:val>
                                        </p:tav>
                                        <p:tav tm="100000">
                                          <p:val>
                                            <p:strVal val="#ppt_h"/>
                                          </p:val>
                                        </p:tav>
                                      </p:tavLst>
                                    </p:anim>
                                    <p:anim calcmode="lin" valueType="num">
                                      <p:cBhvr>
                                        <p:cTn id="29" dur="2000" fill="hold"/>
                                        <p:tgtEl>
                                          <p:spTgt spid="188423"/>
                                        </p:tgtEl>
                                        <p:attrNameLst>
                                          <p:attrName>ppt_w</p:attrName>
                                        </p:attrNameLst>
                                      </p:cBhvr>
                                      <p:tavLst>
                                        <p:tav tm="0">
                                          <p:val>
                                            <p:fltVal val="0"/>
                                          </p:val>
                                        </p:tav>
                                        <p:tav tm="100000">
                                          <p:val>
                                            <p:strVal val="#ppt_w"/>
                                          </p:val>
                                        </p:tav>
                                      </p:tavLst>
                                    </p:anim>
                                  </p:childTnLst>
                                </p:cTn>
                              </p:par>
                              <p:par>
                                <p:cTn id="30" presetID="35" presetClass="entr" presetSubtype="0" fill="hold" grpId="0" nodeType="withEffect">
                                  <p:stCondLst>
                                    <p:cond delay="0"/>
                                  </p:stCondLst>
                                  <p:childTnLst>
                                    <p:set>
                                      <p:cBhvr>
                                        <p:cTn id="31" dur="1" fill="hold">
                                          <p:stCondLst>
                                            <p:cond delay="0"/>
                                          </p:stCondLst>
                                        </p:cTn>
                                        <p:tgtEl>
                                          <p:spTgt spid="188419"/>
                                        </p:tgtEl>
                                        <p:attrNameLst>
                                          <p:attrName>style.visibility</p:attrName>
                                        </p:attrNameLst>
                                      </p:cBhvr>
                                      <p:to>
                                        <p:strVal val="visible"/>
                                      </p:to>
                                    </p:set>
                                    <p:animEffect transition="in" filter="fade">
                                      <p:cBhvr>
                                        <p:cTn id="32" dur="2000"/>
                                        <p:tgtEl>
                                          <p:spTgt spid="188419"/>
                                        </p:tgtEl>
                                      </p:cBhvr>
                                    </p:animEffect>
                                    <p:anim calcmode="lin" valueType="num">
                                      <p:cBhvr>
                                        <p:cTn id="33" dur="2000" fill="hold"/>
                                        <p:tgtEl>
                                          <p:spTgt spid="188419"/>
                                        </p:tgtEl>
                                        <p:attrNameLst>
                                          <p:attrName>style.rotation</p:attrName>
                                        </p:attrNameLst>
                                      </p:cBhvr>
                                      <p:tavLst>
                                        <p:tav tm="0">
                                          <p:val>
                                            <p:fltVal val="720"/>
                                          </p:val>
                                        </p:tav>
                                        <p:tav tm="100000">
                                          <p:val>
                                            <p:fltVal val="0"/>
                                          </p:val>
                                        </p:tav>
                                      </p:tavLst>
                                    </p:anim>
                                    <p:anim calcmode="lin" valueType="num">
                                      <p:cBhvr>
                                        <p:cTn id="34" dur="2000" fill="hold"/>
                                        <p:tgtEl>
                                          <p:spTgt spid="188419"/>
                                        </p:tgtEl>
                                        <p:attrNameLst>
                                          <p:attrName>ppt_h</p:attrName>
                                        </p:attrNameLst>
                                      </p:cBhvr>
                                      <p:tavLst>
                                        <p:tav tm="0">
                                          <p:val>
                                            <p:fltVal val="0"/>
                                          </p:val>
                                        </p:tav>
                                        <p:tav tm="100000">
                                          <p:val>
                                            <p:strVal val="#ppt_h"/>
                                          </p:val>
                                        </p:tav>
                                      </p:tavLst>
                                    </p:anim>
                                    <p:anim calcmode="lin" valueType="num">
                                      <p:cBhvr>
                                        <p:cTn id="35" dur="2000" fill="hold"/>
                                        <p:tgtEl>
                                          <p:spTgt spid="188419"/>
                                        </p:tgtEl>
                                        <p:attrNameLst>
                                          <p:attrName>ppt_w</p:attrName>
                                        </p:attrNameLst>
                                      </p:cBhvr>
                                      <p:tavLst>
                                        <p:tav tm="0">
                                          <p:val>
                                            <p:fltVal val="0"/>
                                          </p:val>
                                        </p:tav>
                                        <p:tav tm="100000">
                                          <p:val>
                                            <p:strVal val="#ppt_w"/>
                                          </p:val>
                                        </p:tav>
                                      </p:tavLst>
                                    </p:anim>
                                  </p:childTnLst>
                                </p:cTn>
                              </p:par>
                              <p:par>
                                <p:cTn id="36" presetID="35" presetClass="entr" presetSubtype="0" fill="hold" grpId="0" nodeType="withEffect">
                                  <p:stCondLst>
                                    <p:cond delay="0"/>
                                  </p:stCondLst>
                                  <p:childTnLst>
                                    <p:set>
                                      <p:cBhvr>
                                        <p:cTn id="37" dur="1" fill="hold">
                                          <p:stCondLst>
                                            <p:cond delay="0"/>
                                          </p:stCondLst>
                                        </p:cTn>
                                        <p:tgtEl>
                                          <p:spTgt spid="188426"/>
                                        </p:tgtEl>
                                        <p:attrNameLst>
                                          <p:attrName>style.visibility</p:attrName>
                                        </p:attrNameLst>
                                      </p:cBhvr>
                                      <p:to>
                                        <p:strVal val="visible"/>
                                      </p:to>
                                    </p:set>
                                    <p:animEffect transition="in" filter="fade">
                                      <p:cBhvr>
                                        <p:cTn id="38" dur="2000"/>
                                        <p:tgtEl>
                                          <p:spTgt spid="188426"/>
                                        </p:tgtEl>
                                      </p:cBhvr>
                                    </p:animEffect>
                                    <p:anim calcmode="lin" valueType="num">
                                      <p:cBhvr>
                                        <p:cTn id="39" dur="2000" fill="hold"/>
                                        <p:tgtEl>
                                          <p:spTgt spid="188426"/>
                                        </p:tgtEl>
                                        <p:attrNameLst>
                                          <p:attrName>style.rotation</p:attrName>
                                        </p:attrNameLst>
                                      </p:cBhvr>
                                      <p:tavLst>
                                        <p:tav tm="0">
                                          <p:val>
                                            <p:fltVal val="720"/>
                                          </p:val>
                                        </p:tav>
                                        <p:tav tm="100000">
                                          <p:val>
                                            <p:fltVal val="0"/>
                                          </p:val>
                                        </p:tav>
                                      </p:tavLst>
                                    </p:anim>
                                    <p:anim calcmode="lin" valueType="num">
                                      <p:cBhvr>
                                        <p:cTn id="40" dur="2000" fill="hold"/>
                                        <p:tgtEl>
                                          <p:spTgt spid="188426"/>
                                        </p:tgtEl>
                                        <p:attrNameLst>
                                          <p:attrName>ppt_h</p:attrName>
                                        </p:attrNameLst>
                                      </p:cBhvr>
                                      <p:tavLst>
                                        <p:tav tm="0">
                                          <p:val>
                                            <p:fltVal val="0"/>
                                          </p:val>
                                        </p:tav>
                                        <p:tav tm="100000">
                                          <p:val>
                                            <p:strVal val="#ppt_h"/>
                                          </p:val>
                                        </p:tav>
                                      </p:tavLst>
                                    </p:anim>
                                    <p:anim calcmode="lin" valueType="num">
                                      <p:cBhvr>
                                        <p:cTn id="41" dur="2000" fill="hold"/>
                                        <p:tgtEl>
                                          <p:spTgt spid="1884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p:bldP spid="188419" grpId="0" animBg="1"/>
      <p:bldP spid="188420" grpId="0"/>
      <p:bldP spid="188421" grpId="0"/>
      <p:bldP spid="188423" grpId="0"/>
      <p:bldP spid="1884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1774825" y="274638"/>
            <a:ext cx="8713788" cy="1143000"/>
          </a:xfrm>
        </p:spPr>
        <p:txBody>
          <a:bodyPr/>
          <a:lstStyle/>
          <a:p>
            <a:pPr eaLnBrk="1" hangingPunct="1">
              <a:defRPr/>
            </a:pPr>
            <a:r>
              <a:rPr kumimoji="1" lang="ar-SA" sz="5400" dirty="0">
                <a:solidFill>
                  <a:srgbClr val="FF0000"/>
                </a:solidFill>
              </a:rPr>
              <a:t>اهداف اساس</a:t>
            </a:r>
            <a:r>
              <a:rPr kumimoji="1" lang="fa-IR" sz="5400" dirty="0">
                <a:solidFill>
                  <a:srgbClr val="FF0000"/>
                </a:solidFill>
              </a:rPr>
              <a:t>ی</a:t>
            </a:r>
            <a:r>
              <a:rPr kumimoji="1" lang="ar-SA" sz="5400" dirty="0">
                <a:solidFill>
                  <a:srgbClr val="FF0000"/>
                </a:solidFill>
              </a:rPr>
              <a:t> بازار ياب</a:t>
            </a:r>
            <a:r>
              <a:rPr kumimoji="1" lang="fa-IR" sz="5400" dirty="0">
                <a:solidFill>
                  <a:srgbClr val="FF0000"/>
                </a:solidFill>
              </a:rPr>
              <a:t>ی</a:t>
            </a:r>
            <a:r>
              <a:rPr kumimoji="1" lang="ar-SA" sz="5400" dirty="0">
                <a:solidFill>
                  <a:srgbClr val="FF0000"/>
                </a:solidFill>
              </a:rPr>
              <a:t> عبارتند از:</a:t>
            </a:r>
            <a:endParaRPr kumimoji="1" lang="en-US" sz="5400" dirty="0">
              <a:solidFill>
                <a:srgbClr val="FF0000"/>
              </a:solidFill>
            </a:endParaRPr>
          </a:p>
        </p:txBody>
      </p:sp>
      <p:sp>
        <p:nvSpPr>
          <p:cNvPr id="33795" name="Rectangle 3"/>
          <p:cNvSpPr>
            <a:spLocks noGrp="1" noChangeArrowheads="1"/>
          </p:cNvSpPr>
          <p:nvPr>
            <p:ph type="body" idx="1"/>
          </p:nvPr>
        </p:nvSpPr>
        <p:spPr>
          <a:xfrm>
            <a:off x="1981200" y="1600200"/>
            <a:ext cx="8229600" cy="4997450"/>
          </a:xfrm>
        </p:spPr>
        <p:txBody>
          <a:bodyPr/>
          <a:lstStyle/>
          <a:p>
            <a:pPr algn="just" eaLnBrk="1" hangingPunct="1">
              <a:buClr>
                <a:srgbClr val="FFFF00"/>
              </a:buClr>
              <a:buFont typeface="Wingdings" pitchFamily="2" charset="2"/>
              <a:buChar char="ü"/>
              <a:defRPr/>
            </a:pPr>
            <a:r>
              <a:rPr kumimoji="1" lang="ar-SA" b="1" dirty="0" smtClean="0"/>
              <a:t>تشويق و ترغيب مشتريان فعل</a:t>
            </a:r>
            <a:r>
              <a:rPr kumimoji="1" lang="fa-IR" b="1" dirty="0" smtClean="0"/>
              <a:t>ی</a:t>
            </a:r>
            <a:r>
              <a:rPr kumimoji="1" lang="ar-SA" b="1" dirty="0" smtClean="0"/>
              <a:t> برا</a:t>
            </a:r>
            <a:r>
              <a:rPr kumimoji="1" lang="fa-IR" b="1" dirty="0" smtClean="0"/>
              <a:t>ی</a:t>
            </a:r>
            <a:r>
              <a:rPr kumimoji="1" lang="ar-SA" b="1" dirty="0" smtClean="0"/>
              <a:t> خريد به مقدار بيشتر </a:t>
            </a:r>
            <a:r>
              <a:rPr kumimoji="1" lang="en-US" b="1" dirty="0" smtClean="0"/>
              <a:t> </a:t>
            </a:r>
            <a:r>
              <a:rPr kumimoji="1" lang="fa-IR" b="1" dirty="0" smtClean="0"/>
              <a:t>و </a:t>
            </a:r>
            <a:r>
              <a:rPr kumimoji="1" lang="ar-SA" b="1" dirty="0" smtClean="0"/>
              <a:t>دفعات زياد تر. </a:t>
            </a:r>
            <a:endParaRPr kumimoji="1" lang="en-US" b="1" dirty="0" smtClean="0"/>
          </a:p>
          <a:p>
            <a:pPr algn="just" eaLnBrk="1" hangingPunct="1">
              <a:buClr>
                <a:srgbClr val="FFFF00"/>
              </a:buClr>
              <a:buFont typeface="Wingdings" pitchFamily="2" charset="2"/>
              <a:buChar char="ü"/>
              <a:defRPr/>
            </a:pPr>
            <a:r>
              <a:rPr kumimoji="1" lang="en-US" b="1" dirty="0" smtClean="0"/>
              <a:t> </a:t>
            </a:r>
            <a:r>
              <a:rPr kumimoji="1" lang="ar-SA" b="1" dirty="0" smtClean="0"/>
              <a:t>جذب و جلب خريداران و مشتريان مر بوط به رقبا به سو</a:t>
            </a:r>
            <a:r>
              <a:rPr kumimoji="1" lang="fa-IR" b="1" dirty="0" smtClean="0"/>
              <a:t>ی</a:t>
            </a:r>
            <a:r>
              <a:rPr kumimoji="1" lang="ar-SA" b="1" dirty="0" smtClean="0"/>
              <a:t> خود. </a:t>
            </a:r>
            <a:endParaRPr kumimoji="1" lang="en-US" b="1" dirty="0" smtClean="0"/>
          </a:p>
          <a:p>
            <a:pPr algn="just" eaLnBrk="1" hangingPunct="1">
              <a:buClr>
                <a:srgbClr val="FFFF00"/>
              </a:buClr>
              <a:buFont typeface="Wingdings" pitchFamily="2" charset="2"/>
              <a:buChar char="ü"/>
              <a:defRPr/>
            </a:pPr>
            <a:r>
              <a:rPr kumimoji="1" lang="ar-SA" b="1" dirty="0" smtClean="0"/>
              <a:t>جذب و جلب مشتريان و مصرف كنندگان جديد.</a:t>
            </a:r>
            <a:endParaRPr kumimoji="1" lang="fa-IR" b="1" dirty="0" smtClean="0"/>
          </a:p>
          <a:p>
            <a:pPr algn="just" eaLnBrk="1" hangingPunct="1">
              <a:buClr>
                <a:srgbClr val="FFFF00"/>
              </a:buClr>
              <a:buFont typeface="Wingdings" pitchFamily="2" charset="2"/>
              <a:buChar char="ü"/>
              <a:defRPr/>
            </a:pPr>
            <a:r>
              <a:rPr kumimoji="1" lang="ar-SA" b="1" dirty="0" smtClean="0"/>
              <a:t>ايجاد زمينه و روحي</a:t>
            </a:r>
            <a:r>
              <a:rPr kumimoji="1" lang="fa-IR" b="1" dirty="0" smtClean="0"/>
              <a:t>ه</a:t>
            </a:r>
            <a:r>
              <a:rPr kumimoji="1" lang="ar-SA" b="1" dirty="0" smtClean="0"/>
              <a:t> وفادار</a:t>
            </a:r>
            <a:r>
              <a:rPr kumimoji="1" lang="fa-IR" b="1" dirty="0" smtClean="0"/>
              <a:t>ی</a:t>
            </a:r>
            <a:r>
              <a:rPr kumimoji="1" lang="ar-SA" b="1" dirty="0" smtClean="0"/>
              <a:t> در خريداران فعل</a:t>
            </a:r>
            <a:r>
              <a:rPr kumimoji="1" lang="fa-IR" b="1" dirty="0" smtClean="0"/>
              <a:t>ی</a:t>
            </a:r>
            <a:r>
              <a:rPr kumimoji="1" lang="ar-SA" b="1" dirty="0" smtClean="0"/>
              <a:t> نسبت به محصول خود</a:t>
            </a:r>
            <a:r>
              <a:rPr kumimoji="1" lang="fa-IR" b="1" dirty="0" smtClean="0"/>
              <a:t>.</a:t>
            </a:r>
          </a:p>
          <a:p>
            <a:pPr algn="just" eaLnBrk="1" hangingPunct="1">
              <a:buClr>
                <a:srgbClr val="FFFF00"/>
              </a:buClr>
              <a:buFont typeface="Wingdings" pitchFamily="2" charset="2"/>
              <a:buChar char="ü"/>
              <a:defRPr/>
            </a:pPr>
            <a:r>
              <a:rPr kumimoji="1" lang="ar-SA" b="1" dirty="0" smtClean="0"/>
              <a:t>ايجاد ديدگاه و طرز تلق</a:t>
            </a:r>
            <a:r>
              <a:rPr kumimoji="1" lang="fa-IR" b="1" dirty="0" smtClean="0"/>
              <a:t>ی</a:t>
            </a:r>
            <a:r>
              <a:rPr kumimoji="1" lang="ar-SA" b="1" dirty="0" smtClean="0"/>
              <a:t> مناسب نسبت به شركت و محصولاتش</a:t>
            </a:r>
            <a:r>
              <a:rPr kumimoji="1" lang="fa-IR" b="1" dirty="0" smtClean="0"/>
              <a:t>.</a:t>
            </a:r>
            <a:endParaRPr kumimoji="1" lang="en-US" b="1" dirty="0" smtClean="0"/>
          </a:p>
        </p:txBody>
      </p:sp>
    </p:spTree>
    <p:extLst>
      <p:ext uri="{BB962C8B-B14F-4D97-AF65-F5344CB8AC3E}">
        <p14:creationId xmlns:p14="http://schemas.microsoft.com/office/powerpoint/2010/main" val="350016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2000"/>
                                        <p:tgtEl>
                                          <p:spTgt spid="33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fade">
                                      <p:cBhvr>
                                        <p:cTn id="17" dur="2000"/>
                                        <p:tgtEl>
                                          <p:spTgt spid="337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fade">
                                      <p:cBhvr>
                                        <p:cTn id="22" dur="2000"/>
                                        <p:tgtEl>
                                          <p:spTgt spid="337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95">
                                            <p:txEl>
                                              <p:pRg st="3" end="3"/>
                                            </p:txEl>
                                          </p:spTgt>
                                        </p:tgtEl>
                                        <p:attrNameLst>
                                          <p:attrName>style.visibility</p:attrName>
                                        </p:attrNameLst>
                                      </p:cBhvr>
                                      <p:to>
                                        <p:strVal val="visible"/>
                                      </p:to>
                                    </p:set>
                                    <p:animEffect transition="in" filter="fade">
                                      <p:cBhvr>
                                        <p:cTn id="27" dur="2000"/>
                                        <p:tgtEl>
                                          <p:spTgt spid="337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795">
                                            <p:txEl>
                                              <p:pRg st="4" end="4"/>
                                            </p:txEl>
                                          </p:spTgt>
                                        </p:tgtEl>
                                        <p:attrNameLst>
                                          <p:attrName>style.visibility</p:attrName>
                                        </p:attrNameLst>
                                      </p:cBhvr>
                                      <p:to>
                                        <p:strVal val="visible"/>
                                      </p:to>
                                    </p:set>
                                    <p:animEffect transition="in" filter="fade">
                                      <p:cBhvr>
                                        <p:cTn id="32" dur="20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
        <p:nvSpPr>
          <p:cNvPr id="4" name="Rectangle 3"/>
          <p:cNvSpPr/>
          <p:nvPr/>
        </p:nvSpPr>
        <p:spPr>
          <a:xfrm>
            <a:off x="1524001" y="1122363"/>
            <a:ext cx="9345768" cy="4524315"/>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cs typeface="Titr" panose="00000700000000000000" pitchFamily="2" charset="-78"/>
              </a:rPr>
              <a:t> </a:t>
            </a:r>
            <a:r>
              <a:rPr lang="fa-IR" sz="3600" b="1" dirty="0">
                <a:latin typeface="Times New Roman" panose="02020603050405020304" pitchFamily="18" charset="0"/>
                <a:ea typeface="Times New Roman" panose="02020603050405020304" pitchFamily="18" charset="0"/>
                <a:cs typeface="Titr" panose="00000700000000000000" pitchFamily="2" charset="-78"/>
              </a:rPr>
              <a:t>بازار داري: </a:t>
            </a:r>
            <a:endParaRPr lang="en-US" sz="3600" dirty="0">
              <a:latin typeface="Times New Roman" panose="02020603050405020304" pitchFamily="18" charset="0"/>
              <a:ea typeface="Times New Roman" panose="02020603050405020304" pitchFamily="18" charset="0"/>
              <a:cs typeface="B Yagut" panose="00000400000000000000" pitchFamily="2" charset="-78"/>
            </a:endParaRPr>
          </a:p>
          <a:p>
            <a:pPr algn="just"/>
            <a:r>
              <a:rPr lang="fa-IR" sz="3600" b="1" dirty="0" smtClean="0">
                <a:latin typeface="Times New Roman" panose="02020603050405020304" pitchFamily="18" charset="0"/>
                <a:ea typeface="Times New Roman" panose="02020603050405020304" pitchFamily="18" charset="0"/>
                <a:cs typeface="Mitra" panose="00000400000000000000" pitchFamily="2" charset="-78"/>
              </a:rPr>
              <a:t>               حفظ </a:t>
            </a:r>
            <a:r>
              <a:rPr lang="fa-IR" sz="3600" b="1" dirty="0">
                <a:latin typeface="Times New Roman" panose="02020603050405020304" pitchFamily="18" charset="0"/>
                <a:ea typeface="Times New Roman" panose="02020603050405020304" pitchFamily="18" charset="0"/>
                <a:cs typeface="Mitra" panose="00000400000000000000" pitchFamily="2" charset="-78"/>
              </a:rPr>
              <a:t>مشتريان كنوني و تشويق و ترغيب آنان به مراوده بيشتر و تداوم همكاري از طريق ايجاد رضايت در آنان. </a:t>
            </a:r>
            <a:endParaRPr lang="en-US" sz="3600" dirty="0">
              <a:solidFill>
                <a:srgbClr val="C00000"/>
              </a:solidFill>
              <a:latin typeface="Times New Roman" panose="02020603050405020304" pitchFamily="18" charset="0"/>
              <a:ea typeface="Times New Roman" panose="02020603050405020304" pitchFamily="18" charset="0"/>
              <a:cs typeface="B Yagut" panose="00000400000000000000" pitchFamily="2" charset="-78"/>
            </a:endParaRPr>
          </a:p>
          <a:p>
            <a:pPr marL="342900" lvl="0" indent="-342900" algn="just">
              <a:buFont typeface="+mj-lt"/>
              <a:buAutoNum type="arabicPeriod"/>
              <a:tabLst>
                <a:tab pos="2214880" algn="l"/>
              </a:tabLst>
            </a:pPr>
            <a:r>
              <a:rPr lang="fa-IR" sz="3600" b="1" dirty="0">
                <a:solidFill>
                  <a:srgbClr val="C00000"/>
                </a:solidFill>
                <a:latin typeface="Times New Roman" panose="02020603050405020304" pitchFamily="18" charset="0"/>
                <a:ea typeface="Times New Roman" panose="02020603050405020304" pitchFamily="18" charset="0"/>
                <a:cs typeface="Mitra" panose="00000400000000000000" pitchFamily="2" charset="-78"/>
              </a:rPr>
              <a:t>ارتباط دايم با مردم و ارايه خدمات مناسب </a:t>
            </a:r>
            <a:endParaRPr lang="fa-IR" sz="3600" b="1" dirty="0" smtClean="0">
              <a:solidFill>
                <a:srgbClr val="C00000"/>
              </a:solidFill>
              <a:latin typeface="Times New Roman" panose="02020603050405020304" pitchFamily="18" charset="0"/>
              <a:ea typeface="Times New Roman" panose="02020603050405020304" pitchFamily="18" charset="0"/>
              <a:cs typeface="Mitra" panose="00000400000000000000" pitchFamily="2" charset="-78"/>
            </a:endParaRPr>
          </a:p>
          <a:p>
            <a:pPr marL="342900" lvl="0" indent="-342900" algn="just">
              <a:buFont typeface="+mj-lt"/>
              <a:buAutoNum type="arabicPeriod"/>
              <a:tabLst>
                <a:tab pos="2214880" algn="l"/>
              </a:tabLst>
            </a:pPr>
            <a:endParaRPr lang="en-US" sz="3600" dirty="0">
              <a:solidFill>
                <a:srgbClr val="C00000"/>
              </a:solidFill>
              <a:latin typeface="Times New Roman" panose="02020603050405020304" pitchFamily="18" charset="0"/>
              <a:ea typeface="Times New Roman" panose="02020603050405020304" pitchFamily="18" charset="0"/>
              <a:cs typeface="B Yagut" panose="00000400000000000000" pitchFamily="2" charset="-78"/>
            </a:endParaRPr>
          </a:p>
          <a:p>
            <a:pPr marL="342900" lvl="0" indent="-342900" algn="just">
              <a:buFont typeface="+mj-lt"/>
              <a:buAutoNum type="arabicPeriod"/>
              <a:tabLst>
                <a:tab pos="2096135" algn="l"/>
              </a:tabLst>
            </a:pPr>
            <a:r>
              <a:rPr lang="fa-IR" sz="3600" b="1" dirty="0">
                <a:solidFill>
                  <a:srgbClr val="C00000"/>
                </a:solidFill>
                <a:latin typeface="Times New Roman" panose="02020603050405020304" pitchFamily="18" charset="0"/>
                <a:ea typeface="Times New Roman" panose="02020603050405020304" pitchFamily="18" charset="0"/>
                <a:cs typeface="Mitra" panose="00000400000000000000" pitchFamily="2" charset="-78"/>
              </a:rPr>
              <a:t>آگاهي از حركت رقبا  </a:t>
            </a:r>
            <a:endParaRPr lang="en-US" sz="3600" dirty="0">
              <a:solidFill>
                <a:srgbClr val="C00000"/>
              </a:solidFill>
              <a:latin typeface="Times New Roman" panose="02020603050405020304" pitchFamily="18" charset="0"/>
              <a:ea typeface="Times New Roman" panose="02020603050405020304" pitchFamily="18" charset="0"/>
              <a:cs typeface="B Yagut" panose="00000400000000000000" pitchFamily="2" charset="-78"/>
            </a:endParaRPr>
          </a:p>
          <a:p>
            <a:pPr marL="228600" algn="just"/>
            <a:r>
              <a:rPr lang="en-US" sz="3600" b="1" dirty="0">
                <a:solidFill>
                  <a:srgbClr val="C00000"/>
                </a:solidFill>
                <a:latin typeface="Times New Roman" panose="02020603050405020304" pitchFamily="18" charset="0"/>
                <a:ea typeface="Times New Roman" panose="02020603050405020304" pitchFamily="18" charset="0"/>
                <a:cs typeface="Mitra" panose="00000400000000000000" pitchFamily="2" charset="-78"/>
              </a:rPr>
              <a:t> </a:t>
            </a:r>
            <a:endParaRPr lang="fa-IR" sz="3600" dirty="0">
              <a:solidFill>
                <a:srgbClr val="C00000"/>
              </a:solidFill>
            </a:endParaRPr>
          </a:p>
        </p:txBody>
      </p:sp>
    </p:spTree>
    <p:extLst>
      <p:ext uri="{BB962C8B-B14F-4D97-AF65-F5344CB8AC3E}">
        <p14:creationId xmlns:p14="http://schemas.microsoft.com/office/powerpoint/2010/main" val="9225439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1981200" y="152401"/>
            <a:ext cx="8229600" cy="900113"/>
          </a:xfrm>
        </p:spPr>
        <p:txBody>
          <a:bodyPr>
            <a:normAutofit fontScale="90000"/>
          </a:bodyPr>
          <a:lstStyle/>
          <a:p>
            <a:pPr eaLnBrk="1" hangingPunct="1">
              <a:defRPr/>
            </a:pPr>
            <a:r>
              <a:rPr lang="fa-IR" sz="6000">
                <a:solidFill>
                  <a:srgbClr val="FFFF00"/>
                </a:solidFill>
              </a:rPr>
              <a:t>بازارداری</a:t>
            </a:r>
            <a:endParaRPr lang="en-US" sz="6000">
              <a:solidFill>
                <a:srgbClr val="FFFF00"/>
              </a:solidFill>
            </a:endParaRPr>
          </a:p>
        </p:txBody>
      </p:sp>
      <p:sp>
        <p:nvSpPr>
          <p:cNvPr id="31747" name="Text Box 3"/>
          <p:cNvSpPr txBox="1">
            <a:spLocks noChangeArrowheads="1"/>
          </p:cNvSpPr>
          <p:nvPr/>
        </p:nvSpPr>
        <p:spPr bwMode="auto">
          <a:xfrm>
            <a:off x="1828800" y="1066801"/>
            <a:ext cx="8534400" cy="5649913"/>
          </a:xfrm>
          <a:prstGeom prst="rect">
            <a:avLst/>
          </a:prstGeom>
          <a:noFill/>
          <a:ln w="9525">
            <a:noFill/>
            <a:miter lim="800000"/>
            <a:headEnd/>
            <a:tailEnd/>
          </a:ln>
        </p:spPr>
        <p:txBody>
          <a:bodyPr>
            <a:spAutoFit/>
          </a:bodyPr>
          <a:lstStyle/>
          <a:p>
            <a:pPr>
              <a:spcBef>
                <a:spcPct val="50000"/>
              </a:spcBef>
              <a:buFont typeface="Wingdings" pitchFamily="2" charset="2"/>
              <a:buChar char="§"/>
            </a:pPr>
            <a:r>
              <a:rPr lang="fa-IR" sz="2800" b="1">
                <a:latin typeface="Arial" charset="0"/>
              </a:rPr>
              <a:t> مديريت ارتباط با مشتريان </a:t>
            </a:r>
          </a:p>
          <a:p>
            <a:pPr>
              <a:spcBef>
                <a:spcPct val="50000"/>
              </a:spcBef>
              <a:buFont typeface="Wingdings" pitchFamily="2" charset="2"/>
              <a:buChar char="§"/>
            </a:pPr>
            <a:r>
              <a:rPr lang="fa-IR" sz="2800" b="1">
                <a:latin typeface="Arial" charset="0"/>
              </a:rPr>
              <a:t> ايجاد مراكز نظرسنجی و ارتباط با با زار </a:t>
            </a:r>
          </a:p>
          <a:p>
            <a:pPr>
              <a:spcBef>
                <a:spcPct val="50000"/>
              </a:spcBef>
              <a:buFont typeface="Wingdings" pitchFamily="2" charset="2"/>
              <a:buChar char="§"/>
            </a:pPr>
            <a:r>
              <a:rPr lang="fa-IR" sz="2800" b="1">
                <a:latin typeface="Arial" charset="0"/>
              </a:rPr>
              <a:t> صدای مشتری </a:t>
            </a:r>
          </a:p>
          <a:p>
            <a:pPr>
              <a:spcBef>
                <a:spcPct val="50000"/>
              </a:spcBef>
              <a:buFont typeface="Wingdings" pitchFamily="2" charset="2"/>
              <a:buChar char="§"/>
            </a:pPr>
            <a:r>
              <a:rPr lang="fa-IR" sz="2800" b="1">
                <a:latin typeface="Arial" charset="0"/>
              </a:rPr>
              <a:t> باشگاه مشتريان و هواداران </a:t>
            </a:r>
          </a:p>
          <a:p>
            <a:pPr>
              <a:spcBef>
                <a:spcPct val="50000"/>
              </a:spcBef>
              <a:buFont typeface="Wingdings" pitchFamily="2" charset="2"/>
              <a:buChar char="§"/>
            </a:pPr>
            <a:r>
              <a:rPr lang="fa-IR" sz="2800" b="1">
                <a:latin typeface="Arial" charset="0"/>
              </a:rPr>
              <a:t> ارتباط با انجمن ها </a:t>
            </a:r>
          </a:p>
          <a:p>
            <a:pPr>
              <a:spcBef>
                <a:spcPct val="50000"/>
              </a:spcBef>
              <a:buFont typeface="Wingdings" pitchFamily="2" charset="2"/>
              <a:buChar char="§"/>
            </a:pPr>
            <a:r>
              <a:rPr lang="fa-IR" sz="2800" b="1">
                <a:latin typeface="Arial" charset="0"/>
              </a:rPr>
              <a:t> ارتباط با توزيع كنندگان </a:t>
            </a:r>
          </a:p>
          <a:p>
            <a:pPr>
              <a:spcBef>
                <a:spcPct val="50000"/>
              </a:spcBef>
              <a:buFont typeface="Wingdings" pitchFamily="2" charset="2"/>
              <a:buChar char="§"/>
            </a:pPr>
            <a:r>
              <a:rPr lang="fa-IR" sz="2800" b="1">
                <a:latin typeface="Arial" charset="0"/>
              </a:rPr>
              <a:t> الگوشناسی و الگويابی </a:t>
            </a:r>
          </a:p>
          <a:p>
            <a:pPr>
              <a:spcBef>
                <a:spcPct val="50000"/>
              </a:spcBef>
              <a:buFont typeface="Wingdings" pitchFamily="2" charset="2"/>
              <a:buChar char="§"/>
            </a:pPr>
            <a:r>
              <a:rPr lang="fa-IR" sz="2800" b="1">
                <a:latin typeface="Arial" charset="0"/>
              </a:rPr>
              <a:t> مميزی بازاريابی </a:t>
            </a:r>
          </a:p>
          <a:p>
            <a:pPr>
              <a:spcBef>
                <a:spcPct val="50000"/>
              </a:spcBef>
              <a:buFont typeface="Wingdings" pitchFamily="2" charset="2"/>
              <a:buChar char="§"/>
            </a:pPr>
            <a:r>
              <a:rPr lang="fa-IR" sz="2800" b="1">
                <a:latin typeface="Arial" charset="0"/>
              </a:rPr>
              <a:t> ارزیابی جدول اهميت / عملكرد و شاخص رضایت مشتریان </a:t>
            </a:r>
            <a:endParaRPr lang="en-US" sz="2800" b="1">
              <a:latin typeface="Arial" charset="0"/>
            </a:endParaRPr>
          </a:p>
        </p:txBody>
      </p:sp>
    </p:spTree>
    <p:extLst>
      <p:ext uri="{BB962C8B-B14F-4D97-AF65-F5344CB8AC3E}">
        <p14:creationId xmlns:p14="http://schemas.microsoft.com/office/powerpoint/2010/main" val="2416422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 calcmode="lin" valueType="num">
                                      <p:cBhvr>
                                        <p:cTn id="12"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1747">
                                            <p:txEl>
                                              <p:pRg st="1" end="1"/>
                                            </p:txEl>
                                          </p:spTgt>
                                        </p:tgtEl>
                                        <p:attrNameLst>
                                          <p:attrName>style.visibility</p:attrName>
                                        </p:attrNameLst>
                                      </p:cBhvr>
                                      <p:to>
                                        <p:strVal val="visible"/>
                                      </p:to>
                                    </p:set>
                                    <p:anim calcmode="lin" valueType="num">
                                      <p:cBhvr>
                                        <p:cTn id="18" dur="5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17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1747">
                                            <p:txEl>
                                              <p:pRg st="2" end="2"/>
                                            </p:txEl>
                                          </p:spTgt>
                                        </p:tgtEl>
                                        <p:attrNameLst>
                                          <p:attrName>style.visibility</p:attrName>
                                        </p:attrNameLst>
                                      </p:cBhvr>
                                      <p:to>
                                        <p:strVal val="visible"/>
                                      </p:to>
                                    </p:set>
                                    <p:anim calcmode="lin" valueType="num">
                                      <p:cBhvr>
                                        <p:cTn id="24"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174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31747">
                                            <p:txEl>
                                              <p:pRg st="3" end="3"/>
                                            </p:txEl>
                                          </p:spTgt>
                                        </p:tgtEl>
                                        <p:attrNameLst>
                                          <p:attrName>style.visibility</p:attrName>
                                        </p:attrNameLst>
                                      </p:cBhvr>
                                      <p:to>
                                        <p:strVal val="visible"/>
                                      </p:to>
                                    </p:set>
                                    <p:anim calcmode="lin" valueType="num">
                                      <p:cBhvr>
                                        <p:cTn id="30" dur="5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174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31747">
                                            <p:txEl>
                                              <p:pRg st="4" end="4"/>
                                            </p:txEl>
                                          </p:spTgt>
                                        </p:tgtEl>
                                        <p:attrNameLst>
                                          <p:attrName>style.visibility</p:attrName>
                                        </p:attrNameLst>
                                      </p:cBhvr>
                                      <p:to>
                                        <p:strVal val="visible"/>
                                      </p:to>
                                    </p:set>
                                    <p:anim calcmode="lin" valueType="num">
                                      <p:cBhvr>
                                        <p:cTn id="36"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3174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31747">
                                            <p:txEl>
                                              <p:pRg st="5" end="5"/>
                                            </p:txEl>
                                          </p:spTgt>
                                        </p:tgtEl>
                                        <p:attrNameLst>
                                          <p:attrName>style.visibility</p:attrName>
                                        </p:attrNameLst>
                                      </p:cBhvr>
                                      <p:to>
                                        <p:strVal val="visible"/>
                                      </p:to>
                                    </p:set>
                                    <p:anim calcmode="lin" valueType="num">
                                      <p:cBhvr>
                                        <p:cTn id="42" dur="500" fill="hold"/>
                                        <p:tgtEl>
                                          <p:spTgt spid="3174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174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31747">
                                            <p:txEl>
                                              <p:pRg st="6" end="6"/>
                                            </p:txEl>
                                          </p:spTgt>
                                        </p:tgtEl>
                                        <p:attrNameLst>
                                          <p:attrName>style.visibility</p:attrName>
                                        </p:attrNameLst>
                                      </p:cBhvr>
                                      <p:to>
                                        <p:strVal val="visible"/>
                                      </p:to>
                                    </p:set>
                                    <p:anim calcmode="lin" valueType="num">
                                      <p:cBhvr>
                                        <p:cTn id="48" dur="500" fill="hold"/>
                                        <p:tgtEl>
                                          <p:spTgt spid="31747">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3174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31747">
                                            <p:txEl>
                                              <p:pRg st="7" end="7"/>
                                            </p:txEl>
                                          </p:spTgt>
                                        </p:tgtEl>
                                        <p:attrNameLst>
                                          <p:attrName>style.visibility</p:attrName>
                                        </p:attrNameLst>
                                      </p:cBhvr>
                                      <p:to>
                                        <p:strVal val="visible"/>
                                      </p:to>
                                    </p:set>
                                    <p:anim calcmode="lin" valueType="num">
                                      <p:cBhvr>
                                        <p:cTn id="54" dur="500" fill="hold"/>
                                        <p:tgtEl>
                                          <p:spTgt spid="31747">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1747">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31747">
                                            <p:txEl>
                                              <p:pRg st="8" end="8"/>
                                            </p:txEl>
                                          </p:spTgt>
                                        </p:tgtEl>
                                        <p:attrNameLst>
                                          <p:attrName>style.visibility</p:attrName>
                                        </p:attrNameLst>
                                      </p:cBhvr>
                                      <p:to>
                                        <p:strVal val="visible"/>
                                      </p:to>
                                    </p:set>
                                    <p:anim calcmode="lin" valueType="num">
                                      <p:cBhvr>
                                        <p:cTn id="60" dur="500" fill="hold"/>
                                        <p:tgtEl>
                                          <p:spTgt spid="31747">
                                            <p:txEl>
                                              <p:pRg st="8" end="8"/>
                                            </p:txEl>
                                          </p:spTgt>
                                        </p:tgtEl>
                                        <p:attrNameLst>
                                          <p:attrName>ppt_w</p:attrName>
                                        </p:attrNameLst>
                                      </p:cBhvr>
                                      <p:tavLst>
                                        <p:tav tm="0">
                                          <p:val>
                                            <p:fltVal val="0"/>
                                          </p:val>
                                        </p:tav>
                                        <p:tav tm="100000">
                                          <p:val>
                                            <p:strVal val="#ppt_w"/>
                                          </p:val>
                                        </p:tav>
                                      </p:tavLst>
                                    </p:anim>
                                    <p:anim calcmode="lin" valueType="num">
                                      <p:cBhvr>
                                        <p:cTn id="61" dur="500" fill="hold"/>
                                        <p:tgtEl>
                                          <p:spTgt spid="31747">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Oval 2"/>
          <p:cNvSpPr>
            <a:spLocks noChangeArrowheads="1"/>
          </p:cNvSpPr>
          <p:nvPr/>
        </p:nvSpPr>
        <p:spPr bwMode="auto">
          <a:xfrm>
            <a:off x="7667625" y="4143376"/>
            <a:ext cx="2736850" cy="2447925"/>
          </a:xfrm>
          <a:prstGeom prst="ellipse">
            <a:avLst/>
          </a:prstGeom>
          <a:blipFill dpi="0" rotWithShape="1">
            <a:blip r:embed="rId2"/>
            <a:srcRect/>
            <a:tile tx="0" ty="0" sx="100000" sy="100000" flip="none" algn="tl"/>
          </a:blipFill>
          <a:ln w="9525">
            <a:noFill/>
            <a:round/>
            <a:headEnd/>
            <a:tailEnd/>
          </a:ln>
        </p:spPr>
        <p:txBody>
          <a:bodyPr wrap="none" anchor="ctr"/>
          <a:lstStyle/>
          <a:p>
            <a:pPr algn="ctr" rtl="0"/>
            <a:endParaRPr lang="fa-IR" sz="2400" b="1">
              <a:latin typeface="Arial" charset="0"/>
            </a:endParaRPr>
          </a:p>
          <a:p>
            <a:pPr algn="ctr" rtl="0"/>
            <a:r>
              <a:rPr lang="fa-IR" sz="2800" b="1">
                <a:latin typeface="Arial" charset="0"/>
              </a:rPr>
              <a:t>الگوبرداری</a:t>
            </a:r>
          </a:p>
          <a:p>
            <a:pPr algn="ctr" rtl="0"/>
            <a:r>
              <a:rPr lang="en-US" sz="2000" b="1">
                <a:latin typeface="Arial" charset="0"/>
              </a:rPr>
              <a:t>BENCHMARKING</a:t>
            </a:r>
          </a:p>
        </p:txBody>
      </p:sp>
      <p:sp>
        <p:nvSpPr>
          <p:cNvPr id="159747" name="Oval 3"/>
          <p:cNvSpPr>
            <a:spLocks noChangeArrowheads="1"/>
          </p:cNvSpPr>
          <p:nvPr/>
        </p:nvSpPr>
        <p:spPr bwMode="auto">
          <a:xfrm>
            <a:off x="1919289" y="333376"/>
            <a:ext cx="2759075" cy="2447925"/>
          </a:xfrm>
          <a:prstGeom prst="ellipse">
            <a:avLst/>
          </a:prstGeom>
          <a:blipFill dpi="0" rotWithShape="1">
            <a:blip r:embed="rId2"/>
            <a:srcRect/>
            <a:tile tx="0" ty="0" sx="100000" sy="100000" flip="none" algn="tl"/>
          </a:blipFill>
          <a:ln w="9525">
            <a:noFill/>
            <a:round/>
            <a:headEnd/>
            <a:tailEnd/>
          </a:ln>
        </p:spPr>
        <p:txBody>
          <a:bodyPr wrap="none" anchor="ctr"/>
          <a:lstStyle/>
          <a:p>
            <a:pPr algn="ctr"/>
            <a:r>
              <a:rPr lang="fa-IR" sz="2800" b="1">
                <a:latin typeface="Arial" charset="0"/>
              </a:rPr>
              <a:t>مدیریت وفاداری</a:t>
            </a:r>
          </a:p>
          <a:p>
            <a:pPr algn="ctr"/>
            <a:r>
              <a:rPr lang="fa-IR" sz="2800" b="1">
                <a:latin typeface="Arial" charset="0"/>
              </a:rPr>
              <a:t>مشتری</a:t>
            </a:r>
          </a:p>
          <a:p>
            <a:pPr algn="ctr"/>
            <a:r>
              <a:rPr lang="en-US" sz="2000" b="1">
                <a:latin typeface="Arial" charset="0"/>
              </a:rPr>
              <a:t>LOYAL CUSTOMER</a:t>
            </a:r>
          </a:p>
          <a:p>
            <a:pPr algn="ctr"/>
            <a:r>
              <a:rPr lang="en-US" sz="2000" b="1">
                <a:latin typeface="Arial" charset="0"/>
              </a:rPr>
              <a:t>MANAGEMENT</a:t>
            </a:r>
          </a:p>
        </p:txBody>
      </p:sp>
      <p:sp>
        <p:nvSpPr>
          <p:cNvPr id="159748" name="Oval 4"/>
          <p:cNvSpPr>
            <a:spLocks noChangeArrowheads="1"/>
          </p:cNvSpPr>
          <p:nvPr/>
        </p:nvSpPr>
        <p:spPr bwMode="auto">
          <a:xfrm>
            <a:off x="1881189" y="4214814"/>
            <a:ext cx="2757487" cy="2447925"/>
          </a:xfrm>
          <a:prstGeom prst="ellipse">
            <a:avLst/>
          </a:prstGeom>
          <a:blipFill dpi="0" rotWithShape="1">
            <a:blip r:embed="rId2"/>
            <a:srcRect/>
            <a:tile tx="0" ty="0" sx="100000" sy="100000" flip="none" algn="tl"/>
          </a:blipFill>
          <a:ln w="9525">
            <a:noFill/>
            <a:round/>
            <a:headEnd/>
            <a:tailEnd/>
          </a:ln>
        </p:spPr>
        <p:txBody>
          <a:bodyPr wrap="none" anchor="ctr"/>
          <a:lstStyle/>
          <a:p>
            <a:pPr algn="ctr"/>
            <a:r>
              <a:rPr lang="fa-IR" sz="2800" b="1">
                <a:latin typeface="Arial" charset="0"/>
              </a:rPr>
              <a:t>مدیریت تحول</a:t>
            </a:r>
          </a:p>
          <a:p>
            <a:pPr algn="ctr"/>
            <a:r>
              <a:rPr lang="en-US" sz="2000" b="1">
                <a:latin typeface="Arial" charset="0"/>
              </a:rPr>
              <a:t>CHANGE </a:t>
            </a:r>
          </a:p>
          <a:p>
            <a:pPr algn="ctr"/>
            <a:r>
              <a:rPr lang="en-US" sz="2000" b="1">
                <a:latin typeface="Arial" charset="0"/>
              </a:rPr>
              <a:t>MANAGEMENT</a:t>
            </a:r>
          </a:p>
        </p:txBody>
      </p:sp>
      <p:sp>
        <p:nvSpPr>
          <p:cNvPr id="159750" name="Line 6"/>
          <p:cNvSpPr>
            <a:spLocks noChangeShapeType="1"/>
          </p:cNvSpPr>
          <p:nvPr/>
        </p:nvSpPr>
        <p:spPr bwMode="auto">
          <a:xfrm>
            <a:off x="4310063" y="2286001"/>
            <a:ext cx="500062" cy="428625"/>
          </a:xfrm>
          <a:prstGeom prst="line">
            <a:avLst/>
          </a:prstGeom>
          <a:noFill/>
          <a:ln w="28575">
            <a:solidFill>
              <a:schemeClr val="tx1"/>
            </a:solidFill>
            <a:round/>
            <a:headEnd/>
            <a:tailEnd/>
          </a:ln>
        </p:spPr>
        <p:txBody>
          <a:bodyPr/>
          <a:lstStyle/>
          <a:p>
            <a:endParaRPr lang="en-US"/>
          </a:p>
        </p:txBody>
      </p:sp>
      <p:sp>
        <p:nvSpPr>
          <p:cNvPr id="159751" name="Line 7"/>
          <p:cNvSpPr>
            <a:spLocks noChangeShapeType="1"/>
          </p:cNvSpPr>
          <p:nvPr/>
        </p:nvSpPr>
        <p:spPr bwMode="auto">
          <a:xfrm flipV="1">
            <a:off x="4295776" y="4214814"/>
            <a:ext cx="442913" cy="511175"/>
          </a:xfrm>
          <a:prstGeom prst="line">
            <a:avLst/>
          </a:prstGeom>
          <a:noFill/>
          <a:ln w="28575">
            <a:solidFill>
              <a:schemeClr val="tx1"/>
            </a:solidFill>
            <a:round/>
            <a:headEnd/>
            <a:tailEnd/>
          </a:ln>
        </p:spPr>
        <p:txBody>
          <a:bodyPr/>
          <a:lstStyle/>
          <a:p>
            <a:endParaRPr lang="en-US"/>
          </a:p>
        </p:txBody>
      </p:sp>
      <p:sp>
        <p:nvSpPr>
          <p:cNvPr id="159752" name="Line 8"/>
          <p:cNvSpPr>
            <a:spLocks noChangeShapeType="1"/>
          </p:cNvSpPr>
          <p:nvPr/>
        </p:nvSpPr>
        <p:spPr bwMode="auto">
          <a:xfrm>
            <a:off x="7596188" y="4214814"/>
            <a:ext cx="444500" cy="509587"/>
          </a:xfrm>
          <a:prstGeom prst="line">
            <a:avLst/>
          </a:prstGeom>
          <a:noFill/>
          <a:ln w="28575">
            <a:solidFill>
              <a:schemeClr val="tx1"/>
            </a:solidFill>
            <a:round/>
            <a:headEnd/>
            <a:tailEnd/>
          </a:ln>
        </p:spPr>
        <p:txBody>
          <a:bodyPr/>
          <a:lstStyle/>
          <a:p>
            <a:endParaRPr lang="en-US"/>
          </a:p>
        </p:txBody>
      </p:sp>
      <p:sp>
        <p:nvSpPr>
          <p:cNvPr id="159753" name="Line 9"/>
          <p:cNvSpPr>
            <a:spLocks noChangeShapeType="1"/>
          </p:cNvSpPr>
          <p:nvPr/>
        </p:nvSpPr>
        <p:spPr bwMode="auto">
          <a:xfrm flipV="1">
            <a:off x="7524751" y="2286001"/>
            <a:ext cx="500063" cy="428625"/>
          </a:xfrm>
          <a:prstGeom prst="line">
            <a:avLst/>
          </a:prstGeom>
          <a:noFill/>
          <a:ln w="28575">
            <a:solidFill>
              <a:schemeClr val="tx1"/>
            </a:solidFill>
            <a:round/>
            <a:headEnd/>
            <a:tailEnd/>
          </a:ln>
        </p:spPr>
        <p:txBody>
          <a:bodyPr/>
          <a:lstStyle/>
          <a:p>
            <a:endParaRPr lang="en-US"/>
          </a:p>
        </p:txBody>
      </p:sp>
      <p:sp>
        <p:nvSpPr>
          <p:cNvPr id="159754" name="Oval 10"/>
          <p:cNvSpPr>
            <a:spLocks noChangeArrowheads="1"/>
          </p:cNvSpPr>
          <p:nvPr/>
        </p:nvSpPr>
        <p:spPr bwMode="auto">
          <a:xfrm>
            <a:off x="7596188" y="285751"/>
            <a:ext cx="2736850" cy="2447925"/>
          </a:xfrm>
          <a:prstGeom prst="ellipse">
            <a:avLst/>
          </a:prstGeom>
          <a:blipFill dpi="0" rotWithShape="1">
            <a:blip r:embed="rId2"/>
            <a:srcRect/>
            <a:tile tx="0" ty="0" sx="100000" sy="100000" flip="none" algn="tl"/>
          </a:blipFill>
          <a:ln w="9525">
            <a:noFill/>
            <a:round/>
            <a:headEnd/>
            <a:tailEnd/>
          </a:ln>
        </p:spPr>
        <p:txBody>
          <a:bodyPr wrap="none" anchor="ctr"/>
          <a:lstStyle/>
          <a:p>
            <a:pPr algn="ctr"/>
            <a:endParaRPr lang="en-US" sz="2400" b="1">
              <a:latin typeface="Arial" charset="0"/>
            </a:endParaRPr>
          </a:p>
          <a:p>
            <a:pPr algn="ctr"/>
            <a:r>
              <a:rPr lang="fa-IR" sz="2400" b="1">
                <a:latin typeface="Arial" charset="0"/>
              </a:rPr>
              <a:t>مدیریت ارتباط با مشتری</a:t>
            </a:r>
          </a:p>
          <a:p>
            <a:pPr algn="ctr"/>
            <a:r>
              <a:rPr lang="en-US" sz="2000" b="1">
                <a:latin typeface="Arial" charset="0"/>
              </a:rPr>
              <a:t>CRM</a:t>
            </a:r>
            <a:endParaRPr lang="fa-IR" sz="2000" b="1">
              <a:latin typeface="Arial" charset="0"/>
            </a:endParaRPr>
          </a:p>
          <a:p>
            <a:pPr algn="ctr"/>
            <a:endParaRPr lang="en-US" sz="2400" b="1">
              <a:latin typeface="Arial" charset="0"/>
            </a:endParaRPr>
          </a:p>
        </p:txBody>
      </p:sp>
      <p:sp>
        <p:nvSpPr>
          <p:cNvPr id="13" name="Rectangle 12"/>
          <p:cNvSpPr>
            <a:spLocks noChangeArrowheads="1"/>
          </p:cNvSpPr>
          <p:nvPr/>
        </p:nvSpPr>
        <p:spPr bwMode="auto">
          <a:xfrm>
            <a:off x="4738688" y="2643189"/>
            <a:ext cx="2857500" cy="1557337"/>
          </a:xfrm>
          <a:prstGeom prst="rect">
            <a:avLst/>
          </a:prstGeom>
          <a:blipFill dpi="0" rotWithShape="1">
            <a:blip r:embed="rId2"/>
            <a:srcRect/>
            <a:tile tx="0" ty="0" sx="100000" sy="100000" flip="none" algn="tl"/>
          </a:blipFill>
          <a:ln w="9525" algn="ctr">
            <a:solidFill>
              <a:schemeClr val="tx1"/>
            </a:solidFill>
            <a:round/>
            <a:headEnd/>
            <a:tailEnd/>
          </a:ln>
        </p:spPr>
        <p:txBody>
          <a:bodyPr/>
          <a:lstStyle/>
          <a:p>
            <a:r>
              <a:rPr lang="fa-IR" sz="3200" b="1"/>
              <a:t>ابزارهای بازارداری</a:t>
            </a:r>
          </a:p>
          <a:p>
            <a:pPr algn="ctr" rtl="0"/>
            <a:r>
              <a:rPr lang="en-US" sz="2800" b="1">
                <a:latin typeface="Arial" charset="0"/>
              </a:rPr>
              <a:t>MARKET RETENTION</a:t>
            </a:r>
          </a:p>
        </p:txBody>
      </p:sp>
    </p:spTree>
    <p:extLst>
      <p:ext uri="{BB962C8B-B14F-4D97-AF65-F5344CB8AC3E}">
        <p14:creationId xmlns:p14="http://schemas.microsoft.com/office/powerpoint/2010/main" val="34956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9753"/>
                                        </p:tgtEl>
                                        <p:attrNameLst>
                                          <p:attrName>style.visibility</p:attrName>
                                        </p:attrNameLst>
                                      </p:cBhvr>
                                      <p:to>
                                        <p:strVal val="visible"/>
                                      </p:to>
                                    </p:set>
                                    <p:animEffect transition="in" filter="fade">
                                      <p:cBhvr>
                                        <p:cTn id="12" dur="2000"/>
                                        <p:tgtEl>
                                          <p:spTgt spid="1597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9754"/>
                                        </p:tgtEl>
                                        <p:attrNameLst>
                                          <p:attrName>style.visibility</p:attrName>
                                        </p:attrNameLst>
                                      </p:cBhvr>
                                      <p:to>
                                        <p:strVal val="visible"/>
                                      </p:to>
                                    </p:set>
                                    <p:animEffect transition="in" filter="fade">
                                      <p:cBhvr>
                                        <p:cTn id="17" dur="2000"/>
                                        <p:tgtEl>
                                          <p:spTgt spid="1597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9752"/>
                                        </p:tgtEl>
                                        <p:attrNameLst>
                                          <p:attrName>style.visibility</p:attrName>
                                        </p:attrNameLst>
                                      </p:cBhvr>
                                      <p:to>
                                        <p:strVal val="visible"/>
                                      </p:to>
                                    </p:set>
                                    <p:animEffect transition="in" filter="fade">
                                      <p:cBhvr>
                                        <p:cTn id="22" dur="2000"/>
                                        <p:tgtEl>
                                          <p:spTgt spid="1597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9746"/>
                                        </p:tgtEl>
                                        <p:attrNameLst>
                                          <p:attrName>style.visibility</p:attrName>
                                        </p:attrNameLst>
                                      </p:cBhvr>
                                      <p:to>
                                        <p:strVal val="visible"/>
                                      </p:to>
                                    </p:set>
                                    <p:animEffect transition="in" filter="fade">
                                      <p:cBhvr>
                                        <p:cTn id="27" dur="2000"/>
                                        <p:tgtEl>
                                          <p:spTgt spid="1597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9751"/>
                                        </p:tgtEl>
                                        <p:attrNameLst>
                                          <p:attrName>style.visibility</p:attrName>
                                        </p:attrNameLst>
                                      </p:cBhvr>
                                      <p:to>
                                        <p:strVal val="visible"/>
                                      </p:to>
                                    </p:set>
                                    <p:animEffect transition="in" filter="fade">
                                      <p:cBhvr>
                                        <p:cTn id="32" dur="2000"/>
                                        <p:tgtEl>
                                          <p:spTgt spid="1597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9748"/>
                                        </p:tgtEl>
                                        <p:attrNameLst>
                                          <p:attrName>style.visibility</p:attrName>
                                        </p:attrNameLst>
                                      </p:cBhvr>
                                      <p:to>
                                        <p:strVal val="visible"/>
                                      </p:to>
                                    </p:set>
                                    <p:animEffect transition="in" filter="fade">
                                      <p:cBhvr>
                                        <p:cTn id="37" dur="2000"/>
                                        <p:tgtEl>
                                          <p:spTgt spid="1597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9750"/>
                                        </p:tgtEl>
                                        <p:attrNameLst>
                                          <p:attrName>style.visibility</p:attrName>
                                        </p:attrNameLst>
                                      </p:cBhvr>
                                      <p:to>
                                        <p:strVal val="visible"/>
                                      </p:to>
                                    </p:set>
                                    <p:animEffect transition="in" filter="fade">
                                      <p:cBhvr>
                                        <p:cTn id="42" dur="2000"/>
                                        <p:tgtEl>
                                          <p:spTgt spid="15975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9747"/>
                                        </p:tgtEl>
                                        <p:attrNameLst>
                                          <p:attrName>style.visibility</p:attrName>
                                        </p:attrNameLst>
                                      </p:cBhvr>
                                      <p:to>
                                        <p:strVal val="visible"/>
                                      </p:to>
                                    </p:set>
                                    <p:animEffect transition="in" filter="fade">
                                      <p:cBhvr>
                                        <p:cTn id="47" dur="20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nimBg="1"/>
      <p:bldP spid="159747" grpId="0" animBg="1"/>
      <p:bldP spid="159748" grpId="0" animBg="1"/>
      <p:bldP spid="159750" grpId="0" animBg="1"/>
      <p:bldP spid="159751" grpId="0" animBg="1"/>
      <p:bldP spid="159752" grpId="0" animBg="1"/>
      <p:bldP spid="159753" grpId="0" animBg="1"/>
      <p:bldP spid="159754" grpId="0" animBg="1"/>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a:xfrm>
            <a:off x="1981200" y="115888"/>
            <a:ext cx="8229600" cy="1143000"/>
          </a:xfrm>
        </p:spPr>
        <p:txBody>
          <a:bodyPr/>
          <a:lstStyle/>
          <a:p>
            <a:pPr eaLnBrk="1" hangingPunct="1"/>
            <a:r>
              <a:rPr kumimoji="1" lang="ar-SA" dirty="0" smtClean="0">
                <a:solidFill>
                  <a:srgbClr val="FF0000"/>
                </a:solidFill>
                <a:effectLst/>
              </a:rPr>
              <a:t>شيوه ها</a:t>
            </a:r>
            <a:r>
              <a:rPr kumimoji="1" lang="fa-IR" dirty="0" smtClean="0">
                <a:solidFill>
                  <a:srgbClr val="FF0000"/>
                </a:solidFill>
                <a:effectLst/>
              </a:rPr>
              <a:t>ی</a:t>
            </a:r>
            <a:r>
              <a:rPr kumimoji="1" lang="ar-SA" dirty="0" smtClean="0">
                <a:solidFill>
                  <a:srgbClr val="FF0000"/>
                </a:solidFill>
                <a:effectLst/>
              </a:rPr>
              <a:t> الگو شناس</a:t>
            </a:r>
            <a:r>
              <a:rPr kumimoji="1" lang="fa-IR" dirty="0" smtClean="0">
                <a:solidFill>
                  <a:srgbClr val="FF0000"/>
                </a:solidFill>
                <a:effectLst/>
              </a:rPr>
              <a:t>ی</a:t>
            </a:r>
            <a:r>
              <a:rPr kumimoji="1" lang="ar-SA" dirty="0" smtClean="0">
                <a:solidFill>
                  <a:srgbClr val="FF0000"/>
                </a:solidFill>
                <a:effectLst/>
              </a:rPr>
              <a:t> </a:t>
            </a:r>
            <a:endParaRPr kumimoji="1" lang="en-US" dirty="0" smtClean="0">
              <a:solidFill>
                <a:srgbClr val="FF0000"/>
              </a:solidFill>
              <a:effectLst/>
            </a:endParaRPr>
          </a:p>
        </p:txBody>
      </p:sp>
      <p:sp>
        <p:nvSpPr>
          <p:cNvPr id="165891" name="Rectangle 3"/>
          <p:cNvSpPr>
            <a:spLocks noGrp="1" noChangeArrowheads="1"/>
          </p:cNvSpPr>
          <p:nvPr>
            <p:ph type="body" idx="1"/>
          </p:nvPr>
        </p:nvSpPr>
        <p:spPr>
          <a:xfrm>
            <a:off x="1847851" y="1528764"/>
            <a:ext cx="8435975" cy="5068887"/>
          </a:xfrm>
        </p:spPr>
        <p:txBody>
          <a:bodyPr>
            <a:normAutofit lnSpcReduction="10000"/>
          </a:bodyPr>
          <a:lstStyle/>
          <a:p>
            <a:pPr eaLnBrk="1" hangingPunct="1">
              <a:lnSpc>
                <a:spcPct val="80000"/>
              </a:lnSpc>
              <a:defRPr/>
            </a:pPr>
            <a:r>
              <a:rPr kumimoji="1" lang="fa-IR" b="1" dirty="0"/>
              <a:t>الگو شناسی از داخل</a:t>
            </a:r>
            <a:endParaRPr kumimoji="1" lang="en-US" b="1" dirty="0"/>
          </a:p>
          <a:p>
            <a:pPr algn="l" rtl="0" eaLnBrk="1" hangingPunct="1">
              <a:lnSpc>
                <a:spcPct val="80000"/>
              </a:lnSpc>
              <a:buFont typeface="Wingdings" pitchFamily="2" charset="2"/>
              <a:buNone/>
              <a:defRPr/>
            </a:pPr>
            <a:r>
              <a:rPr kumimoji="1" lang="en-US" b="1" dirty="0"/>
              <a:t>INTERNAL BENCHMARKING  </a:t>
            </a:r>
          </a:p>
          <a:p>
            <a:pPr algn="l" rtl="0" eaLnBrk="1" hangingPunct="1">
              <a:lnSpc>
                <a:spcPct val="80000"/>
              </a:lnSpc>
              <a:buFont typeface="Wingdings" pitchFamily="2" charset="2"/>
              <a:buNone/>
              <a:defRPr/>
            </a:pPr>
            <a:r>
              <a:rPr kumimoji="1" lang="en-US" b="1" dirty="0"/>
              <a:t>                                                   </a:t>
            </a:r>
            <a:endParaRPr kumimoji="1" lang="fa-IR" b="1" dirty="0"/>
          </a:p>
          <a:p>
            <a:pPr eaLnBrk="1" hangingPunct="1">
              <a:lnSpc>
                <a:spcPct val="80000"/>
              </a:lnSpc>
              <a:defRPr/>
            </a:pPr>
            <a:r>
              <a:rPr kumimoji="1" lang="en-US" b="1" dirty="0"/>
              <a:t> </a:t>
            </a:r>
            <a:r>
              <a:rPr kumimoji="1" lang="fa-IR" b="1" dirty="0"/>
              <a:t>الگو ازرقيب </a:t>
            </a:r>
          </a:p>
          <a:p>
            <a:pPr algn="l" rtl="0" eaLnBrk="1" hangingPunct="1">
              <a:lnSpc>
                <a:spcPct val="80000"/>
              </a:lnSpc>
              <a:buFont typeface="Wingdings" pitchFamily="2" charset="2"/>
              <a:buNone/>
              <a:defRPr/>
            </a:pPr>
            <a:r>
              <a:rPr kumimoji="1" lang="en-US" b="1" dirty="0"/>
              <a:t>COMPETITOR BENCHMARKING</a:t>
            </a:r>
          </a:p>
          <a:p>
            <a:pPr algn="l" rtl="0" eaLnBrk="1" hangingPunct="1">
              <a:lnSpc>
                <a:spcPct val="80000"/>
              </a:lnSpc>
              <a:buFont typeface="Wingdings" pitchFamily="2" charset="2"/>
              <a:buNone/>
              <a:defRPr/>
            </a:pPr>
            <a:r>
              <a:rPr kumimoji="1" lang="en-US" b="1" dirty="0"/>
              <a:t>                                               </a:t>
            </a:r>
            <a:endParaRPr kumimoji="1" lang="fa-IR" b="1" dirty="0"/>
          </a:p>
          <a:p>
            <a:pPr eaLnBrk="1" hangingPunct="1">
              <a:lnSpc>
                <a:spcPct val="80000"/>
              </a:lnSpc>
              <a:defRPr/>
            </a:pPr>
            <a:r>
              <a:rPr kumimoji="1" lang="fa-IR" b="1" dirty="0"/>
              <a:t>الگو از بهترينها </a:t>
            </a:r>
          </a:p>
          <a:p>
            <a:pPr algn="l" rtl="0" eaLnBrk="1" hangingPunct="1">
              <a:lnSpc>
                <a:spcPct val="80000"/>
              </a:lnSpc>
              <a:buFont typeface="Wingdings" pitchFamily="2" charset="2"/>
              <a:buNone/>
              <a:defRPr/>
            </a:pPr>
            <a:r>
              <a:rPr kumimoji="1" lang="en-US" b="1" dirty="0"/>
              <a:t>BEST </a:t>
            </a:r>
            <a:r>
              <a:rPr kumimoji="1" lang="en-US" b="1" dirty="0">
                <a:latin typeface="Arial"/>
              </a:rPr>
              <a:t>–</a:t>
            </a:r>
            <a:r>
              <a:rPr kumimoji="1" lang="en-US" b="1" dirty="0"/>
              <a:t> IN </a:t>
            </a:r>
            <a:r>
              <a:rPr kumimoji="1" lang="en-US" b="1" dirty="0">
                <a:latin typeface="Arial"/>
              </a:rPr>
              <a:t>–</a:t>
            </a:r>
            <a:r>
              <a:rPr kumimoji="1" lang="en-US" b="1" dirty="0"/>
              <a:t> CLASS  </a:t>
            </a:r>
          </a:p>
          <a:p>
            <a:pPr algn="l" rtl="0" eaLnBrk="1" hangingPunct="1">
              <a:lnSpc>
                <a:spcPct val="80000"/>
              </a:lnSpc>
              <a:buFont typeface="Wingdings" pitchFamily="2" charset="2"/>
              <a:buNone/>
              <a:defRPr/>
            </a:pPr>
            <a:r>
              <a:rPr kumimoji="1" lang="en-US" b="1" dirty="0"/>
              <a:t>                                                                     </a:t>
            </a:r>
            <a:endParaRPr kumimoji="1" lang="fa-IR" b="1" dirty="0"/>
          </a:p>
          <a:p>
            <a:pPr eaLnBrk="1" hangingPunct="1">
              <a:lnSpc>
                <a:spcPct val="80000"/>
              </a:lnSpc>
              <a:defRPr/>
            </a:pPr>
            <a:r>
              <a:rPr kumimoji="1" lang="fa-IR" b="1" dirty="0"/>
              <a:t>الگو سازی استراتژيك </a:t>
            </a:r>
            <a:endParaRPr kumimoji="1" lang="en-US" b="1" dirty="0"/>
          </a:p>
          <a:p>
            <a:pPr eaLnBrk="1" hangingPunct="1">
              <a:lnSpc>
                <a:spcPct val="80000"/>
              </a:lnSpc>
              <a:buFont typeface="Wingdings" pitchFamily="2" charset="2"/>
              <a:buNone/>
              <a:defRPr/>
            </a:pPr>
            <a:r>
              <a:rPr kumimoji="1" lang="fa-IR" b="1" dirty="0"/>
              <a:t> </a:t>
            </a:r>
            <a:r>
              <a:rPr kumimoji="1" lang="en-US" b="1" dirty="0" smtClean="0"/>
              <a:t>STRATEGIC                                                                               </a:t>
            </a:r>
            <a:r>
              <a:rPr kumimoji="1" lang="en-US" b="1" dirty="0"/>
              <a:t>BENCHMARKING                                                  </a:t>
            </a:r>
            <a:endParaRPr lang="en-US" b="1" dirty="0"/>
          </a:p>
        </p:txBody>
      </p:sp>
    </p:spTree>
    <p:extLst>
      <p:ext uri="{BB962C8B-B14F-4D97-AF65-F5344CB8AC3E}">
        <p14:creationId xmlns:p14="http://schemas.microsoft.com/office/powerpoint/2010/main" val="304261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5890"/>
                                        </p:tgtEl>
                                        <p:attrNameLst>
                                          <p:attrName>style.visibility</p:attrName>
                                        </p:attrNameLst>
                                      </p:cBhvr>
                                      <p:to>
                                        <p:strVal val="visible"/>
                                      </p:to>
                                    </p:set>
                                    <p:animEffect transition="in" filter="fade">
                                      <p:cBhvr>
                                        <p:cTn id="7" dur="2000"/>
                                        <p:tgtEl>
                                          <p:spTgt spid="1658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891">
                                            <p:txEl>
                                              <p:pRg st="0" end="0"/>
                                            </p:txEl>
                                          </p:spTgt>
                                        </p:tgtEl>
                                        <p:attrNameLst>
                                          <p:attrName>style.visibility</p:attrName>
                                        </p:attrNameLst>
                                      </p:cBhvr>
                                      <p:to>
                                        <p:strVal val="visible"/>
                                      </p:to>
                                    </p:set>
                                    <p:animEffect transition="in" filter="fade">
                                      <p:cBhvr>
                                        <p:cTn id="12" dur="2000"/>
                                        <p:tgtEl>
                                          <p:spTgt spid="16589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5891">
                                            <p:txEl>
                                              <p:pRg st="1" end="1"/>
                                            </p:txEl>
                                          </p:spTgt>
                                        </p:tgtEl>
                                        <p:attrNameLst>
                                          <p:attrName>style.visibility</p:attrName>
                                        </p:attrNameLst>
                                      </p:cBhvr>
                                      <p:to>
                                        <p:strVal val="visible"/>
                                      </p:to>
                                    </p:set>
                                    <p:animEffect transition="in" filter="fade">
                                      <p:cBhvr>
                                        <p:cTn id="15" dur="2000"/>
                                        <p:tgtEl>
                                          <p:spTgt spid="16589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5891">
                                            <p:txEl>
                                              <p:pRg st="3" end="3"/>
                                            </p:txEl>
                                          </p:spTgt>
                                        </p:tgtEl>
                                        <p:attrNameLst>
                                          <p:attrName>style.visibility</p:attrName>
                                        </p:attrNameLst>
                                      </p:cBhvr>
                                      <p:to>
                                        <p:strVal val="visible"/>
                                      </p:to>
                                    </p:set>
                                    <p:animEffect transition="in" filter="fade">
                                      <p:cBhvr>
                                        <p:cTn id="20" dur="2000"/>
                                        <p:tgtEl>
                                          <p:spTgt spid="165891">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5891">
                                            <p:txEl>
                                              <p:pRg st="4" end="4"/>
                                            </p:txEl>
                                          </p:spTgt>
                                        </p:tgtEl>
                                        <p:attrNameLst>
                                          <p:attrName>style.visibility</p:attrName>
                                        </p:attrNameLst>
                                      </p:cBhvr>
                                      <p:to>
                                        <p:strVal val="visible"/>
                                      </p:to>
                                    </p:set>
                                    <p:animEffect transition="in" filter="fade">
                                      <p:cBhvr>
                                        <p:cTn id="23" dur="2000"/>
                                        <p:tgtEl>
                                          <p:spTgt spid="16589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5891">
                                            <p:txEl>
                                              <p:pRg st="6" end="6"/>
                                            </p:txEl>
                                          </p:spTgt>
                                        </p:tgtEl>
                                        <p:attrNameLst>
                                          <p:attrName>style.visibility</p:attrName>
                                        </p:attrNameLst>
                                      </p:cBhvr>
                                      <p:to>
                                        <p:strVal val="visible"/>
                                      </p:to>
                                    </p:set>
                                    <p:animEffect transition="in" filter="fade">
                                      <p:cBhvr>
                                        <p:cTn id="28" dur="2000"/>
                                        <p:tgtEl>
                                          <p:spTgt spid="165891">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5891">
                                            <p:txEl>
                                              <p:pRg st="7" end="7"/>
                                            </p:txEl>
                                          </p:spTgt>
                                        </p:tgtEl>
                                        <p:attrNameLst>
                                          <p:attrName>style.visibility</p:attrName>
                                        </p:attrNameLst>
                                      </p:cBhvr>
                                      <p:to>
                                        <p:strVal val="visible"/>
                                      </p:to>
                                    </p:set>
                                    <p:animEffect transition="in" filter="fade">
                                      <p:cBhvr>
                                        <p:cTn id="31" dur="2000"/>
                                        <p:tgtEl>
                                          <p:spTgt spid="165891">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5891">
                                            <p:txEl>
                                              <p:pRg st="9" end="9"/>
                                            </p:txEl>
                                          </p:spTgt>
                                        </p:tgtEl>
                                        <p:attrNameLst>
                                          <p:attrName>style.visibility</p:attrName>
                                        </p:attrNameLst>
                                      </p:cBhvr>
                                      <p:to>
                                        <p:strVal val="visible"/>
                                      </p:to>
                                    </p:set>
                                    <p:animEffect transition="in" filter="fade">
                                      <p:cBhvr>
                                        <p:cTn id="36" dur="2000"/>
                                        <p:tgtEl>
                                          <p:spTgt spid="165891">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5891">
                                            <p:txEl>
                                              <p:pRg st="10" end="10"/>
                                            </p:txEl>
                                          </p:spTgt>
                                        </p:tgtEl>
                                        <p:attrNameLst>
                                          <p:attrName>style.visibility</p:attrName>
                                        </p:attrNameLst>
                                      </p:cBhvr>
                                      <p:to>
                                        <p:strVal val="visible"/>
                                      </p:to>
                                    </p:set>
                                    <p:animEffect transition="in" filter="fade">
                                      <p:cBhvr>
                                        <p:cTn id="39" dur="2000"/>
                                        <p:tgtEl>
                                          <p:spTgt spid="1658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fld id="{8F20783B-BED5-40ED-9EA8-4407B8A2A675}" type="slidenum">
              <a:rPr lang="ar-SA" sz="1400"/>
              <a:pPr eaLnBrk="1" hangingPunct="1"/>
              <a:t>7</a:t>
            </a:fld>
            <a:endParaRPr lang="en-US" sz="1400"/>
          </a:p>
        </p:txBody>
      </p:sp>
      <p:sp>
        <p:nvSpPr>
          <p:cNvPr id="3078" name="Rectangle 6"/>
          <p:cNvSpPr>
            <a:spLocks noChangeArrowheads="1"/>
          </p:cNvSpPr>
          <p:nvPr/>
        </p:nvSpPr>
        <p:spPr bwMode="auto">
          <a:xfrm>
            <a:off x="2658414" y="555939"/>
            <a:ext cx="8752268" cy="3784242"/>
          </a:xfrm>
          <a:prstGeom prst="rect">
            <a:avLst/>
          </a:prstGeom>
          <a:solidFill>
            <a:srgbClr val="FFCCCC"/>
          </a:solidFill>
          <a:ln w="9525">
            <a:solidFill>
              <a:schemeClr val="tx1"/>
            </a:solidFill>
            <a:miter lim="800000"/>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sz="2800" b="1" i="1" dirty="0">
                <a:latin typeface="Zar" panose="00000400000000000000" pitchFamily="2" charset="-78"/>
                <a:cs typeface="Zar" panose="00000400000000000000" pitchFamily="2" charset="-78"/>
              </a:rPr>
              <a:t>فرايند مديريتي واجتماعي كه بوسيله آن افراد و گروهها</a:t>
            </a:r>
          </a:p>
          <a:p>
            <a:pPr algn="ctr" eaLnBrk="1" hangingPunct="1"/>
            <a:r>
              <a:rPr lang="ar-SA" sz="2800" b="1" i="1" dirty="0">
                <a:latin typeface="Zar" panose="00000400000000000000" pitchFamily="2" charset="-78"/>
                <a:cs typeface="Zar" panose="00000400000000000000" pitchFamily="2" charset="-78"/>
              </a:rPr>
              <a:t> آنچه را كه نياز دارند و ميخواهند از طريق خلق ارزش ومحصول</a:t>
            </a:r>
          </a:p>
          <a:p>
            <a:pPr algn="ctr" eaLnBrk="1" hangingPunct="1"/>
            <a:r>
              <a:rPr lang="ar-SA" sz="2800" b="1" i="1" dirty="0">
                <a:latin typeface="Zar" panose="00000400000000000000" pitchFamily="2" charset="-78"/>
                <a:cs typeface="Zar" panose="00000400000000000000" pitchFamily="2" charset="-78"/>
              </a:rPr>
              <a:t> ومبادله آن با ديگران بدست آورند</a:t>
            </a:r>
            <a:r>
              <a:rPr lang="ar-SA" sz="1800" b="1" i="1" dirty="0">
                <a:latin typeface="Zar" panose="00000400000000000000" pitchFamily="2" charset="-78"/>
                <a:cs typeface="Zar" panose="00000400000000000000" pitchFamily="2" charset="-78"/>
              </a:rPr>
              <a:t>.(فيلپ كاتلر وگري آرمسترانگ ,2004,ص 5)</a:t>
            </a:r>
            <a:endParaRPr lang="en-US" sz="1800" b="1" i="1" dirty="0">
              <a:latin typeface="Zar" panose="00000400000000000000" pitchFamily="2" charset="-78"/>
              <a:cs typeface="Zar" panose="00000400000000000000" pitchFamily="2" charset="-78"/>
            </a:endParaRPr>
          </a:p>
        </p:txBody>
      </p:sp>
      <p:sp>
        <p:nvSpPr>
          <p:cNvPr id="3083" name="Oval 11"/>
          <p:cNvSpPr>
            <a:spLocks noChangeArrowheads="1"/>
          </p:cNvSpPr>
          <p:nvPr/>
        </p:nvSpPr>
        <p:spPr bwMode="auto">
          <a:xfrm>
            <a:off x="7818550" y="895081"/>
            <a:ext cx="3352800" cy="838200"/>
          </a:xfrm>
          <a:prstGeom prst="ellipse">
            <a:avLst/>
          </a:prstGeom>
          <a:solidFill>
            <a:srgbClr val="FFFF99"/>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3600" dirty="0">
                <a:latin typeface="Zar" panose="00000400000000000000" pitchFamily="2" charset="-78"/>
                <a:cs typeface="Zar" panose="00000400000000000000" pitchFamily="2" charset="-78"/>
              </a:rPr>
              <a:t>تعريف بازاريابي</a:t>
            </a:r>
            <a:endParaRPr lang="en-US" sz="3600" dirty="0">
              <a:latin typeface="Zar" panose="00000400000000000000" pitchFamily="2" charset="-78"/>
              <a:cs typeface="Zar" panose="00000400000000000000" pitchFamily="2" charset="-78"/>
            </a:endParaRPr>
          </a:p>
        </p:txBody>
      </p:sp>
      <p:sp>
        <p:nvSpPr>
          <p:cNvPr id="6" name="Rectangle 3"/>
          <p:cNvSpPr txBox="1">
            <a:spLocks noChangeArrowheads="1"/>
          </p:cNvSpPr>
          <p:nvPr/>
        </p:nvSpPr>
        <p:spPr>
          <a:xfrm>
            <a:off x="321972" y="4520484"/>
            <a:ext cx="11088709" cy="3685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a-IR" sz="1800" b="1" dirty="0" smtClean="0"/>
              <a:t>بطور کلی:</a:t>
            </a:r>
          </a:p>
          <a:p>
            <a:pPr>
              <a:defRPr/>
            </a:pPr>
            <a:r>
              <a:rPr lang="fa-IR" sz="1800" b="1" dirty="0" smtClean="0"/>
              <a:t>بازاریابی عبارت است از شناخت نظام بازار و انجام مبادله مطلوب از طریق :</a:t>
            </a:r>
          </a:p>
          <a:p>
            <a:pPr>
              <a:buFont typeface="Wingdings" pitchFamily="2" charset="2"/>
              <a:buNone/>
              <a:defRPr/>
            </a:pPr>
            <a:r>
              <a:rPr lang="fa-IR" sz="1800" b="1" dirty="0" smtClean="0"/>
              <a:t>     - محصول مناسب </a:t>
            </a:r>
          </a:p>
          <a:p>
            <a:pPr>
              <a:buFont typeface="Wingdings" pitchFamily="2" charset="2"/>
              <a:buNone/>
              <a:defRPr/>
            </a:pPr>
            <a:r>
              <a:rPr lang="fa-IR" sz="1800" b="1" dirty="0" smtClean="0"/>
              <a:t>     - قیمت مناسب</a:t>
            </a:r>
          </a:p>
          <a:p>
            <a:pPr>
              <a:buFont typeface="Wingdings" pitchFamily="2" charset="2"/>
              <a:buNone/>
              <a:defRPr/>
            </a:pPr>
            <a:r>
              <a:rPr lang="fa-IR" sz="1800" b="1" dirty="0" smtClean="0"/>
              <a:t>     - توزیع مناسب </a:t>
            </a:r>
          </a:p>
          <a:p>
            <a:pPr>
              <a:buFont typeface="Wingdings" pitchFamily="2" charset="2"/>
              <a:buNone/>
              <a:defRPr/>
            </a:pPr>
            <a:r>
              <a:rPr lang="fa-IR" sz="1800" b="1" dirty="0" smtClean="0"/>
              <a:t>     - ترویج و تبلیغ مناسب </a:t>
            </a:r>
            <a:endParaRPr lang="en-US" sz="1800" b="1" dirty="0"/>
          </a:p>
        </p:txBody>
      </p:sp>
    </p:spTree>
    <p:extLst>
      <p:ext uri="{BB962C8B-B14F-4D97-AF65-F5344CB8AC3E}">
        <p14:creationId xmlns:p14="http://schemas.microsoft.com/office/powerpoint/2010/main" val="2840535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83"/>
                                        </p:tgtEl>
                                        <p:attrNameLst>
                                          <p:attrName>style.visibility</p:attrName>
                                        </p:attrNameLst>
                                      </p:cBhvr>
                                      <p:to>
                                        <p:strVal val="visible"/>
                                      </p:to>
                                    </p:set>
                                    <p:anim calcmode="lin" valueType="num">
                                      <p:cBhvr additive="base">
                                        <p:cTn id="7" dur="500" fill="hold"/>
                                        <p:tgtEl>
                                          <p:spTgt spid="3083"/>
                                        </p:tgtEl>
                                        <p:attrNameLst>
                                          <p:attrName>ppt_x</p:attrName>
                                        </p:attrNameLst>
                                      </p:cBhvr>
                                      <p:tavLst>
                                        <p:tav tm="0">
                                          <p:val>
                                            <p:strVal val="0-#ppt_w/2"/>
                                          </p:val>
                                        </p:tav>
                                        <p:tav tm="100000">
                                          <p:val>
                                            <p:strVal val="#ppt_x"/>
                                          </p:val>
                                        </p:tav>
                                      </p:tavLst>
                                    </p:anim>
                                    <p:anim calcmode="lin" valueType="num">
                                      <p:cBhvr additive="base">
                                        <p:cTn id="8" dur="500" fill="hold"/>
                                        <p:tgtEl>
                                          <p:spTgt spid="30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0-#ppt_w/2"/>
                                          </p:val>
                                        </p:tav>
                                        <p:tav tm="100000">
                                          <p:val>
                                            <p:strVal val="#ppt_x"/>
                                          </p:val>
                                        </p:tav>
                                      </p:tavLst>
                                    </p:anim>
                                    <p:anim calcmode="lin" valueType="num">
                                      <p:cBhvr additive="base">
                                        <p:cTn id="14"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20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2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20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20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2000"/>
                                        <p:tgtEl>
                                          <p:spTgt spid="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fade">
                                      <p:cBhvr>
                                        <p:cTn id="44"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autoUpdateAnimBg="0"/>
      <p:bldP spid="3083"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1992313" y="46039"/>
            <a:ext cx="8229600" cy="998537"/>
          </a:xfrm>
        </p:spPr>
        <p:txBody>
          <a:bodyPr/>
          <a:lstStyle/>
          <a:p>
            <a:pPr eaLnBrk="1" hangingPunct="1">
              <a:defRPr/>
            </a:pPr>
            <a:r>
              <a:rPr kumimoji="1" lang="ar-SA" sz="5400" dirty="0">
                <a:solidFill>
                  <a:srgbClr val="FF0000"/>
                </a:solidFill>
              </a:rPr>
              <a:t>پرسشها</a:t>
            </a:r>
            <a:r>
              <a:rPr kumimoji="1" lang="fa-IR" sz="5400" dirty="0">
                <a:solidFill>
                  <a:srgbClr val="FF0000"/>
                </a:solidFill>
              </a:rPr>
              <a:t>ی</a:t>
            </a:r>
            <a:r>
              <a:rPr kumimoji="1" lang="ar-SA" sz="5400" dirty="0">
                <a:solidFill>
                  <a:srgbClr val="FF0000"/>
                </a:solidFill>
              </a:rPr>
              <a:t> بازاريابان</a:t>
            </a:r>
            <a:endParaRPr kumimoji="1" lang="en-US" sz="5400" dirty="0">
              <a:solidFill>
                <a:srgbClr val="FF0000"/>
              </a:solidFill>
            </a:endParaRPr>
          </a:p>
        </p:txBody>
      </p:sp>
      <p:sp>
        <p:nvSpPr>
          <p:cNvPr id="32771" name="Rectangle 3"/>
          <p:cNvSpPr>
            <a:spLocks noGrp="1" noChangeArrowheads="1"/>
          </p:cNvSpPr>
          <p:nvPr>
            <p:ph type="body" idx="1"/>
          </p:nvPr>
        </p:nvSpPr>
        <p:spPr>
          <a:xfrm>
            <a:off x="1754189" y="1052514"/>
            <a:ext cx="8713787" cy="5805487"/>
          </a:xfrm>
        </p:spPr>
        <p:txBody>
          <a:bodyPr/>
          <a:lstStyle/>
          <a:p>
            <a:pPr algn="just" eaLnBrk="1" hangingPunct="1">
              <a:lnSpc>
                <a:spcPct val="80000"/>
              </a:lnSpc>
              <a:buClr>
                <a:srgbClr val="FFFF00"/>
              </a:buClr>
              <a:defRPr/>
            </a:pPr>
            <a:r>
              <a:rPr kumimoji="1" lang="ar-SA" b="1" dirty="0"/>
              <a:t>مشتريان ما چه كسان</a:t>
            </a:r>
            <a:r>
              <a:rPr kumimoji="1" lang="fa-IR" b="1" dirty="0"/>
              <a:t>ی</a:t>
            </a:r>
            <a:r>
              <a:rPr kumimoji="1" lang="ar-SA" b="1" dirty="0"/>
              <a:t> هستند؟ مشتريان اصل</a:t>
            </a:r>
            <a:r>
              <a:rPr kumimoji="1" lang="fa-IR" b="1" dirty="0"/>
              <a:t>ی</a:t>
            </a:r>
            <a:r>
              <a:rPr kumimoji="1" lang="ar-SA" b="1" dirty="0"/>
              <a:t>، موجود، بالقوه؟ </a:t>
            </a:r>
            <a:endParaRPr kumimoji="1" lang="fa-IR" b="1" dirty="0"/>
          </a:p>
          <a:p>
            <a:pPr algn="just" eaLnBrk="1" hangingPunct="1">
              <a:lnSpc>
                <a:spcPct val="80000"/>
              </a:lnSpc>
              <a:buClr>
                <a:srgbClr val="FFFF00"/>
              </a:buClr>
              <a:defRPr/>
            </a:pPr>
            <a:endParaRPr kumimoji="1" lang="fa-IR" b="1" dirty="0"/>
          </a:p>
          <a:p>
            <a:pPr algn="just" eaLnBrk="1" hangingPunct="1">
              <a:lnSpc>
                <a:spcPct val="80000"/>
              </a:lnSpc>
              <a:buClr>
                <a:srgbClr val="FFFF00"/>
              </a:buClr>
              <a:defRPr/>
            </a:pPr>
            <a:r>
              <a:rPr kumimoji="1" lang="ar-SA" b="1" dirty="0"/>
              <a:t>نياز و خواسته بازار چيست؟ نيازها</a:t>
            </a:r>
            <a:r>
              <a:rPr kumimoji="1" lang="fa-IR" b="1" dirty="0"/>
              <a:t>ی</a:t>
            </a:r>
            <a:r>
              <a:rPr kumimoji="1" lang="ar-SA" b="1" dirty="0"/>
              <a:t> اساس</a:t>
            </a:r>
            <a:r>
              <a:rPr kumimoji="1" lang="fa-IR" b="1" dirty="0"/>
              <a:t>ی</a:t>
            </a:r>
            <a:r>
              <a:rPr kumimoji="1" lang="ar-SA" b="1" dirty="0"/>
              <a:t>، فرع</a:t>
            </a:r>
            <a:r>
              <a:rPr kumimoji="1" lang="fa-IR" b="1" dirty="0"/>
              <a:t>ی</a:t>
            </a:r>
            <a:r>
              <a:rPr kumimoji="1" lang="ar-SA" b="1" dirty="0"/>
              <a:t>؟ خواسته ها</a:t>
            </a:r>
            <a:r>
              <a:rPr kumimoji="1" lang="fa-IR" b="1" dirty="0"/>
              <a:t>ی </a:t>
            </a:r>
            <a:r>
              <a:rPr kumimoji="1" lang="ar-SA" b="1" dirty="0"/>
              <a:t>فعل</a:t>
            </a:r>
            <a:r>
              <a:rPr kumimoji="1" lang="fa-IR" b="1" dirty="0"/>
              <a:t>ی</a:t>
            </a:r>
            <a:r>
              <a:rPr kumimoji="1" lang="ar-SA" b="1" dirty="0"/>
              <a:t>، آينده؟ </a:t>
            </a:r>
            <a:endParaRPr kumimoji="1" lang="fa-IR" b="1" dirty="0"/>
          </a:p>
          <a:p>
            <a:pPr algn="just" eaLnBrk="1" hangingPunct="1">
              <a:lnSpc>
                <a:spcPct val="80000"/>
              </a:lnSpc>
              <a:buClr>
                <a:srgbClr val="FFFF00"/>
              </a:buClr>
              <a:buFont typeface="Wingdings" pitchFamily="2" charset="2"/>
              <a:buNone/>
              <a:defRPr/>
            </a:pPr>
            <a:endParaRPr kumimoji="1" lang="fa-IR" b="1" dirty="0"/>
          </a:p>
          <a:p>
            <a:pPr algn="just" eaLnBrk="1" hangingPunct="1">
              <a:lnSpc>
                <a:spcPct val="80000"/>
              </a:lnSpc>
              <a:buClr>
                <a:srgbClr val="FFFF00"/>
              </a:buClr>
              <a:defRPr/>
            </a:pPr>
            <a:r>
              <a:rPr kumimoji="1" lang="ar-SA" b="1" dirty="0"/>
              <a:t>رقبا</a:t>
            </a:r>
            <a:r>
              <a:rPr kumimoji="1" lang="fa-IR" b="1" dirty="0"/>
              <a:t>ی</a:t>
            </a:r>
            <a:r>
              <a:rPr kumimoji="1" lang="ar-SA" b="1" dirty="0"/>
              <a:t> ما كدامند؟ اصل</a:t>
            </a:r>
            <a:r>
              <a:rPr kumimoji="1" lang="fa-IR" b="1" dirty="0"/>
              <a:t>ی</a:t>
            </a:r>
            <a:r>
              <a:rPr kumimoji="1" lang="ar-SA" b="1" dirty="0"/>
              <a:t>، فرع</a:t>
            </a:r>
            <a:r>
              <a:rPr kumimoji="1" lang="fa-IR" b="1" dirty="0"/>
              <a:t>ی</a:t>
            </a:r>
            <a:r>
              <a:rPr kumimoji="1" lang="ar-SA" b="1" dirty="0"/>
              <a:t> ؟ مستقيم، غير مستقيم؟ فعل</a:t>
            </a:r>
            <a:r>
              <a:rPr kumimoji="1" lang="fa-IR" b="1" dirty="0"/>
              <a:t>ی</a:t>
            </a:r>
            <a:r>
              <a:rPr kumimoji="1" lang="ar-SA" b="1" dirty="0"/>
              <a:t>، آينده؟</a:t>
            </a:r>
            <a:endParaRPr kumimoji="1" lang="fa-IR" b="1" dirty="0"/>
          </a:p>
          <a:p>
            <a:pPr algn="just" eaLnBrk="1" hangingPunct="1">
              <a:lnSpc>
                <a:spcPct val="80000"/>
              </a:lnSpc>
              <a:buClr>
                <a:srgbClr val="FFFF00"/>
              </a:buClr>
              <a:defRPr/>
            </a:pPr>
            <a:endParaRPr kumimoji="1" lang="fa-IR" b="1" dirty="0"/>
          </a:p>
          <a:p>
            <a:pPr algn="just" eaLnBrk="1" hangingPunct="1">
              <a:lnSpc>
                <a:spcPct val="80000"/>
              </a:lnSpc>
              <a:buClr>
                <a:srgbClr val="FFFF00"/>
              </a:buClr>
              <a:defRPr/>
            </a:pPr>
            <a:r>
              <a:rPr kumimoji="1" lang="ar-SA" b="1" dirty="0"/>
              <a:t>توانائ</a:t>
            </a:r>
            <a:r>
              <a:rPr kumimoji="1" lang="fa-IR" b="1" dirty="0"/>
              <a:t>ی</a:t>
            </a:r>
            <a:r>
              <a:rPr kumimoji="1" lang="ar-SA" b="1" dirty="0"/>
              <a:t> ما چيست؟ توانائ</a:t>
            </a:r>
            <a:r>
              <a:rPr kumimoji="1" lang="fa-IR" b="1" dirty="0"/>
              <a:t>ی</a:t>
            </a:r>
            <a:r>
              <a:rPr kumimoji="1" lang="ar-SA" b="1" dirty="0"/>
              <a:t> شامل:</a:t>
            </a:r>
            <a:r>
              <a:rPr kumimoji="1" lang="fa-IR" b="1" dirty="0"/>
              <a:t> </a:t>
            </a:r>
            <a:r>
              <a:rPr kumimoji="1" lang="ar-SA" b="1" dirty="0"/>
              <a:t>(نيرو</a:t>
            </a:r>
            <a:r>
              <a:rPr kumimoji="1" lang="fa-IR" b="1" dirty="0"/>
              <a:t>ی</a:t>
            </a:r>
            <a:r>
              <a:rPr kumimoji="1" lang="ar-SA" b="1" dirty="0"/>
              <a:t> انسان</a:t>
            </a:r>
            <a:r>
              <a:rPr kumimoji="1" lang="fa-IR" b="1" dirty="0"/>
              <a:t>ی</a:t>
            </a:r>
            <a:r>
              <a:rPr kumimoji="1" lang="ar-SA" b="1" dirty="0"/>
              <a:t>، تكنولوژ</a:t>
            </a:r>
            <a:r>
              <a:rPr kumimoji="1" lang="fa-IR" b="1" dirty="0"/>
              <a:t>ی</a:t>
            </a:r>
            <a:r>
              <a:rPr kumimoji="1" lang="ar-SA" b="1" dirty="0"/>
              <a:t>، اطلاعات، امكانات و تجهيزات و تسهيلات و مديريت) توانائ</a:t>
            </a:r>
            <a:r>
              <a:rPr kumimoji="1" lang="fa-IR" b="1" dirty="0"/>
              <a:t>ی</a:t>
            </a:r>
            <a:r>
              <a:rPr kumimoji="1" lang="ar-SA" b="1" dirty="0"/>
              <a:t> موجود، بالقوه ؟</a:t>
            </a:r>
            <a:endParaRPr kumimoji="1" lang="fa-IR" b="1" dirty="0"/>
          </a:p>
          <a:p>
            <a:pPr algn="just" eaLnBrk="1" hangingPunct="1">
              <a:lnSpc>
                <a:spcPct val="80000"/>
              </a:lnSpc>
              <a:buClr>
                <a:srgbClr val="FFFF00"/>
              </a:buClr>
              <a:defRPr/>
            </a:pPr>
            <a:endParaRPr kumimoji="1" lang="fa-IR" b="1" dirty="0"/>
          </a:p>
          <a:p>
            <a:pPr algn="just" eaLnBrk="1" hangingPunct="1">
              <a:lnSpc>
                <a:spcPct val="80000"/>
              </a:lnSpc>
              <a:buClr>
                <a:srgbClr val="FFFF00"/>
              </a:buClr>
              <a:defRPr/>
            </a:pPr>
            <a:r>
              <a:rPr kumimoji="1" lang="ar-SA" b="1" dirty="0"/>
              <a:t>چه نياز ها و خواسته ها</a:t>
            </a:r>
            <a:r>
              <a:rPr kumimoji="1" lang="fa-IR" b="1" dirty="0"/>
              <a:t>ی</a:t>
            </a:r>
            <a:r>
              <a:rPr kumimoji="1" lang="ar-SA" b="1" dirty="0"/>
              <a:t> را م</a:t>
            </a:r>
            <a:r>
              <a:rPr kumimoji="1" lang="fa-IR" b="1" dirty="0"/>
              <a:t>ی</a:t>
            </a:r>
            <a:r>
              <a:rPr kumimoji="1" lang="ar-SA" b="1" dirty="0"/>
              <a:t> توانيم جوابگو باشيم ؟</a:t>
            </a:r>
            <a:endParaRPr kumimoji="1" lang="fa-IR" b="1" dirty="0"/>
          </a:p>
          <a:p>
            <a:pPr algn="just" eaLnBrk="1" hangingPunct="1">
              <a:lnSpc>
                <a:spcPct val="80000"/>
              </a:lnSpc>
              <a:buClr>
                <a:srgbClr val="FFFF00"/>
              </a:buClr>
              <a:defRPr/>
            </a:pPr>
            <a:endParaRPr kumimoji="1" lang="fa-IR" b="1" dirty="0"/>
          </a:p>
          <a:p>
            <a:pPr algn="just" eaLnBrk="1" hangingPunct="1">
              <a:lnSpc>
                <a:spcPct val="80000"/>
              </a:lnSpc>
              <a:buClr>
                <a:srgbClr val="FFFF00"/>
              </a:buClr>
              <a:defRPr/>
            </a:pPr>
            <a:r>
              <a:rPr kumimoji="1" lang="ar-SA" b="1" dirty="0"/>
              <a:t>چه بايد كرد تا بهتر بتوانيم نيازها را برآورده سازيم ؟</a:t>
            </a:r>
            <a:endParaRPr lang="en-US" b="1" dirty="0"/>
          </a:p>
        </p:txBody>
      </p:sp>
    </p:spTree>
    <p:extLst>
      <p:ext uri="{BB962C8B-B14F-4D97-AF65-F5344CB8AC3E}">
        <p14:creationId xmlns:p14="http://schemas.microsoft.com/office/powerpoint/2010/main" val="284534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2000"/>
                                        <p:tgtEl>
                                          <p:spTgt spid="327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20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71">
                                            <p:txEl>
                                              <p:pRg st="4" end="4"/>
                                            </p:txEl>
                                          </p:spTgt>
                                        </p:tgtEl>
                                        <p:attrNameLst>
                                          <p:attrName>style.visibility</p:attrName>
                                        </p:attrNameLst>
                                      </p:cBhvr>
                                      <p:to>
                                        <p:strVal val="visible"/>
                                      </p:to>
                                    </p:set>
                                    <p:animEffect transition="in" filter="fade">
                                      <p:cBhvr>
                                        <p:cTn id="22" dur="2000"/>
                                        <p:tgtEl>
                                          <p:spTgt spid="327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771">
                                            <p:txEl>
                                              <p:pRg st="6" end="6"/>
                                            </p:txEl>
                                          </p:spTgt>
                                        </p:tgtEl>
                                        <p:attrNameLst>
                                          <p:attrName>style.visibility</p:attrName>
                                        </p:attrNameLst>
                                      </p:cBhvr>
                                      <p:to>
                                        <p:strVal val="visible"/>
                                      </p:to>
                                    </p:set>
                                    <p:animEffect transition="in" filter="fade">
                                      <p:cBhvr>
                                        <p:cTn id="27" dur="2000"/>
                                        <p:tgtEl>
                                          <p:spTgt spid="3277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771">
                                            <p:txEl>
                                              <p:pRg st="8" end="8"/>
                                            </p:txEl>
                                          </p:spTgt>
                                        </p:tgtEl>
                                        <p:attrNameLst>
                                          <p:attrName>style.visibility</p:attrName>
                                        </p:attrNameLst>
                                      </p:cBhvr>
                                      <p:to>
                                        <p:strVal val="visible"/>
                                      </p:to>
                                    </p:set>
                                    <p:animEffect transition="in" filter="fade">
                                      <p:cBhvr>
                                        <p:cTn id="32" dur="2000"/>
                                        <p:tgtEl>
                                          <p:spTgt spid="3277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771">
                                            <p:txEl>
                                              <p:pRg st="10" end="10"/>
                                            </p:txEl>
                                          </p:spTgt>
                                        </p:tgtEl>
                                        <p:attrNameLst>
                                          <p:attrName>style.visibility</p:attrName>
                                        </p:attrNameLst>
                                      </p:cBhvr>
                                      <p:to>
                                        <p:strVal val="visible"/>
                                      </p:to>
                                    </p:set>
                                    <p:animEffect transition="in" filter="fade">
                                      <p:cBhvr>
                                        <p:cTn id="37" dur="2000"/>
                                        <p:tgtEl>
                                          <p:spTgt spid="327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4043363"/>
          </a:xfrm>
        </p:spPr>
        <p:txBody>
          <a:bodyPr>
            <a:normAutofit lnSpcReduction="10000"/>
          </a:bodyPr>
          <a:lstStyle/>
          <a:p>
            <a:pPr algn="ctr">
              <a:lnSpc>
                <a:spcPct val="200000"/>
              </a:lnSpc>
              <a:buFont typeface="Wingdings" pitchFamily="2" charset="2"/>
              <a:buNone/>
              <a:defRPr/>
            </a:pPr>
            <a:r>
              <a:rPr lang="fa-IR" dirty="0" smtClean="0"/>
              <a:t>  </a:t>
            </a:r>
            <a:r>
              <a:rPr lang="fa-IR" sz="9600" b="1" dirty="0">
                <a:solidFill>
                  <a:srgbClr val="FF0000"/>
                </a:solidFill>
              </a:rPr>
              <a:t>تحقیق بازاریابی</a:t>
            </a:r>
          </a:p>
          <a:p>
            <a:pPr algn="ctr">
              <a:lnSpc>
                <a:spcPct val="200000"/>
              </a:lnSpc>
              <a:buFont typeface="Wingdings" pitchFamily="2" charset="2"/>
              <a:buNone/>
              <a:defRPr/>
            </a:pPr>
            <a:r>
              <a:rPr lang="en-US" sz="3600" b="1" dirty="0">
                <a:solidFill>
                  <a:srgbClr val="FF0000"/>
                </a:solidFill>
              </a:rPr>
              <a:t>MARKETING RESEARCH</a:t>
            </a:r>
          </a:p>
          <a:p>
            <a:pPr algn="ctr">
              <a:buFont typeface="Wingdings" pitchFamily="2" charset="2"/>
              <a:buNone/>
              <a:defRPr/>
            </a:pPr>
            <a:endParaRPr lang="en-US" sz="3600" b="1" dirty="0">
              <a:solidFill>
                <a:srgbClr val="FFFF00"/>
              </a:solidFill>
            </a:endParaRPr>
          </a:p>
          <a:p>
            <a:pPr algn="ctr">
              <a:buFont typeface="Wingdings" pitchFamily="2" charset="2"/>
              <a:buNone/>
              <a:defRPr/>
            </a:pPr>
            <a:endParaRPr lang="en-US" sz="3600" b="1" dirty="0">
              <a:solidFill>
                <a:srgbClr val="FFFF00"/>
              </a:solidFill>
            </a:endParaRPr>
          </a:p>
        </p:txBody>
      </p:sp>
    </p:spTree>
    <p:extLst>
      <p:ext uri="{BB962C8B-B14F-4D97-AF65-F5344CB8AC3E}">
        <p14:creationId xmlns:p14="http://schemas.microsoft.com/office/powerpoint/2010/main" val="114448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a:xfrm>
            <a:off x="1981200" y="-26988"/>
            <a:ext cx="8229600" cy="1143001"/>
          </a:xfrm>
        </p:spPr>
        <p:txBody>
          <a:bodyPr/>
          <a:lstStyle/>
          <a:p>
            <a:pPr eaLnBrk="1" hangingPunct="1"/>
            <a:r>
              <a:rPr kumimoji="1" lang="ar-SA" dirty="0" smtClean="0">
                <a:solidFill>
                  <a:srgbClr val="FF0000"/>
                </a:solidFill>
                <a:effectLst/>
              </a:rPr>
              <a:t>دلايل استفاده از تحقيقات بازارياب</a:t>
            </a:r>
            <a:r>
              <a:rPr kumimoji="1" lang="fa-IR" dirty="0" smtClean="0">
                <a:solidFill>
                  <a:srgbClr val="FF0000"/>
                </a:solidFill>
                <a:effectLst/>
              </a:rPr>
              <a:t>ی</a:t>
            </a:r>
            <a:endParaRPr kumimoji="1" lang="en-US" dirty="0" smtClean="0">
              <a:solidFill>
                <a:srgbClr val="FF0000"/>
              </a:solidFill>
              <a:effectLst/>
            </a:endParaRPr>
          </a:p>
        </p:txBody>
      </p:sp>
      <p:sp>
        <p:nvSpPr>
          <p:cNvPr id="184323" name="Rectangle 3"/>
          <p:cNvSpPr>
            <a:spLocks noGrp="1" noChangeArrowheads="1"/>
          </p:cNvSpPr>
          <p:nvPr>
            <p:ph type="body" idx="1"/>
          </p:nvPr>
        </p:nvSpPr>
        <p:spPr>
          <a:xfrm>
            <a:off x="1774825" y="1125538"/>
            <a:ext cx="8642350" cy="5732462"/>
          </a:xfrm>
        </p:spPr>
        <p:txBody>
          <a:bodyPr/>
          <a:lstStyle/>
          <a:p>
            <a:pPr eaLnBrk="1" hangingPunct="1">
              <a:buFont typeface="Wingdings" pitchFamily="2" charset="2"/>
              <a:buNone/>
            </a:pPr>
            <a:r>
              <a:rPr kumimoji="1" lang="ar-SA" b="1"/>
              <a:t>1- استفاده از اطلاعات مربوط به  تحقيق جهت تنظيم يا تجديد استراتژ</a:t>
            </a:r>
            <a:r>
              <a:rPr kumimoji="1" lang="fa-IR" b="1"/>
              <a:t>ی</a:t>
            </a:r>
            <a:r>
              <a:rPr kumimoji="1" lang="ar-SA" b="1"/>
              <a:t> ها</a:t>
            </a:r>
            <a:r>
              <a:rPr kumimoji="1" lang="fa-IR" b="1"/>
              <a:t>ی</a:t>
            </a:r>
            <a:r>
              <a:rPr kumimoji="1" lang="ar-SA" b="1"/>
              <a:t> بازارياب</a:t>
            </a:r>
            <a:r>
              <a:rPr kumimoji="1" lang="fa-IR" b="1"/>
              <a:t>ی</a:t>
            </a:r>
            <a:r>
              <a:rPr kumimoji="1" lang="ar-SA" b="1"/>
              <a:t>. </a:t>
            </a:r>
            <a:endParaRPr kumimoji="1" lang="fa-IR" b="1"/>
          </a:p>
          <a:p>
            <a:pPr eaLnBrk="1" hangingPunct="1">
              <a:buFont typeface="Wingdings" pitchFamily="2" charset="2"/>
              <a:buNone/>
            </a:pPr>
            <a:endParaRPr kumimoji="1" lang="fa-IR" b="1"/>
          </a:p>
          <a:p>
            <a:pPr eaLnBrk="1" hangingPunct="1">
              <a:buFont typeface="Wingdings" pitchFamily="2" charset="2"/>
              <a:buNone/>
            </a:pPr>
            <a:r>
              <a:rPr kumimoji="1" lang="ar-SA" b="1"/>
              <a:t>2- شناسائ</a:t>
            </a:r>
            <a:r>
              <a:rPr kumimoji="1" lang="fa-IR" b="1"/>
              <a:t>ی</a:t>
            </a:r>
            <a:r>
              <a:rPr kumimoji="1" lang="ar-SA" b="1"/>
              <a:t> فرصتها و نيازها</a:t>
            </a:r>
            <a:r>
              <a:rPr kumimoji="1" lang="fa-IR" b="1"/>
              <a:t>ی</a:t>
            </a:r>
            <a:r>
              <a:rPr kumimoji="1" lang="ar-SA" b="1"/>
              <a:t> بازار و مصرف كنندگان.</a:t>
            </a:r>
            <a:endParaRPr kumimoji="1" lang="fa-IR" b="1"/>
          </a:p>
          <a:p>
            <a:pPr eaLnBrk="1" hangingPunct="1">
              <a:buFont typeface="Wingdings" pitchFamily="2" charset="2"/>
              <a:buNone/>
            </a:pPr>
            <a:endParaRPr kumimoji="1" lang="ar-SA" b="1"/>
          </a:p>
          <a:p>
            <a:pPr eaLnBrk="1" hangingPunct="1">
              <a:buFont typeface="Wingdings" pitchFamily="2" charset="2"/>
              <a:buNone/>
            </a:pPr>
            <a:r>
              <a:rPr kumimoji="1" lang="ar-SA" b="1"/>
              <a:t>3- تنظيم برنامه ها يا اصلاح آميخته بازارياب</a:t>
            </a:r>
            <a:r>
              <a:rPr kumimoji="1" lang="fa-IR" b="1"/>
              <a:t>ی</a:t>
            </a:r>
            <a:r>
              <a:rPr kumimoji="1" lang="ar-SA" b="1"/>
              <a:t> (محصول، قيمت، توزيع و تبليغ). </a:t>
            </a:r>
            <a:endParaRPr kumimoji="1" lang="fa-IR" b="1"/>
          </a:p>
          <a:p>
            <a:pPr eaLnBrk="1" hangingPunct="1">
              <a:buFont typeface="Wingdings" pitchFamily="2" charset="2"/>
              <a:buNone/>
            </a:pPr>
            <a:endParaRPr kumimoji="1" lang="ar-SA" b="1"/>
          </a:p>
          <a:p>
            <a:pPr eaLnBrk="1" hangingPunct="1">
              <a:buFont typeface="Wingdings" pitchFamily="2" charset="2"/>
              <a:buNone/>
            </a:pPr>
            <a:r>
              <a:rPr kumimoji="1" lang="ar-SA" b="1"/>
              <a:t>4- پيش بين</a:t>
            </a:r>
            <a:r>
              <a:rPr kumimoji="1" lang="fa-IR" b="1"/>
              <a:t>ی</a:t>
            </a:r>
            <a:r>
              <a:rPr kumimoji="1" lang="ar-SA" b="1"/>
              <a:t> فروش شركت. </a:t>
            </a:r>
            <a:endParaRPr kumimoji="1" lang="fa-IR" b="1"/>
          </a:p>
          <a:p>
            <a:pPr eaLnBrk="1" hangingPunct="1">
              <a:buFont typeface="Wingdings" pitchFamily="2" charset="2"/>
              <a:buNone/>
            </a:pPr>
            <a:endParaRPr kumimoji="1" lang="ar-SA" b="1"/>
          </a:p>
          <a:p>
            <a:pPr eaLnBrk="1" hangingPunct="1">
              <a:buFont typeface="Wingdings" pitchFamily="2" charset="2"/>
              <a:buNone/>
            </a:pPr>
            <a:r>
              <a:rPr kumimoji="1" lang="ar-SA" b="1"/>
              <a:t>5- جلوگير</a:t>
            </a:r>
            <a:r>
              <a:rPr kumimoji="1" lang="fa-IR" b="1"/>
              <a:t>ی</a:t>
            </a:r>
            <a:r>
              <a:rPr kumimoji="1" lang="ar-SA" b="1"/>
              <a:t> از مصرف هزينه ها</a:t>
            </a:r>
            <a:r>
              <a:rPr kumimoji="1" lang="fa-IR" b="1"/>
              <a:t>ی</a:t>
            </a:r>
            <a:r>
              <a:rPr kumimoji="1" lang="ar-SA" b="1"/>
              <a:t> اضاف</a:t>
            </a:r>
            <a:r>
              <a:rPr kumimoji="1" lang="fa-IR" b="1"/>
              <a:t>ی</a:t>
            </a:r>
            <a:r>
              <a:rPr kumimoji="1" lang="ar-SA" b="1"/>
              <a:t> ناش</a:t>
            </a:r>
            <a:r>
              <a:rPr kumimoji="1" lang="fa-IR" b="1"/>
              <a:t>ی</a:t>
            </a:r>
            <a:r>
              <a:rPr kumimoji="1" lang="ar-SA" b="1"/>
              <a:t> از كم ياب</a:t>
            </a:r>
            <a:r>
              <a:rPr kumimoji="1" lang="fa-IR" b="1"/>
              <a:t>ی</a:t>
            </a:r>
            <a:r>
              <a:rPr kumimoji="1" lang="ar-SA" b="1"/>
              <a:t> اطلاع</a:t>
            </a:r>
            <a:r>
              <a:rPr kumimoji="1" lang="fa-IR" b="1"/>
              <a:t>ی</a:t>
            </a:r>
            <a:r>
              <a:rPr kumimoji="1" lang="ar-SA" b="1"/>
              <a:t>. </a:t>
            </a:r>
          </a:p>
        </p:txBody>
      </p:sp>
    </p:spTree>
    <p:extLst>
      <p:ext uri="{BB962C8B-B14F-4D97-AF65-F5344CB8AC3E}">
        <p14:creationId xmlns:p14="http://schemas.microsoft.com/office/powerpoint/2010/main" val="7567457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fade">
                                      <p:cBhvr>
                                        <p:cTn id="7" dur="2000"/>
                                        <p:tgtEl>
                                          <p:spTgt spid="1843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23">
                                            <p:txEl>
                                              <p:pRg st="0" end="0"/>
                                            </p:txEl>
                                          </p:spTgt>
                                        </p:tgtEl>
                                        <p:attrNameLst>
                                          <p:attrName>style.visibility</p:attrName>
                                        </p:attrNameLst>
                                      </p:cBhvr>
                                      <p:to>
                                        <p:strVal val="visible"/>
                                      </p:to>
                                    </p:set>
                                    <p:animEffect transition="in" filter="fade">
                                      <p:cBhvr>
                                        <p:cTn id="12" dur="2000"/>
                                        <p:tgtEl>
                                          <p:spTgt spid="1843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23">
                                            <p:txEl>
                                              <p:pRg st="2" end="2"/>
                                            </p:txEl>
                                          </p:spTgt>
                                        </p:tgtEl>
                                        <p:attrNameLst>
                                          <p:attrName>style.visibility</p:attrName>
                                        </p:attrNameLst>
                                      </p:cBhvr>
                                      <p:to>
                                        <p:strVal val="visible"/>
                                      </p:to>
                                    </p:set>
                                    <p:animEffect transition="in" filter="fade">
                                      <p:cBhvr>
                                        <p:cTn id="17" dur="2000"/>
                                        <p:tgtEl>
                                          <p:spTgt spid="184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23">
                                            <p:txEl>
                                              <p:pRg st="4" end="4"/>
                                            </p:txEl>
                                          </p:spTgt>
                                        </p:tgtEl>
                                        <p:attrNameLst>
                                          <p:attrName>style.visibility</p:attrName>
                                        </p:attrNameLst>
                                      </p:cBhvr>
                                      <p:to>
                                        <p:strVal val="visible"/>
                                      </p:to>
                                    </p:set>
                                    <p:animEffect transition="in" filter="fade">
                                      <p:cBhvr>
                                        <p:cTn id="22" dur="2000"/>
                                        <p:tgtEl>
                                          <p:spTgt spid="1843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23">
                                            <p:txEl>
                                              <p:pRg st="6" end="6"/>
                                            </p:txEl>
                                          </p:spTgt>
                                        </p:tgtEl>
                                        <p:attrNameLst>
                                          <p:attrName>style.visibility</p:attrName>
                                        </p:attrNameLst>
                                      </p:cBhvr>
                                      <p:to>
                                        <p:strVal val="visible"/>
                                      </p:to>
                                    </p:set>
                                    <p:animEffect transition="in" filter="fade">
                                      <p:cBhvr>
                                        <p:cTn id="27" dur="2000"/>
                                        <p:tgtEl>
                                          <p:spTgt spid="1843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23">
                                            <p:txEl>
                                              <p:pRg st="8" end="8"/>
                                            </p:txEl>
                                          </p:spTgt>
                                        </p:tgtEl>
                                        <p:attrNameLst>
                                          <p:attrName>style.visibility</p:attrName>
                                        </p:attrNameLst>
                                      </p:cBhvr>
                                      <p:to>
                                        <p:strVal val="visible"/>
                                      </p:to>
                                    </p:set>
                                    <p:animEffect transition="in" filter="fade">
                                      <p:cBhvr>
                                        <p:cTn id="32" dur="2000"/>
                                        <p:tgtEl>
                                          <p:spTgt spid="1843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noChangeArrowheads="1"/>
          </p:cNvSpPr>
          <p:nvPr>
            <p:ph type="body" idx="1"/>
          </p:nvPr>
        </p:nvSpPr>
        <p:spPr>
          <a:xfrm>
            <a:off x="1847851" y="333376"/>
            <a:ext cx="8569325" cy="6264275"/>
          </a:xfrm>
        </p:spPr>
        <p:txBody>
          <a:bodyPr>
            <a:normAutofit lnSpcReduction="10000"/>
          </a:bodyPr>
          <a:lstStyle/>
          <a:p>
            <a:pPr eaLnBrk="1" hangingPunct="1">
              <a:lnSpc>
                <a:spcPct val="90000"/>
              </a:lnSpc>
              <a:buFont typeface="Wingdings" pitchFamily="2" charset="2"/>
              <a:buNone/>
              <a:defRPr/>
            </a:pPr>
            <a:r>
              <a:rPr kumimoji="1" lang="fa-IR" b="1" dirty="0"/>
              <a:t> </a:t>
            </a:r>
            <a:r>
              <a:rPr kumimoji="1" lang="ar-SA" b="1" dirty="0"/>
              <a:t>6- كمك به مديران برا</a:t>
            </a:r>
            <a:r>
              <a:rPr kumimoji="1" lang="fa-IR" b="1" dirty="0"/>
              <a:t>ی</a:t>
            </a:r>
            <a:r>
              <a:rPr kumimoji="1" lang="ar-SA" b="1" dirty="0"/>
              <a:t> تصميم گير</a:t>
            </a:r>
            <a:r>
              <a:rPr kumimoji="1" lang="fa-IR" b="1" dirty="0"/>
              <a:t>ی</a:t>
            </a:r>
            <a:r>
              <a:rPr kumimoji="1" lang="ar-SA" b="1" dirty="0"/>
              <a:t> ها بر مبنا</a:t>
            </a:r>
            <a:r>
              <a:rPr kumimoji="1" lang="fa-IR" b="1" dirty="0"/>
              <a:t>ی</a:t>
            </a:r>
            <a:r>
              <a:rPr kumimoji="1" lang="ar-SA" b="1" dirty="0"/>
              <a:t> واقعيات نه</a:t>
            </a:r>
            <a:r>
              <a:rPr kumimoji="1" lang="fa-IR" b="1" dirty="0"/>
              <a:t> </a:t>
            </a:r>
            <a:r>
              <a:rPr kumimoji="1" lang="ar-SA" b="1" dirty="0"/>
              <a:t>حدسيات</a:t>
            </a:r>
            <a:r>
              <a:rPr kumimoji="1" lang="fa-IR" b="1" dirty="0"/>
              <a:t>.</a:t>
            </a:r>
            <a:r>
              <a:rPr kumimoji="1" lang="ar-SA" b="1" dirty="0"/>
              <a:t> </a:t>
            </a:r>
            <a:endParaRPr kumimoji="1" lang="en-US" b="1" dirty="0"/>
          </a:p>
          <a:p>
            <a:pPr eaLnBrk="1" hangingPunct="1">
              <a:lnSpc>
                <a:spcPct val="90000"/>
              </a:lnSpc>
              <a:buFont typeface="Wingdings" pitchFamily="2" charset="2"/>
              <a:buNone/>
              <a:defRPr/>
            </a:pPr>
            <a:endParaRPr kumimoji="1" lang="fa-IR" b="1" dirty="0"/>
          </a:p>
          <a:p>
            <a:pPr eaLnBrk="1" hangingPunct="1">
              <a:lnSpc>
                <a:spcPct val="90000"/>
              </a:lnSpc>
              <a:buFont typeface="Wingdings" pitchFamily="2" charset="2"/>
              <a:buNone/>
              <a:defRPr/>
            </a:pPr>
            <a:r>
              <a:rPr kumimoji="1" lang="fa-IR" b="1" dirty="0"/>
              <a:t> 7</a:t>
            </a:r>
            <a:r>
              <a:rPr kumimoji="1" lang="ar-SA" b="1" dirty="0"/>
              <a:t>- آگاه</a:t>
            </a:r>
            <a:r>
              <a:rPr kumimoji="1" lang="fa-IR" b="1" dirty="0"/>
              <a:t>ی</a:t>
            </a:r>
            <a:r>
              <a:rPr kumimoji="1" lang="ar-SA" b="1" dirty="0"/>
              <a:t> از نقش و آثار تبليغات. </a:t>
            </a:r>
            <a:endParaRPr kumimoji="1" lang="fa-IR" b="1" dirty="0"/>
          </a:p>
          <a:p>
            <a:pPr eaLnBrk="1" hangingPunct="1">
              <a:lnSpc>
                <a:spcPct val="90000"/>
              </a:lnSpc>
              <a:buFont typeface="Wingdings" pitchFamily="2" charset="2"/>
              <a:buNone/>
              <a:defRPr/>
            </a:pPr>
            <a:endParaRPr kumimoji="1" lang="ar-SA" b="1" dirty="0"/>
          </a:p>
          <a:p>
            <a:pPr eaLnBrk="1" hangingPunct="1">
              <a:lnSpc>
                <a:spcPct val="90000"/>
              </a:lnSpc>
              <a:buFont typeface="Wingdings" pitchFamily="2" charset="2"/>
              <a:buNone/>
              <a:defRPr/>
            </a:pPr>
            <a:r>
              <a:rPr kumimoji="1" lang="fa-IR" b="1" dirty="0"/>
              <a:t> </a:t>
            </a:r>
            <a:r>
              <a:rPr kumimoji="1" lang="ar-SA" b="1" dirty="0"/>
              <a:t>8- شناخت قوتها و ضعفها</a:t>
            </a:r>
            <a:r>
              <a:rPr kumimoji="1" lang="fa-IR" b="1" dirty="0"/>
              <a:t>ی</a:t>
            </a:r>
            <a:r>
              <a:rPr kumimoji="1" lang="ar-SA" b="1" dirty="0"/>
              <a:t> شركت و رقبا.</a:t>
            </a:r>
            <a:endParaRPr kumimoji="1" lang="fa-IR" b="1" dirty="0"/>
          </a:p>
          <a:p>
            <a:pPr eaLnBrk="1" hangingPunct="1">
              <a:lnSpc>
                <a:spcPct val="90000"/>
              </a:lnSpc>
              <a:buFont typeface="Wingdings" pitchFamily="2" charset="2"/>
              <a:buNone/>
              <a:defRPr/>
            </a:pPr>
            <a:endParaRPr kumimoji="1" lang="fa-IR" b="1" dirty="0"/>
          </a:p>
          <a:p>
            <a:pPr eaLnBrk="1" hangingPunct="1">
              <a:lnSpc>
                <a:spcPct val="90000"/>
              </a:lnSpc>
              <a:buFont typeface="Wingdings" pitchFamily="2" charset="2"/>
              <a:buNone/>
              <a:defRPr/>
            </a:pPr>
            <a:r>
              <a:rPr kumimoji="1" lang="fa-IR" b="1" dirty="0"/>
              <a:t> </a:t>
            </a:r>
            <a:r>
              <a:rPr kumimoji="1" lang="ar-SA" b="1" dirty="0"/>
              <a:t>9- استفاده از تحقيقات بازارياب</a:t>
            </a:r>
            <a:r>
              <a:rPr kumimoji="1" lang="fa-IR" b="1" dirty="0"/>
              <a:t>ی</a:t>
            </a:r>
            <a:r>
              <a:rPr kumimoji="1" lang="ar-SA" b="1" dirty="0"/>
              <a:t> برا</a:t>
            </a:r>
            <a:r>
              <a:rPr kumimoji="1" lang="fa-IR" b="1" dirty="0"/>
              <a:t>ی</a:t>
            </a:r>
            <a:r>
              <a:rPr kumimoji="1" lang="ar-SA" b="1" dirty="0"/>
              <a:t> ارتباط بهتر با</a:t>
            </a:r>
            <a:r>
              <a:rPr kumimoji="1" lang="fa-IR" b="1" dirty="0"/>
              <a:t> </a:t>
            </a:r>
            <a:r>
              <a:rPr kumimoji="1" lang="ar-SA" b="1" dirty="0"/>
              <a:t>مشتريان. </a:t>
            </a:r>
            <a:endParaRPr kumimoji="1" lang="fa-IR" b="1" dirty="0"/>
          </a:p>
          <a:p>
            <a:pPr eaLnBrk="1" hangingPunct="1">
              <a:lnSpc>
                <a:spcPct val="90000"/>
              </a:lnSpc>
              <a:buFont typeface="Wingdings" pitchFamily="2" charset="2"/>
              <a:buNone/>
              <a:defRPr/>
            </a:pPr>
            <a:endParaRPr kumimoji="1" lang="ar-SA" b="1" dirty="0"/>
          </a:p>
          <a:p>
            <a:pPr eaLnBrk="1" hangingPunct="1">
              <a:lnSpc>
                <a:spcPct val="90000"/>
              </a:lnSpc>
              <a:buFont typeface="Wingdings" pitchFamily="2" charset="2"/>
              <a:buNone/>
              <a:defRPr/>
            </a:pPr>
            <a:r>
              <a:rPr kumimoji="1" lang="fa-IR" b="1" dirty="0"/>
              <a:t> </a:t>
            </a:r>
            <a:r>
              <a:rPr kumimoji="1" lang="ar-SA" b="1" dirty="0"/>
              <a:t>10- تحقيقات برا</a:t>
            </a:r>
            <a:r>
              <a:rPr kumimoji="1" lang="fa-IR" b="1" dirty="0"/>
              <a:t>ی</a:t>
            </a:r>
            <a:r>
              <a:rPr kumimoji="1" lang="ar-SA" b="1" dirty="0"/>
              <a:t> تعليمات و تبليغات سازمانها. </a:t>
            </a:r>
            <a:endParaRPr kumimoji="1" lang="fa-IR" b="1" dirty="0"/>
          </a:p>
          <a:p>
            <a:pPr eaLnBrk="1" hangingPunct="1">
              <a:lnSpc>
                <a:spcPct val="90000"/>
              </a:lnSpc>
              <a:buFont typeface="Wingdings" pitchFamily="2" charset="2"/>
              <a:buNone/>
              <a:defRPr/>
            </a:pPr>
            <a:endParaRPr kumimoji="1" lang="ar-SA" b="1" dirty="0"/>
          </a:p>
          <a:p>
            <a:pPr eaLnBrk="1" hangingPunct="1">
              <a:lnSpc>
                <a:spcPct val="90000"/>
              </a:lnSpc>
              <a:buFont typeface="Wingdings" pitchFamily="2" charset="2"/>
              <a:buNone/>
              <a:defRPr/>
            </a:pPr>
            <a:r>
              <a:rPr kumimoji="1" lang="fa-IR" b="1" dirty="0"/>
              <a:t> </a:t>
            </a:r>
            <a:r>
              <a:rPr kumimoji="1" lang="ar-SA" b="1" dirty="0"/>
              <a:t>11- يافتن ايده ها</a:t>
            </a:r>
            <a:r>
              <a:rPr kumimoji="1" lang="fa-IR" b="1" dirty="0"/>
              <a:t>ی</a:t>
            </a:r>
            <a:r>
              <a:rPr kumimoji="1" lang="ar-SA" b="1" dirty="0"/>
              <a:t> جديد و به روز بودن شرايط محيط</a:t>
            </a:r>
            <a:r>
              <a:rPr kumimoji="1" lang="fa-IR" b="1" dirty="0"/>
              <a:t>ی</a:t>
            </a:r>
            <a:r>
              <a:rPr kumimoji="1" lang="ar-SA" b="1" dirty="0"/>
              <a:t>.</a:t>
            </a:r>
            <a:endParaRPr kumimoji="1" lang="fa-IR" b="1" dirty="0"/>
          </a:p>
          <a:p>
            <a:pPr eaLnBrk="1" hangingPunct="1">
              <a:lnSpc>
                <a:spcPct val="90000"/>
              </a:lnSpc>
              <a:buFont typeface="Wingdings" pitchFamily="2" charset="2"/>
              <a:buNone/>
              <a:defRPr/>
            </a:pPr>
            <a:r>
              <a:rPr kumimoji="1" lang="ar-SA" b="1" dirty="0"/>
              <a:t> </a:t>
            </a:r>
          </a:p>
          <a:p>
            <a:pPr eaLnBrk="1" hangingPunct="1">
              <a:lnSpc>
                <a:spcPct val="90000"/>
              </a:lnSpc>
              <a:buFont typeface="Wingdings" pitchFamily="2" charset="2"/>
              <a:buNone/>
              <a:defRPr/>
            </a:pPr>
            <a:r>
              <a:rPr kumimoji="1" lang="fa-IR" b="1" dirty="0"/>
              <a:t> </a:t>
            </a:r>
            <a:r>
              <a:rPr kumimoji="1" lang="ar-SA" b="1" dirty="0"/>
              <a:t>12- افزايش ميزان رضايت مشتريان.   </a:t>
            </a:r>
            <a:endParaRPr lang="en-US" b="1" dirty="0"/>
          </a:p>
        </p:txBody>
      </p:sp>
    </p:spTree>
    <p:extLst>
      <p:ext uri="{BB962C8B-B14F-4D97-AF65-F5344CB8AC3E}">
        <p14:creationId xmlns:p14="http://schemas.microsoft.com/office/powerpoint/2010/main" val="5415159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346">
                                            <p:txEl>
                                              <p:pRg st="0" end="0"/>
                                            </p:txEl>
                                          </p:spTgt>
                                        </p:tgtEl>
                                        <p:attrNameLst>
                                          <p:attrName>style.visibility</p:attrName>
                                        </p:attrNameLst>
                                      </p:cBhvr>
                                      <p:to>
                                        <p:strVal val="visible"/>
                                      </p:to>
                                    </p:set>
                                    <p:animEffect transition="in" filter="fade">
                                      <p:cBhvr>
                                        <p:cTn id="7" dur="2000"/>
                                        <p:tgtEl>
                                          <p:spTgt spid="1853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346">
                                            <p:txEl>
                                              <p:pRg st="2" end="2"/>
                                            </p:txEl>
                                          </p:spTgt>
                                        </p:tgtEl>
                                        <p:attrNameLst>
                                          <p:attrName>style.visibility</p:attrName>
                                        </p:attrNameLst>
                                      </p:cBhvr>
                                      <p:to>
                                        <p:strVal val="visible"/>
                                      </p:to>
                                    </p:set>
                                    <p:animEffect transition="in" filter="fade">
                                      <p:cBhvr>
                                        <p:cTn id="12" dur="2000"/>
                                        <p:tgtEl>
                                          <p:spTgt spid="1853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5346">
                                            <p:txEl>
                                              <p:pRg st="4" end="4"/>
                                            </p:txEl>
                                          </p:spTgt>
                                        </p:tgtEl>
                                        <p:attrNameLst>
                                          <p:attrName>style.visibility</p:attrName>
                                        </p:attrNameLst>
                                      </p:cBhvr>
                                      <p:to>
                                        <p:strVal val="visible"/>
                                      </p:to>
                                    </p:set>
                                    <p:animEffect transition="in" filter="fade">
                                      <p:cBhvr>
                                        <p:cTn id="17" dur="2000"/>
                                        <p:tgtEl>
                                          <p:spTgt spid="18534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5346">
                                            <p:txEl>
                                              <p:pRg st="6" end="6"/>
                                            </p:txEl>
                                          </p:spTgt>
                                        </p:tgtEl>
                                        <p:attrNameLst>
                                          <p:attrName>style.visibility</p:attrName>
                                        </p:attrNameLst>
                                      </p:cBhvr>
                                      <p:to>
                                        <p:strVal val="visible"/>
                                      </p:to>
                                    </p:set>
                                    <p:animEffect transition="in" filter="fade">
                                      <p:cBhvr>
                                        <p:cTn id="22" dur="2000"/>
                                        <p:tgtEl>
                                          <p:spTgt spid="18534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5346">
                                            <p:txEl>
                                              <p:pRg st="8" end="8"/>
                                            </p:txEl>
                                          </p:spTgt>
                                        </p:tgtEl>
                                        <p:attrNameLst>
                                          <p:attrName>style.visibility</p:attrName>
                                        </p:attrNameLst>
                                      </p:cBhvr>
                                      <p:to>
                                        <p:strVal val="visible"/>
                                      </p:to>
                                    </p:set>
                                    <p:animEffect transition="in" filter="fade">
                                      <p:cBhvr>
                                        <p:cTn id="27" dur="2000"/>
                                        <p:tgtEl>
                                          <p:spTgt spid="18534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5346">
                                            <p:txEl>
                                              <p:pRg st="10" end="10"/>
                                            </p:txEl>
                                          </p:spTgt>
                                        </p:tgtEl>
                                        <p:attrNameLst>
                                          <p:attrName>style.visibility</p:attrName>
                                        </p:attrNameLst>
                                      </p:cBhvr>
                                      <p:to>
                                        <p:strVal val="visible"/>
                                      </p:to>
                                    </p:set>
                                    <p:animEffect transition="in" filter="fade">
                                      <p:cBhvr>
                                        <p:cTn id="32" dur="2000"/>
                                        <p:tgtEl>
                                          <p:spTgt spid="18534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5346">
                                            <p:txEl>
                                              <p:pRg st="12" end="12"/>
                                            </p:txEl>
                                          </p:spTgt>
                                        </p:tgtEl>
                                        <p:attrNameLst>
                                          <p:attrName>style.visibility</p:attrName>
                                        </p:attrNameLst>
                                      </p:cBhvr>
                                      <p:to>
                                        <p:strVal val="visible"/>
                                      </p:to>
                                    </p:set>
                                    <p:animEffect transition="in" filter="fade">
                                      <p:cBhvr>
                                        <p:cTn id="37" dur="2000"/>
                                        <p:tgtEl>
                                          <p:spTgt spid="18534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Rot="1" noChangeArrowheads="1"/>
          </p:cNvSpPr>
          <p:nvPr>
            <p:ph type="title"/>
          </p:nvPr>
        </p:nvSpPr>
        <p:spPr>
          <a:xfrm>
            <a:off x="1981200" y="44450"/>
            <a:ext cx="8229600" cy="1143000"/>
          </a:xfrm>
        </p:spPr>
        <p:txBody>
          <a:bodyPr/>
          <a:lstStyle/>
          <a:p>
            <a:pPr eaLnBrk="1" hangingPunct="1"/>
            <a:r>
              <a:rPr kumimoji="1" lang="ar-SA" sz="5400">
                <a:solidFill>
                  <a:srgbClr val="FFFF00"/>
                </a:solidFill>
              </a:rPr>
              <a:t>مميز</a:t>
            </a:r>
            <a:r>
              <a:rPr kumimoji="1" lang="fa-IR" sz="5400">
                <a:solidFill>
                  <a:srgbClr val="FFFF00"/>
                </a:solidFill>
              </a:rPr>
              <a:t>ی</a:t>
            </a:r>
            <a:r>
              <a:rPr kumimoji="1" lang="ar-SA" sz="5400">
                <a:solidFill>
                  <a:srgbClr val="FFFF00"/>
                </a:solidFill>
              </a:rPr>
              <a:t> مصرف</a:t>
            </a:r>
            <a:endParaRPr kumimoji="1" lang="en-US" sz="5400"/>
          </a:p>
        </p:txBody>
      </p:sp>
      <p:sp>
        <p:nvSpPr>
          <p:cNvPr id="179203" name="Rectangle 3"/>
          <p:cNvSpPr>
            <a:spLocks noGrp="1" noChangeArrowheads="1"/>
          </p:cNvSpPr>
          <p:nvPr>
            <p:ph type="body" idx="1"/>
          </p:nvPr>
        </p:nvSpPr>
        <p:spPr>
          <a:xfrm>
            <a:off x="1981200" y="1268414"/>
            <a:ext cx="8229600" cy="5329237"/>
          </a:xfrm>
        </p:spPr>
        <p:txBody>
          <a:bodyPr/>
          <a:lstStyle/>
          <a:p>
            <a:pPr algn="just" eaLnBrk="1" hangingPunct="1">
              <a:lnSpc>
                <a:spcPct val="90000"/>
              </a:lnSpc>
              <a:buFont typeface="Wingdings" pitchFamily="2" charset="2"/>
              <a:buNone/>
              <a:defRPr/>
            </a:pPr>
            <a:r>
              <a:rPr kumimoji="1" lang="fa-IR" b="1" dirty="0" smtClean="0">
                <a:effectLst/>
              </a:rPr>
              <a:t>1- </a:t>
            </a:r>
            <a:r>
              <a:rPr kumimoji="1" lang="ar-SA" b="1" dirty="0" smtClean="0">
                <a:effectLst/>
              </a:rPr>
              <a:t>آيا بازار صنعت بطور كل</a:t>
            </a:r>
            <a:r>
              <a:rPr kumimoji="1" lang="fa-IR" b="1" dirty="0" smtClean="0">
                <a:effectLst/>
              </a:rPr>
              <a:t>ی</a:t>
            </a:r>
            <a:r>
              <a:rPr kumimoji="1" lang="ar-SA" b="1" dirty="0" smtClean="0">
                <a:effectLst/>
              </a:rPr>
              <a:t> در شرايط نزول قرار دارد؟ </a:t>
            </a:r>
          </a:p>
          <a:p>
            <a:pPr algn="just" eaLnBrk="1" hangingPunct="1">
              <a:lnSpc>
                <a:spcPct val="90000"/>
              </a:lnSpc>
              <a:buFont typeface="Wingdings" pitchFamily="2" charset="2"/>
              <a:buNone/>
              <a:defRPr/>
            </a:pPr>
            <a:r>
              <a:rPr kumimoji="1" lang="fa-IR" b="1" dirty="0" smtClean="0">
                <a:effectLst/>
              </a:rPr>
              <a:t>2- </a:t>
            </a:r>
            <a:r>
              <a:rPr kumimoji="1" lang="ar-SA" b="1" dirty="0" smtClean="0">
                <a:effectLst/>
              </a:rPr>
              <a:t>آيا بازار محصولات شركت در شرايط نزول قرار دارد؟ </a:t>
            </a:r>
          </a:p>
          <a:p>
            <a:pPr algn="just" eaLnBrk="1" hangingPunct="1">
              <a:lnSpc>
                <a:spcPct val="90000"/>
              </a:lnSpc>
              <a:buFont typeface="Wingdings" pitchFamily="2" charset="2"/>
              <a:buNone/>
              <a:defRPr/>
            </a:pPr>
            <a:r>
              <a:rPr kumimoji="1" lang="fa-IR" b="1" dirty="0" smtClean="0">
                <a:effectLst/>
              </a:rPr>
              <a:t>3- </a:t>
            </a:r>
            <a:r>
              <a:rPr kumimoji="1" lang="ar-SA" b="1" dirty="0" smtClean="0">
                <a:effectLst/>
              </a:rPr>
              <a:t>جايگاه محصولات شركت در بازار چگونه است؟ </a:t>
            </a:r>
          </a:p>
          <a:p>
            <a:pPr algn="just" eaLnBrk="1" hangingPunct="1">
              <a:lnSpc>
                <a:spcPct val="90000"/>
              </a:lnSpc>
              <a:buFont typeface="Wingdings" pitchFamily="2" charset="2"/>
              <a:buNone/>
              <a:defRPr/>
            </a:pPr>
            <a:r>
              <a:rPr kumimoji="1" lang="fa-IR" b="1" dirty="0" smtClean="0">
                <a:effectLst/>
              </a:rPr>
              <a:t>4- </a:t>
            </a:r>
            <a:r>
              <a:rPr kumimoji="1" lang="ar-SA" b="1" dirty="0" smtClean="0">
                <a:effectLst/>
              </a:rPr>
              <a:t>آيا عوامل ترويج و تبليغ ميتوانند سهم بازار شركت را افزايش دهند؟ </a:t>
            </a:r>
          </a:p>
          <a:p>
            <a:pPr algn="just" eaLnBrk="1" hangingPunct="1">
              <a:lnSpc>
                <a:spcPct val="90000"/>
              </a:lnSpc>
              <a:buFont typeface="Wingdings" pitchFamily="2" charset="2"/>
              <a:buNone/>
              <a:defRPr/>
            </a:pPr>
            <a:r>
              <a:rPr kumimoji="1" lang="fa-IR" b="1" dirty="0" smtClean="0">
                <a:effectLst/>
              </a:rPr>
              <a:t>5</a:t>
            </a:r>
            <a:r>
              <a:rPr kumimoji="1" lang="ar-SA" b="1" dirty="0" smtClean="0">
                <a:effectLst/>
              </a:rPr>
              <a:t>- آيا ميتوان قيمتها را افزايش داد؟ </a:t>
            </a:r>
          </a:p>
          <a:p>
            <a:pPr algn="just" eaLnBrk="1" hangingPunct="1">
              <a:lnSpc>
                <a:spcPct val="90000"/>
              </a:lnSpc>
              <a:buFont typeface="Wingdings" pitchFamily="2" charset="2"/>
              <a:buNone/>
              <a:defRPr/>
            </a:pPr>
            <a:r>
              <a:rPr kumimoji="1" lang="fa-IR" b="1" dirty="0" smtClean="0">
                <a:effectLst/>
              </a:rPr>
              <a:t>6</a:t>
            </a:r>
            <a:r>
              <a:rPr kumimoji="1" lang="ar-SA" b="1" dirty="0" smtClean="0">
                <a:effectLst/>
              </a:rPr>
              <a:t>- آيا ميتوان تنوع محصولات را كاهش داد؟ </a:t>
            </a:r>
          </a:p>
          <a:p>
            <a:pPr algn="just" eaLnBrk="1" hangingPunct="1">
              <a:lnSpc>
                <a:spcPct val="90000"/>
              </a:lnSpc>
              <a:buFont typeface="Wingdings" pitchFamily="2" charset="2"/>
              <a:buNone/>
              <a:defRPr/>
            </a:pPr>
            <a:r>
              <a:rPr kumimoji="1" lang="fa-IR" b="1" dirty="0" smtClean="0">
                <a:effectLst/>
              </a:rPr>
              <a:t>7</a:t>
            </a:r>
            <a:r>
              <a:rPr kumimoji="1" lang="ar-SA" b="1" dirty="0" smtClean="0">
                <a:effectLst/>
              </a:rPr>
              <a:t>- چه بازارهاي جديد</a:t>
            </a:r>
            <a:r>
              <a:rPr kumimoji="1" lang="fa-IR" b="1" dirty="0" smtClean="0">
                <a:effectLst/>
              </a:rPr>
              <a:t>ی</a:t>
            </a:r>
            <a:r>
              <a:rPr kumimoji="1" lang="ar-SA" b="1" dirty="0" smtClean="0">
                <a:effectLst/>
              </a:rPr>
              <a:t> را ميتوان احتمالي دانست؟ </a:t>
            </a:r>
          </a:p>
          <a:p>
            <a:pPr algn="just" eaLnBrk="1" hangingPunct="1">
              <a:lnSpc>
                <a:spcPct val="90000"/>
              </a:lnSpc>
              <a:buFont typeface="Wingdings" pitchFamily="2" charset="2"/>
              <a:buNone/>
              <a:defRPr/>
            </a:pPr>
            <a:r>
              <a:rPr kumimoji="1" lang="fa-IR" b="1" dirty="0" smtClean="0">
                <a:effectLst/>
              </a:rPr>
              <a:t>8</a:t>
            </a:r>
            <a:r>
              <a:rPr kumimoji="1" lang="ar-SA" b="1" dirty="0" smtClean="0">
                <a:effectLst/>
              </a:rPr>
              <a:t>- چه ميزان سود</a:t>
            </a:r>
            <a:r>
              <a:rPr kumimoji="1" lang="fa-IR" b="1" dirty="0" smtClean="0">
                <a:effectLst/>
              </a:rPr>
              <a:t>ی</a:t>
            </a:r>
            <a:r>
              <a:rPr kumimoji="1" lang="ar-SA" b="1" dirty="0" smtClean="0">
                <a:effectLst/>
              </a:rPr>
              <a:t> را ميتوان انتظار داشت؟ </a:t>
            </a:r>
          </a:p>
          <a:p>
            <a:pPr algn="just" eaLnBrk="1" hangingPunct="1">
              <a:lnSpc>
                <a:spcPct val="90000"/>
              </a:lnSpc>
              <a:buFont typeface="Wingdings" pitchFamily="2" charset="2"/>
              <a:buNone/>
              <a:defRPr/>
            </a:pPr>
            <a:r>
              <a:rPr kumimoji="1" lang="fa-IR" b="1" dirty="0" smtClean="0">
                <a:effectLst/>
              </a:rPr>
              <a:t>9</a:t>
            </a:r>
            <a:r>
              <a:rPr kumimoji="1" lang="ar-SA" b="1" dirty="0" smtClean="0">
                <a:effectLst/>
              </a:rPr>
              <a:t>- نقطه سربه سر برا</a:t>
            </a:r>
            <a:r>
              <a:rPr kumimoji="1" lang="fa-IR" b="1" dirty="0" smtClean="0">
                <a:effectLst/>
              </a:rPr>
              <a:t>ی</a:t>
            </a:r>
            <a:r>
              <a:rPr kumimoji="1" lang="ar-SA" b="1" dirty="0" smtClean="0">
                <a:effectLst/>
              </a:rPr>
              <a:t> محصولات شركت كجا قرار دارد؟ </a:t>
            </a:r>
            <a:endParaRPr lang="en-US" b="1" dirty="0" smtClean="0"/>
          </a:p>
        </p:txBody>
      </p:sp>
    </p:spTree>
    <p:extLst>
      <p:ext uri="{BB962C8B-B14F-4D97-AF65-F5344CB8AC3E}">
        <p14:creationId xmlns:p14="http://schemas.microsoft.com/office/powerpoint/2010/main" val="114842548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79202"/>
                                        </p:tgtEl>
                                        <p:attrNameLst>
                                          <p:attrName>style.visibility</p:attrName>
                                        </p:attrNameLst>
                                      </p:cBhvr>
                                      <p:to>
                                        <p:strVal val="visible"/>
                                      </p:to>
                                    </p:set>
                                    <p:anim calcmode="lin" valueType="num">
                                      <p:cBhvr>
                                        <p:cTn id="7" dur="1000" fill="hold">
                                          <p:stCondLst>
                                            <p:cond delay="0"/>
                                          </p:stCondLst>
                                        </p:cTn>
                                        <p:tgtEl>
                                          <p:spTgt spid="179202"/>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79202"/>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79202"/>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79202"/>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79202"/>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79203">
                                            <p:txEl>
                                              <p:pRg st="0" end="0"/>
                                            </p:txEl>
                                          </p:spTgt>
                                        </p:tgtEl>
                                        <p:attrNameLst>
                                          <p:attrName>style.visibility</p:attrName>
                                        </p:attrNameLst>
                                      </p:cBhvr>
                                      <p:to>
                                        <p:strVal val="visible"/>
                                      </p:to>
                                    </p:set>
                                    <p:anim calcmode="lin" valueType="num">
                                      <p:cBhvr>
                                        <p:cTn id="16" dur="500" fill="hold"/>
                                        <p:tgtEl>
                                          <p:spTgt spid="17920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7920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7920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7920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7920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79203">
                                            <p:txEl>
                                              <p:pRg st="1" end="1"/>
                                            </p:txEl>
                                          </p:spTgt>
                                        </p:tgtEl>
                                        <p:attrNameLst>
                                          <p:attrName>style.visibility</p:attrName>
                                        </p:attrNameLst>
                                      </p:cBhvr>
                                      <p:to>
                                        <p:strVal val="visible"/>
                                      </p:to>
                                    </p:set>
                                    <p:anim calcmode="lin" valueType="num">
                                      <p:cBhvr>
                                        <p:cTn id="25" dur="500" fill="hold"/>
                                        <p:tgtEl>
                                          <p:spTgt spid="17920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17920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17920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17920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17920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79203">
                                            <p:txEl>
                                              <p:pRg st="2" end="2"/>
                                            </p:txEl>
                                          </p:spTgt>
                                        </p:tgtEl>
                                        <p:attrNameLst>
                                          <p:attrName>style.visibility</p:attrName>
                                        </p:attrNameLst>
                                      </p:cBhvr>
                                      <p:to>
                                        <p:strVal val="visible"/>
                                      </p:to>
                                    </p:set>
                                    <p:anim calcmode="lin" valueType="num">
                                      <p:cBhvr>
                                        <p:cTn id="34" dur="500" fill="hold"/>
                                        <p:tgtEl>
                                          <p:spTgt spid="17920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17920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17920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17920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17920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79203">
                                            <p:txEl>
                                              <p:pRg st="3" end="3"/>
                                            </p:txEl>
                                          </p:spTgt>
                                        </p:tgtEl>
                                        <p:attrNameLst>
                                          <p:attrName>style.visibility</p:attrName>
                                        </p:attrNameLst>
                                      </p:cBhvr>
                                      <p:to>
                                        <p:strVal val="visible"/>
                                      </p:to>
                                    </p:set>
                                    <p:anim calcmode="lin" valueType="num">
                                      <p:cBhvr>
                                        <p:cTn id="43" dur="500" fill="hold"/>
                                        <p:tgtEl>
                                          <p:spTgt spid="179203">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179203">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179203">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179203">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17920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179203">
                                            <p:txEl>
                                              <p:pRg st="4" end="4"/>
                                            </p:txEl>
                                          </p:spTgt>
                                        </p:tgtEl>
                                        <p:attrNameLst>
                                          <p:attrName>style.visibility</p:attrName>
                                        </p:attrNameLst>
                                      </p:cBhvr>
                                      <p:to>
                                        <p:strVal val="visible"/>
                                      </p:to>
                                    </p:set>
                                    <p:anim calcmode="lin" valueType="num">
                                      <p:cBhvr>
                                        <p:cTn id="52" dur="500" fill="hold"/>
                                        <p:tgtEl>
                                          <p:spTgt spid="179203">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179203">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179203">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179203">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17920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179203">
                                            <p:txEl>
                                              <p:pRg st="5" end="5"/>
                                            </p:txEl>
                                          </p:spTgt>
                                        </p:tgtEl>
                                        <p:attrNameLst>
                                          <p:attrName>style.visibility</p:attrName>
                                        </p:attrNameLst>
                                      </p:cBhvr>
                                      <p:to>
                                        <p:strVal val="visible"/>
                                      </p:to>
                                    </p:set>
                                    <p:anim calcmode="lin" valueType="num">
                                      <p:cBhvr>
                                        <p:cTn id="61" dur="500" fill="hold"/>
                                        <p:tgtEl>
                                          <p:spTgt spid="179203">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179203">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179203">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179203">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179203">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179203">
                                            <p:txEl>
                                              <p:pRg st="6" end="6"/>
                                            </p:txEl>
                                          </p:spTgt>
                                        </p:tgtEl>
                                        <p:attrNameLst>
                                          <p:attrName>style.visibility</p:attrName>
                                        </p:attrNameLst>
                                      </p:cBhvr>
                                      <p:to>
                                        <p:strVal val="visible"/>
                                      </p:to>
                                    </p:set>
                                    <p:anim calcmode="lin" valueType="num">
                                      <p:cBhvr>
                                        <p:cTn id="70" dur="500" fill="hold"/>
                                        <p:tgtEl>
                                          <p:spTgt spid="179203">
                                            <p:txEl>
                                              <p:pRg st="6" end="6"/>
                                            </p:txEl>
                                          </p:spTgt>
                                        </p:tgtEl>
                                        <p:attrNameLst>
                                          <p:attrName>ppt_w</p:attrName>
                                        </p:attrNameLst>
                                      </p:cBhvr>
                                      <p:tavLst>
                                        <p:tav tm="0">
                                          <p:val>
                                            <p:strVal val="#ppt_w*0.05"/>
                                          </p:val>
                                        </p:tav>
                                        <p:tav tm="100000">
                                          <p:val>
                                            <p:strVal val="#ppt_w"/>
                                          </p:val>
                                        </p:tav>
                                      </p:tavLst>
                                    </p:anim>
                                    <p:anim calcmode="lin" valueType="num">
                                      <p:cBhvr>
                                        <p:cTn id="71" dur="500" fill="hold"/>
                                        <p:tgtEl>
                                          <p:spTgt spid="179203">
                                            <p:txEl>
                                              <p:pRg st="6" end="6"/>
                                            </p:txEl>
                                          </p:spTgt>
                                        </p:tgtEl>
                                        <p:attrNameLst>
                                          <p:attrName>ppt_h</p:attrName>
                                        </p:attrNameLst>
                                      </p:cBhvr>
                                      <p:tavLst>
                                        <p:tav tm="0">
                                          <p:val>
                                            <p:strVal val="#ppt_h"/>
                                          </p:val>
                                        </p:tav>
                                        <p:tav tm="100000">
                                          <p:val>
                                            <p:strVal val="#ppt_h"/>
                                          </p:val>
                                        </p:tav>
                                      </p:tavLst>
                                    </p:anim>
                                    <p:anim calcmode="lin" valueType="num">
                                      <p:cBhvr>
                                        <p:cTn id="72" dur="500" fill="hold"/>
                                        <p:tgtEl>
                                          <p:spTgt spid="179203">
                                            <p:txEl>
                                              <p:pRg st="6" end="6"/>
                                            </p:txEl>
                                          </p:spTgt>
                                        </p:tgtEl>
                                        <p:attrNameLst>
                                          <p:attrName>ppt_x</p:attrName>
                                        </p:attrNameLst>
                                      </p:cBhvr>
                                      <p:tavLst>
                                        <p:tav tm="0">
                                          <p:val>
                                            <p:strVal val="#ppt_x-.2"/>
                                          </p:val>
                                        </p:tav>
                                        <p:tav tm="100000">
                                          <p:val>
                                            <p:strVal val="#ppt_x"/>
                                          </p:val>
                                        </p:tav>
                                      </p:tavLst>
                                    </p:anim>
                                    <p:anim calcmode="lin" valueType="num">
                                      <p:cBhvr>
                                        <p:cTn id="73" dur="500" fill="hold"/>
                                        <p:tgtEl>
                                          <p:spTgt spid="179203">
                                            <p:txEl>
                                              <p:pRg st="6" end="6"/>
                                            </p:txEl>
                                          </p:spTgt>
                                        </p:tgtEl>
                                        <p:attrNameLst>
                                          <p:attrName>ppt_y</p:attrName>
                                        </p:attrNameLst>
                                      </p:cBhvr>
                                      <p:tavLst>
                                        <p:tav tm="0">
                                          <p:val>
                                            <p:strVal val="#ppt_y"/>
                                          </p:val>
                                        </p:tav>
                                        <p:tav tm="100000">
                                          <p:val>
                                            <p:strVal val="#ppt_y"/>
                                          </p:val>
                                        </p:tav>
                                      </p:tavLst>
                                    </p:anim>
                                    <p:animEffect transition="in" filter="fade">
                                      <p:cBhvr>
                                        <p:cTn id="74" dur="500"/>
                                        <p:tgtEl>
                                          <p:spTgt spid="17920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grpId="0" nodeType="clickEffect">
                                  <p:stCondLst>
                                    <p:cond delay="0"/>
                                  </p:stCondLst>
                                  <p:childTnLst>
                                    <p:set>
                                      <p:cBhvr>
                                        <p:cTn id="78" dur="1" fill="hold">
                                          <p:stCondLst>
                                            <p:cond delay="0"/>
                                          </p:stCondLst>
                                        </p:cTn>
                                        <p:tgtEl>
                                          <p:spTgt spid="179203">
                                            <p:txEl>
                                              <p:pRg st="7" end="7"/>
                                            </p:txEl>
                                          </p:spTgt>
                                        </p:tgtEl>
                                        <p:attrNameLst>
                                          <p:attrName>style.visibility</p:attrName>
                                        </p:attrNameLst>
                                      </p:cBhvr>
                                      <p:to>
                                        <p:strVal val="visible"/>
                                      </p:to>
                                    </p:set>
                                    <p:anim calcmode="lin" valueType="num">
                                      <p:cBhvr>
                                        <p:cTn id="79" dur="500" fill="hold"/>
                                        <p:tgtEl>
                                          <p:spTgt spid="179203">
                                            <p:txEl>
                                              <p:pRg st="7" end="7"/>
                                            </p:txEl>
                                          </p:spTgt>
                                        </p:tgtEl>
                                        <p:attrNameLst>
                                          <p:attrName>ppt_w</p:attrName>
                                        </p:attrNameLst>
                                      </p:cBhvr>
                                      <p:tavLst>
                                        <p:tav tm="0">
                                          <p:val>
                                            <p:strVal val="#ppt_w*0.05"/>
                                          </p:val>
                                        </p:tav>
                                        <p:tav tm="100000">
                                          <p:val>
                                            <p:strVal val="#ppt_w"/>
                                          </p:val>
                                        </p:tav>
                                      </p:tavLst>
                                    </p:anim>
                                    <p:anim calcmode="lin" valueType="num">
                                      <p:cBhvr>
                                        <p:cTn id="80" dur="500" fill="hold"/>
                                        <p:tgtEl>
                                          <p:spTgt spid="179203">
                                            <p:txEl>
                                              <p:pRg st="7" end="7"/>
                                            </p:txEl>
                                          </p:spTgt>
                                        </p:tgtEl>
                                        <p:attrNameLst>
                                          <p:attrName>ppt_h</p:attrName>
                                        </p:attrNameLst>
                                      </p:cBhvr>
                                      <p:tavLst>
                                        <p:tav tm="0">
                                          <p:val>
                                            <p:strVal val="#ppt_h"/>
                                          </p:val>
                                        </p:tav>
                                        <p:tav tm="100000">
                                          <p:val>
                                            <p:strVal val="#ppt_h"/>
                                          </p:val>
                                        </p:tav>
                                      </p:tavLst>
                                    </p:anim>
                                    <p:anim calcmode="lin" valueType="num">
                                      <p:cBhvr>
                                        <p:cTn id="81" dur="500" fill="hold"/>
                                        <p:tgtEl>
                                          <p:spTgt spid="179203">
                                            <p:txEl>
                                              <p:pRg st="7" end="7"/>
                                            </p:txEl>
                                          </p:spTgt>
                                        </p:tgtEl>
                                        <p:attrNameLst>
                                          <p:attrName>ppt_x</p:attrName>
                                        </p:attrNameLst>
                                      </p:cBhvr>
                                      <p:tavLst>
                                        <p:tav tm="0">
                                          <p:val>
                                            <p:strVal val="#ppt_x-.2"/>
                                          </p:val>
                                        </p:tav>
                                        <p:tav tm="100000">
                                          <p:val>
                                            <p:strVal val="#ppt_x"/>
                                          </p:val>
                                        </p:tav>
                                      </p:tavLst>
                                    </p:anim>
                                    <p:anim calcmode="lin" valueType="num">
                                      <p:cBhvr>
                                        <p:cTn id="82" dur="500" fill="hold"/>
                                        <p:tgtEl>
                                          <p:spTgt spid="179203">
                                            <p:txEl>
                                              <p:pRg st="7" end="7"/>
                                            </p:txEl>
                                          </p:spTgt>
                                        </p:tgtEl>
                                        <p:attrNameLst>
                                          <p:attrName>ppt_y</p:attrName>
                                        </p:attrNameLst>
                                      </p:cBhvr>
                                      <p:tavLst>
                                        <p:tav tm="0">
                                          <p:val>
                                            <p:strVal val="#ppt_y"/>
                                          </p:val>
                                        </p:tav>
                                        <p:tav tm="100000">
                                          <p:val>
                                            <p:strVal val="#ppt_y"/>
                                          </p:val>
                                        </p:tav>
                                      </p:tavLst>
                                    </p:anim>
                                    <p:animEffect transition="in" filter="fade">
                                      <p:cBhvr>
                                        <p:cTn id="83" dur="500"/>
                                        <p:tgtEl>
                                          <p:spTgt spid="179203">
                                            <p:txEl>
                                              <p:pRg st="7" end="7"/>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4" presetClass="entr" presetSubtype="0" accel="100000" fill="hold" grpId="0" nodeType="clickEffect">
                                  <p:stCondLst>
                                    <p:cond delay="0"/>
                                  </p:stCondLst>
                                  <p:childTnLst>
                                    <p:set>
                                      <p:cBhvr>
                                        <p:cTn id="87" dur="1" fill="hold">
                                          <p:stCondLst>
                                            <p:cond delay="0"/>
                                          </p:stCondLst>
                                        </p:cTn>
                                        <p:tgtEl>
                                          <p:spTgt spid="179203">
                                            <p:txEl>
                                              <p:pRg st="8" end="8"/>
                                            </p:txEl>
                                          </p:spTgt>
                                        </p:tgtEl>
                                        <p:attrNameLst>
                                          <p:attrName>style.visibility</p:attrName>
                                        </p:attrNameLst>
                                      </p:cBhvr>
                                      <p:to>
                                        <p:strVal val="visible"/>
                                      </p:to>
                                    </p:set>
                                    <p:anim calcmode="lin" valueType="num">
                                      <p:cBhvr>
                                        <p:cTn id="88" dur="500" fill="hold"/>
                                        <p:tgtEl>
                                          <p:spTgt spid="179203">
                                            <p:txEl>
                                              <p:pRg st="8" end="8"/>
                                            </p:txEl>
                                          </p:spTgt>
                                        </p:tgtEl>
                                        <p:attrNameLst>
                                          <p:attrName>ppt_w</p:attrName>
                                        </p:attrNameLst>
                                      </p:cBhvr>
                                      <p:tavLst>
                                        <p:tav tm="0">
                                          <p:val>
                                            <p:strVal val="#ppt_w*0.05"/>
                                          </p:val>
                                        </p:tav>
                                        <p:tav tm="100000">
                                          <p:val>
                                            <p:strVal val="#ppt_w"/>
                                          </p:val>
                                        </p:tav>
                                      </p:tavLst>
                                    </p:anim>
                                    <p:anim calcmode="lin" valueType="num">
                                      <p:cBhvr>
                                        <p:cTn id="89" dur="500" fill="hold"/>
                                        <p:tgtEl>
                                          <p:spTgt spid="179203">
                                            <p:txEl>
                                              <p:pRg st="8" end="8"/>
                                            </p:txEl>
                                          </p:spTgt>
                                        </p:tgtEl>
                                        <p:attrNameLst>
                                          <p:attrName>ppt_h</p:attrName>
                                        </p:attrNameLst>
                                      </p:cBhvr>
                                      <p:tavLst>
                                        <p:tav tm="0">
                                          <p:val>
                                            <p:strVal val="#ppt_h"/>
                                          </p:val>
                                        </p:tav>
                                        <p:tav tm="100000">
                                          <p:val>
                                            <p:strVal val="#ppt_h"/>
                                          </p:val>
                                        </p:tav>
                                      </p:tavLst>
                                    </p:anim>
                                    <p:anim calcmode="lin" valueType="num">
                                      <p:cBhvr>
                                        <p:cTn id="90" dur="500" fill="hold"/>
                                        <p:tgtEl>
                                          <p:spTgt spid="179203">
                                            <p:txEl>
                                              <p:pRg st="8" end="8"/>
                                            </p:txEl>
                                          </p:spTgt>
                                        </p:tgtEl>
                                        <p:attrNameLst>
                                          <p:attrName>ppt_x</p:attrName>
                                        </p:attrNameLst>
                                      </p:cBhvr>
                                      <p:tavLst>
                                        <p:tav tm="0">
                                          <p:val>
                                            <p:strVal val="#ppt_x-.2"/>
                                          </p:val>
                                        </p:tav>
                                        <p:tav tm="100000">
                                          <p:val>
                                            <p:strVal val="#ppt_x"/>
                                          </p:val>
                                        </p:tav>
                                      </p:tavLst>
                                    </p:anim>
                                    <p:anim calcmode="lin" valueType="num">
                                      <p:cBhvr>
                                        <p:cTn id="91" dur="500" fill="hold"/>
                                        <p:tgtEl>
                                          <p:spTgt spid="179203">
                                            <p:txEl>
                                              <p:pRg st="8" end="8"/>
                                            </p:txEl>
                                          </p:spTgt>
                                        </p:tgtEl>
                                        <p:attrNameLst>
                                          <p:attrName>ppt_y</p:attrName>
                                        </p:attrNameLst>
                                      </p:cBhvr>
                                      <p:tavLst>
                                        <p:tav tm="0">
                                          <p:val>
                                            <p:strVal val="#ppt_y"/>
                                          </p:val>
                                        </p:tav>
                                        <p:tav tm="100000">
                                          <p:val>
                                            <p:strVal val="#ppt_y"/>
                                          </p:val>
                                        </p:tav>
                                      </p:tavLst>
                                    </p:anim>
                                    <p:animEffect transition="in" filter="fade">
                                      <p:cBhvr>
                                        <p:cTn id="92" dur="500"/>
                                        <p:tgtEl>
                                          <p:spTgt spid="1792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3"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a:xfrm>
            <a:off x="1703389" y="261939"/>
            <a:ext cx="8785225" cy="6480175"/>
          </a:xfrm>
        </p:spPr>
        <p:txBody>
          <a:bodyPr/>
          <a:lstStyle/>
          <a:p>
            <a:pPr algn="just" eaLnBrk="1" hangingPunct="1">
              <a:lnSpc>
                <a:spcPct val="90000"/>
              </a:lnSpc>
              <a:buFont typeface="Wingdings" pitchFamily="2" charset="2"/>
              <a:buNone/>
              <a:defRPr/>
            </a:pPr>
            <a:r>
              <a:rPr kumimoji="1" lang="fa-IR" b="1" dirty="0" smtClean="0">
                <a:effectLst/>
              </a:rPr>
              <a:t>10</a:t>
            </a:r>
            <a:r>
              <a:rPr kumimoji="1" lang="ar-SA" b="1" dirty="0" smtClean="0">
                <a:effectLst/>
              </a:rPr>
              <a:t>- آيا نام و نشان محصولات شركت در فروش مؤثر م</a:t>
            </a:r>
            <a:r>
              <a:rPr kumimoji="1" lang="fa-IR" b="1" dirty="0" smtClean="0">
                <a:effectLst/>
              </a:rPr>
              <a:t>ی</a:t>
            </a:r>
            <a:r>
              <a:rPr kumimoji="1" lang="ar-SA" b="1" dirty="0" smtClean="0">
                <a:effectLst/>
              </a:rPr>
              <a:t> باشند؟</a:t>
            </a:r>
            <a:endParaRPr kumimoji="1" lang="fa-IR" b="1" dirty="0" smtClean="0">
              <a:effectLst/>
            </a:endParaRPr>
          </a:p>
          <a:p>
            <a:pPr algn="just" eaLnBrk="1" hangingPunct="1">
              <a:lnSpc>
                <a:spcPct val="90000"/>
              </a:lnSpc>
              <a:buFont typeface="Wingdings" pitchFamily="2" charset="2"/>
              <a:buNone/>
              <a:defRPr/>
            </a:pPr>
            <a:r>
              <a:rPr kumimoji="1" lang="fa-IR" b="1" dirty="0" smtClean="0">
                <a:effectLst/>
              </a:rPr>
              <a:t>11</a:t>
            </a:r>
            <a:r>
              <a:rPr kumimoji="1" lang="ar-SA" b="1" dirty="0" smtClean="0">
                <a:effectLst/>
              </a:rPr>
              <a:t>- خريداران و مشتريان احتمال</a:t>
            </a:r>
            <a:r>
              <a:rPr kumimoji="1" lang="fa-IR" b="1" dirty="0" smtClean="0">
                <a:effectLst/>
              </a:rPr>
              <a:t>ی</a:t>
            </a:r>
            <a:r>
              <a:rPr kumimoji="1" lang="ar-SA" b="1" dirty="0" smtClean="0">
                <a:effectLst/>
              </a:rPr>
              <a:t> ما چه كسان</a:t>
            </a:r>
            <a:r>
              <a:rPr kumimoji="1" lang="fa-IR" b="1" dirty="0" smtClean="0">
                <a:effectLst/>
              </a:rPr>
              <a:t>ی</a:t>
            </a:r>
            <a:r>
              <a:rPr kumimoji="1" lang="ar-SA" b="1" dirty="0" smtClean="0">
                <a:effectLst/>
              </a:rPr>
              <a:t> هستند؟ </a:t>
            </a:r>
          </a:p>
          <a:p>
            <a:pPr algn="just" eaLnBrk="1" hangingPunct="1">
              <a:lnSpc>
                <a:spcPct val="90000"/>
              </a:lnSpc>
              <a:buFont typeface="Wingdings" pitchFamily="2" charset="2"/>
              <a:buNone/>
              <a:defRPr/>
            </a:pPr>
            <a:r>
              <a:rPr kumimoji="1" lang="fa-IR" b="1" dirty="0" smtClean="0">
                <a:effectLst/>
              </a:rPr>
              <a:t>12</a:t>
            </a:r>
            <a:r>
              <a:rPr kumimoji="1" lang="ar-SA" b="1" dirty="0" smtClean="0">
                <a:effectLst/>
              </a:rPr>
              <a:t>- اندازه و وسعت بازارها</a:t>
            </a:r>
            <a:r>
              <a:rPr kumimoji="1" lang="fa-IR" b="1" dirty="0" smtClean="0">
                <a:effectLst/>
              </a:rPr>
              <a:t>ی</a:t>
            </a:r>
            <a:r>
              <a:rPr kumimoji="1" lang="ar-SA" b="1" dirty="0" smtClean="0">
                <a:effectLst/>
              </a:rPr>
              <a:t> احتمال</a:t>
            </a:r>
            <a:r>
              <a:rPr kumimoji="1" lang="fa-IR" b="1" dirty="0" smtClean="0">
                <a:effectLst/>
              </a:rPr>
              <a:t>ی</a:t>
            </a:r>
            <a:r>
              <a:rPr kumimoji="1" lang="ar-SA" b="1" dirty="0" smtClean="0">
                <a:effectLst/>
              </a:rPr>
              <a:t> ما چيست؟ </a:t>
            </a:r>
          </a:p>
          <a:p>
            <a:pPr algn="just" eaLnBrk="1" hangingPunct="1">
              <a:lnSpc>
                <a:spcPct val="90000"/>
              </a:lnSpc>
              <a:buFont typeface="Wingdings" pitchFamily="2" charset="2"/>
              <a:buNone/>
              <a:defRPr/>
            </a:pPr>
            <a:r>
              <a:rPr kumimoji="1" lang="fa-IR" b="1" dirty="0" smtClean="0">
                <a:effectLst/>
              </a:rPr>
              <a:t>13</a:t>
            </a:r>
            <a:r>
              <a:rPr kumimoji="1" lang="ar-SA" b="1" dirty="0" smtClean="0">
                <a:effectLst/>
              </a:rPr>
              <a:t>- كانالها</a:t>
            </a:r>
            <a:r>
              <a:rPr kumimoji="1" lang="fa-IR" b="1" dirty="0" smtClean="0">
                <a:effectLst/>
              </a:rPr>
              <a:t>ی</a:t>
            </a:r>
            <a:r>
              <a:rPr kumimoji="1" lang="ar-SA" b="1" dirty="0" smtClean="0">
                <a:effectLst/>
              </a:rPr>
              <a:t> توزيع بازار احتمال</a:t>
            </a:r>
            <a:r>
              <a:rPr kumimoji="1" lang="fa-IR" b="1" dirty="0" smtClean="0">
                <a:effectLst/>
              </a:rPr>
              <a:t>ی</a:t>
            </a:r>
            <a:r>
              <a:rPr kumimoji="1" lang="ar-SA" b="1" dirty="0" smtClean="0">
                <a:effectLst/>
              </a:rPr>
              <a:t> ما چيست؟ </a:t>
            </a:r>
            <a:endParaRPr kumimoji="1" lang="fa-IR" b="1" dirty="0" smtClean="0">
              <a:effectLst/>
            </a:endParaRPr>
          </a:p>
          <a:p>
            <a:pPr algn="just" eaLnBrk="1" hangingPunct="1">
              <a:lnSpc>
                <a:spcPct val="90000"/>
              </a:lnSpc>
              <a:buFont typeface="Wingdings" pitchFamily="2" charset="2"/>
              <a:buNone/>
              <a:defRPr/>
            </a:pPr>
            <a:r>
              <a:rPr kumimoji="1" lang="ar-SA" b="1" dirty="0" smtClean="0">
                <a:effectLst/>
              </a:rPr>
              <a:t>14- نيازها، خواسته</a:t>
            </a:r>
            <a:r>
              <a:rPr kumimoji="1" lang="fa-IR" b="1" dirty="0" smtClean="0">
                <a:effectLst/>
              </a:rPr>
              <a:t> </a:t>
            </a:r>
            <a:r>
              <a:rPr kumimoji="1" lang="ar-SA" b="1" dirty="0" smtClean="0">
                <a:effectLst/>
              </a:rPr>
              <a:t>ها، انتظارات و انگيزه خريداران يا بازارها</a:t>
            </a:r>
            <a:r>
              <a:rPr kumimoji="1" lang="fa-IR" b="1" dirty="0" smtClean="0">
                <a:effectLst/>
              </a:rPr>
              <a:t>ی</a:t>
            </a:r>
            <a:r>
              <a:rPr kumimoji="1" lang="en-US" b="1" dirty="0" smtClean="0">
                <a:effectLst/>
              </a:rPr>
              <a:t> </a:t>
            </a:r>
            <a:r>
              <a:rPr kumimoji="1" lang="ar-SA" b="1" dirty="0" smtClean="0">
                <a:effectLst/>
              </a:rPr>
              <a:t>احتمال</a:t>
            </a:r>
            <a:r>
              <a:rPr kumimoji="1" lang="fa-IR" b="1" dirty="0" smtClean="0">
                <a:effectLst/>
              </a:rPr>
              <a:t>ی</a:t>
            </a:r>
            <a:r>
              <a:rPr kumimoji="1" lang="ar-SA" b="1" dirty="0" smtClean="0">
                <a:effectLst/>
              </a:rPr>
              <a:t> كدامند؟</a:t>
            </a:r>
            <a:endParaRPr kumimoji="1" lang="fa-IR" b="1" dirty="0" smtClean="0">
              <a:effectLst/>
            </a:endParaRPr>
          </a:p>
          <a:p>
            <a:pPr eaLnBrk="1" hangingPunct="1">
              <a:lnSpc>
                <a:spcPct val="90000"/>
              </a:lnSpc>
              <a:buFontTx/>
              <a:buNone/>
              <a:defRPr/>
            </a:pPr>
            <a:r>
              <a:rPr kumimoji="1" lang="fa-IR" b="1" dirty="0" smtClean="0">
                <a:effectLst/>
              </a:rPr>
              <a:t>15- </a:t>
            </a:r>
            <a:r>
              <a:rPr kumimoji="1" lang="ar-SA" b="1" dirty="0" smtClean="0">
                <a:effectLst/>
              </a:rPr>
              <a:t>تعداد دفعات خريد قابل انتظار چه ميزان است ؟ </a:t>
            </a:r>
            <a:endParaRPr kumimoji="1" lang="en-US" b="1" dirty="0" smtClean="0">
              <a:effectLst/>
            </a:endParaRPr>
          </a:p>
          <a:p>
            <a:pPr eaLnBrk="1" hangingPunct="1">
              <a:lnSpc>
                <a:spcPct val="90000"/>
              </a:lnSpc>
              <a:buFontTx/>
              <a:buNone/>
              <a:defRPr/>
            </a:pPr>
            <a:r>
              <a:rPr kumimoji="1" lang="fa-IR" b="1" dirty="0" smtClean="0">
                <a:effectLst/>
              </a:rPr>
              <a:t>16</a:t>
            </a:r>
            <a:r>
              <a:rPr kumimoji="1" lang="ar-SA" b="1" dirty="0" smtClean="0">
                <a:effectLst/>
              </a:rPr>
              <a:t>- ميزان خريد احتمال</a:t>
            </a:r>
            <a:r>
              <a:rPr kumimoji="1" lang="fa-IR" b="1" dirty="0" smtClean="0">
                <a:effectLst/>
              </a:rPr>
              <a:t>ی</a:t>
            </a:r>
            <a:r>
              <a:rPr kumimoji="1" lang="ar-SA" b="1" dirty="0" smtClean="0">
                <a:effectLst/>
              </a:rPr>
              <a:t> خريداران چه اندازه است ؟   </a:t>
            </a:r>
            <a:r>
              <a:rPr kumimoji="1" lang="en-US" b="1" dirty="0" smtClean="0">
                <a:effectLst/>
              </a:rPr>
              <a:t>   </a:t>
            </a:r>
            <a:r>
              <a:rPr kumimoji="1" lang="ar-SA" b="1" dirty="0" smtClean="0">
                <a:effectLst/>
              </a:rPr>
              <a:t> </a:t>
            </a:r>
          </a:p>
          <a:p>
            <a:pPr eaLnBrk="1" hangingPunct="1">
              <a:lnSpc>
                <a:spcPct val="90000"/>
              </a:lnSpc>
              <a:buFont typeface="Wingdings" pitchFamily="2" charset="2"/>
              <a:buNone/>
              <a:defRPr/>
            </a:pPr>
            <a:r>
              <a:rPr kumimoji="1" lang="fa-IR" b="1" dirty="0" smtClean="0">
                <a:effectLst/>
              </a:rPr>
              <a:t>17</a:t>
            </a:r>
            <a:r>
              <a:rPr kumimoji="1" lang="ar-SA" b="1" dirty="0" smtClean="0">
                <a:effectLst/>
              </a:rPr>
              <a:t>- ماموران كاركزاران خريد چه كسان</a:t>
            </a:r>
            <a:r>
              <a:rPr kumimoji="1" lang="fa-IR" b="1" dirty="0" smtClean="0">
                <a:effectLst/>
              </a:rPr>
              <a:t>ی</a:t>
            </a:r>
            <a:r>
              <a:rPr kumimoji="1" lang="ar-SA" b="1" dirty="0" smtClean="0">
                <a:effectLst/>
              </a:rPr>
              <a:t> هستند ؟ </a:t>
            </a:r>
            <a:endParaRPr kumimoji="1" lang="en-US" b="1" dirty="0" smtClean="0">
              <a:effectLst/>
            </a:endParaRPr>
          </a:p>
          <a:p>
            <a:pPr eaLnBrk="1" hangingPunct="1">
              <a:lnSpc>
                <a:spcPct val="90000"/>
              </a:lnSpc>
              <a:buFont typeface="Wingdings" pitchFamily="2" charset="2"/>
              <a:buNone/>
              <a:defRPr/>
            </a:pPr>
            <a:r>
              <a:rPr kumimoji="1" lang="fa-IR" b="1" dirty="0" smtClean="0">
                <a:effectLst/>
              </a:rPr>
              <a:t>18</a:t>
            </a:r>
            <a:r>
              <a:rPr kumimoji="1" lang="ar-SA" b="1" dirty="0" smtClean="0">
                <a:effectLst/>
              </a:rPr>
              <a:t>- تاثير گذاران خريد چه كسان</a:t>
            </a:r>
            <a:r>
              <a:rPr kumimoji="1" lang="fa-IR" b="1" dirty="0" smtClean="0">
                <a:effectLst/>
              </a:rPr>
              <a:t>ی</a:t>
            </a:r>
            <a:r>
              <a:rPr kumimoji="1" lang="ar-SA" b="1" dirty="0" smtClean="0">
                <a:effectLst/>
              </a:rPr>
              <a:t> هستند ؟ </a:t>
            </a:r>
          </a:p>
          <a:p>
            <a:pPr eaLnBrk="1" hangingPunct="1">
              <a:lnSpc>
                <a:spcPct val="90000"/>
              </a:lnSpc>
              <a:buFont typeface="Wingdings" pitchFamily="2" charset="2"/>
              <a:buNone/>
              <a:defRPr/>
            </a:pPr>
            <a:r>
              <a:rPr kumimoji="1" lang="fa-IR" b="1" dirty="0" smtClean="0">
                <a:effectLst/>
              </a:rPr>
              <a:t>19</a:t>
            </a:r>
            <a:r>
              <a:rPr kumimoji="1" lang="ar-SA" b="1" dirty="0" smtClean="0">
                <a:effectLst/>
              </a:rPr>
              <a:t>- چه سطوح</a:t>
            </a:r>
            <a:r>
              <a:rPr kumimoji="1" lang="fa-IR" b="1" dirty="0" smtClean="0">
                <a:effectLst/>
              </a:rPr>
              <a:t>ی</a:t>
            </a:r>
            <a:r>
              <a:rPr kumimoji="1" lang="ar-SA" b="1" dirty="0" smtClean="0">
                <a:effectLst/>
              </a:rPr>
              <a:t> از قيمت را برا</a:t>
            </a:r>
            <a:r>
              <a:rPr kumimoji="1" lang="fa-IR" b="1" dirty="0" smtClean="0">
                <a:effectLst/>
              </a:rPr>
              <a:t>ی</a:t>
            </a:r>
            <a:r>
              <a:rPr kumimoji="1" lang="ar-SA" b="1" dirty="0" smtClean="0">
                <a:effectLst/>
              </a:rPr>
              <a:t> گروه ها</a:t>
            </a:r>
            <a:r>
              <a:rPr kumimoji="1" lang="fa-IR" b="1" dirty="0" smtClean="0">
                <a:effectLst/>
              </a:rPr>
              <a:t>ی</a:t>
            </a:r>
            <a:r>
              <a:rPr kumimoji="1" lang="ar-SA" b="1" dirty="0" smtClean="0">
                <a:effectLst/>
              </a:rPr>
              <a:t> گوناگون خريداران ميتوان ارائه داد؟</a:t>
            </a:r>
            <a:endParaRPr lang="en-US" b="1" dirty="0" smtClean="0"/>
          </a:p>
        </p:txBody>
      </p:sp>
    </p:spTree>
    <p:extLst>
      <p:ext uri="{BB962C8B-B14F-4D97-AF65-F5344CB8AC3E}">
        <p14:creationId xmlns:p14="http://schemas.microsoft.com/office/powerpoint/2010/main" val="345100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80226">
                                            <p:txEl>
                                              <p:pRg st="0" end="0"/>
                                            </p:txEl>
                                          </p:spTgt>
                                        </p:tgtEl>
                                        <p:attrNameLst>
                                          <p:attrName>style.visibility</p:attrName>
                                        </p:attrNameLst>
                                      </p:cBhvr>
                                      <p:to>
                                        <p:strVal val="visible"/>
                                      </p:to>
                                    </p:set>
                                    <p:animEffect transition="in" filter="fade">
                                      <p:cBhvr>
                                        <p:cTn id="7" dur="500">
                                          <p:stCondLst>
                                            <p:cond delay="0"/>
                                          </p:stCondLst>
                                        </p:cTn>
                                        <p:tgtEl>
                                          <p:spTgt spid="180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80226">
                                            <p:txEl>
                                              <p:pRg st="1" end="1"/>
                                            </p:txEl>
                                          </p:spTgt>
                                        </p:tgtEl>
                                        <p:attrNameLst>
                                          <p:attrName>style.visibility</p:attrName>
                                        </p:attrNameLst>
                                      </p:cBhvr>
                                      <p:to>
                                        <p:strVal val="visible"/>
                                      </p:to>
                                    </p:set>
                                    <p:animEffect transition="in" filter="fade">
                                      <p:cBhvr>
                                        <p:cTn id="12" dur="500">
                                          <p:stCondLst>
                                            <p:cond delay="0"/>
                                          </p:stCondLst>
                                        </p:cTn>
                                        <p:tgtEl>
                                          <p:spTgt spid="1802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80226">
                                            <p:txEl>
                                              <p:pRg st="2" end="2"/>
                                            </p:txEl>
                                          </p:spTgt>
                                        </p:tgtEl>
                                        <p:attrNameLst>
                                          <p:attrName>style.visibility</p:attrName>
                                        </p:attrNameLst>
                                      </p:cBhvr>
                                      <p:to>
                                        <p:strVal val="visible"/>
                                      </p:to>
                                    </p:set>
                                    <p:animEffect transition="in" filter="fade">
                                      <p:cBhvr>
                                        <p:cTn id="17" dur="500">
                                          <p:stCondLst>
                                            <p:cond delay="0"/>
                                          </p:stCondLst>
                                        </p:cTn>
                                        <p:tgtEl>
                                          <p:spTgt spid="1802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80226">
                                            <p:txEl>
                                              <p:pRg st="3" end="3"/>
                                            </p:txEl>
                                          </p:spTgt>
                                        </p:tgtEl>
                                        <p:attrNameLst>
                                          <p:attrName>style.visibility</p:attrName>
                                        </p:attrNameLst>
                                      </p:cBhvr>
                                      <p:to>
                                        <p:strVal val="visible"/>
                                      </p:to>
                                    </p:set>
                                    <p:animEffect transition="in" filter="fade">
                                      <p:cBhvr>
                                        <p:cTn id="22" dur="500">
                                          <p:stCondLst>
                                            <p:cond delay="0"/>
                                          </p:stCondLst>
                                        </p:cTn>
                                        <p:tgtEl>
                                          <p:spTgt spid="1802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80226">
                                            <p:txEl>
                                              <p:pRg st="4" end="4"/>
                                            </p:txEl>
                                          </p:spTgt>
                                        </p:tgtEl>
                                        <p:attrNameLst>
                                          <p:attrName>style.visibility</p:attrName>
                                        </p:attrNameLst>
                                      </p:cBhvr>
                                      <p:to>
                                        <p:strVal val="visible"/>
                                      </p:to>
                                    </p:set>
                                    <p:animEffect transition="in" filter="fade">
                                      <p:cBhvr>
                                        <p:cTn id="27" dur="500">
                                          <p:stCondLst>
                                            <p:cond delay="0"/>
                                          </p:stCondLst>
                                        </p:cTn>
                                        <p:tgtEl>
                                          <p:spTgt spid="1802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80226">
                                            <p:txEl>
                                              <p:pRg st="5" end="5"/>
                                            </p:txEl>
                                          </p:spTgt>
                                        </p:tgtEl>
                                        <p:attrNameLst>
                                          <p:attrName>style.visibility</p:attrName>
                                        </p:attrNameLst>
                                      </p:cBhvr>
                                      <p:to>
                                        <p:strVal val="visible"/>
                                      </p:to>
                                    </p:set>
                                    <p:animEffect transition="in" filter="fade">
                                      <p:cBhvr>
                                        <p:cTn id="32" dur="500">
                                          <p:stCondLst>
                                            <p:cond delay="0"/>
                                          </p:stCondLst>
                                        </p:cTn>
                                        <p:tgtEl>
                                          <p:spTgt spid="1802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80226">
                                            <p:txEl>
                                              <p:pRg st="6" end="6"/>
                                            </p:txEl>
                                          </p:spTgt>
                                        </p:tgtEl>
                                        <p:attrNameLst>
                                          <p:attrName>style.visibility</p:attrName>
                                        </p:attrNameLst>
                                      </p:cBhvr>
                                      <p:to>
                                        <p:strVal val="visible"/>
                                      </p:to>
                                    </p:set>
                                    <p:animEffect transition="in" filter="fade">
                                      <p:cBhvr>
                                        <p:cTn id="37" dur="500">
                                          <p:stCondLst>
                                            <p:cond delay="0"/>
                                          </p:stCondLst>
                                        </p:cTn>
                                        <p:tgtEl>
                                          <p:spTgt spid="1802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80226">
                                            <p:txEl>
                                              <p:pRg st="7" end="7"/>
                                            </p:txEl>
                                          </p:spTgt>
                                        </p:tgtEl>
                                        <p:attrNameLst>
                                          <p:attrName>style.visibility</p:attrName>
                                        </p:attrNameLst>
                                      </p:cBhvr>
                                      <p:to>
                                        <p:strVal val="visible"/>
                                      </p:to>
                                    </p:set>
                                    <p:animEffect transition="in" filter="fade">
                                      <p:cBhvr>
                                        <p:cTn id="42" dur="500">
                                          <p:stCondLst>
                                            <p:cond delay="0"/>
                                          </p:stCondLst>
                                        </p:cTn>
                                        <p:tgtEl>
                                          <p:spTgt spid="18022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180226">
                                            <p:txEl>
                                              <p:pRg st="8" end="8"/>
                                            </p:txEl>
                                          </p:spTgt>
                                        </p:tgtEl>
                                        <p:attrNameLst>
                                          <p:attrName>style.visibility</p:attrName>
                                        </p:attrNameLst>
                                      </p:cBhvr>
                                      <p:to>
                                        <p:strVal val="visible"/>
                                      </p:to>
                                    </p:set>
                                    <p:animEffect transition="in" filter="fade">
                                      <p:cBhvr>
                                        <p:cTn id="47" dur="500">
                                          <p:stCondLst>
                                            <p:cond delay="0"/>
                                          </p:stCondLst>
                                        </p:cTn>
                                        <p:tgtEl>
                                          <p:spTgt spid="18022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iterate type="lt">
                                    <p:tmPct val="10000"/>
                                  </p:iterate>
                                  <p:childTnLst>
                                    <p:set>
                                      <p:cBhvr>
                                        <p:cTn id="51" dur="1" fill="hold">
                                          <p:stCondLst>
                                            <p:cond delay="0"/>
                                          </p:stCondLst>
                                        </p:cTn>
                                        <p:tgtEl>
                                          <p:spTgt spid="180226">
                                            <p:txEl>
                                              <p:pRg st="9" end="9"/>
                                            </p:txEl>
                                          </p:spTgt>
                                        </p:tgtEl>
                                        <p:attrNameLst>
                                          <p:attrName>style.visibility</p:attrName>
                                        </p:attrNameLst>
                                      </p:cBhvr>
                                      <p:to>
                                        <p:strVal val="visible"/>
                                      </p:to>
                                    </p:set>
                                    <p:animEffect transition="in" filter="fade">
                                      <p:cBhvr>
                                        <p:cTn id="52" dur="500">
                                          <p:stCondLst>
                                            <p:cond delay="0"/>
                                          </p:stCondLst>
                                        </p:cTn>
                                        <p:tgtEl>
                                          <p:spTgt spid="18022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body" idx="1"/>
          </p:nvPr>
        </p:nvSpPr>
        <p:spPr>
          <a:xfrm>
            <a:off x="1703389" y="188914"/>
            <a:ext cx="8785225" cy="6669087"/>
          </a:xfrm>
        </p:spPr>
        <p:txBody>
          <a:bodyPr>
            <a:normAutofit lnSpcReduction="10000"/>
          </a:bodyPr>
          <a:lstStyle/>
          <a:p>
            <a:pPr algn="just" eaLnBrk="1" hangingPunct="1">
              <a:lnSpc>
                <a:spcPct val="80000"/>
              </a:lnSpc>
              <a:buFont typeface="Wingdings" pitchFamily="2" charset="2"/>
              <a:buNone/>
            </a:pPr>
            <a:r>
              <a:rPr kumimoji="1" lang="fa-IR" b="1" dirty="0"/>
              <a:t> 20</a:t>
            </a:r>
            <a:r>
              <a:rPr kumimoji="1" lang="ar-SA" b="1" dirty="0"/>
              <a:t>- آيا خريدها ناش</a:t>
            </a:r>
            <a:r>
              <a:rPr kumimoji="1" lang="fa-IR" b="1" dirty="0"/>
              <a:t>ی</a:t>
            </a:r>
            <a:r>
              <a:rPr kumimoji="1" lang="ar-SA" b="1" dirty="0"/>
              <a:t> از خريد محصولات</a:t>
            </a:r>
            <a:r>
              <a:rPr kumimoji="1" lang="fa-IR" b="1" dirty="0"/>
              <a:t>ی</a:t>
            </a:r>
            <a:r>
              <a:rPr kumimoji="1" lang="ar-SA" b="1" dirty="0"/>
              <a:t> ديگر م</a:t>
            </a:r>
            <a:r>
              <a:rPr kumimoji="1" lang="fa-IR" b="1" dirty="0"/>
              <a:t>ی</a:t>
            </a:r>
            <a:r>
              <a:rPr kumimoji="1" lang="ar-SA" b="1" dirty="0"/>
              <a:t> باشد؟ (تقاضا</a:t>
            </a:r>
            <a:r>
              <a:rPr kumimoji="1" lang="fa-IR" b="1" dirty="0"/>
              <a:t>ی</a:t>
            </a:r>
            <a:r>
              <a:rPr kumimoji="1" lang="ar-SA" b="1" dirty="0"/>
              <a:t> مشتق شده) </a:t>
            </a:r>
          </a:p>
          <a:p>
            <a:pPr algn="just" eaLnBrk="1" hangingPunct="1">
              <a:lnSpc>
                <a:spcPct val="80000"/>
              </a:lnSpc>
              <a:buFont typeface="Wingdings" pitchFamily="2" charset="2"/>
              <a:buNone/>
            </a:pPr>
            <a:r>
              <a:rPr kumimoji="1" lang="fa-IR" b="1" dirty="0"/>
              <a:t> 21</a:t>
            </a:r>
            <a:r>
              <a:rPr kumimoji="1" lang="ar-SA" b="1" dirty="0"/>
              <a:t>- تقاضا تا چه اندازه واقعي است؟ </a:t>
            </a:r>
          </a:p>
          <a:p>
            <a:pPr algn="just" eaLnBrk="1" hangingPunct="1">
              <a:lnSpc>
                <a:spcPct val="80000"/>
              </a:lnSpc>
              <a:buFont typeface="Wingdings" pitchFamily="2" charset="2"/>
              <a:buNone/>
            </a:pPr>
            <a:r>
              <a:rPr kumimoji="1" lang="fa-IR" b="1" dirty="0"/>
              <a:t> 22-</a:t>
            </a:r>
            <a:r>
              <a:rPr kumimoji="1" lang="ar-SA" b="1" dirty="0"/>
              <a:t> چه عوامل</a:t>
            </a:r>
            <a:r>
              <a:rPr kumimoji="1" lang="fa-IR" b="1" dirty="0"/>
              <a:t>ی</a:t>
            </a:r>
            <a:r>
              <a:rPr kumimoji="1" lang="ar-SA" b="1" dirty="0"/>
              <a:t> ممكن است تقاضا را محدود كنند؟ </a:t>
            </a:r>
          </a:p>
          <a:p>
            <a:pPr algn="just" eaLnBrk="1" hangingPunct="1">
              <a:lnSpc>
                <a:spcPct val="80000"/>
              </a:lnSpc>
              <a:buFontTx/>
              <a:buNone/>
            </a:pPr>
            <a:r>
              <a:rPr kumimoji="1" lang="fa-IR" b="1" dirty="0"/>
              <a:t> 23- </a:t>
            </a:r>
            <a:r>
              <a:rPr kumimoji="1" lang="ar-SA" b="1" dirty="0"/>
              <a:t>آثار تغييرات تكنولوژ</a:t>
            </a:r>
            <a:r>
              <a:rPr kumimoji="1" lang="fa-IR" b="1" dirty="0"/>
              <a:t>ی</a:t>
            </a:r>
            <a:r>
              <a:rPr kumimoji="1" lang="ar-SA" b="1" dirty="0"/>
              <a:t> بر تقاضا چه اندازه است؟ </a:t>
            </a:r>
            <a:endParaRPr kumimoji="1" lang="fa-IR" b="1" dirty="0"/>
          </a:p>
          <a:p>
            <a:pPr algn="just" eaLnBrk="1" hangingPunct="1">
              <a:lnSpc>
                <a:spcPct val="80000"/>
              </a:lnSpc>
              <a:buFontTx/>
              <a:buNone/>
            </a:pPr>
            <a:r>
              <a:rPr kumimoji="1" lang="fa-IR" b="1" dirty="0"/>
              <a:t> 24</a:t>
            </a:r>
            <a:r>
              <a:rPr kumimoji="1" lang="ar-SA" b="1" dirty="0"/>
              <a:t>- آيا عوامل محيط طبيع</a:t>
            </a:r>
            <a:r>
              <a:rPr kumimoji="1" lang="fa-IR" b="1" dirty="0"/>
              <a:t>ی</a:t>
            </a:r>
            <a:r>
              <a:rPr kumimoji="1" lang="ar-SA" b="1" dirty="0"/>
              <a:t> و فصل</a:t>
            </a:r>
            <a:r>
              <a:rPr kumimoji="1" lang="fa-IR" b="1" dirty="0"/>
              <a:t>ی</a:t>
            </a:r>
            <a:r>
              <a:rPr kumimoji="1" lang="ar-SA" b="1" dirty="0"/>
              <a:t> بر تقاضا اثر دارد؟ </a:t>
            </a:r>
          </a:p>
          <a:p>
            <a:pPr algn="just" eaLnBrk="1" hangingPunct="1">
              <a:lnSpc>
                <a:spcPct val="80000"/>
              </a:lnSpc>
              <a:buFont typeface="Wingdings" pitchFamily="2" charset="2"/>
              <a:buNone/>
            </a:pPr>
            <a:r>
              <a:rPr kumimoji="1" lang="fa-IR" b="1" dirty="0"/>
              <a:t> 25</a:t>
            </a:r>
            <a:r>
              <a:rPr kumimoji="1" lang="ar-SA" b="1" dirty="0"/>
              <a:t>- چه عوامل ديگري بر نوع تقاضا اثر ميگذارند؟ </a:t>
            </a:r>
          </a:p>
          <a:p>
            <a:pPr algn="just" eaLnBrk="1" hangingPunct="1">
              <a:lnSpc>
                <a:spcPct val="80000"/>
              </a:lnSpc>
              <a:buFont typeface="Wingdings" pitchFamily="2" charset="2"/>
              <a:buNone/>
            </a:pPr>
            <a:r>
              <a:rPr kumimoji="1" lang="fa-IR" b="1" dirty="0"/>
              <a:t> 26</a:t>
            </a:r>
            <a:r>
              <a:rPr kumimoji="1" lang="ar-SA" b="1" dirty="0"/>
              <a:t>- چه نوع محركهائ</a:t>
            </a:r>
            <a:r>
              <a:rPr kumimoji="1" lang="fa-IR" b="1" dirty="0"/>
              <a:t>ی</a:t>
            </a:r>
            <a:r>
              <a:rPr kumimoji="1" lang="ar-SA" b="1" dirty="0"/>
              <a:t> برا</a:t>
            </a:r>
            <a:r>
              <a:rPr kumimoji="1" lang="fa-IR" b="1" dirty="0"/>
              <a:t>ی</a:t>
            </a:r>
            <a:r>
              <a:rPr kumimoji="1" lang="ar-SA" b="1" dirty="0"/>
              <a:t> افزايش تقاضا در نظر گرفته شده اند؟ </a:t>
            </a:r>
          </a:p>
          <a:p>
            <a:pPr algn="just" eaLnBrk="1" hangingPunct="1">
              <a:lnSpc>
                <a:spcPct val="80000"/>
              </a:lnSpc>
              <a:buFont typeface="Wingdings" pitchFamily="2" charset="2"/>
              <a:buNone/>
            </a:pPr>
            <a:r>
              <a:rPr kumimoji="1" lang="fa-IR" b="1" dirty="0"/>
              <a:t> 27</a:t>
            </a:r>
            <a:r>
              <a:rPr kumimoji="1" lang="ar-SA" b="1" dirty="0"/>
              <a:t>- قوانين و مقررات موجود در ارتباط با محصولات شركت كدامند؟</a:t>
            </a:r>
            <a:endParaRPr kumimoji="1" lang="fa-IR" b="1" dirty="0"/>
          </a:p>
          <a:p>
            <a:pPr algn="just" eaLnBrk="1" hangingPunct="1">
              <a:lnSpc>
                <a:spcPct val="80000"/>
              </a:lnSpc>
              <a:buFont typeface="Wingdings" pitchFamily="2" charset="2"/>
              <a:buNone/>
            </a:pPr>
            <a:r>
              <a:rPr kumimoji="1" lang="fa-IR" b="1" dirty="0"/>
              <a:t> </a:t>
            </a:r>
            <a:r>
              <a:rPr kumimoji="1" lang="ar-SA" b="1" dirty="0"/>
              <a:t>28- نوع و تنوع خدمات شركت چگونه است ؟ </a:t>
            </a:r>
          </a:p>
          <a:p>
            <a:pPr eaLnBrk="1" hangingPunct="1">
              <a:lnSpc>
                <a:spcPct val="80000"/>
              </a:lnSpc>
              <a:buFont typeface="Wingdings" pitchFamily="2" charset="2"/>
              <a:buNone/>
            </a:pPr>
            <a:r>
              <a:rPr kumimoji="1" lang="fa-IR" b="1" dirty="0"/>
              <a:t> 29</a:t>
            </a:r>
            <a:r>
              <a:rPr kumimoji="1" lang="ar-SA" b="1" dirty="0"/>
              <a:t>- چه نوع تسهيلات مال</a:t>
            </a:r>
            <a:r>
              <a:rPr kumimoji="1" lang="fa-IR" b="1" dirty="0"/>
              <a:t>ی</a:t>
            </a:r>
            <a:r>
              <a:rPr kumimoji="1" lang="ar-SA" b="1" dirty="0"/>
              <a:t> برا</a:t>
            </a:r>
            <a:r>
              <a:rPr kumimoji="1" lang="fa-IR" b="1" dirty="0"/>
              <a:t>ی</a:t>
            </a:r>
            <a:r>
              <a:rPr kumimoji="1" lang="ar-SA" b="1" dirty="0"/>
              <a:t> خريداران در نظر گرفته شده است ؟ </a:t>
            </a:r>
          </a:p>
          <a:p>
            <a:pPr eaLnBrk="1" hangingPunct="1">
              <a:lnSpc>
                <a:spcPct val="80000"/>
              </a:lnSpc>
              <a:buFont typeface="Wingdings" pitchFamily="2" charset="2"/>
              <a:buNone/>
            </a:pPr>
            <a:r>
              <a:rPr kumimoji="1" lang="fa-IR" b="1" dirty="0"/>
              <a:t> 30</a:t>
            </a:r>
            <a:r>
              <a:rPr kumimoji="1" lang="ar-SA" b="1" dirty="0"/>
              <a:t>- چه نوع ضمانت و گارانت</a:t>
            </a:r>
            <a:r>
              <a:rPr kumimoji="1" lang="fa-IR" b="1" dirty="0"/>
              <a:t>ی</a:t>
            </a:r>
            <a:r>
              <a:rPr kumimoji="1" lang="ar-SA" b="1" dirty="0"/>
              <a:t> برا</a:t>
            </a:r>
            <a:r>
              <a:rPr kumimoji="1" lang="fa-IR" b="1" dirty="0"/>
              <a:t>ی</a:t>
            </a:r>
            <a:r>
              <a:rPr kumimoji="1" lang="ar-SA" b="1" dirty="0"/>
              <a:t> محصولات شركت در نظر گرفته شده است ؟ </a:t>
            </a:r>
            <a:endParaRPr kumimoji="1" lang="fa-IR" b="1" dirty="0"/>
          </a:p>
          <a:p>
            <a:pPr eaLnBrk="1" hangingPunct="1">
              <a:lnSpc>
                <a:spcPct val="80000"/>
              </a:lnSpc>
              <a:buFont typeface="Wingdings" pitchFamily="2" charset="2"/>
              <a:buNone/>
            </a:pPr>
            <a:r>
              <a:rPr kumimoji="1" lang="fa-IR" b="1" dirty="0"/>
              <a:t> </a:t>
            </a:r>
            <a:r>
              <a:rPr kumimoji="1" lang="ar-SA" b="1" dirty="0"/>
              <a:t>31- دلايل خريداران برا</a:t>
            </a:r>
            <a:r>
              <a:rPr kumimoji="1" lang="fa-IR" b="1" dirty="0"/>
              <a:t>ی</a:t>
            </a:r>
            <a:r>
              <a:rPr kumimoji="1" lang="ar-SA" b="1" dirty="0"/>
              <a:t> خريد از شركت كدامند ؟ </a:t>
            </a:r>
            <a:endParaRPr kumimoji="1" lang="fa-IR" b="1" dirty="0"/>
          </a:p>
          <a:p>
            <a:pPr eaLnBrk="1" hangingPunct="1">
              <a:lnSpc>
                <a:spcPct val="80000"/>
              </a:lnSpc>
              <a:buFont typeface="Wingdings" pitchFamily="2" charset="2"/>
              <a:buNone/>
            </a:pPr>
            <a:r>
              <a:rPr kumimoji="1" lang="fa-IR" b="1" dirty="0"/>
              <a:t> 32</a:t>
            </a:r>
            <a:r>
              <a:rPr kumimoji="1" lang="ar-SA" b="1" dirty="0"/>
              <a:t>- مهمترين انتقادات و پيشنهادها</a:t>
            </a:r>
            <a:r>
              <a:rPr kumimoji="1" lang="fa-IR" b="1" dirty="0"/>
              <a:t>ی</a:t>
            </a:r>
            <a:r>
              <a:rPr kumimoji="1" lang="ar-SA" b="1" dirty="0"/>
              <a:t> خريداران كدامند ؟ </a:t>
            </a:r>
          </a:p>
          <a:p>
            <a:pPr eaLnBrk="1" hangingPunct="1">
              <a:lnSpc>
                <a:spcPct val="80000"/>
              </a:lnSpc>
              <a:buFont typeface="Wingdings" pitchFamily="2" charset="2"/>
              <a:buNone/>
            </a:pPr>
            <a:r>
              <a:rPr kumimoji="1" lang="fa-IR" b="1" dirty="0"/>
              <a:t> 33</a:t>
            </a:r>
            <a:r>
              <a:rPr kumimoji="1" lang="ar-SA" b="1" dirty="0"/>
              <a:t>- سهم بازار تقريب</a:t>
            </a:r>
            <a:r>
              <a:rPr kumimoji="1" lang="fa-IR" b="1" dirty="0"/>
              <a:t>ی</a:t>
            </a:r>
            <a:r>
              <a:rPr kumimoji="1" lang="ar-SA" b="1" dirty="0"/>
              <a:t> محصولات چيست ؟   </a:t>
            </a:r>
            <a:endParaRPr kumimoji="1" lang="en-US" b="1" dirty="0"/>
          </a:p>
        </p:txBody>
      </p:sp>
    </p:spTree>
    <p:extLst>
      <p:ext uri="{BB962C8B-B14F-4D97-AF65-F5344CB8AC3E}">
        <p14:creationId xmlns:p14="http://schemas.microsoft.com/office/powerpoint/2010/main" val="51535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1250">
                                            <p:txEl>
                                              <p:pRg st="0" end="0"/>
                                            </p:txEl>
                                          </p:spTgt>
                                        </p:tgtEl>
                                        <p:attrNameLst>
                                          <p:attrName>style.visibility</p:attrName>
                                        </p:attrNameLst>
                                      </p:cBhvr>
                                      <p:to>
                                        <p:strVal val="visible"/>
                                      </p:to>
                                    </p:set>
                                    <p:animEffect transition="in" filter="dissolve">
                                      <p:cBhvr>
                                        <p:cTn id="7" dur="500"/>
                                        <p:tgtEl>
                                          <p:spTgt spid="181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1250">
                                            <p:txEl>
                                              <p:pRg st="1" end="1"/>
                                            </p:txEl>
                                          </p:spTgt>
                                        </p:tgtEl>
                                        <p:attrNameLst>
                                          <p:attrName>style.visibility</p:attrName>
                                        </p:attrNameLst>
                                      </p:cBhvr>
                                      <p:to>
                                        <p:strVal val="visible"/>
                                      </p:to>
                                    </p:set>
                                    <p:animEffect transition="in" filter="dissolve">
                                      <p:cBhvr>
                                        <p:cTn id="12" dur="500"/>
                                        <p:tgtEl>
                                          <p:spTgt spid="181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1250">
                                            <p:txEl>
                                              <p:pRg st="2" end="2"/>
                                            </p:txEl>
                                          </p:spTgt>
                                        </p:tgtEl>
                                        <p:attrNameLst>
                                          <p:attrName>style.visibility</p:attrName>
                                        </p:attrNameLst>
                                      </p:cBhvr>
                                      <p:to>
                                        <p:strVal val="visible"/>
                                      </p:to>
                                    </p:set>
                                    <p:animEffect transition="in" filter="dissolve">
                                      <p:cBhvr>
                                        <p:cTn id="17" dur="500"/>
                                        <p:tgtEl>
                                          <p:spTgt spid="1812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1250">
                                            <p:txEl>
                                              <p:pRg st="3" end="3"/>
                                            </p:txEl>
                                          </p:spTgt>
                                        </p:tgtEl>
                                        <p:attrNameLst>
                                          <p:attrName>style.visibility</p:attrName>
                                        </p:attrNameLst>
                                      </p:cBhvr>
                                      <p:to>
                                        <p:strVal val="visible"/>
                                      </p:to>
                                    </p:set>
                                    <p:animEffect transition="in" filter="dissolve">
                                      <p:cBhvr>
                                        <p:cTn id="22" dur="500"/>
                                        <p:tgtEl>
                                          <p:spTgt spid="1812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1250">
                                            <p:txEl>
                                              <p:pRg st="4" end="4"/>
                                            </p:txEl>
                                          </p:spTgt>
                                        </p:tgtEl>
                                        <p:attrNameLst>
                                          <p:attrName>style.visibility</p:attrName>
                                        </p:attrNameLst>
                                      </p:cBhvr>
                                      <p:to>
                                        <p:strVal val="visible"/>
                                      </p:to>
                                    </p:set>
                                    <p:animEffect transition="in" filter="dissolve">
                                      <p:cBhvr>
                                        <p:cTn id="27" dur="500"/>
                                        <p:tgtEl>
                                          <p:spTgt spid="1812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1250">
                                            <p:txEl>
                                              <p:pRg st="5" end="5"/>
                                            </p:txEl>
                                          </p:spTgt>
                                        </p:tgtEl>
                                        <p:attrNameLst>
                                          <p:attrName>style.visibility</p:attrName>
                                        </p:attrNameLst>
                                      </p:cBhvr>
                                      <p:to>
                                        <p:strVal val="visible"/>
                                      </p:to>
                                    </p:set>
                                    <p:animEffect transition="in" filter="dissolve">
                                      <p:cBhvr>
                                        <p:cTn id="32" dur="500"/>
                                        <p:tgtEl>
                                          <p:spTgt spid="18125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1250">
                                            <p:txEl>
                                              <p:pRg st="6" end="6"/>
                                            </p:txEl>
                                          </p:spTgt>
                                        </p:tgtEl>
                                        <p:attrNameLst>
                                          <p:attrName>style.visibility</p:attrName>
                                        </p:attrNameLst>
                                      </p:cBhvr>
                                      <p:to>
                                        <p:strVal val="visible"/>
                                      </p:to>
                                    </p:set>
                                    <p:animEffect transition="in" filter="dissolve">
                                      <p:cBhvr>
                                        <p:cTn id="37" dur="500"/>
                                        <p:tgtEl>
                                          <p:spTgt spid="18125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1250">
                                            <p:txEl>
                                              <p:pRg st="7" end="7"/>
                                            </p:txEl>
                                          </p:spTgt>
                                        </p:tgtEl>
                                        <p:attrNameLst>
                                          <p:attrName>style.visibility</p:attrName>
                                        </p:attrNameLst>
                                      </p:cBhvr>
                                      <p:to>
                                        <p:strVal val="visible"/>
                                      </p:to>
                                    </p:set>
                                    <p:animEffect transition="in" filter="dissolve">
                                      <p:cBhvr>
                                        <p:cTn id="42" dur="500"/>
                                        <p:tgtEl>
                                          <p:spTgt spid="18125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81250">
                                            <p:txEl>
                                              <p:pRg st="8" end="8"/>
                                            </p:txEl>
                                          </p:spTgt>
                                        </p:tgtEl>
                                        <p:attrNameLst>
                                          <p:attrName>style.visibility</p:attrName>
                                        </p:attrNameLst>
                                      </p:cBhvr>
                                      <p:to>
                                        <p:strVal val="visible"/>
                                      </p:to>
                                    </p:set>
                                    <p:animEffect transition="in" filter="dissolve">
                                      <p:cBhvr>
                                        <p:cTn id="47" dur="500"/>
                                        <p:tgtEl>
                                          <p:spTgt spid="18125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1250">
                                            <p:txEl>
                                              <p:pRg st="9" end="9"/>
                                            </p:txEl>
                                          </p:spTgt>
                                        </p:tgtEl>
                                        <p:attrNameLst>
                                          <p:attrName>style.visibility</p:attrName>
                                        </p:attrNameLst>
                                      </p:cBhvr>
                                      <p:to>
                                        <p:strVal val="visible"/>
                                      </p:to>
                                    </p:set>
                                    <p:animEffect transition="in" filter="dissolve">
                                      <p:cBhvr>
                                        <p:cTn id="52" dur="500"/>
                                        <p:tgtEl>
                                          <p:spTgt spid="18125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81250">
                                            <p:txEl>
                                              <p:pRg st="10" end="10"/>
                                            </p:txEl>
                                          </p:spTgt>
                                        </p:tgtEl>
                                        <p:attrNameLst>
                                          <p:attrName>style.visibility</p:attrName>
                                        </p:attrNameLst>
                                      </p:cBhvr>
                                      <p:to>
                                        <p:strVal val="visible"/>
                                      </p:to>
                                    </p:set>
                                    <p:animEffect transition="in" filter="dissolve">
                                      <p:cBhvr>
                                        <p:cTn id="57" dur="500"/>
                                        <p:tgtEl>
                                          <p:spTgt spid="18125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81250">
                                            <p:txEl>
                                              <p:pRg st="11" end="11"/>
                                            </p:txEl>
                                          </p:spTgt>
                                        </p:tgtEl>
                                        <p:attrNameLst>
                                          <p:attrName>style.visibility</p:attrName>
                                        </p:attrNameLst>
                                      </p:cBhvr>
                                      <p:to>
                                        <p:strVal val="visible"/>
                                      </p:to>
                                    </p:set>
                                    <p:animEffect transition="in" filter="dissolve">
                                      <p:cBhvr>
                                        <p:cTn id="62" dur="500"/>
                                        <p:tgtEl>
                                          <p:spTgt spid="18125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81250">
                                            <p:txEl>
                                              <p:pRg st="12" end="12"/>
                                            </p:txEl>
                                          </p:spTgt>
                                        </p:tgtEl>
                                        <p:attrNameLst>
                                          <p:attrName>style.visibility</p:attrName>
                                        </p:attrNameLst>
                                      </p:cBhvr>
                                      <p:to>
                                        <p:strVal val="visible"/>
                                      </p:to>
                                    </p:set>
                                    <p:animEffect transition="in" filter="dissolve">
                                      <p:cBhvr>
                                        <p:cTn id="67" dur="500"/>
                                        <p:tgtEl>
                                          <p:spTgt spid="181250">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81250">
                                            <p:txEl>
                                              <p:pRg st="13" end="13"/>
                                            </p:txEl>
                                          </p:spTgt>
                                        </p:tgtEl>
                                        <p:attrNameLst>
                                          <p:attrName>style.visibility</p:attrName>
                                        </p:attrNameLst>
                                      </p:cBhvr>
                                      <p:to>
                                        <p:strVal val="visible"/>
                                      </p:to>
                                    </p:set>
                                    <p:animEffect transition="in" filter="dissolve">
                                      <p:cBhvr>
                                        <p:cTn id="72" dur="500"/>
                                        <p:tgtEl>
                                          <p:spTgt spid="18125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3648075" y="476250"/>
            <a:ext cx="5029200" cy="457200"/>
          </a:xfrm>
          <a:prstGeom prst="rect">
            <a:avLst/>
          </a:prstGeom>
          <a:blipFill dpi="0" rotWithShape="1">
            <a:blip r:embed="rId2"/>
            <a:srcRect/>
            <a:tile tx="0" ty="0" sx="100000" sy="100000" flip="none" algn="tl"/>
          </a:blipFill>
          <a:ln w="12700" cap="sq">
            <a:solidFill>
              <a:schemeClr val="tx1"/>
            </a:solidFill>
            <a:miter lim="800000"/>
            <a:headEnd type="none" w="sm" len="sm"/>
            <a:tailEnd type="none" w="sm" len="sm"/>
          </a:ln>
        </p:spPr>
        <p:txBody>
          <a:bodyPr wrap="none" anchor="ctr"/>
          <a:lstStyle/>
          <a:p>
            <a:pPr algn="ctr" rtl="0"/>
            <a:r>
              <a:rPr kumimoji="1" lang="ar-SA" sz="2400" b="1">
                <a:latin typeface="Arial" charset="0"/>
              </a:rPr>
              <a:t>تعريف و تعيين موضوع تحقيق</a:t>
            </a:r>
            <a:endParaRPr kumimoji="1" lang="en-US" sz="2400" b="1">
              <a:latin typeface="Arial" charset="0"/>
            </a:endParaRPr>
          </a:p>
        </p:txBody>
      </p:sp>
      <p:sp>
        <p:nvSpPr>
          <p:cNvPr id="166915" name="Rectangle 3"/>
          <p:cNvSpPr>
            <a:spLocks noChangeArrowheads="1"/>
          </p:cNvSpPr>
          <p:nvPr/>
        </p:nvSpPr>
        <p:spPr bwMode="auto">
          <a:xfrm>
            <a:off x="3648075" y="1238250"/>
            <a:ext cx="5029200" cy="457200"/>
          </a:xfrm>
          <a:prstGeom prst="rect">
            <a:avLst/>
          </a:prstGeom>
          <a:blipFill dpi="0" rotWithShape="1">
            <a:blip r:embed="rId2"/>
            <a:srcRect/>
            <a:tile tx="0" ty="0" sx="100000" sy="100000" flip="none" algn="tl"/>
          </a:blipFill>
          <a:ln w="12700" cap="sq">
            <a:solidFill>
              <a:schemeClr val="tx1"/>
            </a:solidFill>
            <a:miter lim="800000"/>
            <a:headEnd type="none" w="sm" len="sm"/>
            <a:tailEnd type="none" w="sm" len="sm"/>
          </a:ln>
        </p:spPr>
        <p:txBody>
          <a:bodyPr wrap="none" anchor="ctr"/>
          <a:lstStyle/>
          <a:p>
            <a:pPr algn="ctr" rtl="0"/>
            <a:r>
              <a:rPr kumimoji="1" lang="ar-SA" sz="2400" b="1">
                <a:latin typeface="Arial" charset="0"/>
              </a:rPr>
              <a:t>طرح تحقيق</a:t>
            </a:r>
            <a:endParaRPr kumimoji="1" lang="en-US" sz="2400" b="1">
              <a:latin typeface="Arial" charset="0"/>
            </a:endParaRPr>
          </a:p>
        </p:txBody>
      </p:sp>
      <p:sp>
        <p:nvSpPr>
          <p:cNvPr id="166916" name="Rectangle 4"/>
          <p:cNvSpPr>
            <a:spLocks noChangeArrowheads="1"/>
          </p:cNvSpPr>
          <p:nvPr/>
        </p:nvSpPr>
        <p:spPr bwMode="auto">
          <a:xfrm>
            <a:off x="3648075" y="2000250"/>
            <a:ext cx="5029200" cy="457200"/>
          </a:xfrm>
          <a:prstGeom prst="rect">
            <a:avLst/>
          </a:prstGeom>
          <a:blipFill dpi="0" rotWithShape="1">
            <a:blip r:embed="rId2"/>
            <a:srcRect/>
            <a:tile tx="0" ty="0" sx="100000" sy="100000" flip="none" algn="tl"/>
          </a:blipFill>
          <a:ln w="12700" cap="sq">
            <a:solidFill>
              <a:schemeClr val="tx1"/>
            </a:solidFill>
            <a:miter lim="800000"/>
            <a:headEnd type="none" w="sm" len="sm"/>
            <a:tailEnd type="none" w="sm" len="sm"/>
          </a:ln>
        </p:spPr>
        <p:txBody>
          <a:bodyPr wrap="none" anchor="ctr"/>
          <a:lstStyle/>
          <a:p>
            <a:pPr algn="ctr" rtl="0"/>
            <a:r>
              <a:rPr kumimoji="1" lang="ar-SA" sz="2400" b="1">
                <a:latin typeface="Arial" charset="0"/>
              </a:rPr>
              <a:t>منابع دستيابي به اطلاعات</a:t>
            </a:r>
            <a:endParaRPr kumimoji="1" lang="en-US" sz="2400" b="1">
              <a:latin typeface="Arial" charset="0"/>
            </a:endParaRPr>
          </a:p>
        </p:txBody>
      </p:sp>
      <p:sp>
        <p:nvSpPr>
          <p:cNvPr id="166917" name="Rectangle 5"/>
          <p:cNvSpPr>
            <a:spLocks noChangeArrowheads="1"/>
          </p:cNvSpPr>
          <p:nvPr/>
        </p:nvSpPr>
        <p:spPr bwMode="auto">
          <a:xfrm>
            <a:off x="3648075" y="2838450"/>
            <a:ext cx="5029200" cy="457200"/>
          </a:xfrm>
          <a:prstGeom prst="rect">
            <a:avLst/>
          </a:prstGeom>
          <a:blipFill dpi="0" rotWithShape="1">
            <a:blip r:embed="rId2"/>
            <a:srcRect/>
            <a:tile tx="0" ty="0" sx="100000" sy="100000" flip="none" algn="tl"/>
          </a:blipFill>
          <a:ln w="12700" cap="sq">
            <a:solidFill>
              <a:schemeClr val="tx1"/>
            </a:solidFill>
            <a:miter lim="800000"/>
            <a:headEnd type="none" w="sm" len="sm"/>
            <a:tailEnd type="none" w="sm" len="sm"/>
          </a:ln>
        </p:spPr>
        <p:txBody>
          <a:bodyPr wrap="none" anchor="ctr"/>
          <a:lstStyle/>
          <a:p>
            <a:pPr algn="ctr" rtl="0"/>
            <a:r>
              <a:rPr kumimoji="1" lang="ar-SA" sz="2400" b="1">
                <a:latin typeface="Arial" charset="0"/>
              </a:rPr>
              <a:t>فرم هاي گرد آوري اطلاعات</a:t>
            </a:r>
            <a:endParaRPr kumimoji="1" lang="en-US" sz="2400" b="1">
              <a:latin typeface="Arial" charset="0"/>
            </a:endParaRPr>
          </a:p>
        </p:txBody>
      </p:sp>
      <p:sp>
        <p:nvSpPr>
          <p:cNvPr id="166918" name="Rectangle 6"/>
          <p:cNvSpPr>
            <a:spLocks noChangeArrowheads="1"/>
          </p:cNvSpPr>
          <p:nvPr/>
        </p:nvSpPr>
        <p:spPr bwMode="auto">
          <a:xfrm>
            <a:off x="3648075" y="3676650"/>
            <a:ext cx="5029200" cy="457200"/>
          </a:xfrm>
          <a:prstGeom prst="rect">
            <a:avLst/>
          </a:prstGeom>
          <a:blipFill dpi="0" rotWithShape="1">
            <a:blip r:embed="rId2"/>
            <a:srcRect/>
            <a:tile tx="0" ty="0" sx="100000" sy="100000" flip="none" algn="tl"/>
          </a:blipFill>
          <a:ln w="12700" cap="sq">
            <a:solidFill>
              <a:schemeClr val="tx1"/>
            </a:solidFill>
            <a:miter lim="800000"/>
            <a:headEnd type="none" w="sm" len="sm"/>
            <a:tailEnd type="none" w="sm" len="sm"/>
          </a:ln>
        </p:spPr>
        <p:txBody>
          <a:bodyPr wrap="none" anchor="ctr"/>
          <a:lstStyle/>
          <a:p>
            <a:pPr algn="ctr" rtl="0"/>
            <a:r>
              <a:rPr kumimoji="1" lang="ar-SA" sz="2000" b="1">
                <a:latin typeface="Arial" charset="0"/>
              </a:rPr>
              <a:t>نمونه گيري ، گزينش گروه تحقيق و گرد آوري اطلاعات</a:t>
            </a:r>
            <a:endParaRPr kumimoji="1" lang="en-US" sz="2000" b="1">
              <a:latin typeface="Arial" charset="0"/>
            </a:endParaRPr>
          </a:p>
        </p:txBody>
      </p:sp>
      <p:sp>
        <p:nvSpPr>
          <p:cNvPr id="166919" name="Rectangle 7"/>
          <p:cNvSpPr>
            <a:spLocks noChangeArrowheads="1"/>
          </p:cNvSpPr>
          <p:nvPr/>
        </p:nvSpPr>
        <p:spPr bwMode="auto">
          <a:xfrm>
            <a:off x="3648075" y="4514850"/>
            <a:ext cx="5029200" cy="457200"/>
          </a:xfrm>
          <a:prstGeom prst="rect">
            <a:avLst/>
          </a:prstGeom>
          <a:blipFill dpi="0" rotWithShape="1">
            <a:blip r:embed="rId2"/>
            <a:srcRect/>
            <a:tile tx="0" ty="0" sx="100000" sy="100000" flip="none" algn="tl"/>
          </a:blipFill>
          <a:ln w="12700" cap="sq">
            <a:solidFill>
              <a:schemeClr val="tx1"/>
            </a:solidFill>
            <a:miter lim="800000"/>
            <a:headEnd type="none" w="sm" len="sm"/>
            <a:tailEnd type="none" w="sm" len="sm"/>
          </a:ln>
        </p:spPr>
        <p:txBody>
          <a:bodyPr wrap="none" anchor="ctr"/>
          <a:lstStyle/>
          <a:p>
            <a:pPr algn="ctr" rtl="0"/>
            <a:r>
              <a:rPr kumimoji="1" lang="ar-SA" sz="2400" b="1">
                <a:latin typeface="Arial" charset="0"/>
              </a:rPr>
              <a:t>پردازش ، تحليل و طبقه بندي اطلاعات</a:t>
            </a:r>
            <a:endParaRPr kumimoji="1" lang="en-US" sz="2400" b="1">
              <a:latin typeface="Arial" charset="0"/>
            </a:endParaRPr>
          </a:p>
        </p:txBody>
      </p:sp>
      <p:sp>
        <p:nvSpPr>
          <p:cNvPr id="166920" name="Rectangle 8"/>
          <p:cNvSpPr>
            <a:spLocks noChangeArrowheads="1"/>
          </p:cNvSpPr>
          <p:nvPr/>
        </p:nvSpPr>
        <p:spPr bwMode="auto">
          <a:xfrm>
            <a:off x="3648075" y="5353050"/>
            <a:ext cx="5029200" cy="457200"/>
          </a:xfrm>
          <a:prstGeom prst="rect">
            <a:avLst/>
          </a:prstGeom>
          <a:blipFill dpi="0" rotWithShape="1">
            <a:blip r:embed="rId2"/>
            <a:srcRect/>
            <a:tile tx="0" ty="0" sx="100000" sy="100000" flip="none" algn="tl"/>
          </a:blipFill>
          <a:ln w="12700" cap="sq">
            <a:solidFill>
              <a:schemeClr val="tx1"/>
            </a:solidFill>
            <a:miter lim="800000"/>
            <a:headEnd type="none" w="sm" len="sm"/>
            <a:tailEnd type="none" w="sm" len="sm"/>
          </a:ln>
        </p:spPr>
        <p:txBody>
          <a:bodyPr wrap="none" anchor="ctr"/>
          <a:lstStyle/>
          <a:p>
            <a:pPr algn="ctr" rtl="0"/>
            <a:r>
              <a:rPr kumimoji="1" lang="ar-SA" sz="2400" b="1">
                <a:latin typeface="Arial" charset="0"/>
              </a:rPr>
              <a:t>تهيه و ارائه گزارش نهائي تحقيق</a:t>
            </a:r>
            <a:endParaRPr kumimoji="1" lang="en-US" sz="2400" b="1">
              <a:latin typeface="Arial" charset="0"/>
            </a:endParaRPr>
          </a:p>
        </p:txBody>
      </p:sp>
      <p:sp>
        <p:nvSpPr>
          <p:cNvPr id="166921" name="Rectangle 9"/>
          <p:cNvSpPr>
            <a:spLocks noChangeArrowheads="1"/>
          </p:cNvSpPr>
          <p:nvPr/>
        </p:nvSpPr>
        <p:spPr bwMode="auto">
          <a:xfrm>
            <a:off x="4562475" y="5962650"/>
            <a:ext cx="3200400" cy="457200"/>
          </a:xfrm>
          <a:prstGeom prst="rect">
            <a:avLst/>
          </a:prstGeom>
          <a:blipFill dpi="0" rotWithShape="1">
            <a:blip r:embed="rId2"/>
            <a:srcRect/>
            <a:tile tx="0" ty="0" sx="100000" sy="100000" flip="none" algn="tl"/>
          </a:blipFill>
          <a:ln w="12700" cap="sq">
            <a:solidFill>
              <a:schemeClr val="tx1"/>
            </a:solidFill>
            <a:miter lim="800000"/>
            <a:headEnd type="none" w="sm" len="sm"/>
            <a:tailEnd type="none" w="sm" len="sm"/>
          </a:ln>
        </p:spPr>
        <p:txBody>
          <a:bodyPr wrap="none" anchor="ctr"/>
          <a:lstStyle/>
          <a:p>
            <a:pPr algn="ctr" rtl="0"/>
            <a:r>
              <a:rPr kumimoji="1" lang="ar-SA" sz="2400" b="1">
                <a:latin typeface="Arial" charset="0"/>
              </a:rPr>
              <a:t>گامها و مراحل تحقيق</a:t>
            </a:r>
            <a:endParaRPr kumimoji="1" lang="en-US" sz="2400" b="1">
              <a:latin typeface="Arial" charset="0"/>
            </a:endParaRPr>
          </a:p>
        </p:txBody>
      </p:sp>
      <p:cxnSp>
        <p:nvCxnSpPr>
          <p:cNvPr id="166922" name="AutoShape 10"/>
          <p:cNvCxnSpPr>
            <a:cxnSpLocks noChangeShapeType="1"/>
            <a:stCxn id="166914" idx="2"/>
            <a:endCxn id="166915" idx="0"/>
          </p:cNvCxnSpPr>
          <p:nvPr/>
        </p:nvCxnSpPr>
        <p:spPr bwMode="auto">
          <a:xfrm>
            <a:off x="6162675" y="933450"/>
            <a:ext cx="0" cy="304800"/>
          </a:xfrm>
          <a:prstGeom prst="straightConnector1">
            <a:avLst/>
          </a:prstGeom>
          <a:noFill/>
          <a:ln w="38100" cap="sq">
            <a:solidFill>
              <a:srgbClr val="FF0000"/>
            </a:solidFill>
            <a:round/>
            <a:headEnd type="none" w="sm" len="sm"/>
            <a:tailEnd type="triangle" w="sm" len="sm"/>
          </a:ln>
        </p:spPr>
      </p:cxnSp>
      <p:cxnSp>
        <p:nvCxnSpPr>
          <p:cNvPr id="166923" name="AutoShape 11"/>
          <p:cNvCxnSpPr>
            <a:cxnSpLocks noChangeShapeType="1"/>
            <a:stCxn id="166915" idx="2"/>
            <a:endCxn id="166916" idx="0"/>
          </p:cNvCxnSpPr>
          <p:nvPr/>
        </p:nvCxnSpPr>
        <p:spPr bwMode="auto">
          <a:xfrm>
            <a:off x="6162675" y="1695450"/>
            <a:ext cx="0" cy="304800"/>
          </a:xfrm>
          <a:prstGeom prst="straightConnector1">
            <a:avLst/>
          </a:prstGeom>
          <a:noFill/>
          <a:ln w="38100" cap="sq">
            <a:solidFill>
              <a:srgbClr val="FF0000"/>
            </a:solidFill>
            <a:round/>
            <a:headEnd type="none" w="sm" len="sm"/>
            <a:tailEnd type="triangle" w="sm" len="sm"/>
          </a:ln>
        </p:spPr>
      </p:cxnSp>
      <p:cxnSp>
        <p:nvCxnSpPr>
          <p:cNvPr id="166924" name="AutoShape 12"/>
          <p:cNvCxnSpPr>
            <a:cxnSpLocks noChangeShapeType="1"/>
            <a:stCxn id="166916" idx="2"/>
            <a:endCxn id="166917" idx="0"/>
          </p:cNvCxnSpPr>
          <p:nvPr/>
        </p:nvCxnSpPr>
        <p:spPr bwMode="auto">
          <a:xfrm>
            <a:off x="6162675" y="2457450"/>
            <a:ext cx="0" cy="381000"/>
          </a:xfrm>
          <a:prstGeom prst="straightConnector1">
            <a:avLst/>
          </a:prstGeom>
          <a:noFill/>
          <a:ln w="38100" cap="sq">
            <a:solidFill>
              <a:srgbClr val="FF0000"/>
            </a:solidFill>
            <a:round/>
            <a:headEnd type="none" w="sm" len="sm"/>
            <a:tailEnd type="triangle" w="sm" len="sm"/>
          </a:ln>
        </p:spPr>
      </p:cxnSp>
      <p:cxnSp>
        <p:nvCxnSpPr>
          <p:cNvPr id="166925" name="AutoShape 13"/>
          <p:cNvCxnSpPr>
            <a:cxnSpLocks noChangeShapeType="1"/>
            <a:stCxn id="166917" idx="2"/>
            <a:endCxn id="166918" idx="0"/>
          </p:cNvCxnSpPr>
          <p:nvPr/>
        </p:nvCxnSpPr>
        <p:spPr bwMode="auto">
          <a:xfrm>
            <a:off x="6162675" y="3295650"/>
            <a:ext cx="0" cy="381000"/>
          </a:xfrm>
          <a:prstGeom prst="straightConnector1">
            <a:avLst/>
          </a:prstGeom>
          <a:noFill/>
          <a:ln w="38100" cap="sq">
            <a:solidFill>
              <a:srgbClr val="FF0000"/>
            </a:solidFill>
            <a:round/>
            <a:headEnd type="none" w="sm" len="sm"/>
            <a:tailEnd type="triangle" w="sm" len="sm"/>
          </a:ln>
        </p:spPr>
      </p:cxnSp>
      <p:cxnSp>
        <p:nvCxnSpPr>
          <p:cNvPr id="166926" name="AutoShape 14"/>
          <p:cNvCxnSpPr>
            <a:cxnSpLocks noChangeShapeType="1"/>
            <a:stCxn id="166918" idx="2"/>
            <a:endCxn id="166919" idx="0"/>
          </p:cNvCxnSpPr>
          <p:nvPr/>
        </p:nvCxnSpPr>
        <p:spPr bwMode="auto">
          <a:xfrm>
            <a:off x="6162675" y="4133850"/>
            <a:ext cx="0" cy="381000"/>
          </a:xfrm>
          <a:prstGeom prst="straightConnector1">
            <a:avLst/>
          </a:prstGeom>
          <a:noFill/>
          <a:ln w="38100" cap="sq">
            <a:solidFill>
              <a:srgbClr val="FF0000"/>
            </a:solidFill>
            <a:round/>
            <a:headEnd type="none" w="sm" len="sm"/>
            <a:tailEnd type="triangle" w="sm" len="sm"/>
          </a:ln>
        </p:spPr>
      </p:cxnSp>
      <p:cxnSp>
        <p:nvCxnSpPr>
          <p:cNvPr id="166927" name="AutoShape 15"/>
          <p:cNvCxnSpPr>
            <a:cxnSpLocks noChangeShapeType="1"/>
            <a:stCxn id="166919" idx="2"/>
            <a:endCxn id="166920" idx="0"/>
          </p:cNvCxnSpPr>
          <p:nvPr/>
        </p:nvCxnSpPr>
        <p:spPr bwMode="auto">
          <a:xfrm>
            <a:off x="6162675" y="4972050"/>
            <a:ext cx="0" cy="381000"/>
          </a:xfrm>
          <a:prstGeom prst="straightConnector1">
            <a:avLst/>
          </a:prstGeom>
          <a:noFill/>
          <a:ln w="38100" cap="sq">
            <a:solidFill>
              <a:srgbClr val="FF0000"/>
            </a:solidFill>
            <a:round/>
            <a:headEnd type="none" w="sm" len="sm"/>
            <a:tailEnd type="triangle" w="sm" len="sm"/>
          </a:ln>
        </p:spPr>
      </p:cxnSp>
      <p:cxnSp>
        <p:nvCxnSpPr>
          <p:cNvPr id="166928" name="AutoShape 16"/>
          <p:cNvCxnSpPr>
            <a:cxnSpLocks noChangeShapeType="1"/>
            <a:stCxn id="166920" idx="2"/>
            <a:endCxn id="166921" idx="0"/>
          </p:cNvCxnSpPr>
          <p:nvPr/>
        </p:nvCxnSpPr>
        <p:spPr bwMode="auto">
          <a:xfrm>
            <a:off x="6162675" y="5810250"/>
            <a:ext cx="0" cy="152400"/>
          </a:xfrm>
          <a:prstGeom prst="straightConnector1">
            <a:avLst/>
          </a:prstGeom>
          <a:noFill/>
          <a:ln w="38100" cap="sq">
            <a:solidFill>
              <a:srgbClr val="FF0000"/>
            </a:solidFill>
            <a:round/>
            <a:headEnd type="none" w="sm" len="sm"/>
            <a:tailEnd type="triangle" w="sm" len="sm"/>
          </a:ln>
        </p:spPr>
      </p:cxnSp>
    </p:spTree>
    <p:extLst>
      <p:ext uri="{BB962C8B-B14F-4D97-AF65-F5344CB8AC3E}">
        <p14:creationId xmlns:p14="http://schemas.microsoft.com/office/powerpoint/2010/main" val="2390600677"/>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166914"/>
                                        </p:tgtEl>
                                        <p:attrNameLst>
                                          <p:attrName>style.visibility</p:attrName>
                                        </p:attrNameLst>
                                      </p:cBhvr>
                                      <p:to>
                                        <p:strVal val="visible"/>
                                      </p:to>
                                    </p:set>
                                    <p:animEffect transition="in" filter="box(in)">
                                      <p:cBhvr>
                                        <p:cTn id="7" dur="500"/>
                                        <p:tgtEl>
                                          <p:spTgt spid="166914"/>
                                        </p:tgtEl>
                                      </p:cBhvr>
                                    </p:animEffect>
                                  </p:childTnLst>
                                </p:cTn>
                              </p:par>
                            </p:childTnLst>
                          </p:cTn>
                        </p:par>
                        <p:par>
                          <p:cTn id="8" fill="hold">
                            <p:stCondLst>
                              <p:cond delay="1500"/>
                            </p:stCondLst>
                            <p:childTnLst>
                              <p:par>
                                <p:cTn id="9" presetID="4" presetClass="entr" presetSubtype="16" fill="hold" nodeType="afterEffect">
                                  <p:stCondLst>
                                    <p:cond delay="1000"/>
                                  </p:stCondLst>
                                  <p:childTnLst>
                                    <p:set>
                                      <p:cBhvr>
                                        <p:cTn id="10" dur="1" fill="hold">
                                          <p:stCondLst>
                                            <p:cond delay="0"/>
                                          </p:stCondLst>
                                        </p:cTn>
                                        <p:tgtEl>
                                          <p:spTgt spid="166922"/>
                                        </p:tgtEl>
                                        <p:attrNameLst>
                                          <p:attrName>style.visibility</p:attrName>
                                        </p:attrNameLst>
                                      </p:cBhvr>
                                      <p:to>
                                        <p:strVal val="visible"/>
                                      </p:to>
                                    </p:set>
                                    <p:animEffect transition="in" filter="box(in)">
                                      <p:cBhvr>
                                        <p:cTn id="11" dur="500"/>
                                        <p:tgtEl>
                                          <p:spTgt spid="166922"/>
                                        </p:tgtEl>
                                      </p:cBhvr>
                                    </p:animEffect>
                                  </p:childTnLst>
                                </p:cTn>
                              </p:par>
                            </p:childTnLst>
                          </p:cTn>
                        </p:par>
                        <p:par>
                          <p:cTn id="12" fill="hold">
                            <p:stCondLst>
                              <p:cond delay="3000"/>
                            </p:stCondLst>
                            <p:childTnLst>
                              <p:par>
                                <p:cTn id="13" presetID="4" presetClass="entr" presetSubtype="16" fill="hold" grpId="0" nodeType="afterEffect">
                                  <p:stCondLst>
                                    <p:cond delay="1000"/>
                                  </p:stCondLst>
                                  <p:childTnLst>
                                    <p:set>
                                      <p:cBhvr>
                                        <p:cTn id="14" dur="1" fill="hold">
                                          <p:stCondLst>
                                            <p:cond delay="0"/>
                                          </p:stCondLst>
                                        </p:cTn>
                                        <p:tgtEl>
                                          <p:spTgt spid="166915"/>
                                        </p:tgtEl>
                                        <p:attrNameLst>
                                          <p:attrName>style.visibility</p:attrName>
                                        </p:attrNameLst>
                                      </p:cBhvr>
                                      <p:to>
                                        <p:strVal val="visible"/>
                                      </p:to>
                                    </p:set>
                                    <p:animEffect transition="in" filter="box(in)">
                                      <p:cBhvr>
                                        <p:cTn id="15" dur="500"/>
                                        <p:tgtEl>
                                          <p:spTgt spid="166915"/>
                                        </p:tgtEl>
                                      </p:cBhvr>
                                    </p:animEffect>
                                  </p:childTnLst>
                                </p:cTn>
                              </p:par>
                            </p:childTnLst>
                          </p:cTn>
                        </p:par>
                        <p:par>
                          <p:cTn id="16" fill="hold">
                            <p:stCondLst>
                              <p:cond delay="4500"/>
                            </p:stCondLst>
                            <p:childTnLst>
                              <p:par>
                                <p:cTn id="17" presetID="4" presetClass="entr" presetSubtype="16" fill="hold" nodeType="afterEffect">
                                  <p:stCondLst>
                                    <p:cond delay="1000"/>
                                  </p:stCondLst>
                                  <p:childTnLst>
                                    <p:set>
                                      <p:cBhvr>
                                        <p:cTn id="18" dur="1" fill="hold">
                                          <p:stCondLst>
                                            <p:cond delay="0"/>
                                          </p:stCondLst>
                                        </p:cTn>
                                        <p:tgtEl>
                                          <p:spTgt spid="166923"/>
                                        </p:tgtEl>
                                        <p:attrNameLst>
                                          <p:attrName>style.visibility</p:attrName>
                                        </p:attrNameLst>
                                      </p:cBhvr>
                                      <p:to>
                                        <p:strVal val="visible"/>
                                      </p:to>
                                    </p:set>
                                    <p:animEffect transition="in" filter="box(in)">
                                      <p:cBhvr>
                                        <p:cTn id="19" dur="500"/>
                                        <p:tgtEl>
                                          <p:spTgt spid="166923"/>
                                        </p:tgtEl>
                                      </p:cBhvr>
                                    </p:animEffect>
                                  </p:childTnLst>
                                </p:cTn>
                              </p:par>
                            </p:childTnLst>
                          </p:cTn>
                        </p:par>
                        <p:par>
                          <p:cTn id="20" fill="hold">
                            <p:stCondLst>
                              <p:cond delay="6000"/>
                            </p:stCondLst>
                            <p:childTnLst>
                              <p:par>
                                <p:cTn id="21" presetID="4" presetClass="entr" presetSubtype="16" fill="hold" grpId="0" nodeType="afterEffect">
                                  <p:stCondLst>
                                    <p:cond delay="1000"/>
                                  </p:stCondLst>
                                  <p:childTnLst>
                                    <p:set>
                                      <p:cBhvr>
                                        <p:cTn id="22" dur="1" fill="hold">
                                          <p:stCondLst>
                                            <p:cond delay="0"/>
                                          </p:stCondLst>
                                        </p:cTn>
                                        <p:tgtEl>
                                          <p:spTgt spid="166916"/>
                                        </p:tgtEl>
                                        <p:attrNameLst>
                                          <p:attrName>style.visibility</p:attrName>
                                        </p:attrNameLst>
                                      </p:cBhvr>
                                      <p:to>
                                        <p:strVal val="visible"/>
                                      </p:to>
                                    </p:set>
                                    <p:animEffect transition="in" filter="box(in)">
                                      <p:cBhvr>
                                        <p:cTn id="23" dur="500"/>
                                        <p:tgtEl>
                                          <p:spTgt spid="166916"/>
                                        </p:tgtEl>
                                      </p:cBhvr>
                                    </p:animEffect>
                                  </p:childTnLst>
                                </p:cTn>
                              </p:par>
                            </p:childTnLst>
                          </p:cTn>
                        </p:par>
                        <p:par>
                          <p:cTn id="24" fill="hold">
                            <p:stCondLst>
                              <p:cond delay="7500"/>
                            </p:stCondLst>
                            <p:childTnLst>
                              <p:par>
                                <p:cTn id="25" presetID="4" presetClass="entr" presetSubtype="16" fill="hold" nodeType="afterEffect">
                                  <p:stCondLst>
                                    <p:cond delay="1000"/>
                                  </p:stCondLst>
                                  <p:childTnLst>
                                    <p:set>
                                      <p:cBhvr>
                                        <p:cTn id="26" dur="1" fill="hold">
                                          <p:stCondLst>
                                            <p:cond delay="0"/>
                                          </p:stCondLst>
                                        </p:cTn>
                                        <p:tgtEl>
                                          <p:spTgt spid="166924"/>
                                        </p:tgtEl>
                                        <p:attrNameLst>
                                          <p:attrName>style.visibility</p:attrName>
                                        </p:attrNameLst>
                                      </p:cBhvr>
                                      <p:to>
                                        <p:strVal val="visible"/>
                                      </p:to>
                                    </p:set>
                                    <p:animEffect transition="in" filter="box(in)">
                                      <p:cBhvr>
                                        <p:cTn id="27" dur="500"/>
                                        <p:tgtEl>
                                          <p:spTgt spid="166924"/>
                                        </p:tgtEl>
                                      </p:cBhvr>
                                    </p:animEffect>
                                  </p:childTnLst>
                                </p:cTn>
                              </p:par>
                            </p:childTnLst>
                          </p:cTn>
                        </p:par>
                        <p:par>
                          <p:cTn id="28" fill="hold">
                            <p:stCondLst>
                              <p:cond delay="9000"/>
                            </p:stCondLst>
                            <p:childTnLst>
                              <p:par>
                                <p:cTn id="29" presetID="4" presetClass="entr" presetSubtype="16" fill="hold" grpId="0" nodeType="afterEffect">
                                  <p:stCondLst>
                                    <p:cond delay="1000"/>
                                  </p:stCondLst>
                                  <p:childTnLst>
                                    <p:set>
                                      <p:cBhvr>
                                        <p:cTn id="30" dur="1" fill="hold">
                                          <p:stCondLst>
                                            <p:cond delay="0"/>
                                          </p:stCondLst>
                                        </p:cTn>
                                        <p:tgtEl>
                                          <p:spTgt spid="166917"/>
                                        </p:tgtEl>
                                        <p:attrNameLst>
                                          <p:attrName>style.visibility</p:attrName>
                                        </p:attrNameLst>
                                      </p:cBhvr>
                                      <p:to>
                                        <p:strVal val="visible"/>
                                      </p:to>
                                    </p:set>
                                    <p:animEffect transition="in" filter="box(in)">
                                      <p:cBhvr>
                                        <p:cTn id="31" dur="500"/>
                                        <p:tgtEl>
                                          <p:spTgt spid="166917"/>
                                        </p:tgtEl>
                                      </p:cBhvr>
                                    </p:animEffect>
                                  </p:childTnLst>
                                </p:cTn>
                              </p:par>
                            </p:childTnLst>
                          </p:cTn>
                        </p:par>
                        <p:par>
                          <p:cTn id="32" fill="hold">
                            <p:stCondLst>
                              <p:cond delay="10500"/>
                            </p:stCondLst>
                            <p:childTnLst>
                              <p:par>
                                <p:cTn id="33" presetID="4" presetClass="entr" presetSubtype="16" fill="hold" nodeType="afterEffect">
                                  <p:stCondLst>
                                    <p:cond delay="1000"/>
                                  </p:stCondLst>
                                  <p:childTnLst>
                                    <p:set>
                                      <p:cBhvr>
                                        <p:cTn id="34" dur="1" fill="hold">
                                          <p:stCondLst>
                                            <p:cond delay="0"/>
                                          </p:stCondLst>
                                        </p:cTn>
                                        <p:tgtEl>
                                          <p:spTgt spid="166925"/>
                                        </p:tgtEl>
                                        <p:attrNameLst>
                                          <p:attrName>style.visibility</p:attrName>
                                        </p:attrNameLst>
                                      </p:cBhvr>
                                      <p:to>
                                        <p:strVal val="visible"/>
                                      </p:to>
                                    </p:set>
                                    <p:animEffect transition="in" filter="box(in)">
                                      <p:cBhvr>
                                        <p:cTn id="35" dur="500"/>
                                        <p:tgtEl>
                                          <p:spTgt spid="166925"/>
                                        </p:tgtEl>
                                      </p:cBhvr>
                                    </p:animEffect>
                                  </p:childTnLst>
                                </p:cTn>
                              </p:par>
                            </p:childTnLst>
                          </p:cTn>
                        </p:par>
                        <p:par>
                          <p:cTn id="36" fill="hold">
                            <p:stCondLst>
                              <p:cond delay="12000"/>
                            </p:stCondLst>
                            <p:childTnLst>
                              <p:par>
                                <p:cTn id="37" presetID="4" presetClass="entr" presetSubtype="16" fill="hold" grpId="0" nodeType="afterEffect">
                                  <p:stCondLst>
                                    <p:cond delay="1000"/>
                                  </p:stCondLst>
                                  <p:childTnLst>
                                    <p:set>
                                      <p:cBhvr>
                                        <p:cTn id="38" dur="1" fill="hold">
                                          <p:stCondLst>
                                            <p:cond delay="0"/>
                                          </p:stCondLst>
                                        </p:cTn>
                                        <p:tgtEl>
                                          <p:spTgt spid="166918"/>
                                        </p:tgtEl>
                                        <p:attrNameLst>
                                          <p:attrName>style.visibility</p:attrName>
                                        </p:attrNameLst>
                                      </p:cBhvr>
                                      <p:to>
                                        <p:strVal val="visible"/>
                                      </p:to>
                                    </p:set>
                                    <p:animEffect transition="in" filter="box(in)">
                                      <p:cBhvr>
                                        <p:cTn id="39" dur="500"/>
                                        <p:tgtEl>
                                          <p:spTgt spid="166918"/>
                                        </p:tgtEl>
                                      </p:cBhvr>
                                    </p:animEffect>
                                  </p:childTnLst>
                                </p:cTn>
                              </p:par>
                            </p:childTnLst>
                          </p:cTn>
                        </p:par>
                        <p:par>
                          <p:cTn id="40" fill="hold">
                            <p:stCondLst>
                              <p:cond delay="13500"/>
                            </p:stCondLst>
                            <p:childTnLst>
                              <p:par>
                                <p:cTn id="41" presetID="4" presetClass="entr" presetSubtype="16" fill="hold" nodeType="afterEffect">
                                  <p:stCondLst>
                                    <p:cond delay="1000"/>
                                  </p:stCondLst>
                                  <p:childTnLst>
                                    <p:set>
                                      <p:cBhvr>
                                        <p:cTn id="42" dur="1" fill="hold">
                                          <p:stCondLst>
                                            <p:cond delay="0"/>
                                          </p:stCondLst>
                                        </p:cTn>
                                        <p:tgtEl>
                                          <p:spTgt spid="166926"/>
                                        </p:tgtEl>
                                        <p:attrNameLst>
                                          <p:attrName>style.visibility</p:attrName>
                                        </p:attrNameLst>
                                      </p:cBhvr>
                                      <p:to>
                                        <p:strVal val="visible"/>
                                      </p:to>
                                    </p:set>
                                    <p:animEffect transition="in" filter="box(in)">
                                      <p:cBhvr>
                                        <p:cTn id="43" dur="500"/>
                                        <p:tgtEl>
                                          <p:spTgt spid="166926"/>
                                        </p:tgtEl>
                                      </p:cBhvr>
                                    </p:animEffect>
                                  </p:childTnLst>
                                </p:cTn>
                              </p:par>
                            </p:childTnLst>
                          </p:cTn>
                        </p:par>
                        <p:par>
                          <p:cTn id="44" fill="hold">
                            <p:stCondLst>
                              <p:cond delay="15000"/>
                            </p:stCondLst>
                            <p:childTnLst>
                              <p:par>
                                <p:cTn id="45" presetID="4" presetClass="entr" presetSubtype="16" fill="hold" grpId="0" nodeType="afterEffect">
                                  <p:stCondLst>
                                    <p:cond delay="1000"/>
                                  </p:stCondLst>
                                  <p:childTnLst>
                                    <p:set>
                                      <p:cBhvr>
                                        <p:cTn id="46" dur="1" fill="hold">
                                          <p:stCondLst>
                                            <p:cond delay="0"/>
                                          </p:stCondLst>
                                        </p:cTn>
                                        <p:tgtEl>
                                          <p:spTgt spid="166919"/>
                                        </p:tgtEl>
                                        <p:attrNameLst>
                                          <p:attrName>style.visibility</p:attrName>
                                        </p:attrNameLst>
                                      </p:cBhvr>
                                      <p:to>
                                        <p:strVal val="visible"/>
                                      </p:to>
                                    </p:set>
                                    <p:animEffect transition="in" filter="box(in)">
                                      <p:cBhvr>
                                        <p:cTn id="47" dur="500"/>
                                        <p:tgtEl>
                                          <p:spTgt spid="166919"/>
                                        </p:tgtEl>
                                      </p:cBhvr>
                                    </p:animEffect>
                                  </p:childTnLst>
                                </p:cTn>
                              </p:par>
                            </p:childTnLst>
                          </p:cTn>
                        </p:par>
                        <p:par>
                          <p:cTn id="48" fill="hold">
                            <p:stCondLst>
                              <p:cond delay="16500"/>
                            </p:stCondLst>
                            <p:childTnLst>
                              <p:par>
                                <p:cTn id="49" presetID="4" presetClass="entr" presetSubtype="16" fill="hold" nodeType="afterEffect">
                                  <p:stCondLst>
                                    <p:cond delay="1000"/>
                                  </p:stCondLst>
                                  <p:childTnLst>
                                    <p:set>
                                      <p:cBhvr>
                                        <p:cTn id="50" dur="1" fill="hold">
                                          <p:stCondLst>
                                            <p:cond delay="0"/>
                                          </p:stCondLst>
                                        </p:cTn>
                                        <p:tgtEl>
                                          <p:spTgt spid="166927"/>
                                        </p:tgtEl>
                                        <p:attrNameLst>
                                          <p:attrName>style.visibility</p:attrName>
                                        </p:attrNameLst>
                                      </p:cBhvr>
                                      <p:to>
                                        <p:strVal val="visible"/>
                                      </p:to>
                                    </p:set>
                                    <p:animEffect transition="in" filter="box(in)">
                                      <p:cBhvr>
                                        <p:cTn id="51" dur="500"/>
                                        <p:tgtEl>
                                          <p:spTgt spid="166927"/>
                                        </p:tgtEl>
                                      </p:cBhvr>
                                    </p:animEffect>
                                  </p:childTnLst>
                                </p:cTn>
                              </p:par>
                            </p:childTnLst>
                          </p:cTn>
                        </p:par>
                        <p:par>
                          <p:cTn id="52" fill="hold">
                            <p:stCondLst>
                              <p:cond delay="18000"/>
                            </p:stCondLst>
                            <p:childTnLst>
                              <p:par>
                                <p:cTn id="53" presetID="4" presetClass="entr" presetSubtype="16" fill="hold" grpId="0" nodeType="afterEffect">
                                  <p:stCondLst>
                                    <p:cond delay="1000"/>
                                  </p:stCondLst>
                                  <p:childTnLst>
                                    <p:set>
                                      <p:cBhvr>
                                        <p:cTn id="54" dur="1" fill="hold">
                                          <p:stCondLst>
                                            <p:cond delay="0"/>
                                          </p:stCondLst>
                                        </p:cTn>
                                        <p:tgtEl>
                                          <p:spTgt spid="166920"/>
                                        </p:tgtEl>
                                        <p:attrNameLst>
                                          <p:attrName>style.visibility</p:attrName>
                                        </p:attrNameLst>
                                      </p:cBhvr>
                                      <p:to>
                                        <p:strVal val="visible"/>
                                      </p:to>
                                    </p:set>
                                    <p:animEffect transition="in" filter="box(in)">
                                      <p:cBhvr>
                                        <p:cTn id="55" dur="500"/>
                                        <p:tgtEl>
                                          <p:spTgt spid="166920"/>
                                        </p:tgtEl>
                                      </p:cBhvr>
                                    </p:animEffect>
                                  </p:childTnLst>
                                </p:cTn>
                              </p:par>
                            </p:childTnLst>
                          </p:cTn>
                        </p:par>
                        <p:par>
                          <p:cTn id="56" fill="hold">
                            <p:stCondLst>
                              <p:cond delay="19500"/>
                            </p:stCondLst>
                            <p:childTnLst>
                              <p:par>
                                <p:cTn id="57" presetID="4" presetClass="entr" presetSubtype="16" fill="hold" nodeType="afterEffect">
                                  <p:stCondLst>
                                    <p:cond delay="1000"/>
                                  </p:stCondLst>
                                  <p:childTnLst>
                                    <p:set>
                                      <p:cBhvr>
                                        <p:cTn id="58" dur="1" fill="hold">
                                          <p:stCondLst>
                                            <p:cond delay="0"/>
                                          </p:stCondLst>
                                        </p:cTn>
                                        <p:tgtEl>
                                          <p:spTgt spid="166928"/>
                                        </p:tgtEl>
                                        <p:attrNameLst>
                                          <p:attrName>style.visibility</p:attrName>
                                        </p:attrNameLst>
                                      </p:cBhvr>
                                      <p:to>
                                        <p:strVal val="visible"/>
                                      </p:to>
                                    </p:set>
                                    <p:animEffect transition="in" filter="box(in)">
                                      <p:cBhvr>
                                        <p:cTn id="59" dur="500"/>
                                        <p:tgtEl>
                                          <p:spTgt spid="166928"/>
                                        </p:tgtEl>
                                      </p:cBhvr>
                                    </p:animEffect>
                                  </p:childTnLst>
                                </p:cTn>
                              </p:par>
                            </p:childTnLst>
                          </p:cTn>
                        </p:par>
                        <p:par>
                          <p:cTn id="60" fill="hold">
                            <p:stCondLst>
                              <p:cond delay="21000"/>
                            </p:stCondLst>
                            <p:childTnLst>
                              <p:par>
                                <p:cTn id="61" presetID="4" presetClass="entr" presetSubtype="16" fill="hold" grpId="0" nodeType="afterEffect">
                                  <p:stCondLst>
                                    <p:cond delay="1000"/>
                                  </p:stCondLst>
                                  <p:childTnLst>
                                    <p:set>
                                      <p:cBhvr>
                                        <p:cTn id="62" dur="1" fill="hold">
                                          <p:stCondLst>
                                            <p:cond delay="0"/>
                                          </p:stCondLst>
                                        </p:cTn>
                                        <p:tgtEl>
                                          <p:spTgt spid="166921"/>
                                        </p:tgtEl>
                                        <p:attrNameLst>
                                          <p:attrName>style.visibility</p:attrName>
                                        </p:attrNameLst>
                                      </p:cBhvr>
                                      <p:to>
                                        <p:strVal val="visible"/>
                                      </p:to>
                                    </p:set>
                                    <p:animEffect transition="in" filter="box(in)">
                                      <p:cBhvr>
                                        <p:cTn id="63" dur="500"/>
                                        <p:tgtEl>
                                          <p:spTgt spid="166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animBg="1" autoUpdateAnimBg="0"/>
      <p:bldP spid="166915" grpId="0" animBg="1" autoUpdateAnimBg="0"/>
      <p:bldP spid="166916" grpId="0" animBg="1" autoUpdateAnimBg="0"/>
      <p:bldP spid="166917" grpId="0" animBg="1" autoUpdateAnimBg="0"/>
      <p:bldP spid="166918" grpId="0" animBg="1" autoUpdateAnimBg="0"/>
      <p:bldP spid="166919" grpId="0" animBg="1" autoUpdateAnimBg="0"/>
      <p:bldP spid="166920" grpId="0" animBg="1" autoUpdateAnimBg="0"/>
      <p:bldP spid="166921"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Rot="1" noChangeArrowheads="1"/>
          </p:cNvSpPr>
          <p:nvPr>
            <p:ph type="title"/>
          </p:nvPr>
        </p:nvSpPr>
        <p:spPr>
          <a:xfrm>
            <a:off x="1981200" y="44450"/>
            <a:ext cx="8229600" cy="1143000"/>
          </a:xfrm>
        </p:spPr>
        <p:txBody>
          <a:bodyPr/>
          <a:lstStyle/>
          <a:p>
            <a:pPr eaLnBrk="1" hangingPunct="1"/>
            <a:r>
              <a:rPr kumimoji="1" lang="ar-SA" sz="5400">
                <a:solidFill>
                  <a:srgbClr val="FFFF00"/>
                </a:solidFill>
              </a:rPr>
              <a:t>اصول پرسشنامه</a:t>
            </a:r>
            <a:endParaRPr kumimoji="1" lang="en-US" sz="5400">
              <a:solidFill>
                <a:srgbClr val="FFFF00"/>
              </a:solidFill>
            </a:endParaRPr>
          </a:p>
        </p:txBody>
      </p:sp>
      <p:sp>
        <p:nvSpPr>
          <p:cNvPr id="169987" name="Rectangle 3"/>
          <p:cNvSpPr>
            <a:spLocks noGrp="1" noChangeArrowheads="1"/>
          </p:cNvSpPr>
          <p:nvPr>
            <p:ph type="body" idx="1"/>
          </p:nvPr>
        </p:nvSpPr>
        <p:spPr>
          <a:xfrm>
            <a:off x="1981200" y="1125538"/>
            <a:ext cx="8229600" cy="5732462"/>
          </a:xfrm>
        </p:spPr>
        <p:txBody>
          <a:bodyPr/>
          <a:lstStyle/>
          <a:p>
            <a:pPr algn="just" eaLnBrk="1" hangingPunct="1">
              <a:buFont typeface="Wingdings" pitchFamily="2" charset="2"/>
              <a:buNone/>
              <a:defRPr/>
            </a:pPr>
            <a:r>
              <a:rPr kumimoji="1" lang="fa-IR" b="1" dirty="0" smtClean="0">
                <a:effectLst/>
              </a:rPr>
              <a:t>1</a:t>
            </a:r>
            <a:r>
              <a:rPr kumimoji="1" lang="ar-SA" b="1" dirty="0" smtClean="0">
                <a:effectLst/>
              </a:rPr>
              <a:t>-</a:t>
            </a:r>
            <a:r>
              <a:rPr kumimoji="1" lang="en-US" b="1" dirty="0" smtClean="0">
                <a:effectLst/>
              </a:rPr>
              <a:t> </a:t>
            </a:r>
            <a:r>
              <a:rPr kumimoji="1" lang="ar-SA" b="1" dirty="0" smtClean="0">
                <a:effectLst/>
              </a:rPr>
              <a:t>سرآغاز پرسشنامه بايد معرف</a:t>
            </a:r>
            <a:r>
              <a:rPr kumimoji="1" lang="fa-IR" b="1" dirty="0" smtClean="0">
                <a:effectLst/>
              </a:rPr>
              <a:t>ی</a:t>
            </a:r>
            <a:r>
              <a:rPr kumimoji="1" lang="ar-SA" b="1" dirty="0" smtClean="0">
                <a:effectLst/>
              </a:rPr>
              <a:t> كننده، اطلاع دهنده</a:t>
            </a:r>
            <a:r>
              <a:rPr kumimoji="1" lang="fa-IR" b="1" dirty="0" smtClean="0">
                <a:effectLst/>
              </a:rPr>
              <a:t>،</a:t>
            </a:r>
            <a:r>
              <a:rPr kumimoji="1" lang="ar-SA" b="1" dirty="0" smtClean="0">
                <a:effectLst/>
              </a:rPr>
              <a:t> محترمانه و</a:t>
            </a:r>
            <a:r>
              <a:rPr kumimoji="1" lang="en-US" b="1" dirty="0" smtClean="0">
                <a:effectLst/>
              </a:rPr>
              <a:t> </a:t>
            </a:r>
            <a:r>
              <a:rPr kumimoji="1" lang="ar-SA" b="1" dirty="0" smtClean="0">
                <a:effectLst/>
              </a:rPr>
              <a:t>دعوت كننده باشد. </a:t>
            </a:r>
          </a:p>
          <a:p>
            <a:pPr algn="just" eaLnBrk="1" hangingPunct="1">
              <a:buFont typeface="Wingdings" pitchFamily="2" charset="2"/>
              <a:buNone/>
              <a:defRPr/>
            </a:pPr>
            <a:r>
              <a:rPr kumimoji="1" lang="fa-IR" b="1" dirty="0" smtClean="0">
                <a:effectLst/>
              </a:rPr>
              <a:t>2</a:t>
            </a:r>
            <a:r>
              <a:rPr kumimoji="1" lang="ar-SA" b="1" dirty="0" smtClean="0">
                <a:effectLst/>
              </a:rPr>
              <a:t>- ارزش پاسخ دهنده را به نوع</a:t>
            </a:r>
            <a:r>
              <a:rPr kumimoji="1" lang="fa-IR" b="1" dirty="0" smtClean="0">
                <a:effectLst/>
              </a:rPr>
              <a:t>ی</a:t>
            </a:r>
            <a:r>
              <a:rPr kumimoji="1" lang="ar-SA" b="1" dirty="0" smtClean="0">
                <a:effectLst/>
              </a:rPr>
              <a:t> بيان كنيد.</a:t>
            </a:r>
          </a:p>
          <a:p>
            <a:pPr algn="just" eaLnBrk="1" hangingPunct="1">
              <a:buFont typeface="Wingdings" pitchFamily="2" charset="2"/>
              <a:buNone/>
              <a:defRPr/>
            </a:pPr>
            <a:r>
              <a:rPr kumimoji="1" lang="fa-IR" b="1" dirty="0" smtClean="0">
                <a:effectLst/>
              </a:rPr>
              <a:t>3</a:t>
            </a:r>
            <a:r>
              <a:rPr kumimoji="1" lang="ar-SA" b="1" dirty="0" smtClean="0">
                <a:effectLst/>
              </a:rPr>
              <a:t>- پرسشنامه حت</a:t>
            </a:r>
            <a:r>
              <a:rPr kumimoji="1" lang="fa-IR" b="1" dirty="0" smtClean="0">
                <a:effectLst/>
              </a:rPr>
              <a:t>ی</a:t>
            </a:r>
            <a:r>
              <a:rPr kumimoji="1" lang="ar-SA" b="1" dirty="0" smtClean="0">
                <a:effectLst/>
              </a:rPr>
              <a:t> الامكان كوتاه و بدون ابهام باشد. </a:t>
            </a:r>
          </a:p>
          <a:p>
            <a:pPr algn="just" eaLnBrk="1" hangingPunct="1">
              <a:buFont typeface="Wingdings" pitchFamily="2" charset="2"/>
              <a:buNone/>
              <a:defRPr/>
            </a:pPr>
            <a:r>
              <a:rPr kumimoji="1" lang="fa-IR" b="1" dirty="0" smtClean="0">
                <a:effectLst/>
              </a:rPr>
              <a:t>4</a:t>
            </a:r>
            <a:r>
              <a:rPr kumimoji="1" lang="ar-SA" b="1" dirty="0" smtClean="0">
                <a:effectLst/>
              </a:rPr>
              <a:t>- محتوا و شكل پرسشنا مه  گويا و گيرا باشد. </a:t>
            </a:r>
          </a:p>
          <a:p>
            <a:pPr algn="just" eaLnBrk="1" hangingPunct="1">
              <a:buFont typeface="Wingdings" pitchFamily="2" charset="2"/>
              <a:buNone/>
              <a:defRPr/>
            </a:pPr>
            <a:r>
              <a:rPr kumimoji="1" lang="ar-SA" b="1" dirty="0" smtClean="0">
                <a:effectLst/>
              </a:rPr>
              <a:t>5- جا</a:t>
            </a:r>
            <a:r>
              <a:rPr kumimoji="1" lang="fa-IR" b="1" dirty="0" smtClean="0">
                <a:effectLst/>
              </a:rPr>
              <a:t>ی</a:t>
            </a:r>
            <a:r>
              <a:rPr kumimoji="1" lang="ar-SA" b="1" dirty="0" smtClean="0">
                <a:effectLst/>
              </a:rPr>
              <a:t> كاف</a:t>
            </a:r>
            <a:r>
              <a:rPr kumimoji="1" lang="fa-IR" b="1" dirty="0" smtClean="0">
                <a:effectLst/>
              </a:rPr>
              <a:t>ی</a:t>
            </a:r>
            <a:r>
              <a:rPr kumimoji="1" lang="ar-SA" b="1" dirty="0" smtClean="0">
                <a:effectLst/>
              </a:rPr>
              <a:t> برا</a:t>
            </a:r>
            <a:r>
              <a:rPr kumimoji="1" lang="fa-IR" b="1" dirty="0" smtClean="0">
                <a:effectLst/>
              </a:rPr>
              <a:t>ی</a:t>
            </a:r>
            <a:r>
              <a:rPr kumimoji="1" lang="ar-SA" b="1" dirty="0" smtClean="0">
                <a:effectLst/>
              </a:rPr>
              <a:t> سؤالات باز در نظر گرفته شود. </a:t>
            </a:r>
          </a:p>
          <a:p>
            <a:pPr algn="just" eaLnBrk="1" hangingPunct="1">
              <a:buFont typeface="Wingdings" pitchFamily="2" charset="2"/>
              <a:buNone/>
              <a:defRPr/>
            </a:pPr>
            <a:r>
              <a:rPr kumimoji="1" lang="ar-SA" b="1" dirty="0" smtClean="0">
                <a:effectLst/>
              </a:rPr>
              <a:t>6- پرسش مناسب و درست بوده و هر يك به عنوان فرضيه ا</a:t>
            </a:r>
            <a:r>
              <a:rPr kumimoji="1" lang="fa-IR" b="1" dirty="0" smtClean="0">
                <a:effectLst/>
              </a:rPr>
              <a:t>ی</a:t>
            </a:r>
            <a:r>
              <a:rPr kumimoji="1" lang="ar-SA" b="1" dirty="0" smtClean="0">
                <a:effectLst/>
              </a:rPr>
              <a:t> باشد</a:t>
            </a:r>
            <a:r>
              <a:rPr kumimoji="1" lang="en-US" b="1" dirty="0" smtClean="0">
                <a:effectLst/>
              </a:rPr>
              <a:t> </a:t>
            </a:r>
            <a:r>
              <a:rPr kumimoji="1" lang="ar-SA" b="1" dirty="0" smtClean="0">
                <a:effectLst/>
              </a:rPr>
              <a:t>كه پاسخها اثبات يا رد آن را ثابت كند. </a:t>
            </a:r>
          </a:p>
          <a:p>
            <a:pPr algn="just" eaLnBrk="1" hangingPunct="1">
              <a:buFont typeface="Wingdings" pitchFamily="2" charset="2"/>
              <a:buNone/>
              <a:defRPr/>
            </a:pPr>
            <a:r>
              <a:rPr kumimoji="1" lang="fa-IR" b="1" dirty="0" smtClean="0">
                <a:effectLst/>
              </a:rPr>
              <a:t>7</a:t>
            </a:r>
            <a:r>
              <a:rPr kumimoji="1" lang="ar-SA" b="1" dirty="0" smtClean="0">
                <a:effectLst/>
              </a:rPr>
              <a:t>- سؤالات كل</a:t>
            </a:r>
            <a:r>
              <a:rPr kumimoji="1" lang="fa-IR" b="1" dirty="0" smtClean="0">
                <a:effectLst/>
              </a:rPr>
              <a:t>ی</a:t>
            </a:r>
            <a:r>
              <a:rPr kumimoji="1" lang="ar-SA" b="1" dirty="0" smtClean="0">
                <a:effectLst/>
              </a:rPr>
              <a:t> و چند منظوره نباشد. </a:t>
            </a:r>
          </a:p>
          <a:p>
            <a:pPr algn="just" eaLnBrk="1" hangingPunct="1">
              <a:buFont typeface="Wingdings" pitchFamily="2" charset="2"/>
              <a:buNone/>
              <a:defRPr/>
            </a:pPr>
            <a:r>
              <a:rPr kumimoji="1" lang="fa-IR" b="1" dirty="0" smtClean="0">
                <a:effectLst/>
              </a:rPr>
              <a:t>8</a:t>
            </a:r>
            <a:r>
              <a:rPr kumimoji="1" lang="ar-SA" b="1" dirty="0" smtClean="0">
                <a:effectLst/>
              </a:rPr>
              <a:t>- پاسخگوئ</a:t>
            </a:r>
            <a:r>
              <a:rPr kumimoji="1" lang="fa-IR" b="1" dirty="0" smtClean="0">
                <a:effectLst/>
              </a:rPr>
              <a:t>ی</a:t>
            </a:r>
            <a:r>
              <a:rPr kumimoji="1" lang="ar-SA" b="1" dirty="0" smtClean="0">
                <a:effectLst/>
              </a:rPr>
              <a:t> دشوار نباشد. </a:t>
            </a:r>
            <a:endParaRPr lang="en-US" b="1" dirty="0" smtClean="0"/>
          </a:p>
        </p:txBody>
      </p:sp>
    </p:spTree>
    <p:extLst>
      <p:ext uri="{BB962C8B-B14F-4D97-AF65-F5344CB8AC3E}">
        <p14:creationId xmlns:p14="http://schemas.microsoft.com/office/powerpoint/2010/main" val="266678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fade">
                                      <p:cBhvr>
                                        <p:cTn id="7" dur="2000"/>
                                        <p:tgtEl>
                                          <p:spTgt spid="1699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7">
                                            <p:txEl>
                                              <p:pRg st="0" end="0"/>
                                            </p:txEl>
                                          </p:spTgt>
                                        </p:tgtEl>
                                        <p:attrNameLst>
                                          <p:attrName>style.visibility</p:attrName>
                                        </p:attrNameLst>
                                      </p:cBhvr>
                                      <p:to>
                                        <p:strVal val="visible"/>
                                      </p:to>
                                    </p:set>
                                    <p:animEffect transition="in" filter="fade">
                                      <p:cBhvr>
                                        <p:cTn id="12" dur="2000"/>
                                        <p:tgtEl>
                                          <p:spTgt spid="1699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9987">
                                            <p:txEl>
                                              <p:pRg st="1" end="1"/>
                                            </p:txEl>
                                          </p:spTgt>
                                        </p:tgtEl>
                                        <p:attrNameLst>
                                          <p:attrName>style.visibility</p:attrName>
                                        </p:attrNameLst>
                                      </p:cBhvr>
                                      <p:to>
                                        <p:strVal val="visible"/>
                                      </p:to>
                                    </p:set>
                                    <p:animEffect transition="in" filter="fade">
                                      <p:cBhvr>
                                        <p:cTn id="17" dur="2000"/>
                                        <p:tgtEl>
                                          <p:spTgt spid="1699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9987">
                                            <p:txEl>
                                              <p:pRg st="2" end="2"/>
                                            </p:txEl>
                                          </p:spTgt>
                                        </p:tgtEl>
                                        <p:attrNameLst>
                                          <p:attrName>style.visibility</p:attrName>
                                        </p:attrNameLst>
                                      </p:cBhvr>
                                      <p:to>
                                        <p:strVal val="visible"/>
                                      </p:to>
                                    </p:set>
                                    <p:animEffect transition="in" filter="fade">
                                      <p:cBhvr>
                                        <p:cTn id="22" dur="2000"/>
                                        <p:tgtEl>
                                          <p:spTgt spid="1699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9987">
                                            <p:txEl>
                                              <p:pRg st="3" end="3"/>
                                            </p:txEl>
                                          </p:spTgt>
                                        </p:tgtEl>
                                        <p:attrNameLst>
                                          <p:attrName>style.visibility</p:attrName>
                                        </p:attrNameLst>
                                      </p:cBhvr>
                                      <p:to>
                                        <p:strVal val="visible"/>
                                      </p:to>
                                    </p:set>
                                    <p:animEffect transition="in" filter="fade">
                                      <p:cBhvr>
                                        <p:cTn id="27" dur="2000"/>
                                        <p:tgtEl>
                                          <p:spTgt spid="1699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9987">
                                            <p:txEl>
                                              <p:pRg st="4" end="4"/>
                                            </p:txEl>
                                          </p:spTgt>
                                        </p:tgtEl>
                                        <p:attrNameLst>
                                          <p:attrName>style.visibility</p:attrName>
                                        </p:attrNameLst>
                                      </p:cBhvr>
                                      <p:to>
                                        <p:strVal val="visible"/>
                                      </p:to>
                                    </p:set>
                                    <p:animEffect transition="in" filter="fade">
                                      <p:cBhvr>
                                        <p:cTn id="32" dur="2000"/>
                                        <p:tgtEl>
                                          <p:spTgt spid="16998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9987">
                                            <p:txEl>
                                              <p:pRg st="5" end="5"/>
                                            </p:txEl>
                                          </p:spTgt>
                                        </p:tgtEl>
                                        <p:attrNameLst>
                                          <p:attrName>style.visibility</p:attrName>
                                        </p:attrNameLst>
                                      </p:cBhvr>
                                      <p:to>
                                        <p:strVal val="visible"/>
                                      </p:to>
                                    </p:set>
                                    <p:animEffect transition="in" filter="fade">
                                      <p:cBhvr>
                                        <p:cTn id="37" dur="2000"/>
                                        <p:tgtEl>
                                          <p:spTgt spid="16998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9987">
                                            <p:txEl>
                                              <p:pRg st="6" end="6"/>
                                            </p:txEl>
                                          </p:spTgt>
                                        </p:tgtEl>
                                        <p:attrNameLst>
                                          <p:attrName>style.visibility</p:attrName>
                                        </p:attrNameLst>
                                      </p:cBhvr>
                                      <p:to>
                                        <p:strVal val="visible"/>
                                      </p:to>
                                    </p:set>
                                    <p:animEffect transition="in" filter="fade">
                                      <p:cBhvr>
                                        <p:cTn id="42" dur="2000"/>
                                        <p:tgtEl>
                                          <p:spTgt spid="16998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9987">
                                            <p:txEl>
                                              <p:pRg st="7" end="7"/>
                                            </p:txEl>
                                          </p:spTgt>
                                        </p:tgtEl>
                                        <p:attrNameLst>
                                          <p:attrName>style.visibility</p:attrName>
                                        </p:attrNameLst>
                                      </p:cBhvr>
                                      <p:to>
                                        <p:strVal val="visible"/>
                                      </p:to>
                                    </p:set>
                                    <p:animEffect transition="in" filter="fade">
                                      <p:cBhvr>
                                        <p:cTn id="47" dur="2000"/>
                                        <p:tgtEl>
                                          <p:spTgt spid="169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69987"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a:xfrm>
            <a:off x="2043113" y="198438"/>
            <a:ext cx="8229600" cy="1143000"/>
          </a:xfrm>
        </p:spPr>
        <p:txBody>
          <a:bodyPr/>
          <a:lstStyle/>
          <a:p>
            <a:pPr eaLnBrk="1" hangingPunct="1"/>
            <a:r>
              <a:rPr kumimoji="1" lang="ar-SA" sz="5400">
                <a:solidFill>
                  <a:srgbClr val="FFFF00"/>
                </a:solidFill>
              </a:rPr>
              <a:t>اصول پرسشنامه</a:t>
            </a:r>
            <a:endParaRPr kumimoji="1" lang="en-US" sz="5400">
              <a:solidFill>
                <a:srgbClr val="FFFF00"/>
              </a:solidFill>
            </a:endParaRPr>
          </a:p>
        </p:txBody>
      </p:sp>
      <p:sp>
        <p:nvSpPr>
          <p:cNvPr id="171011" name="Rectangle 3"/>
          <p:cNvSpPr>
            <a:spLocks noGrp="1" noChangeArrowheads="1"/>
          </p:cNvSpPr>
          <p:nvPr>
            <p:ph type="body" idx="1"/>
          </p:nvPr>
        </p:nvSpPr>
        <p:spPr>
          <a:xfrm>
            <a:off x="1981200" y="1412876"/>
            <a:ext cx="8229600" cy="5472113"/>
          </a:xfrm>
        </p:spPr>
        <p:txBody>
          <a:bodyPr/>
          <a:lstStyle/>
          <a:p>
            <a:pPr algn="just" eaLnBrk="1" hangingPunct="1">
              <a:lnSpc>
                <a:spcPct val="90000"/>
              </a:lnSpc>
              <a:buFont typeface="Wingdings" pitchFamily="2" charset="2"/>
              <a:buNone/>
              <a:defRPr/>
            </a:pPr>
            <a:r>
              <a:rPr kumimoji="1" lang="fa-IR" b="1" dirty="0" smtClean="0">
                <a:solidFill>
                  <a:srgbClr val="FFFFFF"/>
                </a:solidFill>
                <a:effectLst/>
              </a:rPr>
              <a:t> </a:t>
            </a:r>
            <a:r>
              <a:rPr kumimoji="1" lang="fa-IR" b="1" dirty="0" smtClean="0">
                <a:effectLst/>
              </a:rPr>
              <a:t>9</a:t>
            </a:r>
            <a:r>
              <a:rPr kumimoji="1" lang="ar-SA" b="1" dirty="0" smtClean="0">
                <a:effectLst/>
              </a:rPr>
              <a:t>- پاسخ به سؤالات خصوص</a:t>
            </a:r>
            <a:r>
              <a:rPr kumimoji="1" lang="fa-IR" b="1" dirty="0" smtClean="0">
                <a:effectLst/>
              </a:rPr>
              <a:t>ی</a:t>
            </a:r>
            <a:r>
              <a:rPr kumimoji="1" lang="ar-SA" b="1" dirty="0" smtClean="0">
                <a:effectLst/>
              </a:rPr>
              <a:t> آزاد باشد. </a:t>
            </a:r>
          </a:p>
          <a:p>
            <a:pPr algn="just" eaLnBrk="1" hangingPunct="1">
              <a:lnSpc>
                <a:spcPct val="90000"/>
              </a:lnSpc>
              <a:buFont typeface="Wingdings" pitchFamily="2" charset="2"/>
              <a:buNone/>
              <a:defRPr/>
            </a:pPr>
            <a:r>
              <a:rPr kumimoji="1" lang="fa-IR" b="1" dirty="0" smtClean="0">
                <a:effectLst/>
              </a:rPr>
              <a:t>10</a:t>
            </a:r>
            <a:r>
              <a:rPr kumimoji="1" lang="ar-SA" b="1" dirty="0" smtClean="0">
                <a:effectLst/>
              </a:rPr>
              <a:t>- پرسشها باعث آزردگ</a:t>
            </a:r>
            <a:r>
              <a:rPr kumimoji="1" lang="fa-IR" b="1" dirty="0" smtClean="0">
                <a:effectLst/>
              </a:rPr>
              <a:t>ی</a:t>
            </a:r>
            <a:r>
              <a:rPr kumimoji="1" lang="ar-SA" b="1" dirty="0" smtClean="0">
                <a:effectLst/>
              </a:rPr>
              <a:t> خاطر پاسخگو نباشد. </a:t>
            </a:r>
          </a:p>
          <a:p>
            <a:pPr algn="just" eaLnBrk="1" hangingPunct="1">
              <a:lnSpc>
                <a:spcPct val="90000"/>
              </a:lnSpc>
              <a:buFont typeface="Wingdings" pitchFamily="2" charset="2"/>
              <a:buNone/>
              <a:defRPr/>
            </a:pPr>
            <a:r>
              <a:rPr kumimoji="1" lang="fa-IR" b="1" dirty="0" smtClean="0">
                <a:effectLst/>
              </a:rPr>
              <a:t>11</a:t>
            </a:r>
            <a:r>
              <a:rPr kumimoji="1" lang="ar-SA" b="1" dirty="0" smtClean="0">
                <a:effectLst/>
              </a:rPr>
              <a:t>- باعث پاسخگوئ</a:t>
            </a:r>
            <a:r>
              <a:rPr kumimoji="1" lang="fa-IR" b="1" dirty="0" smtClean="0">
                <a:effectLst/>
              </a:rPr>
              <a:t>ی</a:t>
            </a:r>
            <a:r>
              <a:rPr kumimoji="1" lang="ar-SA" b="1" dirty="0" smtClean="0">
                <a:effectLst/>
              </a:rPr>
              <a:t> نادرست نشود.</a:t>
            </a:r>
          </a:p>
          <a:p>
            <a:pPr algn="just" eaLnBrk="1" hangingPunct="1">
              <a:lnSpc>
                <a:spcPct val="90000"/>
              </a:lnSpc>
              <a:buFont typeface="Wingdings" pitchFamily="2" charset="2"/>
              <a:buNone/>
              <a:defRPr/>
            </a:pPr>
            <a:r>
              <a:rPr kumimoji="1" lang="fa-IR" b="1" dirty="0" smtClean="0">
                <a:effectLst/>
              </a:rPr>
              <a:t>12</a:t>
            </a:r>
            <a:r>
              <a:rPr kumimoji="1" lang="ar-SA" b="1" dirty="0" smtClean="0">
                <a:effectLst/>
              </a:rPr>
              <a:t>- پرسشها مكمل هم بوده و سيستماتيك باشند. </a:t>
            </a:r>
          </a:p>
          <a:p>
            <a:pPr algn="just" eaLnBrk="1" hangingPunct="1">
              <a:lnSpc>
                <a:spcPct val="90000"/>
              </a:lnSpc>
              <a:buFont typeface="Wingdings" pitchFamily="2" charset="2"/>
              <a:buNone/>
              <a:defRPr/>
            </a:pPr>
            <a:r>
              <a:rPr kumimoji="1" lang="ar-SA" b="1" dirty="0" smtClean="0">
                <a:effectLst/>
              </a:rPr>
              <a:t>13- هر كلمه، هر عبارت و جمله هدفمند مطرح گردند. </a:t>
            </a:r>
          </a:p>
          <a:p>
            <a:pPr algn="just" eaLnBrk="1" hangingPunct="1">
              <a:lnSpc>
                <a:spcPct val="90000"/>
              </a:lnSpc>
              <a:buFont typeface="Wingdings" pitchFamily="2" charset="2"/>
              <a:buNone/>
              <a:defRPr/>
            </a:pPr>
            <a:r>
              <a:rPr kumimoji="1" lang="ar-SA" b="1" dirty="0" smtClean="0">
                <a:effectLst/>
              </a:rPr>
              <a:t>14- پرسشنامه ارتباط برقرار كند و احترام را رعايت نمايد</a:t>
            </a:r>
          </a:p>
          <a:p>
            <a:pPr algn="just" eaLnBrk="1" hangingPunct="1">
              <a:lnSpc>
                <a:spcPct val="90000"/>
              </a:lnSpc>
              <a:buFont typeface="Wingdings" pitchFamily="2" charset="2"/>
              <a:buNone/>
              <a:defRPr/>
            </a:pPr>
            <a:r>
              <a:rPr kumimoji="1" lang="ar-SA" b="1" dirty="0" smtClean="0">
                <a:effectLst/>
              </a:rPr>
              <a:t>15- در پايان پرسشنامه جا</a:t>
            </a:r>
            <a:r>
              <a:rPr kumimoji="1" lang="fa-IR" b="1" dirty="0" smtClean="0">
                <a:effectLst/>
              </a:rPr>
              <a:t>ی</a:t>
            </a:r>
            <a:r>
              <a:rPr kumimoji="1" lang="ar-SA" b="1" dirty="0" smtClean="0">
                <a:effectLst/>
              </a:rPr>
              <a:t> مناسب</a:t>
            </a:r>
            <a:r>
              <a:rPr kumimoji="1" lang="fa-IR" b="1" dirty="0" smtClean="0">
                <a:effectLst/>
              </a:rPr>
              <a:t>ی</a:t>
            </a:r>
            <a:r>
              <a:rPr kumimoji="1" lang="ar-SA" b="1" dirty="0" smtClean="0">
                <a:effectLst/>
              </a:rPr>
              <a:t> برا</a:t>
            </a:r>
            <a:r>
              <a:rPr kumimoji="1" lang="fa-IR" b="1" dirty="0" smtClean="0">
                <a:effectLst/>
              </a:rPr>
              <a:t>ی</a:t>
            </a:r>
            <a:r>
              <a:rPr kumimoji="1" lang="ar-SA" b="1" dirty="0" smtClean="0">
                <a:effectLst/>
              </a:rPr>
              <a:t> پيشنهادات در نظر بگيرد. </a:t>
            </a:r>
          </a:p>
          <a:p>
            <a:pPr algn="just" eaLnBrk="1" hangingPunct="1">
              <a:lnSpc>
                <a:spcPct val="90000"/>
              </a:lnSpc>
              <a:buFont typeface="Wingdings" pitchFamily="2" charset="2"/>
              <a:buNone/>
              <a:defRPr/>
            </a:pPr>
            <a:r>
              <a:rPr kumimoji="1" lang="fa-IR" b="1" dirty="0" smtClean="0">
                <a:effectLst/>
              </a:rPr>
              <a:t>16</a:t>
            </a:r>
            <a:r>
              <a:rPr kumimoji="1" lang="ar-SA" b="1" dirty="0" smtClean="0">
                <a:effectLst/>
              </a:rPr>
              <a:t>- از پاسخگو حتماً قدردان</a:t>
            </a:r>
            <a:r>
              <a:rPr kumimoji="1" lang="fa-IR" b="1" dirty="0" smtClean="0">
                <a:effectLst/>
              </a:rPr>
              <a:t>ی</a:t>
            </a:r>
            <a:r>
              <a:rPr kumimoji="1" lang="ar-SA" b="1" dirty="0" smtClean="0">
                <a:effectLst/>
              </a:rPr>
              <a:t> و تشكر كنيد و در صورت امكان</a:t>
            </a:r>
            <a:r>
              <a:rPr kumimoji="1" lang="fa-IR" b="1" dirty="0" smtClean="0">
                <a:effectLst/>
              </a:rPr>
              <a:t> </a:t>
            </a:r>
            <a:r>
              <a:rPr kumimoji="1" lang="ar-SA" b="1" dirty="0" smtClean="0">
                <a:effectLst/>
              </a:rPr>
              <a:t>نتايج را برايش بفرستيد.  </a:t>
            </a:r>
            <a:endParaRPr lang="en-US" b="1" dirty="0" smtClean="0"/>
          </a:p>
        </p:txBody>
      </p:sp>
    </p:spTree>
    <p:extLst>
      <p:ext uri="{BB962C8B-B14F-4D97-AF65-F5344CB8AC3E}">
        <p14:creationId xmlns:p14="http://schemas.microsoft.com/office/powerpoint/2010/main" val="3282672586"/>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71010"/>
                                        </p:tgtEl>
                                        <p:attrNameLst>
                                          <p:attrName>style.visibility</p:attrName>
                                        </p:attrNameLst>
                                      </p:cBhvr>
                                      <p:to>
                                        <p:strVal val="visible"/>
                                      </p:to>
                                    </p:set>
                                    <p:anim calcmode="lin" valueType="num">
                                      <p:cBhvr additive="base">
                                        <p:cTn id="7" dur="800" fill="hold">
                                          <p:stCondLst>
                                            <p:cond delay="0"/>
                                          </p:stCondLst>
                                        </p:cTn>
                                        <p:tgtEl>
                                          <p:spTgt spid="17101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710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71011">
                                            <p:txEl>
                                              <p:pRg st="0" end="0"/>
                                            </p:txEl>
                                          </p:spTgt>
                                        </p:tgtEl>
                                        <p:attrNameLst>
                                          <p:attrName>style.visibility</p:attrName>
                                        </p:attrNameLst>
                                      </p:cBhvr>
                                      <p:to>
                                        <p:strVal val="visible"/>
                                      </p:to>
                                    </p:set>
                                    <p:animEffect transition="in" filter="fade">
                                      <p:cBhvr>
                                        <p:cTn id="13" dur="1000"/>
                                        <p:tgtEl>
                                          <p:spTgt spid="171011">
                                            <p:txEl>
                                              <p:pRg st="0" end="0"/>
                                            </p:txEl>
                                          </p:spTgt>
                                        </p:tgtEl>
                                      </p:cBhvr>
                                    </p:animEffect>
                                    <p:anim calcmode="lin" valueType="num">
                                      <p:cBhvr>
                                        <p:cTn id="14" dur="1000" fill="hold"/>
                                        <p:tgtEl>
                                          <p:spTgt spid="171011">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71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171011">
                                            <p:txEl>
                                              <p:pRg st="1" end="1"/>
                                            </p:txEl>
                                          </p:spTgt>
                                        </p:tgtEl>
                                        <p:attrNameLst>
                                          <p:attrName>style.visibility</p:attrName>
                                        </p:attrNameLst>
                                      </p:cBhvr>
                                      <p:to>
                                        <p:strVal val="visible"/>
                                      </p:to>
                                    </p:set>
                                    <p:animEffect transition="in" filter="fade">
                                      <p:cBhvr>
                                        <p:cTn id="20" dur="1000"/>
                                        <p:tgtEl>
                                          <p:spTgt spid="171011">
                                            <p:txEl>
                                              <p:pRg st="1" end="1"/>
                                            </p:txEl>
                                          </p:spTgt>
                                        </p:tgtEl>
                                      </p:cBhvr>
                                    </p:animEffect>
                                    <p:anim calcmode="lin" valueType="num">
                                      <p:cBhvr>
                                        <p:cTn id="21" dur="1000" fill="hold"/>
                                        <p:tgtEl>
                                          <p:spTgt spid="171011">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171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171011">
                                            <p:txEl>
                                              <p:pRg st="2" end="2"/>
                                            </p:txEl>
                                          </p:spTgt>
                                        </p:tgtEl>
                                        <p:attrNameLst>
                                          <p:attrName>style.visibility</p:attrName>
                                        </p:attrNameLst>
                                      </p:cBhvr>
                                      <p:to>
                                        <p:strVal val="visible"/>
                                      </p:to>
                                    </p:set>
                                    <p:animEffect transition="in" filter="fade">
                                      <p:cBhvr>
                                        <p:cTn id="27" dur="1000"/>
                                        <p:tgtEl>
                                          <p:spTgt spid="171011">
                                            <p:txEl>
                                              <p:pRg st="2" end="2"/>
                                            </p:txEl>
                                          </p:spTgt>
                                        </p:tgtEl>
                                      </p:cBhvr>
                                    </p:animEffect>
                                    <p:anim calcmode="lin" valueType="num">
                                      <p:cBhvr>
                                        <p:cTn id="28" dur="1000" fill="hold"/>
                                        <p:tgtEl>
                                          <p:spTgt spid="171011">
                                            <p:txEl>
                                              <p:pRg st="2" end="2"/>
                                            </p:txEl>
                                          </p:spTgt>
                                        </p:tgtEl>
                                        <p:attrNameLst>
                                          <p:attrName>ppt_x</p:attrName>
                                        </p:attrNameLst>
                                      </p:cBhvr>
                                      <p:tavLst>
                                        <p:tav tm="0">
                                          <p:val>
                                            <p:strVal val="#ppt_x-.1"/>
                                          </p:val>
                                        </p:tav>
                                        <p:tav tm="100000">
                                          <p:val>
                                            <p:strVal val="#ppt_x"/>
                                          </p:val>
                                        </p:tav>
                                      </p:tavLst>
                                    </p:anim>
                                    <p:anim calcmode="lin" valueType="num">
                                      <p:cBhvr>
                                        <p:cTn id="29" dur="1000" fill="hold"/>
                                        <p:tgtEl>
                                          <p:spTgt spid="171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171011">
                                            <p:txEl>
                                              <p:pRg st="3" end="3"/>
                                            </p:txEl>
                                          </p:spTgt>
                                        </p:tgtEl>
                                        <p:attrNameLst>
                                          <p:attrName>style.visibility</p:attrName>
                                        </p:attrNameLst>
                                      </p:cBhvr>
                                      <p:to>
                                        <p:strVal val="visible"/>
                                      </p:to>
                                    </p:set>
                                    <p:animEffect transition="in" filter="fade">
                                      <p:cBhvr>
                                        <p:cTn id="34" dur="1000"/>
                                        <p:tgtEl>
                                          <p:spTgt spid="171011">
                                            <p:txEl>
                                              <p:pRg st="3" end="3"/>
                                            </p:txEl>
                                          </p:spTgt>
                                        </p:tgtEl>
                                      </p:cBhvr>
                                    </p:animEffect>
                                    <p:anim calcmode="lin" valueType="num">
                                      <p:cBhvr>
                                        <p:cTn id="35" dur="1000" fill="hold"/>
                                        <p:tgtEl>
                                          <p:spTgt spid="171011">
                                            <p:txEl>
                                              <p:pRg st="3" end="3"/>
                                            </p:txEl>
                                          </p:spTgt>
                                        </p:tgtEl>
                                        <p:attrNameLst>
                                          <p:attrName>ppt_x</p:attrName>
                                        </p:attrNameLst>
                                      </p:cBhvr>
                                      <p:tavLst>
                                        <p:tav tm="0">
                                          <p:val>
                                            <p:strVal val="#ppt_x-.1"/>
                                          </p:val>
                                        </p:tav>
                                        <p:tav tm="100000">
                                          <p:val>
                                            <p:strVal val="#ppt_x"/>
                                          </p:val>
                                        </p:tav>
                                      </p:tavLst>
                                    </p:anim>
                                    <p:anim calcmode="lin" valueType="num">
                                      <p:cBhvr>
                                        <p:cTn id="36" dur="1000" fill="hold"/>
                                        <p:tgtEl>
                                          <p:spTgt spid="1710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171011">
                                            <p:txEl>
                                              <p:pRg st="4" end="4"/>
                                            </p:txEl>
                                          </p:spTgt>
                                        </p:tgtEl>
                                        <p:attrNameLst>
                                          <p:attrName>style.visibility</p:attrName>
                                        </p:attrNameLst>
                                      </p:cBhvr>
                                      <p:to>
                                        <p:strVal val="visible"/>
                                      </p:to>
                                    </p:set>
                                    <p:animEffect transition="in" filter="fade">
                                      <p:cBhvr>
                                        <p:cTn id="41" dur="1000"/>
                                        <p:tgtEl>
                                          <p:spTgt spid="171011">
                                            <p:txEl>
                                              <p:pRg st="4" end="4"/>
                                            </p:txEl>
                                          </p:spTgt>
                                        </p:tgtEl>
                                      </p:cBhvr>
                                    </p:animEffect>
                                    <p:anim calcmode="lin" valueType="num">
                                      <p:cBhvr>
                                        <p:cTn id="42" dur="1000" fill="hold"/>
                                        <p:tgtEl>
                                          <p:spTgt spid="171011">
                                            <p:txEl>
                                              <p:pRg st="4" end="4"/>
                                            </p:txEl>
                                          </p:spTgt>
                                        </p:tgtEl>
                                        <p:attrNameLst>
                                          <p:attrName>ppt_x</p:attrName>
                                        </p:attrNameLst>
                                      </p:cBhvr>
                                      <p:tavLst>
                                        <p:tav tm="0">
                                          <p:val>
                                            <p:strVal val="#ppt_x-.1"/>
                                          </p:val>
                                        </p:tav>
                                        <p:tav tm="100000">
                                          <p:val>
                                            <p:strVal val="#ppt_x"/>
                                          </p:val>
                                        </p:tav>
                                      </p:tavLst>
                                    </p:anim>
                                    <p:anim calcmode="lin" valueType="num">
                                      <p:cBhvr>
                                        <p:cTn id="43" dur="1000" fill="hold"/>
                                        <p:tgtEl>
                                          <p:spTgt spid="1710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171011">
                                            <p:txEl>
                                              <p:pRg st="5" end="5"/>
                                            </p:txEl>
                                          </p:spTgt>
                                        </p:tgtEl>
                                        <p:attrNameLst>
                                          <p:attrName>style.visibility</p:attrName>
                                        </p:attrNameLst>
                                      </p:cBhvr>
                                      <p:to>
                                        <p:strVal val="visible"/>
                                      </p:to>
                                    </p:set>
                                    <p:animEffect transition="in" filter="fade">
                                      <p:cBhvr>
                                        <p:cTn id="48" dur="1000"/>
                                        <p:tgtEl>
                                          <p:spTgt spid="171011">
                                            <p:txEl>
                                              <p:pRg st="5" end="5"/>
                                            </p:txEl>
                                          </p:spTgt>
                                        </p:tgtEl>
                                      </p:cBhvr>
                                    </p:animEffect>
                                    <p:anim calcmode="lin" valueType="num">
                                      <p:cBhvr>
                                        <p:cTn id="49" dur="1000" fill="hold"/>
                                        <p:tgtEl>
                                          <p:spTgt spid="171011">
                                            <p:txEl>
                                              <p:pRg st="5" end="5"/>
                                            </p:txEl>
                                          </p:spTgt>
                                        </p:tgtEl>
                                        <p:attrNameLst>
                                          <p:attrName>ppt_x</p:attrName>
                                        </p:attrNameLst>
                                      </p:cBhvr>
                                      <p:tavLst>
                                        <p:tav tm="0">
                                          <p:val>
                                            <p:strVal val="#ppt_x-.1"/>
                                          </p:val>
                                        </p:tav>
                                        <p:tav tm="100000">
                                          <p:val>
                                            <p:strVal val="#ppt_x"/>
                                          </p:val>
                                        </p:tav>
                                      </p:tavLst>
                                    </p:anim>
                                    <p:anim calcmode="lin" valueType="num">
                                      <p:cBhvr>
                                        <p:cTn id="50" dur="1000" fill="hold"/>
                                        <p:tgtEl>
                                          <p:spTgt spid="1710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171011">
                                            <p:txEl>
                                              <p:pRg st="6" end="6"/>
                                            </p:txEl>
                                          </p:spTgt>
                                        </p:tgtEl>
                                        <p:attrNameLst>
                                          <p:attrName>style.visibility</p:attrName>
                                        </p:attrNameLst>
                                      </p:cBhvr>
                                      <p:to>
                                        <p:strVal val="visible"/>
                                      </p:to>
                                    </p:set>
                                    <p:animEffect transition="in" filter="fade">
                                      <p:cBhvr>
                                        <p:cTn id="55" dur="1000"/>
                                        <p:tgtEl>
                                          <p:spTgt spid="171011">
                                            <p:txEl>
                                              <p:pRg st="6" end="6"/>
                                            </p:txEl>
                                          </p:spTgt>
                                        </p:tgtEl>
                                      </p:cBhvr>
                                    </p:animEffect>
                                    <p:anim calcmode="lin" valueType="num">
                                      <p:cBhvr>
                                        <p:cTn id="56" dur="1000" fill="hold"/>
                                        <p:tgtEl>
                                          <p:spTgt spid="171011">
                                            <p:txEl>
                                              <p:pRg st="6" end="6"/>
                                            </p:txEl>
                                          </p:spTgt>
                                        </p:tgtEl>
                                        <p:attrNameLst>
                                          <p:attrName>ppt_x</p:attrName>
                                        </p:attrNameLst>
                                      </p:cBhvr>
                                      <p:tavLst>
                                        <p:tav tm="0">
                                          <p:val>
                                            <p:strVal val="#ppt_x-.1"/>
                                          </p:val>
                                        </p:tav>
                                        <p:tav tm="100000">
                                          <p:val>
                                            <p:strVal val="#ppt_x"/>
                                          </p:val>
                                        </p:tav>
                                      </p:tavLst>
                                    </p:anim>
                                    <p:anim calcmode="lin" valueType="num">
                                      <p:cBhvr>
                                        <p:cTn id="57" dur="1000" fill="hold"/>
                                        <p:tgtEl>
                                          <p:spTgt spid="1710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0" presetClass="entr" presetSubtype="0" fill="hold" grpId="0" nodeType="clickEffect">
                                  <p:stCondLst>
                                    <p:cond delay="0"/>
                                  </p:stCondLst>
                                  <p:iterate type="lt">
                                    <p:tmPct val="10000"/>
                                  </p:iterate>
                                  <p:childTnLst>
                                    <p:set>
                                      <p:cBhvr>
                                        <p:cTn id="61" dur="1" fill="hold">
                                          <p:stCondLst>
                                            <p:cond delay="0"/>
                                          </p:stCondLst>
                                        </p:cTn>
                                        <p:tgtEl>
                                          <p:spTgt spid="171011">
                                            <p:txEl>
                                              <p:pRg st="7" end="7"/>
                                            </p:txEl>
                                          </p:spTgt>
                                        </p:tgtEl>
                                        <p:attrNameLst>
                                          <p:attrName>style.visibility</p:attrName>
                                        </p:attrNameLst>
                                      </p:cBhvr>
                                      <p:to>
                                        <p:strVal val="visible"/>
                                      </p:to>
                                    </p:set>
                                    <p:animEffect transition="in" filter="fade">
                                      <p:cBhvr>
                                        <p:cTn id="62" dur="1000"/>
                                        <p:tgtEl>
                                          <p:spTgt spid="171011">
                                            <p:txEl>
                                              <p:pRg st="7" end="7"/>
                                            </p:txEl>
                                          </p:spTgt>
                                        </p:tgtEl>
                                      </p:cBhvr>
                                    </p:animEffect>
                                    <p:anim calcmode="lin" valueType="num">
                                      <p:cBhvr>
                                        <p:cTn id="63" dur="1000" fill="hold"/>
                                        <p:tgtEl>
                                          <p:spTgt spid="171011">
                                            <p:txEl>
                                              <p:pRg st="7" end="7"/>
                                            </p:txEl>
                                          </p:spTgt>
                                        </p:tgtEl>
                                        <p:attrNameLst>
                                          <p:attrName>ppt_x</p:attrName>
                                        </p:attrNameLst>
                                      </p:cBhvr>
                                      <p:tavLst>
                                        <p:tav tm="0">
                                          <p:val>
                                            <p:strVal val="#ppt_x-.1"/>
                                          </p:val>
                                        </p:tav>
                                        <p:tav tm="100000">
                                          <p:val>
                                            <p:strVal val="#ppt_x"/>
                                          </p:val>
                                        </p:tav>
                                      </p:tavLst>
                                    </p:anim>
                                    <p:anim calcmode="lin" valueType="num">
                                      <p:cBhvr>
                                        <p:cTn id="64" dur="1000" fill="hold"/>
                                        <p:tgtEl>
                                          <p:spTgt spid="1710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ar-AE" altLang="en-US" sz="3200" b="1">
                <a:solidFill>
                  <a:srgbClr val="CC9900"/>
                </a:solidFill>
                <a:latin typeface="Times New Roman" panose="02020603050405020304" pitchFamily="18" charset="0"/>
                <a:cs typeface="Zar" panose="00000400000000000000" pitchFamily="2" charset="-78"/>
              </a:rPr>
              <a:t>تعريف م</a:t>
            </a:r>
            <a:r>
              <a:rPr lang="fa-IR" altLang="en-US" sz="3200" b="1">
                <a:solidFill>
                  <a:srgbClr val="CC9900"/>
                </a:solidFill>
                <a:latin typeface="Times New Roman" panose="02020603050405020304" pitchFamily="18" charset="0"/>
                <a:cs typeface="Zar" panose="00000400000000000000" pitchFamily="2" charset="-78"/>
              </a:rPr>
              <a:t>ديريت بازاريابي</a:t>
            </a:r>
            <a:endParaRPr lang="en-US" altLang="en-US" sz="3200" b="1">
              <a:solidFill>
                <a:srgbClr val="CC9900"/>
              </a:solidFill>
              <a:latin typeface="Times New Roman" panose="02020603050405020304" pitchFamily="18" charset="0"/>
              <a:cs typeface="Zar" panose="00000400000000000000" pitchFamily="2" charset="-78"/>
            </a:endParaRPr>
          </a:p>
        </p:txBody>
      </p:sp>
      <p:sp>
        <p:nvSpPr>
          <p:cNvPr id="50179"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0180"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0181" name="Text Box 5"/>
          <p:cNvSpPr txBox="1">
            <a:spLocks noChangeArrowheads="1"/>
          </p:cNvSpPr>
          <p:nvPr/>
        </p:nvSpPr>
        <p:spPr bwMode="auto">
          <a:xfrm>
            <a:off x="2711451" y="1341439"/>
            <a:ext cx="7559675"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lnSpc>
                <a:spcPct val="190000"/>
              </a:lnSpc>
              <a:spcBef>
                <a:spcPct val="50000"/>
              </a:spcBef>
              <a:buFontTx/>
              <a:buChar char="-"/>
            </a:pPr>
            <a:r>
              <a:rPr lang="fa-IR" altLang="en-US" sz="2800" b="1">
                <a:solidFill>
                  <a:schemeClr val="tx2"/>
                </a:solidFill>
                <a:latin typeface="Times New Roman" panose="02020603050405020304" pitchFamily="18" charset="0"/>
                <a:cs typeface="Zar" panose="00000400000000000000" pitchFamily="2" charset="-78"/>
              </a:rPr>
              <a:t>مديريت بازاريابي عبارت است از تجزيه و تحليل فرصتها، برنامه ريزي، به کارگيري، اجرا و  کنترل برنامه ها با هدف ايجاد و حفظ مبادلات مطلوب بازارهاي هدف به منظور نيل به اهداف سازماني</a:t>
            </a:r>
            <a:r>
              <a:rPr lang="en-US" altLang="en-US" sz="2800" b="1">
                <a:solidFill>
                  <a:schemeClr val="tx2"/>
                </a:solidFill>
                <a:latin typeface="Times New Roman" panose="02020603050405020304" pitchFamily="18" charset="0"/>
                <a:cs typeface="Zar" panose="00000400000000000000" pitchFamily="2" charset="-78"/>
              </a:rPr>
              <a:t> </a:t>
            </a:r>
            <a:r>
              <a:rPr lang="fa-IR" altLang="en-US" sz="2800" b="1">
                <a:solidFill>
                  <a:schemeClr val="tx2"/>
                </a:solidFill>
                <a:latin typeface="Times New Roman" panose="02020603050405020304" pitchFamily="18" charset="0"/>
                <a:cs typeface="Zar" panose="00000400000000000000" pitchFamily="2" charset="-78"/>
              </a:rPr>
              <a:t> که </a:t>
            </a:r>
            <a:r>
              <a:rPr lang="fa-IR" altLang="en-US" sz="2800" b="1">
                <a:solidFill>
                  <a:schemeClr val="tx2"/>
                </a:solidFill>
                <a:cs typeface="Zar" panose="00000400000000000000" pitchFamily="2" charset="-78"/>
              </a:rPr>
              <a:t>مديريت تقاضا</a:t>
            </a:r>
            <a:r>
              <a:rPr lang="fa-IR" altLang="en-US"/>
              <a:t> </a:t>
            </a:r>
            <a:r>
              <a:rPr lang="en-US" altLang="en-US"/>
              <a:t> </a:t>
            </a:r>
            <a:r>
              <a:rPr lang="fa-IR" altLang="en-US">
                <a:cs typeface="Arial" panose="020B0604020202020204" pitchFamily="34" charset="0"/>
              </a:rPr>
              <a:t> </a:t>
            </a:r>
            <a:r>
              <a:rPr lang="fa-IR" altLang="en-US" sz="2800" b="1">
                <a:solidFill>
                  <a:schemeClr val="tx2"/>
                </a:solidFill>
                <a:cs typeface="Zar" panose="00000400000000000000" pitchFamily="2" charset="-78"/>
              </a:rPr>
              <a:t>نیز نامیده می شود.</a:t>
            </a:r>
            <a:endParaRPr lang="fa-IR" altLang="en-US" sz="2800" b="1">
              <a:cs typeface="Zar" panose="00000400000000000000" pitchFamily="2" charset="-78"/>
            </a:endParaRPr>
          </a:p>
        </p:txBody>
      </p:sp>
    </p:spTree>
    <p:extLst>
      <p:ext uri="{BB962C8B-B14F-4D97-AF65-F5344CB8AC3E}">
        <p14:creationId xmlns:p14="http://schemas.microsoft.com/office/powerpoint/2010/main" val="2700898906"/>
      </p:ext>
    </p:extLst>
  </p:cSld>
  <p:clrMapOvr>
    <a:masterClrMapping/>
  </p:clrMapOvr>
  <p:transition spd="med">
    <p:strips dir="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3143250" y="211138"/>
            <a:ext cx="5715000" cy="914400"/>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ar-SA" sz="5400" b="1">
                <a:solidFill>
                  <a:srgbClr val="FFFF00"/>
                </a:solidFill>
                <a:latin typeface="Arial" charset="0"/>
              </a:rPr>
              <a:t>اصول مصاحبه</a:t>
            </a:r>
            <a:endParaRPr kumimoji="1" lang="en-US" sz="5400" b="1">
              <a:solidFill>
                <a:srgbClr val="FFFF00"/>
              </a:solidFill>
              <a:latin typeface="Arial" charset="0"/>
            </a:endParaRPr>
          </a:p>
        </p:txBody>
      </p:sp>
      <p:sp>
        <p:nvSpPr>
          <p:cNvPr id="172035" name="Text Box 3"/>
          <p:cNvSpPr txBox="1">
            <a:spLocks noChangeArrowheads="1"/>
          </p:cNvSpPr>
          <p:nvPr/>
        </p:nvSpPr>
        <p:spPr bwMode="auto">
          <a:xfrm>
            <a:off x="1774825" y="1125539"/>
            <a:ext cx="8528050" cy="5607689"/>
          </a:xfrm>
          <a:prstGeom prst="rect">
            <a:avLst/>
          </a:prstGeom>
          <a:noFill/>
          <a:ln w="12700" cap="sq">
            <a:noFill/>
            <a:miter lim="800000"/>
            <a:headEnd type="none" w="sm" len="sm"/>
            <a:tailEnd type="none" w="sm" len="sm"/>
          </a:ln>
        </p:spPr>
        <p:txBody>
          <a:bodyPr>
            <a:spAutoFit/>
          </a:bodyPr>
          <a:lstStyle/>
          <a:p>
            <a:pPr>
              <a:lnSpc>
                <a:spcPct val="160000"/>
              </a:lnSpc>
            </a:pPr>
            <a:r>
              <a:rPr kumimoji="1" lang="ar-SA" sz="2800" b="1" dirty="0">
                <a:solidFill>
                  <a:srgbClr val="FFFFFF"/>
                </a:solidFill>
                <a:latin typeface="Arial" charset="0"/>
              </a:rPr>
              <a:t>1</a:t>
            </a:r>
            <a:r>
              <a:rPr kumimoji="1" lang="ar-SA" sz="2800" b="1" dirty="0">
                <a:latin typeface="Arial" charset="0"/>
              </a:rPr>
              <a:t>- مصاحبه كننده خود را معرف</a:t>
            </a:r>
            <a:r>
              <a:rPr kumimoji="1" lang="fa-IR" sz="2800" b="1" dirty="0">
                <a:latin typeface="Arial" charset="0"/>
              </a:rPr>
              <a:t>ی</a:t>
            </a:r>
            <a:r>
              <a:rPr kumimoji="1" lang="ar-SA" sz="2800" b="1" dirty="0">
                <a:latin typeface="Arial" charset="0"/>
              </a:rPr>
              <a:t> كند. </a:t>
            </a:r>
          </a:p>
          <a:p>
            <a:pPr>
              <a:lnSpc>
                <a:spcPct val="160000"/>
              </a:lnSpc>
            </a:pPr>
            <a:r>
              <a:rPr kumimoji="1" lang="ar-SA" sz="2800" b="1" dirty="0">
                <a:latin typeface="Arial" charset="0"/>
              </a:rPr>
              <a:t>2- هدف مصاحبه را به طور مختصر بيان كنيد. </a:t>
            </a:r>
          </a:p>
          <a:p>
            <a:pPr>
              <a:lnSpc>
                <a:spcPct val="160000"/>
              </a:lnSpc>
            </a:pPr>
            <a:r>
              <a:rPr kumimoji="1" lang="ar-SA" sz="2800" b="1" dirty="0">
                <a:latin typeface="Arial" charset="0"/>
              </a:rPr>
              <a:t>3- مصاحبه بايد انعطاف پذير و جهت دار باشد. </a:t>
            </a:r>
          </a:p>
          <a:p>
            <a:pPr>
              <a:lnSpc>
                <a:spcPct val="160000"/>
              </a:lnSpc>
            </a:pPr>
            <a:r>
              <a:rPr kumimoji="1" lang="ar-SA" sz="2800" b="1" dirty="0">
                <a:latin typeface="Arial" charset="0"/>
              </a:rPr>
              <a:t>4- سؤالات از مرحله آسان به مشكل مطرح شود. </a:t>
            </a:r>
          </a:p>
          <a:p>
            <a:pPr>
              <a:lnSpc>
                <a:spcPct val="160000"/>
              </a:lnSpc>
            </a:pPr>
            <a:r>
              <a:rPr kumimoji="1" lang="ar-SA" sz="2800" b="1" dirty="0">
                <a:latin typeface="Arial" charset="0"/>
              </a:rPr>
              <a:t>5- در طرح سؤالات سخت و پيچيده، دقت بيشتر</a:t>
            </a:r>
            <a:r>
              <a:rPr kumimoji="1" lang="fa-IR" sz="2800" b="1" dirty="0">
                <a:latin typeface="Arial" charset="0"/>
              </a:rPr>
              <a:t>ی</a:t>
            </a:r>
            <a:r>
              <a:rPr kumimoji="1" lang="ar-SA" sz="2800" b="1" dirty="0">
                <a:latin typeface="Arial" charset="0"/>
              </a:rPr>
              <a:t> به عمل آيد. </a:t>
            </a:r>
          </a:p>
          <a:p>
            <a:pPr>
              <a:lnSpc>
                <a:spcPct val="160000"/>
              </a:lnSpc>
            </a:pPr>
            <a:r>
              <a:rPr kumimoji="1" lang="ar-SA" sz="2800" b="1" dirty="0">
                <a:latin typeface="Arial" charset="0"/>
              </a:rPr>
              <a:t>6- در مورد سؤالات دشوار، فرصت كاف</a:t>
            </a:r>
            <a:r>
              <a:rPr kumimoji="1" lang="fa-IR" sz="2800" b="1" dirty="0">
                <a:latin typeface="Arial" charset="0"/>
              </a:rPr>
              <a:t>ی</a:t>
            </a:r>
            <a:r>
              <a:rPr kumimoji="1" lang="ar-SA" sz="2800" b="1" dirty="0">
                <a:latin typeface="Arial" charset="0"/>
              </a:rPr>
              <a:t> به مصاحبه شونده داده شود. </a:t>
            </a:r>
          </a:p>
          <a:p>
            <a:pPr>
              <a:lnSpc>
                <a:spcPct val="160000"/>
              </a:lnSpc>
            </a:pPr>
            <a:r>
              <a:rPr kumimoji="1" lang="ar-SA" sz="2800" b="1" dirty="0">
                <a:latin typeface="Arial" charset="0"/>
              </a:rPr>
              <a:t>7- اهميت مصاحبه شونده را به نوع</a:t>
            </a:r>
            <a:r>
              <a:rPr kumimoji="1" lang="fa-IR" sz="2800" b="1" dirty="0">
                <a:latin typeface="Arial" charset="0"/>
              </a:rPr>
              <a:t>ی</a:t>
            </a:r>
            <a:r>
              <a:rPr kumimoji="1" lang="ar-SA" sz="2800" b="1" dirty="0">
                <a:latin typeface="Arial" charset="0"/>
              </a:rPr>
              <a:t> بيان كنيد. </a:t>
            </a:r>
          </a:p>
          <a:p>
            <a:pPr>
              <a:lnSpc>
                <a:spcPct val="160000"/>
              </a:lnSpc>
            </a:pPr>
            <a:r>
              <a:rPr kumimoji="1" lang="ar-SA" sz="2800" b="1" dirty="0">
                <a:latin typeface="Arial" charset="0"/>
              </a:rPr>
              <a:t>8- در موقع مصاحبه به مصاحبه شونده توجه نماييد. </a:t>
            </a:r>
            <a:endParaRPr kumimoji="1" lang="en-US" sz="2800" b="1" dirty="0">
              <a:latin typeface="Arial" charset="0"/>
            </a:endParaRPr>
          </a:p>
        </p:txBody>
      </p:sp>
    </p:spTree>
    <p:extLst>
      <p:ext uri="{BB962C8B-B14F-4D97-AF65-F5344CB8AC3E}">
        <p14:creationId xmlns:p14="http://schemas.microsoft.com/office/powerpoint/2010/main" val="276356173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72034">
                                            <p:txEl>
                                              <p:pRg st="0" end="0"/>
                                            </p:txEl>
                                          </p:spTgt>
                                        </p:tgtEl>
                                        <p:attrNameLst>
                                          <p:attrName>style.visibility</p:attrName>
                                        </p:attrNameLst>
                                      </p:cBhvr>
                                      <p:to>
                                        <p:strVal val="visible"/>
                                      </p:to>
                                    </p:set>
                                    <p:anim calcmode="lin" valueType="num">
                                      <p:cBhvr additive="base">
                                        <p:cTn id="7" dur="5000" fill="hold"/>
                                        <p:tgtEl>
                                          <p:spTgt spid="17203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720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72035">
                                            <p:txEl>
                                              <p:pRg st="0" end="0"/>
                                            </p:txEl>
                                          </p:spTgt>
                                        </p:tgtEl>
                                        <p:attrNameLst>
                                          <p:attrName>style.visibility</p:attrName>
                                        </p:attrNameLst>
                                      </p:cBhvr>
                                      <p:to>
                                        <p:strVal val="visible"/>
                                      </p:to>
                                    </p:set>
                                    <p:anim calcmode="lin" valueType="num">
                                      <p:cBhvr>
                                        <p:cTn id="13" dur="1000" fill="hold"/>
                                        <p:tgtEl>
                                          <p:spTgt spid="17203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17203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720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72035">
                                            <p:txEl>
                                              <p:pRg st="1" end="1"/>
                                            </p:txEl>
                                          </p:spTgt>
                                        </p:tgtEl>
                                        <p:attrNameLst>
                                          <p:attrName>style.visibility</p:attrName>
                                        </p:attrNameLst>
                                      </p:cBhvr>
                                      <p:to>
                                        <p:strVal val="visible"/>
                                      </p:to>
                                    </p:set>
                                    <p:anim calcmode="lin" valueType="num">
                                      <p:cBhvr>
                                        <p:cTn id="20" dur="1000" fill="hold"/>
                                        <p:tgtEl>
                                          <p:spTgt spid="172035">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172035">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1720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72035">
                                            <p:txEl>
                                              <p:pRg st="2" end="2"/>
                                            </p:txEl>
                                          </p:spTgt>
                                        </p:tgtEl>
                                        <p:attrNameLst>
                                          <p:attrName>style.visibility</p:attrName>
                                        </p:attrNameLst>
                                      </p:cBhvr>
                                      <p:to>
                                        <p:strVal val="visible"/>
                                      </p:to>
                                    </p:set>
                                    <p:anim calcmode="lin" valueType="num">
                                      <p:cBhvr>
                                        <p:cTn id="27" dur="1000" fill="hold"/>
                                        <p:tgtEl>
                                          <p:spTgt spid="172035">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172035">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17203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172035">
                                            <p:txEl>
                                              <p:pRg st="3" end="3"/>
                                            </p:txEl>
                                          </p:spTgt>
                                        </p:tgtEl>
                                        <p:attrNameLst>
                                          <p:attrName>style.visibility</p:attrName>
                                        </p:attrNameLst>
                                      </p:cBhvr>
                                      <p:to>
                                        <p:strVal val="visible"/>
                                      </p:to>
                                    </p:set>
                                    <p:anim calcmode="lin" valueType="num">
                                      <p:cBhvr>
                                        <p:cTn id="34" dur="1000" fill="hold"/>
                                        <p:tgtEl>
                                          <p:spTgt spid="172035">
                                            <p:txEl>
                                              <p:pRg st="3" end="3"/>
                                            </p:txEl>
                                          </p:spTgt>
                                        </p:tgtEl>
                                        <p:attrNameLst>
                                          <p:attrName>ppt_w</p:attrName>
                                        </p:attrNameLst>
                                      </p:cBhvr>
                                      <p:tavLst>
                                        <p:tav tm="0">
                                          <p:val>
                                            <p:strVal val="#ppt_w*0.70"/>
                                          </p:val>
                                        </p:tav>
                                        <p:tav tm="100000">
                                          <p:val>
                                            <p:strVal val="#ppt_w"/>
                                          </p:val>
                                        </p:tav>
                                      </p:tavLst>
                                    </p:anim>
                                    <p:anim calcmode="lin" valueType="num">
                                      <p:cBhvr>
                                        <p:cTn id="35" dur="1000" fill="hold"/>
                                        <p:tgtEl>
                                          <p:spTgt spid="172035">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17203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72035">
                                            <p:txEl>
                                              <p:pRg st="4" end="4"/>
                                            </p:txEl>
                                          </p:spTgt>
                                        </p:tgtEl>
                                        <p:attrNameLst>
                                          <p:attrName>style.visibility</p:attrName>
                                        </p:attrNameLst>
                                      </p:cBhvr>
                                      <p:to>
                                        <p:strVal val="visible"/>
                                      </p:to>
                                    </p:set>
                                    <p:anim calcmode="lin" valueType="num">
                                      <p:cBhvr>
                                        <p:cTn id="41" dur="1000" fill="hold"/>
                                        <p:tgtEl>
                                          <p:spTgt spid="172035">
                                            <p:txEl>
                                              <p:pRg st="4" end="4"/>
                                            </p:txEl>
                                          </p:spTgt>
                                        </p:tgtEl>
                                        <p:attrNameLst>
                                          <p:attrName>ppt_w</p:attrName>
                                        </p:attrNameLst>
                                      </p:cBhvr>
                                      <p:tavLst>
                                        <p:tav tm="0">
                                          <p:val>
                                            <p:strVal val="#ppt_w*0.70"/>
                                          </p:val>
                                        </p:tav>
                                        <p:tav tm="100000">
                                          <p:val>
                                            <p:strVal val="#ppt_w"/>
                                          </p:val>
                                        </p:tav>
                                      </p:tavLst>
                                    </p:anim>
                                    <p:anim calcmode="lin" valueType="num">
                                      <p:cBhvr>
                                        <p:cTn id="42" dur="1000" fill="hold"/>
                                        <p:tgtEl>
                                          <p:spTgt spid="172035">
                                            <p:txEl>
                                              <p:pRg st="4" end="4"/>
                                            </p:txEl>
                                          </p:spTgt>
                                        </p:tgtEl>
                                        <p:attrNameLst>
                                          <p:attrName>ppt_h</p:attrName>
                                        </p:attrNameLst>
                                      </p:cBhvr>
                                      <p:tavLst>
                                        <p:tav tm="0">
                                          <p:val>
                                            <p:strVal val="#ppt_h"/>
                                          </p:val>
                                        </p:tav>
                                        <p:tav tm="100000">
                                          <p:val>
                                            <p:strVal val="#ppt_h"/>
                                          </p:val>
                                        </p:tav>
                                      </p:tavLst>
                                    </p:anim>
                                    <p:animEffect transition="in" filter="fade">
                                      <p:cBhvr>
                                        <p:cTn id="43" dur="1000"/>
                                        <p:tgtEl>
                                          <p:spTgt spid="17203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172035">
                                            <p:txEl>
                                              <p:pRg st="5" end="5"/>
                                            </p:txEl>
                                          </p:spTgt>
                                        </p:tgtEl>
                                        <p:attrNameLst>
                                          <p:attrName>style.visibility</p:attrName>
                                        </p:attrNameLst>
                                      </p:cBhvr>
                                      <p:to>
                                        <p:strVal val="visible"/>
                                      </p:to>
                                    </p:set>
                                    <p:anim calcmode="lin" valueType="num">
                                      <p:cBhvr>
                                        <p:cTn id="48" dur="1000" fill="hold"/>
                                        <p:tgtEl>
                                          <p:spTgt spid="172035">
                                            <p:txEl>
                                              <p:pRg st="5" end="5"/>
                                            </p:txEl>
                                          </p:spTgt>
                                        </p:tgtEl>
                                        <p:attrNameLst>
                                          <p:attrName>ppt_w</p:attrName>
                                        </p:attrNameLst>
                                      </p:cBhvr>
                                      <p:tavLst>
                                        <p:tav tm="0">
                                          <p:val>
                                            <p:strVal val="#ppt_w*0.70"/>
                                          </p:val>
                                        </p:tav>
                                        <p:tav tm="100000">
                                          <p:val>
                                            <p:strVal val="#ppt_w"/>
                                          </p:val>
                                        </p:tav>
                                      </p:tavLst>
                                    </p:anim>
                                    <p:anim calcmode="lin" valueType="num">
                                      <p:cBhvr>
                                        <p:cTn id="49" dur="1000" fill="hold"/>
                                        <p:tgtEl>
                                          <p:spTgt spid="172035">
                                            <p:txEl>
                                              <p:pRg st="5" end="5"/>
                                            </p:txEl>
                                          </p:spTgt>
                                        </p:tgtEl>
                                        <p:attrNameLst>
                                          <p:attrName>ppt_h</p:attrName>
                                        </p:attrNameLst>
                                      </p:cBhvr>
                                      <p:tavLst>
                                        <p:tav tm="0">
                                          <p:val>
                                            <p:strVal val="#ppt_h"/>
                                          </p:val>
                                        </p:tav>
                                        <p:tav tm="100000">
                                          <p:val>
                                            <p:strVal val="#ppt_h"/>
                                          </p:val>
                                        </p:tav>
                                      </p:tavLst>
                                    </p:anim>
                                    <p:animEffect transition="in" filter="fade">
                                      <p:cBhvr>
                                        <p:cTn id="50" dur="1000"/>
                                        <p:tgtEl>
                                          <p:spTgt spid="17203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172035">
                                            <p:txEl>
                                              <p:pRg st="6" end="6"/>
                                            </p:txEl>
                                          </p:spTgt>
                                        </p:tgtEl>
                                        <p:attrNameLst>
                                          <p:attrName>style.visibility</p:attrName>
                                        </p:attrNameLst>
                                      </p:cBhvr>
                                      <p:to>
                                        <p:strVal val="visible"/>
                                      </p:to>
                                    </p:set>
                                    <p:anim calcmode="lin" valueType="num">
                                      <p:cBhvr>
                                        <p:cTn id="55" dur="1000" fill="hold"/>
                                        <p:tgtEl>
                                          <p:spTgt spid="172035">
                                            <p:txEl>
                                              <p:pRg st="6" end="6"/>
                                            </p:txEl>
                                          </p:spTgt>
                                        </p:tgtEl>
                                        <p:attrNameLst>
                                          <p:attrName>ppt_w</p:attrName>
                                        </p:attrNameLst>
                                      </p:cBhvr>
                                      <p:tavLst>
                                        <p:tav tm="0">
                                          <p:val>
                                            <p:strVal val="#ppt_w*0.70"/>
                                          </p:val>
                                        </p:tav>
                                        <p:tav tm="100000">
                                          <p:val>
                                            <p:strVal val="#ppt_w"/>
                                          </p:val>
                                        </p:tav>
                                      </p:tavLst>
                                    </p:anim>
                                    <p:anim calcmode="lin" valueType="num">
                                      <p:cBhvr>
                                        <p:cTn id="56" dur="1000" fill="hold"/>
                                        <p:tgtEl>
                                          <p:spTgt spid="172035">
                                            <p:txEl>
                                              <p:pRg st="6" end="6"/>
                                            </p:txEl>
                                          </p:spTgt>
                                        </p:tgtEl>
                                        <p:attrNameLst>
                                          <p:attrName>ppt_h</p:attrName>
                                        </p:attrNameLst>
                                      </p:cBhvr>
                                      <p:tavLst>
                                        <p:tav tm="0">
                                          <p:val>
                                            <p:strVal val="#ppt_h"/>
                                          </p:val>
                                        </p:tav>
                                        <p:tav tm="100000">
                                          <p:val>
                                            <p:strVal val="#ppt_h"/>
                                          </p:val>
                                        </p:tav>
                                      </p:tavLst>
                                    </p:anim>
                                    <p:animEffect transition="in" filter="fade">
                                      <p:cBhvr>
                                        <p:cTn id="57" dur="1000"/>
                                        <p:tgtEl>
                                          <p:spTgt spid="172035">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nodeType="clickEffect">
                                  <p:stCondLst>
                                    <p:cond delay="0"/>
                                  </p:stCondLst>
                                  <p:childTnLst>
                                    <p:set>
                                      <p:cBhvr>
                                        <p:cTn id="61" dur="1" fill="hold">
                                          <p:stCondLst>
                                            <p:cond delay="0"/>
                                          </p:stCondLst>
                                        </p:cTn>
                                        <p:tgtEl>
                                          <p:spTgt spid="172035">
                                            <p:txEl>
                                              <p:pRg st="7" end="7"/>
                                            </p:txEl>
                                          </p:spTgt>
                                        </p:tgtEl>
                                        <p:attrNameLst>
                                          <p:attrName>style.visibility</p:attrName>
                                        </p:attrNameLst>
                                      </p:cBhvr>
                                      <p:to>
                                        <p:strVal val="visible"/>
                                      </p:to>
                                    </p:set>
                                    <p:anim calcmode="lin" valueType="num">
                                      <p:cBhvr>
                                        <p:cTn id="62" dur="1000" fill="hold"/>
                                        <p:tgtEl>
                                          <p:spTgt spid="172035">
                                            <p:txEl>
                                              <p:pRg st="7" end="7"/>
                                            </p:txEl>
                                          </p:spTgt>
                                        </p:tgtEl>
                                        <p:attrNameLst>
                                          <p:attrName>ppt_w</p:attrName>
                                        </p:attrNameLst>
                                      </p:cBhvr>
                                      <p:tavLst>
                                        <p:tav tm="0">
                                          <p:val>
                                            <p:strVal val="#ppt_w*0.70"/>
                                          </p:val>
                                        </p:tav>
                                        <p:tav tm="100000">
                                          <p:val>
                                            <p:strVal val="#ppt_w"/>
                                          </p:val>
                                        </p:tav>
                                      </p:tavLst>
                                    </p:anim>
                                    <p:anim calcmode="lin" valueType="num">
                                      <p:cBhvr>
                                        <p:cTn id="63" dur="1000" fill="hold"/>
                                        <p:tgtEl>
                                          <p:spTgt spid="172035">
                                            <p:txEl>
                                              <p:pRg st="7" end="7"/>
                                            </p:txEl>
                                          </p:spTgt>
                                        </p:tgtEl>
                                        <p:attrNameLst>
                                          <p:attrName>ppt_h</p:attrName>
                                        </p:attrNameLst>
                                      </p:cBhvr>
                                      <p:tavLst>
                                        <p:tav tm="0">
                                          <p:val>
                                            <p:strVal val="#ppt_h"/>
                                          </p:val>
                                        </p:tav>
                                        <p:tav tm="100000">
                                          <p:val>
                                            <p:strVal val="#ppt_h"/>
                                          </p:val>
                                        </p:tav>
                                      </p:tavLst>
                                    </p:anim>
                                    <p:animEffect transition="in" filter="fade">
                                      <p:cBhvr>
                                        <p:cTn id="64" dur="1000"/>
                                        <p:tgtEl>
                                          <p:spTgt spid="172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2"/>
          <p:cNvSpPr>
            <a:spLocks noChangeArrowheads="1"/>
          </p:cNvSpPr>
          <p:nvPr/>
        </p:nvSpPr>
        <p:spPr bwMode="auto">
          <a:xfrm>
            <a:off x="4648200" y="457201"/>
            <a:ext cx="5715000" cy="396875"/>
          </a:xfrm>
          <a:prstGeom prst="rect">
            <a:avLst/>
          </a:prstGeom>
          <a:noFill/>
          <a:ln w="12700" cap="sq">
            <a:noFill/>
            <a:miter lim="800000"/>
            <a:headEnd type="none" w="sm" len="sm"/>
            <a:tailEnd type="none" w="sm" len="sm"/>
          </a:ln>
        </p:spPr>
        <p:txBody>
          <a:bodyPr>
            <a:spAutoFit/>
          </a:bodyPr>
          <a:lstStyle/>
          <a:p>
            <a:pPr>
              <a:spcBef>
                <a:spcPct val="50000"/>
              </a:spcBef>
            </a:pPr>
            <a:endParaRPr kumimoji="1" lang="en-US" sz="2000">
              <a:latin typeface="Times New Roman" pitchFamily="18" charset="0"/>
              <a:cs typeface="B Koodak" pitchFamily="2" charset="-78"/>
            </a:endParaRPr>
          </a:p>
        </p:txBody>
      </p:sp>
      <p:sp>
        <p:nvSpPr>
          <p:cNvPr id="173059" name="Text Box 3"/>
          <p:cNvSpPr txBox="1">
            <a:spLocks noChangeArrowheads="1"/>
          </p:cNvSpPr>
          <p:nvPr/>
        </p:nvSpPr>
        <p:spPr bwMode="auto">
          <a:xfrm>
            <a:off x="3143250" y="115888"/>
            <a:ext cx="5715000" cy="914400"/>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ar-SA" sz="5400" b="1">
                <a:solidFill>
                  <a:srgbClr val="FFFF00"/>
                </a:solidFill>
                <a:latin typeface="Arial" charset="0"/>
              </a:rPr>
              <a:t>اصول مصاحبه</a:t>
            </a:r>
            <a:endParaRPr kumimoji="1" lang="en-US" sz="5400" b="1">
              <a:solidFill>
                <a:srgbClr val="FFFF00"/>
              </a:solidFill>
              <a:latin typeface="Arial" charset="0"/>
            </a:endParaRPr>
          </a:p>
        </p:txBody>
      </p:sp>
      <p:sp>
        <p:nvSpPr>
          <p:cNvPr id="173060" name="Text Box 4"/>
          <p:cNvSpPr txBox="1">
            <a:spLocks noChangeArrowheads="1"/>
          </p:cNvSpPr>
          <p:nvPr/>
        </p:nvSpPr>
        <p:spPr bwMode="auto">
          <a:xfrm>
            <a:off x="1992313" y="908051"/>
            <a:ext cx="8234362" cy="5895975"/>
          </a:xfrm>
          <a:prstGeom prst="rect">
            <a:avLst/>
          </a:prstGeom>
          <a:noFill/>
          <a:ln w="12700" cap="sq">
            <a:noFill/>
            <a:miter lim="800000"/>
            <a:headEnd type="none" w="sm" len="sm"/>
            <a:tailEnd type="none" w="sm" len="sm"/>
          </a:ln>
        </p:spPr>
        <p:txBody>
          <a:bodyPr>
            <a:spAutoFit/>
          </a:bodyPr>
          <a:lstStyle/>
          <a:p>
            <a:pPr>
              <a:lnSpc>
                <a:spcPct val="170000"/>
              </a:lnSpc>
            </a:pPr>
            <a:r>
              <a:rPr kumimoji="1" lang="en-US" sz="2800" b="1" dirty="0">
                <a:solidFill>
                  <a:srgbClr val="FFFFFF"/>
                </a:solidFill>
                <a:latin typeface="Arial" charset="0"/>
              </a:rPr>
              <a:t>  </a:t>
            </a:r>
            <a:r>
              <a:rPr kumimoji="1" lang="ar-SA" sz="2800" b="1" dirty="0">
                <a:latin typeface="Arial" charset="0"/>
              </a:rPr>
              <a:t>9- زمان و مكان مناسب</a:t>
            </a:r>
            <a:r>
              <a:rPr kumimoji="1" lang="fa-IR" sz="2800" b="1" dirty="0">
                <a:latin typeface="Arial" charset="0"/>
              </a:rPr>
              <a:t>ی</a:t>
            </a:r>
            <a:r>
              <a:rPr kumimoji="1" lang="ar-SA" sz="2800" b="1" dirty="0">
                <a:latin typeface="Arial" charset="0"/>
              </a:rPr>
              <a:t> برا</a:t>
            </a:r>
            <a:r>
              <a:rPr kumimoji="1" lang="fa-IR" sz="2800" b="1" dirty="0">
                <a:latin typeface="Arial" charset="0"/>
              </a:rPr>
              <a:t>ی</a:t>
            </a:r>
            <a:r>
              <a:rPr kumimoji="1" lang="ar-SA" sz="2800" b="1" dirty="0">
                <a:latin typeface="Arial" charset="0"/>
              </a:rPr>
              <a:t> مصاحبه تعيين كنيد. </a:t>
            </a:r>
          </a:p>
          <a:p>
            <a:pPr>
              <a:lnSpc>
                <a:spcPct val="170000"/>
              </a:lnSpc>
            </a:pPr>
            <a:r>
              <a:rPr kumimoji="1" lang="en-US" sz="2800" b="1" dirty="0">
                <a:latin typeface="Arial" charset="0"/>
              </a:rPr>
              <a:t> </a:t>
            </a:r>
            <a:r>
              <a:rPr kumimoji="1" lang="ar-SA" sz="2800" b="1" dirty="0">
                <a:latin typeface="Arial" charset="0"/>
              </a:rPr>
              <a:t>10- در انجام مصاحبه فضا و جو مناسب به وجود آوريد. </a:t>
            </a:r>
          </a:p>
          <a:p>
            <a:pPr>
              <a:lnSpc>
                <a:spcPct val="170000"/>
              </a:lnSpc>
            </a:pPr>
            <a:r>
              <a:rPr kumimoji="1" lang="ar-SA" sz="2800" b="1" dirty="0">
                <a:latin typeface="Arial" charset="0"/>
              </a:rPr>
              <a:t> </a:t>
            </a:r>
            <a:r>
              <a:rPr kumimoji="1" lang="en-US" sz="2800" b="1" dirty="0">
                <a:latin typeface="Arial" charset="0"/>
              </a:rPr>
              <a:t> </a:t>
            </a:r>
            <a:r>
              <a:rPr kumimoji="1" lang="ar-SA" sz="2800" b="1" dirty="0">
                <a:latin typeface="Arial" charset="0"/>
              </a:rPr>
              <a:t>11- هيچگاه مصاحبه شونده را مورد تمسخر قرار ندهيد. </a:t>
            </a:r>
          </a:p>
          <a:p>
            <a:pPr>
              <a:lnSpc>
                <a:spcPct val="170000"/>
              </a:lnSpc>
            </a:pPr>
            <a:r>
              <a:rPr kumimoji="1" lang="ar-SA" sz="2800" b="1" dirty="0">
                <a:latin typeface="Arial" charset="0"/>
              </a:rPr>
              <a:t> </a:t>
            </a:r>
            <a:r>
              <a:rPr kumimoji="1" lang="en-US" sz="2800" b="1" dirty="0">
                <a:latin typeface="Arial" charset="0"/>
              </a:rPr>
              <a:t> </a:t>
            </a:r>
            <a:r>
              <a:rPr kumimoji="1" lang="ar-SA" sz="2800" b="1" dirty="0">
                <a:latin typeface="Arial" charset="0"/>
              </a:rPr>
              <a:t>12- پرسشها را از قبل مطالعه نموده و آمادگي لازم داشته باشيد. </a:t>
            </a:r>
          </a:p>
          <a:p>
            <a:pPr>
              <a:lnSpc>
                <a:spcPct val="170000"/>
              </a:lnSpc>
            </a:pPr>
            <a:r>
              <a:rPr kumimoji="1" lang="en-US" sz="2800" b="1" dirty="0">
                <a:latin typeface="Arial" charset="0"/>
              </a:rPr>
              <a:t> </a:t>
            </a:r>
            <a:r>
              <a:rPr kumimoji="1" lang="ar-SA" sz="2800" b="1" dirty="0">
                <a:latin typeface="Arial" charset="0"/>
              </a:rPr>
              <a:t>13- مصاحبه ها را بموقع قطع كنيد و از حاشيه بپرهيزيد. </a:t>
            </a:r>
          </a:p>
          <a:p>
            <a:pPr>
              <a:lnSpc>
                <a:spcPct val="170000"/>
              </a:lnSpc>
            </a:pPr>
            <a:r>
              <a:rPr kumimoji="1" lang="en-US" sz="2800" b="1" dirty="0">
                <a:latin typeface="Arial" charset="0"/>
              </a:rPr>
              <a:t> </a:t>
            </a:r>
            <a:r>
              <a:rPr kumimoji="1" lang="ar-SA" sz="2800" b="1" dirty="0">
                <a:latin typeface="Arial" charset="0"/>
              </a:rPr>
              <a:t>14- سؤالات كوتاه اما گويا مطرح سازيد. </a:t>
            </a:r>
          </a:p>
          <a:p>
            <a:pPr>
              <a:lnSpc>
                <a:spcPct val="170000"/>
              </a:lnSpc>
            </a:pPr>
            <a:r>
              <a:rPr kumimoji="1" lang="en-US" sz="2800" b="1" dirty="0">
                <a:latin typeface="Arial" charset="0"/>
              </a:rPr>
              <a:t> </a:t>
            </a:r>
            <a:r>
              <a:rPr kumimoji="1" lang="ar-SA" sz="2800" b="1" dirty="0">
                <a:latin typeface="Arial" charset="0"/>
              </a:rPr>
              <a:t>15- سؤالات مكمل هم باشند. </a:t>
            </a:r>
          </a:p>
          <a:p>
            <a:pPr>
              <a:lnSpc>
                <a:spcPct val="170000"/>
              </a:lnSpc>
            </a:pPr>
            <a:r>
              <a:rPr kumimoji="1" lang="en-US" sz="2800" b="1" dirty="0">
                <a:latin typeface="Arial" charset="0"/>
              </a:rPr>
              <a:t> </a:t>
            </a:r>
            <a:r>
              <a:rPr kumimoji="1" lang="ar-SA" sz="2800" b="1" dirty="0">
                <a:latin typeface="Arial" charset="0"/>
              </a:rPr>
              <a:t>16- از مصاحبه شونده تشكر كرده و نتايج را به او اعلام كنيد.    </a:t>
            </a:r>
            <a:endParaRPr kumimoji="1" lang="en-US" sz="2800" b="1" dirty="0">
              <a:latin typeface="Arial" charset="0"/>
            </a:endParaRPr>
          </a:p>
        </p:txBody>
      </p:sp>
    </p:spTree>
    <p:extLst>
      <p:ext uri="{BB962C8B-B14F-4D97-AF65-F5344CB8AC3E}">
        <p14:creationId xmlns:p14="http://schemas.microsoft.com/office/powerpoint/2010/main" val="310068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173059"/>
                                        </p:tgtEl>
                                        <p:attrNameLst>
                                          <p:attrName>style.visibility</p:attrName>
                                        </p:attrNameLst>
                                      </p:cBhvr>
                                      <p:to>
                                        <p:strVal val="visible"/>
                                      </p:to>
                                    </p:set>
                                    <p:animEffect transition="in" filter="blinds(horizontal)">
                                      <p:cBhvr>
                                        <p:cTn id="7" dur="500"/>
                                        <p:tgtEl>
                                          <p:spTgt spid="17305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73060">
                                            <p:txEl>
                                              <p:pRg st="0" end="0"/>
                                            </p:txEl>
                                          </p:spTgt>
                                        </p:tgtEl>
                                        <p:attrNameLst>
                                          <p:attrName>style.visibility</p:attrName>
                                        </p:attrNameLst>
                                      </p:cBhvr>
                                      <p:to>
                                        <p:strVal val="visible"/>
                                      </p:to>
                                    </p:set>
                                    <p:anim calcmode="lin" valueType="num">
                                      <p:cBhvr>
                                        <p:cTn id="12" dur="1000" fill="hold"/>
                                        <p:tgtEl>
                                          <p:spTgt spid="173060">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73060">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7306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73060">
                                            <p:txEl>
                                              <p:pRg st="1" end="1"/>
                                            </p:txEl>
                                          </p:spTgt>
                                        </p:tgtEl>
                                        <p:attrNameLst>
                                          <p:attrName>style.visibility</p:attrName>
                                        </p:attrNameLst>
                                      </p:cBhvr>
                                      <p:to>
                                        <p:strVal val="visible"/>
                                      </p:to>
                                    </p:set>
                                    <p:anim calcmode="lin" valueType="num">
                                      <p:cBhvr>
                                        <p:cTn id="19" dur="1000" fill="hold"/>
                                        <p:tgtEl>
                                          <p:spTgt spid="173060">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173060">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7306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73060">
                                            <p:txEl>
                                              <p:pRg st="2" end="2"/>
                                            </p:txEl>
                                          </p:spTgt>
                                        </p:tgtEl>
                                        <p:attrNameLst>
                                          <p:attrName>style.visibility</p:attrName>
                                        </p:attrNameLst>
                                      </p:cBhvr>
                                      <p:to>
                                        <p:strVal val="visible"/>
                                      </p:to>
                                    </p:set>
                                    <p:anim calcmode="lin" valueType="num">
                                      <p:cBhvr>
                                        <p:cTn id="26" dur="1000" fill="hold"/>
                                        <p:tgtEl>
                                          <p:spTgt spid="173060">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173060">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17306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73060">
                                            <p:txEl>
                                              <p:pRg st="3" end="3"/>
                                            </p:txEl>
                                          </p:spTgt>
                                        </p:tgtEl>
                                        <p:attrNameLst>
                                          <p:attrName>style.visibility</p:attrName>
                                        </p:attrNameLst>
                                      </p:cBhvr>
                                      <p:to>
                                        <p:strVal val="visible"/>
                                      </p:to>
                                    </p:set>
                                    <p:anim calcmode="lin" valueType="num">
                                      <p:cBhvr>
                                        <p:cTn id="33" dur="1000" fill="hold"/>
                                        <p:tgtEl>
                                          <p:spTgt spid="173060">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173060">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173060">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173060">
                                            <p:txEl>
                                              <p:pRg st="4" end="4"/>
                                            </p:txEl>
                                          </p:spTgt>
                                        </p:tgtEl>
                                        <p:attrNameLst>
                                          <p:attrName>style.visibility</p:attrName>
                                        </p:attrNameLst>
                                      </p:cBhvr>
                                      <p:to>
                                        <p:strVal val="visible"/>
                                      </p:to>
                                    </p:set>
                                    <p:anim calcmode="lin" valueType="num">
                                      <p:cBhvr>
                                        <p:cTn id="40" dur="1000" fill="hold"/>
                                        <p:tgtEl>
                                          <p:spTgt spid="173060">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173060">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173060">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173060">
                                            <p:txEl>
                                              <p:pRg st="5" end="5"/>
                                            </p:txEl>
                                          </p:spTgt>
                                        </p:tgtEl>
                                        <p:attrNameLst>
                                          <p:attrName>style.visibility</p:attrName>
                                        </p:attrNameLst>
                                      </p:cBhvr>
                                      <p:to>
                                        <p:strVal val="visible"/>
                                      </p:to>
                                    </p:set>
                                    <p:anim calcmode="lin" valueType="num">
                                      <p:cBhvr>
                                        <p:cTn id="47" dur="1000" fill="hold"/>
                                        <p:tgtEl>
                                          <p:spTgt spid="173060">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173060">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173060">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173060">
                                            <p:txEl>
                                              <p:pRg st="6" end="6"/>
                                            </p:txEl>
                                          </p:spTgt>
                                        </p:tgtEl>
                                        <p:attrNameLst>
                                          <p:attrName>style.visibility</p:attrName>
                                        </p:attrNameLst>
                                      </p:cBhvr>
                                      <p:to>
                                        <p:strVal val="visible"/>
                                      </p:to>
                                    </p:set>
                                    <p:anim calcmode="lin" valueType="num">
                                      <p:cBhvr>
                                        <p:cTn id="54" dur="1000" fill="hold"/>
                                        <p:tgtEl>
                                          <p:spTgt spid="173060">
                                            <p:txEl>
                                              <p:pRg st="6" end="6"/>
                                            </p:txEl>
                                          </p:spTgt>
                                        </p:tgtEl>
                                        <p:attrNameLst>
                                          <p:attrName>ppt_w</p:attrName>
                                        </p:attrNameLst>
                                      </p:cBhvr>
                                      <p:tavLst>
                                        <p:tav tm="0">
                                          <p:val>
                                            <p:strVal val="#ppt_w*0.70"/>
                                          </p:val>
                                        </p:tav>
                                        <p:tav tm="100000">
                                          <p:val>
                                            <p:strVal val="#ppt_w"/>
                                          </p:val>
                                        </p:tav>
                                      </p:tavLst>
                                    </p:anim>
                                    <p:anim calcmode="lin" valueType="num">
                                      <p:cBhvr>
                                        <p:cTn id="55" dur="1000" fill="hold"/>
                                        <p:tgtEl>
                                          <p:spTgt spid="173060">
                                            <p:txEl>
                                              <p:pRg st="6" end="6"/>
                                            </p:txEl>
                                          </p:spTgt>
                                        </p:tgtEl>
                                        <p:attrNameLst>
                                          <p:attrName>ppt_h</p:attrName>
                                        </p:attrNameLst>
                                      </p:cBhvr>
                                      <p:tavLst>
                                        <p:tav tm="0">
                                          <p:val>
                                            <p:strVal val="#ppt_h"/>
                                          </p:val>
                                        </p:tav>
                                        <p:tav tm="100000">
                                          <p:val>
                                            <p:strVal val="#ppt_h"/>
                                          </p:val>
                                        </p:tav>
                                      </p:tavLst>
                                    </p:anim>
                                    <p:animEffect transition="in" filter="fade">
                                      <p:cBhvr>
                                        <p:cTn id="56" dur="1000"/>
                                        <p:tgtEl>
                                          <p:spTgt spid="173060">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173060">
                                            <p:txEl>
                                              <p:pRg st="7" end="7"/>
                                            </p:txEl>
                                          </p:spTgt>
                                        </p:tgtEl>
                                        <p:attrNameLst>
                                          <p:attrName>style.visibility</p:attrName>
                                        </p:attrNameLst>
                                      </p:cBhvr>
                                      <p:to>
                                        <p:strVal val="visible"/>
                                      </p:to>
                                    </p:set>
                                    <p:anim calcmode="lin" valueType="num">
                                      <p:cBhvr>
                                        <p:cTn id="61" dur="1000" fill="hold"/>
                                        <p:tgtEl>
                                          <p:spTgt spid="173060">
                                            <p:txEl>
                                              <p:pRg st="7" end="7"/>
                                            </p:txEl>
                                          </p:spTgt>
                                        </p:tgtEl>
                                        <p:attrNameLst>
                                          <p:attrName>ppt_w</p:attrName>
                                        </p:attrNameLst>
                                      </p:cBhvr>
                                      <p:tavLst>
                                        <p:tav tm="0">
                                          <p:val>
                                            <p:strVal val="#ppt_w*0.70"/>
                                          </p:val>
                                        </p:tav>
                                        <p:tav tm="100000">
                                          <p:val>
                                            <p:strVal val="#ppt_w"/>
                                          </p:val>
                                        </p:tav>
                                      </p:tavLst>
                                    </p:anim>
                                    <p:anim calcmode="lin" valueType="num">
                                      <p:cBhvr>
                                        <p:cTn id="62" dur="1000" fill="hold"/>
                                        <p:tgtEl>
                                          <p:spTgt spid="173060">
                                            <p:txEl>
                                              <p:pRg st="7" end="7"/>
                                            </p:txEl>
                                          </p:spTgt>
                                        </p:tgtEl>
                                        <p:attrNameLst>
                                          <p:attrName>ppt_h</p:attrName>
                                        </p:attrNameLst>
                                      </p:cBhvr>
                                      <p:tavLst>
                                        <p:tav tm="0">
                                          <p:val>
                                            <p:strVal val="#ppt_h"/>
                                          </p:val>
                                        </p:tav>
                                        <p:tav tm="100000">
                                          <p:val>
                                            <p:strVal val="#ppt_h"/>
                                          </p:val>
                                        </p:tav>
                                      </p:tavLst>
                                    </p:anim>
                                    <p:animEffect transition="in" filter="fade">
                                      <p:cBhvr>
                                        <p:cTn id="63" dur="1000"/>
                                        <p:tgtEl>
                                          <p:spTgt spid="17306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4079875" y="1254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fa-IR" altLang="en-US" sz="3200" b="1" dirty="0">
                <a:latin typeface="Times New Roman" panose="02020603050405020304" pitchFamily="18" charset="0"/>
                <a:cs typeface="Zar" panose="00000400000000000000" pitchFamily="2" charset="-78"/>
              </a:rPr>
              <a:t>خريداران: مديران واقعي</a:t>
            </a:r>
            <a:endParaRPr lang="en-US" altLang="en-US" sz="3200" b="1" dirty="0">
              <a:latin typeface="Times New Roman" panose="02020603050405020304" pitchFamily="18" charset="0"/>
              <a:cs typeface="Zar" panose="00000400000000000000" pitchFamily="2" charset="-78"/>
            </a:endParaRPr>
          </a:p>
        </p:txBody>
      </p:sp>
      <p:sp>
        <p:nvSpPr>
          <p:cNvPr id="160771" name="Text Box 3"/>
          <p:cNvSpPr txBox="1">
            <a:spLocks noChangeArrowheads="1"/>
          </p:cNvSpPr>
          <p:nvPr/>
        </p:nvSpPr>
        <p:spPr bwMode="auto">
          <a:xfrm>
            <a:off x="2566988" y="1341438"/>
            <a:ext cx="7632700"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lnSpc>
                <a:spcPct val="140000"/>
              </a:lnSpc>
              <a:spcBef>
                <a:spcPct val="50000"/>
              </a:spcBef>
            </a:pPr>
            <a:r>
              <a:rPr lang="fa-IR" altLang="en-US" sz="2800" b="1" dirty="0">
                <a:solidFill>
                  <a:srgbClr val="C00000"/>
                </a:solidFill>
                <a:latin typeface="Times New Roman" panose="02020603050405020304" pitchFamily="18" charset="0"/>
                <a:cs typeface="Zar" panose="00000400000000000000" pitchFamily="2" charset="-78"/>
              </a:rPr>
              <a:t>در سازمانهاي جديد، مديران نيستند که در مورد سرنوشت کارکنان تصميم مي‏گيرند، بلکه اين تصميم را مشتريان      مي گيرند، مديران در کارخانه ها را نمي‏بندند و کارگران را بيرون نمي کنند، بلکه اين خريداران هستند که درب کارخانه ها را بسته و يا کارگران را بيرون مي ريزند.</a:t>
            </a:r>
            <a:endParaRPr lang="ar-SA" altLang="en-US" sz="2800" b="1" dirty="0">
              <a:solidFill>
                <a:srgbClr val="C00000"/>
              </a:solidFill>
              <a:latin typeface="Times New Roman" panose="02020603050405020304" pitchFamily="18" charset="0"/>
              <a:cs typeface="Zar" panose="00000400000000000000" pitchFamily="2" charset="-78"/>
            </a:endParaRPr>
          </a:p>
        </p:txBody>
      </p:sp>
      <p:sp>
        <p:nvSpPr>
          <p:cNvPr id="160772" name="Line 4"/>
          <p:cNvSpPr>
            <a:spLocks noChangeShapeType="1"/>
          </p:cNvSpPr>
          <p:nvPr/>
        </p:nvSpPr>
        <p:spPr bwMode="auto">
          <a:xfrm>
            <a:off x="1524000" y="69215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0773" name="Line 5"/>
          <p:cNvSpPr>
            <a:spLocks noChangeShapeType="1"/>
          </p:cNvSpPr>
          <p:nvPr/>
        </p:nvSpPr>
        <p:spPr bwMode="auto">
          <a:xfrm>
            <a:off x="1500188" y="-26988"/>
            <a:ext cx="9144001"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extLst>
      <p:ext uri="{BB962C8B-B14F-4D97-AF65-F5344CB8AC3E}">
        <p14:creationId xmlns:p14="http://schemas.microsoft.com/office/powerpoint/2010/main" val="3044480163"/>
      </p:ext>
    </p:extLst>
  </p:cSld>
  <p:clrMapOvr>
    <a:masterClrMapping/>
  </p:clrMapOvr>
  <p:transition spd="med">
    <p:strips dir="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4191000"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fa-IR" altLang="en-US" sz="3200" b="1" dirty="0">
                <a:solidFill>
                  <a:srgbClr val="C00000"/>
                </a:solidFill>
                <a:latin typeface="Times New Roman" panose="02020603050405020304" pitchFamily="18" charset="0"/>
                <a:cs typeface="Zar" panose="00000400000000000000" pitchFamily="2" charset="-78"/>
              </a:rPr>
              <a:t>مشتري شيفته و رشد سازماني</a:t>
            </a:r>
            <a:endParaRPr lang="en-US" altLang="en-US" sz="3200" b="1" dirty="0">
              <a:solidFill>
                <a:srgbClr val="C00000"/>
              </a:solidFill>
              <a:latin typeface="Times New Roman" panose="02020603050405020304" pitchFamily="18" charset="0"/>
              <a:cs typeface="Zar" panose="00000400000000000000" pitchFamily="2" charset="-78"/>
            </a:endParaRPr>
          </a:p>
        </p:txBody>
      </p:sp>
      <p:sp>
        <p:nvSpPr>
          <p:cNvPr id="162819"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2820"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2821" name="Text Box 5"/>
          <p:cNvSpPr txBox="1">
            <a:spLocks noChangeArrowheads="1"/>
          </p:cNvSpPr>
          <p:nvPr/>
        </p:nvSpPr>
        <p:spPr bwMode="auto">
          <a:xfrm>
            <a:off x="2424114" y="1484314"/>
            <a:ext cx="7704137" cy="31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lnSpc>
                <a:spcPct val="180000"/>
              </a:lnSpc>
              <a:spcBef>
                <a:spcPct val="50000"/>
              </a:spcBef>
            </a:pPr>
            <a:r>
              <a:rPr lang="fa-IR" altLang="en-US" sz="2800" b="1" dirty="0">
                <a:latin typeface="Times New Roman" panose="02020603050405020304" pitchFamily="18" charset="0"/>
                <a:cs typeface="Zar" panose="00000400000000000000" pitchFamily="2" charset="-78"/>
              </a:rPr>
              <a:t>موسسات موفق با آموزش دادن  به نيروي فروش و واحدخدمات مشتريان و خلاصه همه کارکناني که به نحوي با مشتريان سر و کار دارند، مشتريان شيفته پرورش داده و از اين کانال خود را از رقيبانشان متمايز مي سازند.</a:t>
            </a:r>
            <a:endParaRPr lang="ar-SA" altLang="en-US" sz="2800" b="1" dirty="0">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3255695899"/>
      </p:ext>
    </p:extLst>
  </p:cSld>
  <p:clrMapOvr>
    <a:masterClrMapping/>
  </p:clrMapOvr>
  <p:transition spd="med">
    <p:strips dir="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Line 2"/>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4867" name="Line 3"/>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4868" name="Text Box 4"/>
          <p:cNvSpPr txBox="1">
            <a:spLocks noChangeArrowheads="1"/>
          </p:cNvSpPr>
          <p:nvPr/>
        </p:nvSpPr>
        <p:spPr bwMode="auto">
          <a:xfrm>
            <a:off x="2640014" y="188914"/>
            <a:ext cx="7559675"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spcBef>
                <a:spcPct val="50000"/>
              </a:spcBef>
            </a:pPr>
            <a:r>
              <a:rPr lang="fa-IR" altLang="en-US" sz="2400" b="1" dirty="0">
                <a:solidFill>
                  <a:schemeClr val="tx2"/>
                </a:solidFill>
                <a:latin typeface="Times New Roman" panose="02020603050405020304" pitchFamily="18" charset="0"/>
                <a:cs typeface="Zar" panose="00000400000000000000" pitchFamily="2" charset="-78"/>
              </a:rPr>
              <a:t>شکل زير رابطه بين خدمت به مشتري و سودآوري را نشان مي دهد:</a:t>
            </a:r>
          </a:p>
          <a:p>
            <a:pPr algn="just" rtl="1">
              <a:spcBef>
                <a:spcPct val="50000"/>
              </a:spcBef>
            </a:pPr>
            <a:endParaRPr lang="fa-IR" altLang="en-US" sz="2400" b="1" dirty="0">
              <a:solidFill>
                <a:schemeClr val="tx2"/>
              </a:solidFill>
              <a:latin typeface="Times New Roman" panose="02020603050405020304" pitchFamily="18" charset="0"/>
              <a:cs typeface="Zar" panose="00000400000000000000" pitchFamily="2" charset="-78"/>
            </a:endParaRPr>
          </a:p>
          <a:p>
            <a:pPr algn="just" rtl="1">
              <a:spcBef>
                <a:spcPct val="50000"/>
              </a:spcBef>
            </a:pPr>
            <a:endParaRPr lang="fa-IR" altLang="en-US" sz="2800" b="1" dirty="0">
              <a:solidFill>
                <a:schemeClr val="tx2"/>
              </a:solidFill>
              <a:latin typeface="Times New Roman" panose="02020603050405020304" pitchFamily="18" charset="0"/>
              <a:cs typeface="Zar" panose="00000400000000000000" pitchFamily="2" charset="-78"/>
            </a:endParaRPr>
          </a:p>
          <a:p>
            <a:pPr algn="just" rtl="1">
              <a:spcBef>
                <a:spcPct val="50000"/>
              </a:spcBef>
            </a:pPr>
            <a:endParaRPr lang="fa-IR" altLang="en-US" sz="2800" b="1" dirty="0">
              <a:solidFill>
                <a:schemeClr val="tx2"/>
              </a:solidFill>
              <a:latin typeface="Times New Roman" panose="02020603050405020304" pitchFamily="18" charset="0"/>
              <a:cs typeface="Zar" panose="00000400000000000000" pitchFamily="2" charset="-78"/>
            </a:endParaRPr>
          </a:p>
          <a:p>
            <a:pPr algn="just" rtl="1">
              <a:spcBef>
                <a:spcPct val="50000"/>
              </a:spcBef>
            </a:pPr>
            <a:endParaRPr lang="fa-IR" altLang="en-US" sz="2000" b="1" dirty="0">
              <a:solidFill>
                <a:schemeClr val="tx2"/>
              </a:solidFill>
              <a:latin typeface="Times New Roman" panose="02020603050405020304" pitchFamily="18" charset="0"/>
              <a:cs typeface="Yagut" panose="00000400000000000000" pitchFamily="2" charset="-78"/>
            </a:endParaRPr>
          </a:p>
          <a:p>
            <a:pPr algn="just" rtl="1">
              <a:spcBef>
                <a:spcPct val="50000"/>
              </a:spcBef>
            </a:pPr>
            <a:endParaRPr lang="fa-IR" altLang="en-US" sz="2000" b="1" dirty="0">
              <a:solidFill>
                <a:schemeClr val="tx2"/>
              </a:solidFill>
              <a:latin typeface="Times New Roman" panose="02020603050405020304" pitchFamily="18" charset="0"/>
              <a:cs typeface="Yagut" panose="00000400000000000000" pitchFamily="2" charset="-78"/>
            </a:endParaRPr>
          </a:p>
          <a:p>
            <a:pPr algn="just" rtl="1">
              <a:spcBef>
                <a:spcPct val="50000"/>
              </a:spcBef>
            </a:pPr>
            <a:endParaRPr lang="fa-IR" altLang="en-US" sz="1200" b="1" dirty="0">
              <a:solidFill>
                <a:schemeClr val="tx2"/>
              </a:solidFill>
              <a:latin typeface="Times New Roman" panose="02020603050405020304" pitchFamily="18" charset="0"/>
              <a:cs typeface="Yagut" panose="00000400000000000000" pitchFamily="2" charset="-78"/>
            </a:endParaRPr>
          </a:p>
        </p:txBody>
      </p:sp>
      <p:grpSp>
        <p:nvGrpSpPr>
          <p:cNvPr id="164869" name="Group 5"/>
          <p:cNvGrpSpPr>
            <a:grpSpLocks/>
          </p:cNvGrpSpPr>
          <p:nvPr/>
        </p:nvGrpSpPr>
        <p:grpSpPr bwMode="auto">
          <a:xfrm>
            <a:off x="3218847" y="1738602"/>
            <a:ext cx="6684629" cy="3515977"/>
            <a:chOff x="1423" y="1344"/>
            <a:chExt cx="3226" cy="1411"/>
          </a:xfrm>
        </p:grpSpPr>
        <p:sp>
          <p:nvSpPr>
            <p:cNvPr id="164870" name="Rectangle 6"/>
            <p:cNvSpPr>
              <a:spLocks noChangeArrowheads="1"/>
            </p:cNvSpPr>
            <p:nvPr/>
          </p:nvSpPr>
          <p:spPr bwMode="auto">
            <a:xfrm>
              <a:off x="1519" y="1344"/>
              <a:ext cx="3130" cy="1134"/>
            </a:xfrm>
            <a:prstGeom prst="rect">
              <a:avLst/>
            </a:pr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endParaRPr lang="fa-IR"/>
            </a:p>
          </p:txBody>
        </p:sp>
        <p:sp>
          <p:nvSpPr>
            <p:cNvPr id="164871" name="Text Box 7"/>
            <p:cNvSpPr txBox="1">
              <a:spLocks noChangeArrowheads="1"/>
            </p:cNvSpPr>
            <p:nvPr/>
          </p:nvSpPr>
          <p:spPr bwMode="auto">
            <a:xfrm>
              <a:off x="1926" y="1498"/>
              <a:ext cx="1633"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a-IR" b="1" dirty="0">
                  <a:solidFill>
                    <a:srgbClr val="003300"/>
                  </a:solidFill>
                  <a:latin typeface="Times New Roman" panose="02020603050405020304" pitchFamily="18" charset="0"/>
                  <a:cs typeface="Zar" panose="00000400000000000000" pitchFamily="2" charset="-78"/>
                </a:rPr>
                <a:t>رضايت وفاداري کارکنان</a:t>
              </a:r>
              <a:endParaRPr lang="en-US" b="1" dirty="0">
                <a:solidFill>
                  <a:srgbClr val="003300"/>
                </a:solidFill>
                <a:latin typeface="Times New Roman" panose="02020603050405020304" pitchFamily="18" charset="0"/>
                <a:cs typeface="Zar" panose="00000400000000000000" pitchFamily="2" charset="-78"/>
              </a:endParaRPr>
            </a:p>
          </p:txBody>
        </p:sp>
        <p:sp>
          <p:nvSpPr>
            <p:cNvPr id="164872" name="Text Box 8"/>
            <p:cNvSpPr txBox="1">
              <a:spLocks noChangeArrowheads="1"/>
            </p:cNvSpPr>
            <p:nvPr/>
          </p:nvSpPr>
          <p:spPr bwMode="auto">
            <a:xfrm>
              <a:off x="2757" y="1869"/>
              <a:ext cx="1633"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a-IR" b="1" dirty="0">
                  <a:latin typeface="Times New Roman" panose="02020603050405020304" pitchFamily="18" charset="0"/>
                  <a:cs typeface="Zar" panose="00000400000000000000" pitchFamily="2" charset="-78"/>
                </a:rPr>
                <a:t>کيفيت خدمات و ارزش</a:t>
              </a:r>
              <a:r>
                <a:rPr lang="fa-IR" b="1" dirty="0">
                  <a:latin typeface="Times New Roman" panose="02020603050405020304" pitchFamily="18" charset="0"/>
                  <a:cs typeface="Yagut" panose="00000400000000000000" pitchFamily="2" charset="-78"/>
                </a:rPr>
                <a:t> </a:t>
              </a:r>
              <a:endParaRPr lang="en-US" b="1" dirty="0">
                <a:latin typeface="Times New Roman" panose="02020603050405020304" pitchFamily="18" charset="0"/>
                <a:cs typeface="Yagut" panose="00000400000000000000" pitchFamily="2" charset="-78"/>
              </a:endParaRPr>
            </a:p>
          </p:txBody>
        </p:sp>
        <p:sp>
          <p:nvSpPr>
            <p:cNvPr id="164873" name="Text Box 9"/>
            <p:cNvSpPr txBox="1">
              <a:spLocks noChangeArrowheads="1"/>
            </p:cNvSpPr>
            <p:nvPr/>
          </p:nvSpPr>
          <p:spPr bwMode="auto">
            <a:xfrm>
              <a:off x="1423" y="1841"/>
              <a:ext cx="1633"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a-IR" b="1" dirty="0">
                  <a:solidFill>
                    <a:srgbClr val="003300"/>
                  </a:solidFill>
                  <a:latin typeface="Times New Roman" panose="02020603050405020304" pitchFamily="18" charset="0"/>
                  <a:cs typeface="Zar" panose="00000400000000000000" pitchFamily="2" charset="-78"/>
                </a:rPr>
                <a:t>سود و رشد شرکت</a:t>
              </a:r>
              <a:endParaRPr lang="en-US" b="1" dirty="0">
                <a:solidFill>
                  <a:srgbClr val="003300"/>
                </a:solidFill>
                <a:latin typeface="Times New Roman" panose="02020603050405020304" pitchFamily="18" charset="0"/>
                <a:cs typeface="Zar" panose="00000400000000000000" pitchFamily="2" charset="-78"/>
              </a:endParaRPr>
            </a:p>
          </p:txBody>
        </p:sp>
        <p:sp>
          <p:nvSpPr>
            <p:cNvPr id="164874" name="Text Box 10"/>
            <p:cNvSpPr txBox="1">
              <a:spLocks noChangeArrowheads="1"/>
            </p:cNvSpPr>
            <p:nvPr/>
          </p:nvSpPr>
          <p:spPr bwMode="auto">
            <a:xfrm>
              <a:off x="2199" y="2195"/>
              <a:ext cx="1633"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a-IR" b="1" dirty="0">
                  <a:solidFill>
                    <a:srgbClr val="003300"/>
                  </a:solidFill>
                  <a:latin typeface="Times New Roman" panose="02020603050405020304" pitchFamily="18" charset="0"/>
                  <a:cs typeface="Zar" panose="00000400000000000000" pitchFamily="2" charset="-78"/>
                </a:rPr>
                <a:t>حفظ مشتري و وفاداري او</a:t>
              </a:r>
              <a:endParaRPr lang="en-US" b="1" dirty="0">
                <a:solidFill>
                  <a:srgbClr val="003300"/>
                </a:solidFill>
                <a:latin typeface="Times New Roman" panose="02020603050405020304" pitchFamily="18" charset="0"/>
                <a:cs typeface="Zar" panose="00000400000000000000" pitchFamily="2" charset="-78"/>
              </a:endParaRPr>
            </a:p>
          </p:txBody>
        </p:sp>
        <p:sp>
          <p:nvSpPr>
            <p:cNvPr id="164875" name="Arc 11"/>
            <p:cNvSpPr>
              <a:spLocks/>
            </p:cNvSpPr>
            <p:nvPr/>
          </p:nvSpPr>
          <p:spPr bwMode="auto">
            <a:xfrm flipH="1">
              <a:off x="2154" y="1661"/>
              <a:ext cx="227" cy="181"/>
            </a:xfrm>
            <a:custGeom>
              <a:avLst/>
              <a:gdLst>
                <a:gd name="T0" fmla="*/ 0 w 21600"/>
                <a:gd name="T1" fmla="*/ 0 h 21600"/>
                <a:gd name="T2" fmla="*/ 227 w 21600"/>
                <a:gd name="T3" fmla="*/ 181 h 21600"/>
                <a:gd name="T4" fmla="*/ 0 w 21600"/>
                <a:gd name="T5" fmla="*/ 18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4876" name="Arc 12"/>
            <p:cNvSpPr>
              <a:spLocks/>
            </p:cNvSpPr>
            <p:nvPr/>
          </p:nvSpPr>
          <p:spPr bwMode="auto">
            <a:xfrm rot="14727703" flipH="1">
              <a:off x="2245" y="2069"/>
              <a:ext cx="227" cy="181"/>
            </a:xfrm>
            <a:custGeom>
              <a:avLst/>
              <a:gdLst>
                <a:gd name="T0" fmla="*/ 0 w 21600"/>
                <a:gd name="T1" fmla="*/ 0 h 21600"/>
                <a:gd name="T2" fmla="*/ 227 w 21600"/>
                <a:gd name="T3" fmla="*/ 181 h 21600"/>
                <a:gd name="T4" fmla="*/ 0 w 21600"/>
                <a:gd name="T5" fmla="*/ 18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4877" name="Arc 13"/>
            <p:cNvSpPr>
              <a:spLocks/>
            </p:cNvSpPr>
            <p:nvPr/>
          </p:nvSpPr>
          <p:spPr bwMode="auto">
            <a:xfrm rot="10816099" flipH="1">
              <a:off x="3602" y="2094"/>
              <a:ext cx="227" cy="181"/>
            </a:xfrm>
            <a:custGeom>
              <a:avLst/>
              <a:gdLst>
                <a:gd name="T0" fmla="*/ 0 w 21600"/>
                <a:gd name="T1" fmla="*/ 0 h 21600"/>
                <a:gd name="T2" fmla="*/ 227 w 21600"/>
                <a:gd name="T3" fmla="*/ 181 h 21600"/>
                <a:gd name="T4" fmla="*/ 0 w 21600"/>
                <a:gd name="T5" fmla="*/ 18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4878" name="Arc 14"/>
            <p:cNvSpPr>
              <a:spLocks/>
            </p:cNvSpPr>
            <p:nvPr/>
          </p:nvSpPr>
          <p:spPr bwMode="auto">
            <a:xfrm rot="4355718" flipH="1">
              <a:off x="3560" y="1648"/>
              <a:ext cx="227" cy="181"/>
            </a:xfrm>
            <a:custGeom>
              <a:avLst/>
              <a:gdLst>
                <a:gd name="T0" fmla="*/ 0 w 21600"/>
                <a:gd name="T1" fmla="*/ 0 h 21600"/>
                <a:gd name="T2" fmla="*/ 227 w 21600"/>
                <a:gd name="T3" fmla="*/ 181 h 21600"/>
                <a:gd name="T4" fmla="*/ 0 w 21600"/>
                <a:gd name="T5" fmla="*/ 18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4879" name="Text Box 15"/>
            <p:cNvSpPr txBox="1">
              <a:spLocks noChangeArrowheads="1"/>
            </p:cNvSpPr>
            <p:nvPr/>
          </p:nvSpPr>
          <p:spPr bwMode="auto">
            <a:xfrm>
              <a:off x="2109" y="2523"/>
              <a:ext cx="1542"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a-IR" sz="2400">
                  <a:solidFill>
                    <a:srgbClr val="003300"/>
                  </a:solidFill>
                  <a:latin typeface="Times New Roman" panose="02020603050405020304" pitchFamily="18" charset="0"/>
                  <a:cs typeface="Zar" panose="00000400000000000000" pitchFamily="2" charset="-78"/>
                </a:rPr>
                <a:t>زنجيره خدمت- سود</a:t>
              </a:r>
              <a:endParaRPr lang="en-US" sz="2400">
                <a:solidFill>
                  <a:srgbClr val="003300"/>
                </a:solidFill>
                <a:latin typeface="Times New Roman" panose="02020603050405020304" pitchFamily="18" charset="0"/>
                <a:cs typeface="Zar" panose="00000400000000000000" pitchFamily="2" charset="-78"/>
              </a:endParaRPr>
            </a:p>
          </p:txBody>
        </p:sp>
      </p:grpSp>
    </p:spTree>
    <p:extLst>
      <p:ext uri="{BB962C8B-B14F-4D97-AF65-F5344CB8AC3E}">
        <p14:creationId xmlns:p14="http://schemas.microsoft.com/office/powerpoint/2010/main" val="129216685"/>
      </p:ext>
    </p:extLst>
  </p:cSld>
  <p:clrMapOvr>
    <a:masterClrMapping/>
  </p:clrMapOvr>
  <p:transition spd="med">
    <p:strips dir="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85363" y="-90152"/>
            <a:ext cx="9144000" cy="6858000"/>
            <a:chOff x="0" y="0"/>
            <a:chExt cx="5760" cy="4320"/>
          </a:xfrm>
        </p:grpSpPr>
        <p:sp>
          <p:nvSpPr>
            <p:cNvPr id="141315" name="Text Box 3"/>
            <p:cNvSpPr txBox="1">
              <a:spLocks noChangeArrowheads="1"/>
            </p:cNvSpPr>
            <p:nvPr/>
          </p:nvSpPr>
          <p:spPr bwMode="auto">
            <a:xfrm>
              <a:off x="0" y="0"/>
              <a:ext cx="5760" cy="135"/>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800" b="1">
                <a:latin typeface="Arial" charset="0"/>
              </a:endParaRPr>
            </a:p>
          </p:txBody>
        </p:sp>
        <p:sp>
          <p:nvSpPr>
            <p:cNvPr id="141316" name="Rectangle 4"/>
            <p:cNvSpPr>
              <a:spLocks noChangeArrowheads="1"/>
            </p:cNvSpPr>
            <p:nvPr/>
          </p:nvSpPr>
          <p:spPr bwMode="auto">
            <a:xfrm>
              <a:off x="104" y="4185"/>
              <a:ext cx="5656" cy="135"/>
            </a:xfrm>
            <a:prstGeom prst="rect">
              <a:avLst/>
            </a:prstGeom>
            <a:noFill/>
            <a:ln w="12700" cap="sq">
              <a:noFill/>
              <a:miter lim="800000"/>
              <a:headEnd type="none" w="sm" len="sm"/>
              <a:tailEnd type="none" w="sm" len="sm"/>
            </a:ln>
          </p:spPr>
          <p:txBody>
            <a:bodyPr wrap="none">
              <a:spAutoFit/>
            </a:bodyPr>
            <a:lstStyle/>
            <a:p>
              <a:pPr algn="l" rtl="0">
                <a:spcBef>
                  <a:spcPct val="50000"/>
                </a:spcBef>
              </a:pPr>
              <a:r>
                <a:rPr kumimoji="1" lang="ar-SA" sz="800" b="1">
                  <a:latin typeface="Arial" charset="0"/>
                </a:rPr>
                <a:t>بازار يابي نوين    بازاريابي نوين    بازار يابي نوين    بازاريابي نوين   بازار يابي نوين    بازاريابي نوين    بازار يابي نوين    بازاريابي نوين   بازار يابي نوين بازار يابي نوين    بازاريابي نوين    بازار يابي نوين    بازاريابي نوين   بازار يابي نوين    بازاريابي</a:t>
              </a:r>
              <a:endParaRPr kumimoji="1" lang="en-US" sz="800" b="1">
                <a:latin typeface="Arial" charset="0"/>
              </a:endParaRPr>
            </a:p>
          </p:txBody>
        </p:sp>
        <p:sp>
          <p:nvSpPr>
            <p:cNvPr id="141318" name="Rectangle 6"/>
            <p:cNvSpPr>
              <a:spLocks noChangeArrowheads="1"/>
            </p:cNvSpPr>
            <p:nvPr/>
          </p:nvSpPr>
          <p:spPr bwMode="auto">
            <a:xfrm>
              <a:off x="1968" y="288"/>
              <a:ext cx="3600" cy="250"/>
            </a:xfrm>
            <a:prstGeom prst="rect">
              <a:avLst/>
            </a:prstGeom>
            <a:noFill/>
            <a:ln w="12700" cap="sq">
              <a:noFill/>
              <a:miter lim="800000"/>
              <a:headEnd type="none" w="sm" len="sm"/>
              <a:tailEnd type="none" w="sm" len="sm"/>
            </a:ln>
          </p:spPr>
          <p:txBody>
            <a:bodyPr>
              <a:spAutoFit/>
            </a:bodyPr>
            <a:lstStyle/>
            <a:p>
              <a:pPr>
                <a:spcBef>
                  <a:spcPct val="50000"/>
                </a:spcBef>
              </a:pPr>
              <a:endParaRPr kumimoji="1" lang="en-US" sz="2000" b="1">
                <a:latin typeface="Arial" charset="0"/>
              </a:endParaRPr>
            </a:p>
          </p:txBody>
        </p:sp>
        <p:sp>
          <p:nvSpPr>
            <p:cNvPr id="141319" name="Text Box 7"/>
            <p:cNvSpPr txBox="1">
              <a:spLocks noChangeArrowheads="1"/>
            </p:cNvSpPr>
            <p:nvPr/>
          </p:nvSpPr>
          <p:spPr bwMode="auto">
            <a:xfrm>
              <a:off x="1536" y="192"/>
              <a:ext cx="4032" cy="288"/>
            </a:xfrm>
            <a:prstGeom prst="rect">
              <a:avLst/>
            </a:prstGeom>
            <a:noFill/>
            <a:ln w="12700" cap="sq">
              <a:noFill/>
              <a:miter lim="800000"/>
              <a:headEnd type="none" w="sm" len="sm"/>
              <a:tailEnd type="none" w="sm" len="sm"/>
            </a:ln>
          </p:spPr>
          <p:txBody>
            <a:bodyPr>
              <a:spAutoFit/>
            </a:bodyPr>
            <a:lstStyle/>
            <a:p>
              <a:pPr>
                <a:spcBef>
                  <a:spcPct val="50000"/>
                </a:spcBef>
              </a:pPr>
              <a:r>
                <a:rPr kumimoji="1" lang="ar-SA" sz="2400" b="1">
                  <a:latin typeface="Arial" charset="0"/>
                </a:rPr>
                <a:t>مدلي براي شركت ها و سازمانهاي پويا و كار آمد.</a:t>
              </a:r>
              <a:endParaRPr kumimoji="1" lang="en-US" sz="2400" b="1">
                <a:latin typeface="Arial" charset="0"/>
              </a:endParaRPr>
            </a:p>
          </p:txBody>
        </p:sp>
        <p:sp>
          <p:nvSpPr>
            <p:cNvPr id="141320" name="Oval 8" descr="Blue tissue paper"/>
            <p:cNvSpPr>
              <a:spLocks noChangeArrowheads="1"/>
            </p:cNvSpPr>
            <p:nvPr/>
          </p:nvSpPr>
          <p:spPr bwMode="auto">
            <a:xfrm>
              <a:off x="2400" y="1968"/>
              <a:ext cx="960" cy="768"/>
            </a:xfrm>
            <a:prstGeom prst="ellipse">
              <a:avLst/>
            </a:prstGeom>
            <a:blipFill dpi="0" rotWithShape="0">
              <a:blip r:embed="rId2"/>
              <a:srcRect/>
              <a:tile tx="0" ty="0" sx="100000" sy="100000" flip="none" algn="tl"/>
            </a:blipFill>
            <a:ln w="12700" cap="sq">
              <a:solidFill>
                <a:schemeClr val="tx1"/>
              </a:solidFill>
              <a:round/>
              <a:headEnd type="none" w="sm" len="sm"/>
              <a:tailEnd type="none" w="sm" len="sm"/>
            </a:ln>
          </p:spPr>
          <p:txBody>
            <a:bodyPr wrap="none" anchor="ctr"/>
            <a:lstStyle/>
            <a:p>
              <a:pPr algn="ctr" rtl="0"/>
              <a:r>
                <a:rPr kumimoji="1" lang="ar-SA" sz="2000" b="1">
                  <a:latin typeface="Arial" charset="0"/>
                </a:rPr>
                <a:t>ارزشهاي مشترك</a:t>
              </a:r>
              <a:endParaRPr kumimoji="1" lang="en-US" sz="2000" b="1">
                <a:latin typeface="Arial" charset="0"/>
              </a:endParaRPr>
            </a:p>
          </p:txBody>
        </p:sp>
        <p:sp>
          <p:nvSpPr>
            <p:cNvPr id="141321" name="Oval 9" descr="Blue tissue paper"/>
            <p:cNvSpPr>
              <a:spLocks noChangeArrowheads="1"/>
            </p:cNvSpPr>
            <p:nvPr/>
          </p:nvSpPr>
          <p:spPr bwMode="auto">
            <a:xfrm>
              <a:off x="1344" y="1200"/>
              <a:ext cx="960" cy="768"/>
            </a:xfrm>
            <a:prstGeom prst="ellipse">
              <a:avLst/>
            </a:prstGeom>
            <a:blipFill dpi="0" rotWithShape="0">
              <a:blip r:embed="rId2"/>
              <a:srcRect/>
              <a:tile tx="0" ty="0" sx="100000" sy="100000" flip="none" algn="tl"/>
            </a:blipFill>
            <a:ln w="12700" cap="sq">
              <a:solidFill>
                <a:schemeClr val="tx1"/>
              </a:solidFill>
              <a:round/>
              <a:headEnd type="none" w="sm" len="sm"/>
              <a:tailEnd type="none" w="sm" len="sm"/>
            </a:ln>
          </p:spPr>
          <p:txBody>
            <a:bodyPr wrap="none" anchor="ctr"/>
            <a:lstStyle/>
            <a:p>
              <a:pPr algn="ctr" rtl="0"/>
              <a:r>
                <a:rPr kumimoji="1" lang="ar-SA" sz="2400" b="1">
                  <a:latin typeface="Arial" charset="0"/>
                </a:rPr>
                <a:t>ساختار</a:t>
              </a:r>
              <a:endParaRPr kumimoji="1" lang="en-US" sz="2400" b="1">
                <a:latin typeface="Arial" charset="0"/>
              </a:endParaRPr>
            </a:p>
          </p:txBody>
        </p:sp>
        <p:sp>
          <p:nvSpPr>
            <p:cNvPr id="141322" name="Oval 10" descr="Blue tissue paper"/>
            <p:cNvSpPr>
              <a:spLocks noChangeArrowheads="1"/>
            </p:cNvSpPr>
            <p:nvPr/>
          </p:nvSpPr>
          <p:spPr bwMode="auto">
            <a:xfrm>
              <a:off x="3360" y="1200"/>
              <a:ext cx="960" cy="768"/>
            </a:xfrm>
            <a:prstGeom prst="ellipse">
              <a:avLst/>
            </a:prstGeom>
            <a:blipFill dpi="0" rotWithShape="0">
              <a:blip r:embed="rId2"/>
              <a:srcRect/>
              <a:tile tx="0" ty="0" sx="100000" sy="100000" flip="none" algn="tl"/>
            </a:blipFill>
            <a:ln w="12700" cap="sq">
              <a:solidFill>
                <a:schemeClr val="tx1"/>
              </a:solidFill>
              <a:round/>
              <a:headEnd type="none" w="sm" len="sm"/>
              <a:tailEnd type="none" w="sm" len="sm"/>
            </a:ln>
          </p:spPr>
          <p:txBody>
            <a:bodyPr wrap="none" anchor="ctr"/>
            <a:lstStyle/>
            <a:p>
              <a:pPr algn="ctr" rtl="0"/>
              <a:r>
                <a:rPr kumimoji="1" lang="ar-SA" sz="2400" b="1">
                  <a:latin typeface="Arial" charset="0"/>
                </a:rPr>
                <a:t>استراتژي</a:t>
              </a:r>
              <a:endParaRPr kumimoji="1" lang="en-US" sz="2400" b="1">
                <a:latin typeface="Arial" charset="0"/>
              </a:endParaRPr>
            </a:p>
          </p:txBody>
        </p:sp>
        <p:sp>
          <p:nvSpPr>
            <p:cNvPr id="141323" name="Oval 11" descr="Blue tissue paper"/>
            <p:cNvSpPr>
              <a:spLocks noChangeArrowheads="1"/>
            </p:cNvSpPr>
            <p:nvPr/>
          </p:nvSpPr>
          <p:spPr bwMode="auto">
            <a:xfrm>
              <a:off x="480" y="1968"/>
              <a:ext cx="960" cy="768"/>
            </a:xfrm>
            <a:prstGeom prst="ellipse">
              <a:avLst/>
            </a:prstGeom>
            <a:blipFill dpi="0" rotWithShape="0">
              <a:blip r:embed="rId2"/>
              <a:srcRect/>
              <a:tile tx="0" ty="0" sx="100000" sy="100000" flip="none" algn="tl"/>
            </a:blipFill>
            <a:ln w="12700" cap="sq">
              <a:solidFill>
                <a:schemeClr val="tx1"/>
              </a:solidFill>
              <a:round/>
              <a:headEnd type="none" w="sm" len="sm"/>
              <a:tailEnd type="none" w="sm" len="sm"/>
            </a:ln>
          </p:spPr>
          <p:txBody>
            <a:bodyPr wrap="none" anchor="ctr"/>
            <a:lstStyle/>
            <a:p>
              <a:pPr algn="ctr" rtl="0"/>
              <a:r>
                <a:rPr kumimoji="1" lang="ar-SA" sz="2400" b="1">
                  <a:latin typeface="Arial" charset="0"/>
                </a:rPr>
                <a:t>سيستم ها</a:t>
              </a:r>
              <a:endParaRPr kumimoji="1" lang="en-US" sz="2400" b="1">
                <a:latin typeface="Arial" charset="0"/>
              </a:endParaRPr>
            </a:p>
          </p:txBody>
        </p:sp>
        <p:sp>
          <p:nvSpPr>
            <p:cNvPr id="141324" name="Oval 12" descr="Blue tissue paper"/>
            <p:cNvSpPr>
              <a:spLocks noChangeArrowheads="1"/>
            </p:cNvSpPr>
            <p:nvPr/>
          </p:nvSpPr>
          <p:spPr bwMode="auto">
            <a:xfrm>
              <a:off x="4224" y="1968"/>
              <a:ext cx="960" cy="768"/>
            </a:xfrm>
            <a:prstGeom prst="ellipse">
              <a:avLst/>
            </a:prstGeom>
            <a:blipFill dpi="0" rotWithShape="0">
              <a:blip r:embed="rId2"/>
              <a:srcRect/>
              <a:tile tx="0" ty="0" sx="100000" sy="100000" flip="none" algn="tl"/>
            </a:blipFill>
            <a:ln w="12700" cap="sq">
              <a:solidFill>
                <a:schemeClr val="tx1"/>
              </a:solidFill>
              <a:round/>
              <a:headEnd type="none" w="sm" len="sm"/>
              <a:tailEnd type="none" w="sm" len="sm"/>
            </a:ln>
          </p:spPr>
          <p:txBody>
            <a:bodyPr wrap="none" anchor="ctr"/>
            <a:lstStyle/>
            <a:p>
              <a:pPr algn="ctr" rtl="0"/>
              <a:r>
                <a:rPr kumimoji="1" lang="ar-SA" sz="2400" b="1">
                  <a:latin typeface="Arial" charset="0"/>
                </a:rPr>
                <a:t>سبك</a:t>
              </a:r>
              <a:endParaRPr kumimoji="1" lang="en-US" sz="2400" b="1">
                <a:latin typeface="Arial" charset="0"/>
              </a:endParaRPr>
            </a:p>
          </p:txBody>
        </p:sp>
        <p:sp>
          <p:nvSpPr>
            <p:cNvPr id="141325" name="Oval 13" descr="Blue tissue paper"/>
            <p:cNvSpPr>
              <a:spLocks noChangeArrowheads="1"/>
            </p:cNvSpPr>
            <p:nvPr/>
          </p:nvSpPr>
          <p:spPr bwMode="auto">
            <a:xfrm>
              <a:off x="1344" y="2880"/>
              <a:ext cx="960" cy="768"/>
            </a:xfrm>
            <a:prstGeom prst="ellipse">
              <a:avLst/>
            </a:prstGeom>
            <a:blipFill dpi="0" rotWithShape="0">
              <a:blip r:embed="rId2"/>
              <a:srcRect/>
              <a:tile tx="0" ty="0" sx="100000" sy="100000" flip="none" algn="tl"/>
            </a:blipFill>
            <a:ln w="12700" cap="sq">
              <a:solidFill>
                <a:schemeClr val="tx1"/>
              </a:solidFill>
              <a:round/>
              <a:headEnd type="none" w="sm" len="sm"/>
              <a:tailEnd type="none" w="sm" len="sm"/>
            </a:ln>
          </p:spPr>
          <p:txBody>
            <a:bodyPr wrap="none" anchor="ctr"/>
            <a:lstStyle/>
            <a:p>
              <a:pPr algn="ctr" rtl="0"/>
              <a:r>
                <a:rPr kumimoji="1" lang="ar-SA" sz="2400" b="1">
                  <a:latin typeface="Arial" charset="0"/>
                </a:rPr>
                <a:t>مهارتها</a:t>
              </a:r>
              <a:endParaRPr kumimoji="1" lang="en-US" sz="2400" b="1">
                <a:latin typeface="Arial" charset="0"/>
              </a:endParaRPr>
            </a:p>
          </p:txBody>
        </p:sp>
        <p:sp>
          <p:nvSpPr>
            <p:cNvPr id="141326" name="Oval 14" descr="Blue tissue paper"/>
            <p:cNvSpPr>
              <a:spLocks noChangeArrowheads="1"/>
            </p:cNvSpPr>
            <p:nvPr/>
          </p:nvSpPr>
          <p:spPr bwMode="auto">
            <a:xfrm>
              <a:off x="3360" y="2880"/>
              <a:ext cx="960" cy="768"/>
            </a:xfrm>
            <a:prstGeom prst="ellipse">
              <a:avLst/>
            </a:prstGeom>
            <a:blipFill dpi="0" rotWithShape="0">
              <a:blip r:embed="rId2"/>
              <a:srcRect/>
              <a:tile tx="0" ty="0" sx="100000" sy="100000" flip="none" algn="tl"/>
            </a:blipFill>
            <a:ln w="12700" cap="sq">
              <a:solidFill>
                <a:schemeClr val="tx1"/>
              </a:solidFill>
              <a:round/>
              <a:headEnd type="none" w="sm" len="sm"/>
              <a:tailEnd type="none" w="sm" len="sm"/>
            </a:ln>
          </p:spPr>
          <p:txBody>
            <a:bodyPr wrap="none" anchor="ctr"/>
            <a:lstStyle/>
            <a:p>
              <a:pPr algn="ctr" rtl="0"/>
              <a:r>
                <a:rPr kumimoji="1" lang="fa-IR" sz="2400" b="1">
                  <a:latin typeface="Arial" charset="0"/>
                </a:rPr>
                <a:t>ک</a:t>
              </a:r>
              <a:r>
                <a:rPr kumimoji="1" lang="ar-SA" sz="2400" b="1">
                  <a:latin typeface="Arial" charset="0"/>
                </a:rPr>
                <a:t>اركنان</a:t>
              </a:r>
              <a:endParaRPr kumimoji="1" lang="en-US" sz="2400" b="1">
                <a:latin typeface="Arial" charset="0"/>
              </a:endParaRPr>
            </a:p>
          </p:txBody>
        </p:sp>
        <p:cxnSp>
          <p:nvCxnSpPr>
            <p:cNvPr id="141327" name="AutoShape 15"/>
            <p:cNvCxnSpPr>
              <a:cxnSpLocks noChangeShapeType="1"/>
              <a:stCxn id="141321" idx="6"/>
              <a:endCxn id="141322" idx="2"/>
            </p:cNvCxnSpPr>
            <p:nvPr/>
          </p:nvCxnSpPr>
          <p:spPr bwMode="auto">
            <a:xfrm>
              <a:off x="2304" y="1584"/>
              <a:ext cx="1056" cy="0"/>
            </a:xfrm>
            <a:prstGeom prst="straightConnector1">
              <a:avLst/>
            </a:prstGeom>
            <a:noFill/>
            <a:ln w="12700" cap="sq">
              <a:solidFill>
                <a:schemeClr val="tx1"/>
              </a:solidFill>
              <a:round/>
              <a:headEnd type="none" w="sm" len="sm"/>
              <a:tailEnd type="none" w="sm" len="sm"/>
            </a:ln>
          </p:spPr>
        </p:cxnSp>
        <p:cxnSp>
          <p:nvCxnSpPr>
            <p:cNvPr id="141328" name="AutoShape 16"/>
            <p:cNvCxnSpPr>
              <a:cxnSpLocks noChangeShapeType="1"/>
              <a:stCxn id="141323" idx="6"/>
              <a:endCxn id="141320" idx="2"/>
            </p:cNvCxnSpPr>
            <p:nvPr/>
          </p:nvCxnSpPr>
          <p:spPr bwMode="auto">
            <a:xfrm>
              <a:off x="1440" y="2352"/>
              <a:ext cx="960" cy="0"/>
            </a:xfrm>
            <a:prstGeom prst="straightConnector1">
              <a:avLst/>
            </a:prstGeom>
            <a:noFill/>
            <a:ln w="12700" cap="sq">
              <a:solidFill>
                <a:schemeClr val="tx1"/>
              </a:solidFill>
              <a:round/>
              <a:headEnd type="none" w="sm" len="sm"/>
              <a:tailEnd type="none" w="sm" len="sm"/>
            </a:ln>
          </p:spPr>
        </p:cxnSp>
        <p:cxnSp>
          <p:nvCxnSpPr>
            <p:cNvPr id="141329" name="AutoShape 17"/>
            <p:cNvCxnSpPr>
              <a:cxnSpLocks noChangeShapeType="1"/>
              <a:stCxn id="141320" idx="6"/>
              <a:endCxn id="141324" idx="2"/>
            </p:cNvCxnSpPr>
            <p:nvPr/>
          </p:nvCxnSpPr>
          <p:spPr bwMode="auto">
            <a:xfrm>
              <a:off x="3360" y="2352"/>
              <a:ext cx="864" cy="0"/>
            </a:xfrm>
            <a:prstGeom prst="straightConnector1">
              <a:avLst/>
            </a:prstGeom>
            <a:noFill/>
            <a:ln w="12700" cap="sq">
              <a:solidFill>
                <a:schemeClr val="tx1"/>
              </a:solidFill>
              <a:round/>
              <a:headEnd type="none" w="sm" len="sm"/>
              <a:tailEnd type="none" w="sm" len="sm"/>
            </a:ln>
          </p:spPr>
        </p:cxnSp>
        <p:cxnSp>
          <p:nvCxnSpPr>
            <p:cNvPr id="141330" name="AutoShape 18"/>
            <p:cNvCxnSpPr>
              <a:cxnSpLocks noChangeShapeType="1"/>
              <a:stCxn id="141325" idx="6"/>
              <a:endCxn id="141326" idx="2"/>
            </p:cNvCxnSpPr>
            <p:nvPr/>
          </p:nvCxnSpPr>
          <p:spPr bwMode="auto">
            <a:xfrm>
              <a:off x="2304" y="3264"/>
              <a:ext cx="1056" cy="0"/>
            </a:xfrm>
            <a:prstGeom prst="straightConnector1">
              <a:avLst/>
            </a:prstGeom>
            <a:noFill/>
            <a:ln w="12700" cap="sq">
              <a:solidFill>
                <a:schemeClr val="tx1"/>
              </a:solidFill>
              <a:round/>
              <a:headEnd type="none" w="sm" len="sm"/>
              <a:tailEnd type="none" w="sm" len="sm"/>
            </a:ln>
          </p:spPr>
        </p:cxnSp>
        <p:cxnSp>
          <p:nvCxnSpPr>
            <p:cNvPr id="141331" name="AutoShape 19"/>
            <p:cNvCxnSpPr>
              <a:cxnSpLocks noChangeShapeType="1"/>
              <a:stCxn id="141321" idx="6"/>
              <a:endCxn id="141324" idx="2"/>
            </p:cNvCxnSpPr>
            <p:nvPr/>
          </p:nvCxnSpPr>
          <p:spPr bwMode="auto">
            <a:xfrm>
              <a:off x="2304" y="1584"/>
              <a:ext cx="1920" cy="768"/>
            </a:xfrm>
            <a:prstGeom prst="straightConnector1">
              <a:avLst/>
            </a:prstGeom>
            <a:noFill/>
            <a:ln w="12700" cap="sq">
              <a:solidFill>
                <a:schemeClr val="tx1"/>
              </a:solidFill>
              <a:round/>
              <a:headEnd type="none" w="sm" len="sm"/>
              <a:tailEnd type="none" w="sm" len="sm"/>
            </a:ln>
          </p:spPr>
        </p:cxnSp>
        <p:cxnSp>
          <p:nvCxnSpPr>
            <p:cNvPr id="141332" name="AutoShape 20"/>
            <p:cNvCxnSpPr>
              <a:cxnSpLocks noChangeShapeType="1"/>
              <a:stCxn id="141321" idx="6"/>
              <a:endCxn id="141320" idx="1"/>
            </p:cNvCxnSpPr>
            <p:nvPr/>
          </p:nvCxnSpPr>
          <p:spPr bwMode="auto">
            <a:xfrm>
              <a:off x="2304" y="1584"/>
              <a:ext cx="237" cy="496"/>
            </a:xfrm>
            <a:prstGeom prst="straightConnector1">
              <a:avLst/>
            </a:prstGeom>
            <a:noFill/>
            <a:ln w="12700" cap="sq">
              <a:solidFill>
                <a:schemeClr val="tx1"/>
              </a:solidFill>
              <a:round/>
              <a:headEnd type="none" w="sm" len="sm"/>
              <a:tailEnd type="none" w="sm" len="sm"/>
            </a:ln>
          </p:spPr>
        </p:cxnSp>
        <p:cxnSp>
          <p:nvCxnSpPr>
            <p:cNvPr id="141333" name="AutoShape 21"/>
            <p:cNvCxnSpPr>
              <a:cxnSpLocks noChangeShapeType="1"/>
              <a:stCxn id="141321" idx="4"/>
              <a:endCxn id="141325" idx="0"/>
            </p:cNvCxnSpPr>
            <p:nvPr/>
          </p:nvCxnSpPr>
          <p:spPr bwMode="auto">
            <a:xfrm>
              <a:off x="1824" y="1968"/>
              <a:ext cx="0" cy="912"/>
            </a:xfrm>
            <a:prstGeom prst="straightConnector1">
              <a:avLst/>
            </a:prstGeom>
            <a:noFill/>
            <a:ln w="12700" cap="sq">
              <a:solidFill>
                <a:schemeClr val="tx1"/>
              </a:solidFill>
              <a:round/>
              <a:headEnd type="none" w="sm" len="sm"/>
              <a:tailEnd type="none" w="sm" len="sm"/>
            </a:ln>
          </p:spPr>
        </p:cxnSp>
        <p:cxnSp>
          <p:nvCxnSpPr>
            <p:cNvPr id="141334" name="AutoShape 22"/>
            <p:cNvCxnSpPr>
              <a:cxnSpLocks noChangeShapeType="1"/>
              <a:stCxn id="141321" idx="4"/>
              <a:endCxn id="141323" idx="6"/>
            </p:cNvCxnSpPr>
            <p:nvPr/>
          </p:nvCxnSpPr>
          <p:spPr bwMode="auto">
            <a:xfrm flipH="1">
              <a:off x="1440" y="1968"/>
              <a:ext cx="384" cy="384"/>
            </a:xfrm>
            <a:prstGeom prst="straightConnector1">
              <a:avLst/>
            </a:prstGeom>
            <a:noFill/>
            <a:ln w="12700" cap="sq">
              <a:solidFill>
                <a:schemeClr val="tx1"/>
              </a:solidFill>
              <a:round/>
              <a:headEnd type="none" w="sm" len="sm"/>
              <a:tailEnd type="none" w="sm" len="sm"/>
            </a:ln>
          </p:spPr>
        </p:cxnSp>
        <p:cxnSp>
          <p:nvCxnSpPr>
            <p:cNvPr id="141335" name="AutoShape 23"/>
            <p:cNvCxnSpPr>
              <a:cxnSpLocks noChangeShapeType="1"/>
              <a:stCxn id="141323" idx="6"/>
              <a:endCxn id="141322" idx="2"/>
            </p:cNvCxnSpPr>
            <p:nvPr/>
          </p:nvCxnSpPr>
          <p:spPr bwMode="auto">
            <a:xfrm flipV="1">
              <a:off x="1440" y="1584"/>
              <a:ext cx="1920" cy="768"/>
            </a:xfrm>
            <a:prstGeom prst="straightConnector1">
              <a:avLst/>
            </a:prstGeom>
            <a:noFill/>
            <a:ln w="12700" cap="sq">
              <a:solidFill>
                <a:schemeClr val="tx1"/>
              </a:solidFill>
              <a:round/>
              <a:headEnd type="none" w="sm" len="sm"/>
              <a:tailEnd type="none" w="sm" len="sm"/>
            </a:ln>
          </p:spPr>
        </p:cxnSp>
        <p:cxnSp>
          <p:nvCxnSpPr>
            <p:cNvPr id="141336" name="AutoShape 24"/>
            <p:cNvCxnSpPr>
              <a:cxnSpLocks noChangeShapeType="1"/>
              <a:stCxn id="141323" idx="6"/>
              <a:endCxn id="141326" idx="2"/>
            </p:cNvCxnSpPr>
            <p:nvPr/>
          </p:nvCxnSpPr>
          <p:spPr bwMode="auto">
            <a:xfrm>
              <a:off x="1440" y="2352"/>
              <a:ext cx="1920" cy="912"/>
            </a:xfrm>
            <a:prstGeom prst="straightConnector1">
              <a:avLst/>
            </a:prstGeom>
            <a:noFill/>
            <a:ln w="12700" cap="sq">
              <a:solidFill>
                <a:schemeClr val="tx1"/>
              </a:solidFill>
              <a:round/>
              <a:headEnd type="none" w="sm" len="sm"/>
              <a:tailEnd type="none" w="sm" len="sm"/>
            </a:ln>
          </p:spPr>
        </p:cxnSp>
        <p:cxnSp>
          <p:nvCxnSpPr>
            <p:cNvPr id="141337" name="AutoShape 25"/>
            <p:cNvCxnSpPr>
              <a:cxnSpLocks noChangeShapeType="1"/>
              <a:stCxn id="141323" idx="6"/>
              <a:endCxn id="141325" idx="0"/>
            </p:cNvCxnSpPr>
            <p:nvPr/>
          </p:nvCxnSpPr>
          <p:spPr bwMode="auto">
            <a:xfrm>
              <a:off x="1440" y="2352"/>
              <a:ext cx="384" cy="528"/>
            </a:xfrm>
            <a:prstGeom prst="straightConnector1">
              <a:avLst/>
            </a:prstGeom>
            <a:noFill/>
            <a:ln w="12700" cap="sq">
              <a:solidFill>
                <a:schemeClr val="tx1"/>
              </a:solidFill>
              <a:round/>
              <a:headEnd type="none" w="sm" len="sm"/>
              <a:tailEnd type="none" w="sm" len="sm"/>
            </a:ln>
          </p:spPr>
        </p:cxnSp>
        <p:cxnSp>
          <p:nvCxnSpPr>
            <p:cNvPr id="141338" name="AutoShape 26"/>
            <p:cNvCxnSpPr>
              <a:cxnSpLocks noChangeShapeType="1"/>
              <a:stCxn id="141325" idx="0"/>
              <a:endCxn id="141320" idx="2"/>
            </p:cNvCxnSpPr>
            <p:nvPr/>
          </p:nvCxnSpPr>
          <p:spPr bwMode="auto">
            <a:xfrm flipV="1">
              <a:off x="1824" y="2352"/>
              <a:ext cx="576" cy="528"/>
            </a:xfrm>
            <a:prstGeom prst="straightConnector1">
              <a:avLst/>
            </a:prstGeom>
            <a:noFill/>
            <a:ln w="12700" cap="sq">
              <a:solidFill>
                <a:schemeClr val="tx1"/>
              </a:solidFill>
              <a:round/>
              <a:headEnd type="none" w="sm" len="sm"/>
              <a:tailEnd type="none" w="sm" len="sm"/>
            </a:ln>
          </p:spPr>
        </p:cxnSp>
        <p:cxnSp>
          <p:nvCxnSpPr>
            <p:cNvPr id="141339" name="AutoShape 27"/>
            <p:cNvCxnSpPr>
              <a:cxnSpLocks noChangeShapeType="1"/>
              <a:stCxn id="141325" idx="0"/>
              <a:endCxn id="141324" idx="3"/>
            </p:cNvCxnSpPr>
            <p:nvPr/>
          </p:nvCxnSpPr>
          <p:spPr bwMode="auto">
            <a:xfrm flipV="1">
              <a:off x="1824" y="2624"/>
              <a:ext cx="2541" cy="256"/>
            </a:xfrm>
            <a:prstGeom prst="straightConnector1">
              <a:avLst/>
            </a:prstGeom>
            <a:noFill/>
            <a:ln w="12700" cap="sq">
              <a:solidFill>
                <a:schemeClr val="tx1"/>
              </a:solidFill>
              <a:round/>
              <a:headEnd type="none" w="sm" len="sm"/>
              <a:tailEnd type="none" w="sm" len="sm"/>
            </a:ln>
          </p:spPr>
        </p:cxnSp>
        <p:cxnSp>
          <p:nvCxnSpPr>
            <p:cNvPr id="141340" name="AutoShape 28"/>
            <p:cNvCxnSpPr>
              <a:cxnSpLocks noChangeShapeType="1"/>
              <a:stCxn id="141326" idx="1"/>
              <a:endCxn id="141320" idx="6"/>
            </p:cNvCxnSpPr>
            <p:nvPr/>
          </p:nvCxnSpPr>
          <p:spPr bwMode="auto">
            <a:xfrm flipH="1" flipV="1">
              <a:off x="3360" y="2352"/>
              <a:ext cx="141" cy="640"/>
            </a:xfrm>
            <a:prstGeom prst="straightConnector1">
              <a:avLst/>
            </a:prstGeom>
            <a:noFill/>
            <a:ln w="12700" cap="sq">
              <a:solidFill>
                <a:schemeClr val="tx1"/>
              </a:solidFill>
              <a:round/>
              <a:headEnd type="none" w="sm" len="sm"/>
              <a:tailEnd type="none" w="sm" len="sm"/>
            </a:ln>
          </p:spPr>
        </p:cxnSp>
        <p:cxnSp>
          <p:nvCxnSpPr>
            <p:cNvPr id="141341" name="AutoShape 29"/>
            <p:cNvCxnSpPr>
              <a:cxnSpLocks noChangeShapeType="1"/>
              <a:stCxn id="141320" idx="6"/>
              <a:endCxn id="141322" idx="2"/>
            </p:cNvCxnSpPr>
            <p:nvPr/>
          </p:nvCxnSpPr>
          <p:spPr bwMode="auto">
            <a:xfrm flipV="1">
              <a:off x="3360" y="1584"/>
              <a:ext cx="0" cy="768"/>
            </a:xfrm>
            <a:prstGeom prst="straightConnector1">
              <a:avLst/>
            </a:prstGeom>
            <a:noFill/>
            <a:ln w="12700" cap="sq">
              <a:solidFill>
                <a:schemeClr val="tx1"/>
              </a:solidFill>
              <a:round/>
              <a:headEnd type="none" w="sm" len="sm"/>
              <a:tailEnd type="none" w="sm" len="sm"/>
            </a:ln>
          </p:spPr>
        </p:cxnSp>
        <p:cxnSp>
          <p:nvCxnSpPr>
            <p:cNvPr id="141342" name="AutoShape 30"/>
            <p:cNvCxnSpPr>
              <a:cxnSpLocks noChangeShapeType="1"/>
              <a:stCxn id="141326" idx="1"/>
              <a:endCxn id="141324" idx="2"/>
            </p:cNvCxnSpPr>
            <p:nvPr/>
          </p:nvCxnSpPr>
          <p:spPr bwMode="auto">
            <a:xfrm flipV="1">
              <a:off x="3501" y="2352"/>
              <a:ext cx="723" cy="640"/>
            </a:xfrm>
            <a:prstGeom prst="straightConnector1">
              <a:avLst/>
            </a:prstGeom>
            <a:noFill/>
            <a:ln w="12700" cap="sq">
              <a:solidFill>
                <a:schemeClr val="tx1"/>
              </a:solidFill>
              <a:round/>
              <a:headEnd type="none" w="sm" len="sm"/>
              <a:tailEnd type="none" w="sm" len="sm"/>
            </a:ln>
          </p:spPr>
        </p:cxnSp>
        <p:cxnSp>
          <p:nvCxnSpPr>
            <p:cNvPr id="141343" name="AutoShape 31"/>
            <p:cNvCxnSpPr>
              <a:cxnSpLocks noChangeShapeType="1"/>
              <a:stCxn id="141324" idx="2"/>
              <a:endCxn id="141322" idx="4"/>
            </p:cNvCxnSpPr>
            <p:nvPr/>
          </p:nvCxnSpPr>
          <p:spPr bwMode="auto">
            <a:xfrm flipH="1" flipV="1">
              <a:off x="3840" y="1968"/>
              <a:ext cx="384" cy="384"/>
            </a:xfrm>
            <a:prstGeom prst="straightConnector1">
              <a:avLst/>
            </a:prstGeom>
            <a:noFill/>
            <a:ln w="12700" cap="sq">
              <a:solidFill>
                <a:schemeClr val="tx1"/>
              </a:solidFill>
              <a:round/>
              <a:headEnd type="none" w="sm" len="sm"/>
              <a:tailEnd type="none" w="sm" len="sm"/>
            </a:ln>
          </p:spPr>
        </p:cxnSp>
        <p:cxnSp>
          <p:nvCxnSpPr>
            <p:cNvPr id="141344" name="AutoShape 32"/>
            <p:cNvCxnSpPr>
              <a:cxnSpLocks noChangeShapeType="1"/>
              <a:stCxn id="141322" idx="2"/>
              <a:endCxn id="141320" idx="0"/>
            </p:cNvCxnSpPr>
            <p:nvPr/>
          </p:nvCxnSpPr>
          <p:spPr bwMode="auto">
            <a:xfrm flipH="1">
              <a:off x="2880" y="1584"/>
              <a:ext cx="480" cy="384"/>
            </a:xfrm>
            <a:prstGeom prst="straightConnector1">
              <a:avLst/>
            </a:prstGeom>
            <a:noFill/>
            <a:ln w="12700" cap="sq">
              <a:solidFill>
                <a:schemeClr val="tx1"/>
              </a:solidFill>
              <a:round/>
              <a:headEnd type="none" w="sm" len="sm"/>
              <a:tailEnd type="none" w="sm" len="sm"/>
            </a:ln>
          </p:spPr>
        </p:cxnSp>
        <p:cxnSp>
          <p:nvCxnSpPr>
            <p:cNvPr id="141345" name="AutoShape 33"/>
            <p:cNvCxnSpPr>
              <a:cxnSpLocks noChangeShapeType="1"/>
              <a:stCxn id="141326" idx="1"/>
              <a:endCxn id="141322" idx="4"/>
            </p:cNvCxnSpPr>
            <p:nvPr/>
          </p:nvCxnSpPr>
          <p:spPr bwMode="auto">
            <a:xfrm flipV="1">
              <a:off x="3501" y="1968"/>
              <a:ext cx="339" cy="1024"/>
            </a:xfrm>
            <a:prstGeom prst="straightConnector1">
              <a:avLst/>
            </a:prstGeom>
            <a:noFill/>
            <a:ln w="12700" cap="sq">
              <a:solidFill>
                <a:schemeClr val="tx1"/>
              </a:solidFill>
              <a:round/>
              <a:headEnd type="none" w="sm" len="sm"/>
              <a:tailEnd type="none" w="sm" len="sm"/>
            </a:ln>
          </p:spPr>
        </p:cxnSp>
        <p:sp>
          <p:nvSpPr>
            <p:cNvPr id="141346" name="Text Box 34"/>
            <p:cNvSpPr txBox="1">
              <a:spLocks noChangeArrowheads="1"/>
            </p:cNvSpPr>
            <p:nvPr/>
          </p:nvSpPr>
          <p:spPr bwMode="auto">
            <a:xfrm>
              <a:off x="1104" y="432"/>
              <a:ext cx="1872" cy="837"/>
            </a:xfrm>
            <a:prstGeom prst="rect">
              <a:avLst/>
            </a:prstGeom>
            <a:noFill/>
            <a:ln w="12700" cap="sq">
              <a:noFill/>
              <a:miter lim="800000"/>
              <a:headEnd type="none" w="sm" len="sm"/>
              <a:tailEnd type="none" w="sm" len="sm"/>
            </a:ln>
          </p:spPr>
          <p:txBody>
            <a:bodyPr>
              <a:spAutoFit/>
            </a:bodyPr>
            <a:lstStyle/>
            <a:p>
              <a:pPr>
                <a:spcBef>
                  <a:spcPct val="50000"/>
                </a:spcBef>
              </a:pPr>
              <a:r>
                <a:rPr kumimoji="1" lang="ar-SA" b="1">
                  <a:latin typeface="Arial" charset="0"/>
                </a:rPr>
                <a:t>نمودار سازماني نشان مي دهد هر كسي به چه كسي گزارش مي دهد </a:t>
              </a:r>
            </a:p>
            <a:p>
              <a:pPr>
                <a:spcBef>
                  <a:spcPct val="50000"/>
                </a:spcBef>
              </a:pPr>
              <a:r>
                <a:rPr kumimoji="1" lang="ar-SA" b="1">
                  <a:latin typeface="Arial" charset="0"/>
                </a:rPr>
                <a:t>وفعاليت ها چگونه تقسم يا تركيب مي شوند</a:t>
              </a:r>
              <a:endParaRPr kumimoji="1" lang="en-US" b="1">
                <a:latin typeface="Arial" charset="0"/>
              </a:endParaRPr>
            </a:p>
          </p:txBody>
        </p:sp>
        <p:sp>
          <p:nvSpPr>
            <p:cNvPr id="141347" name="Text Box 35"/>
            <p:cNvSpPr txBox="1">
              <a:spLocks noChangeArrowheads="1"/>
            </p:cNvSpPr>
            <p:nvPr/>
          </p:nvSpPr>
          <p:spPr bwMode="auto">
            <a:xfrm>
              <a:off x="3744" y="480"/>
              <a:ext cx="1536" cy="577"/>
            </a:xfrm>
            <a:prstGeom prst="rect">
              <a:avLst/>
            </a:prstGeom>
            <a:noFill/>
            <a:ln w="12700" cap="sq">
              <a:noFill/>
              <a:miter lim="800000"/>
              <a:headEnd type="none" w="sm" len="sm"/>
              <a:tailEnd type="none" w="sm" len="sm"/>
            </a:ln>
          </p:spPr>
          <p:txBody>
            <a:bodyPr>
              <a:spAutoFit/>
            </a:bodyPr>
            <a:lstStyle/>
            <a:p>
              <a:pPr>
                <a:spcBef>
                  <a:spcPct val="50000"/>
                </a:spcBef>
              </a:pPr>
              <a:r>
                <a:rPr kumimoji="1" lang="ar-SA" b="1">
                  <a:latin typeface="Arial" charset="0"/>
                </a:rPr>
                <a:t>يك سري اقدامات مرتبط به هم براي دستيابي به برتري  دائمي بر رقبا</a:t>
              </a:r>
              <a:endParaRPr kumimoji="1" lang="en-US" b="1">
                <a:latin typeface="Arial" charset="0"/>
              </a:endParaRPr>
            </a:p>
          </p:txBody>
        </p:sp>
        <p:sp>
          <p:nvSpPr>
            <p:cNvPr id="141348" name="Text Box 36"/>
            <p:cNvSpPr txBox="1">
              <a:spLocks noChangeArrowheads="1"/>
            </p:cNvSpPr>
            <p:nvPr/>
          </p:nvSpPr>
          <p:spPr bwMode="auto">
            <a:xfrm>
              <a:off x="0" y="1391"/>
              <a:ext cx="1248" cy="577"/>
            </a:xfrm>
            <a:prstGeom prst="rect">
              <a:avLst/>
            </a:prstGeom>
            <a:noFill/>
            <a:ln w="12700" cap="sq">
              <a:noFill/>
              <a:miter lim="800000"/>
              <a:headEnd type="none" w="sm" len="sm"/>
              <a:tailEnd type="none" w="sm" len="sm"/>
            </a:ln>
          </p:spPr>
          <p:txBody>
            <a:bodyPr>
              <a:spAutoFit/>
            </a:bodyPr>
            <a:lstStyle/>
            <a:p>
              <a:pPr>
                <a:spcBef>
                  <a:spcPct val="50000"/>
                </a:spcBef>
              </a:pPr>
              <a:r>
                <a:rPr kumimoji="1" lang="ar-SA" b="1">
                  <a:latin typeface="Arial" charset="0"/>
                </a:rPr>
                <a:t>فرايند ها و رويه هائي كه از طريق آنها امور روزانه انجام ميگيرد.</a:t>
              </a:r>
              <a:endParaRPr kumimoji="1" lang="en-US" b="1">
                <a:latin typeface="Arial" charset="0"/>
              </a:endParaRPr>
            </a:p>
          </p:txBody>
        </p:sp>
        <p:sp>
          <p:nvSpPr>
            <p:cNvPr id="141349" name="Text Box 37"/>
            <p:cNvSpPr txBox="1">
              <a:spLocks noChangeArrowheads="1"/>
            </p:cNvSpPr>
            <p:nvPr/>
          </p:nvSpPr>
          <p:spPr bwMode="auto">
            <a:xfrm>
              <a:off x="4512" y="1344"/>
              <a:ext cx="1248" cy="750"/>
            </a:xfrm>
            <a:prstGeom prst="rect">
              <a:avLst/>
            </a:prstGeom>
            <a:noFill/>
            <a:ln w="12700" cap="sq">
              <a:noFill/>
              <a:miter lim="800000"/>
              <a:headEnd type="none" w="sm" len="sm"/>
              <a:tailEnd type="none" w="sm" len="sm"/>
            </a:ln>
          </p:spPr>
          <p:txBody>
            <a:bodyPr>
              <a:spAutoFit/>
            </a:bodyPr>
            <a:lstStyle/>
            <a:p>
              <a:pPr>
                <a:spcBef>
                  <a:spcPct val="50000"/>
                </a:spcBef>
              </a:pPr>
              <a:r>
                <a:rPr kumimoji="1" lang="ar-SA" b="1">
                  <a:latin typeface="Arial" charset="0"/>
                </a:rPr>
                <a:t>نحوي رفتار جمعي مديران در ارتباط با زمان ، پديده ها و امور گوناگون.</a:t>
              </a:r>
              <a:endParaRPr kumimoji="1" lang="en-US" b="1">
                <a:latin typeface="Arial" charset="0"/>
              </a:endParaRPr>
            </a:p>
          </p:txBody>
        </p:sp>
        <p:sp>
          <p:nvSpPr>
            <p:cNvPr id="141350" name="Text Box 38"/>
            <p:cNvSpPr txBox="1">
              <a:spLocks noChangeArrowheads="1"/>
            </p:cNvSpPr>
            <p:nvPr/>
          </p:nvSpPr>
          <p:spPr bwMode="auto">
            <a:xfrm>
              <a:off x="4512" y="2976"/>
              <a:ext cx="1248" cy="843"/>
            </a:xfrm>
            <a:prstGeom prst="rect">
              <a:avLst/>
            </a:prstGeom>
            <a:noFill/>
            <a:ln w="12700" cap="sq">
              <a:noFill/>
              <a:miter lim="800000"/>
              <a:headEnd type="none" w="sm" len="sm"/>
              <a:tailEnd type="none" w="sm" len="sm"/>
            </a:ln>
          </p:spPr>
          <p:txBody>
            <a:bodyPr>
              <a:spAutoFit/>
            </a:bodyPr>
            <a:lstStyle/>
            <a:p>
              <a:pPr>
                <a:spcBef>
                  <a:spcPct val="50000"/>
                </a:spcBef>
              </a:pPr>
              <a:r>
                <a:rPr kumimoji="1" lang="ar-SA" b="1">
                  <a:latin typeface="Arial" charset="0"/>
                </a:rPr>
                <a:t>افراد و كاركنان سازمان </a:t>
              </a:r>
            </a:p>
            <a:p>
              <a:pPr>
                <a:spcBef>
                  <a:spcPct val="50000"/>
                </a:spcBef>
              </a:pPr>
              <a:r>
                <a:rPr kumimoji="1" lang="ar-SA" b="1">
                  <a:latin typeface="Arial" charset="0"/>
                </a:rPr>
                <a:t>بطور كلي نشانه تركيب و وضعيت سازماني است</a:t>
              </a:r>
              <a:endParaRPr kumimoji="1" lang="en-US" b="1">
                <a:latin typeface="Arial" charset="0"/>
              </a:endParaRPr>
            </a:p>
          </p:txBody>
        </p:sp>
        <p:sp>
          <p:nvSpPr>
            <p:cNvPr id="141351" name="Text Box 39"/>
            <p:cNvSpPr txBox="1">
              <a:spLocks noChangeArrowheads="1"/>
            </p:cNvSpPr>
            <p:nvPr/>
          </p:nvSpPr>
          <p:spPr bwMode="auto">
            <a:xfrm>
              <a:off x="0" y="2945"/>
              <a:ext cx="1344" cy="1183"/>
            </a:xfrm>
            <a:prstGeom prst="rect">
              <a:avLst/>
            </a:prstGeom>
            <a:noFill/>
            <a:ln w="12700" cap="sq">
              <a:noFill/>
              <a:miter lim="800000"/>
              <a:headEnd type="none" w="sm" len="sm"/>
              <a:tailEnd type="none" w="sm" len="sm"/>
            </a:ln>
          </p:spPr>
          <p:txBody>
            <a:bodyPr>
              <a:spAutoFit/>
            </a:bodyPr>
            <a:lstStyle/>
            <a:p>
              <a:pPr>
                <a:spcBef>
                  <a:spcPct val="50000"/>
                </a:spcBef>
              </a:pPr>
              <a:r>
                <a:rPr kumimoji="1" lang="ar-SA" b="1">
                  <a:latin typeface="Arial" charset="0"/>
                </a:rPr>
                <a:t>قابليت هاي كه سازمان در مجموع دارد.</a:t>
              </a:r>
            </a:p>
            <a:p>
              <a:pPr>
                <a:spcBef>
                  <a:spcPct val="50000"/>
                </a:spcBef>
              </a:pPr>
              <a:r>
                <a:rPr kumimoji="1" lang="ar-SA" b="1">
                  <a:latin typeface="Arial" charset="0"/>
                </a:rPr>
                <a:t>برخي از سازمانها كارهاي بزرگ و غير عادي را با افراد معمولي انجام       مي دهند.</a:t>
              </a:r>
              <a:endParaRPr kumimoji="1" lang="en-US" b="1">
                <a:latin typeface="Arial" charset="0"/>
              </a:endParaRPr>
            </a:p>
          </p:txBody>
        </p:sp>
        <p:sp>
          <p:nvSpPr>
            <p:cNvPr id="141352" name="Text Box 40"/>
            <p:cNvSpPr txBox="1">
              <a:spLocks noChangeArrowheads="1"/>
            </p:cNvSpPr>
            <p:nvPr/>
          </p:nvSpPr>
          <p:spPr bwMode="auto">
            <a:xfrm>
              <a:off x="1680" y="3743"/>
              <a:ext cx="3360" cy="577"/>
            </a:xfrm>
            <a:prstGeom prst="rect">
              <a:avLst/>
            </a:prstGeom>
            <a:noFill/>
            <a:ln w="12700" cap="sq">
              <a:noFill/>
              <a:miter lim="800000"/>
              <a:headEnd type="none" w="sm" len="sm"/>
              <a:tailEnd type="none" w="sm" len="sm"/>
            </a:ln>
          </p:spPr>
          <p:txBody>
            <a:bodyPr>
              <a:spAutoFit/>
            </a:bodyPr>
            <a:lstStyle/>
            <a:p>
              <a:pPr>
                <a:spcBef>
                  <a:spcPct val="50000"/>
                </a:spcBef>
              </a:pPr>
              <a:r>
                <a:rPr kumimoji="1" lang="ar-SA" b="1">
                  <a:latin typeface="Arial" charset="0"/>
                </a:rPr>
                <a:t>ايده هاي كه نشان مي دهد چه چيز هاي از نظر رفتاري و سازماني درست و مطلوب هستند و براي اكريت كاركنان آشنا و پذيرفته شده است.</a:t>
              </a:r>
              <a:endParaRPr kumimoji="1" lang="en-US" b="1">
                <a:latin typeface="Arial" charset="0"/>
              </a:endParaRPr>
            </a:p>
          </p:txBody>
        </p:sp>
      </p:grpSp>
    </p:spTree>
    <p:extLst>
      <p:ext uri="{BB962C8B-B14F-4D97-AF65-F5344CB8AC3E}">
        <p14:creationId xmlns:p14="http://schemas.microsoft.com/office/powerpoint/2010/main" val="52113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4052" name="Object 4"/>
          <p:cNvGraphicFramePr>
            <a:graphicFrameLocks noChangeAspect="1"/>
          </p:cNvGraphicFramePr>
          <p:nvPr/>
        </p:nvGraphicFramePr>
        <p:xfrm>
          <a:off x="1966914" y="0"/>
          <a:ext cx="8486775" cy="6757988"/>
        </p:xfrm>
        <a:graphic>
          <a:graphicData uri="http://schemas.openxmlformats.org/presentationml/2006/ole">
            <mc:AlternateContent xmlns:mc="http://schemas.openxmlformats.org/markup-compatibility/2006">
              <mc:Choice xmlns:v="urn:schemas-microsoft-com:vml" Requires="v">
                <p:oleObj spid="_x0000_s8258" name="Document" r:id="rId3" imgW="11110341" imgH="8835305" progId="Word.Document.8">
                  <p:embed/>
                </p:oleObj>
              </mc:Choice>
              <mc:Fallback>
                <p:oleObj name="Document" r:id="rId3" imgW="11110341" imgH="883530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914" y="0"/>
                        <a:ext cx="8486775" cy="675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24920902"/>
      </p:ext>
    </p:extLst>
  </p:cSld>
  <p:clrMapOvr>
    <a:masterClrMapping/>
  </p:clrMapOvr>
  <p:transition spd="med" advTm="15000">
    <p:randomBa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5076" name="Object 4"/>
          <p:cNvGraphicFramePr>
            <a:graphicFrameLocks noChangeAspect="1"/>
          </p:cNvGraphicFramePr>
          <p:nvPr>
            <p:extLst>
              <p:ext uri="{D42A27DB-BD31-4B8C-83A1-F6EECF244321}">
                <p14:modId xmlns:p14="http://schemas.microsoft.com/office/powerpoint/2010/main" val="4037604686"/>
              </p:ext>
            </p:extLst>
          </p:nvPr>
        </p:nvGraphicFramePr>
        <p:xfrm>
          <a:off x="1981201" y="36514"/>
          <a:ext cx="8259763" cy="6821487"/>
        </p:xfrm>
        <a:graphic>
          <a:graphicData uri="http://schemas.openxmlformats.org/presentationml/2006/ole">
            <mc:AlternateContent xmlns:mc="http://schemas.openxmlformats.org/markup-compatibility/2006">
              <mc:Choice xmlns:v="urn:schemas-microsoft-com:vml" Requires="v">
                <p:oleObj spid="_x0000_s9282" name="Document" r:id="rId4" imgW="11804972" imgH="9738144" progId="Word.Document.8">
                  <p:embed/>
                </p:oleObj>
              </mc:Choice>
              <mc:Fallback>
                <p:oleObj name="Document" r:id="rId4" imgW="11804972" imgH="9738144" progId="Word.Document.8">
                  <p:embed/>
                  <p:pic>
                    <p:nvPicPr>
                      <p:cNvPr id="0" name=""/>
                      <p:cNvPicPr>
                        <a:picLocks noChangeAspect="1" noChangeArrowheads="1"/>
                      </p:cNvPicPr>
                      <p:nvPr/>
                    </p:nvPicPr>
                    <p:blipFill>
                      <a:blip r:embed="rId5"/>
                      <a:srcRect/>
                      <a:stretch>
                        <a:fillRect/>
                      </a:stretch>
                    </p:blipFill>
                    <p:spPr bwMode="auto">
                      <a:xfrm>
                        <a:off x="1981201" y="36514"/>
                        <a:ext cx="8259763" cy="682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58421336"/>
      </p:ext>
    </p:extLst>
  </p:cSld>
  <p:clrMapOvr>
    <a:masterClrMapping/>
  </p:clrMapOvr>
  <p:transition spd="med" advTm="15000">
    <p:randomBar dir="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6100" name="Object 4"/>
          <p:cNvGraphicFramePr>
            <a:graphicFrameLocks noChangeAspect="1"/>
          </p:cNvGraphicFramePr>
          <p:nvPr>
            <p:extLst>
              <p:ext uri="{D42A27DB-BD31-4B8C-83A1-F6EECF244321}">
                <p14:modId xmlns:p14="http://schemas.microsoft.com/office/powerpoint/2010/main" val="3709532335"/>
              </p:ext>
            </p:extLst>
          </p:nvPr>
        </p:nvGraphicFramePr>
        <p:xfrm>
          <a:off x="2046288" y="1"/>
          <a:ext cx="8375650" cy="6880225"/>
        </p:xfrm>
        <a:graphic>
          <a:graphicData uri="http://schemas.openxmlformats.org/presentationml/2006/ole">
            <mc:AlternateContent xmlns:mc="http://schemas.openxmlformats.org/markup-compatibility/2006">
              <mc:Choice xmlns:v="urn:schemas-microsoft-com:vml" Requires="v">
                <p:oleObj spid="_x0000_s10306" name="Document" r:id="rId4" imgW="8869910" imgH="7293468" progId="Word.Document.8">
                  <p:embed/>
                </p:oleObj>
              </mc:Choice>
              <mc:Fallback>
                <p:oleObj name="Document" r:id="rId4" imgW="8869910" imgH="7293468" progId="Word.Document.8">
                  <p:embed/>
                  <p:pic>
                    <p:nvPicPr>
                      <p:cNvPr id="0" name=""/>
                      <p:cNvPicPr>
                        <a:picLocks noChangeAspect="1" noChangeArrowheads="1"/>
                      </p:cNvPicPr>
                      <p:nvPr/>
                    </p:nvPicPr>
                    <p:blipFill>
                      <a:blip r:embed="rId5"/>
                      <a:srcRect/>
                      <a:stretch>
                        <a:fillRect/>
                      </a:stretch>
                    </p:blipFill>
                    <p:spPr bwMode="auto">
                      <a:xfrm>
                        <a:off x="2046288" y="1"/>
                        <a:ext cx="8375650" cy="688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30161379"/>
      </p:ext>
    </p:extLst>
  </p:cSld>
  <p:clrMapOvr>
    <a:masterClrMapping/>
  </p:clrMapOvr>
  <p:transition spd="med" advTm="15000">
    <p:circl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7162800" y="3429000"/>
            <a:ext cx="3352800" cy="21336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200" b="1" dirty="0">
                <a:solidFill>
                  <a:schemeClr val="tx1">
                    <a:lumMod val="95000"/>
                    <a:lumOff val="5000"/>
                  </a:schemeClr>
                </a:solidFill>
                <a:latin typeface="Arial" charset="0"/>
              </a:rPr>
              <a:t>SUCCESSFUL</a:t>
            </a:r>
            <a:r>
              <a:rPr lang="en-US" sz="1200" b="1" dirty="0">
                <a:solidFill>
                  <a:schemeClr val="bg2"/>
                </a:solidFill>
                <a:latin typeface="Arial" charset="0"/>
              </a:rPr>
              <a:t> </a:t>
            </a:r>
            <a:r>
              <a:rPr lang="en-US" sz="1200" b="1" dirty="0">
                <a:solidFill>
                  <a:schemeClr val="tx1">
                    <a:lumMod val="95000"/>
                    <a:lumOff val="5000"/>
                  </a:schemeClr>
                </a:solidFill>
                <a:latin typeface="Arial" charset="0"/>
              </a:rPr>
              <a:t>SHARE</a:t>
            </a:r>
            <a:r>
              <a:rPr lang="en-US" sz="1200" b="1" dirty="0">
                <a:solidFill>
                  <a:schemeClr val="bg2"/>
                </a:solidFill>
                <a:latin typeface="Arial" charset="0"/>
              </a:rPr>
              <a:t> </a:t>
            </a:r>
            <a:r>
              <a:rPr lang="en-US" sz="1200" b="1" dirty="0">
                <a:solidFill>
                  <a:schemeClr val="tx1">
                    <a:lumMod val="95000"/>
                    <a:lumOff val="5000"/>
                  </a:schemeClr>
                </a:solidFill>
                <a:latin typeface="Arial" charset="0"/>
              </a:rPr>
              <a:t>OF</a:t>
            </a:r>
            <a:r>
              <a:rPr lang="en-US" sz="1200" b="1" dirty="0">
                <a:solidFill>
                  <a:schemeClr val="bg2"/>
                </a:solidFill>
                <a:latin typeface="Arial" charset="0"/>
              </a:rPr>
              <a:t> </a:t>
            </a:r>
            <a:r>
              <a:rPr lang="en-US" sz="1200" b="1" dirty="0">
                <a:solidFill>
                  <a:schemeClr val="tx1">
                    <a:lumMod val="95000"/>
                    <a:lumOff val="5000"/>
                  </a:schemeClr>
                </a:solidFill>
                <a:latin typeface="Arial" charset="0"/>
              </a:rPr>
              <a:t>MARKET</a:t>
            </a:r>
            <a:r>
              <a:rPr lang="en-US" sz="1600" b="1" dirty="0">
                <a:solidFill>
                  <a:schemeClr val="tx1">
                    <a:lumMod val="95000"/>
                    <a:lumOff val="5000"/>
                  </a:schemeClr>
                </a:solidFill>
                <a:latin typeface="Arial" charset="0"/>
              </a:rPr>
              <a:t>,</a:t>
            </a:r>
          </a:p>
          <a:p>
            <a:pPr algn="ctr" rtl="0">
              <a:defRPr/>
            </a:pPr>
            <a:r>
              <a:rPr lang="en-US" sz="1400" b="1" dirty="0">
                <a:solidFill>
                  <a:schemeClr val="tx1">
                    <a:lumMod val="95000"/>
                    <a:lumOff val="5000"/>
                  </a:schemeClr>
                </a:solidFill>
                <a:latin typeface="Arial" charset="0"/>
              </a:rPr>
              <a:t>CUSTOMER,PROFET</a:t>
            </a:r>
            <a:endParaRPr lang="fa-IR" sz="1400" b="1" dirty="0">
              <a:solidFill>
                <a:schemeClr val="tx1">
                  <a:lumMod val="95000"/>
                  <a:lumOff val="5000"/>
                </a:schemeClr>
              </a:solidFill>
              <a:latin typeface="Arial" charset="0"/>
            </a:endParaRPr>
          </a:p>
          <a:p>
            <a:pPr algn="ctr" rtl="0">
              <a:defRPr/>
            </a:pPr>
            <a:r>
              <a:rPr lang="fa-IR" sz="2800" b="1" dirty="0">
                <a:solidFill>
                  <a:schemeClr val="tx1">
                    <a:lumMod val="95000"/>
                    <a:lumOff val="5000"/>
                  </a:schemeClr>
                </a:solidFill>
                <a:latin typeface="Arial" charset="0"/>
              </a:rPr>
              <a:t>سهم بازار،مشتری و سود </a:t>
            </a:r>
          </a:p>
          <a:p>
            <a:pPr algn="ctr" rtl="0">
              <a:defRPr/>
            </a:pPr>
            <a:r>
              <a:rPr lang="fa-IR" sz="2800" b="1" dirty="0">
                <a:solidFill>
                  <a:srgbClr val="FF0000"/>
                </a:solidFill>
                <a:latin typeface="Arial" charset="0"/>
              </a:rPr>
              <a:t>موفق</a:t>
            </a:r>
            <a:endParaRPr lang="en-US" sz="2800" b="1" dirty="0">
              <a:solidFill>
                <a:srgbClr val="FF0000"/>
              </a:solidFill>
              <a:latin typeface="Arial" charset="0"/>
            </a:endParaRPr>
          </a:p>
          <a:p>
            <a:pPr algn="ctr" rtl="0">
              <a:defRPr/>
            </a:pPr>
            <a:endParaRPr lang="en-US" sz="1600" b="1" dirty="0">
              <a:solidFill>
                <a:schemeClr val="bg2"/>
              </a:solidFill>
              <a:latin typeface="Arial" charset="0"/>
            </a:endParaRPr>
          </a:p>
        </p:txBody>
      </p:sp>
      <p:sp>
        <p:nvSpPr>
          <p:cNvPr id="21507" name="Oval 3"/>
          <p:cNvSpPr>
            <a:spLocks noChangeArrowheads="1"/>
          </p:cNvSpPr>
          <p:nvPr/>
        </p:nvSpPr>
        <p:spPr bwMode="auto">
          <a:xfrm>
            <a:off x="1600200" y="3429000"/>
            <a:ext cx="3200400" cy="20574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600" b="1" dirty="0">
                <a:solidFill>
                  <a:schemeClr val="tx1">
                    <a:lumMod val="95000"/>
                    <a:lumOff val="5000"/>
                  </a:schemeClr>
                </a:solidFill>
                <a:latin typeface="Arial" charset="0"/>
              </a:rPr>
              <a:t>STAKE</a:t>
            </a:r>
            <a:r>
              <a:rPr lang="en-US" sz="1600" b="1" dirty="0">
                <a:solidFill>
                  <a:schemeClr val="bg2"/>
                </a:solidFill>
                <a:latin typeface="Arial" charset="0"/>
              </a:rPr>
              <a:t> </a:t>
            </a:r>
            <a:r>
              <a:rPr lang="en-US" sz="1600" b="1" dirty="0">
                <a:solidFill>
                  <a:schemeClr val="tx1">
                    <a:lumMod val="95000"/>
                    <a:lumOff val="5000"/>
                  </a:schemeClr>
                </a:solidFill>
                <a:latin typeface="Arial" charset="0"/>
              </a:rPr>
              <a:t>HOLDERS </a:t>
            </a:r>
          </a:p>
          <a:p>
            <a:pPr algn="ctr" rtl="0">
              <a:defRPr/>
            </a:pPr>
            <a:r>
              <a:rPr lang="en-US" sz="1600" b="1" dirty="0">
                <a:solidFill>
                  <a:schemeClr val="tx1">
                    <a:lumMod val="95000"/>
                    <a:lumOff val="5000"/>
                  </a:schemeClr>
                </a:solidFill>
                <a:latin typeface="Arial" charset="0"/>
              </a:rPr>
              <a:t>RELATIONSHIP</a:t>
            </a:r>
            <a:endParaRPr lang="fa-IR" sz="1600" b="1" dirty="0">
              <a:solidFill>
                <a:schemeClr val="tx1">
                  <a:lumMod val="95000"/>
                  <a:lumOff val="5000"/>
                </a:schemeClr>
              </a:solidFill>
              <a:latin typeface="Arial" charset="0"/>
            </a:endParaRPr>
          </a:p>
          <a:p>
            <a:pPr algn="ctr" rtl="0">
              <a:defRPr/>
            </a:pPr>
            <a:r>
              <a:rPr lang="fa-IR" sz="3200" b="1" dirty="0">
                <a:solidFill>
                  <a:srgbClr val="FF0000"/>
                </a:solidFill>
                <a:latin typeface="Arial" charset="0"/>
              </a:rPr>
              <a:t>ارتباط با ذینعان</a:t>
            </a:r>
            <a:r>
              <a:rPr lang="en-US" sz="1600" b="1" dirty="0">
                <a:solidFill>
                  <a:srgbClr val="FF0000"/>
                </a:solidFill>
                <a:latin typeface="Arial" charset="0"/>
              </a:rPr>
              <a:t> </a:t>
            </a:r>
          </a:p>
        </p:txBody>
      </p:sp>
      <p:sp>
        <p:nvSpPr>
          <p:cNvPr id="21508" name="Oval 4"/>
          <p:cNvSpPr>
            <a:spLocks noChangeArrowheads="1"/>
          </p:cNvSpPr>
          <p:nvPr/>
        </p:nvSpPr>
        <p:spPr bwMode="auto">
          <a:xfrm>
            <a:off x="7391400" y="247650"/>
            <a:ext cx="3124200" cy="20574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600" b="1" dirty="0">
                <a:solidFill>
                  <a:schemeClr val="tx1">
                    <a:lumMod val="95000"/>
                    <a:lumOff val="5000"/>
                  </a:schemeClr>
                </a:solidFill>
                <a:latin typeface="Arial" charset="0"/>
              </a:rPr>
              <a:t>SATISFIED</a:t>
            </a:r>
            <a:r>
              <a:rPr lang="en-US" sz="1600" b="1" dirty="0">
                <a:solidFill>
                  <a:schemeClr val="bg2"/>
                </a:solidFill>
                <a:latin typeface="Arial" charset="0"/>
              </a:rPr>
              <a:t> </a:t>
            </a:r>
            <a:r>
              <a:rPr lang="en-US" sz="1600" b="1" dirty="0">
                <a:solidFill>
                  <a:schemeClr val="tx1">
                    <a:lumMod val="95000"/>
                    <a:lumOff val="5000"/>
                  </a:schemeClr>
                </a:solidFill>
                <a:latin typeface="Arial" charset="0"/>
              </a:rPr>
              <a:t>CUSTOMERS</a:t>
            </a:r>
          </a:p>
          <a:p>
            <a:pPr rtl="0">
              <a:defRPr/>
            </a:pPr>
            <a:r>
              <a:rPr lang="fa-IR" sz="3200" b="1" dirty="0">
                <a:solidFill>
                  <a:srgbClr val="FF0000"/>
                </a:solidFill>
                <a:latin typeface="Arial" charset="0"/>
              </a:rPr>
              <a:t>مشتریان راضی</a:t>
            </a:r>
            <a:endParaRPr lang="en-US" sz="3200" b="1" dirty="0">
              <a:solidFill>
                <a:srgbClr val="FF0000"/>
              </a:solidFill>
              <a:latin typeface="Arial" charset="0"/>
            </a:endParaRPr>
          </a:p>
          <a:p>
            <a:pPr algn="ctr" rtl="0">
              <a:defRPr/>
            </a:pPr>
            <a:endParaRPr lang="en-US" sz="1600" b="1" dirty="0">
              <a:solidFill>
                <a:schemeClr val="bg2"/>
              </a:solidFill>
              <a:latin typeface="Arial" charset="0"/>
            </a:endParaRPr>
          </a:p>
        </p:txBody>
      </p:sp>
      <p:sp>
        <p:nvSpPr>
          <p:cNvPr id="21509" name="Oval 5"/>
          <p:cNvSpPr>
            <a:spLocks noChangeArrowheads="1"/>
          </p:cNvSpPr>
          <p:nvPr/>
        </p:nvSpPr>
        <p:spPr bwMode="auto">
          <a:xfrm>
            <a:off x="1719263" y="290513"/>
            <a:ext cx="3124200" cy="20574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600" b="1" dirty="0">
                <a:solidFill>
                  <a:schemeClr val="tx1">
                    <a:lumMod val="95000"/>
                    <a:lumOff val="5000"/>
                  </a:schemeClr>
                </a:solidFill>
                <a:latin typeface="Arial" charset="0"/>
              </a:rPr>
              <a:t>SOCIAL</a:t>
            </a:r>
            <a:r>
              <a:rPr lang="en-US" sz="1600" b="1" dirty="0">
                <a:solidFill>
                  <a:schemeClr val="bg2"/>
                </a:solidFill>
                <a:latin typeface="Arial" charset="0"/>
              </a:rPr>
              <a:t> </a:t>
            </a:r>
            <a:r>
              <a:rPr lang="en-US" sz="1600" b="1" dirty="0">
                <a:solidFill>
                  <a:schemeClr val="tx1">
                    <a:lumMod val="95000"/>
                    <a:lumOff val="5000"/>
                  </a:schemeClr>
                </a:solidFill>
                <a:latin typeface="Arial" charset="0"/>
              </a:rPr>
              <a:t>SUPPORT</a:t>
            </a:r>
            <a:endParaRPr lang="fa-IR" sz="1600" b="1" dirty="0">
              <a:solidFill>
                <a:schemeClr val="tx1">
                  <a:lumMod val="95000"/>
                  <a:lumOff val="5000"/>
                </a:schemeClr>
              </a:solidFill>
              <a:latin typeface="Arial" charset="0"/>
            </a:endParaRPr>
          </a:p>
          <a:p>
            <a:pPr algn="ctr" rtl="0">
              <a:defRPr/>
            </a:pPr>
            <a:r>
              <a:rPr lang="fa-IR" sz="3200" b="1" dirty="0">
                <a:solidFill>
                  <a:srgbClr val="FF0000"/>
                </a:solidFill>
                <a:latin typeface="Arial" charset="0"/>
              </a:rPr>
              <a:t>پشتیبانی اجتماعی</a:t>
            </a:r>
            <a:endParaRPr lang="en-US" sz="3200" b="1" dirty="0">
              <a:solidFill>
                <a:srgbClr val="FF0000"/>
              </a:solidFill>
              <a:latin typeface="Arial" charset="0"/>
            </a:endParaRPr>
          </a:p>
        </p:txBody>
      </p:sp>
      <p:sp>
        <p:nvSpPr>
          <p:cNvPr id="21510" name="Line 6"/>
          <p:cNvSpPr>
            <a:spLocks noChangeShapeType="1"/>
          </p:cNvSpPr>
          <p:nvPr/>
        </p:nvSpPr>
        <p:spPr bwMode="auto">
          <a:xfrm>
            <a:off x="4511675" y="1989139"/>
            <a:ext cx="215900" cy="287337"/>
          </a:xfrm>
          <a:prstGeom prst="line">
            <a:avLst/>
          </a:prstGeom>
          <a:noFill/>
          <a:ln w="38100">
            <a:solidFill>
              <a:schemeClr val="tx1"/>
            </a:solidFill>
            <a:round/>
            <a:headEnd/>
            <a:tailEnd/>
          </a:ln>
        </p:spPr>
        <p:txBody>
          <a:bodyPr/>
          <a:lstStyle/>
          <a:p>
            <a:pPr>
              <a:defRPr/>
            </a:pPr>
            <a:endParaRPr lang="en-US" b="1">
              <a:solidFill>
                <a:schemeClr val="bg2"/>
              </a:solidFill>
            </a:endParaRPr>
          </a:p>
        </p:txBody>
      </p:sp>
      <p:sp>
        <p:nvSpPr>
          <p:cNvPr id="21511" name="Line 7"/>
          <p:cNvSpPr>
            <a:spLocks noChangeShapeType="1"/>
          </p:cNvSpPr>
          <p:nvPr/>
        </p:nvSpPr>
        <p:spPr bwMode="auto">
          <a:xfrm flipH="1">
            <a:off x="7535864" y="1989139"/>
            <a:ext cx="288925" cy="287337"/>
          </a:xfrm>
          <a:prstGeom prst="line">
            <a:avLst/>
          </a:prstGeom>
          <a:noFill/>
          <a:ln w="38100">
            <a:solidFill>
              <a:schemeClr val="tx1"/>
            </a:solidFill>
            <a:round/>
            <a:headEnd/>
            <a:tailEnd/>
          </a:ln>
        </p:spPr>
        <p:txBody>
          <a:bodyPr/>
          <a:lstStyle/>
          <a:p>
            <a:pPr>
              <a:defRPr/>
            </a:pPr>
            <a:endParaRPr lang="en-US" b="1">
              <a:solidFill>
                <a:schemeClr val="bg2"/>
              </a:solidFill>
            </a:endParaRPr>
          </a:p>
        </p:txBody>
      </p:sp>
      <p:sp>
        <p:nvSpPr>
          <p:cNvPr id="21512" name="Line 8"/>
          <p:cNvSpPr>
            <a:spLocks noChangeShapeType="1"/>
          </p:cNvSpPr>
          <p:nvPr/>
        </p:nvSpPr>
        <p:spPr bwMode="auto">
          <a:xfrm flipH="1">
            <a:off x="4343400" y="3357564"/>
            <a:ext cx="323850" cy="376237"/>
          </a:xfrm>
          <a:prstGeom prst="line">
            <a:avLst/>
          </a:prstGeom>
          <a:noFill/>
          <a:ln w="38100">
            <a:solidFill>
              <a:schemeClr val="tx1"/>
            </a:solidFill>
            <a:round/>
            <a:headEnd/>
            <a:tailEnd/>
          </a:ln>
        </p:spPr>
        <p:txBody>
          <a:bodyPr/>
          <a:lstStyle/>
          <a:p>
            <a:pPr>
              <a:defRPr/>
            </a:pPr>
            <a:endParaRPr lang="en-US" b="1">
              <a:solidFill>
                <a:schemeClr val="bg2"/>
              </a:solidFill>
            </a:endParaRPr>
          </a:p>
        </p:txBody>
      </p:sp>
      <p:sp>
        <p:nvSpPr>
          <p:cNvPr id="21513" name="Line 9"/>
          <p:cNvSpPr>
            <a:spLocks noChangeShapeType="1"/>
          </p:cNvSpPr>
          <p:nvPr/>
        </p:nvSpPr>
        <p:spPr bwMode="auto">
          <a:xfrm>
            <a:off x="7167564" y="3286125"/>
            <a:ext cx="441325" cy="503238"/>
          </a:xfrm>
          <a:prstGeom prst="line">
            <a:avLst/>
          </a:prstGeom>
          <a:noFill/>
          <a:ln w="38100">
            <a:solidFill>
              <a:schemeClr val="tx1"/>
            </a:solidFill>
            <a:round/>
            <a:headEnd/>
            <a:tailEnd/>
          </a:ln>
        </p:spPr>
        <p:txBody>
          <a:bodyPr/>
          <a:lstStyle/>
          <a:p>
            <a:pPr>
              <a:defRPr/>
            </a:pPr>
            <a:endParaRPr lang="en-US" b="1">
              <a:solidFill>
                <a:schemeClr val="bg2"/>
              </a:solidFill>
            </a:endParaRPr>
          </a:p>
        </p:txBody>
      </p:sp>
      <p:sp>
        <p:nvSpPr>
          <p:cNvPr id="21514" name="Oval 10"/>
          <p:cNvSpPr>
            <a:spLocks noChangeArrowheads="1"/>
          </p:cNvSpPr>
          <p:nvPr/>
        </p:nvSpPr>
        <p:spPr bwMode="auto">
          <a:xfrm>
            <a:off x="4343400" y="4724400"/>
            <a:ext cx="3200400" cy="20574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600" b="1" dirty="0">
                <a:solidFill>
                  <a:schemeClr val="tx1">
                    <a:lumMod val="95000"/>
                    <a:lumOff val="5000"/>
                  </a:schemeClr>
                </a:solidFill>
                <a:latin typeface="Arial" charset="0"/>
              </a:rPr>
              <a:t>SUSTAINABLE</a:t>
            </a:r>
            <a:r>
              <a:rPr lang="en-US" sz="1600" b="1" dirty="0">
                <a:solidFill>
                  <a:schemeClr val="bg2"/>
                </a:solidFill>
                <a:latin typeface="Arial" charset="0"/>
              </a:rPr>
              <a:t> </a:t>
            </a:r>
            <a:r>
              <a:rPr lang="en-US" sz="1600" b="1" dirty="0">
                <a:solidFill>
                  <a:schemeClr val="tx1">
                    <a:lumMod val="95000"/>
                    <a:lumOff val="5000"/>
                  </a:schemeClr>
                </a:solidFill>
                <a:latin typeface="Arial" charset="0"/>
              </a:rPr>
              <a:t>COMPRTITIVE </a:t>
            </a:r>
          </a:p>
          <a:p>
            <a:pPr algn="ctr" rtl="0">
              <a:defRPr/>
            </a:pPr>
            <a:r>
              <a:rPr lang="en-US" sz="1600" b="1" dirty="0">
                <a:solidFill>
                  <a:schemeClr val="tx1">
                    <a:lumMod val="95000"/>
                    <a:lumOff val="5000"/>
                  </a:schemeClr>
                </a:solidFill>
                <a:latin typeface="Arial" charset="0"/>
              </a:rPr>
              <a:t>ADVANTAGE</a:t>
            </a:r>
            <a:endParaRPr lang="fa-IR" sz="1600" b="1" dirty="0">
              <a:solidFill>
                <a:schemeClr val="tx1">
                  <a:lumMod val="95000"/>
                  <a:lumOff val="5000"/>
                </a:schemeClr>
              </a:solidFill>
              <a:latin typeface="Arial" charset="0"/>
            </a:endParaRPr>
          </a:p>
          <a:p>
            <a:pPr algn="ctr" rtl="0">
              <a:defRPr/>
            </a:pPr>
            <a:r>
              <a:rPr lang="fa-IR" sz="3200" b="1" dirty="0">
                <a:solidFill>
                  <a:srgbClr val="FF0000"/>
                </a:solidFill>
                <a:latin typeface="Arial" charset="0"/>
              </a:rPr>
              <a:t>مزیت رقابتی پایدار</a:t>
            </a:r>
            <a:endParaRPr lang="en-US" sz="3200" b="1" dirty="0">
              <a:solidFill>
                <a:srgbClr val="FF0000"/>
              </a:solidFill>
              <a:latin typeface="Arial" charset="0"/>
            </a:endParaRPr>
          </a:p>
        </p:txBody>
      </p:sp>
      <p:sp>
        <p:nvSpPr>
          <p:cNvPr id="21515" name="Line 11"/>
          <p:cNvSpPr>
            <a:spLocks noChangeShapeType="1"/>
          </p:cNvSpPr>
          <p:nvPr/>
        </p:nvSpPr>
        <p:spPr bwMode="auto">
          <a:xfrm flipH="1">
            <a:off x="6019801" y="3357564"/>
            <a:ext cx="4763" cy="1366837"/>
          </a:xfrm>
          <a:prstGeom prst="line">
            <a:avLst/>
          </a:prstGeom>
          <a:noFill/>
          <a:ln w="38100">
            <a:solidFill>
              <a:schemeClr val="tx1"/>
            </a:solidFill>
            <a:round/>
            <a:headEnd/>
            <a:tailEnd/>
          </a:ln>
        </p:spPr>
        <p:txBody>
          <a:bodyPr/>
          <a:lstStyle/>
          <a:p>
            <a:pPr>
              <a:defRPr/>
            </a:pPr>
            <a:endParaRPr lang="en-US" b="1">
              <a:solidFill>
                <a:schemeClr val="bg2"/>
              </a:solidFill>
            </a:endParaRPr>
          </a:p>
        </p:txBody>
      </p:sp>
      <p:sp>
        <p:nvSpPr>
          <p:cNvPr id="21518" name="Rectangle 14"/>
          <p:cNvSpPr>
            <a:spLocks noChangeArrowheads="1"/>
          </p:cNvSpPr>
          <p:nvPr/>
        </p:nvSpPr>
        <p:spPr bwMode="auto">
          <a:xfrm>
            <a:off x="4310063" y="2143126"/>
            <a:ext cx="3643312" cy="1152525"/>
          </a:xfrm>
          <a:prstGeom prst="rect">
            <a:avLst/>
          </a:prstGeom>
          <a:blipFill>
            <a:blip r:embed="rId2"/>
            <a:tile tx="0" ty="0" sx="100000" sy="100000" flip="none" algn="tl"/>
          </a:blipFill>
          <a:ln w="9525">
            <a:noFill/>
            <a:miter lim="800000"/>
            <a:headEnd/>
            <a:tailEnd/>
          </a:ln>
        </p:spPr>
        <p:txBody>
          <a:bodyPr wrap="none" anchor="ctr"/>
          <a:lstStyle/>
          <a:p>
            <a:pPr algn="ctr">
              <a:spcBef>
                <a:spcPct val="50000"/>
              </a:spcBef>
              <a:defRPr/>
            </a:pPr>
            <a:r>
              <a:rPr lang="fa-IR" sz="3200" b="1" dirty="0">
                <a:solidFill>
                  <a:srgbClr val="FF0000"/>
                </a:solidFill>
                <a:latin typeface="Arial" charset="0"/>
              </a:rPr>
              <a:t>دستاوردهای بازاریابی</a:t>
            </a:r>
          </a:p>
          <a:p>
            <a:pPr algn="ctr">
              <a:spcBef>
                <a:spcPct val="50000"/>
              </a:spcBef>
              <a:defRPr/>
            </a:pPr>
            <a:r>
              <a:rPr lang="en-US" sz="3200" b="1" dirty="0">
                <a:solidFill>
                  <a:schemeClr val="tx1">
                    <a:lumMod val="95000"/>
                    <a:lumOff val="5000"/>
                  </a:schemeClr>
                </a:solidFill>
                <a:latin typeface="Arial" charset="0"/>
              </a:rPr>
              <a:t>5Ss</a:t>
            </a:r>
          </a:p>
        </p:txBody>
      </p:sp>
    </p:spTree>
    <p:extLst>
      <p:ext uri="{BB962C8B-B14F-4D97-AF65-F5344CB8AC3E}">
        <p14:creationId xmlns:p14="http://schemas.microsoft.com/office/powerpoint/2010/main" val="202911472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8"/>
                                        </p:tgtEl>
                                        <p:attrNameLst>
                                          <p:attrName>style.visibility</p:attrName>
                                        </p:attrNameLst>
                                      </p:cBhvr>
                                      <p:to>
                                        <p:strVal val="visible"/>
                                      </p:to>
                                    </p:set>
                                    <p:animEffect transition="in" filter="fade">
                                      <p:cBhvr>
                                        <p:cTn id="7" dur="2000"/>
                                        <p:tgtEl>
                                          <p:spTgt spid="215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fade">
                                      <p:cBhvr>
                                        <p:cTn id="12" dur="2000"/>
                                        <p:tgtEl>
                                          <p:spTgt spid="215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8"/>
                                        </p:tgtEl>
                                        <p:attrNameLst>
                                          <p:attrName>style.visibility</p:attrName>
                                        </p:attrNameLst>
                                      </p:cBhvr>
                                      <p:to>
                                        <p:strVal val="visible"/>
                                      </p:to>
                                    </p:set>
                                    <p:animEffect transition="in" filter="fade">
                                      <p:cBhvr>
                                        <p:cTn id="17" dur="2000"/>
                                        <p:tgtEl>
                                          <p:spTgt spid="215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13"/>
                                        </p:tgtEl>
                                        <p:attrNameLst>
                                          <p:attrName>style.visibility</p:attrName>
                                        </p:attrNameLst>
                                      </p:cBhvr>
                                      <p:to>
                                        <p:strVal val="visible"/>
                                      </p:to>
                                    </p:set>
                                    <p:animEffect transition="in" filter="fade">
                                      <p:cBhvr>
                                        <p:cTn id="22" dur="2000"/>
                                        <p:tgtEl>
                                          <p:spTgt spid="215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6"/>
                                        </p:tgtEl>
                                        <p:attrNameLst>
                                          <p:attrName>style.visibility</p:attrName>
                                        </p:attrNameLst>
                                      </p:cBhvr>
                                      <p:to>
                                        <p:strVal val="visible"/>
                                      </p:to>
                                    </p:set>
                                    <p:animEffect transition="in" filter="fade">
                                      <p:cBhvr>
                                        <p:cTn id="27" dur="2000"/>
                                        <p:tgtEl>
                                          <p:spTgt spid="2150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15"/>
                                        </p:tgtEl>
                                        <p:attrNameLst>
                                          <p:attrName>style.visibility</p:attrName>
                                        </p:attrNameLst>
                                      </p:cBhvr>
                                      <p:to>
                                        <p:strVal val="visible"/>
                                      </p:to>
                                    </p:set>
                                    <p:animEffect transition="in" filter="fade">
                                      <p:cBhvr>
                                        <p:cTn id="32" dur="2000"/>
                                        <p:tgtEl>
                                          <p:spTgt spid="215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fade">
                                      <p:cBhvr>
                                        <p:cTn id="37" dur="20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512"/>
                                        </p:tgtEl>
                                        <p:attrNameLst>
                                          <p:attrName>style.visibility</p:attrName>
                                        </p:attrNameLst>
                                      </p:cBhvr>
                                      <p:to>
                                        <p:strVal val="visible"/>
                                      </p:to>
                                    </p:set>
                                    <p:animEffect transition="in" filter="fade">
                                      <p:cBhvr>
                                        <p:cTn id="42" dur="2000"/>
                                        <p:tgtEl>
                                          <p:spTgt spid="215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507"/>
                                        </p:tgtEl>
                                        <p:attrNameLst>
                                          <p:attrName>style.visibility</p:attrName>
                                        </p:attrNameLst>
                                      </p:cBhvr>
                                      <p:to>
                                        <p:strVal val="visible"/>
                                      </p:to>
                                    </p:set>
                                    <p:animEffect transition="in" filter="fade">
                                      <p:cBhvr>
                                        <p:cTn id="47" dur="2000"/>
                                        <p:tgtEl>
                                          <p:spTgt spid="2150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510"/>
                                        </p:tgtEl>
                                        <p:attrNameLst>
                                          <p:attrName>style.visibility</p:attrName>
                                        </p:attrNameLst>
                                      </p:cBhvr>
                                      <p:to>
                                        <p:strVal val="visible"/>
                                      </p:to>
                                    </p:set>
                                    <p:animEffect transition="in" filter="fade">
                                      <p:cBhvr>
                                        <p:cTn id="52" dur="2000"/>
                                        <p:tgtEl>
                                          <p:spTgt spid="215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509"/>
                                        </p:tgtEl>
                                        <p:attrNameLst>
                                          <p:attrName>style.visibility</p:attrName>
                                        </p:attrNameLst>
                                      </p:cBhvr>
                                      <p:to>
                                        <p:strVal val="visible"/>
                                      </p:to>
                                    </p:set>
                                    <p:animEffect transition="in" filter="fade">
                                      <p:cBhvr>
                                        <p:cTn id="57"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1508" grpId="0" animBg="1"/>
      <p:bldP spid="21509" grpId="0" animBg="1"/>
      <p:bldP spid="21514" grpId="0" animBg="1"/>
      <p:bldP spid="215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2"/>
          <p:cNvSpPr>
            <a:spLocks noChangeArrowheads="1" noChangeShapeType="1" noTextEdit="1"/>
          </p:cNvSpPr>
          <p:nvPr/>
        </p:nvSpPr>
        <p:spPr bwMode="auto">
          <a:xfrm>
            <a:off x="4756150" y="812801"/>
            <a:ext cx="3455988" cy="72072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effectLst>
                  <a:outerShdw dist="107763" dir="13500000" algn="ctr" rotWithShape="0">
                    <a:schemeClr val="accent1">
                      <a:alpha val="50000"/>
                    </a:schemeClr>
                  </a:outerShdw>
                </a:effectLst>
                <a:latin typeface="Impact" panose="020B0806030902050204" pitchFamily="34" charset="0"/>
              </a:rPr>
              <a:t>Marketing</a:t>
            </a:r>
          </a:p>
        </p:txBody>
      </p:sp>
      <p:sp>
        <p:nvSpPr>
          <p:cNvPr id="24579" name="Text Box 3"/>
          <p:cNvSpPr txBox="1">
            <a:spLocks noChangeArrowheads="1"/>
          </p:cNvSpPr>
          <p:nvPr/>
        </p:nvSpPr>
        <p:spPr bwMode="auto">
          <a:xfrm>
            <a:off x="8305800" y="866775"/>
            <a:ext cx="996950" cy="579438"/>
          </a:xfrm>
          <a:prstGeom prst="rect">
            <a:avLst/>
          </a:prstGeom>
          <a:noFill/>
          <a:ln>
            <a:noFill/>
          </a:ln>
          <a:effectLst>
            <a:outerShdw dist="107763" dir="13500000" algn="ctr" rotWithShape="0">
              <a:schemeClr val="accent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eaLnBrk="1" hangingPunct="1"/>
            <a:r>
              <a:rPr lang="fa-IR" sz="3200" b="1" dirty="0">
                <a:latin typeface="Arial Black" panose="020B0A04020102020204" pitchFamily="34" charset="0"/>
              </a:rPr>
              <a:t>هدف </a:t>
            </a:r>
            <a:endParaRPr lang="en-US" sz="3200" b="1" dirty="0">
              <a:latin typeface="Arial Black" panose="020B0A04020102020204" pitchFamily="34" charset="0"/>
            </a:endParaRPr>
          </a:p>
        </p:txBody>
      </p:sp>
      <p:sp>
        <p:nvSpPr>
          <p:cNvPr id="24580" name="Text Box 4"/>
          <p:cNvSpPr txBox="1">
            <a:spLocks noChangeArrowheads="1"/>
          </p:cNvSpPr>
          <p:nvPr/>
        </p:nvSpPr>
        <p:spPr bwMode="auto">
          <a:xfrm>
            <a:off x="3017838" y="876300"/>
            <a:ext cx="1485900" cy="641350"/>
          </a:xfrm>
          <a:prstGeom prst="rect">
            <a:avLst/>
          </a:prstGeom>
          <a:noFill/>
          <a:ln>
            <a:noFill/>
          </a:ln>
          <a:effectLst>
            <a:outerShdw dist="107763" dir="13500000" algn="ctr" rotWithShape="0">
              <a:schemeClr val="accent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eaLnBrk="1" hangingPunct="1"/>
            <a:r>
              <a:rPr lang="fa-IR" sz="3600" b="1">
                <a:latin typeface="Arial Black" panose="020B0A04020102020204" pitchFamily="34" charset="0"/>
              </a:rPr>
              <a:t>چیست ؟</a:t>
            </a:r>
            <a:endParaRPr lang="en-US" sz="3600" b="1">
              <a:latin typeface="Arial Black" panose="020B0A04020102020204" pitchFamily="34" charset="0"/>
            </a:endParaRPr>
          </a:p>
        </p:txBody>
      </p:sp>
      <p:sp>
        <p:nvSpPr>
          <p:cNvPr id="24581" name="Text Box 5"/>
          <p:cNvSpPr txBox="1">
            <a:spLocks noChangeArrowheads="1"/>
          </p:cNvSpPr>
          <p:nvPr/>
        </p:nvSpPr>
        <p:spPr bwMode="auto">
          <a:xfrm>
            <a:off x="5187951" y="1871663"/>
            <a:ext cx="4351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eaLnBrk="1" hangingPunct="1"/>
            <a:r>
              <a:rPr lang="fa-IR" sz="2800" b="1" dirty="0">
                <a:latin typeface="Arial Black" panose="020B0A04020102020204" pitchFamily="34" charset="0"/>
              </a:rPr>
              <a:t>1- عقلایی و منطقی کردن مصرف</a:t>
            </a:r>
            <a:endParaRPr lang="en-US" sz="2800" b="1" dirty="0">
              <a:latin typeface="Arial Black" panose="020B0A04020102020204" pitchFamily="34" charset="0"/>
            </a:endParaRPr>
          </a:p>
        </p:txBody>
      </p:sp>
      <p:sp>
        <p:nvSpPr>
          <p:cNvPr id="24582" name="Text Box 6"/>
          <p:cNvSpPr txBox="1">
            <a:spLocks noChangeArrowheads="1"/>
          </p:cNvSpPr>
          <p:nvPr/>
        </p:nvSpPr>
        <p:spPr bwMode="auto">
          <a:xfrm>
            <a:off x="2786063" y="2843101"/>
            <a:ext cx="67770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eaLnBrk="1" hangingPunct="1"/>
            <a:r>
              <a:rPr lang="fa-IR" sz="2800" b="1" dirty="0">
                <a:latin typeface="Arial Black" panose="020B0A04020102020204" pitchFamily="34" charset="0"/>
              </a:rPr>
              <a:t>2- به حداکثر رساندن رضایت مندی جامعه و اشخاص</a:t>
            </a:r>
            <a:endParaRPr lang="en-US" sz="2800" b="1" dirty="0">
              <a:latin typeface="Arial Black" panose="020B0A04020102020204" pitchFamily="34" charset="0"/>
            </a:endParaRPr>
          </a:p>
        </p:txBody>
      </p:sp>
      <p:sp>
        <p:nvSpPr>
          <p:cNvPr id="24583" name="Text Box 7"/>
          <p:cNvSpPr txBox="1">
            <a:spLocks noChangeArrowheads="1"/>
          </p:cNvSpPr>
          <p:nvPr/>
        </p:nvSpPr>
        <p:spPr bwMode="auto">
          <a:xfrm>
            <a:off x="3409951" y="3888950"/>
            <a:ext cx="6129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eaLnBrk="1" hangingPunct="1"/>
            <a:r>
              <a:rPr lang="fa-IR" sz="2800" b="1" dirty="0">
                <a:latin typeface="Arial Black" panose="020B0A04020102020204" pitchFamily="34" charset="0"/>
              </a:rPr>
              <a:t>3- به حداکثر رساندن حق انتخاب مصرف کننده</a:t>
            </a:r>
            <a:endParaRPr lang="en-US" sz="2800" b="1" dirty="0">
              <a:latin typeface="Arial Black" panose="020B0A04020102020204" pitchFamily="34" charset="0"/>
            </a:endParaRPr>
          </a:p>
        </p:txBody>
      </p:sp>
      <p:sp>
        <p:nvSpPr>
          <p:cNvPr id="24584" name="Text Box 8"/>
          <p:cNvSpPr txBox="1">
            <a:spLocks noChangeArrowheads="1"/>
          </p:cNvSpPr>
          <p:nvPr/>
        </p:nvSpPr>
        <p:spPr bwMode="auto">
          <a:xfrm>
            <a:off x="4710658" y="4719787"/>
            <a:ext cx="482863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eaLnBrk="1" hangingPunct="1"/>
            <a:r>
              <a:rPr lang="fa-IR" sz="2800" b="1" dirty="0">
                <a:latin typeface="Arial Black" panose="020B0A04020102020204" pitchFamily="34" charset="0"/>
              </a:rPr>
              <a:t>4- به حداکثر رساندن کیفیت زندگی</a:t>
            </a:r>
          </a:p>
          <a:p>
            <a:pPr eaLnBrk="1" hangingPunct="1"/>
            <a:endParaRPr lang="fa-IR" sz="2800" b="1" dirty="0">
              <a:latin typeface="Arial Black" panose="020B0A04020102020204" pitchFamily="34" charset="0"/>
            </a:endParaRPr>
          </a:p>
          <a:p>
            <a:r>
              <a:rPr lang="fa-IR" sz="2800" b="1" dirty="0">
                <a:solidFill>
                  <a:schemeClr val="tx1">
                    <a:lumMod val="95000"/>
                    <a:lumOff val="5000"/>
                  </a:schemeClr>
                </a:solidFill>
                <a:latin typeface="Arial Black" panose="020B0A04020102020204" pitchFamily="34" charset="0"/>
              </a:rPr>
              <a:t>5-</a:t>
            </a:r>
            <a:r>
              <a:rPr lang="fa-IR" altLang="en-US" sz="2800" b="1" dirty="0">
                <a:solidFill>
                  <a:schemeClr val="tx1">
                    <a:lumMod val="95000"/>
                    <a:lumOff val="5000"/>
                  </a:schemeClr>
                </a:solidFill>
                <a:latin typeface="Times New Roman" panose="02020603050405020304" pitchFamily="18" charset="0"/>
              </a:rPr>
              <a:t>به حداکثر رساندن مصرف مشتري</a:t>
            </a:r>
          </a:p>
          <a:p>
            <a:pPr eaLnBrk="1" hangingPunct="1"/>
            <a:endParaRPr lang="en-US" sz="2800" b="1" dirty="0">
              <a:latin typeface="Arial Black" panose="020B0A04020102020204" pitchFamily="34" charset="0"/>
            </a:endParaRPr>
          </a:p>
        </p:txBody>
      </p:sp>
      <p:sp>
        <p:nvSpPr>
          <p:cNvPr id="2458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algn="l"/>
            <a:endParaRPr lang="en-US" dirty="0">
              <a:solidFill>
                <a:schemeClr val="tx2"/>
              </a:solidFill>
            </a:endParaRPr>
          </a:p>
        </p:txBody>
      </p:sp>
      <p:sp>
        <p:nvSpPr>
          <p:cNvPr id="2458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fld id="{F91B68F8-BA14-4018-8B11-5AF60B08A87E}" type="slidenum">
              <a:rPr lang="fa-IR">
                <a:solidFill>
                  <a:schemeClr val="tx2"/>
                </a:solidFill>
              </a:rPr>
              <a:pPr/>
              <a:t>9</a:t>
            </a:fld>
            <a:endParaRPr lang="en-US">
              <a:solidFill>
                <a:schemeClr val="tx2"/>
              </a:solidFill>
            </a:endParaRPr>
          </a:p>
        </p:txBody>
      </p:sp>
    </p:spTree>
    <p:extLst>
      <p:ext uri="{BB962C8B-B14F-4D97-AF65-F5344CB8AC3E}">
        <p14:creationId xmlns:p14="http://schemas.microsoft.com/office/powerpoint/2010/main" val="415978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2057400" y="1524000"/>
            <a:ext cx="8153400" cy="0"/>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4" name="Content Placeholder 3"/>
          <p:cNvSpPr>
            <a:spLocks noGrp="1"/>
          </p:cNvSpPr>
          <p:nvPr>
            <p:ph idx="1"/>
          </p:nvPr>
        </p:nvSpPr>
        <p:spPr/>
        <p:txBody>
          <a:bodyPr>
            <a:normAutofit/>
          </a:bodyPr>
          <a:lstStyle/>
          <a:p>
            <a:pPr marL="64008" indent="0">
              <a:buNone/>
            </a:pPr>
            <a:r>
              <a:rPr lang="fa-IR" sz="4000" dirty="0">
                <a:solidFill>
                  <a:srgbClr val="C00000"/>
                </a:solidFill>
                <a:latin typeface="Berlin Sans FB Demi" pitchFamily="34" charset="0"/>
                <a:cs typeface="B Titr" panose="00000700000000000000" pitchFamily="2" charset="-78"/>
              </a:rPr>
              <a:t>کتاب اصول بازاریابی فیلیپ کاتلر و گری آمسترانگ به ترجمه ی بهمن </a:t>
            </a:r>
            <a:r>
              <a:rPr lang="fa-IR" sz="4000" dirty="0" smtClean="0">
                <a:solidFill>
                  <a:srgbClr val="C00000"/>
                </a:solidFill>
                <a:latin typeface="Berlin Sans FB Demi" pitchFamily="34" charset="0"/>
                <a:cs typeface="B Titr" panose="00000700000000000000" pitchFamily="2" charset="-78"/>
              </a:rPr>
              <a:t>فروزنده –ویرایش12</a:t>
            </a:r>
          </a:p>
          <a:p>
            <a:pPr marL="64008" indent="0">
              <a:buNone/>
            </a:pPr>
            <a:r>
              <a:rPr lang="fa-IR" sz="4000" dirty="0" smtClean="0">
                <a:solidFill>
                  <a:srgbClr val="C00000"/>
                </a:solidFill>
                <a:latin typeface="Berlin Sans FB Demi" pitchFamily="34" charset="0"/>
                <a:cs typeface="B Titr" panose="00000700000000000000" pitchFamily="2" charset="-78"/>
              </a:rPr>
              <a:t>-بازاریابی ومدیریت بازاریابی :احمد روستا</a:t>
            </a:r>
            <a:endParaRPr lang="en-US" sz="4000" dirty="0">
              <a:solidFill>
                <a:srgbClr val="C00000"/>
              </a:solidFill>
              <a:latin typeface="Berlin Sans FB Demi" pitchFamily="34" charset="0"/>
              <a:cs typeface="B Titr" panose="00000700000000000000" pitchFamily="2" charset="-78"/>
            </a:endParaRPr>
          </a:p>
        </p:txBody>
      </p:sp>
      <p:sp>
        <p:nvSpPr>
          <p:cNvPr id="6" name="Title 5"/>
          <p:cNvSpPr>
            <a:spLocks noGrp="1"/>
          </p:cNvSpPr>
          <p:nvPr>
            <p:ph type="title"/>
          </p:nvPr>
        </p:nvSpPr>
        <p:spPr/>
        <p:txBody>
          <a:bodyPr/>
          <a:lstStyle/>
          <a:p>
            <a:pPr algn="r" rtl="1"/>
            <a:r>
              <a:rPr lang="fa-IR" dirty="0" smtClean="0"/>
              <a:t>منابع</a:t>
            </a:r>
            <a:endParaRPr lang="en-US" dirty="0"/>
          </a:p>
        </p:txBody>
      </p:sp>
    </p:spTree>
    <p:extLst>
      <p:ext uri="{BB962C8B-B14F-4D97-AF65-F5344CB8AC3E}">
        <p14:creationId xmlns:p14="http://schemas.microsoft.com/office/powerpoint/2010/main" val="80092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4419</Words>
  <Application>Microsoft Office PowerPoint</Application>
  <PresentationFormat>Widescreen</PresentationFormat>
  <Paragraphs>806</Paragraphs>
  <Slides>90</Slides>
  <Notes>15</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110" baseType="lpstr">
      <vt:lpstr>Arabic Typesetting</vt:lpstr>
      <vt:lpstr>Arial</vt:lpstr>
      <vt:lpstr>Arial Black</vt:lpstr>
      <vt:lpstr>B Koodak</vt:lpstr>
      <vt:lpstr>B Titr</vt:lpstr>
      <vt:lpstr>B Yagut</vt:lpstr>
      <vt:lpstr>B Zar</vt:lpstr>
      <vt:lpstr>Berlin Sans FB Demi</vt:lpstr>
      <vt:lpstr>Calibri</vt:lpstr>
      <vt:lpstr>Calibri Light</vt:lpstr>
      <vt:lpstr>Impact</vt:lpstr>
      <vt:lpstr>Koodak</vt:lpstr>
      <vt:lpstr>Mitra</vt:lpstr>
      <vt:lpstr>Times New Roman</vt:lpstr>
      <vt:lpstr>Titr</vt:lpstr>
      <vt:lpstr>Wingdings</vt:lpstr>
      <vt:lpstr>Yagut</vt:lpstr>
      <vt:lpstr>Zar</vt:lpstr>
      <vt:lpstr>Office Theme</vt:lpstr>
      <vt:lpstr>Document</vt:lpstr>
      <vt:lpstr>PowerPoint Presentation</vt:lpstr>
      <vt:lpstr>PowerPoint Presentation</vt:lpstr>
      <vt:lpstr>PowerPoint Presentation</vt:lpstr>
      <vt:lpstr>PowerPoint Presentation</vt:lpstr>
      <vt:lpstr>PowerPoint Presentation</vt:lpstr>
      <vt:lpstr>تعاريف بازاریابی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یا:</vt:lpstr>
      <vt:lpstr>PowerPoint Presentation</vt:lpstr>
      <vt:lpstr>PowerPoint Presentation</vt:lpstr>
      <vt:lpstr>اجزای محیط خارجی شرکت (شامل محیط عمومی و تخصصی)</vt:lpstr>
      <vt:lpstr>PowerPoint Presentation</vt:lpstr>
      <vt:lpstr>PowerPoint Presentation</vt:lpstr>
      <vt:lpstr>PowerPoint Presentation</vt:lpstr>
      <vt:lpstr>PowerPoint Presentation</vt:lpstr>
      <vt:lpstr>نتیجه :در بازارشناسی</vt:lpstr>
      <vt:lpstr>PowerPoint Presentation</vt:lpstr>
      <vt:lpstr>PowerPoint Presentation</vt:lpstr>
      <vt:lpstr>PowerPoint Presentation</vt:lpstr>
      <vt:lpstr>PowerPoint Presentation</vt:lpstr>
      <vt:lpstr>PowerPoint Presentation</vt:lpstr>
      <vt:lpstr>سوالات مهم در بازاريابي و کشف نياز مشتريان</vt:lpstr>
      <vt:lpstr>PowerPoint Presentation</vt:lpstr>
      <vt:lpstr>PowerPoint Presentation</vt:lpstr>
      <vt:lpstr>PowerPoint Presentation</vt:lpstr>
      <vt:lpstr>PowerPoint Presentation</vt:lpstr>
      <vt:lpstr>نتیجه :بازاریابی</vt:lpstr>
      <vt:lpstr>PowerPoint Presentation</vt:lpstr>
      <vt:lpstr>محرک هاي بازاريابي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عوامل مؤثر در انتخاب رسانه 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آميخته ترويج و ارتباط با بازار</vt:lpstr>
      <vt:lpstr>اهداف اساسی بازار يابی عبارتند از:</vt:lpstr>
      <vt:lpstr>PowerPoint Presentation</vt:lpstr>
      <vt:lpstr>بازارداری</vt:lpstr>
      <vt:lpstr>PowerPoint Presentation</vt:lpstr>
      <vt:lpstr>شيوه های الگو شناسی </vt:lpstr>
      <vt:lpstr>پرسشهای بازاريابان</vt:lpstr>
      <vt:lpstr>PowerPoint Presentation</vt:lpstr>
      <vt:lpstr>دلايل استفاده از تحقيقات بازاريابی</vt:lpstr>
      <vt:lpstr>PowerPoint Presentation</vt:lpstr>
      <vt:lpstr>مميزی مصرف</vt:lpstr>
      <vt:lpstr>PowerPoint Presentation</vt:lpstr>
      <vt:lpstr>PowerPoint Presentation</vt:lpstr>
      <vt:lpstr>PowerPoint Presentation</vt:lpstr>
      <vt:lpstr>اصول پرسشنامه</vt:lpstr>
      <vt:lpstr>اصول پرسشنامه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منابع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c:title>
  <dc:creator>NAVID-CO</dc:creator>
  <cp:lastModifiedBy>NAVID-CO</cp:lastModifiedBy>
  <cp:revision>60</cp:revision>
  <dcterms:created xsi:type="dcterms:W3CDTF">2015-02-27T04:15:57Z</dcterms:created>
  <dcterms:modified xsi:type="dcterms:W3CDTF">2015-04-10T05:58:48Z</dcterms:modified>
</cp:coreProperties>
</file>