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9"/>
  </p:notesMasterIdLst>
  <p:handoutMasterIdLst>
    <p:handoutMasterId r:id="rId20"/>
  </p:handoutMasterIdLst>
  <p:sldIdLst>
    <p:sldId id="268" r:id="rId2"/>
    <p:sldId id="280" r:id="rId3"/>
    <p:sldId id="257" r:id="rId4"/>
    <p:sldId id="273" r:id="rId5"/>
    <p:sldId id="258" r:id="rId6"/>
    <p:sldId id="282" r:id="rId7"/>
    <p:sldId id="271" r:id="rId8"/>
    <p:sldId id="274" r:id="rId9"/>
    <p:sldId id="262" r:id="rId10"/>
    <p:sldId id="263" r:id="rId11"/>
    <p:sldId id="260" r:id="rId12"/>
    <p:sldId id="261" r:id="rId13"/>
    <p:sldId id="277" r:id="rId14"/>
    <p:sldId id="278" r:id="rId15"/>
    <p:sldId id="267" r:id="rId16"/>
    <p:sldId id="270" r:id="rId17"/>
    <p:sldId id="283"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ya"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FF00"/>
    <a:srgbClr val="656565"/>
    <a:srgbClr val="FF339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131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7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C91BB8-F1C3-4C9F-AAF2-970901DF6142}" type="datetimeFigureOut">
              <a:rPr lang="en-US" smtClean="0"/>
              <a:pPr/>
              <a:t>4/14/2014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D5F40E-2DCA-463F-BB60-5E6353C2188D}" type="slidenum">
              <a:rPr lang="en-US" smtClean="0"/>
              <a:pPr/>
              <a:t>‹#›</a:t>
            </a:fld>
            <a:endParaRPr lang="en-US"/>
          </a:p>
        </p:txBody>
      </p:sp>
    </p:spTree>
    <p:extLst>
      <p:ext uri="{BB962C8B-B14F-4D97-AF65-F5344CB8AC3E}">
        <p14:creationId xmlns:p14="http://schemas.microsoft.com/office/powerpoint/2010/main" xmlns="" val="381718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AADC9-77CC-4177-81B0-C32AD06773DC}"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58E9A-B86A-486A-8549-30853492DB0E}" type="slidenum">
              <a:rPr lang="en-US" smtClean="0"/>
              <a:pPr/>
              <a:t>‹#›</a:t>
            </a:fld>
            <a:endParaRPr lang="en-US"/>
          </a:p>
        </p:txBody>
      </p:sp>
    </p:spTree>
    <p:extLst>
      <p:ext uri="{BB962C8B-B14F-4D97-AF65-F5344CB8AC3E}">
        <p14:creationId xmlns:p14="http://schemas.microsoft.com/office/powerpoint/2010/main" xmlns="" val="26810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2058E9A-B86A-486A-8549-30853492DB0E}" type="slidenum">
              <a:rPr lang="en-US" smtClean="0"/>
              <a:pPr/>
              <a:t>1</a:t>
            </a:fld>
            <a:endParaRPr lang="en-US"/>
          </a:p>
        </p:txBody>
      </p:sp>
    </p:spTree>
    <p:extLst>
      <p:ext uri="{BB962C8B-B14F-4D97-AF65-F5344CB8AC3E}">
        <p14:creationId xmlns:p14="http://schemas.microsoft.com/office/powerpoint/2010/main" xmlns="" val="27504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977BD-C76C-49C0-AF11-00CE9434560A}" type="datetime8">
              <a:rPr lang="fa-IR" smtClean="0"/>
              <a:pPr/>
              <a:t>14/آوريل/14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05AA1-0DC0-4EC4-82B0-7D161F7289E7}" type="datetime8">
              <a:rPr lang="fa-IR" smtClean="0"/>
              <a:pPr/>
              <a:t>14/آوريل/14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1A1D1-B7B8-4D54-AA29-1B8AA8B5476C}" type="datetime8">
              <a:rPr lang="fa-IR" smtClean="0"/>
              <a:pPr/>
              <a:t>14/آوريل/14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58F10-F0F6-460E-9BD1-F5373DF6D2CE}" type="datetime8">
              <a:rPr lang="fa-IR" smtClean="0"/>
              <a:pPr/>
              <a:t>14/آوريل/14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94463-0059-434A-B7B6-83C92B62000A}" type="datetime8">
              <a:rPr lang="fa-IR" smtClean="0"/>
              <a:pPr/>
              <a:t>14/آوريل/14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0AE854-D819-4C66-A1D3-D63FA46B84DA}" type="datetime8">
              <a:rPr lang="fa-IR" smtClean="0"/>
              <a:pPr/>
              <a:t>14/آوريل/14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F67AE-20F8-4FD9-92F8-72D64852E8E4}" type="datetime8">
              <a:rPr lang="fa-IR" smtClean="0"/>
              <a:pPr/>
              <a:t>14/آوريل/14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95128-71A7-49FD-963F-1CEA0DBDE466}" type="datetime8">
              <a:rPr lang="fa-IR" smtClean="0"/>
              <a:pPr/>
              <a:t>14/آوريل/14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8D9CD-BA69-410C-9677-5A6F16EC54FF}" type="datetime8">
              <a:rPr lang="fa-IR" smtClean="0"/>
              <a:pPr/>
              <a:t>14/آوريل/14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BE6AA-93B1-43C1-AE3A-D43797770047}" type="datetime8">
              <a:rPr lang="fa-IR" smtClean="0"/>
              <a:pPr/>
              <a:t>14/آوريل/14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6CF921-7605-4B5B-BC5C-BE7A178F0BB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CE3C6-C6C9-4D19-B910-3E186909BEC2}" type="datetime8">
              <a:rPr lang="fa-IR" smtClean="0"/>
              <a:pPr/>
              <a:t>14/آوريل/14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6CF921-7605-4B5B-BC5C-BE7A178F0BB9}" type="slidenum">
              <a:rPr lang="fa-IR" smtClean="0"/>
              <a:pPr/>
              <a:t>‹#›</a:t>
            </a:fld>
            <a:endParaRPr lang="fa-I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1D92E74-8D42-4692-8D1F-EE589DFF616B}" type="datetime8">
              <a:rPr lang="fa-IR" smtClean="0"/>
              <a:pPr/>
              <a:t>14/آوريل/14</a:t>
            </a:fld>
            <a:endParaRPr lang="fa-I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fa-I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896CF921-7605-4B5B-BC5C-BE7A178F0BB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l" defTabSz="457200" rtl="1" eaLnBrk="1" latinLnBrk="0" hangingPunct="1">
        <a:spcBef>
          <a:spcPct val="0"/>
        </a:spcBef>
        <a:buNone/>
        <a:defRPr sz="3200" kern="1200">
          <a:solidFill>
            <a:schemeClr val="tx1">
              <a:lumMod val="75000"/>
              <a:lumOff val="25000"/>
            </a:schemeClr>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lnSpcReduction="10000"/>
          </a:bodyPr>
          <a:lstStyle/>
          <a:p>
            <a:fld id="{896CF921-7605-4B5B-BC5C-BE7A178F0BB9}" type="slidenum">
              <a:rPr lang="fa-IR" smtClean="0"/>
              <a:pPr/>
              <a:t>1</a:t>
            </a:fld>
            <a:endParaRPr lang="fa-IR"/>
          </a:p>
        </p:txBody>
      </p:sp>
      <p:pic>
        <p:nvPicPr>
          <p:cNvPr id="4" name="Picture 3"/>
          <p:cNvPicPr>
            <a:picLocks noChangeAspect="1"/>
          </p:cNvPicPr>
          <p:nvPr/>
        </p:nvPicPr>
        <p:blipFill>
          <a:blip r:embed="rId3" cstate="print"/>
          <a:stretch>
            <a:fillRect/>
          </a:stretch>
        </p:blipFill>
        <p:spPr>
          <a:xfrm>
            <a:off x="-397" y="-297"/>
            <a:ext cx="9144793" cy="68585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547">
        <p14:prism isContent="1" isInverted="1"/>
      </p:transition>
    </mc:Choice>
    <mc:Fallback>
      <p:transition spd="slow" advTm="354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5" y="285728"/>
            <a:ext cx="7467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r" rtl="1"/>
            <a:r>
              <a:rPr lang="fa-IR" sz="4000" dirty="0" smtClean="0">
                <a:solidFill>
                  <a:schemeClr val="bg1"/>
                </a:solidFill>
                <a:cs typeface="B Zar" pitchFamily="2" charset="-78"/>
              </a:rPr>
              <a:t>برداشت حسابداران و تحلیل گران مالی از واژه سود:</a:t>
            </a:r>
            <a:endParaRPr lang="fa-IR" sz="4000" dirty="0">
              <a:solidFill>
                <a:schemeClr val="bg1"/>
              </a:solidFill>
              <a:cs typeface="B Zar" pitchFamily="2" charset="-78"/>
            </a:endParaRPr>
          </a:p>
        </p:txBody>
      </p:sp>
      <p:sp>
        <p:nvSpPr>
          <p:cNvPr id="3" name="Content Placeholder 2"/>
          <p:cNvSpPr>
            <a:spLocks noGrp="1"/>
          </p:cNvSpPr>
          <p:nvPr>
            <p:ph idx="1"/>
          </p:nvPr>
        </p:nvSpPr>
        <p:spPr>
          <a:xfrm>
            <a:off x="214282" y="1643050"/>
            <a:ext cx="8396295" cy="4873752"/>
          </a:xfrm>
        </p:spPr>
        <p:txBody>
          <a:bodyPr>
            <a:normAutofit fontScale="92500" lnSpcReduction="10000"/>
          </a:bodyPr>
          <a:lstStyle/>
          <a:p>
            <a:pPr algn="just" rtl="1">
              <a:buFont typeface="Wingdings" pitchFamily="2" charset="2"/>
              <a:buChar char="Ø"/>
            </a:pPr>
            <a:r>
              <a:rPr lang="fa-IR" sz="2800" dirty="0" smtClean="0">
                <a:cs typeface="B Zar" pitchFamily="2" charset="-78"/>
              </a:rPr>
              <a:t>برداشت حسابداران و تحلیل گران مالی از واژه سود متفاوت است.تحلیل گران مالی عموماً سود گزارش شده(سود حسابداری)را متفاوت از سود واقعی می دانند.یکی از دلایل این تفاوت از دیدگاه تحلیل گران این است که سود می تواند بوسیله مدیران دستکاری شود.این دستکاری از طریق بکارگیری روش های مختلف حسابداری توسط مدیریت امکان پذیر است.اعمال روش هایی نظیر تغییر روش ارزیابی موجودی کالا،استهلاک سرقفلی،هزینه جاری یا سرمایه ای تلقی کردن هزینه های تحقق و توسعه،روش هایی هستند که مدیران می توانند از طریق اعمال آنها،سود را تغییر دهند. تحلیل گران مالی تلاش می کنند تا چشم انداز سود شرکتها را ارزیابی کنند.چشم انداز سود به ترکیب ویژگیهای مطلوب و نامطلوب سود خالص اشاره دارد.برای نمونه،شرکت دارای عناصر و اقلام با ثبات در صورت  سود و زیان خود نسبت به شرکت فاقد این اقلام و عناصر،کیفیت سود بالاتری دارد.همین امر به تحلیل گران اجازه می دهد سود آتی شرکت را با قابلیت اطمینان بیشتری پیش بینی نمایند.</a:t>
            </a: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10</a:t>
            </a:fld>
            <a:endParaRPr lang="fa-IR"/>
          </a:p>
        </p:txBody>
      </p:sp>
    </p:spTree>
  </p:cSld>
  <p:clrMapOvr>
    <a:masterClrMapping/>
  </p:clrMapOvr>
  <p:transition advTm="320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4"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3" y="214290"/>
            <a:ext cx="6758007" cy="939784"/>
          </a:xfrm>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000" dirty="0" smtClean="0">
                <a:solidFill>
                  <a:schemeClr val="bg1"/>
                </a:solidFill>
                <a:cs typeface="B Zar" pitchFamily="2" charset="-78"/>
              </a:rPr>
              <a:t>معیارهای اندازه گیری کیفیت سود</a:t>
            </a:r>
            <a:r>
              <a:rPr lang="fa-IR" sz="4000" dirty="0" smtClean="0">
                <a:solidFill>
                  <a:schemeClr val="bg1"/>
                </a:solidFill>
              </a:rPr>
              <a:t>:</a:t>
            </a:r>
            <a:endParaRPr lang="fa-IR" sz="4000" dirty="0">
              <a:solidFill>
                <a:schemeClr val="bg1"/>
              </a:solidFill>
            </a:endParaRPr>
          </a:p>
        </p:txBody>
      </p:sp>
      <p:sp>
        <p:nvSpPr>
          <p:cNvPr id="3" name="Content Placeholder 2"/>
          <p:cNvSpPr>
            <a:spLocks noGrp="1"/>
          </p:cNvSpPr>
          <p:nvPr>
            <p:ph idx="1"/>
          </p:nvPr>
        </p:nvSpPr>
        <p:spPr>
          <a:xfrm>
            <a:off x="214283" y="1214422"/>
            <a:ext cx="8515352" cy="5643578"/>
          </a:xfrm>
        </p:spPr>
        <p:txBody>
          <a:bodyPr>
            <a:normAutofit lnSpcReduction="10000"/>
          </a:bodyPr>
          <a:lstStyle/>
          <a:p>
            <a:pPr algn="r" rtl="1">
              <a:buNone/>
            </a:pPr>
            <a:endParaRPr lang="fa-IR" sz="2800" dirty="0" smtClean="0">
              <a:cs typeface="B Zar" pitchFamily="2" charset="-78"/>
            </a:endParaRPr>
          </a:p>
          <a:p>
            <a:pPr algn="r" rtl="1">
              <a:buNone/>
            </a:pPr>
            <a:r>
              <a:rPr lang="fa-IR" sz="2800" dirty="0" smtClean="0">
                <a:cs typeface="B Zar" pitchFamily="2" charset="-78"/>
              </a:rPr>
              <a:t>به دلیل نبود تعریف واحدی از کیفیت سود ، معیار اندازه گیری یکسانی هم وجود ندارد . در مجموع اگر شرکتی ویژگیهای زیر را داشته باشد کیفیت سود آن بالا ارزیابی می شود.</a:t>
            </a:r>
          </a:p>
          <a:p>
            <a:pPr algn="r" rtl="1">
              <a:buFont typeface="Wingdings" pitchFamily="2" charset="2"/>
              <a:buChar char="Ø"/>
            </a:pPr>
            <a:r>
              <a:rPr lang="fa-IR" sz="2800" dirty="0" smtClean="0">
                <a:cs typeface="B Zar" pitchFamily="2" charset="-78"/>
              </a:rPr>
              <a:t>- روش های با ثبات محافظه کارانه حسابداری.</a:t>
            </a:r>
          </a:p>
          <a:p>
            <a:pPr algn="r" rtl="1">
              <a:buFont typeface="Wingdings" pitchFamily="2" charset="2"/>
              <a:buChar char="Ø"/>
            </a:pPr>
            <a:r>
              <a:rPr lang="fa-IR" sz="2800" dirty="0" smtClean="0">
                <a:cs typeface="B Zar" pitchFamily="2" charset="-78"/>
              </a:rPr>
              <a:t>- جریان درآمد قبل از مالیات ناشی از فعالیتهای عملیاتی و تکرار پذیر.</a:t>
            </a:r>
          </a:p>
          <a:p>
            <a:pPr algn="r" rtl="1">
              <a:buFont typeface="Wingdings" pitchFamily="2" charset="2"/>
              <a:buChar char="Ø"/>
            </a:pPr>
            <a:r>
              <a:rPr lang="fa-IR" sz="2800" dirty="0" smtClean="0">
                <a:cs typeface="B Zar" pitchFamily="2" charset="-78"/>
              </a:rPr>
              <a:t>- کسب سطحی از سود خالص و نرخ رشد،مستقل از ملاحظات مالیاتی(مثل کاهش نرخ مالیات که منجر به معافیت مالیاتی می شود</a:t>
            </a:r>
            <a:r>
              <a:rPr lang="fa-IR" sz="2800" dirty="0" smtClean="0"/>
              <a:t>).</a:t>
            </a:r>
          </a:p>
          <a:p>
            <a:pPr algn="r" rtl="1">
              <a:buFont typeface="Wingdings" pitchFamily="2" charset="2"/>
              <a:buChar char="Ø"/>
            </a:pPr>
            <a:r>
              <a:rPr lang="fa-IR" sz="2800" dirty="0" smtClean="0">
                <a:cs typeface="B Zar" pitchFamily="2" charset="-78"/>
              </a:rPr>
              <a:t>- داشتن سطح مناسبی از بدهی.</a:t>
            </a:r>
          </a:p>
          <a:p>
            <a:pPr algn="r" rtl="1">
              <a:buFont typeface="Wingdings" pitchFamily="2" charset="2"/>
              <a:buChar char="Ø"/>
            </a:pPr>
            <a:r>
              <a:rPr lang="fa-IR" sz="2800" dirty="0" smtClean="0">
                <a:cs typeface="B Zar" pitchFamily="2" charset="-78"/>
              </a:rPr>
              <a:t>- سود شرکت ناشی از تورم نباشد.</a:t>
            </a:r>
          </a:p>
          <a:p>
            <a:pPr algn="r" rtl="1">
              <a:buFont typeface="Wingdings" pitchFamily="2" charset="2"/>
              <a:buChar char="Ø"/>
            </a:pPr>
            <a:r>
              <a:rPr lang="fa-IR" sz="2800" dirty="0" smtClean="0">
                <a:cs typeface="B Zar" pitchFamily="2" charset="-78"/>
              </a:rPr>
              <a:t>-داشتن ساختار سرمایه مناسب.</a:t>
            </a:r>
          </a:p>
          <a:p>
            <a:pPr algn="r" rtl="1">
              <a:buFont typeface="Wingdings" pitchFamily="2" charset="2"/>
              <a:buChar char="Ø"/>
            </a:pPr>
            <a:endParaRPr lang="fa-IR" sz="2800" dirty="0" smtClean="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11</a:t>
            </a:fld>
            <a:endParaRPr lang="fa-IR"/>
          </a:p>
        </p:txBody>
      </p:sp>
    </p:spTree>
  </p:cSld>
  <p:clrMapOvr>
    <a:masterClrMapping/>
  </p:clrMapOvr>
  <p:transition advTm="404">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25536"/>
          </a:xfrm>
        </p:spPr>
        <p:style>
          <a:lnRef idx="1">
            <a:schemeClr val="accent3"/>
          </a:lnRef>
          <a:fillRef idx="3">
            <a:schemeClr val="accent3"/>
          </a:fillRef>
          <a:effectRef idx="2">
            <a:schemeClr val="accent3"/>
          </a:effectRef>
          <a:fontRef idx="minor">
            <a:schemeClr val="lt1"/>
          </a:fontRef>
        </p:style>
        <p:txBody>
          <a:bodyPr>
            <a:noAutofit/>
          </a:bodyPr>
          <a:lstStyle/>
          <a:p>
            <a:pPr algn="justLow" rtl="1"/>
            <a:r>
              <a:rPr lang="fa-IR" sz="3800" dirty="0" smtClean="0">
                <a:solidFill>
                  <a:schemeClr val="bg1"/>
                </a:solidFill>
                <a:cs typeface="B Zar" pitchFamily="2" charset="-78"/>
              </a:rPr>
              <a:t>مدیران چگونه کیفیت سودرا تحت تاثیر قرار می دهند؟</a:t>
            </a:r>
            <a:endParaRPr lang="fa-IR" sz="3800" dirty="0">
              <a:solidFill>
                <a:schemeClr val="bg1"/>
              </a:solidFill>
              <a:cs typeface="B Zar" pitchFamily="2" charset="-78"/>
            </a:endParaRPr>
          </a:p>
        </p:txBody>
      </p:sp>
      <p:sp>
        <p:nvSpPr>
          <p:cNvPr id="3" name="Content Placeholder 2"/>
          <p:cNvSpPr>
            <a:spLocks noGrp="1"/>
          </p:cNvSpPr>
          <p:nvPr>
            <p:ph idx="1"/>
          </p:nvPr>
        </p:nvSpPr>
        <p:spPr>
          <a:xfrm>
            <a:off x="142844" y="1643050"/>
            <a:ext cx="8539171" cy="4873752"/>
          </a:xfrm>
        </p:spPr>
        <p:txBody>
          <a:bodyPr>
            <a:normAutofit lnSpcReduction="10000"/>
          </a:bodyPr>
          <a:lstStyle/>
          <a:p>
            <a:pPr algn="r" rtl="1">
              <a:buNone/>
            </a:pPr>
            <a:r>
              <a:rPr lang="fa-IR" dirty="0" smtClean="0">
                <a:cs typeface="B Zar" pitchFamily="2" charset="-78"/>
              </a:rPr>
              <a:t>    </a:t>
            </a:r>
            <a:r>
              <a:rPr lang="fa-IR" sz="2800" dirty="0" smtClean="0">
                <a:cs typeface="B Zar" pitchFamily="2" charset="-78"/>
              </a:rPr>
              <a:t>1.</a:t>
            </a:r>
            <a:r>
              <a:rPr lang="fa-IR" sz="2800" dirty="0" smtClean="0">
                <a:solidFill>
                  <a:srgbClr val="00B050"/>
                </a:solidFill>
                <a:cs typeface="B Zar" pitchFamily="2" charset="-78"/>
              </a:rPr>
              <a:t>مدیریت سود واقعی</a:t>
            </a:r>
            <a:r>
              <a:rPr lang="fa-IR" sz="2800" dirty="0" smtClean="0">
                <a:cs typeface="B Zar" pitchFamily="2" charset="-78"/>
              </a:rPr>
              <a:t>:طبق مطالعه ی برترند و اسکوار(2003)، مدیران تصمیم گیرندگان اصلی درسازمان هستندوتصمیم های سرمایه گذاری،تامین مالی،وعملیاتی را اتخاذ می کنند. از تصمیم های مهم وتاثیرگذار برکیفیت اقلام تعهدی ،می توان به پذیرش یا رد طرح های پرریسک،فعالیت های ادغام و تحصیل،یا انتخاب سیاست های مربوط به طرح های بازنشستگی کارکنان اشاره کرد.</a:t>
            </a:r>
          </a:p>
          <a:p>
            <a:pPr algn="r" rtl="1">
              <a:buNone/>
            </a:pPr>
            <a:r>
              <a:rPr lang="fa-IR" sz="2800" dirty="0" smtClean="0">
                <a:cs typeface="B Zar" pitchFamily="2" charset="-78"/>
              </a:rPr>
              <a:t>    2.</a:t>
            </a:r>
            <a:r>
              <a:rPr lang="fa-IR" sz="2800" dirty="0" smtClean="0">
                <a:solidFill>
                  <a:srgbClr val="00B050"/>
                </a:solidFill>
                <a:cs typeface="B Zar" pitchFamily="2" charset="-78"/>
              </a:rPr>
              <a:t>مدیریت سود ساختگی</a:t>
            </a:r>
            <a:r>
              <a:rPr lang="fa-IR" sz="2800" dirty="0" smtClean="0">
                <a:cs typeface="B Zar" pitchFamily="2" charset="-78"/>
              </a:rPr>
              <a:t>:طبق مطالعه ی فرانسیس وهمکاران(2008)،انتخاب روش های حسابداری برکیفیت سود تاثیر گذار است. برآوردهایی که در مورد اقلام تعهدی از سوی مدیران انجام می شود،انتخاب از میان رویکردها ی شناسایی واندازه گیری معاملات اقتصادی،وکیفیت اقلام تعهدی را تحت تاثیر قرار می دهد.</a:t>
            </a: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12</a:t>
            </a:fld>
            <a:endParaRPr lang="fa-IR"/>
          </a:p>
        </p:txBody>
      </p:sp>
    </p:spTree>
  </p:cSld>
  <p:clrMapOvr>
    <a:masterClrMapping/>
  </p:clrMapOvr>
  <p:transition advTm="26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2" presetClass="entr" presetSubtype="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1"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896CF921-7605-4B5B-BC5C-BE7A178F0BB9}" type="slidenum">
              <a:rPr lang="fa-IR" smtClean="0"/>
              <a:pPr/>
              <a:t>13</a:t>
            </a:fld>
            <a:endParaRPr lang="fa-I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04664"/>
            <a:ext cx="8064896" cy="5760640"/>
          </a:xfrm>
          <a:prstGeom prst="rect">
            <a:avLst/>
          </a:prstGeom>
          <a:solidFill>
            <a:schemeClr val="accent6">
              <a:lumMod val="40000"/>
              <a:lumOff val="60000"/>
            </a:schemeClr>
          </a:solidFill>
          <a:ln>
            <a:solidFill>
              <a:srgbClr val="FF0000"/>
            </a:solidFill>
          </a:ln>
          <a:effectLst>
            <a:innerShdw blurRad="63500" dist="50800" dir="189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1392315170"/>
      </p:ext>
    </p:extLst>
  </p:cSld>
  <p:clrMapOvr>
    <a:masterClrMapping/>
  </p:clrMapOvr>
  <mc:AlternateContent xmlns:mc="http://schemas.openxmlformats.org/markup-compatibility/2006">
    <mc:Choice xmlns:p14="http://schemas.microsoft.com/office/powerpoint/2010/main" xmlns="" Requires="p14">
      <p:transition spd="slow" p14:dur="4400" advTm="8048">
        <p14:honeycomb/>
      </p:transition>
    </mc:Choice>
    <mc:Fallback>
      <p:transition spd="slow" advTm="8048">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896CF921-7605-4B5B-BC5C-BE7A178F0BB9}" type="slidenum">
              <a:rPr lang="fa-IR" smtClean="0"/>
              <a:pPr/>
              <a:t>14</a:t>
            </a:fld>
            <a:endParaRPr lang="fa-I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20689"/>
            <a:ext cx="8496944" cy="2160240"/>
          </a:xfrm>
          <a:prstGeom prst="rect">
            <a:avLst/>
          </a:prstGeom>
          <a:ln/>
        </p:spPr>
        <p:style>
          <a:lnRef idx="2">
            <a:schemeClr val="accent1"/>
          </a:lnRef>
          <a:fillRef idx="1">
            <a:schemeClr val="lt1"/>
          </a:fillRef>
          <a:effectRef idx="0">
            <a:schemeClr val="accent1"/>
          </a:effectRef>
          <a:fontRef idx="minor">
            <a:schemeClr val="dk1"/>
          </a:fontRef>
        </p:style>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15404"/>
            <a:ext cx="8496944" cy="349391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95420304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3" y="274638"/>
            <a:ext cx="5972188" cy="1143000"/>
          </a:xfrm>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000" dirty="0" smtClean="0">
                <a:solidFill>
                  <a:schemeClr val="bg1"/>
                </a:solidFill>
                <a:cs typeface="B Zar" pitchFamily="2" charset="-78"/>
              </a:rPr>
              <a:t>نتیجه گیری: </a:t>
            </a:r>
            <a:endParaRPr lang="fa-IR" sz="4000" dirty="0">
              <a:solidFill>
                <a:schemeClr val="bg1"/>
              </a:solidFill>
              <a:cs typeface="B Zar" pitchFamily="2" charset="-78"/>
            </a:endParaRPr>
          </a:p>
        </p:txBody>
      </p:sp>
      <p:sp>
        <p:nvSpPr>
          <p:cNvPr id="3" name="Content Placeholder 2"/>
          <p:cNvSpPr>
            <a:spLocks noGrp="1"/>
          </p:cNvSpPr>
          <p:nvPr>
            <p:ph idx="1"/>
          </p:nvPr>
        </p:nvSpPr>
        <p:spPr>
          <a:xfrm>
            <a:off x="457201" y="1571613"/>
            <a:ext cx="8258204" cy="4902340"/>
          </a:xfrm>
        </p:spPr>
        <p:txBody>
          <a:bodyPr>
            <a:normAutofit/>
          </a:bodyPr>
          <a:lstStyle/>
          <a:p>
            <a:pPr algn="r" rtl="1">
              <a:buFont typeface="Wingdings" pitchFamily="2" charset="2"/>
              <a:buChar char="Ø"/>
            </a:pPr>
            <a:r>
              <a:rPr lang="fa-IR" sz="2800" dirty="0" smtClean="0">
                <a:cs typeface="B Zar" pitchFamily="2" charset="-78"/>
              </a:rPr>
              <a:t>در بررسی کیفیت سود ، عوامل خاص شرکتی بسیاری دخیل هستند که بر کیفیت سود تأثیر دارند . بعضی از مهمترین آنها عبارتنداز : اعتبار مدیر عامل ، پیچیدگی ارزیابی حسابها و رویدادها ، توان پرداخت بدهی و ...</a:t>
            </a:r>
          </a:p>
          <a:p>
            <a:pPr algn="r" rtl="1">
              <a:buFont typeface="Wingdings" pitchFamily="2" charset="2"/>
              <a:buChar char="Ø"/>
            </a:pPr>
            <a:r>
              <a:rPr lang="fa-IR" sz="2800" dirty="0" smtClean="0">
                <a:cs typeface="B Zar" pitchFamily="2" charset="-78"/>
              </a:rPr>
              <a:t>آیا پیوندی بین اعتبار مدیر عامل و کیفیت سود وجود دارد یا نه ؟ بر اساس مقاله ای از فرانسیس و همکاران بنا گذاشته است .اگرچه تأیید قطعی این ارتباط دشوار است،ولی یافته های پژوهش ها به روشنی نشان داده اند که بین پوشش مطبوعاتی وکیفیت سود ارتباط وجود دارد.اندازگیری کیفیت سود و اعتبار مدیریت بسیار دشوار است،بنابراین هردوی آنها موضوعات چالش برانگیزی می شوند.ازاین رو،پژوهش های آینده به منظور بررسی ارتباط بین ویژگی های مدیران وکیفیت سود باید همچنان ادامه یابد.</a:t>
            </a: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15</a:t>
            </a:fld>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r" rtl="1"/>
            <a:r>
              <a:rPr lang="fa-IR" sz="3200" b="1" dirty="0" smtClean="0">
                <a:solidFill>
                  <a:srgbClr val="E60000"/>
                </a:solidFill>
                <a:latin typeface="BNazaninBold"/>
              </a:rPr>
              <a:t>منابع:</a:t>
            </a:r>
            <a:endParaRPr lang="en-US" dirty="0"/>
          </a:p>
        </p:txBody>
      </p:sp>
      <p:sp>
        <p:nvSpPr>
          <p:cNvPr id="3" name="Content Placeholder 2"/>
          <p:cNvSpPr>
            <a:spLocks noGrp="1"/>
          </p:cNvSpPr>
          <p:nvPr>
            <p:ph idx="1"/>
          </p:nvPr>
        </p:nvSpPr>
        <p:spPr>
          <a:xfrm>
            <a:off x="457201" y="1124744"/>
            <a:ext cx="8258204" cy="5349208"/>
          </a:xfrm>
        </p:spPr>
        <p:txBody>
          <a:bodyPr>
            <a:normAutofit/>
          </a:bodyPr>
          <a:lstStyle/>
          <a:p>
            <a:pPr algn="r">
              <a:buNone/>
            </a:pPr>
            <a:r>
              <a:rPr lang="fa-IR" sz="3200" dirty="0" smtClean="0">
                <a:latin typeface="Arial" pitchFamily="34" charset="0"/>
                <a:cs typeface="B Zar" pitchFamily="2" charset="-78"/>
              </a:rPr>
              <a:t>مقاله کیفیت سود</a:t>
            </a:r>
          </a:p>
          <a:p>
            <a:pPr algn="r">
              <a:buNone/>
            </a:pPr>
            <a:r>
              <a:rPr lang="fa-IR" sz="3200" dirty="0" smtClean="0">
                <a:latin typeface="Arial" pitchFamily="34" charset="0"/>
                <a:cs typeface="B Zar" pitchFamily="2" charset="-78"/>
              </a:rPr>
              <a:t>نویسنده:اسماعیلی،شاهپور</a:t>
            </a:r>
          </a:p>
          <a:p>
            <a:pPr algn="r">
              <a:buNone/>
            </a:pPr>
            <a:r>
              <a:rPr lang="fa-IR" sz="3200" dirty="0" smtClean="0">
                <a:latin typeface="Arial" pitchFamily="34" charset="0"/>
                <a:cs typeface="B Zar" pitchFamily="2" charset="-78"/>
              </a:rPr>
              <a:t>حسابداری:حسابدار:تیر 1386-شماره 184</a:t>
            </a:r>
          </a:p>
          <a:p>
            <a:pPr algn="r">
              <a:buNone/>
            </a:pPr>
            <a:r>
              <a:rPr lang="fa-IR" sz="3200" dirty="0" smtClean="0">
                <a:latin typeface="Arial" pitchFamily="34" charset="0"/>
                <a:cs typeface="B Zar" pitchFamily="2" charset="-78"/>
              </a:rPr>
              <a:t>مقاله معیارها و ساختارهای کیفیت سود</a:t>
            </a:r>
          </a:p>
          <a:p>
            <a:pPr algn="r">
              <a:buNone/>
            </a:pPr>
            <a:r>
              <a:rPr lang="fa-IR" sz="3200" dirty="0" smtClean="0">
                <a:latin typeface="Arial" pitchFamily="34" charset="0"/>
                <a:cs typeface="B Zar" pitchFamily="2" charset="-78"/>
              </a:rPr>
              <a:t>نویسندگان:رحیمیان،نظام الدین؛جعفری،محبوبه</a:t>
            </a:r>
          </a:p>
          <a:p>
            <a:pPr algn="r">
              <a:buNone/>
            </a:pPr>
            <a:r>
              <a:rPr lang="fa-IR" sz="3200" dirty="0" smtClean="0">
                <a:latin typeface="Arial" pitchFamily="34" charset="0"/>
                <a:cs typeface="B Zar" pitchFamily="2" charset="-78"/>
              </a:rPr>
              <a:t>حسابداری:حسابدار:مرداد 1385-شماره 174</a:t>
            </a:r>
          </a:p>
          <a:p>
            <a:pPr algn="r">
              <a:buNone/>
            </a:pPr>
            <a:r>
              <a:rPr lang="fa-IR" sz="3200" dirty="0" smtClean="0">
                <a:latin typeface="Arial" pitchFamily="34" charset="0"/>
                <a:cs typeface="B Zar" pitchFamily="2" charset="-78"/>
              </a:rPr>
              <a:t>مقاله کیفیت سود</a:t>
            </a:r>
          </a:p>
          <a:p>
            <a:pPr algn="r">
              <a:buNone/>
            </a:pPr>
            <a:r>
              <a:rPr lang="fa-IR" sz="3200" dirty="0" smtClean="0">
                <a:latin typeface="Arial" pitchFamily="34" charset="0"/>
                <a:cs typeface="B Zar" pitchFamily="2" charset="-78"/>
              </a:rPr>
              <a:t>نویسنده:سیمایزدانی</a:t>
            </a:r>
          </a:p>
          <a:p>
            <a:pPr algn="r">
              <a:buNone/>
            </a:pPr>
            <a:endParaRPr lang="fa-IR" sz="3200" dirty="0" smtClean="0">
              <a:latin typeface="Arial" pitchFamily="34" charset="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16</a:t>
            </a:fld>
            <a:endParaRPr lang="fa-I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896CF921-7605-4B5B-BC5C-BE7A178F0BB9}" type="slidenum">
              <a:rPr lang="fa-IR" smtClean="0"/>
              <a:pPr/>
              <a:t>17</a:t>
            </a:fld>
            <a:endParaRPr lang="fa-IR"/>
          </a:p>
        </p:txBody>
      </p:sp>
      <p:pic>
        <p:nvPicPr>
          <p:cNvPr id="3" name="Content Placeholder 3" descr="DSC0028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20937" y="0"/>
            <a:ext cx="9144000" cy="6858000"/>
          </a:xfrm>
          <a:prstGeom prst="rect">
            <a:avLst/>
          </a:prstGeom>
        </p:spPr>
      </p:pic>
      <p:sp>
        <p:nvSpPr>
          <p:cNvPr id="4" name="Rectangle 3"/>
          <p:cNvSpPr/>
          <p:nvPr/>
        </p:nvSpPr>
        <p:spPr>
          <a:xfrm>
            <a:off x="436263" y="267979"/>
            <a:ext cx="8229600" cy="923925"/>
          </a:xfrm>
          <a:prstGeom prst="rect">
            <a:avLst/>
          </a:prstGeom>
        </p:spPr>
        <p:txBody>
          <a:bodyPr>
            <a:spAutoFit/>
          </a:bodyPr>
          <a:lstStyle/>
          <a:p>
            <a:pPr algn="ctr" eaLnBrk="0" hangingPunct="0">
              <a:defRPr/>
            </a:pPr>
            <a:r>
              <a:rPr lang="fa-IR" sz="5400" b="1" dirty="0">
                <a:effectLst>
                  <a:outerShdw blurRad="31750" dist="25400" dir="5400000" algn="tl" rotWithShape="0">
                    <a:srgbClr val="000000">
                      <a:alpha val="25000"/>
                    </a:srgbClr>
                  </a:outerShdw>
                </a:effectLst>
                <a:cs typeface="Arial" charset="0"/>
              </a:rPr>
              <a:t>با تشکر از حسن توجه شما</a:t>
            </a:r>
            <a:endParaRPr lang="en-US" sz="5400" b="1" dirty="0">
              <a:effectLst>
                <a:outerShdw blurRad="31750" dist="25400" dir="5400000" algn="tl" rotWithShape="0">
                  <a:srgbClr val="000000">
                    <a:alpha val="25000"/>
                  </a:srgbClr>
                </a:outerShdw>
              </a:effectLst>
              <a:cs typeface="Arial" charset="0"/>
            </a:endParaRPr>
          </a:p>
        </p:txBody>
      </p:sp>
    </p:spTree>
    <p:extLst>
      <p:ext uri="{BB962C8B-B14F-4D97-AF65-F5344CB8AC3E}">
        <p14:creationId xmlns:p14="http://schemas.microsoft.com/office/powerpoint/2010/main" xmlns="" val="74924046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896CF921-7605-4B5B-BC5C-BE7A178F0BB9}" type="slidenum">
              <a:rPr lang="fa-IR" smtClean="0"/>
              <a:pPr/>
              <a:t>2</a:t>
            </a:fld>
            <a:endParaRPr lang="fa-IR"/>
          </a:p>
        </p:txBody>
      </p:sp>
      <p:sp>
        <p:nvSpPr>
          <p:cNvPr id="3" name="Title 1"/>
          <p:cNvSpPr txBox="1">
            <a:spLocks/>
          </p:cNvSpPr>
          <p:nvPr/>
        </p:nvSpPr>
        <p:spPr>
          <a:xfrm>
            <a:off x="642910" y="428604"/>
            <a:ext cx="8120090" cy="1416220"/>
          </a:xfrm>
          <a:prstGeom prst="rect">
            <a:avLst/>
          </a:prstGeom>
          <a:solidFill>
            <a:srgbClr val="FF0000"/>
          </a:solidFill>
          <a:ln>
            <a:solidFill>
              <a:schemeClr val="tx1"/>
            </a:solidFill>
          </a:ln>
        </p:spPr>
        <p:txBody>
          <a:bodyPr>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a-IR" sz="3200" b="1" cap="none" dirty="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cs typeface="2  Titr" pitchFamily="2" charset="-78"/>
              </a:rPr>
              <a:t>کیفیت سود</a:t>
            </a:r>
            <a:br>
              <a:rPr lang="fa-IR" sz="3200" b="1" cap="none" dirty="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cs typeface="2  Titr" pitchFamily="2" charset="-78"/>
              </a:rPr>
            </a:br>
            <a:r>
              <a:rPr lang="en-US" sz="3200" b="1" cap="none" dirty="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cs typeface="2  Titr" pitchFamily="2" charset="-78"/>
              </a:rPr>
              <a:t>profit quality</a:t>
            </a:r>
            <a:endParaRPr lang="fa-IR" b="1" dirty="0">
              <a:solidFill>
                <a:schemeClr val="tx2">
                  <a:lumMod val="20000"/>
                  <a:lumOff val="80000"/>
                </a:schemeClr>
              </a:solidFill>
              <a:cs typeface="2  Titr" pitchFamily="2" charset="-78"/>
            </a:endParaRPr>
          </a:p>
        </p:txBody>
      </p:sp>
      <p:sp>
        <p:nvSpPr>
          <p:cNvPr id="5" name="Sun 4"/>
          <p:cNvSpPr/>
          <p:nvPr/>
        </p:nvSpPr>
        <p:spPr>
          <a:xfrm>
            <a:off x="467544" y="2071678"/>
            <a:ext cx="8462174" cy="2941498"/>
          </a:xfrm>
          <a:prstGeom prst="sun">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000" dirty="0" smtClean="0">
                <a:solidFill>
                  <a:schemeClr val="tx2">
                    <a:lumMod val="50000"/>
                  </a:schemeClr>
                </a:solidFill>
                <a:cs typeface="B Titr" pitchFamily="2" charset="-78"/>
              </a:rPr>
              <a:t>استاد: جناب آقای دکتر اخگر</a:t>
            </a:r>
          </a:p>
          <a:p>
            <a:pPr algn="ctr"/>
            <a:r>
              <a:rPr lang="fa-IR" sz="2000" dirty="0" smtClean="0">
                <a:solidFill>
                  <a:schemeClr val="tx2">
                    <a:lumMod val="50000"/>
                  </a:schemeClr>
                </a:solidFill>
                <a:effectLst>
                  <a:outerShdw blurRad="38100" dist="38100" dir="2700000" algn="tl">
                    <a:srgbClr val="000000">
                      <a:alpha val="43137"/>
                    </a:srgbClr>
                  </a:outerShdw>
                </a:effectLst>
                <a:cs typeface="B Titr" pitchFamily="2" charset="-78"/>
              </a:rPr>
              <a:t>دانشجو:  ژاله نعمتی</a:t>
            </a:r>
          </a:p>
        </p:txBody>
      </p:sp>
      <p:sp>
        <p:nvSpPr>
          <p:cNvPr id="6" name="Flowchart: Process 5"/>
          <p:cNvSpPr/>
          <p:nvPr/>
        </p:nvSpPr>
        <p:spPr>
          <a:xfrm>
            <a:off x="642910" y="5572140"/>
            <a:ext cx="8001056" cy="857256"/>
          </a:xfrm>
          <a:prstGeom prst="flowChartProcess">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200" dirty="0" smtClean="0">
                <a:solidFill>
                  <a:schemeClr val="tx1"/>
                </a:solidFill>
                <a:effectLst>
                  <a:outerShdw blurRad="38100" dist="38100" dir="2700000" algn="tl">
                    <a:srgbClr val="000000">
                      <a:alpha val="43137"/>
                    </a:srgbClr>
                  </a:outerShdw>
                </a:effectLst>
                <a:cs typeface="B Titr" pitchFamily="2" charset="-78"/>
              </a:rPr>
              <a:t>دانشگاه علوم تحقیقات سنندج</a:t>
            </a:r>
            <a:endParaRPr lang="fa-IR" sz="3200" dirty="0">
              <a:solidFill>
                <a:schemeClr val="tx1"/>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xmlns="" val="3490247867"/>
      </p:ext>
    </p:extLst>
  </p:cSld>
  <p:clrMapOvr>
    <a:masterClrMapping/>
  </p:clrMapOvr>
  <mc:AlternateContent xmlns:mc="http://schemas.openxmlformats.org/markup-compatibility/2006">
    <mc:Choice xmlns:p14="http://schemas.microsoft.com/office/powerpoint/2010/main" xmlns="" Requires="p14">
      <p:transition spd="slow" p14:dur="800" advTm="19642">
        <p:circle/>
      </p:transition>
    </mc:Choice>
    <mc:Fallback>
      <p:transition spd="slow" advTm="19642">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3" y="571480"/>
            <a:ext cx="4543428" cy="857256"/>
          </a:xfrm>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000" dirty="0" smtClean="0">
                <a:solidFill>
                  <a:srgbClr val="FFFF00"/>
                </a:solidFill>
                <a:cs typeface="B Zar" pitchFamily="2" charset="-78"/>
              </a:rPr>
              <a:t>مقدمه:  </a:t>
            </a:r>
            <a:endParaRPr lang="fa-IR" sz="4000" dirty="0">
              <a:solidFill>
                <a:srgbClr val="FFFF00"/>
              </a:solidFill>
              <a:cs typeface="B Zar" pitchFamily="2" charset="-78"/>
            </a:endParaRPr>
          </a:p>
        </p:txBody>
      </p:sp>
      <p:sp>
        <p:nvSpPr>
          <p:cNvPr id="3" name="Content Placeholder 2"/>
          <p:cNvSpPr>
            <a:spLocks noGrp="1"/>
          </p:cNvSpPr>
          <p:nvPr>
            <p:ph idx="1"/>
          </p:nvPr>
        </p:nvSpPr>
        <p:spPr>
          <a:xfrm>
            <a:off x="457201" y="1600200"/>
            <a:ext cx="8186767" cy="4873752"/>
          </a:xfrm>
        </p:spPr>
        <p:txBody>
          <a:bodyPr>
            <a:normAutofit/>
          </a:bodyPr>
          <a:lstStyle/>
          <a:p>
            <a:pPr algn="justLow" rtl="1">
              <a:buNone/>
            </a:pPr>
            <a:r>
              <a:rPr lang="fa-IR" sz="2800" dirty="0" smtClean="0">
                <a:cs typeface="B Zar" pitchFamily="2" charset="-78"/>
              </a:rPr>
              <a:t>     اندازه گیری دوره ای سود،برای اغلب واحدهای تجاری هدف نخست فرآیند حسابداری است.</a:t>
            </a:r>
          </a:p>
          <a:p>
            <a:pPr algn="justLow" rtl="1">
              <a:buNone/>
            </a:pPr>
            <a:r>
              <a:rPr lang="fa-IR" sz="2800" dirty="0" smtClean="0">
                <a:cs typeface="B Zar" pitchFamily="2" charset="-78"/>
              </a:rPr>
              <a:t>     اصطلاح سود یکی از</a:t>
            </a:r>
            <a:r>
              <a:rPr lang="en-US" sz="2800" dirty="0" smtClean="0">
                <a:cs typeface="B Zar" pitchFamily="2" charset="-78"/>
              </a:rPr>
              <a:t> </a:t>
            </a:r>
            <a:r>
              <a:rPr lang="fa-IR" sz="2800" dirty="0" smtClean="0">
                <a:cs typeface="B Zar" pitchFamily="2" charset="-78"/>
              </a:rPr>
              <a:t>نامشخص ترین مفاهیم در دنیای تجارت است که هنوز تعریف یگانه ای از آن وجود ندارد.از دیدگاه بعضی افراد،سود عبارت است از مازاد درآمدها</a:t>
            </a:r>
            <a:r>
              <a:rPr lang="en-US" sz="2800" dirty="0" smtClean="0">
                <a:cs typeface="B Zar" pitchFamily="2" charset="-78"/>
              </a:rPr>
              <a:t> </a:t>
            </a:r>
            <a:r>
              <a:rPr lang="fa-IR" sz="2800" dirty="0" smtClean="0">
                <a:cs typeface="B Zar" pitchFamily="2" charset="-78"/>
              </a:rPr>
              <a:t>نسبت به هزینه ها برای یک دوره حسابداری مشخص.یا</a:t>
            </a:r>
            <a:r>
              <a:rPr lang="en-US" sz="2800" dirty="0" smtClean="0">
                <a:cs typeface="B Zar" pitchFamily="2" charset="-78"/>
              </a:rPr>
              <a:t> </a:t>
            </a:r>
            <a:r>
              <a:rPr lang="fa-IR" sz="2800" dirty="0" smtClean="0">
                <a:cs typeface="B Zar" pitchFamily="2" charset="-78"/>
              </a:rPr>
              <a:t>بعضی دیگر،سود را افزایش در دارایی های خالص می دانند،و</a:t>
            </a:r>
            <a:r>
              <a:rPr lang="en-US" sz="2800" dirty="0" smtClean="0">
                <a:cs typeface="B Zar" pitchFamily="2" charset="-78"/>
              </a:rPr>
              <a:t> </a:t>
            </a:r>
            <a:r>
              <a:rPr lang="fa-IR" sz="2800" dirty="0" smtClean="0">
                <a:cs typeface="B Zar" pitchFamily="2" charset="-78"/>
              </a:rPr>
              <a:t>عده ای هم بر این باورهستند که سود همه تغییرات در حقوق سهامداران را شامل می شود.اگرچه این تعاریف به ظاهر با هم متفاوت هستند ولی همه ی آنها برچگونگی تغییر عملکرد واحد اقتصادی دلالت دارند.به همین دلیل است که سود حسابداری دارای اهمیت است.</a:t>
            </a: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3</a:t>
            </a:fld>
            <a:endParaRPr lang="fa-IR"/>
          </a:p>
        </p:txBody>
      </p:sp>
    </p:spTree>
  </p:cSld>
  <p:clrMapOvr>
    <a:masterClrMapping/>
  </p:clrMapOvr>
  <mc:AlternateContent xmlns:mc="http://schemas.openxmlformats.org/markup-compatibility/2006">
    <mc:Choice xmlns:p14="http://schemas.microsoft.com/office/powerpoint/2010/main" xmlns="" Requires="p14">
      <p:transition spd="slow" p14:dur="1400" advTm="792728">
        <p14:ripple/>
      </p:transition>
    </mc:Choice>
    <mc:Fallback>
      <p:transition spd="slow" advTm="7927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5"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1592"/>
            <a:ext cx="7467600" cy="4873752"/>
          </a:xfrm>
        </p:spPr>
        <p:txBody>
          <a:bodyPr>
            <a:normAutofit/>
          </a:bodyPr>
          <a:lstStyle/>
          <a:p>
            <a:pPr algn="r"/>
            <a:r>
              <a:rPr lang="fa-IR" sz="2800" dirty="0" smtClean="0">
                <a:cs typeface="B Zar" pitchFamily="2" charset="-78"/>
              </a:rPr>
              <a:t>گزارش های مالی مهمترین فراورده های حسابداری است که از اهداف عمده آن،فراهم آوردن اطلاعات لازم برای ارزیابی عملکرد و توانایی سودآوری بنگاه اقتصادی است .یکی از اقلام حسابداری که در گزارش های مالی (صورت سود و زیان)تهیه و ارائه           می شود“سود خالص“است که کاربردهای متفاوتی دارد.معمولا سود بعنوان مبنایی برای محاسبه مالیات،عاملی برای تدوین سیاستهای تقسیم سود و راهنمایی برای سرمایه گذاری و تصمیم گیری و بالاخره عاملی برای پیش بینی به شمار می آید</a:t>
            </a:r>
            <a:r>
              <a:rPr lang="fa-IR" dirty="0" smtClean="0">
                <a:cs typeface="B Zar" pitchFamily="2" charset="-78"/>
              </a:rPr>
              <a:t>.</a:t>
            </a:r>
            <a:endParaRPr lang="en-US"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4</a:t>
            </a:fld>
            <a:endParaRPr lang="fa-IR"/>
          </a:p>
        </p:txBody>
      </p:sp>
    </p:spTree>
  </p:cSld>
  <p:clrMapOvr>
    <a:masterClrMapping/>
  </p:clrMapOvr>
  <p:transition spd="slow" advTm="71713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357166"/>
            <a:ext cx="7467600" cy="1143000"/>
          </a:xfrm>
        </p:spPr>
        <p:style>
          <a:lnRef idx="1">
            <a:schemeClr val="accent3"/>
          </a:lnRef>
          <a:fillRef idx="3">
            <a:schemeClr val="accent3"/>
          </a:fillRef>
          <a:effectRef idx="2">
            <a:schemeClr val="accent3"/>
          </a:effectRef>
          <a:fontRef idx="minor">
            <a:schemeClr val="lt1"/>
          </a:fontRef>
        </p:style>
        <p:txBody>
          <a:bodyPr>
            <a:normAutofit/>
          </a:bodyPr>
          <a:lstStyle/>
          <a:p>
            <a:pPr algn="justLow" rtl="1"/>
            <a:r>
              <a:rPr lang="fa-IR" sz="4000" dirty="0" smtClean="0">
                <a:cs typeface="B Zar" pitchFamily="2" charset="-78"/>
              </a:rPr>
              <a:t>پیدایش نظریه کیفیت سود:</a:t>
            </a:r>
            <a:endParaRPr lang="fa-IR" sz="4000" dirty="0">
              <a:cs typeface="B Zar" pitchFamily="2" charset="-78"/>
            </a:endParaRPr>
          </a:p>
        </p:txBody>
      </p:sp>
      <p:sp>
        <p:nvSpPr>
          <p:cNvPr id="3" name="Content Placeholder 2"/>
          <p:cNvSpPr>
            <a:spLocks noGrp="1"/>
          </p:cNvSpPr>
          <p:nvPr>
            <p:ph idx="1"/>
          </p:nvPr>
        </p:nvSpPr>
        <p:spPr>
          <a:xfrm>
            <a:off x="428596" y="2148840"/>
            <a:ext cx="8229600" cy="4494870"/>
          </a:xfrm>
        </p:spPr>
        <p:txBody>
          <a:bodyPr>
            <a:normAutofit/>
          </a:bodyPr>
          <a:lstStyle/>
          <a:p>
            <a:pPr algn="justLow" rtl="1">
              <a:buNone/>
            </a:pPr>
            <a:r>
              <a:rPr lang="fa-IR" dirty="0" smtClean="0"/>
              <a:t>     </a:t>
            </a:r>
            <a:r>
              <a:rPr lang="fa-IR" sz="2800" dirty="0" smtClean="0">
                <a:cs typeface="B Zar" pitchFamily="2" charset="-78"/>
              </a:rPr>
              <a:t>نظریه کیفیت سود برای نخستین بار</a:t>
            </a:r>
            <a:r>
              <a:rPr lang="en-US" sz="2800" dirty="0" smtClean="0">
                <a:cs typeface="B Zar" pitchFamily="2" charset="-78"/>
              </a:rPr>
              <a:t> </a:t>
            </a:r>
            <a:r>
              <a:rPr lang="fa-IR" sz="2800" dirty="0" smtClean="0">
                <a:cs typeface="B Zar" pitchFamily="2" charset="-78"/>
              </a:rPr>
              <a:t>از سوی تحلیل گران مالی وکارگزاران بورس مطرح شد،زیرا آنان احساس می کردند سود گزارش شده قدرت سود شرکت را آنچنان نشان نمی دهد که در ذهن مجسم می کنند.آنان دریافتند که پیش بینی سودهای آتی برمبنای نتایج گزارش شده، کار دشواری است.ضمناً تحلیل گران دریافتند که تجزیه و تحلیل صورت های مالی شرکت ها به دلیل نقاط ضعف متعدد در اندازگیری سود حسابداری کار دشواری است.</a:t>
            </a: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5</a:t>
            </a:fld>
            <a:endParaRPr lang="fa-IR"/>
          </a:p>
        </p:txBody>
      </p:sp>
    </p:spTree>
  </p:cSld>
  <p:clrMapOvr>
    <a:masterClrMapping/>
  </p:clrMapOvr>
  <p:transition advTm="713874">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0" y="642918"/>
            <a:ext cx="4900619" cy="1143000"/>
          </a:xfrm>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000" dirty="0" smtClean="0">
                <a:cs typeface="B Zar" pitchFamily="2" charset="-78"/>
              </a:rPr>
              <a:t>مفهوم کیفیت سود:</a:t>
            </a:r>
            <a:endParaRPr lang="fa-IR" sz="4000" dirty="0">
              <a:cs typeface="B Zar" pitchFamily="2" charset="-78"/>
            </a:endParaRPr>
          </a:p>
        </p:txBody>
      </p:sp>
      <p:sp>
        <p:nvSpPr>
          <p:cNvPr id="3" name="Content Placeholder 2"/>
          <p:cNvSpPr>
            <a:spLocks noGrp="1"/>
          </p:cNvSpPr>
          <p:nvPr>
            <p:ph idx="1"/>
          </p:nvPr>
        </p:nvSpPr>
        <p:spPr>
          <a:xfrm>
            <a:off x="500035" y="2000240"/>
            <a:ext cx="8229600" cy="4709160"/>
          </a:xfrm>
        </p:spPr>
        <p:txBody>
          <a:bodyPr>
            <a:normAutofit fontScale="92500" lnSpcReduction="20000"/>
          </a:bodyPr>
          <a:lstStyle/>
          <a:p>
            <a:pPr algn="justLow" rtl="1">
              <a:buNone/>
            </a:pPr>
            <a:r>
              <a:rPr lang="fa-IR" sz="2800" dirty="0" smtClean="0"/>
              <a:t>    </a:t>
            </a:r>
            <a:r>
              <a:rPr lang="fa-IR" sz="2800" dirty="0" smtClean="0">
                <a:cs typeface="B Zar" pitchFamily="2" charset="-78"/>
              </a:rPr>
              <a:t>درمقالات گوناگون برای تعریف مفهوم کیفیت سود به دو ویژگی برای تعیین کیفیت سود اشاره شده است،یکی سودمندی تصمیم و دیگری ارتباط بین این مفهوم و سود اقتصادی به عبارت دیگر از دیدگاه هیکس کیفیت سود عبارت از بیان صادقانه سود گزارش شده است.برخی تحلیل گران مالی کیفیت سود را بعنوان سود عادی و مستمر،تکرارپذیر و ایجاد کننده جریان نقدی حاصل از عملیات می دانند،آنها معتقدندکه کیفیت سود،رقمی بین سود خالص گزارش شده و جریان نقدی حاصل از عملیات منهای ارقام غیر تکراری می باشد.تا کنون متخصصان مالی نتوانسته اند به محاسبه مستقلی از سود دست یابند که از نظر آنها کیفیت لازم را دارا باشد.در این حالت،متخصصان مالی با انجام تعدیلات مناسب،می توانند به دامنه ای دست یابند که به شکل صحیح تر نشانگر کیفیت سود نست به سود خالص گزارش شده باشد.بنابراین مفهوم کیفیت سود،یک موضوع تعریف شده ثابت نیست که بتوان به آن دست یافت،بلکه مفهومی نسبی است که به ارتباط آن با دیدگاه ها و نگرش ها بستگی دارد.</a:t>
            </a:r>
          </a:p>
          <a:p>
            <a:pPr algn="justLow" rtl="1">
              <a:buNone/>
            </a:pPr>
            <a:endParaRPr lang="fa-IR"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6</a:t>
            </a:fld>
            <a:endParaRPr lang="fa-IR"/>
          </a:p>
        </p:txBody>
      </p:sp>
    </p:spTree>
    <p:extLst>
      <p:ext uri="{BB962C8B-B14F-4D97-AF65-F5344CB8AC3E}">
        <p14:creationId xmlns:p14="http://schemas.microsoft.com/office/powerpoint/2010/main" xmlns="" val="1119437694"/>
      </p:ext>
    </p:extLst>
  </p:cSld>
  <p:clrMapOvr>
    <a:masterClrMapping/>
  </p:clrMapOvr>
  <p:transition advTm="71255">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14290"/>
            <a:ext cx="7467600" cy="11430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p:spPr>
        <p:style>
          <a:lnRef idx="3">
            <a:schemeClr val="lt1"/>
          </a:lnRef>
          <a:fillRef idx="1">
            <a:schemeClr val="accent3"/>
          </a:fillRef>
          <a:effectRef idx="1">
            <a:schemeClr val="accent3"/>
          </a:effectRef>
          <a:fontRef idx="minor">
            <a:schemeClr val="lt1"/>
          </a:fontRef>
        </p:style>
        <p:txBody>
          <a:bodyPr>
            <a:normAutofit/>
          </a:bodyPr>
          <a:lstStyle/>
          <a:p>
            <a:pPr algn="r"/>
            <a:r>
              <a:rPr lang="fa-IR" sz="3200" dirty="0" smtClean="0">
                <a:solidFill>
                  <a:schemeClr val="bg1"/>
                </a:solidFill>
                <a:cs typeface="B Zar" pitchFamily="2" charset="-78"/>
              </a:rPr>
              <a:t>چرا تحلیل گران مالی در ارزیابی خود از سود خالص گزارش شده استفاده نمی کنند؟</a:t>
            </a:r>
            <a:endParaRPr lang="en-US" sz="3200" dirty="0">
              <a:solidFill>
                <a:schemeClr val="bg1"/>
              </a:solidFill>
              <a:cs typeface="B Zar" pitchFamily="2" charset="-78"/>
            </a:endParaRPr>
          </a:p>
        </p:txBody>
      </p:sp>
      <p:sp>
        <p:nvSpPr>
          <p:cNvPr id="3" name="Content Placeholder 2"/>
          <p:cNvSpPr>
            <a:spLocks noGrp="1"/>
          </p:cNvSpPr>
          <p:nvPr>
            <p:ph idx="1"/>
          </p:nvPr>
        </p:nvSpPr>
        <p:spPr>
          <a:xfrm>
            <a:off x="1422330" y="1728987"/>
            <a:ext cx="7467600" cy="4873752"/>
          </a:xfrm>
        </p:spPr>
        <p:txBody>
          <a:bodyPr>
            <a:normAutofit/>
          </a:bodyPr>
          <a:lstStyle/>
          <a:p>
            <a:pPr algn="just" rtl="1"/>
            <a:r>
              <a:rPr lang="fa-IR" sz="2800" dirty="0" smtClean="0">
                <a:cs typeface="B Zar" pitchFamily="2" charset="-78"/>
              </a:rPr>
              <a:t>سوال اساسی این است که چرا تحلیلگران مالی در ارزیابی خود از سود خالص گزارش شده و یا سود هرسهم شرکت(بدون تعدیل)استفاده نمی کنند و جانب احتیاط را رعایت می نمایند.پاسخ این است که در ارزش شرکت نه تنها به کمیت سود،بلکه باید به کیفیت آن نیز توجه شود.منظور از کیفیت سود ،زمینه بالقوه رشد سود و میزان احتمال تحقق سودهای آتی است.به عبارت دیگر،ارزش یک سهم تنها به سود هر سهم سال جاری شرکت بستگی ندارد بلکه به انتظارات ما از آینده شرکت و قدرت سودآوری سالهای آتی بستگی دارد(جهانخانی و ظریف فرد،1374).</a:t>
            </a:r>
            <a:endParaRPr lang="en-US" sz="2800" dirty="0">
              <a:cs typeface="B Za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7</a:t>
            </a:fld>
            <a:endParaRPr lang="fa-IR"/>
          </a:p>
        </p:txBody>
      </p:sp>
    </p:spTree>
  </p:cSld>
  <p:clrMapOvr>
    <a:masterClrMapping/>
  </p:clrMapOvr>
  <p:transition advTm="396515">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654032"/>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p:spPr>
        <p:txBody>
          <a:bodyPr>
            <a:normAutofit/>
          </a:bodyPr>
          <a:lstStyle/>
          <a:p>
            <a:pPr algn="r"/>
            <a:r>
              <a:rPr lang="fa-IR" sz="3200" dirty="0" smtClean="0">
                <a:solidFill>
                  <a:schemeClr val="bg1"/>
                </a:solidFill>
                <a:cs typeface="B Zar" pitchFamily="2" charset="-78"/>
              </a:rPr>
              <a:t>دیدگاههای مختلف در مورد ارزیابی کیفیت سود:</a:t>
            </a:r>
            <a:endParaRPr lang="en-US" dirty="0">
              <a:solidFill>
                <a:srgbClr val="C00000"/>
              </a:solidFill>
            </a:endParaRPr>
          </a:p>
        </p:txBody>
      </p:sp>
      <p:sp>
        <p:nvSpPr>
          <p:cNvPr id="3" name="Content Placeholder 2"/>
          <p:cNvSpPr>
            <a:spLocks noGrp="1"/>
          </p:cNvSpPr>
          <p:nvPr>
            <p:ph idx="1"/>
          </p:nvPr>
        </p:nvSpPr>
        <p:spPr>
          <a:xfrm>
            <a:off x="179512" y="1628800"/>
            <a:ext cx="8640960" cy="4536504"/>
          </a:xfrm>
        </p:spPr>
        <p:txBody>
          <a:bodyPr>
            <a:normAutofit/>
          </a:bodyPr>
          <a:lstStyle/>
          <a:p>
            <a:pPr algn="r">
              <a:buNone/>
            </a:pPr>
            <a:endParaRPr lang="fa-IR" sz="1800" dirty="0" smtClean="0">
              <a:solidFill>
                <a:srgbClr val="FF0000"/>
              </a:solidFill>
              <a:cs typeface="2  Titr" pitchFamily="2" charset="-78"/>
            </a:endParaRPr>
          </a:p>
          <a:p>
            <a:pPr algn="r">
              <a:buNone/>
            </a:pPr>
            <a:r>
              <a:rPr lang="fa-IR" sz="1800" dirty="0" smtClean="0">
                <a:solidFill>
                  <a:srgbClr val="FF0000"/>
                </a:solidFill>
                <a:cs typeface="2  Titr" pitchFamily="2" charset="-78"/>
              </a:rPr>
              <a:t>هانت:</a:t>
            </a:r>
            <a:r>
              <a:rPr lang="fa-IR" sz="1800" dirty="0" smtClean="0">
                <a:cs typeface="2  Titr" pitchFamily="2" charset="-78"/>
              </a:rPr>
              <a:t> مدیر مالی شرکت جنرال میلز معتقد است که در ارزیابی کیفیت سود ،دو مورد ارزیابی می شود:یکی تناسب داشتن سود فعلی با سودهای گذشته و دیگری برداشت بازار از کیفیت سود شرکت.</a:t>
            </a:r>
          </a:p>
          <a:p>
            <a:pPr algn="r">
              <a:buNone/>
            </a:pPr>
            <a:endParaRPr lang="en-US" sz="1800" dirty="0" smtClean="0">
              <a:cs typeface="2  Titr" pitchFamily="2" charset="-78"/>
            </a:endParaRPr>
          </a:p>
          <a:p>
            <a:pPr algn="r">
              <a:buNone/>
            </a:pPr>
            <a:r>
              <a:rPr lang="fa-IR" sz="1800" dirty="0" smtClean="0">
                <a:solidFill>
                  <a:srgbClr val="FF0000"/>
                </a:solidFill>
                <a:cs typeface="2  Titr" pitchFamily="2" charset="-78"/>
              </a:rPr>
              <a:t>هگن:</a:t>
            </a:r>
            <a:r>
              <a:rPr lang="fa-IR" sz="1800" dirty="0" smtClean="0">
                <a:cs typeface="2  Titr" pitchFamily="2" charset="-78"/>
              </a:rPr>
              <a:t>مدیر مالی شرکت رینولدز،کیفیت سود را می توان با شناسایی یا حذف اثرات تغییر روشهای حسابداری،اقلام غیر عادی و شرایط بازار یا هزینه های موقتی،اندازه گیری کرد.</a:t>
            </a:r>
          </a:p>
          <a:p>
            <a:pPr algn="r">
              <a:buNone/>
            </a:pPr>
            <a:endParaRPr lang="fa-IR" sz="1800" dirty="0" smtClean="0">
              <a:cs typeface="2  Titr" pitchFamily="2" charset="-78"/>
            </a:endParaRPr>
          </a:p>
          <a:p>
            <a:pPr algn="r">
              <a:buNone/>
            </a:pPr>
            <a:r>
              <a:rPr lang="fa-IR" sz="1800" dirty="0" smtClean="0">
                <a:solidFill>
                  <a:srgbClr val="FF0000"/>
                </a:solidFill>
                <a:cs typeface="2  Titr" pitchFamily="2" charset="-78"/>
              </a:rPr>
              <a:t>والن:</a:t>
            </a:r>
            <a:r>
              <a:rPr lang="fa-IR" sz="1800" dirty="0" smtClean="0">
                <a:cs typeface="2  Titr" pitchFamily="2" charset="-78"/>
              </a:rPr>
              <a:t>مدیر مالی شرکت امریکن بر کاستینگ معتقد است که کیفیت سود را می توان از طریق تفاضل بین سود تورمی و سود گزارش شده اندازه گیری کرد.</a:t>
            </a:r>
          </a:p>
          <a:p>
            <a:pPr algn="r">
              <a:buNone/>
            </a:pPr>
            <a:r>
              <a:rPr lang="fa-IR" sz="1800" dirty="0" smtClean="0">
                <a:solidFill>
                  <a:srgbClr val="FF0000"/>
                </a:solidFill>
                <a:cs typeface="2  Titr" pitchFamily="2" charset="-78"/>
              </a:rPr>
              <a:t>بنظر روسین و همکاران (1999)،</a:t>
            </a:r>
            <a:r>
              <a:rPr lang="fa-IR" sz="1800" dirty="0" smtClean="0">
                <a:cs typeface="2  Titr" pitchFamily="2" charset="-78"/>
              </a:rPr>
              <a:t>سودی که با ثبات تر باشد با کیفیت تر است.</a:t>
            </a:r>
          </a:p>
          <a:p>
            <a:pPr algn="r">
              <a:buNone/>
            </a:pPr>
            <a:endParaRPr lang="fa-IR" sz="1800" dirty="0" smtClean="0">
              <a:cs typeface="2  Titr" pitchFamily="2" charset="-78"/>
            </a:endParaRPr>
          </a:p>
          <a:p>
            <a:pPr algn="r">
              <a:buNone/>
            </a:pPr>
            <a:endParaRPr lang="fa-IR" sz="1800" dirty="0" smtClean="0">
              <a:cs typeface="2  Titr" pitchFamily="2" charset="-78"/>
            </a:endParaRPr>
          </a:p>
        </p:txBody>
      </p:sp>
      <p:sp>
        <p:nvSpPr>
          <p:cNvPr id="4" name="Slide Number Placeholder 3"/>
          <p:cNvSpPr>
            <a:spLocks noGrp="1"/>
          </p:cNvSpPr>
          <p:nvPr>
            <p:ph type="sldNum" sz="quarter" idx="12"/>
          </p:nvPr>
        </p:nvSpPr>
        <p:spPr/>
        <p:txBody>
          <a:bodyPr>
            <a:normAutofit lnSpcReduction="10000"/>
          </a:bodyPr>
          <a:lstStyle/>
          <a:p>
            <a:fld id="{896CF921-7605-4B5B-BC5C-BE7A178F0BB9}" type="slidenum">
              <a:rPr lang="fa-IR" smtClean="0"/>
              <a:pPr/>
              <a:t>8</a:t>
            </a:fld>
            <a:endParaRPr lang="fa-IR"/>
          </a:p>
        </p:txBody>
      </p:sp>
      <p:sp>
        <p:nvSpPr>
          <p:cNvPr id="5" name="Rectangle 4"/>
          <p:cNvSpPr/>
          <p:nvPr/>
        </p:nvSpPr>
        <p:spPr>
          <a:xfrm>
            <a:off x="1041660" y="5536953"/>
            <a:ext cx="6698691" cy="9144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fa-IR" dirty="0"/>
              <a:t> </a:t>
            </a:r>
            <a:r>
              <a:rPr lang="fa-IR" dirty="0">
                <a:solidFill>
                  <a:srgbClr val="FF0000"/>
                </a:solidFill>
                <a:cs typeface="2  Titr" pitchFamily="2" charset="-78"/>
              </a:rPr>
              <a:t>در بعضی از مقالات به ویژه مقاله ی کاترینو وینسنت(2002) معیارهایی به شرح نمایه 1 برای ارزیابی کیفیت سود مطرح شده اند.</a:t>
            </a:r>
          </a:p>
          <a:p>
            <a:pPr algn="ctr"/>
            <a:endParaRPr lang="fa-IR" dirty="0">
              <a:solidFill>
                <a:srgbClr val="FF0000"/>
              </a:solidFill>
              <a:cs typeface="2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2000" advTm="2803"/>
    </mc:Choice>
    <mc:Fallback>
      <p:transition spd="slow" advTm="280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35265063"/>
              </p:ext>
            </p:extLst>
          </p:nvPr>
        </p:nvGraphicFramePr>
        <p:xfrm>
          <a:off x="-2" y="-6"/>
          <a:ext cx="9036498" cy="6743576"/>
        </p:xfrm>
        <a:graphic>
          <a:graphicData uri="http://schemas.openxmlformats.org/drawingml/2006/table">
            <a:tbl>
              <a:tblPr rtl="1" firstRow="1" bandRow="1">
                <a:tableStyleId>{5C22544A-7EE6-4342-B048-85BDC9FD1C3A}</a:tableStyleId>
              </a:tblPr>
              <a:tblGrid>
                <a:gridCol w="4506775"/>
                <a:gridCol w="4529723"/>
              </a:tblGrid>
              <a:tr h="433276">
                <a:tc gridSpan="2">
                  <a:txBody>
                    <a:bodyPr/>
                    <a:lstStyle/>
                    <a:p>
                      <a:pPr algn="ctr" rtl="1"/>
                      <a:r>
                        <a:rPr lang="fa-IR" sz="2000" dirty="0" smtClean="0">
                          <a:solidFill>
                            <a:schemeClr val="tx1"/>
                          </a:solidFill>
                          <a:cs typeface="B Zar" pitchFamily="2" charset="-78"/>
                        </a:rPr>
                        <a:t>نمایه ی 1 : معیارهای</a:t>
                      </a:r>
                      <a:r>
                        <a:rPr lang="fa-IR" sz="2000" baseline="0" dirty="0" smtClean="0">
                          <a:solidFill>
                            <a:schemeClr val="tx1"/>
                          </a:solidFill>
                          <a:cs typeface="B Zar" pitchFamily="2" charset="-78"/>
                        </a:rPr>
                        <a:t> ارزیابی کیفیت سود</a:t>
                      </a:r>
                      <a:endParaRPr lang="fa-IR" sz="2000" dirty="0">
                        <a:solidFill>
                          <a:schemeClr val="tx1"/>
                        </a:solidFill>
                        <a:cs typeface="B Zar" pitchFamily="2" charset="-78"/>
                      </a:endParaRPr>
                    </a:p>
                  </a:txBody>
                  <a:tcPr>
                    <a:lnB w="12700" cap="flat" cmpd="sng" algn="ctr">
                      <a:solidFill>
                        <a:schemeClr val="tx1"/>
                      </a:solidFill>
                      <a:prstDash val="solid"/>
                      <a:round/>
                      <a:headEnd type="none" w="med" len="med"/>
                      <a:tailEnd type="none" w="med" len="med"/>
                    </a:lnB>
                  </a:tcPr>
                </a:tc>
                <a:tc hMerge="1">
                  <a:txBody>
                    <a:bodyPr/>
                    <a:lstStyle/>
                    <a:p>
                      <a:pPr rtl="1"/>
                      <a:endParaRPr lang="fa-IR" sz="1600" dirty="0"/>
                    </a:p>
                  </a:txBody>
                  <a:tcPr/>
                </a:tc>
              </a:tr>
              <a:tr h="475450">
                <a:tc>
                  <a:txBody>
                    <a:bodyPr/>
                    <a:lstStyle/>
                    <a:p>
                      <a:pPr algn="ctr" rtl="1"/>
                      <a:r>
                        <a:rPr lang="fa-IR" sz="2000" dirty="0" smtClean="0">
                          <a:solidFill>
                            <a:srgbClr val="FF0000"/>
                          </a:solidFill>
                          <a:cs typeface="B Zar" pitchFamily="2" charset="-78"/>
                        </a:rPr>
                        <a:t>معیارهای ارزیابی</a:t>
                      </a:r>
                      <a:endParaRPr lang="fa-IR" sz="2000" dirty="0">
                        <a:solidFill>
                          <a:srgbClr val="FF0000"/>
                        </a:solidFill>
                        <a:cs typeface="B Zar"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rtl="1"/>
                      <a:r>
                        <a:rPr lang="fa-IR" sz="2000" dirty="0" smtClean="0">
                          <a:solidFill>
                            <a:schemeClr val="tx1"/>
                          </a:solidFill>
                          <a:cs typeface="B Zar" pitchFamily="2" charset="-78"/>
                        </a:rPr>
                        <a:t>اجزای مربوط </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34905">
                <a:tc rowSpan="3">
                  <a:txBody>
                    <a:bodyPr/>
                    <a:lstStyle/>
                    <a:p>
                      <a:pPr algn="r" rtl="0"/>
                      <a:r>
                        <a:rPr lang="fa-IR" sz="2000" dirty="0" smtClean="0">
                          <a:solidFill>
                            <a:schemeClr val="tx1"/>
                          </a:solidFill>
                          <a:cs typeface="B Zar" pitchFamily="2" charset="-78"/>
                        </a:rPr>
                        <a:t>  الف)مفهوم کیفیت سود مبتنی برسری زمانی ویژگیهای سود</a:t>
                      </a:r>
                      <a:endParaRPr lang="fa-IR" sz="2000" dirty="0">
                        <a:solidFill>
                          <a:schemeClr val="tx1"/>
                        </a:solidFill>
                        <a:cs typeface="B Zar"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r" rtl="0"/>
                      <a:r>
                        <a:rPr lang="fa-IR" sz="2000" dirty="0" smtClean="0">
                          <a:solidFill>
                            <a:schemeClr val="tx1"/>
                          </a:solidFill>
                          <a:cs typeface="B Zar" pitchFamily="2" charset="-78"/>
                        </a:rPr>
                        <a:t>1. پایداری</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33276">
                <a:tc vMerge="1">
                  <a:txBody>
                    <a:bodyPr/>
                    <a:lstStyle/>
                    <a:p>
                      <a:pPr rtl="1"/>
                      <a:endParaRPr lang="fa-IR" sz="1600" dirty="0"/>
                    </a:p>
                  </a:txBody>
                  <a:tcPr/>
                </a:tc>
                <a:tc>
                  <a:txBody>
                    <a:bodyPr/>
                    <a:lstStyle/>
                    <a:p>
                      <a:pPr algn="r" rtl="0"/>
                      <a:r>
                        <a:rPr lang="fa-IR" sz="2000" dirty="0" smtClean="0">
                          <a:solidFill>
                            <a:schemeClr val="tx1"/>
                          </a:solidFill>
                          <a:cs typeface="B Zar" pitchFamily="2" charset="-78"/>
                        </a:rPr>
                        <a:t>2. پیش بینی پذیری</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33276">
                <a:tc vMerge="1">
                  <a:txBody>
                    <a:bodyPr/>
                    <a:lstStyle/>
                    <a:p>
                      <a:pPr algn="r" rtl="1"/>
                      <a:endParaRPr lang="fa-IR" sz="1600" dirty="0"/>
                    </a:p>
                  </a:txBody>
                  <a:tcPr/>
                </a:tc>
                <a:tc>
                  <a:txBody>
                    <a:bodyPr/>
                    <a:lstStyle/>
                    <a:p>
                      <a:pPr algn="r" rtl="0"/>
                      <a:r>
                        <a:rPr lang="fa-IR" sz="2000" dirty="0" smtClean="0">
                          <a:solidFill>
                            <a:schemeClr val="tx1"/>
                          </a:solidFill>
                          <a:cs typeface="B Zar" pitchFamily="2" charset="-78"/>
                        </a:rPr>
                        <a:t>3. نوسان پذیری</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91657">
                <a:tc rowSpan="4">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ب)مفهوم کیفیت سود بر اساس رابطه بین سود و اقلام تعهدی و وجه نقد</a:t>
                      </a:r>
                    </a:p>
                    <a:p>
                      <a:pPr algn="l" rtl="1"/>
                      <a:endParaRPr lang="fa-IR" sz="20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r" rtl="0"/>
                      <a:r>
                        <a:rPr lang="fa-IR" sz="2000" dirty="0" smtClean="0">
                          <a:solidFill>
                            <a:schemeClr val="tx1"/>
                          </a:solidFill>
                          <a:cs typeface="B Zar" pitchFamily="2" charset="-78"/>
                        </a:rPr>
                        <a:t>1.</a:t>
                      </a:r>
                      <a:r>
                        <a:rPr lang="fa-IR" sz="2000" baseline="0" dirty="0" smtClean="0">
                          <a:solidFill>
                            <a:schemeClr val="tx1"/>
                          </a:solidFill>
                          <a:cs typeface="B Zar" pitchFamily="2" charset="-78"/>
                        </a:rPr>
                        <a:t> نسبت وجه نقد به دست آمده از فعالیت های عملیاتی به سود</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33276">
                <a:tc vMerge="1">
                  <a:txBody>
                    <a:bodyPr/>
                    <a:lstStyle/>
                    <a:p>
                      <a:pPr rtl="1"/>
                      <a:endParaRPr lang="fa-IR" sz="1600" dirty="0"/>
                    </a:p>
                  </a:txBody>
                  <a:tcPr/>
                </a:tc>
                <a:tc>
                  <a:txBody>
                    <a:bodyPr/>
                    <a:lstStyle/>
                    <a:p>
                      <a:pPr algn="r" rtl="0"/>
                      <a:r>
                        <a:rPr lang="fa-IR" sz="2000" dirty="0" smtClean="0">
                          <a:solidFill>
                            <a:schemeClr val="tx1"/>
                          </a:solidFill>
                          <a:cs typeface="B Zar" pitchFamily="2" charset="-78"/>
                        </a:rPr>
                        <a:t>2. تغیر در همه ی  اقلام تعهدی</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797156">
                <a:tc vMerge="1">
                  <a:txBody>
                    <a:bodyPr/>
                    <a:lstStyle/>
                    <a:p>
                      <a:pPr rtl="1"/>
                      <a:endParaRPr lang="fa-IR" sz="1600" dirty="0"/>
                    </a:p>
                  </a:txBody>
                  <a:tcPr/>
                </a:tc>
                <a:tc>
                  <a:txBody>
                    <a:bodyPr/>
                    <a:lstStyle/>
                    <a:p>
                      <a:pPr algn="r" rtl="0"/>
                      <a:r>
                        <a:rPr lang="fa-IR" sz="2000" dirty="0" smtClean="0">
                          <a:solidFill>
                            <a:schemeClr val="tx1"/>
                          </a:solidFill>
                          <a:cs typeface="B Zar" pitchFamily="2" charset="-78"/>
                        </a:rPr>
                        <a:t>3. پیش بینی اجزا اختیاری اقلام تعهدی به کمک متغیر های حسابداری</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25669">
                <a:tc vMerge="1">
                  <a:txBody>
                    <a:bodyPr/>
                    <a:lstStyle/>
                    <a:p>
                      <a:pPr algn="r" rtl="1"/>
                      <a:endParaRPr lang="fa-IR" dirty="0"/>
                    </a:p>
                  </a:txBody>
                  <a:tcPr/>
                </a:tc>
                <a:tc>
                  <a:txBody>
                    <a:bodyPr/>
                    <a:lstStyle/>
                    <a:p>
                      <a:pPr algn="r" rtl="0"/>
                      <a:r>
                        <a:rPr lang="fa-IR" sz="2000" dirty="0" smtClean="0">
                          <a:solidFill>
                            <a:schemeClr val="tx1"/>
                          </a:solidFill>
                          <a:cs typeface="B Zar" pitchFamily="2" charset="-78"/>
                        </a:rPr>
                        <a:t>4.پیش بینی روابط بین اقلام تعهدی وجریان های نقدی</a:t>
                      </a:r>
                      <a:endParaRPr lang="fa-IR" sz="2000" dirty="0">
                        <a:solidFill>
                          <a:schemeClr val="tx1"/>
                        </a:solidFill>
                        <a:cs typeface="B Zar"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24790">
                <a:tc>
                  <a:txBody>
                    <a:bodyPr/>
                    <a:lstStyle/>
                    <a:p>
                      <a:pPr algn="r" rtl="0"/>
                      <a:r>
                        <a:rPr lang="fa-IR" sz="2000" dirty="0" smtClean="0">
                          <a:solidFill>
                            <a:schemeClr val="tx1"/>
                          </a:solidFill>
                          <a:cs typeface="B Zar" pitchFamily="2" charset="-78"/>
                        </a:rPr>
                        <a:t>پ)مفهوم کیفیت سود بر اساس ویژگی های کیفی چار</a:t>
                      </a:r>
                      <a:endParaRPr lang="fa-IR" sz="2000" dirty="0">
                        <a:solidFill>
                          <a:schemeClr val="tx1"/>
                        </a:solidFill>
                        <a:cs typeface="B Zar" pitchFamily="2" charset="-78"/>
                      </a:endParaRPr>
                    </a:p>
                    <a:p>
                      <a:pPr rtl="1"/>
                      <a:r>
                        <a:rPr lang="fa-IR" sz="2000" dirty="0" smtClean="0">
                          <a:solidFill>
                            <a:schemeClr val="tx1"/>
                          </a:solidFill>
                          <a:cs typeface="B Zar" pitchFamily="2" charset="-78"/>
                        </a:rPr>
                        <a:t>چوب نظری هیات</a:t>
                      </a:r>
                      <a:r>
                        <a:rPr lang="fa-IR" sz="2000" baseline="0" dirty="0" smtClean="0">
                          <a:solidFill>
                            <a:schemeClr val="tx1"/>
                          </a:solidFill>
                          <a:cs typeface="B Zar" pitchFamily="2" charset="-78"/>
                        </a:rPr>
                        <a:t> استاندارد های حسابداری مالی</a:t>
                      </a:r>
                      <a:endParaRPr lang="fa-IR" sz="2000" dirty="0">
                        <a:solidFill>
                          <a:schemeClr val="tx1"/>
                        </a:solidFill>
                        <a:cs typeface="B Zar"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r" rtl="0"/>
                      <a:r>
                        <a:rPr lang="fa-IR" sz="2000" dirty="0" smtClean="0">
                          <a:solidFill>
                            <a:schemeClr val="tx1"/>
                          </a:solidFill>
                          <a:cs typeface="B Zar" pitchFamily="2" charset="-78"/>
                        </a:rPr>
                        <a:t>1.ربط</a:t>
                      </a:r>
                      <a:r>
                        <a:rPr lang="fa-IR" sz="2000" baseline="0" dirty="0" smtClean="0">
                          <a:solidFill>
                            <a:schemeClr val="tx1"/>
                          </a:solidFill>
                          <a:cs typeface="B Zar" pitchFamily="2" charset="-78"/>
                        </a:rPr>
                        <a:t> پذیری واتکا پذیری</a:t>
                      </a:r>
                      <a:endParaRPr lang="fa-IR" sz="2000" dirty="0">
                        <a:solidFill>
                          <a:schemeClr val="tx1"/>
                        </a:solidFill>
                        <a:cs typeface="B Zar"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051462">
                <a:tc>
                  <a:txBody>
                    <a:bodyPr/>
                    <a:lstStyle/>
                    <a:p>
                      <a:pPr algn="r" rtl="0"/>
                      <a:r>
                        <a:rPr lang="fa-IR" sz="2000" dirty="0" smtClean="0">
                          <a:solidFill>
                            <a:schemeClr val="tx1"/>
                          </a:solidFill>
                          <a:cs typeface="B Zar" pitchFamily="2" charset="-78"/>
                        </a:rPr>
                        <a:t>ت)مفهوم کیفیت سود بر اساس تاثیر گذاری برتصمیم</a:t>
                      </a:r>
                      <a:endParaRPr lang="fa-IR" sz="2000" dirty="0">
                        <a:solidFill>
                          <a:schemeClr val="tx1"/>
                        </a:solidFill>
                        <a:cs typeface="B Zar"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60000"/>
                        <a:lumOff val="40000"/>
                      </a:schemeClr>
                    </a:solidFill>
                  </a:tcPr>
                </a:tc>
                <a:tc>
                  <a:txBody>
                    <a:bodyPr/>
                    <a:lstStyle/>
                    <a:p>
                      <a:pPr algn="r" rtl="0"/>
                      <a:r>
                        <a:rPr lang="fa-IR" sz="2000" dirty="0" smtClean="0">
                          <a:solidFill>
                            <a:schemeClr val="tx1"/>
                          </a:solidFill>
                        </a:rPr>
                        <a:t>1</a:t>
                      </a:r>
                      <a:r>
                        <a:rPr lang="fa-IR" sz="2000" dirty="0" smtClean="0">
                          <a:solidFill>
                            <a:schemeClr val="tx1"/>
                          </a:solidFill>
                          <a:cs typeface="B Zar" pitchFamily="2" charset="-78"/>
                        </a:rPr>
                        <a:t>.قضاوت ها و برآوردها،معیاری معکوس از کیفیت سود</a:t>
                      </a:r>
                    </a:p>
                    <a:p>
                      <a:pPr algn="r" rtl="0"/>
                      <a:r>
                        <a:rPr lang="fa-IR" sz="2000" dirty="0" smtClean="0">
                          <a:solidFill>
                            <a:schemeClr val="tx1"/>
                          </a:solidFill>
                          <a:cs typeface="B Zar" pitchFamily="2" charset="-78"/>
                        </a:rPr>
                        <a:t>2.رابطه معکوس بین کیفیت سود وتغییراستانداردهای حسابداری</a:t>
                      </a:r>
                      <a:endParaRPr lang="fa-IR" sz="2000" dirty="0">
                        <a:solidFill>
                          <a:schemeClr val="tx1"/>
                        </a:solidFill>
                        <a:cs typeface="B Zar"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r>
            </a:tbl>
          </a:graphicData>
        </a:graphic>
      </p:graphicFrame>
      <p:sp>
        <p:nvSpPr>
          <p:cNvPr id="5" name="Slide Number Placeholder 4"/>
          <p:cNvSpPr>
            <a:spLocks noGrp="1"/>
          </p:cNvSpPr>
          <p:nvPr>
            <p:ph type="sldNum" sz="quarter" idx="12"/>
          </p:nvPr>
        </p:nvSpPr>
        <p:spPr/>
        <p:txBody>
          <a:bodyPr>
            <a:normAutofit lnSpcReduction="10000"/>
          </a:bodyPr>
          <a:lstStyle/>
          <a:p>
            <a:fld id="{896CF921-7605-4B5B-BC5C-BE7A178F0BB9}" type="slidenum">
              <a:rPr lang="fa-IR" smtClean="0"/>
              <a:pPr/>
              <a:t>9</a:t>
            </a:fld>
            <a:endParaRPr lang="fa-IR" dirty="0"/>
          </a:p>
        </p:txBody>
      </p:sp>
    </p:spTree>
  </p:cSld>
  <p:clrMapOvr>
    <a:masterClrMapping/>
  </p:clrMapOvr>
  <p:transition advTm="8198">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1292</TotalTime>
  <Words>1412</Words>
  <Application>Microsoft Office PowerPoint</Application>
  <PresentationFormat>On-screen Show (4:3)</PresentationFormat>
  <Paragraphs>86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Spring</vt:lpstr>
      <vt:lpstr>Slide 1</vt:lpstr>
      <vt:lpstr>Slide 2</vt:lpstr>
      <vt:lpstr>مقدمه:  </vt:lpstr>
      <vt:lpstr>Slide 4</vt:lpstr>
      <vt:lpstr>پیدایش نظریه کیفیت سود:</vt:lpstr>
      <vt:lpstr>مفهوم کیفیت سود:</vt:lpstr>
      <vt:lpstr>چرا تحلیل گران مالی در ارزیابی خود از سود خالص گزارش شده استفاده نمی کنند؟</vt:lpstr>
      <vt:lpstr>دیدگاههای مختلف در مورد ارزیابی کیفیت سود:</vt:lpstr>
      <vt:lpstr>Slide 9</vt:lpstr>
      <vt:lpstr>برداشت حسابداران و تحلیل گران مالی از واژه سود:</vt:lpstr>
      <vt:lpstr>معیارهای اندازه گیری کیفیت سود:</vt:lpstr>
      <vt:lpstr>مدیران چگونه کیفیت سودرا تحت تاثیر قرار می دهند؟</vt:lpstr>
      <vt:lpstr>Slide 13</vt:lpstr>
      <vt:lpstr>Slide 14</vt:lpstr>
      <vt:lpstr>نتیجه گیری: </vt:lpstr>
      <vt:lpstr>منابع:</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KCN</dc:creator>
  <cp:lastModifiedBy>Administrator</cp:lastModifiedBy>
  <cp:revision>124</cp:revision>
  <dcterms:created xsi:type="dcterms:W3CDTF">2012-11-11T06:17:48Z</dcterms:created>
  <dcterms:modified xsi:type="dcterms:W3CDTF">2014-04-14T05:44:43Z</dcterms:modified>
</cp:coreProperties>
</file>