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embeddedFontLst>
    <p:embeddedFont>
      <p:font typeface="B Traffic" panose="00000400000000000000" pitchFamily="2" charset="-78"/>
      <p:regular r:id="rId19"/>
      <p:bold r:id="rId20"/>
    </p:embeddedFont>
    <p:embeddedFont>
      <p:font typeface="B Titr" panose="00000700000000000000" pitchFamily="2" charset="-78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 Koodak" panose="00000700000000000000" pitchFamily="2" charset="-78"/>
      <p:bold r:id="rId26"/>
    </p:embeddedFont>
  </p:embeddedFontLst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E4"/>
    <a:srgbClr val="B4D337"/>
    <a:srgbClr val="FF00FF"/>
    <a:srgbClr val="0033CC"/>
    <a:srgbClr val="CC9900"/>
    <a:srgbClr val="6600FF"/>
    <a:srgbClr val="006699"/>
    <a:srgbClr val="009999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9" d="100"/>
          <a:sy n="19" d="100"/>
        </p:scale>
        <p:origin x="221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E0EA-BB7A-4C02-8F77-C7F01DD970CA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DCE5-F3E0-4B32-9A5C-07D184FEA61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BF1B-5E83-4FE7-8023-05F0E13583C1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6526-5DEA-476F-80B5-7E3D4175F79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531B-5141-427D-9B29-555CEFFF518D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4C9C-EFD3-4F09-A87E-689F6CE1687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2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9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3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2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4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44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7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342A-7BE8-412A-B4AA-CB8030C3BE32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601-0DDB-4CF4-A457-EF9A2FF1C8B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4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63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03/26/1438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9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3EBE-D1A3-49DB-8FAF-A4CCF5D7A756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3CEE-FE7D-40BA-A92D-D3777B8226A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4A43-F684-431B-93E4-4440886E882E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D6F8-989A-4038-A46E-5FB9D07A229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A891-55F5-4DAA-9FA8-DEF6F5CC331A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6F55-03DB-4C3F-A587-77F1C4B2F05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567E-10B4-4D3F-AB78-DBF174667041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2C74-9772-450D-87B4-E93931D8C76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A8D0-84E5-46C9-991D-F079D0B48AF6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FF51-422F-4D9A-9825-004CF9B2943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4003-B331-4A0F-90EC-7A550B54FFA3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E46B-029F-425B-9620-A876D693F7F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AA2D-081A-44FB-9021-A90FFC454638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182A-2BE3-4CCE-B43C-6388443E588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20F1F-2FC7-4662-AE30-1994CB7DE0FF}" type="datetimeFigureOut">
              <a:rPr lang="fa-IR"/>
              <a:pPr>
                <a:defRPr/>
              </a:pPr>
              <a:t>03/26/1438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D27FE7-1088-42F2-BCB2-DB256BD78B7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4C00FD-1E74-4DAB-A9C3-8DDE2FB33E9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03/26/1438</a:t>
            </a:fld>
            <a:endParaRPr lang="fa-I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a-I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BFBB69-9CFA-4638-AA68-1C0F873323E0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6" Type="http://schemas.openxmlformats.org/officeDocument/2006/relationships/image" Target="../media/image40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20" Type="http://schemas.openxmlformats.org/officeDocument/2006/relationships/image" Target="../media/image44.png"/><Relationship Id="rId41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457" y="-14630"/>
            <a:ext cx="9124575" cy="68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251356"/>
            <a:ext cx="1296144" cy="369332"/>
          </a:xfrm>
          <a:prstGeom prst="rect">
            <a:avLst/>
          </a:prstGeom>
          <a:solidFill>
            <a:srgbClr val="B4D337"/>
          </a:solidFill>
          <a:ln>
            <a:solidFill>
              <a:srgbClr val="B4D337"/>
            </a:solidFill>
          </a:ln>
        </p:spPr>
        <p:txBody>
          <a:bodyPr wrap="square" rtlCol="1">
            <a:spAutoFit/>
          </a:bodyPr>
          <a:lstStyle/>
          <a:p>
            <a:endParaRPr lang="fa-IR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14313" y="142875"/>
            <a:ext cx="8929687" cy="62150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من با پسرعمويم به محضر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امام جماعت رسيديم و سلام كرديم.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امام جماعت با مهرباني و ادب جواب سلام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 ما را داد واحوال ما را جويا شد.  هنگامي كه فهميد براي 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نماز خواندن به مسجد آمده‌ايم بيش‌تر به ما محبت كرد. 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   صداي اذان شنيده مي‌شد. من با پسرعمويم از امام جماعت خداحافظي كرديم و به طرف صفوف نماز جماعت حركت كرديم تا آماده نماز جماعت شويم. امام جماعت در بين دو نماز ظهر و عصر چند مسأله عنوان كرد، از جمله اين كه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cs typeface="B Koodak" pitchFamily="2" charset="-78"/>
              </a:rPr>
              <a:t>اول:</a:t>
            </a: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براي خواندن نماز جماعت </a:t>
            </a:r>
            <a:r>
              <a:rPr lang="ar-SA" sz="2400" b="1" dirty="0">
                <a:solidFill>
                  <a:srgbClr val="0033CC"/>
                </a:solidFill>
                <a:cs typeface="B Koodak" pitchFamily="2" charset="-78"/>
              </a:rPr>
              <a:t>اول</a:t>
            </a: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 بايد نيت جماعت نماييد. 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rgbClr val="FF0000"/>
                </a:solidFill>
                <a:cs typeface="B Koodak" pitchFamily="2" charset="-78"/>
              </a:rPr>
              <a:t>دوم</a:t>
            </a:r>
            <a:r>
              <a:rPr lang="fa-IR" sz="2400" dirty="0">
                <a:solidFill>
                  <a:srgbClr val="FF0000"/>
                </a:solidFill>
                <a:cs typeface="B Koodak" pitchFamily="2" charset="-78"/>
              </a:rPr>
              <a:t>:</a:t>
            </a:r>
            <a:r>
              <a:rPr lang="ar-SA" sz="2400" dirty="0">
                <a:solidFill>
                  <a:srgbClr val="FF0000"/>
                </a:solidFill>
                <a:cs typeface="B Koodak" pitchFamily="2" charset="-78"/>
              </a:rPr>
              <a:t> </a:t>
            </a: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نمازگزاران در ركعت اول و دوم كه امام جماعت 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حمد و سوره مي‌خواند، ‌ساكت باشند. 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rgbClr val="FF0000"/>
                </a:solidFill>
                <a:cs typeface="B Koodak" pitchFamily="2" charset="-78"/>
              </a:rPr>
              <a:t>سوم</a:t>
            </a:r>
            <a:r>
              <a:rPr lang="fa-IR" sz="2400" b="1" dirty="0">
                <a:solidFill>
                  <a:srgbClr val="FF0000"/>
                </a:solidFill>
                <a:cs typeface="B Koodak" pitchFamily="2" charset="-78"/>
              </a:rPr>
              <a:t>:</a:t>
            </a: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تمام اعمال نمازگزاران، ‌بايد بعد از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امام جماعت انجام گيرد.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14313" y="142875"/>
            <a:ext cx="8929687" cy="62150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مسأله بعدي كه امام جماعت گفت اين بود كه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 آب دهان و يا بيني را در مسجد نيندازيم، 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صدا را بلند نكنيم</a:t>
            </a:r>
            <a:r>
              <a:rPr lang="fa-IR" sz="2400" dirty="0">
                <a:solidFill>
                  <a:srgbClr val="0033CC"/>
                </a:solidFill>
                <a:cs typeface="B Koodak" pitchFamily="2" charset="-78"/>
              </a:rPr>
              <a:t>، </a:t>
            </a: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در مسجد </a:t>
            </a:r>
            <a:r>
              <a:rPr lang="fa-IR" sz="2400" dirty="0">
                <a:solidFill>
                  <a:srgbClr val="0033CC"/>
                </a:solidFill>
                <a:cs typeface="B Koodak" pitchFamily="2" charset="-78"/>
              </a:rPr>
              <a:t>با صدای بلند </a:t>
            </a: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نخنديم</a:t>
            </a:r>
            <a:r>
              <a:rPr lang="fa-IR" sz="2400" dirty="0">
                <a:solidFill>
                  <a:srgbClr val="0033CC"/>
                </a:solidFill>
                <a:cs typeface="B Koodak" pitchFamily="2" charset="-78"/>
              </a:rPr>
              <a:t>، </a:t>
            </a: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با لباس و كفش نجس وارد مسجد نشويم. اگر فرش مسجد نجس شد، فوري آن را آب بكشيم تا پاك شود. 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بعد از نماز ظهر و عصر همه نمازگزاران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دست به دعا برداشتند و دعا كردند. 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   من و پسرعمويم خيلي خوشحال شديم. علاوه بر آن دوستان خوبي پيدا كرديم و با دوستانمان تصميم گرفتيم كه هر روز نمازمان را اول وقت و به جماعت بخوانيم.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من و پسرعمويم از دوستان خوبمان خداحافظي كرديم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و به طرف منزل‌مان حركت كرديم.</a:t>
            </a:r>
            <a:endParaRPr lang="en-US" sz="2400" dirty="0">
              <a:solidFill>
                <a:srgbClr val="0033CC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titled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713" y="1500188"/>
            <a:ext cx="30765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جدول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052763"/>
            <a:ext cx="2143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1" descr="p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ه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14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ر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1431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س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214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د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21431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ق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214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م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2143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م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8" y="2143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م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09938" y="2143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م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63" y="2143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م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2143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م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38" y="2143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0" descr="ه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63" y="7143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ر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714375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3" descr="د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86375" y="714375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4" descr="ق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3" y="7143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5" descr="م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6250" y="714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6" descr="م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86188" y="714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7" descr="م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09938" y="714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8" descr="م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86063" y="714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9" descr="م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0" y="714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0" descr="م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85938" y="7143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31" descr="ه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6563" y="1214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ر1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6500" y="121443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33" descr="س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86438" y="1214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34" descr="د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121443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35" descr="ق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6313" y="1214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6" descr="م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86250" y="1214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7" descr="م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86188" y="1214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8" descr="م.pn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309938" y="1214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9" descr="م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86063" y="1214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40" descr="م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86000" y="1214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41" descr="م.pn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785938" y="1214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42" descr="ه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17145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43" descr="ر1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286500" y="17145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س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786438" y="17145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5" name="Picture 45" descr="د.pn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286375" y="17145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Picture 46" descr="ق.pn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86313" y="17145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م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86250" y="17145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م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17145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م.pn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309938" y="17145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م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86063" y="17145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م.pn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286000" y="17145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م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785938" y="17145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Content Placeholder 2"/>
          <p:cNvSpPr txBox="1">
            <a:spLocks/>
          </p:cNvSpPr>
          <p:nvPr/>
        </p:nvSpPr>
        <p:spPr>
          <a:xfrm>
            <a:off x="2286000" y="4286250"/>
            <a:ext cx="4500563" cy="428625"/>
          </a:xfrm>
          <a:prstGeom prst="rect">
            <a:avLst/>
          </a:prstGeom>
        </p:spPr>
        <p:txBody>
          <a:bodyPr rtlCol="1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6600FF"/>
                </a:solidFill>
                <a:latin typeface="+mn-lt"/>
                <a:cs typeface="B Koodak" pitchFamily="2" charset="-78"/>
              </a:rPr>
              <a:t>اولین مسجد شهرمدینه چه نام دارد؟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785813" y="4857750"/>
            <a:ext cx="7072312" cy="428625"/>
          </a:xfrm>
          <a:prstGeom prst="rect">
            <a:avLst/>
          </a:prstGeom>
        </p:spPr>
        <p:txBody>
          <a:bodyPr rtlCol="1"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6600FF"/>
                </a:solidFill>
                <a:latin typeface="+mn-lt"/>
                <a:cs typeface="B Koodak" pitchFamily="2" charset="-78"/>
              </a:rPr>
              <a:t>اولین مسجد که به دستور امام زمان(عج) در نزدیکی قم ساخته شد؟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2428875" y="5357813"/>
            <a:ext cx="4929188" cy="428625"/>
          </a:xfrm>
          <a:prstGeom prst="rect">
            <a:avLst/>
          </a:prstGeom>
        </p:spPr>
        <p:txBody>
          <a:bodyPr rtlCol="1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6600FF"/>
                </a:solidFill>
                <a:latin typeface="+mn-lt"/>
                <a:cs typeface="B Koodak" pitchFamily="2" charset="-78"/>
              </a:rPr>
              <a:t>کدام مسجد است که در آن کعبه قرار دارد؟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357313" y="5857875"/>
            <a:ext cx="4929187" cy="428625"/>
          </a:xfrm>
          <a:prstGeom prst="rect">
            <a:avLst/>
          </a:prstGeom>
        </p:spPr>
        <p:txBody>
          <a:bodyPr rtlCol="1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6600FF"/>
                </a:solidFill>
                <a:latin typeface="+mn-lt"/>
                <a:cs typeface="B Koodak" pitchFamily="2" charset="-78"/>
              </a:rPr>
              <a:t>نخستین قبله مسلمانان چه نام دارد؟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14387" name="Picture 57" descr="ه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6563" y="221456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8" name="Picture 58" descr="ر1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286500" y="22145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9" name="Picture 59" descr="س.pn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786438" y="221456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0" name="Picture 60" descr="د.pn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286375" y="22145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1" name="Picture 61" descr="ق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86313" y="221456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2" name="Picture 62" descr="م.pn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286250" y="22145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63" descr="م.pn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786188" y="22145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64" descr="م.pn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309938" y="22145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65" descr="م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786063" y="22145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6" descr="م.pn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286000" y="22145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7" descr="م.pn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785938" y="22145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ه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86563" y="271462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ر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714625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س.png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786438" y="271462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 descr="د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2714625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ق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3" y="271462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م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م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786188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م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09938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م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86063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 descr="م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8" name="Picture 78" descr="م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85938" y="2714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9" name="Picture 79" descr="ه.pn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786563" y="321468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0" name="Picture 80" descr="ر1.pn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286500" y="321468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1" name="Picture 81" descr="س.pn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786438" y="321468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2" name="Picture 82" descr="د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86375" y="321468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3" name="Picture 83" descr="ق.png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786313" y="321468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4" name="Picture 84" descr="م.pn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286250" y="3214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5" name="Picture 85" descr="م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86188" y="3214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6" name="Picture 86" descr="م.pn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309938" y="3214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7" name="Picture 87" descr="م.pn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786063" y="3214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8" name="Picture 88" descr="م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286000" y="3214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9" name="Picture 89" descr="م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785938" y="3214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7" descr="ه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356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5" descr="p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1214438" y="1384300"/>
            <a:ext cx="6643687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spc="-150" dirty="0">
                <a:solidFill>
                  <a:srgbClr val="0033CC"/>
                </a:solidFill>
                <a:latin typeface="Adobe Arabic" pitchFamily="18" charset="-78"/>
                <a:cs typeface="Adobe Arabic" pitchFamily="18" charset="-78"/>
              </a:rPr>
              <a:t>«وَ</a:t>
            </a:r>
            <a:r>
              <a:rPr lang="fa-IR" sz="4800" spc="-150" dirty="0">
                <a:solidFill>
                  <a:srgbClr val="0033CC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4800" spc="-150" dirty="0">
                <a:solidFill>
                  <a:srgbClr val="0033CC"/>
                </a:solidFill>
                <a:latin typeface="Adobe Arabic" pitchFamily="18" charset="-78"/>
                <a:cs typeface="Adobe Arabic" pitchFamily="18" charset="-78"/>
              </a:rPr>
              <a:t>مَنْ أَتَ</a:t>
            </a:r>
            <a:r>
              <a:rPr lang="fa-IR" sz="4800" spc="-150" dirty="0">
                <a:solidFill>
                  <a:srgbClr val="0033CC"/>
                </a:solidFill>
                <a:latin typeface="Adobe Arabic" pitchFamily="18" charset="-78"/>
                <a:cs typeface="Adobe Arabic" pitchFamily="18" charset="-78"/>
              </a:rPr>
              <a:t>ا</a:t>
            </a:r>
            <a:r>
              <a:rPr lang="ar-SA" sz="4800" spc="-150" dirty="0">
                <a:solidFill>
                  <a:srgbClr val="0033CC"/>
                </a:solidFill>
                <a:latin typeface="Adobe Arabic" pitchFamily="18" charset="-78"/>
                <a:cs typeface="Adobe Arabic" pitchFamily="18" charset="-78"/>
              </a:rPr>
              <a:t>هَا مُتَطَهِّراً طَهَّرَهُ اللهُ مِنْ ذُنُوبِه»</a:t>
            </a:r>
            <a:endParaRPr lang="fa-IR" sz="4800" spc="-150" dirty="0">
              <a:solidFill>
                <a:srgbClr val="0033CC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85852" y="2571744"/>
            <a:ext cx="6643734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B Koodak" pitchFamily="2" charset="-78"/>
              </a:rPr>
              <a:t>هرکه </a:t>
            </a:r>
            <a:r>
              <a:rPr lang="fa-I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B Koodak" pitchFamily="2" charset="-78"/>
              </a:rPr>
              <a:t>با وضو وارد </a:t>
            </a:r>
            <a:r>
              <a:rPr lang="fa-I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B Koodak" pitchFamily="2" charset="-78"/>
              </a:rPr>
              <a:t>مساجد </a:t>
            </a:r>
            <a:r>
              <a:rPr lang="fa-I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B Koodak" pitchFamily="2" charset="-78"/>
              </a:rPr>
              <a:t>شود، خداوند او </a:t>
            </a:r>
            <a:r>
              <a:rPr lang="fa-I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B Koodak" pitchFamily="2" charset="-78"/>
              </a:rPr>
              <a:t>را از </a:t>
            </a:r>
            <a:r>
              <a:rPr lang="fa-I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B Koodak" pitchFamily="2" charset="-78"/>
              </a:rPr>
              <a:t>گناهانش </a:t>
            </a:r>
            <a:r>
              <a:rPr lang="fa-I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B Koodak" pitchFamily="2" charset="-78"/>
              </a:rPr>
              <a:t>پاک </a:t>
            </a:r>
            <a:r>
              <a:rPr lang="fa-I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B Koodak" pitchFamily="2" charset="-78"/>
              </a:rPr>
              <a:t>گرداند.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28938" y="384175"/>
            <a:ext cx="3143250" cy="8302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امام صادق</a:t>
            </a:r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(علیه السلام):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88" y="571500"/>
            <a:ext cx="62865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spc="-150" dirty="0" smtClean="0">
                <a:solidFill>
                  <a:srgbClr val="00B050"/>
                </a:solidFill>
                <a:latin typeface="Adobe Arabic" pitchFamily="18" charset="-78"/>
                <a:cs typeface="Adobe Arabic" pitchFamily="18" charset="-78"/>
              </a:rPr>
              <a:t>اللَّهُمَّ </a:t>
            </a:r>
            <a:r>
              <a:rPr lang="fa-IR" sz="4000" b="1" spc="-150" dirty="0">
                <a:solidFill>
                  <a:srgbClr val="00B050"/>
                </a:solidFill>
                <a:latin typeface="Adobe Arabic" pitchFamily="18" charset="-78"/>
                <a:cs typeface="Adobe Arabic" pitchFamily="18" charset="-78"/>
              </a:rPr>
              <a:t>کُنْ لِوَلِیِّکَ الحُجَةِ بنِ الحَسَن، صَلَواتُکَ </a:t>
            </a:r>
            <a:r>
              <a:rPr lang="fa-IR" sz="4000" b="1" spc="-150" dirty="0" smtClean="0">
                <a:solidFill>
                  <a:srgbClr val="00B050"/>
                </a:solidFill>
                <a:latin typeface="Adobe Arabic" pitchFamily="18" charset="-78"/>
                <a:cs typeface="Adobe Arabic" pitchFamily="18" charset="-78"/>
              </a:rPr>
              <a:t>علَیـهِ </a:t>
            </a:r>
            <a:r>
              <a:rPr lang="fa-IR" sz="4000" b="1" spc="-150" dirty="0">
                <a:solidFill>
                  <a:srgbClr val="00B050"/>
                </a:solidFill>
                <a:latin typeface="Adobe Arabic" pitchFamily="18" charset="-78"/>
                <a:cs typeface="Adobe Arabic" pitchFamily="18" charset="-78"/>
              </a:rPr>
              <a:t>و عَلی آبائِهِ، فِی هَذِهِ السَّاعَةِ وَ فِی کُلِّ سَاعَةٍ ، وَلِیّاً وَ حَافِظاً وَ قَائِداً وَ نَاصِراً وَ دَلِیلًا وَ عَیْناً، حَتَّى تُسْکِنَهُ أَرْضَکَ طَوْعاً وَ تُمَتعَهُ فِیهَا طَوِیلا، </a:t>
            </a:r>
            <a:endParaRPr lang="fa-IR" sz="4000" spc="-150" dirty="0">
              <a:solidFill>
                <a:srgbClr val="00B05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3154363"/>
            <a:ext cx="6643688" cy="16319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  <a:latin typeface="+mn-lt"/>
                <a:cs typeface="B Koodak" pitchFamily="2" charset="-78"/>
              </a:rPr>
              <a:t>خدایا ، در این لحظه و در تمام لحظات ، سرپرست و نگاهدار و راهبر و یارى گر و راهنما و دیدبان ولىّ‏ات،حضرت حجّت بن الحسن، که درودهاى تو بر او و بر پدرانش باد ،باش، تا او را به صورتى که خوشایند اوست،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  <a:latin typeface="+mn-lt"/>
                <a:cs typeface="B Koodak" pitchFamily="2" charset="-78"/>
              </a:rPr>
              <a:t>و همه از او فرمانبرى مى‏نمایند ،ساکن زمین گردانیده 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  <a:cs typeface="B Koodak" pitchFamily="2" charset="-78"/>
              </a:rPr>
              <a:t>و مدّت زمان طولانى در آن بهره‏مند سازى.</a:t>
            </a:r>
            <a:endParaRPr lang="fa-IR" sz="2000" spc="-150" dirty="0">
              <a:solidFill>
                <a:schemeClr val="tx1"/>
              </a:solidFill>
              <a:latin typeface="Adobe Arabic" pitchFamily="18" charset="-78"/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5589240"/>
            <a:ext cx="2818656" cy="1143000"/>
          </a:xfrm>
        </p:spPr>
        <p:txBody>
          <a:bodyPr>
            <a:normAutofit/>
          </a:bodyPr>
          <a:lstStyle/>
          <a:p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anose="00000700000000000000" pitchFamily="2" charset="-78"/>
              </a:rPr>
              <a:t>پایان</a:t>
            </a:r>
            <a:endParaRPr lang="fa-I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8A6-0130-46EC-8109-64C8607AEB9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174067"/>
            <a:ext cx="57241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معاونت </a:t>
            </a:r>
            <a:r>
              <a:rPr lang="fa-I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فرهنگی و تبلیغی </a:t>
            </a:r>
            <a:r>
              <a:rPr lang="fa-IR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،</a:t>
            </a:r>
            <a:r>
              <a:rPr lang="ar-SA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اداره کل امور تبلیغی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a-I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قم، چهار راه شهدا،  </a:t>
            </a:r>
            <a:r>
              <a:rPr lang="ar-SA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تلفن</a:t>
            </a:r>
            <a:r>
              <a:rPr lang="ar-SA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: </a:t>
            </a:r>
            <a:r>
              <a:rPr lang="ar-SA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3</a:t>
            </a:r>
            <a:r>
              <a:rPr lang="fa-I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71160</a:t>
            </a:r>
            <a:r>
              <a:rPr lang="ar-SA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-025 </a:t>
            </a:r>
            <a:endParaRPr lang="fa-IR" sz="2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B Titr" panose="00000700000000000000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B Titr" panose="00000700000000000000" pitchFamily="2" charset="-78"/>
              </a:rPr>
              <a:t>www.balagh.ir-tabligh@dte.ir</a:t>
            </a:r>
            <a:endParaRPr lang="en-US" sz="2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6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24" y="0"/>
            <a:ext cx="91051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774950"/>
            <a:ext cx="67151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251356"/>
            <a:ext cx="1296144" cy="369332"/>
          </a:xfrm>
          <a:prstGeom prst="rect">
            <a:avLst/>
          </a:prstGeom>
          <a:solidFill>
            <a:srgbClr val="B4D337"/>
          </a:solidFill>
          <a:ln>
            <a:solidFill>
              <a:srgbClr val="B4D337"/>
            </a:solidFill>
          </a:ln>
        </p:spPr>
        <p:txBody>
          <a:bodyPr wrap="square" rtlCol="1">
            <a:spAutoFit/>
          </a:bodyPr>
          <a:lstStyle/>
          <a:p>
            <a:endParaRPr lang="fa-IR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43500" y="1643063"/>
            <a:ext cx="3643313" cy="714375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600" dirty="0">
                <a:solidFill>
                  <a:srgbClr val="00B0F0"/>
                </a:solidFill>
                <a:latin typeface="+mj-lt"/>
                <a:ea typeface="+mj-ea"/>
                <a:cs typeface="B Koodak" pitchFamily="2" charset="-78"/>
              </a:rPr>
              <a:t>وقتي كه از خواب پا شدي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6446" y="714356"/>
            <a:ext cx="28552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B Traffic" pitchFamily="2" charset="-78"/>
              </a:rPr>
              <a:t>اول سـلام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9125" y="2214563"/>
            <a:ext cx="4286250" cy="8572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00B0F0"/>
                </a:solidFill>
                <a:latin typeface="+mn-lt"/>
                <a:cs typeface="B Koodak" pitchFamily="2" charset="-78"/>
              </a:rPr>
              <a:t>يا كه به دوستت رسيدي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29125" y="2786063"/>
            <a:ext cx="4286250" cy="8572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00B0F0"/>
                </a:solidFill>
                <a:latin typeface="+mn-lt"/>
                <a:cs typeface="B Koodak" pitchFamily="2" charset="-78"/>
              </a:rPr>
              <a:t>وقتي كه تـــوي </a:t>
            </a:r>
            <a:r>
              <a:rPr lang="fa-IR" sz="3200" dirty="0" smtClean="0">
                <a:solidFill>
                  <a:srgbClr val="00B0F0"/>
                </a:solidFill>
                <a:latin typeface="+mn-lt"/>
                <a:cs typeface="B Koodak" pitchFamily="2" charset="-78"/>
              </a:rPr>
              <a:t>خيـابون</a:t>
            </a:r>
            <a:endParaRPr lang="fa-IR" sz="3200" dirty="0">
              <a:solidFill>
                <a:srgbClr val="00B0F0"/>
              </a:solidFill>
              <a:latin typeface="+mn-lt"/>
              <a:cs typeface="B Koodak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57813" y="3357563"/>
            <a:ext cx="3357562" cy="8572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00B0F0"/>
                </a:solidFill>
                <a:latin typeface="+mn-lt"/>
                <a:cs typeface="B Koodak" pitchFamily="2" charset="-78"/>
              </a:rPr>
              <a:t>آشـنـا و فــاميل ديـدي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3" y="3929063"/>
            <a:ext cx="3357562" cy="8572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925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00B0F0"/>
                </a:solidFill>
                <a:latin typeface="+mn-lt"/>
                <a:cs typeface="B Koodak" pitchFamily="2" charset="-78"/>
              </a:rPr>
              <a:t>بپــا ســـلام يــادت نـره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57813" y="4500563"/>
            <a:ext cx="3357562" cy="8572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925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00B0F0"/>
                </a:solidFill>
                <a:latin typeface="+mn-lt"/>
                <a:cs typeface="B Koodak" pitchFamily="2" charset="-78"/>
              </a:rPr>
              <a:t>بپــا ســـلام يــادت نـره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2" y="1500174"/>
            <a:ext cx="3114668" cy="939784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raffic" pitchFamily="2" charset="-78"/>
              </a:rPr>
              <a:t>خوب بچه ها!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14811" y="3071813"/>
            <a:ext cx="4357690" cy="150018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77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00B0F0"/>
                </a:solidFill>
                <a:latin typeface="+mn-lt"/>
                <a:cs typeface="B Koodak" pitchFamily="2" charset="-78"/>
              </a:rPr>
              <a:t>موضوع </a:t>
            </a:r>
            <a:r>
              <a:rPr lang="ar-SA" sz="3200" dirty="0">
                <a:solidFill>
                  <a:srgbClr val="00B0F0"/>
                </a:solidFill>
                <a:latin typeface="+mn-lt"/>
                <a:cs typeface="B Koodak" pitchFamily="2" charset="-78"/>
              </a:rPr>
              <a:t>برنامه</a:t>
            </a:r>
            <a:r>
              <a:rPr lang="fa-IR" sz="3200" dirty="0">
                <a:solidFill>
                  <a:srgbClr val="00B0F0"/>
                </a:solidFill>
                <a:latin typeface="+mn-lt"/>
                <a:cs typeface="B Koodak" pitchFamily="2" charset="-78"/>
              </a:rPr>
              <a:t> </a:t>
            </a:r>
            <a:r>
              <a:rPr lang="fa-IR" sz="3200" dirty="0" smtClean="0">
                <a:solidFill>
                  <a:srgbClr val="00B0F0"/>
                </a:solidFill>
                <a:latin typeface="+mn-lt"/>
                <a:cs typeface="B Koodak" pitchFamily="2" charset="-78"/>
              </a:rPr>
              <a:t> امروز </a:t>
            </a:r>
            <a:r>
              <a:rPr lang="ar-SA" sz="3200" dirty="0" smtClean="0">
                <a:solidFill>
                  <a:srgbClr val="00B0F0"/>
                </a:solidFill>
                <a:latin typeface="+mn-lt"/>
                <a:cs typeface="B Koodak" pitchFamily="2" charset="-78"/>
              </a:rPr>
              <a:t>ما</a:t>
            </a:r>
            <a:r>
              <a:rPr lang="fa-IR" sz="3200" dirty="0" smtClean="0">
                <a:solidFill>
                  <a:srgbClr val="00B0F0"/>
                </a:solidFill>
                <a:latin typeface="+mn-lt"/>
                <a:cs typeface="B Koodak" pitchFamily="2" charset="-78"/>
              </a:rPr>
              <a:t> </a:t>
            </a:r>
            <a:r>
              <a:rPr lang="fa-IR" sz="2400" b="1" dirty="0" smtClean="0">
                <a:solidFill>
                  <a:srgbClr val="FF00FF"/>
                </a:solidFill>
                <a:latin typeface="+mn-lt"/>
                <a:cs typeface="B Titr" pitchFamily="2" charset="-78"/>
              </a:rPr>
              <a:t>«ج د س م» </a:t>
            </a:r>
            <a:r>
              <a:rPr lang="fa-IR" sz="3200" dirty="0" smtClean="0">
                <a:solidFill>
                  <a:srgbClr val="00B0F0"/>
                </a:solidFill>
                <a:latin typeface="+mn-lt"/>
                <a:cs typeface="B Koodak" pitchFamily="2" charset="-78"/>
              </a:rPr>
              <a:t>است. متوجه شدید؟ بله</a:t>
            </a:r>
            <a:r>
              <a:rPr lang="ar-SA" sz="3200" dirty="0" smtClean="0">
                <a:solidFill>
                  <a:srgbClr val="00B0F0"/>
                </a:solidFill>
                <a:latin typeface="+mn-lt"/>
                <a:cs typeface="B Koodak" pitchFamily="2" charset="-78"/>
              </a:rPr>
              <a:t> </a:t>
            </a:r>
            <a:r>
              <a:rPr lang="fa-IR" sz="3200" dirty="0" smtClean="0">
                <a:solidFill>
                  <a:srgbClr val="00B0F0"/>
                </a:solidFill>
                <a:latin typeface="+mn-lt"/>
                <a:cs typeface="B Koodak" pitchFamily="2" charset="-78"/>
              </a:rPr>
              <a:t> آفرین بر شما</a:t>
            </a:r>
            <a:endParaRPr lang="fa-IR" sz="3600" dirty="0">
              <a:solidFill>
                <a:srgbClr val="00B0F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14612" y="1428736"/>
            <a:ext cx="2571768" cy="1000132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B Traffic" pitchFamily="2" charset="-78"/>
              </a:rPr>
              <a:t>«مسجد»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p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43625" y="142875"/>
            <a:ext cx="2643188" cy="714375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گلدسته های مسجد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3500" y="642938"/>
            <a:ext cx="2643188" cy="714375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از بام خونه پیداست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72188" y="1143000"/>
            <a:ext cx="2643187" cy="6429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پــرواز کـفـتــراشـم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29188" y="1643063"/>
            <a:ext cx="2857500" cy="6429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70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وقت اذون چه زیباسـت(2)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9313" y="2071688"/>
            <a:ext cx="2786062" cy="6429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بر روی گنبدش هست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57750" y="2571750"/>
            <a:ext cx="2786063" cy="6429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صــدها گل سـتــاره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00750" y="3000375"/>
            <a:ext cx="2786063" cy="6429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خورشید، خونه داره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43500" y="3500438"/>
            <a:ext cx="2428875" cy="57150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70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در پشـت این منــاره(2)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00750" y="3857625"/>
            <a:ext cx="2786063" cy="6429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پر می کشـد دل من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38" y="4286250"/>
            <a:ext cx="2357437" cy="6429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مثـل کبـوتر آن جـا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00750" y="4786313"/>
            <a:ext cx="2786063" cy="6429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عطـر خـوش اذانش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29188" y="5286375"/>
            <a:ext cx="2571750" cy="6429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rtlCol="1" anchor="ctr">
            <a:normAutofit fontScale="77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پرکرده سینه ام را(2)</a:t>
            </a:r>
            <a:endParaRPr lang="fa-IR" sz="3600" dirty="0">
              <a:solidFill>
                <a:srgbClr val="FF0000"/>
              </a:solidFill>
              <a:latin typeface="+mj-lt"/>
              <a:ea typeface="+mj-ea"/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p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/>
            </a:r>
            <a:br>
              <a:rPr lang="fa-IR" smtClean="0"/>
            </a:br>
            <a:r>
              <a:rPr lang="fa-IR" smtClean="0"/>
              <a:t/>
            </a:r>
            <a:br>
              <a:rPr lang="fa-IR" smtClean="0"/>
            </a:br>
            <a:r>
              <a:rPr lang="fa-IR" smtClean="0"/>
              <a:t/>
            </a:r>
            <a:br>
              <a:rPr lang="fa-IR" smtClean="0"/>
            </a:br>
            <a:endParaRPr lang="fa-IR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4638" y="928688"/>
            <a:ext cx="3686188" cy="642937"/>
          </a:xfrm>
        </p:spPr>
        <p:txBody>
          <a:bodyPr rtlCol="1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3800" b="1" dirty="0" smtClean="0">
                <a:solidFill>
                  <a:srgbClr val="C00000"/>
                </a:solidFill>
                <a:cs typeface="B Traffic" pitchFamily="2" charset="-78"/>
              </a:rPr>
              <a:t>آداب مسجد رفتن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57325" y="1714500"/>
            <a:ext cx="5543567" cy="714375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FF0000"/>
                </a:solidFill>
                <a:latin typeface="+mn-lt"/>
                <a:cs typeface="B Koodak" pitchFamily="2" charset="-78"/>
              </a:rPr>
              <a:t>  </a:t>
            </a:r>
            <a:r>
              <a:rPr lang="ar-SA" sz="3200" dirty="0" smtClean="0">
                <a:solidFill>
                  <a:srgbClr val="FF0000"/>
                </a:solidFill>
                <a:latin typeface="+mn-lt"/>
                <a:cs typeface="B Koodak" pitchFamily="2" charset="-78"/>
              </a:rPr>
              <a:t>با </a:t>
            </a:r>
            <a:r>
              <a:rPr lang="fa-IR" sz="3200" dirty="0" smtClean="0">
                <a:solidFill>
                  <a:srgbClr val="FF0000"/>
                </a:solidFill>
                <a:latin typeface="+mn-lt"/>
                <a:cs typeface="B Koodak" pitchFamily="2" charset="-78"/>
              </a:rPr>
              <a:t> با </a:t>
            </a:r>
            <a:r>
              <a:rPr lang="ar-SA" sz="3200" dirty="0" smtClean="0">
                <a:solidFill>
                  <a:srgbClr val="FF0000"/>
                </a:solidFill>
                <a:latin typeface="+mn-lt"/>
                <a:cs typeface="B Koodak" pitchFamily="2" charset="-78"/>
              </a:rPr>
              <a:t>لباس  </a:t>
            </a:r>
            <a:r>
              <a:rPr lang="ar-SA" sz="3200" dirty="0">
                <a:solidFill>
                  <a:srgbClr val="FF0000"/>
                </a:solidFill>
                <a:latin typeface="+mn-lt"/>
                <a:cs typeface="B Koodak" pitchFamily="2" charset="-78"/>
              </a:rPr>
              <a:t>پاكيزه به مسجد برويم.</a:t>
            </a:r>
            <a:endParaRPr lang="fa-IR" sz="3200" dirty="0">
              <a:solidFill>
                <a:srgbClr val="FF0000"/>
              </a:solidFill>
              <a:latin typeface="+mn-lt"/>
              <a:cs typeface="B Koodak" pitchFamily="2" charset="-7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9" name="Picture 8" descr="لباس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573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43125" y="2500313"/>
            <a:ext cx="2971800" cy="714375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FF9900"/>
                </a:solidFill>
                <a:latin typeface="+mn-lt"/>
                <a:cs typeface="B Koodak" pitchFamily="2" charset="-78"/>
              </a:rPr>
              <a:t>خود را خوشبو کنیم.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11" name="Picture 10" descr="ادکلن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2145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428750" y="3214688"/>
            <a:ext cx="5429250" cy="785812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CC9900"/>
                </a:solidFill>
                <a:latin typeface="+mn-lt"/>
                <a:cs typeface="B Koodak" pitchFamily="2" charset="-78"/>
              </a:rPr>
              <a:t>موها را شانه و دندانها را مسواک بزنیم.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14" name="Picture 13" descr="شانه-مسواک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8575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071688" y="4143375"/>
            <a:ext cx="6429375" cy="500063"/>
          </a:xfrm>
          <a:prstGeom prst="rect">
            <a:avLst/>
          </a:prstGeom>
        </p:spPr>
        <p:txBody>
          <a:bodyPr rtlCol="1">
            <a:normAutofit fontScale="85000" lnSpcReduction="200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800" dirty="0">
                <a:solidFill>
                  <a:srgbClr val="99CC00"/>
                </a:solidFill>
                <a:latin typeface="+mn-lt"/>
                <a:cs typeface="B Koodak" pitchFamily="2" charset="-78"/>
              </a:rPr>
              <a:t>هنگام ورود«بسم الله الرحمن الرحیم» بگوییم.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16" name="Picture 15" descr="بسم-الله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37147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143250" y="4929188"/>
            <a:ext cx="3714750" cy="642937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009900"/>
                </a:solidFill>
                <a:latin typeface="+mn-lt"/>
                <a:cs typeface="B Koodak" pitchFamily="2" charset="-78"/>
              </a:rPr>
              <a:t>با وضو وارد مسجد شویم.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18" name="Picture 17" descr="شیر-آب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5720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0" grpId="0"/>
      <p:bldP spid="12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14563" y="1214438"/>
            <a:ext cx="4643437" cy="642937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00CC66"/>
                </a:solidFill>
                <a:latin typeface="+mn-lt"/>
                <a:cs typeface="B Koodak" pitchFamily="2" charset="-78"/>
              </a:rPr>
              <a:t>با پای راست وارد مسجد شویم.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6" name="Picture 5" descr="پا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9286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143125" y="2000250"/>
            <a:ext cx="5929313" cy="642938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009999"/>
                </a:solidFill>
                <a:latin typeface="+mn-lt"/>
                <a:cs typeface="B Koodak" pitchFamily="2" charset="-78"/>
              </a:rPr>
              <a:t>در هنگام ورود به مسجد صلوات بفرستیم.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7" name="Picture 6" descr="صلوات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6430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86063" y="2786063"/>
            <a:ext cx="4071937" cy="642937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006699"/>
                </a:solidFill>
                <a:latin typeface="+mn-lt"/>
                <a:cs typeface="B Koodak" pitchFamily="2" charset="-78"/>
              </a:rPr>
              <a:t>در مسجد رو به قبله بنشینیم.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9" name="Picture 8" descr="قبله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428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71688" y="3500438"/>
            <a:ext cx="5214937" cy="642937"/>
          </a:xfrm>
          <a:prstGeom prst="rect">
            <a:avLst/>
          </a:prstGeom>
        </p:spPr>
        <p:txBody>
          <a:bodyPr rtlCol="1">
            <a:normAutofit fontScale="925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0033CC"/>
                </a:solidFill>
                <a:latin typeface="+mn-lt"/>
                <a:cs typeface="B Koodak" pitchFamily="2" charset="-78"/>
              </a:rPr>
              <a:t>در مسجد </a:t>
            </a:r>
            <a:r>
              <a:rPr lang="fa-IR" sz="3200" dirty="0" smtClean="0">
                <a:solidFill>
                  <a:srgbClr val="0033CC"/>
                </a:solidFill>
                <a:latin typeface="+mn-lt"/>
                <a:cs typeface="B Koodak" pitchFamily="2" charset="-78"/>
              </a:rPr>
              <a:t>به ویژه </a:t>
            </a:r>
            <a:r>
              <a:rPr lang="fa-IR" sz="3200" dirty="0">
                <a:solidFill>
                  <a:srgbClr val="0033CC"/>
                </a:solidFill>
                <a:latin typeface="+mn-lt"/>
                <a:cs typeface="B Koodak" pitchFamily="2" charset="-78"/>
              </a:rPr>
              <a:t>بعد از نماز دعا کنیم.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12" name="Picture 11" descr="دعا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3143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00250" y="4214813"/>
            <a:ext cx="4929188" cy="642937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6600FF"/>
                </a:solidFill>
                <a:latin typeface="+mn-lt"/>
                <a:cs typeface="B Koodak" pitchFamily="2" charset="-78"/>
              </a:rPr>
              <a:t>در مسجد سرو صدا و شلوغ نکنیم.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  <p:pic>
        <p:nvPicPr>
          <p:cNvPr id="14" name="Picture 13" descr="ممنوع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8576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کمک-به-خادم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457200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071688" y="5000625"/>
            <a:ext cx="4929187" cy="642938"/>
          </a:xfrm>
          <a:prstGeom prst="rect">
            <a:avLst/>
          </a:prstGeom>
        </p:spPr>
        <p:txBody>
          <a:bodyPr rtlCol="1">
            <a:normAutofit fontScale="850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FF00FF"/>
                </a:solidFill>
                <a:latin typeface="+mn-lt"/>
                <a:cs typeface="B Koodak" pitchFamily="2" charset="-78"/>
              </a:rPr>
              <a:t>به خادم در تمیز کردن مسجد کمک کنیم.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  <p:bldP spid="11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بچه-های-مسجد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857250"/>
            <a:ext cx="601345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بچه-های-مسجد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2571750"/>
            <a:ext cx="4000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14313" y="142875"/>
            <a:ext cx="8929687" cy="62150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روز پنج‌شنبه بود.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من در خانه درس مي‌خواندم.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حدود ساعت يازده بود كه صداي تق تق در حياط شنيده شد. در را باز كردم، ديدم كه پسرعمو</a:t>
            </a:r>
            <a:r>
              <a:rPr lang="fa-IR" sz="2400" dirty="0">
                <a:solidFill>
                  <a:srgbClr val="0033CC"/>
                </a:solidFill>
                <a:cs typeface="B Koodak" pitchFamily="2" charset="-78"/>
              </a:rPr>
              <a:t>مه</a:t>
            </a: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. ابتدا سلام كردم.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او را به داخل منزل دعوت كردم، ولي پسرعمويم قبول نكرد. او گفت: «من آمده‌ام كه با هم به مسجد برويم»،‌ از پيشنهادش خوشحال شده بودم، رفتم و از پدر و مادرم اجازه خواستم. آن‌ها هم اجازه دادند. من با پسرعمويم با عجله به طرف مسجد حركت كرديم تا نماز ظهر و عصرمان را به جماعت در مسجد بخوانيم. وقتي كه وارد مسجد شديم، راديو قرآن مي‌خواند و نمازگزاران كم‌كم وارد مي‌شدند و صف‌هاي نماز جماعت را تشكيل مي‌دادند وجانمازهاي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0033CC"/>
                </a:solidFill>
                <a:cs typeface="B Koodak" pitchFamily="2" charset="-78"/>
              </a:rPr>
              <a:t>خود را پهن مي‌كردند. </a:t>
            </a:r>
            <a:endParaRPr lang="fa-IR" sz="2400" dirty="0">
              <a:solidFill>
                <a:srgbClr val="0033CC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786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 Traffic</vt:lpstr>
      <vt:lpstr>Arial</vt:lpstr>
      <vt:lpstr>B Titr</vt:lpstr>
      <vt:lpstr>Times New Roman</vt:lpstr>
      <vt:lpstr>Adobe Arabic</vt:lpstr>
      <vt:lpstr>Calibri</vt:lpstr>
      <vt:lpstr>B Koodak</vt:lpstr>
      <vt:lpstr>Office Theme</vt:lpstr>
      <vt:lpstr>1_Office Theme</vt:lpstr>
      <vt:lpstr>PowerPoint Presentation</vt:lpstr>
      <vt:lpstr>PowerPoint Presentation</vt:lpstr>
      <vt:lpstr>PowerPoint Presentation</vt:lpstr>
      <vt:lpstr>خوب بچه ها!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313</dc:creator>
  <cp:lastModifiedBy>HAMID</cp:lastModifiedBy>
  <cp:revision>102</cp:revision>
  <dcterms:created xsi:type="dcterms:W3CDTF">2015-05-19T11:34:30Z</dcterms:created>
  <dcterms:modified xsi:type="dcterms:W3CDTF">2016-12-25T05:38:49Z</dcterms:modified>
</cp:coreProperties>
</file>