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93" r:id="rId5"/>
    <p:sldId id="292" r:id="rId6"/>
    <p:sldId id="294" r:id="rId7"/>
    <p:sldId id="259" r:id="rId8"/>
    <p:sldId id="262" r:id="rId9"/>
    <p:sldId id="295" r:id="rId10"/>
    <p:sldId id="275" r:id="rId11"/>
    <p:sldId id="296" r:id="rId12"/>
    <p:sldId id="264" r:id="rId13"/>
    <p:sldId id="260" r:id="rId14"/>
    <p:sldId id="261" r:id="rId15"/>
    <p:sldId id="265" r:id="rId16"/>
    <p:sldId id="297" r:id="rId17"/>
    <p:sldId id="276" r:id="rId18"/>
    <p:sldId id="266" r:id="rId19"/>
    <p:sldId id="267" r:id="rId20"/>
    <p:sldId id="268" r:id="rId21"/>
    <p:sldId id="269" r:id="rId22"/>
    <p:sldId id="270" r:id="rId23"/>
    <p:sldId id="271" r:id="rId24"/>
    <p:sldId id="273" r:id="rId25"/>
    <p:sldId id="272" r:id="rId26"/>
    <p:sldId id="278" r:id="rId27"/>
    <p:sldId id="298" r:id="rId28"/>
    <p:sldId id="279" r:id="rId29"/>
    <p:sldId id="280" r:id="rId30"/>
    <p:sldId id="282" r:id="rId31"/>
    <p:sldId id="299" r:id="rId32"/>
    <p:sldId id="288" r:id="rId33"/>
    <p:sldId id="289" r:id="rId34"/>
    <p:sldId id="290" r:id="rId35"/>
    <p:sldId id="291" r:id="rId36"/>
    <p:sldId id="300" r:id="rId37"/>
    <p:sldId id="301" r:id="rId38"/>
    <p:sldId id="302" r:id="rId39"/>
    <p:sldId id="303" r:id="rId40"/>
    <p:sldId id="304" r:id="rId41"/>
    <p:sldId id="305"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762000" y="533400"/>
            <a:ext cx="8001000" cy="5867400"/>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انتروتوکسین ها </a:t>
            </a:r>
          </a:p>
          <a:p>
            <a:pPr algn="r" rtl="1"/>
            <a:r>
              <a:rPr lang="fa-IR" dirty="0" smtClean="0"/>
              <a:t>سیتوتوکسین یا همولایزین ها </a:t>
            </a:r>
          </a:p>
          <a:p>
            <a:pPr algn="r" rtl="1"/>
            <a:r>
              <a:rPr lang="fa-IR" dirty="0" smtClean="0"/>
              <a:t>اکسفولیاتیو</a:t>
            </a:r>
          </a:p>
          <a:p>
            <a:pPr algn="r" rtl="1">
              <a:buNone/>
            </a:pPr>
            <a:endParaRPr lang="fa-I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0"/>
            <a:ext cx="8229600" cy="1143000"/>
          </a:xfrm>
        </p:spPr>
        <p:txBody>
          <a:bodyPr>
            <a:normAutofit/>
          </a:bodyPr>
          <a:lstStyle/>
          <a:p>
            <a:pPr rtl="1"/>
            <a:r>
              <a:rPr lang="fa-IR" sz="3200" b="1" dirty="0" smtClean="0">
                <a:cs typeface="+mn-cs"/>
              </a:rPr>
              <a:t>آنزیم های تولیدی توسط استافیلوکوکوس اورئوس؟</a:t>
            </a:r>
            <a:endParaRPr lang="fa-IR" sz="3200" b="1" dirty="0">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10000"/>
          </a:bodyPr>
          <a:lstStyle/>
          <a:p>
            <a:pPr algn="r" rtl="1"/>
            <a:r>
              <a:rPr lang="fa-IR" dirty="0" smtClean="0"/>
              <a:t>قادر به تولید حداقل 34 پروتئین خارج سلولی است (قادر به حمله به بافت های سالم)  </a:t>
            </a:r>
          </a:p>
          <a:p>
            <a:pPr algn="r" rtl="1">
              <a:buNone/>
            </a:pPr>
            <a:endParaRPr lang="fa-IR" dirty="0" smtClean="0"/>
          </a:p>
          <a:p>
            <a:pPr algn="r" rtl="1"/>
            <a:r>
              <a:rPr lang="fa-IR" dirty="0" smtClean="0"/>
              <a:t>آنزیم کواگولاز</a:t>
            </a:r>
          </a:p>
          <a:p>
            <a:pPr algn="r" rtl="1"/>
            <a:r>
              <a:rPr lang="fa-IR" dirty="0" smtClean="0"/>
              <a:t>آنزیم نوکلئاز </a:t>
            </a:r>
          </a:p>
          <a:p>
            <a:pPr algn="r" rtl="1"/>
            <a:r>
              <a:rPr lang="fa-IR" dirty="0" smtClean="0"/>
              <a:t>آنزیم پنی سیلیناز </a:t>
            </a:r>
          </a:p>
          <a:p>
            <a:pPr algn="r" rtl="1"/>
            <a:r>
              <a:rPr lang="fa-IR" dirty="0" smtClean="0"/>
              <a:t>آنزیم پروتئاز </a:t>
            </a:r>
          </a:p>
          <a:p>
            <a:pPr algn="r" rtl="1"/>
            <a:r>
              <a:rPr lang="fa-IR" dirty="0" smtClean="0"/>
              <a:t>آنزیم لیپاز </a:t>
            </a:r>
          </a:p>
          <a:p>
            <a:pPr algn="r" rtl="1"/>
            <a:r>
              <a:rPr lang="fa-IR" dirty="0" smtClean="0"/>
              <a:t>آنزیم فیبرینولیزین  </a:t>
            </a:r>
          </a:p>
          <a:p>
            <a:pPr algn="r" rtl="1"/>
            <a:r>
              <a:rPr lang="fa-IR" dirty="0" smtClean="0"/>
              <a:t>آنزیم لستیناز </a:t>
            </a:r>
            <a:r>
              <a:rPr lang="en-US" dirty="0" smtClean="0"/>
              <a:t>A</a:t>
            </a:r>
            <a:r>
              <a:rPr lang="fa-IR" dirty="0" smtClean="0"/>
              <a:t> </a:t>
            </a:r>
          </a:p>
          <a:p>
            <a:pPr algn="r" rtl="1"/>
            <a:r>
              <a:rPr lang="fa-IR" dirty="0" smtClean="0"/>
              <a:t>آنزیم هیالورونیداز </a:t>
            </a:r>
          </a:p>
          <a:p>
            <a:pPr algn="r" rtl="1"/>
            <a:r>
              <a:rPr lang="fa-IR" dirty="0" smtClean="0"/>
              <a:t>آنزیم کاتالاز  </a:t>
            </a:r>
          </a:p>
          <a:p>
            <a:pPr algn="r" rtl="1"/>
            <a:r>
              <a:rPr lang="fa-IR" dirty="0" smtClean="0"/>
              <a:t>آنزیم فسفاتاز </a:t>
            </a:r>
          </a:p>
          <a:p>
            <a:pPr algn="r" rtl="1"/>
            <a:endParaRPr lang="fa-I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اغلب گونه ها قادر به تخمیر مانیتول و تولید آنزیم کواگولاز، ترمونوکلئاز و همولیزین می باشند  </a:t>
            </a:r>
          </a:p>
          <a:p>
            <a:pPr algn="r" rtl="1"/>
            <a:endParaRPr lang="fa-IR" dirty="0" smtClean="0"/>
          </a:p>
          <a:p>
            <a:pPr algn="r" rtl="1"/>
            <a:r>
              <a:rPr lang="fa-IR" dirty="0" smtClean="0"/>
              <a:t>حساسیت آن ها به باکتریوفاژ متفاوت است </a:t>
            </a:r>
          </a:p>
          <a:p>
            <a:pPr algn="r" rtl="1">
              <a:buNone/>
            </a:pPr>
            <a:r>
              <a:rPr lang="fa-IR" dirty="0" smtClean="0"/>
              <a:t> </a:t>
            </a:r>
            <a:endParaRPr lang="fa-I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در حرارت 66 درجه سانتی گراد به مدت 12 دقیقه و در حرارت 72 درجه سانتی گراد به مدت 15 ثانیه از بین می روند </a:t>
            </a:r>
            <a:endParaRPr lang="fa-I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اکثر باکتری های تولید کننده آنتروتوکسین، کواگولاز مثبت هستند ولی تمام انواع کواگولاز مثبت الزاما آنتروتوکسین تولید نمی کنند  </a:t>
            </a:r>
          </a:p>
          <a:p>
            <a:pPr algn="r" rtl="1"/>
            <a:endParaRPr lang="fa-I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143000"/>
          </a:xfrm>
        </p:spPr>
        <p:txBody>
          <a:bodyPr>
            <a:normAutofit/>
          </a:bodyPr>
          <a:lstStyle/>
          <a:p>
            <a:pPr rtl="1"/>
            <a:r>
              <a:rPr lang="fa-IR" sz="3200" b="1" dirty="0" smtClean="0">
                <a:cs typeface="+mn-cs"/>
              </a:rPr>
              <a:t>ویژگی های آنتروتوکسین ها؟</a:t>
            </a:r>
            <a:endParaRPr lang="fa-IR" sz="3200" b="1" dirty="0">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fontScale="92500" lnSpcReduction="10000"/>
          </a:bodyPr>
          <a:lstStyle/>
          <a:p>
            <a:pPr algn="r" rtl="1"/>
            <a:r>
              <a:rPr lang="fa-IR" dirty="0" smtClean="0"/>
              <a:t>پروتئین محلول درآب وقلیا (آمینواسید های آبدوست کوتاه زنجیر)، مقاوم به حرارت، اشعه گاما و آنزیم های معده  </a:t>
            </a:r>
          </a:p>
          <a:p>
            <a:pPr algn="r" rtl="1"/>
            <a:r>
              <a:rPr lang="fa-IR" dirty="0" smtClean="0"/>
              <a:t>غنی از لیزین، آسپارتات،گلوتامات و تیروزین </a:t>
            </a:r>
          </a:p>
          <a:p>
            <a:pPr algn="r" rtl="1"/>
            <a:r>
              <a:rPr lang="fa-IR" dirty="0" smtClean="0"/>
              <a:t>7 نوع (</a:t>
            </a:r>
            <a:r>
              <a:rPr lang="en-US" dirty="0" smtClean="0"/>
              <a:t>A,B,C1,C2,C3,D,E</a:t>
            </a:r>
            <a:r>
              <a:rPr lang="fa-IR" dirty="0" smtClean="0"/>
              <a:t>) </a:t>
            </a:r>
          </a:p>
          <a:p>
            <a:pPr algn="r" rtl="1"/>
            <a:r>
              <a:rPr lang="fa-IR" dirty="0" smtClean="0"/>
              <a:t>دارای حلقه سیستئینی </a:t>
            </a:r>
          </a:p>
          <a:p>
            <a:pPr algn="r" rtl="1"/>
            <a:r>
              <a:rPr lang="fa-IR" dirty="0" smtClean="0"/>
              <a:t>برش حلقه سیستئینی انتروتوکسین </a:t>
            </a:r>
            <a:r>
              <a:rPr lang="en-US" dirty="0" smtClean="0"/>
              <a:t>B,C1</a:t>
            </a:r>
            <a:r>
              <a:rPr lang="fa-IR" dirty="0" smtClean="0"/>
              <a:t> توسط تریپسین </a:t>
            </a:r>
          </a:p>
          <a:p>
            <a:pPr algn="r" rtl="1"/>
            <a:r>
              <a:rPr lang="fa-IR" dirty="0" smtClean="0"/>
              <a:t>انتروتوکسین </a:t>
            </a:r>
            <a:r>
              <a:rPr lang="en-US" dirty="0" smtClean="0"/>
              <a:t>A,D</a:t>
            </a:r>
            <a:r>
              <a:rPr lang="fa-IR" dirty="0" smtClean="0"/>
              <a:t> مهمترین عامل شیوع مسمومیت غذایی </a:t>
            </a:r>
          </a:p>
          <a:p>
            <a:pPr algn="r" rtl="1"/>
            <a:r>
              <a:rPr lang="fa-IR" dirty="0" smtClean="0"/>
              <a:t>بسیار پایدار در برابر آنزیم های پروتئولیتیک </a:t>
            </a:r>
          </a:p>
          <a:p>
            <a:pPr algn="r" rtl="1"/>
            <a:r>
              <a:rPr lang="fa-IR" dirty="0" smtClean="0"/>
              <a:t>مقاوم دربرابر کیموتریپسین، رنین، پاپائین </a:t>
            </a:r>
          </a:p>
          <a:p>
            <a:pPr algn="r" rtl="1"/>
            <a:r>
              <a:rPr lang="fa-IR" dirty="0" smtClean="0"/>
              <a:t>دارای دوز بیماری زایی 0/1 میکروگرم به ازای یک کیلوگرم بدن </a:t>
            </a:r>
          </a:p>
          <a:p>
            <a:pPr algn="r" rtl="1"/>
            <a:r>
              <a:rPr lang="fa-IR" dirty="0" smtClean="0"/>
              <a:t>تست ایمونولوژیکی بهترین روش آشکارسازی انتروتوکسین </a:t>
            </a:r>
          </a:p>
          <a:p>
            <a:pPr algn="r" rtl="1"/>
            <a:endParaRPr lang="fa-IR" dirty="0" smtClean="0"/>
          </a:p>
          <a:p>
            <a:pPr algn="r" rtl="1"/>
            <a:endParaRPr lang="fa-I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برای تولید مقادیر قابل توجهی آنتروتوکسین در ماده غذایی بایستی باکتری به مقدار زیادی رشد کرده و مقدار آن ها به 10</a:t>
            </a:r>
            <a:r>
              <a:rPr lang="fa-IR" baseline="30000" dirty="0" smtClean="0"/>
              <a:t>6</a:t>
            </a:r>
            <a:r>
              <a:rPr lang="fa-IR" dirty="0" smtClean="0"/>
              <a:t> عدد در هر گرم ماده غذایی برسد  </a:t>
            </a:r>
          </a:p>
          <a:p>
            <a:pPr algn="r" rtl="1"/>
            <a:endParaRPr lang="fa-IR" dirty="0" smtClean="0"/>
          </a:p>
          <a:p>
            <a:pPr algn="r" rtl="1"/>
            <a:r>
              <a:rPr lang="fa-IR" dirty="0" smtClean="0"/>
              <a:t>در حال حاضر، شواهدی مبنی بر اینکه آنتروتوکسین در غذاهای بسته بندی تحت خلاء می تواند تولید شود وجود ندارد </a:t>
            </a:r>
          </a:p>
          <a:p>
            <a:pPr algn="r" rtl="1">
              <a:buNone/>
            </a:pPr>
            <a:endParaRPr lang="fa-IR" dirty="0" smtClean="0"/>
          </a:p>
          <a:p>
            <a:pPr algn="r" rtl="1"/>
            <a:endParaRPr lang="fa-I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pPr algn="r" rtl="1"/>
            <a:r>
              <a:rPr lang="fa-IR" dirty="0" smtClean="0"/>
              <a:t>نوع مواد غذایی در دسترس بر تولید انتروتوکسین موثر است (آرژنین، سیستئین، فنیل آلانین، برخی نمک های آلی، ویتامین، منوسدیم گلوتامات برای تولید توکسین نوع </a:t>
            </a:r>
            <a:r>
              <a:rPr lang="en-US" dirty="0" smtClean="0"/>
              <a:t>B</a:t>
            </a:r>
            <a:r>
              <a:rPr lang="fa-IR" dirty="0" smtClean="0"/>
              <a:t> لازم است)  </a:t>
            </a:r>
          </a:p>
          <a:p>
            <a:pPr algn="r" rtl="1">
              <a:buNone/>
            </a:pPr>
            <a:endParaRPr lang="fa-IR" dirty="0" smtClean="0"/>
          </a:p>
          <a:p>
            <a:pPr algn="r" rtl="1"/>
            <a:r>
              <a:rPr lang="fa-IR" dirty="0" smtClean="0"/>
              <a:t>در حضور مقادیر قابل توجهی نشاسته و پروتئین توکسین بیشتری تولید می شود </a:t>
            </a:r>
          </a:p>
          <a:p>
            <a:pPr algn="r" rtl="1">
              <a:buNone/>
            </a:pPr>
            <a:endParaRPr lang="fa-IR" dirty="0" smtClean="0"/>
          </a:p>
          <a:p>
            <a:pPr algn="r" rtl="1"/>
            <a:r>
              <a:rPr lang="fa-IR" dirty="0" smtClean="0"/>
              <a:t>گلوکز اثر جلوگیری کننده بر تولید توکسین </a:t>
            </a:r>
            <a:r>
              <a:rPr lang="en-US" dirty="0" smtClean="0"/>
              <a:t>A,B,C,E</a:t>
            </a:r>
            <a:r>
              <a:rPr lang="fa-IR" dirty="0" smtClean="0"/>
              <a:t> دارد </a:t>
            </a:r>
            <a:endParaRPr lang="fa-I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8400"/>
            <a:ext cx="8229600" cy="1143000"/>
          </a:xfrm>
        </p:spPr>
        <p:txBody>
          <a:bodyPr/>
          <a:lstStyle/>
          <a:p>
            <a:r>
              <a:rPr lang="fa-IR" b="1" dirty="0" smtClean="0">
                <a:cs typeface="+mn-cs"/>
              </a:rPr>
              <a:t>استافیلوکوکوس اورئوس</a:t>
            </a:r>
            <a:endParaRPr lang="fa-IR" b="1" dirty="0">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a:bodyPr>
          <a:lstStyle/>
          <a:p>
            <a:pPr algn="r" rtl="1"/>
            <a:r>
              <a:rPr lang="fa-IR" dirty="0" smtClean="0"/>
              <a:t>مخزن اصلی استافیلوکوک اورئوس در انسان حفره بینی است و ازاین نقطه به سایر محل ها انتقال پیدا می کند، بعد از حفره بینی پوست دست و صورت و زیر بغل و کشاله ران مهمترین نقاط آلوده هستند ( در چشم، گلو و دستگاه گوارش هم یافت می شود) </a:t>
            </a:r>
          </a:p>
          <a:p>
            <a:pPr algn="r" rtl="1">
              <a:buNone/>
            </a:pPr>
            <a:endParaRPr lang="fa-IR" dirty="0" smtClean="0"/>
          </a:p>
          <a:p>
            <a:pPr algn="r" rtl="1"/>
            <a:r>
              <a:rPr lang="fa-IR" dirty="0" smtClean="0"/>
              <a:t>علاوه بر انسان، حیوانات اهلی هم ناقل استافیلوکوک اند</a:t>
            </a:r>
          </a:p>
          <a:p>
            <a:pPr algn="r" rtl="1">
              <a:buNone/>
            </a:pPr>
            <a:r>
              <a:rPr lang="fa-IR" dirty="0" smtClean="0"/>
              <a:t>  </a:t>
            </a:r>
          </a:p>
          <a:p>
            <a:pPr algn="r" rtl="1"/>
            <a:r>
              <a:rPr lang="fa-IR" dirty="0" smtClean="0"/>
              <a:t>در حیوانات اهلی شیرده مانند گاو عفونت و ورم استافیلوکوکی پستان از منابع عمده باکتری محسوب می شود </a:t>
            </a:r>
            <a:endParaRPr lang="fa-I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غذاهایی که با دست تهیه می شوند در معرض آلودگی بیشتری هستند  </a:t>
            </a:r>
          </a:p>
          <a:p>
            <a:pPr algn="r" rtl="1"/>
            <a:r>
              <a:rPr lang="fa-IR" dirty="0" smtClean="0"/>
              <a:t>غذاهای پروتئینی و لبنیات و شیرینی های خامه دار و سس های کرم دار و سالاد الویه از شایع ترین غذاهای آلوده می باشند  </a:t>
            </a:r>
          </a:p>
          <a:p>
            <a:pPr algn="r" rtl="1"/>
            <a:r>
              <a:rPr lang="fa-IR" dirty="0" smtClean="0"/>
              <a:t>رشد باکتری در غذا بدون ایجاد بو و طعم نامطلوب روی می دهد و توکسین تولید می کند </a:t>
            </a:r>
            <a:endParaRPr lang="fa-I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استافیلوکوک اورئوس رقابت کننده ضعیفی است بنابراین معمولا در غذاهای خام بواسطه وجود باکتری های رقیب قادر به رشد نمی باشد و بیشتر در غذاهای پخته رشد می کند </a:t>
            </a:r>
            <a:endParaRPr lang="fa-I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مسمومیت حاصله از این باکتری توسط آنتروتوکسین تولید شده در غذا می باشد و سم حاصله یک اگزوتوکسین محسوب می شود.  </a:t>
            </a:r>
          </a:p>
          <a:p>
            <a:pPr algn="r" rtl="1"/>
            <a:r>
              <a:rPr lang="fa-IR" dirty="0" smtClean="0"/>
              <a:t>علائم عمده شامل استفراغ، سستی و ضعف و گاهی دردهای شکمی و اسهال </a:t>
            </a:r>
          </a:p>
          <a:p>
            <a:pPr algn="r" rtl="1"/>
            <a:r>
              <a:rPr lang="fa-IR" dirty="0" smtClean="0"/>
              <a:t>دوره بیماری 2-6 ساعت و معمولا بیمار بعداز 2روز بهبودی می یابد </a:t>
            </a:r>
            <a:endParaRPr lang="fa-I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انتروتوکسین ایجاد شده یک نوروتوکسین نیز می باشد زیرا با تاثیر بر گیرنده های عصبی در دستگاه گوارش از طریق عصب واگ موجب تحریک مرکز استفراغ در مغز می شود </a:t>
            </a:r>
          </a:p>
          <a:p>
            <a:pPr algn="r" rtl="1"/>
            <a:r>
              <a:rPr lang="fa-IR" dirty="0" smtClean="0"/>
              <a:t>مصرف 30 گرم یا 30 میلی لیتر از غذایی که حاوی 200-1000 نانوگرم توکسین است که توسط 10</a:t>
            </a:r>
            <a:r>
              <a:rPr lang="fa-IR" baseline="30000" dirty="0" smtClean="0"/>
              <a:t>6</a:t>
            </a:r>
            <a:r>
              <a:rPr lang="fa-IR" dirty="0" smtClean="0"/>
              <a:t> تا 10</a:t>
            </a:r>
            <a:r>
              <a:rPr lang="fa-IR" baseline="30000" dirty="0" smtClean="0"/>
              <a:t>7</a:t>
            </a:r>
            <a:endParaRPr lang="en-US" dirty="0" smtClean="0"/>
          </a:p>
          <a:p>
            <a:pPr algn="r" rtl="1">
              <a:buNone/>
            </a:pPr>
            <a:r>
              <a:rPr lang="fa-IR" dirty="0" smtClean="0"/>
              <a:t>   باکتری در هر گرم ماده غذایی تولید شده است منجر به ایجاد مسمومیت می شود  </a:t>
            </a:r>
            <a:endParaRPr lang="fa-I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مسمومیت با استافیلوکوک با دوره کمون کوتاه مشخص می شود به طوریکه 2-4 ساعت بعد از خوردن غذای آلوده مسمومیت اتفاق می افتد</a:t>
            </a:r>
            <a:endParaRPr lang="fa-I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14600"/>
            <a:ext cx="8229600" cy="1143000"/>
          </a:xfrm>
        </p:spPr>
        <p:txBody>
          <a:bodyPr/>
          <a:lstStyle/>
          <a:p>
            <a:pPr rtl="1"/>
            <a:r>
              <a:rPr lang="fa-IR" b="1" dirty="0" smtClean="0">
                <a:cs typeface="+mn-cs"/>
              </a:rPr>
              <a:t>کلستریدیوم پرفرینجنس</a:t>
            </a:r>
            <a:endParaRPr lang="fa-IR" b="1" dirty="0">
              <a:cs typeface="+mn-c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81000" y="2590800"/>
            <a:ext cx="8229600" cy="1143000"/>
          </a:xfrm>
          <a:prstGeom prst="rect">
            <a:avLst/>
          </a:prstGeom>
        </p:spPr>
        <p:txBody>
          <a:bodyPr vert="horz" lIns="91440" tIns="45720" rIns="91440" bIns="45720" rtlCol="0" anchor="ct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4400" b="1" i="0" u="none" strike="noStrike" kern="1200" cap="none" spc="0" normalizeH="0" baseline="0" noProof="0" dirty="0" smtClean="0">
                <a:ln>
                  <a:noFill/>
                </a:ln>
                <a:solidFill>
                  <a:schemeClr val="tx1"/>
                </a:solidFill>
                <a:effectLst/>
                <a:uLnTx/>
                <a:uFillTx/>
                <a:latin typeface="+mj-lt"/>
                <a:ea typeface="+mj-ea"/>
                <a:cs typeface="+mn-cs"/>
              </a:rPr>
              <a:t>ویژگی ها </a:t>
            </a:r>
            <a:endParaRPr kumimoji="0" lang="fa-IR" sz="4400" b="1" i="0" u="none" strike="noStrike" kern="1200" cap="none" spc="0" normalizeH="0" baseline="0" noProof="0" dirty="0">
              <a:ln>
                <a:noFill/>
              </a:ln>
              <a:solidFill>
                <a:schemeClr val="tx1"/>
              </a:solidFill>
              <a:effectLst/>
              <a:uLnTx/>
              <a:uFillTx/>
              <a:latin typeface="+mj-lt"/>
              <a:ea typeface="+mj-ea"/>
              <a:cs typeface="+mn-cs"/>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pPr algn="r" rtl="1"/>
            <a:r>
              <a:rPr lang="fa-IR" dirty="0" smtClean="0"/>
              <a:t>باسیل بزرگ مستطیل شکل به طول 2-8 میکرومتر و عرض 1 میکرومتر </a:t>
            </a:r>
          </a:p>
          <a:p>
            <a:pPr algn="r" rtl="1"/>
            <a:r>
              <a:rPr lang="fa-IR" dirty="0" smtClean="0"/>
              <a:t>بی هوازی </a:t>
            </a:r>
          </a:p>
          <a:p>
            <a:pPr algn="r" rtl="1"/>
            <a:r>
              <a:rPr lang="fa-IR" dirty="0" smtClean="0"/>
              <a:t>مولد اسپور،معمولا کپسول دار </a:t>
            </a:r>
          </a:p>
          <a:p>
            <a:pPr algn="r" rtl="1"/>
            <a:r>
              <a:rPr lang="fa-IR" dirty="0" smtClean="0"/>
              <a:t>قادر به تخمیر لاکتوز </a:t>
            </a:r>
          </a:p>
          <a:p>
            <a:pPr algn="r" rtl="1"/>
            <a:r>
              <a:rPr lang="fa-IR" dirty="0" smtClean="0"/>
              <a:t>تولید مثل باکتری در کمتر از 15 دقیقه (دمای 41 درجه بهترین دمای رشد به طوریکه زمان تولید مثل 7/1 دقیقه می شود ) </a:t>
            </a:r>
          </a:p>
          <a:p>
            <a:pPr algn="r" rtl="1"/>
            <a:r>
              <a:rPr lang="en-US" dirty="0" smtClean="0"/>
              <a:t>PH</a:t>
            </a:r>
            <a:r>
              <a:rPr lang="fa-IR" dirty="0" smtClean="0"/>
              <a:t> مناسب 5-9 و 7 بهترین  </a:t>
            </a:r>
          </a:p>
          <a:p>
            <a:pPr algn="r" rtl="1"/>
            <a:r>
              <a:rPr lang="fa-IR" dirty="0" smtClean="0"/>
              <a:t>غلظت 5/6 % نمک از رشد باکتری جلوگیری می کند </a:t>
            </a:r>
            <a:endParaRPr lang="fa-I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ایجاد شوک سرما منجر به ازبین رفتن 96% باکتری ها در مدت 10 دقیقه در فاز لگاریتمی رشد باکتری  </a:t>
            </a:r>
          </a:p>
          <a:p>
            <a:pPr algn="r" rtl="1"/>
            <a:r>
              <a:rPr lang="fa-IR" dirty="0" smtClean="0"/>
              <a:t>استفاده توام نیتریت سدیم و کلرید سدیم اثر مهارکنندگی این ترکیبات را بر رشد باکتری تشدید می کند </a:t>
            </a:r>
          </a:p>
          <a:p>
            <a:pPr algn="r" rtl="1"/>
            <a:r>
              <a:rPr lang="fa-IR" dirty="0" smtClean="0"/>
              <a:t>غلظت 7-8% کلرید سدیم و یا 300 میکروگرم در میلی لیتر نیتریت سدیم از رشد باکتری ممانعت به عمل می آورد </a:t>
            </a:r>
            <a:endParaRPr lang="fa-I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مسمومیت غذایی استافیلوکوکی یکی از رایج ترین بیماری های ناشی از غذا در جهان  </a:t>
            </a:r>
          </a:p>
          <a:p>
            <a:pPr algn="r" rtl="1"/>
            <a:endParaRPr lang="fa-IR" dirty="0" smtClean="0"/>
          </a:p>
          <a:p>
            <a:pPr algn="r" rtl="1"/>
            <a:r>
              <a:rPr lang="fa-IR" dirty="0" smtClean="0"/>
              <a:t>با وجود بهبود اقدامات بهداشتی اما هنوز تعداد موارد گاستروانتریت استافیلوکوکی خیلی بیشتراز دیگر بیماری های ناشی از عوامل میکروبی است </a:t>
            </a:r>
            <a:endParaRPr lang="fa-I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باکتری های مولد اسپور به دو دسته تقسیم می شوند، خانواده مقاوم به حرارت و حساس به  حرارت که خانواده مقاوم به حرارت در محیط کشت بخوبی اسپورزایی می کنند و میزان زیادی آنتروتوکسین تولید میکنند اما حساس به حرارت بخوبی اسپورزایی نمی کنند</a:t>
            </a:r>
            <a:endParaRPr lang="fa-I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پرفرینجنس به هنگام تکثیر در مواد غذایی گرم توکسین تولید نمیکند بلکه زمانیکه باکتری به فرم اسپور در آید، بعد از خوردن غذا، همانند آندو توکسین عمل کرده وباعث تحریک دیواره روده ها شده و سبب اسهال می شود </a:t>
            </a:r>
          </a:p>
          <a:p>
            <a:pPr algn="r" rtl="1"/>
            <a:r>
              <a:rPr lang="fa-IR" dirty="0" smtClean="0"/>
              <a:t>سموم حاصله نه کاملا مشابه مسمومیت غذایی و نه مشابه عفونت غذایی است بلکه هردو ویژگی را دارد </a:t>
            </a:r>
          </a:p>
          <a:p>
            <a:pPr algn="r" rtl="1"/>
            <a:r>
              <a:rPr lang="fa-IR" dirty="0" smtClean="0"/>
              <a:t>مصرف بیش از 10</a:t>
            </a:r>
            <a:r>
              <a:rPr lang="fa-IR" baseline="30000" dirty="0" smtClean="0"/>
              <a:t>6</a:t>
            </a:r>
            <a:r>
              <a:rPr lang="fa-IR" dirty="0" smtClean="0"/>
              <a:t> سلول باکتری در هر گرم ماده غذایی منجر به بیماری می شود </a:t>
            </a:r>
            <a:endParaRPr lang="fa-I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تقسیم بندی در 5 گروه عمده </a:t>
            </a:r>
            <a:r>
              <a:rPr lang="fa-IR" dirty="0" smtClean="0"/>
              <a:t>(</a:t>
            </a:r>
            <a:r>
              <a:rPr lang="en-US" dirty="0" smtClean="0"/>
              <a:t>A,B,C,D,E</a:t>
            </a:r>
            <a:r>
              <a:rPr lang="fa-IR" dirty="0" smtClean="0"/>
              <a:t>) </a:t>
            </a:r>
          </a:p>
          <a:p>
            <a:pPr algn="r" rtl="1"/>
            <a:r>
              <a:rPr lang="fa-IR" dirty="0" smtClean="0"/>
              <a:t>تولید 4 توکسین عمده و 8 توکسین فرعی  </a:t>
            </a:r>
            <a:endParaRPr lang="fa-IR" dirty="0" smtClean="0"/>
          </a:p>
          <a:p>
            <a:pPr algn="r" rtl="1">
              <a:buNone/>
            </a:pPr>
            <a:endParaRPr lang="fa-IR" dirty="0" smtClean="0"/>
          </a:p>
          <a:p>
            <a:pPr algn="r" rtl="1"/>
            <a:r>
              <a:rPr lang="fa-IR" dirty="0" smtClean="0"/>
              <a:t>نوع </a:t>
            </a:r>
            <a:r>
              <a:rPr lang="en-US" dirty="0" smtClean="0"/>
              <a:t>A</a:t>
            </a:r>
            <a:r>
              <a:rPr lang="fa-IR" dirty="0" smtClean="0"/>
              <a:t> تولید توکسین آلفا </a:t>
            </a:r>
            <a:r>
              <a:rPr lang="fa-IR" dirty="0" smtClean="0"/>
              <a:t>و انتروتوکسین (عامل </a:t>
            </a:r>
            <a:r>
              <a:rPr lang="fa-IR" dirty="0" smtClean="0"/>
              <a:t>ایجاد مسمومیت غذایی و قانقاریای گازدار)</a:t>
            </a:r>
          </a:p>
          <a:p>
            <a:pPr algn="r" rtl="1">
              <a:buNone/>
            </a:pPr>
            <a:endParaRPr lang="fa-IR" dirty="0" smtClean="0"/>
          </a:p>
          <a:p>
            <a:pPr algn="r" rtl="1">
              <a:buNone/>
            </a:pPr>
            <a:r>
              <a:rPr lang="fa-IR" dirty="0" smtClean="0"/>
              <a:t> </a:t>
            </a:r>
          </a:p>
          <a:p>
            <a:pPr algn="r" rtl="1"/>
            <a:endParaRPr lang="fa-IR"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pPr algn="r" rtl="1"/>
            <a:r>
              <a:rPr lang="fa-IR" dirty="0" smtClean="0"/>
              <a:t>نوع </a:t>
            </a:r>
            <a:r>
              <a:rPr lang="en-US" dirty="0" smtClean="0"/>
              <a:t>C</a:t>
            </a:r>
            <a:r>
              <a:rPr lang="fa-IR" dirty="0" smtClean="0"/>
              <a:t> تولید توکسین آلفا و </a:t>
            </a:r>
            <a:r>
              <a:rPr lang="en-US" dirty="0" smtClean="0"/>
              <a:t>B</a:t>
            </a:r>
            <a:r>
              <a:rPr lang="fa-IR" dirty="0" smtClean="0"/>
              <a:t> </a:t>
            </a:r>
            <a:r>
              <a:rPr lang="fa-IR" dirty="0" smtClean="0"/>
              <a:t>و آنتروتوکسین(عامل </a:t>
            </a:r>
            <a:r>
              <a:rPr lang="fa-IR" dirty="0" smtClean="0"/>
              <a:t>ایجاد انتریتیس نکروتیکانس) </a:t>
            </a:r>
            <a:endParaRPr lang="fa-IR" dirty="0" smtClean="0"/>
          </a:p>
          <a:p>
            <a:pPr algn="r" rtl="1"/>
            <a:r>
              <a:rPr lang="fa-IR" dirty="0" smtClean="0"/>
              <a:t>نوع </a:t>
            </a:r>
            <a:r>
              <a:rPr lang="en-US" dirty="0" smtClean="0"/>
              <a:t>B</a:t>
            </a:r>
            <a:r>
              <a:rPr lang="fa-IR" dirty="0" smtClean="0"/>
              <a:t> تولید توکسین آلفا، بتا، اپسیلون </a:t>
            </a:r>
          </a:p>
          <a:p>
            <a:pPr algn="r" rtl="1"/>
            <a:r>
              <a:rPr lang="fa-IR" dirty="0" smtClean="0"/>
              <a:t>نوع </a:t>
            </a:r>
            <a:r>
              <a:rPr lang="en-US" dirty="0" smtClean="0"/>
              <a:t>D</a:t>
            </a:r>
            <a:r>
              <a:rPr lang="fa-IR" dirty="0" smtClean="0"/>
              <a:t> تولید توکسین آلفا،اپسیلون، انتروتوکسین </a:t>
            </a:r>
          </a:p>
          <a:p>
            <a:pPr algn="r" rtl="1"/>
            <a:r>
              <a:rPr lang="fa-IR" dirty="0" smtClean="0"/>
              <a:t>نوع </a:t>
            </a:r>
            <a:r>
              <a:rPr lang="en-US" dirty="0" smtClean="0"/>
              <a:t>E</a:t>
            </a:r>
            <a:r>
              <a:rPr lang="fa-IR" dirty="0" smtClean="0"/>
              <a:t> تولید توکسین آلفا و آیوتا </a:t>
            </a:r>
          </a:p>
          <a:p>
            <a:pPr algn="r" rtl="1"/>
            <a:r>
              <a:rPr lang="fa-IR" dirty="0" smtClean="0"/>
              <a:t>همه توکسین ها منجر به افزایش نفوذپذیری عروق می شوند </a:t>
            </a:r>
            <a:endParaRPr lang="fa-IR" dirty="0" smtClean="0"/>
          </a:p>
          <a:p>
            <a:pPr algn="r" rtl="1"/>
            <a:endParaRPr lang="fa-I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algn="r" rtl="1"/>
            <a:r>
              <a:rPr lang="fa-IR" dirty="0" smtClean="0"/>
              <a:t>آنتروتوکسین </a:t>
            </a:r>
            <a:r>
              <a:rPr lang="fa-IR" dirty="0" smtClean="0"/>
              <a:t>اغلب از نوع </a:t>
            </a:r>
            <a:r>
              <a:rPr lang="en-US" dirty="0" smtClean="0"/>
              <a:t>A</a:t>
            </a:r>
            <a:r>
              <a:rPr lang="fa-IR" dirty="0" smtClean="0"/>
              <a:t> و گاهی اوقات از نوع </a:t>
            </a:r>
            <a:r>
              <a:rPr lang="en-US" dirty="0" smtClean="0"/>
              <a:t>C,D</a:t>
            </a:r>
            <a:r>
              <a:rPr lang="fa-IR" dirty="0" smtClean="0"/>
              <a:t> (آنتروتوکسین این باکتری در هنگام هاگ سازی سلول، خصوصا در مراحل انتهایی آن تشکیل شده و با پارگی پوشش هاگ به محیط اطراف پخش می شود </a:t>
            </a:r>
            <a:r>
              <a:rPr lang="fa-IR" dirty="0" smtClean="0"/>
              <a:t>  </a:t>
            </a:r>
          </a:p>
          <a:p>
            <a:pPr algn="r" rtl="1">
              <a:buNone/>
            </a:pPr>
            <a:endParaRPr lang="fa-IR" dirty="0" smtClean="0"/>
          </a:p>
          <a:p>
            <a:pPr algn="r" rtl="1"/>
            <a:r>
              <a:rPr lang="fa-IR" dirty="0" smtClean="0"/>
              <a:t>انتروتوکسین به سلول های اپی تلیال روده چسبیده و از آنجا داخل غشای سلول شده و قادر به تغییر مسیر حرکت آب و املاح می شود </a:t>
            </a:r>
            <a:endParaRPr lang="fa-IR" dirty="0" smtClean="0"/>
          </a:p>
          <a:p>
            <a:pPr algn="r" rtl="1">
              <a:buNone/>
            </a:pPr>
            <a:endParaRPr lang="fa-I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آنتروتوکسین پرفرینجنس حساس به حرارت (زمان مرگ آن در دمای 60 درجه تا 10 دقیقه) </a:t>
            </a:r>
          </a:p>
          <a:p>
            <a:pPr algn="r" rtl="1"/>
            <a:r>
              <a:rPr lang="fa-IR" dirty="0" smtClean="0"/>
              <a:t>بروز نشانه های مسمومیت بعد از 6-22 ساعت </a:t>
            </a:r>
          </a:p>
          <a:p>
            <a:pPr algn="r" rtl="1"/>
            <a:r>
              <a:rPr lang="fa-IR" dirty="0" smtClean="0"/>
              <a:t>علائم بالینی: دل درد، اسهال شدید، تهوع </a:t>
            </a:r>
          </a:p>
          <a:p>
            <a:pPr algn="r" rtl="1"/>
            <a:r>
              <a:rPr lang="fa-IR" dirty="0" smtClean="0"/>
              <a:t>معمولا در این بیماری استفراغ وتب وجود ندارد  </a:t>
            </a:r>
          </a:p>
          <a:p>
            <a:pPr algn="r" rtl="1"/>
            <a:r>
              <a:rPr lang="fa-IR" dirty="0" smtClean="0"/>
              <a:t>معمولا پس از 12-24 ساعت علائم بهبود می یابند </a:t>
            </a:r>
          </a:p>
          <a:p>
            <a:pPr algn="r" rtl="1"/>
            <a:endParaRPr lang="fa-I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فقط گونه های تشکیل دهنده اندوسپور باعث گاستروآنتریت می شوند  </a:t>
            </a:r>
          </a:p>
          <a:p>
            <a:pPr algn="r" rtl="1"/>
            <a:r>
              <a:rPr lang="fa-IR" dirty="0" smtClean="0"/>
              <a:t>اندوسپورها در محیط کشت در مدت 6 ساعت می توانند اسپورزایی کنند </a:t>
            </a:r>
          </a:p>
          <a:p>
            <a:pPr algn="r" rtl="1"/>
            <a:r>
              <a:rPr lang="fa-IR" dirty="0" smtClean="0"/>
              <a:t>سویه های اسپورزای فاقد آنتروتوکسین ارتباطی با گاستروآنتریت ندارند</a:t>
            </a:r>
            <a:endParaRPr lang="fa-I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اثر مواد غذایی مختلف بر اسپورزایی : </a:t>
            </a:r>
          </a:p>
          <a:p>
            <a:pPr algn="r" rtl="1"/>
            <a:r>
              <a:rPr lang="fa-IR" dirty="0" smtClean="0"/>
              <a:t>نشاسته، دکسترین و رافینوز به عنوان منبع کربن و انرژی مورد استفاده قرار می گیرد </a:t>
            </a:r>
          </a:p>
          <a:p>
            <a:pPr algn="r" rtl="1"/>
            <a:r>
              <a:rPr lang="fa-IR" dirty="0" smtClean="0"/>
              <a:t>گلوکز و لاکتوز تولید اسپور را مهار می کنند </a:t>
            </a:r>
          </a:p>
          <a:p>
            <a:pPr algn="r" rtl="1"/>
            <a:r>
              <a:rPr lang="fa-IR" dirty="0" smtClean="0"/>
              <a:t>متیل زانتین، کافئین و تئوفیلین اسپورزایی را افزایش می دهد </a:t>
            </a:r>
          </a:p>
          <a:p>
            <a:pPr algn="r" rtl="1"/>
            <a:r>
              <a:rPr lang="fa-IR" dirty="0" smtClean="0"/>
              <a:t>محیط اسیدی از تشکیل اسپور ممانعت می کند</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جایگاه طبیعی در خاک </a:t>
            </a:r>
          </a:p>
          <a:p>
            <a:pPr algn="r" rtl="1"/>
            <a:r>
              <a:rPr lang="fa-IR" dirty="0" smtClean="0"/>
              <a:t>روده انسان و حیوانات (نوع مقاوم به حرارت) </a:t>
            </a:r>
          </a:p>
          <a:p>
            <a:pPr algn="r" rtl="1"/>
            <a:r>
              <a:rPr lang="fa-IR" dirty="0" smtClean="0"/>
              <a:t>حیواناتی مانند مرغ، گوساله و خوک از منابع باکتری مولد انتروتوکسین </a:t>
            </a:r>
          </a:p>
          <a:p>
            <a:pPr algn="r" rtl="1"/>
            <a:r>
              <a:rPr lang="fa-IR" dirty="0" smtClean="0"/>
              <a:t>انواع مگس های گوشت معمولا آلودگی شدیدی به باکتری دارند </a:t>
            </a:r>
          </a:p>
          <a:p>
            <a:pPr algn="r" rtl="1"/>
            <a:endParaRPr lang="fa-I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12837"/>
            <a:ext cx="8229600" cy="5059363"/>
          </a:xfrm>
        </p:spPr>
        <p:txBody>
          <a:bodyPr/>
          <a:lstStyle/>
          <a:p>
            <a:pPr algn="r" rtl="1"/>
            <a:r>
              <a:rPr lang="fa-IR" dirty="0" smtClean="0"/>
              <a:t>از آنجایی که روده حیوانات به طور طبیعی حامل این باکتری است گوشت ها از حاملین این باکتری هستند </a:t>
            </a:r>
          </a:p>
          <a:p>
            <a:pPr algn="r" rtl="1"/>
            <a:r>
              <a:rPr lang="fa-IR" dirty="0" smtClean="0"/>
              <a:t>در فرایند پخت اسپور باکتری زنده مانده و چنانچه این ماده غذایی بلافاصله مصرف نشود و برای مدتی در دمای اتاق و یا دمای نامناسب نگهداری شود اسپورها جوانه زده و تولید توکسین می کنند </a:t>
            </a:r>
          </a:p>
          <a:p>
            <a:pPr algn="r" rtl="1"/>
            <a:r>
              <a:rPr lang="fa-IR" dirty="0" smtClean="0"/>
              <a:t>باکتری در حضور اکسیژن قادر به رشد نیست</a:t>
            </a:r>
            <a:endParaRPr lang="fa-I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normAutofit fontScale="90000"/>
          </a:bodyPr>
          <a:lstStyle/>
          <a:p>
            <a:pPr rtl="1"/>
            <a:r>
              <a:rPr lang="fa-IR" sz="4000" b="1" dirty="0" smtClean="0">
                <a:cs typeface="+mn-cs"/>
              </a:rPr>
              <a:t>دلایل رایج بودن مسمومیت غذایی ناشی از استاف ؟</a:t>
            </a:r>
            <a:endParaRPr lang="fa-IR" sz="4000" b="1" dirty="0">
              <a:cs typeface="+mn-cs"/>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پرفرینجنس به جهت 4 ویژگی قابلیت قابل توجهی در ایجاد مسمومیت غذایی دارد: </a:t>
            </a:r>
          </a:p>
          <a:p>
            <a:pPr algn="r" rtl="1"/>
            <a:r>
              <a:rPr lang="fa-IR" dirty="0" smtClean="0"/>
              <a:t>فراوانی باکتری در طبیعت </a:t>
            </a:r>
          </a:p>
          <a:p>
            <a:pPr algn="r" rtl="1"/>
            <a:r>
              <a:rPr lang="fa-IR" dirty="0" smtClean="0"/>
              <a:t>تولید اسپور مقاوم به حرارت </a:t>
            </a:r>
          </a:p>
          <a:p>
            <a:pPr algn="r" rtl="1"/>
            <a:r>
              <a:rPr lang="fa-IR" dirty="0" smtClean="0"/>
              <a:t>قدرت تکثیر در حرارت بالارونده </a:t>
            </a:r>
          </a:p>
          <a:p>
            <a:pPr algn="r" rtl="1"/>
            <a:r>
              <a:rPr lang="fa-IR" dirty="0" smtClean="0"/>
              <a:t>توانایی در تولید آنتروتوکسین </a:t>
            </a:r>
            <a:endParaRPr lang="fa-I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برای پیشگیری از مسمومیت غذاها کاملا پخته و بلافاصله سرد شود (در عرض یکساعت به زیر 20 درجه برسد) </a:t>
            </a:r>
          </a:p>
          <a:p>
            <a:pPr algn="r" rtl="1"/>
            <a:endParaRPr lang="fa-IR" dirty="0" smtClean="0"/>
          </a:p>
          <a:p>
            <a:pPr algn="r" rtl="1"/>
            <a:r>
              <a:rPr lang="fa-IR" dirty="0" smtClean="0"/>
              <a:t>قبل از مصرف غذا کاملا حرارت داده شود و از تماس با ظروف و سطوح آلوده اجتناب گردد</a:t>
            </a:r>
            <a:endParaRPr lang="fa-I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678363"/>
          </a:xfrm>
        </p:spPr>
        <p:txBody>
          <a:bodyPr/>
          <a:lstStyle/>
          <a:p>
            <a:pPr algn="r" rtl="1"/>
            <a:r>
              <a:rPr lang="fa-IR" dirty="0" smtClean="0"/>
              <a:t>یکی از دلایل رایج بودن بیماری زایی این باکتری تحمل به خشکی این میکروارگانیسم است </a:t>
            </a:r>
          </a:p>
          <a:p>
            <a:pPr algn="r" rtl="1"/>
            <a:r>
              <a:rPr lang="fa-IR" dirty="0" smtClean="0"/>
              <a:t>قادر به تحمل محلول های غلیظ قند و نمک هستند (غلظت بیش از 20% نمک را تحمل میکنند)  </a:t>
            </a:r>
          </a:p>
          <a:p>
            <a:pPr algn="r" rtl="1"/>
            <a:r>
              <a:rPr lang="fa-IR" dirty="0" smtClean="0"/>
              <a:t>دوز بالای کلراید و نئومایسین و پلی میکسین را تحمل میکند </a:t>
            </a:r>
            <a:endParaRPr lang="fa-I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981200"/>
            <a:ext cx="8229600" cy="1143000"/>
          </a:xfrm>
        </p:spPr>
        <p:txBody>
          <a:bodyPr/>
          <a:lstStyle/>
          <a:p>
            <a:pPr rtl="1"/>
            <a:r>
              <a:rPr lang="fa-IR" b="1" dirty="0" smtClean="0"/>
              <a:t>ویژگی ها؟</a:t>
            </a:r>
            <a:endParaRPr lang="fa-IR"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lgn="r" rtl="1"/>
            <a:r>
              <a:rPr lang="fa-IR" dirty="0" smtClean="0"/>
              <a:t>گرم مثبت </a:t>
            </a:r>
          </a:p>
          <a:p>
            <a:pPr algn="r" rtl="1"/>
            <a:r>
              <a:rPr lang="fa-IR" dirty="0" smtClean="0"/>
              <a:t>کوکسی ها منفرد یا جفت به حالت خوشه انگور </a:t>
            </a:r>
          </a:p>
          <a:p>
            <a:pPr algn="r" rtl="1"/>
            <a:r>
              <a:rPr lang="fa-IR" dirty="0" smtClean="0"/>
              <a:t>غیر اسپورزا </a:t>
            </a:r>
          </a:p>
          <a:p>
            <a:pPr algn="r" rtl="1"/>
            <a:r>
              <a:rPr lang="fa-IR" dirty="0" smtClean="0"/>
              <a:t>فاقد کپسول </a:t>
            </a:r>
          </a:p>
          <a:p>
            <a:pPr algn="r" rtl="1"/>
            <a:r>
              <a:rPr lang="fa-IR" dirty="0" smtClean="0"/>
              <a:t>غیر متحرک </a:t>
            </a:r>
          </a:p>
          <a:p>
            <a:pPr algn="r" rtl="1"/>
            <a:r>
              <a:rPr lang="fa-IR" dirty="0" smtClean="0"/>
              <a:t>بی هوازی اختیاری  </a:t>
            </a:r>
          </a:p>
          <a:p>
            <a:pPr algn="r" rtl="1"/>
            <a:r>
              <a:rPr lang="fa-IR" dirty="0" smtClean="0"/>
              <a:t>مزوفیل (7-48) (20-37 بهترین رشد) </a:t>
            </a:r>
          </a:p>
          <a:p>
            <a:pPr algn="r" rtl="1"/>
            <a:r>
              <a:rPr lang="en-US" dirty="0" smtClean="0"/>
              <a:t>PH</a:t>
            </a:r>
            <a:r>
              <a:rPr lang="fa-IR" dirty="0" smtClean="0"/>
              <a:t> 4-9 (6-7 مناسب ترین) </a:t>
            </a:r>
            <a:endParaRPr lang="fa-I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754563"/>
          </a:xfrm>
        </p:spPr>
        <p:txBody>
          <a:bodyPr/>
          <a:lstStyle/>
          <a:p>
            <a:pPr algn="r" rtl="1"/>
            <a:r>
              <a:rPr lang="fa-IR" dirty="0" smtClean="0"/>
              <a:t>حداقل </a:t>
            </a:r>
            <a:r>
              <a:rPr lang="en-US" dirty="0" smtClean="0"/>
              <a:t>PH</a:t>
            </a:r>
            <a:r>
              <a:rPr lang="fa-IR" dirty="0" smtClean="0"/>
              <a:t> برای رشد در شرایط هوازی در گوشت 4/8 ودر شرایط بی هوازی 5/5 است  </a:t>
            </a:r>
          </a:p>
          <a:p>
            <a:pPr algn="r" rtl="1"/>
            <a:r>
              <a:rPr lang="fa-IR" dirty="0" smtClean="0"/>
              <a:t>قادر به تولید انتروتوکسین (عامل اصلی مسمومیت غذایی) </a:t>
            </a:r>
          </a:p>
          <a:p>
            <a:pPr algn="r" rtl="1"/>
            <a:r>
              <a:rPr lang="fa-IR" dirty="0" smtClean="0"/>
              <a:t>35-50% انسان ها حامل </a:t>
            </a:r>
          </a:p>
          <a:p>
            <a:pPr algn="r" rtl="1"/>
            <a:r>
              <a:rPr lang="fa-IR" dirty="0" smtClean="0"/>
              <a:t>در بسیاری از کشورها آلودگی با سطوح پایین، تا 10</a:t>
            </a:r>
            <a:r>
              <a:rPr lang="fa-IR" baseline="30000" dirty="0" smtClean="0"/>
              <a:t>3</a:t>
            </a:r>
            <a:endParaRPr lang="en-US" dirty="0" smtClean="0"/>
          </a:p>
          <a:p>
            <a:pPr algn="r" rtl="1">
              <a:buNone/>
            </a:pPr>
            <a:r>
              <a:rPr lang="fa-IR" dirty="0" smtClean="0"/>
              <a:t>   به عنوان خطر در نظرگرفته نمی شود</a:t>
            </a:r>
            <a:endParaRPr lang="fa-I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0"/>
            <a:ext cx="8229600" cy="1143000"/>
          </a:xfrm>
        </p:spPr>
        <p:txBody>
          <a:bodyPr>
            <a:normAutofit/>
          </a:bodyPr>
          <a:lstStyle/>
          <a:p>
            <a:pPr rtl="1"/>
            <a:r>
              <a:rPr lang="fa-IR" sz="3200" b="1" dirty="0" smtClean="0"/>
              <a:t>سموم مترشحه توسط استافیلوکوکوس اورئوس؟</a:t>
            </a:r>
            <a:endParaRPr lang="fa-IR" sz="32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834</TotalTime>
  <Words>1501</Words>
  <Application>Microsoft Office PowerPoint</Application>
  <PresentationFormat>On-screen Show (4:3)</PresentationFormat>
  <Paragraphs>138</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Slide 1</vt:lpstr>
      <vt:lpstr>استافیلوکوکوس اورئوس</vt:lpstr>
      <vt:lpstr>Slide 3</vt:lpstr>
      <vt:lpstr>دلایل رایج بودن مسمومیت غذایی ناشی از استاف ؟</vt:lpstr>
      <vt:lpstr>Slide 5</vt:lpstr>
      <vt:lpstr>ویژگی ها؟</vt:lpstr>
      <vt:lpstr>Slide 7</vt:lpstr>
      <vt:lpstr>Slide 8</vt:lpstr>
      <vt:lpstr>سموم مترشحه توسط استافیلوکوکوس اورئوس؟</vt:lpstr>
      <vt:lpstr>Slide 10</vt:lpstr>
      <vt:lpstr>آنزیم های تولیدی توسط استافیلوکوکوس اورئوس؟</vt:lpstr>
      <vt:lpstr>Slide 12</vt:lpstr>
      <vt:lpstr>Slide 13</vt:lpstr>
      <vt:lpstr>Slide 14</vt:lpstr>
      <vt:lpstr>Slide 15</vt:lpstr>
      <vt:lpstr>ویژگی های آنتروتوکسین ها؟</vt:lpstr>
      <vt:lpstr>Slide 17</vt:lpstr>
      <vt:lpstr>Slide 18</vt:lpstr>
      <vt:lpstr>Slide 19</vt:lpstr>
      <vt:lpstr>Slide 20</vt:lpstr>
      <vt:lpstr>Slide 21</vt:lpstr>
      <vt:lpstr>Slide 22</vt:lpstr>
      <vt:lpstr>Slide 23</vt:lpstr>
      <vt:lpstr>Slide 24</vt:lpstr>
      <vt:lpstr>Slide 25</vt:lpstr>
      <vt:lpstr>کلستریدیوم پرفرینجنس</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Fatemeh</dc:creator>
  <cp:lastModifiedBy>Fatemeh</cp:lastModifiedBy>
  <cp:revision>68</cp:revision>
  <dcterms:created xsi:type="dcterms:W3CDTF">2006-08-16T00:00:00Z</dcterms:created>
  <dcterms:modified xsi:type="dcterms:W3CDTF">2016-04-05T07:49:00Z</dcterms:modified>
</cp:coreProperties>
</file>