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6"/>
  </p:notesMasterIdLst>
  <p:sldIdLst>
    <p:sldId id="301" r:id="rId2"/>
    <p:sldId id="256" r:id="rId3"/>
    <p:sldId id="300" r:id="rId4"/>
    <p:sldId id="258" r:id="rId5"/>
    <p:sldId id="259" r:id="rId6"/>
    <p:sldId id="260" r:id="rId7"/>
    <p:sldId id="261" r:id="rId8"/>
    <p:sldId id="262" r:id="rId9"/>
    <p:sldId id="265" r:id="rId10"/>
    <p:sldId id="266" r:id="rId11"/>
    <p:sldId id="263" r:id="rId12"/>
    <p:sldId id="264" r:id="rId13"/>
    <p:sldId id="267" r:id="rId14"/>
    <p:sldId id="268" r:id="rId15"/>
    <p:sldId id="269" r:id="rId16"/>
    <p:sldId id="270" r:id="rId17"/>
    <p:sldId id="271" r:id="rId18"/>
    <p:sldId id="272" r:id="rId19"/>
    <p:sldId id="274" r:id="rId20"/>
    <p:sldId id="273" r:id="rId21"/>
    <p:sldId id="275" r:id="rId22"/>
    <p:sldId id="276" r:id="rId23"/>
    <p:sldId id="277" r:id="rId24"/>
    <p:sldId id="278" r:id="rId25"/>
    <p:sldId id="279" r:id="rId26"/>
    <p:sldId id="280" r:id="rId27"/>
    <p:sldId id="281" r:id="rId28"/>
    <p:sldId id="282" r:id="rId29"/>
    <p:sldId id="283" r:id="rId30"/>
    <p:sldId id="284" r:id="rId31"/>
    <p:sldId id="286" r:id="rId32"/>
    <p:sldId id="287" r:id="rId33"/>
    <p:sldId id="288" r:id="rId34"/>
    <p:sldId id="289" r:id="rId35"/>
    <p:sldId id="290" r:id="rId36"/>
    <p:sldId id="291" r:id="rId37"/>
    <p:sldId id="292" r:id="rId38"/>
    <p:sldId id="293" r:id="rId39"/>
    <p:sldId id="294" r:id="rId40"/>
    <p:sldId id="295" r:id="rId41"/>
    <p:sldId id="296" r:id="rId42"/>
    <p:sldId id="299" r:id="rId43"/>
    <p:sldId id="297" r:id="rId44"/>
    <p:sldId id="298" r:id="rId4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2999" autoAdjust="0"/>
    <p:restoredTop sz="94660"/>
  </p:normalViewPr>
  <p:slideViewPr>
    <p:cSldViewPr snapToGrid="0">
      <p:cViewPr varScale="1">
        <p:scale>
          <a:sx n="73" d="100"/>
          <a:sy n="73" d="100"/>
        </p:scale>
        <p:origin x="-540" y="-10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1A41D2E-9B9F-42C9-9848-15A624471882}" type="datetimeFigureOut">
              <a:rPr lang="fa-IR" smtClean="0"/>
              <a:pPr/>
              <a:t>1435/05/03</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D41DF36-BBD4-4E89-8196-6866426AA0C8}" type="slidenum">
              <a:rPr lang="fa-IR" smtClean="0"/>
              <a:pPr/>
              <a:t>‹#›</a:t>
            </a:fld>
            <a:endParaRPr lang="fa-IR"/>
          </a:p>
        </p:txBody>
      </p:sp>
    </p:spTree>
    <p:extLst>
      <p:ext uri="{BB962C8B-B14F-4D97-AF65-F5344CB8AC3E}">
        <p14:creationId xmlns="" xmlns:p14="http://schemas.microsoft.com/office/powerpoint/2010/main" val="6438283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654392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2552702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1149855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673938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316211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3584198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3051833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4044484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29782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4024749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BE2E82-4E58-4BA6-B18B-3F823458369A}" type="datetimeFigureOut">
              <a:rPr lang="fa-IR" smtClean="0"/>
              <a:pPr/>
              <a:t>1435/05/03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2818286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BE2E82-4E58-4BA6-B18B-3F823458369A}" type="datetimeFigureOut">
              <a:rPr lang="fa-IR" smtClean="0"/>
              <a:pPr/>
              <a:t>1435/05/03</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B894C2E-DF7C-449E-A44F-1459E1E5087E}" type="slidenum">
              <a:rPr lang="fa-IR" smtClean="0"/>
              <a:pPr/>
              <a:t>‹#›</a:t>
            </a:fld>
            <a:endParaRPr lang="fa-IR"/>
          </a:p>
        </p:txBody>
      </p:sp>
    </p:spTree>
    <p:extLst>
      <p:ext uri="{BB962C8B-B14F-4D97-AF65-F5344CB8AC3E}">
        <p14:creationId xmlns="" xmlns:p14="http://schemas.microsoft.com/office/powerpoint/2010/main" val="3020382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srco.ir/WhyHow/Contents/WhatIsOS.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590142" y="-1375213"/>
            <a:ext cx="8474097" cy="8474097"/>
          </a:xfrm>
        </p:spPr>
      </p:pic>
    </p:spTree>
    <p:extLst>
      <p:ext uri="{BB962C8B-B14F-4D97-AF65-F5344CB8AC3E}">
        <p14:creationId xmlns="" xmlns:p14="http://schemas.microsoft.com/office/powerpoint/2010/main" val="2640299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 الگوریتم </a:t>
            </a:r>
            <a:r>
              <a:rPr lang="en-US" dirty="0" smtClean="0"/>
              <a:t>broadcast</a:t>
            </a:r>
            <a:endParaRPr lang="fa-IR" dirty="0"/>
          </a:p>
        </p:txBody>
      </p:sp>
      <p:sp>
        <p:nvSpPr>
          <p:cNvPr id="3" name="Content Placeholder 2"/>
          <p:cNvSpPr>
            <a:spLocks noGrp="1"/>
          </p:cNvSpPr>
          <p:nvPr>
            <p:ph idx="1"/>
          </p:nvPr>
        </p:nvSpPr>
        <p:spPr/>
        <p:txBody>
          <a:bodyPr>
            <a:normAutofit fontScale="92500" lnSpcReduction="10000"/>
          </a:bodyPr>
          <a:lstStyle/>
          <a:p>
            <a:r>
              <a:rPr lang="fa-IR" dirty="0" smtClean="0"/>
              <a:t>در چنین مواردی ، دستگاهی نیاز به ارسال اطلاعات داشته ولی نمی داند که اطلاعات را برای چه کسی می بایست ارسال نماید. به دلیل عدم آگاهی و دانش نسبت به هویت دریافت کننده اطلاعات ، دستگاه مورد نظر اقدام به ارسال اطلاعات بصورت </a:t>
            </a:r>
            <a:r>
              <a:rPr lang="en-US" dirty="0" smtClean="0"/>
              <a:t>broadcast </a:t>
            </a:r>
            <a:r>
              <a:rPr lang="fa-IR" dirty="0" smtClean="0"/>
              <a:t>می نماید. مثلا هر زمان که کامپیوتر جدید و یا یک دستگاه به شبکه وارد می شود ، یک بسته اطلاعاتی از نوع </a:t>
            </a:r>
            <a:r>
              <a:rPr lang="en-US" dirty="0" smtClean="0"/>
              <a:t>Broadcast </a:t>
            </a:r>
            <a:r>
              <a:rPr lang="fa-IR" dirty="0" smtClean="0"/>
              <a:t>برای معرفی و حضور خود در شبکه ارسال می دارد. سایر گره ها قادر به افزودن کامپیوتر مورد نظر در لیست خود و برقراری ارتباط با آن خواهند بود. بنابراین بسته های اطلاعاتی از نوع </a:t>
            </a:r>
            <a:r>
              <a:rPr lang="en-US" dirty="0" smtClean="0"/>
              <a:t>Broadcast </a:t>
            </a:r>
            <a:r>
              <a:rPr lang="fa-IR" dirty="0" smtClean="0"/>
              <a:t>در مواردیکه یک دستگاه نیاز به معرفی خود به سایر بخش های شبکه را داشته و یا نسبت به هویت دریافت کننده اطلاعات شناخت لازم وجود نداشته باشند ، استفاده می گردند. </a:t>
            </a:r>
            <a:r>
              <a:rPr lang="fa-IR" dirty="0" smtClean="0">
                <a:solidFill>
                  <a:srgbClr val="00B050"/>
                </a:solidFill>
              </a:rPr>
              <a:t>سوئیچ ها قادر به ارسال بسته ای اطلاعاتی از نوع </a:t>
            </a:r>
            <a:r>
              <a:rPr lang="en-US" dirty="0" smtClean="0">
                <a:solidFill>
                  <a:srgbClr val="00B050"/>
                </a:solidFill>
              </a:rPr>
              <a:t>Broadcast </a:t>
            </a:r>
            <a:r>
              <a:rPr lang="fa-IR" dirty="0" smtClean="0">
                <a:solidFill>
                  <a:srgbClr val="00B050"/>
                </a:solidFill>
              </a:rPr>
              <a:t>برای سایر اجزای موجود در حوزه </a:t>
            </a:r>
            <a:r>
              <a:rPr lang="en-US" dirty="0" smtClean="0">
                <a:solidFill>
                  <a:srgbClr val="00B050"/>
                </a:solidFill>
              </a:rPr>
              <a:t>Broadcast </a:t>
            </a:r>
            <a:r>
              <a:rPr lang="fa-IR" dirty="0" smtClean="0">
                <a:solidFill>
                  <a:srgbClr val="00B050"/>
                </a:solidFill>
              </a:rPr>
              <a:t>می باشند. روتر عملیات فوق را انجام نمی دهد</a:t>
            </a:r>
            <a:r>
              <a:rPr lang="fa-IR" dirty="0" smtClean="0"/>
              <a:t>. در صورتیکه آدرس یک دستگاه مشخص نگردد ، روتر قادر به مسیریابی بسته اطلاعاتی مورد نظر نخواهد بود.</a:t>
            </a:r>
            <a:endParaRPr lang="fa-IR" dirty="0"/>
          </a:p>
        </p:txBody>
      </p:sp>
    </p:spTree>
    <p:extLst>
      <p:ext uri="{BB962C8B-B14F-4D97-AF65-F5344CB8AC3E}">
        <p14:creationId xmlns="" xmlns:p14="http://schemas.microsoft.com/office/powerpoint/2010/main" val="4051088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Backbone </a:t>
            </a:r>
            <a:r>
              <a:rPr lang="fa-IR" dirty="0" smtClean="0"/>
              <a:t>یا ستون فقرات اینترنت</a:t>
            </a:r>
            <a:endParaRPr lang="fa-IR" dirty="0"/>
          </a:p>
        </p:txBody>
      </p:sp>
      <p:sp>
        <p:nvSpPr>
          <p:cNvPr id="3" name="Content Placeholder 2"/>
          <p:cNvSpPr>
            <a:spLocks noGrp="1"/>
          </p:cNvSpPr>
          <p:nvPr>
            <p:ph idx="1"/>
          </p:nvPr>
        </p:nvSpPr>
        <p:spPr/>
        <p:txBody>
          <a:bodyPr/>
          <a:lstStyle/>
          <a:p>
            <a:r>
              <a:rPr lang="fa-IR" dirty="0" smtClean="0"/>
              <a:t>کابل یا مسیر اصلی که تمام اجزابه آن متصل می گردند. معمولا ستون فقرات یک شبکه دارای سرعت به مراتب بیشتری نسبت به هر یک از سگمنت های شبکه است . مثلا ممکن است نرخ انتقال اطلاعات ستون فقرات شبکه 100 مگابیت در ثانیه بوده در صورتیکه نرخ انتقال اطلاعات هر عنصر 10 مگابیت در ثانیه باشد.</a:t>
            </a:r>
            <a:endParaRPr lang="fa-IR" dirty="0"/>
          </a:p>
        </p:txBody>
      </p:sp>
    </p:spTree>
    <p:extLst>
      <p:ext uri="{BB962C8B-B14F-4D97-AF65-F5344CB8AC3E}">
        <p14:creationId xmlns="" xmlns:p14="http://schemas.microsoft.com/office/powerpoint/2010/main" val="2748798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مهمترین بخش </a:t>
            </a:r>
            <a:r>
              <a:rPr lang="en-US" dirty="0" smtClean="0"/>
              <a:t>backbone </a:t>
            </a:r>
            <a:r>
              <a:rPr lang="fa-IR" dirty="0" smtClean="0"/>
              <a:t>از خطوط فیبر های نوری و خطوط ماهواره ای تشکیل شده است.</a:t>
            </a:r>
          </a:p>
          <a:p>
            <a:r>
              <a:rPr lang="fa-IR" dirty="0" smtClean="0"/>
              <a:t>اولین </a:t>
            </a:r>
            <a:r>
              <a:rPr lang="en-US" dirty="0" smtClean="0"/>
              <a:t>backbone </a:t>
            </a:r>
            <a:r>
              <a:rPr lang="fa-IR" dirty="0" smtClean="0"/>
              <a:t>پر سرعت در سال 1987 توسط موسسه </a:t>
            </a:r>
            <a:r>
              <a:rPr lang="en-US" dirty="0" smtClean="0"/>
              <a:t>NFS (NATIONAL SCIENCE FOUNDATION) </a:t>
            </a:r>
            <a:endParaRPr lang="fa-IR" dirty="0" smtClean="0"/>
          </a:p>
          <a:p>
            <a:r>
              <a:rPr lang="fa-IR" dirty="0" smtClean="0"/>
              <a:t>ساخته شده است.</a:t>
            </a:r>
          </a:p>
          <a:p>
            <a:r>
              <a:rPr lang="fa-IR" dirty="0" smtClean="0"/>
              <a:t>این </a:t>
            </a:r>
            <a:r>
              <a:rPr lang="en-US" dirty="0" smtClean="0"/>
              <a:t>BACKBONE </a:t>
            </a:r>
            <a:r>
              <a:rPr lang="fa-IR" dirty="0" smtClean="0"/>
              <a:t>   170 شبکه کوچکتر را معادل 1.544 </a:t>
            </a:r>
            <a:r>
              <a:rPr lang="en-US" dirty="0" err="1" smtClean="0"/>
              <a:t>mbs</a:t>
            </a:r>
            <a:r>
              <a:rPr lang="fa-IR" dirty="0" smtClean="0"/>
              <a:t> به هم وصل میکرد.  </a:t>
            </a:r>
            <a:endParaRPr lang="fa-IR" dirty="0"/>
          </a:p>
        </p:txBody>
      </p:sp>
    </p:spTree>
    <p:extLst>
      <p:ext uri="{BB962C8B-B14F-4D97-AF65-F5344CB8AC3E}">
        <p14:creationId xmlns="" xmlns:p14="http://schemas.microsoft.com/office/powerpoint/2010/main" val="4242674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t>تحقیق :</a:t>
            </a:r>
            <a:br>
              <a:rPr lang="fa-IR" dirty="0" smtClean="0"/>
            </a:br>
            <a:endParaRPr lang="fa-IR" dirty="0"/>
          </a:p>
        </p:txBody>
      </p:sp>
      <p:sp>
        <p:nvSpPr>
          <p:cNvPr id="3" name="Content Placeholder 2"/>
          <p:cNvSpPr>
            <a:spLocks noGrp="1"/>
          </p:cNvSpPr>
          <p:nvPr>
            <p:ph idx="1"/>
          </p:nvPr>
        </p:nvSpPr>
        <p:spPr/>
        <p:txBody>
          <a:bodyPr/>
          <a:lstStyle/>
          <a:p>
            <a:r>
              <a:rPr lang="fa-IR" dirty="0" smtClean="0"/>
              <a:t>تفاوت و موارد  استفاده از خطوط کابلی و ماهوارهای و تحققیق در مورد تاخیر :</a:t>
            </a:r>
            <a:endParaRPr lang="fa-IR" dirty="0"/>
          </a:p>
        </p:txBody>
      </p:sp>
    </p:spTree>
    <p:extLst>
      <p:ext uri="{BB962C8B-B14F-4D97-AF65-F5344CB8AC3E}">
        <p14:creationId xmlns="" xmlns:p14="http://schemas.microsoft.com/office/powerpoint/2010/main" val="3238983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access point (NAP)</a:t>
            </a:r>
            <a:endParaRPr lang="fa-IR" dirty="0"/>
          </a:p>
        </p:txBody>
      </p:sp>
      <p:sp>
        <p:nvSpPr>
          <p:cNvPr id="3" name="Content Placeholder 2"/>
          <p:cNvSpPr>
            <a:spLocks noGrp="1"/>
          </p:cNvSpPr>
          <p:nvPr>
            <p:ph idx="1"/>
          </p:nvPr>
        </p:nvSpPr>
        <p:spPr/>
        <p:txBody>
          <a:bodyPr/>
          <a:lstStyle/>
          <a:p>
            <a:r>
              <a:rPr lang="fa-IR" dirty="0" smtClean="0"/>
              <a:t>شبکه های در سطح بالاتر را به آن </a:t>
            </a:r>
            <a:r>
              <a:rPr lang="en-US" dirty="0" smtClean="0"/>
              <a:t>NAP </a:t>
            </a:r>
            <a:r>
              <a:rPr lang="fa-IR" dirty="0" smtClean="0"/>
              <a:t> میگویند .</a:t>
            </a:r>
          </a:p>
          <a:p>
            <a:endParaRPr lang="fa-IR" dirty="0"/>
          </a:p>
          <a:p>
            <a:r>
              <a:rPr lang="fa-IR" dirty="0" smtClean="0"/>
              <a:t>این شبکه ها در سطح پایین تر توسط </a:t>
            </a:r>
            <a:r>
              <a:rPr lang="en-US" dirty="0" smtClean="0"/>
              <a:t>POP </a:t>
            </a:r>
            <a:r>
              <a:rPr lang="fa-IR" dirty="0" smtClean="0"/>
              <a:t>به کاربران متصل میشوند.</a:t>
            </a:r>
            <a:endParaRPr lang="en-US" dirty="0" smtClean="0"/>
          </a:p>
          <a:p>
            <a:r>
              <a:rPr lang="en-US" dirty="0" smtClean="0"/>
              <a:t>POP                                  POINT OF PRESENCE</a:t>
            </a:r>
            <a:endParaRPr lang="fa-IR" dirty="0" smtClean="0"/>
          </a:p>
          <a:p>
            <a:r>
              <a:rPr lang="en-US" dirty="0" smtClean="0"/>
              <a:t>POP (POST OFFICE PROTCOL)</a:t>
            </a:r>
          </a:p>
          <a:p>
            <a:r>
              <a:rPr lang="en-US" dirty="0" smtClean="0"/>
              <a:t>PAP(PRIVATE ACCESS POINT)</a:t>
            </a:r>
            <a:endParaRPr lang="fa-IR" dirty="0"/>
          </a:p>
        </p:txBody>
      </p:sp>
      <p:sp>
        <p:nvSpPr>
          <p:cNvPr id="4" name="Right Arrow 3"/>
          <p:cNvSpPr/>
          <p:nvPr/>
        </p:nvSpPr>
        <p:spPr>
          <a:xfrm>
            <a:off x="5398851" y="3592426"/>
            <a:ext cx="243191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 xmlns:p14="http://schemas.microsoft.com/office/powerpoint/2010/main" val="971252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en-US" dirty="0" smtClean="0"/>
              <a:t>CLOUD INTERNET                             NAP                                       POP   </a:t>
            </a:r>
          </a:p>
          <a:p>
            <a:endParaRPr lang="en-US" dirty="0"/>
          </a:p>
          <a:p>
            <a:r>
              <a:rPr lang="en-US" dirty="0" smtClean="0"/>
              <a:t>ISP</a:t>
            </a:r>
          </a:p>
          <a:p>
            <a:endParaRPr lang="en-US" dirty="0"/>
          </a:p>
          <a:p>
            <a:endParaRPr lang="en-US" dirty="0" smtClean="0"/>
          </a:p>
          <a:p>
            <a:r>
              <a:rPr lang="en-US" dirty="0" smtClean="0"/>
              <a:t>USER</a:t>
            </a:r>
            <a:endParaRPr lang="fa-IR" dirty="0"/>
          </a:p>
        </p:txBody>
      </p:sp>
      <p:sp>
        <p:nvSpPr>
          <p:cNvPr id="10" name="Right Arrow 9"/>
          <p:cNvSpPr/>
          <p:nvPr/>
        </p:nvSpPr>
        <p:spPr>
          <a:xfrm>
            <a:off x="4085617" y="2091447"/>
            <a:ext cx="221790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Right Arrow 10"/>
          <p:cNvSpPr/>
          <p:nvPr/>
        </p:nvSpPr>
        <p:spPr>
          <a:xfrm>
            <a:off x="7042826" y="2013626"/>
            <a:ext cx="3132306" cy="77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2" name="Down Arrow 11"/>
          <p:cNvSpPr/>
          <p:nvPr/>
        </p:nvSpPr>
        <p:spPr>
          <a:xfrm>
            <a:off x="10622604" y="2208179"/>
            <a:ext cx="136187" cy="7101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Down Arrow 12"/>
          <p:cNvSpPr/>
          <p:nvPr/>
        </p:nvSpPr>
        <p:spPr>
          <a:xfrm>
            <a:off x="10622604" y="3307404"/>
            <a:ext cx="136187" cy="11381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 xmlns:p14="http://schemas.microsoft.com/office/powerpoint/2010/main" val="23843673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عبارات و نکات قابل توجه در شبکه اینترنت (و یا هر شبکه ای که از چندین بخش تشکیل شده است.)</a:t>
            </a:r>
            <a:endParaRPr lang="fa-IR" dirty="0"/>
          </a:p>
        </p:txBody>
      </p:sp>
      <p:sp>
        <p:nvSpPr>
          <p:cNvPr id="3" name="Content Placeholder 2"/>
          <p:cNvSpPr>
            <a:spLocks noGrp="1"/>
          </p:cNvSpPr>
          <p:nvPr>
            <p:ph idx="1"/>
          </p:nvPr>
        </p:nvSpPr>
        <p:spPr/>
        <p:txBody>
          <a:bodyPr>
            <a:normAutofit lnSpcReduction="10000"/>
          </a:bodyPr>
          <a:lstStyle/>
          <a:p>
            <a:endParaRPr lang="fa-IR" dirty="0" smtClean="0"/>
          </a:p>
          <a:p>
            <a:r>
              <a:rPr lang="fa-IR" dirty="0" smtClean="0"/>
              <a:t>سگمنت: سگمنت یک بخش خاص از شبکه بوده که توسط یک سوئیچ ، و یا روتر از سایر بخش ها جدا شده است .</a:t>
            </a:r>
          </a:p>
          <a:p>
            <a:endParaRPr lang="fa-IR" dirty="0"/>
          </a:p>
          <a:p>
            <a:r>
              <a:rPr lang="fa-IR" dirty="0" smtClean="0"/>
              <a:t>توپولوژی: روشی که هر یک از اجزا به یکدیگر متصل می گردند را گویند.</a:t>
            </a:r>
          </a:p>
          <a:p>
            <a:endParaRPr lang="fa-IR" dirty="0"/>
          </a:p>
          <a:p>
            <a:r>
              <a:rPr lang="fa-IR" dirty="0" smtClean="0"/>
              <a:t>کارت شبکه: هر کامپیوتر از طریق یک کارت شبکه به شبکه متصل می گردد.در اکثر </a:t>
            </a:r>
            <a:r>
              <a:rPr lang="fa-IR" dirty="0" smtClean="0">
                <a:solidFill>
                  <a:srgbClr val="00B050"/>
                </a:solidFill>
              </a:rPr>
              <a:t>کامپیوترهای شخصی </a:t>
            </a:r>
            <a:r>
              <a:rPr lang="fa-IR" dirty="0" smtClean="0"/>
              <a:t>، کارت فوق از نوع </a:t>
            </a:r>
            <a:r>
              <a:rPr lang="fa-IR" dirty="0" smtClean="0">
                <a:solidFill>
                  <a:srgbClr val="00B050"/>
                </a:solidFill>
              </a:rPr>
              <a:t>اترنت </a:t>
            </a:r>
            <a:r>
              <a:rPr lang="fa-IR" dirty="0" smtClean="0"/>
              <a:t>بوده ( دارای سرعت 10 و یا 100 مگابیت در ثانیه ) و در یکی از اسلات های موجود روی برد اصلی سیستم ، نصب خواهد شد.</a:t>
            </a:r>
          </a:p>
          <a:p>
            <a:endParaRPr lang="fa-IR" dirty="0"/>
          </a:p>
        </p:txBody>
      </p:sp>
    </p:spTree>
    <p:extLst>
      <p:ext uri="{BB962C8B-B14F-4D97-AF65-F5344CB8AC3E}">
        <p14:creationId xmlns="" xmlns:p14="http://schemas.microsoft.com/office/powerpoint/2010/main" val="18854794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آدرس </a:t>
            </a:r>
            <a:r>
              <a:rPr lang="en-US" dirty="0" smtClean="0"/>
              <a:t>MAC: </a:t>
            </a:r>
            <a:r>
              <a:rPr lang="fa-IR" dirty="0" smtClean="0"/>
              <a:t>آدرس فیزیکی هر دستگاه ( کارت شبکه ) در شبکه است. آدرس فوق یک عدد شش بایتی بوده که سه بایت اول آن مشخص کننده سازنده کارت شبکه و سه بایت دوم ، شماره سریال کارت شبکه است .</a:t>
            </a:r>
          </a:p>
          <a:p>
            <a:endParaRPr lang="fa-IR" dirty="0"/>
          </a:p>
          <a:p>
            <a:r>
              <a:rPr lang="en-US" dirty="0" smtClean="0"/>
              <a:t>Unicast : </a:t>
            </a:r>
            <a:r>
              <a:rPr lang="fa-IR" dirty="0" smtClean="0"/>
              <a:t>: ارسال اطلاعات توسط یک عنصر با آدرس خاص و دریافت اطلاعات توسط عنصردیگر است .</a:t>
            </a:r>
          </a:p>
          <a:p>
            <a:endParaRPr lang="fa-IR" dirty="0"/>
          </a:p>
          <a:p>
            <a:r>
              <a:rPr lang="en-US" dirty="0" smtClean="0"/>
              <a:t>Multicast : </a:t>
            </a:r>
            <a:r>
              <a:rPr lang="fa-IR" dirty="0" smtClean="0"/>
              <a:t>:یک عنصر ، اطلاعاتی را برای یک گروه خاص ( با آدرس مشخص ) ارسال می دارد.دستگاه های موجود در گروه ، اطلاعات ارسالی را دریافت خواهند کرد.</a:t>
            </a:r>
          </a:p>
          <a:p>
            <a:endParaRPr lang="fa-IR" dirty="0"/>
          </a:p>
          <a:p>
            <a:endParaRPr lang="fa-IR" dirty="0"/>
          </a:p>
        </p:txBody>
      </p:sp>
    </p:spTree>
    <p:extLst>
      <p:ext uri="{BB962C8B-B14F-4D97-AF65-F5344CB8AC3E}">
        <p14:creationId xmlns="" xmlns:p14="http://schemas.microsoft.com/office/powerpoint/2010/main" val="27247078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92500" lnSpcReduction="10000"/>
          </a:bodyPr>
          <a:lstStyle/>
          <a:p>
            <a:r>
              <a:rPr lang="en-US" dirty="0" smtClean="0"/>
              <a:t>Broadcast: </a:t>
            </a:r>
            <a:r>
              <a:rPr lang="fa-IR" dirty="0" smtClean="0"/>
              <a:t>: یک عنصراطلاعاتی را برای تمام گره های موجود در شبکه ارسال می نماید.در استفاده از سوئیچ در اکثر شبکه های متداول ، به منظور اتصال گره ها از هاب استفاده می شود.</a:t>
            </a:r>
          </a:p>
          <a:p>
            <a:endParaRPr lang="fa-IR" dirty="0"/>
          </a:p>
          <a:p>
            <a:r>
              <a:rPr lang="en-US" dirty="0" smtClean="0"/>
              <a:t>Latency : </a:t>
            </a:r>
            <a:r>
              <a:rPr lang="fa-IR" dirty="0" smtClean="0"/>
              <a:t>: به مدت زمانی که طول خواهد کشید تا بسته اطلاعاتی به مقصد مورد نظر خود برسد ، اطلاق می گردد. با توجه به اینکه هر گره در شبکه های مبتنی بر هاب می بایست مدت زمانی را در انتظار سپری کرده ( ممانعت از تصادم اطلاعات ) ، به موازات افزایش تعداد گره ها در شبکه ، مدت زمان فوق افزایش خواهد یافت . در این نوع شبکه ها در صورتیکه یکی از کاربران فایل با ظرفیت بالائی را برای کاربر دیگر ارسال نماید ، تمام کاربران دیگر می بایست در انتظار آزاد شدن محیط انتقال به منظور ارسال اطلاعات باشند. به هرحال</a:t>
            </a:r>
            <a:r>
              <a:rPr lang="fa-IR" dirty="0" smtClean="0">
                <a:solidFill>
                  <a:srgbClr val="00B050"/>
                </a:solidFill>
              </a:rPr>
              <a:t> افزایش </a:t>
            </a:r>
            <a:r>
              <a:rPr lang="fa-IR" dirty="0" smtClean="0"/>
              <a:t>مدت زمانی که یک بسته اطلاعاتی به مقصد خود برسد ، هرگز مورد نظر کاربران یک شبکه نخواهد بود.</a:t>
            </a:r>
            <a:endParaRPr lang="fa-IR" dirty="0"/>
          </a:p>
        </p:txBody>
      </p:sp>
    </p:spTree>
    <p:extLst>
      <p:ext uri="{BB962C8B-B14F-4D97-AF65-F5344CB8AC3E}">
        <p14:creationId xmlns="" xmlns:p14="http://schemas.microsoft.com/office/powerpoint/2010/main" val="24935056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تعریف استانداردهای شبکه </a:t>
            </a:r>
            <a:br>
              <a:rPr lang="fa-IR" dirty="0" smtClean="0"/>
            </a:br>
            <a:endParaRPr lang="fa-IR" dirty="0"/>
          </a:p>
        </p:txBody>
      </p:sp>
      <p:sp>
        <p:nvSpPr>
          <p:cNvPr id="3" name="Content Placeholder 2"/>
          <p:cNvSpPr>
            <a:spLocks noGrp="1"/>
          </p:cNvSpPr>
          <p:nvPr>
            <p:ph idx="1"/>
          </p:nvPr>
        </p:nvSpPr>
        <p:spPr/>
        <p:txBody>
          <a:bodyPr/>
          <a:lstStyle/>
          <a:p>
            <a:r>
              <a:rPr lang="fa-IR" dirty="0" smtClean="0"/>
              <a:t>1- </a:t>
            </a:r>
            <a:r>
              <a:rPr lang="en-US" dirty="0" smtClean="0"/>
              <a:t>OSI</a:t>
            </a:r>
          </a:p>
          <a:p>
            <a:endParaRPr lang="en-US" dirty="0"/>
          </a:p>
          <a:p>
            <a:r>
              <a:rPr lang="fa-IR" dirty="0" smtClean="0"/>
              <a:t>2- </a:t>
            </a:r>
            <a:r>
              <a:rPr lang="en-US" dirty="0" smtClean="0"/>
              <a:t>TCP/IP</a:t>
            </a:r>
            <a:endParaRPr lang="fa-IR" dirty="0" smtClean="0"/>
          </a:p>
          <a:p>
            <a:endParaRPr lang="fa-IR" dirty="0"/>
          </a:p>
          <a:p>
            <a:r>
              <a:rPr lang="fa-IR" dirty="0" smtClean="0"/>
              <a:t>مدل مرجع </a:t>
            </a:r>
            <a:r>
              <a:rPr lang="en-US" dirty="0" smtClean="0"/>
              <a:t>OSI </a:t>
            </a:r>
            <a:r>
              <a:rPr lang="fa-IR" dirty="0" smtClean="0"/>
              <a:t>و مدل مرجع </a:t>
            </a:r>
            <a:r>
              <a:rPr lang="en-US" dirty="0" smtClean="0"/>
              <a:t>TCP/IP </a:t>
            </a:r>
            <a:r>
              <a:rPr lang="fa-IR" dirty="0" smtClean="0"/>
              <a:t>نقاط مشترك زیادی دارند. هر دوی آنها مبتنی بر مجموعه‌ای از پروتكل های مستقل هستند، و عملكرد لایه‌ها نیز تا حدی شبیه یكدیگر است. مدل </a:t>
            </a:r>
            <a:r>
              <a:rPr lang="en-US" dirty="0" smtClean="0"/>
              <a:t>OSI </a:t>
            </a:r>
            <a:r>
              <a:rPr lang="fa-IR" dirty="0" smtClean="0"/>
              <a:t>ثابت كرده كه بهترین ابزار برای توصیف شبكه‌های كامپیوتری است. اما پروتكل های </a:t>
            </a:r>
            <a:r>
              <a:rPr lang="en-US" dirty="0" smtClean="0"/>
              <a:t>TCP/IP </a:t>
            </a:r>
            <a:r>
              <a:rPr lang="fa-IR" dirty="0" smtClean="0"/>
              <a:t>در مقیاس وسیعی مورد استفاده قرار می‌گیرد. </a:t>
            </a:r>
            <a:endParaRPr lang="fa-IR" dirty="0"/>
          </a:p>
        </p:txBody>
      </p:sp>
    </p:spTree>
    <p:extLst>
      <p:ext uri="{BB962C8B-B14F-4D97-AF65-F5344CB8AC3E}">
        <p14:creationId xmlns="" xmlns:p14="http://schemas.microsoft.com/office/powerpoint/2010/main" val="108007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شبکه اینترنت چگونه کار میکند؟</a:t>
            </a:r>
            <a:br>
              <a:rPr lang="fa-IR" dirty="0" smtClean="0"/>
            </a:br>
            <a:endParaRPr lang="fa-IR" dirty="0"/>
          </a:p>
        </p:txBody>
      </p:sp>
      <p:sp>
        <p:nvSpPr>
          <p:cNvPr id="3" name="Subtitle 2"/>
          <p:cNvSpPr>
            <a:spLocks noGrp="1"/>
          </p:cNvSpPr>
          <p:nvPr>
            <p:ph type="subTitle" idx="1"/>
          </p:nvPr>
        </p:nvSpPr>
        <p:spPr/>
        <p:txBody>
          <a:bodyPr>
            <a:normAutofit/>
          </a:bodyPr>
          <a:lstStyle/>
          <a:p>
            <a:r>
              <a:rPr lang="fa-IR" sz="2000" dirty="0" smtClean="0"/>
              <a:t>اینترنت مجموعه ای از شبکه هاست که درون هم قرار گرفته اند.</a:t>
            </a:r>
          </a:p>
          <a:p>
            <a:r>
              <a:rPr lang="en-US" sz="2000" dirty="0" smtClean="0"/>
              <a:t>internet                             interconnection &amp; network</a:t>
            </a:r>
            <a:endParaRPr lang="fa-IR" sz="2000" dirty="0" smtClean="0"/>
          </a:p>
        </p:txBody>
      </p:sp>
      <p:sp>
        <p:nvSpPr>
          <p:cNvPr id="6" name="Right Arrow 5"/>
          <p:cNvSpPr/>
          <p:nvPr/>
        </p:nvSpPr>
        <p:spPr>
          <a:xfrm>
            <a:off x="5095875" y="4154806"/>
            <a:ext cx="4571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Right Arrow 6"/>
          <p:cNvSpPr/>
          <p:nvPr/>
        </p:nvSpPr>
        <p:spPr>
          <a:xfrm>
            <a:off x="4333875" y="4154806"/>
            <a:ext cx="145732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 xmlns:p14="http://schemas.microsoft.com/office/powerpoint/2010/main" val="20433007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لایه های مختلف شبکه بر مبنای </a:t>
            </a:r>
            <a:r>
              <a:rPr lang="en-US" dirty="0" smtClean="0"/>
              <a:t>OSI</a:t>
            </a:r>
            <a:endParaRPr lang="fa-IR" dirty="0"/>
          </a:p>
        </p:txBody>
      </p:sp>
      <p:sp>
        <p:nvSpPr>
          <p:cNvPr id="3" name="Content Placeholder 2"/>
          <p:cNvSpPr>
            <a:spLocks noGrp="1"/>
          </p:cNvSpPr>
          <p:nvPr>
            <p:ph idx="1"/>
          </p:nvPr>
        </p:nvSpPr>
        <p:spPr/>
        <p:txBody>
          <a:bodyPr/>
          <a:lstStyle/>
          <a:p>
            <a:r>
              <a:rPr lang="fa-IR" dirty="0" smtClean="0"/>
              <a:t>مدل </a:t>
            </a:r>
            <a:r>
              <a:rPr lang="en-US" dirty="0" smtClean="0"/>
              <a:t>OSI </a:t>
            </a:r>
            <a:r>
              <a:rPr lang="fa-IR" dirty="0" smtClean="0"/>
              <a:t>يا </a:t>
            </a:r>
            <a:r>
              <a:rPr lang="en-US" dirty="0" smtClean="0"/>
              <a:t>Open System Interconnection</a:t>
            </a:r>
            <a:r>
              <a:rPr lang="fa-IR" dirty="0" smtClean="0"/>
              <a:t>يك مدل مرجع براي ارتباط بين دو كامپيوتر مي باشد كه در سال 1980 طراحي گرديده است. هر چند امروزه تغييراتي درآن به وجود آمده اما هنوز هم كاربردهاي فراواني در اينترنت و به خصوص در معماري پايه شبكه دارد. اين مدل بر اساس لايه بندي قراردادهاي برقراري ارتباط كه همزمان روي دو سيستم مرتبط اجرا شده اند پايه ريزي شده است كه اين امر بسيار سرعت و دقت ارتباط را افزايش مي دهد و اين قراردادها بصورت طبقه طبقه در هفت لايه تنظيم شده اند .</a:t>
            </a:r>
            <a:endParaRPr lang="fa-IR" dirty="0"/>
          </a:p>
        </p:txBody>
      </p:sp>
    </p:spTree>
    <p:extLst>
      <p:ext uri="{BB962C8B-B14F-4D97-AF65-F5344CB8AC3E}">
        <p14:creationId xmlns="" xmlns:p14="http://schemas.microsoft.com/office/powerpoint/2010/main" val="14568978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5130934" y="1690688"/>
            <a:ext cx="2381679" cy="4071009"/>
          </a:xfrm>
        </p:spPr>
      </p:pic>
    </p:spTree>
    <p:extLst>
      <p:ext uri="{BB962C8B-B14F-4D97-AF65-F5344CB8AC3E}">
        <p14:creationId xmlns="" xmlns:p14="http://schemas.microsoft.com/office/powerpoint/2010/main" val="7862240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1-</a:t>
            </a:r>
            <a:endParaRPr lang="fa-IR" dirty="0"/>
          </a:p>
        </p:txBody>
      </p:sp>
      <p:sp>
        <p:nvSpPr>
          <p:cNvPr id="3" name="Content Placeholder 2"/>
          <p:cNvSpPr>
            <a:spLocks noGrp="1"/>
          </p:cNvSpPr>
          <p:nvPr>
            <p:ph idx="1"/>
          </p:nvPr>
        </p:nvSpPr>
        <p:spPr/>
        <p:txBody>
          <a:bodyPr/>
          <a:lstStyle/>
          <a:p>
            <a:endParaRPr lang="fa-IR" dirty="0" smtClean="0"/>
          </a:p>
          <a:p>
            <a:r>
              <a:rPr lang="fa-IR" dirty="0" smtClean="0"/>
              <a:t>لايه فيزيكي </a:t>
            </a:r>
          </a:p>
          <a:p>
            <a:r>
              <a:rPr lang="fa-IR" dirty="0" smtClean="0"/>
              <a:t>اين لايه كه تنها تشكيل شده از سخت افزار مي باشد و قراردادهاي سخت افزاري در آن اجرا مي شود وظيفه انتقال نهايي اطلاعات را دارد كه اين انتقال يصورت سيگنال و به صورت صفرو يك مي باشد. </a:t>
            </a:r>
          </a:p>
          <a:p>
            <a:endParaRPr lang="fa-IR" dirty="0"/>
          </a:p>
        </p:txBody>
      </p:sp>
    </p:spTree>
    <p:extLst>
      <p:ext uri="{BB962C8B-B14F-4D97-AF65-F5344CB8AC3E}">
        <p14:creationId xmlns="" xmlns:p14="http://schemas.microsoft.com/office/powerpoint/2010/main" val="2316928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پيوند داده ها</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در اين لايه اطلاعات، كشف خطا و اصلاح مي شوند و بدون خطا و به صورت مطمئن به سوي مقصد ارسال مي شوند.وظيفه ديگر اين لايه مطمئن شدن از رسيدن اطلاعات به مقصد </a:t>
            </a:r>
            <a:r>
              <a:rPr lang="fa-IR" dirty="0" smtClean="0">
                <a:latin typeface="Calibri" panose="020F0502020204030204" pitchFamily="34" charset="0"/>
                <a:ea typeface="Calibri" panose="020F0502020204030204" pitchFamily="34" charset="0"/>
              </a:rPr>
              <a:t>است  که در </a:t>
            </a:r>
            <a:r>
              <a:rPr lang="fa-IR" dirty="0">
                <a:latin typeface="Calibri" panose="020F0502020204030204" pitchFamily="34" charset="0"/>
                <a:ea typeface="Calibri" panose="020F0502020204030204" pitchFamily="34" charset="0"/>
              </a:rPr>
              <a:t>صورت بروز خطا مجددا اطلاعات ارسال خواهند شد.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2730985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3-</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شبكه</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و اما پيچيده ترين لايه يعني لايه شبكه كه در آن قراردادهاي شبكه بندي تعريف شده است. وظيفه اين لايه انتقال تكنولوژي برقراري ارتباط براي ديگر شبكه هاي مستقل است كه اين امر اين امكان را به </a:t>
            </a:r>
            <a:r>
              <a:rPr lang="en-US" dirty="0" err="1" smtClean="0">
                <a:effectLst/>
                <a:latin typeface="Calibri" panose="020F0502020204030204" pitchFamily="34" charset="0"/>
                <a:ea typeface="Calibri" panose="020F0502020204030204" pitchFamily="34" charset="0"/>
                <a:cs typeface="Arial" panose="020B0604020202020204" pitchFamily="34" charset="0"/>
              </a:rPr>
              <a:t>osi</a:t>
            </a:r>
            <a:r>
              <a:rPr lang="en-US" dirty="0" smtClean="0">
                <a:effectLst/>
                <a:latin typeface="Arial" panose="020B0604020202020204" pitchFamily="34" charset="0"/>
                <a:ea typeface="Calibri" panose="020F0502020204030204" pitchFamily="34" charset="0"/>
                <a:cs typeface="Arial" panose="020B0604020202020204" pitchFamily="34" charset="0"/>
              </a:rPr>
              <a:t> </a:t>
            </a:r>
            <a:r>
              <a:rPr lang="fa-IR" dirty="0">
                <a:latin typeface="Arial" panose="020B0604020202020204" pitchFamily="34" charset="0"/>
                <a:ea typeface="Calibri" panose="020F0502020204030204" pitchFamily="34" charset="0"/>
              </a:rPr>
              <a:t>مي دهد كه بتواند در زير شبكه هاي مختلف فعاليت كند.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35431935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4-</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انتقال</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در اين لايه قبل از ارسال اطلاعات يك بسته به سمت مقصد فرستاده مي شود تا مقصد را براي دريافت اطلاعات آماده كند. همچنين اين لايه وظيفه تكه تكه كردن بسته ها، شماره گذاري آنها و ترتيب و نظم دهي آنها را بر عهده دارد. كه البته بسته ها در طرف گيرنده دوباره در همين لايه نظم دهي و قابل استفاده براي لايه هاي بالاتر خواهند شد.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2579836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5-</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جلسه</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در اين لايه بر كارهايي از قبيل زمان ارسال و دريافت بسته ها مقدار رسيده و مقدار مانده از بسته ها نظارت مي شود كه به مديرت بسته ها بسيار كمك مي كند.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1666837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6-</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ارائه</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در اين لايه استانداردهاي رمز نگاري و فشرده سازي اطلاعات تعريف شده است كه اين لايه در امنيت بسيار مهم مي باشد.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27039616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7-</a:t>
            </a:r>
            <a:endParaRPr lang="fa-IR" dirty="0"/>
          </a:p>
        </p:txBody>
      </p:sp>
      <p:sp>
        <p:nvSpPr>
          <p:cNvPr id="3" name="Content Placeholder 2"/>
          <p:cNvSpPr>
            <a:spLocks noGrp="1"/>
          </p:cNvSpPr>
          <p:nvPr>
            <p:ph idx="1"/>
          </p:nvPr>
        </p:nvSpPr>
        <p:spPr/>
        <p:txBody>
          <a:bodyPr/>
          <a:lstStyle/>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لايه كاربرد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0">
              <a:lnSpc>
                <a:spcPct val="107000"/>
              </a:lnSpc>
              <a:spcBef>
                <a:spcPts val="0"/>
              </a:spcBef>
              <a:spcAft>
                <a:spcPts val="800"/>
              </a:spcAft>
            </a:pPr>
            <a:r>
              <a:rPr lang="fa-IR" dirty="0">
                <a:latin typeface="Calibri" panose="020F0502020204030204" pitchFamily="34" charset="0"/>
                <a:ea typeface="Calibri" panose="020F0502020204030204" pitchFamily="34" charset="0"/>
              </a:rPr>
              <a:t>استانداردهاي ارتباط بين نرم افزارهاي شبكه در اين لايه قرار دارد كه مي توان از: </a:t>
            </a:r>
            <a:r>
              <a:rPr lang="en-US" dirty="0" smtClean="0">
                <a:effectLst/>
                <a:latin typeface="Calibri" panose="020F0502020204030204" pitchFamily="34" charset="0"/>
                <a:ea typeface="Calibri" panose="020F0502020204030204" pitchFamily="34" charset="0"/>
                <a:cs typeface="Arial" panose="020B0604020202020204" pitchFamily="34" charset="0"/>
              </a:rPr>
              <a:t>FTAM, CMIP, MHS VT</a:t>
            </a:r>
            <a:r>
              <a:rPr lang="en-US" dirty="0" smtClean="0">
                <a:effectLst/>
                <a:latin typeface="Arial" panose="020B0604020202020204" pitchFamily="34" charset="0"/>
                <a:ea typeface="Calibri" panose="020F0502020204030204" pitchFamily="34" charset="0"/>
                <a:cs typeface="Arial" panose="020B0604020202020204" pitchFamily="34" charset="0"/>
              </a:rPr>
              <a:t> </a:t>
            </a:r>
            <a:r>
              <a:rPr lang="fa-IR" dirty="0">
                <a:latin typeface="Arial" panose="020B0604020202020204" pitchFamily="34" charset="0"/>
                <a:ea typeface="Calibri" panose="020F0502020204030204" pitchFamily="34" charset="0"/>
              </a:rPr>
              <a:t>نام برد.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endParaRPr lang="fa-IR" dirty="0"/>
          </a:p>
        </p:txBody>
      </p:sp>
    </p:spTree>
    <p:extLst>
      <p:ext uri="{BB962C8B-B14F-4D97-AF65-F5344CB8AC3E}">
        <p14:creationId xmlns="" xmlns:p14="http://schemas.microsoft.com/office/powerpoint/2010/main" val="27507144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0000" lnSpcReduction="20000"/>
          </a:bodyPr>
          <a:lstStyle/>
          <a:p>
            <a:pPr algn="just"/>
            <a:r>
              <a:rPr lang="fa-IR" dirty="0" smtClean="0">
                <a:solidFill>
                  <a:srgbClr val="800000"/>
                </a:solidFill>
                <a:effectLst/>
                <a:latin typeface="Tahoma" panose="020B0604030504040204" pitchFamily="34" charset="0"/>
              </a:rPr>
              <a:t>لايه هفت ( </a:t>
            </a:r>
            <a:r>
              <a:rPr lang="en-US" b="1" dirty="0" smtClean="0">
                <a:solidFill>
                  <a:srgbClr val="800000"/>
                </a:solidFill>
                <a:effectLst/>
                <a:latin typeface="Tahoma" panose="020B0604030504040204" pitchFamily="34" charset="0"/>
              </a:rPr>
              <a:t>Application</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اين لايه با </a:t>
            </a:r>
            <a:r>
              <a:rPr lang="fa-IR" u="none" strike="noStrike" dirty="0" smtClean="0">
                <a:solidFill>
                  <a:srgbClr val="FF0000"/>
                </a:solidFill>
                <a:effectLst/>
                <a:latin typeface="Tahoma" panose="020B0604030504040204" pitchFamily="34" charset="0"/>
                <a:hlinkClick r:id="rId2"/>
              </a:rPr>
              <a:t>سيستم عامل</a:t>
            </a:r>
            <a:r>
              <a:rPr lang="fa-IR" dirty="0" smtClean="0">
                <a:effectLst/>
                <a:latin typeface="Tahoma" panose="020B0604030504040204" pitchFamily="34" charset="0"/>
              </a:rPr>
              <a:t> و يا برنامه های کاربردی ارتباط دارد. کاربران با استفاده از نرم افزارهای کاربردی متفاوت قادر به انجام عمليات مرتبط با شبکه خواهند بود. مثلا" کاربران می توانند اقدام به ارسال فايل خواندن پيام ارسال پيام و ... نمايند. </a:t>
            </a:r>
          </a:p>
          <a:p>
            <a:pPr algn="just"/>
            <a:r>
              <a:rPr lang="fa-IR" dirty="0" smtClean="0">
                <a:solidFill>
                  <a:srgbClr val="800000"/>
                </a:solidFill>
                <a:effectLst/>
                <a:latin typeface="Tahoma" panose="020B0604030504040204" pitchFamily="34" charset="0"/>
              </a:rPr>
              <a:t>لايه شش ( </a:t>
            </a:r>
            <a:r>
              <a:rPr lang="en-US" b="1" dirty="0" smtClean="0">
                <a:solidFill>
                  <a:srgbClr val="800000"/>
                </a:solidFill>
                <a:effectLst/>
                <a:latin typeface="Tahoma" panose="020B0604030504040204" pitchFamily="34" charset="0"/>
              </a:rPr>
              <a:t>Presentation</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لايه فوق داده های مورد نظر خود را از لايه </a:t>
            </a:r>
            <a:r>
              <a:rPr lang="en-US" dirty="0" smtClean="0">
                <a:effectLst/>
                <a:latin typeface="Tahoma" panose="020B0604030504040204" pitchFamily="34" charset="0"/>
              </a:rPr>
              <a:t>Application </a:t>
            </a:r>
            <a:r>
              <a:rPr lang="fa-IR" dirty="0" smtClean="0">
                <a:effectLst/>
                <a:latin typeface="Tahoma" panose="020B0604030504040204" pitchFamily="34" charset="0"/>
              </a:rPr>
              <a:t>اخذ و آنها را بگونه ای تبديل خواهد کرد که توسط ساير لايه ها قابل استفاده باشد. </a:t>
            </a:r>
          </a:p>
          <a:p>
            <a:pPr algn="just"/>
            <a:r>
              <a:rPr lang="fa-IR" dirty="0" smtClean="0">
                <a:solidFill>
                  <a:srgbClr val="800000"/>
                </a:solidFill>
                <a:effectLst/>
                <a:latin typeface="Tahoma" panose="020B0604030504040204" pitchFamily="34" charset="0"/>
              </a:rPr>
              <a:t> لايه پنج ( </a:t>
            </a:r>
            <a:r>
              <a:rPr lang="en-US" b="1" dirty="0" smtClean="0">
                <a:solidFill>
                  <a:srgbClr val="800000"/>
                </a:solidFill>
                <a:effectLst/>
                <a:latin typeface="Tahoma" panose="020B0604030504040204" pitchFamily="34" charset="0"/>
              </a:rPr>
              <a:t>Session</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لايه فوق مسئول ايجاد ، پشتيبانی و ارتباطات مربوطه با دستگاه دريافت کننده اطلاعات است . </a:t>
            </a:r>
          </a:p>
          <a:p>
            <a:pPr algn="just"/>
            <a:r>
              <a:rPr lang="fa-IR" dirty="0" smtClean="0">
                <a:solidFill>
                  <a:srgbClr val="800000"/>
                </a:solidFill>
                <a:effectLst/>
                <a:latin typeface="Tahoma" panose="020B0604030504040204" pitchFamily="34" charset="0"/>
              </a:rPr>
              <a:t>لايه چهار ( </a:t>
            </a:r>
            <a:r>
              <a:rPr lang="en-US" b="1" dirty="0" smtClean="0">
                <a:solidFill>
                  <a:srgbClr val="800000"/>
                </a:solidFill>
                <a:effectLst/>
                <a:latin typeface="Tahoma" panose="020B0604030504040204" pitchFamily="34" charset="0"/>
              </a:rPr>
              <a:t>Transport</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لايه فوق مسئول پشتيبانی کنترل جريان داده ها و و بررسی خطاء و بازيابی اطلاعات بين دستگاه های متفاوت است . کنترل جريان داده ها  ، بدين معنی است که لايه فوق در صورتی که اطلاعاتی از چندين برنامه ارسال شده باشد  ، داده های مربوطه به هر برنامه را به يک </a:t>
            </a:r>
            <a:r>
              <a:rPr lang="en-US" dirty="0" smtClean="0">
                <a:effectLst/>
                <a:latin typeface="Tahoma" panose="020B0604030504040204" pitchFamily="34" charset="0"/>
              </a:rPr>
              <a:t>stream </a:t>
            </a:r>
            <a:r>
              <a:rPr lang="fa-IR" dirty="0" smtClean="0">
                <a:effectLst/>
                <a:latin typeface="Tahoma" panose="020B0604030504040204" pitchFamily="34" charset="0"/>
              </a:rPr>
              <a:t>آماده تبديل  تا در اختيار شبکه فيزيکی قرار داده شوند.</a:t>
            </a:r>
          </a:p>
          <a:p>
            <a:pPr algn="just"/>
            <a:r>
              <a:rPr lang="fa-IR" dirty="0" smtClean="0">
                <a:solidFill>
                  <a:srgbClr val="800000"/>
                </a:solidFill>
                <a:effectLst/>
                <a:latin typeface="Tahoma" panose="020B0604030504040204" pitchFamily="34" charset="0"/>
              </a:rPr>
              <a:t> لايه سه ( </a:t>
            </a:r>
            <a:r>
              <a:rPr lang="en-US" b="1" dirty="0" smtClean="0">
                <a:solidFill>
                  <a:srgbClr val="800000"/>
                </a:solidFill>
                <a:effectLst/>
                <a:latin typeface="Tahoma" panose="020B0604030504040204" pitchFamily="34" charset="0"/>
              </a:rPr>
              <a:t>Network</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در لايه فوق روش ارسال داده ها برای دستگاه گيرنده تعيين خواهد شد. پروتکل های منطقی  ، روتينگ و آدرس دهی در اين لايه انجام خواهد شد. </a:t>
            </a:r>
          </a:p>
          <a:p>
            <a:pPr algn="just"/>
            <a:r>
              <a:rPr lang="fa-IR" dirty="0" smtClean="0">
                <a:solidFill>
                  <a:srgbClr val="800000"/>
                </a:solidFill>
                <a:effectLst/>
                <a:latin typeface="Tahoma" panose="020B0604030504040204" pitchFamily="34" charset="0"/>
              </a:rPr>
              <a:t> لايه دو (</a:t>
            </a:r>
            <a:r>
              <a:rPr lang="en-US" b="1" dirty="0" smtClean="0">
                <a:solidFill>
                  <a:srgbClr val="800000"/>
                </a:solidFill>
                <a:effectLst/>
                <a:latin typeface="Tahoma" panose="020B0604030504040204" pitchFamily="34" charset="0"/>
              </a:rPr>
              <a:t>Data</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a:t>
            </a:r>
            <a:r>
              <a:rPr lang="fa-IR" dirty="0" smtClean="0">
                <a:effectLst/>
                <a:latin typeface="Tahoma" panose="020B0604030504040204" pitchFamily="34" charset="0"/>
              </a:rPr>
              <a:t>در لايه فوق  ، پروتکل های فيزيکی به داده اضافه خواهند شد. در اين لايه نوع شبکه و وضعيت بسته های اطلاعاتی (</a:t>
            </a:r>
            <a:r>
              <a:rPr lang="en-US" dirty="0" smtClean="0">
                <a:effectLst/>
                <a:latin typeface="Tahoma" panose="020B0604030504040204" pitchFamily="34" charset="0"/>
              </a:rPr>
              <a:t>Packet) </a:t>
            </a:r>
            <a:r>
              <a:rPr lang="fa-IR" dirty="0" smtClean="0">
                <a:effectLst/>
                <a:latin typeface="Tahoma" panose="020B0604030504040204" pitchFamily="34" charset="0"/>
              </a:rPr>
              <a:t>نيز تعيين می گردند. </a:t>
            </a:r>
          </a:p>
          <a:p>
            <a:pPr algn="just"/>
            <a:r>
              <a:rPr lang="fa-IR" dirty="0" smtClean="0">
                <a:solidFill>
                  <a:srgbClr val="800000"/>
                </a:solidFill>
                <a:effectLst/>
                <a:latin typeface="Tahoma" panose="020B0604030504040204" pitchFamily="34" charset="0"/>
              </a:rPr>
              <a:t>لايه يک (</a:t>
            </a:r>
            <a:r>
              <a:rPr lang="en-US" b="1" dirty="0" smtClean="0">
                <a:solidFill>
                  <a:srgbClr val="800000"/>
                </a:solidFill>
                <a:effectLst/>
                <a:latin typeface="Tahoma" panose="020B0604030504040204" pitchFamily="34" charset="0"/>
              </a:rPr>
              <a:t>Physical</a:t>
            </a:r>
            <a:r>
              <a:rPr lang="en-US" dirty="0" smtClean="0">
                <a:solidFill>
                  <a:srgbClr val="800000"/>
                </a:solidFill>
                <a:effectLst/>
                <a:latin typeface="Tahoma" panose="020B0604030504040204" pitchFamily="34" charset="0"/>
              </a:rPr>
              <a:t>)</a:t>
            </a:r>
            <a:r>
              <a:rPr lang="en-US" dirty="0" smtClean="0">
                <a:effectLst/>
                <a:latin typeface="Tahoma" panose="020B0604030504040204" pitchFamily="34" charset="0"/>
              </a:rPr>
              <a:t> . </a:t>
            </a:r>
            <a:r>
              <a:rPr lang="fa-IR" dirty="0" smtClean="0">
                <a:effectLst/>
                <a:latin typeface="Tahoma" panose="020B0604030504040204" pitchFamily="34" charset="0"/>
              </a:rPr>
              <a:t>لايه فوق در ارتباط مستقيم با سخت افزار بوده و خصايص فيزيکی شبکه نظير : اتصالات  ، ولتاژ و زمان را مشخص می نمايد.</a:t>
            </a:r>
          </a:p>
          <a:p>
            <a:endParaRPr lang="fa-IR" dirty="0"/>
          </a:p>
        </p:txBody>
      </p:sp>
    </p:spTree>
    <p:extLst>
      <p:ext uri="{BB962C8B-B14F-4D97-AF65-F5344CB8AC3E}">
        <p14:creationId xmlns="" xmlns:p14="http://schemas.microsoft.com/office/powerpoint/2010/main" val="1157726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Client</a:t>
            </a:r>
          </a:p>
          <a:p>
            <a:endParaRPr lang="en-US" dirty="0" smtClean="0"/>
          </a:p>
          <a:p>
            <a:endParaRPr lang="en-US" dirty="0" smtClean="0"/>
          </a:p>
          <a:p>
            <a:r>
              <a:rPr lang="en-US" dirty="0" smtClean="0"/>
              <a:t>Server</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TCP/IP                                   </a:t>
            </a:r>
            <a:endParaRPr lang="fa-IR" dirty="0">
              <a:solidFill>
                <a:srgbClr val="00B0F0"/>
              </a:solidFill>
            </a:endParaRPr>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3890962" y="2482056"/>
            <a:ext cx="4410075" cy="3038475"/>
          </a:xfrm>
        </p:spPr>
      </p:pic>
    </p:spTree>
    <p:extLst>
      <p:ext uri="{BB962C8B-B14F-4D97-AF65-F5344CB8AC3E}">
        <p14:creationId xmlns="" xmlns:p14="http://schemas.microsoft.com/office/powerpoint/2010/main" val="2533811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en-US" dirty="0"/>
              <a:t>The </a:t>
            </a:r>
            <a:r>
              <a:rPr lang="en-US" dirty="0">
                <a:solidFill>
                  <a:srgbClr val="00B050"/>
                </a:solidFill>
              </a:rPr>
              <a:t>Transmission Control Protocol </a:t>
            </a:r>
            <a:r>
              <a:rPr lang="en-US" dirty="0"/>
              <a:t>(TCP) is one of the core protocols of the </a:t>
            </a:r>
            <a:r>
              <a:rPr lang="en-US" dirty="0">
                <a:solidFill>
                  <a:srgbClr val="00B050"/>
                </a:solidFill>
              </a:rPr>
              <a:t>Internet protocol </a:t>
            </a:r>
            <a:r>
              <a:rPr lang="en-US" dirty="0"/>
              <a:t>suite (IP), </a:t>
            </a:r>
            <a:endParaRPr lang="fa-IR" dirty="0" smtClean="0"/>
          </a:p>
          <a:p>
            <a:endParaRPr lang="fa-IR" dirty="0"/>
          </a:p>
          <a:p>
            <a:endParaRPr lang="fa-IR" dirty="0" smtClean="0"/>
          </a:p>
          <a:p>
            <a:r>
              <a:rPr lang="fa-IR" dirty="0"/>
              <a:t>در شبکه های کامپیوتری دو مجموعه پروتکل </a:t>
            </a:r>
            <a:r>
              <a:rPr lang="en-US" dirty="0"/>
              <a:t>TCP/IP </a:t>
            </a:r>
            <a:r>
              <a:rPr lang="fa-IR" dirty="0"/>
              <a:t>و </a:t>
            </a:r>
            <a:r>
              <a:rPr lang="en-US" dirty="0"/>
              <a:t>IPX/SPX </a:t>
            </a:r>
            <a:r>
              <a:rPr lang="fa-IR" dirty="0"/>
              <a:t>بیشترین مورد استفاده را دارند اما به دلیل درصد استفاده کم از پروتکل </a:t>
            </a:r>
            <a:r>
              <a:rPr lang="en-US" dirty="0"/>
              <a:t>IPX/SPX </a:t>
            </a:r>
            <a:r>
              <a:rPr lang="fa-IR" dirty="0"/>
              <a:t>که در سیستم عامل های </a:t>
            </a:r>
            <a:r>
              <a:rPr lang="fa-IR" dirty="0" err="1">
                <a:solidFill>
                  <a:srgbClr val="FF0000"/>
                </a:solidFill>
              </a:rPr>
              <a:t>ناول</a:t>
            </a:r>
            <a:r>
              <a:rPr lang="fa-IR" dirty="0">
                <a:solidFill>
                  <a:srgbClr val="FF0000"/>
                </a:solidFill>
              </a:rPr>
              <a:t> </a:t>
            </a:r>
            <a:r>
              <a:rPr lang="fa-IR" dirty="0"/>
              <a:t>استفاده می شود </a:t>
            </a:r>
            <a:r>
              <a:rPr lang="en-US" dirty="0"/>
              <a:t>TCP/IP </a:t>
            </a:r>
            <a:r>
              <a:rPr lang="fa-IR" dirty="0"/>
              <a:t>به عنوان یک پروتکل جهانی معروف شد و امروزه تمامی بستر اینترنت از این پروتکل استفاده می کنند</a:t>
            </a:r>
            <a:r>
              <a:rPr lang="fa-IR" dirty="0">
                <a:solidFill>
                  <a:srgbClr val="00B050"/>
                </a:solidFill>
              </a:rPr>
              <a:t>. توجه کنید که </a:t>
            </a:r>
            <a:r>
              <a:rPr lang="en-US" dirty="0">
                <a:solidFill>
                  <a:srgbClr val="00B050"/>
                </a:solidFill>
              </a:rPr>
              <a:t>TCP/IP </a:t>
            </a:r>
            <a:r>
              <a:rPr lang="fa-IR" dirty="0">
                <a:solidFill>
                  <a:srgbClr val="00B050"/>
                </a:solidFill>
              </a:rPr>
              <a:t>به تنهایی یک پروتکل نیست و یک پشته پروتکل یا مجموعه پروتکل ارتباطی می باشد که از ترکیب شدن چندین پروتکل به وجود آمده است. </a:t>
            </a:r>
          </a:p>
          <a:p>
            <a:endParaRPr lang="fa-IR" dirty="0"/>
          </a:p>
        </p:txBody>
      </p:sp>
    </p:spTree>
    <p:extLst>
      <p:ext uri="{BB962C8B-B14F-4D97-AF65-F5344CB8AC3E}">
        <p14:creationId xmlns="" xmlns:p14="http://schemas.microsoft.com/office/powerpoint/2010/main" val="41500090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a:t>اکثر سیستم عامل </a:t>
            </a:r>
            <a:r>
              <a:rPr lang="fa-IR" dirty="0" err="1"/>
              <a:t>هایی</a:t>
            </a:r>
            <a:r>
              <a:rPr lang="fa-IR" dirty="0"/>
              <a:t> که امروزه می </a:t>
            </a:r>
            <a:r>
              <a:rPr lang="fa-IR" dirty="0" err="1"/>
              <a:t>شناسید</a:t>
            </a:r>
            <a:r>
              <a:rPr lang="fa-IR" dirty="0"/>
              <a:t> ، اعم از ویندوز ، لینوکس ، </a:t>
            </a:r>
            <a:r>
              <a:rPr lang="fa-IR" dirty="0" err="1"/>
              <a:t>یونیکس</a:t>
            </a:r>
            <a:r>
              <a:rPr lang="fa-IR" dirty="0"/>
              <a:t> ، </a:t>
            </a:r>
            <a:r>
              <a:rPr lang="fa-IR" dirty="0" err="1"/>
              <a:t>مک</a:t>
            </a:r>
            <a:r>
              <a:rPr lang="fa-IR" dirty="0"/>
              <a:t> ، </a:t>
            </a:r>
            <a:r>
              <a:rPr lang="fa-IR" dirty="0" err="1"/>
              <a:t>اندروید</a:t>
            </a:r>
            <a:r>
              <a:rPr lang="fa-IR" dirty="0"/>
              <a:t> و حتی </a:t>
            </a:r>
            <a:r>
              <a:rPr lang="fa-IR" dirty="0" err="1"/>
              <a:t>ناول</a:t>
            </a:r>
            <a:r>
              <a:rPr lang="fa-IR" dirty="0"/>
              <a:t> از این پشته پروتکل پشتیبانی می کنند و به همین دلیل است که شما می توانید از طریق سیستم عامل ویندوز خود از سرویس </a:t>
            </a:r>
            <a:r>
              <a:rPr lang="fa-IR" dirty="0" err="1"/>
              <a:t>هایی</a:t>
            </a:r>
            <a:r>
              <a:rPr lang="fa-IR" dirty="0"/>
              <a:t> که سیستم عامل های دیگر مانند لینوکس و </a:t>
            </a:r>
            <a:r>
              <a:rPr lang="fa-IR" dirty="0" err="1"/>
              <a:t>یونیکس</a:t>
            </a:r>
            <a:r>
              <a:rPr lang="fa-IR" dirty="0"/>
              <a:t> ارائه می دهند استفاده کنید. برای مثال سرویس ایمیل و </a:t>
            </a:r>
            <a:r>
              <a:rPr lang="fa-IR" dirty="0" err="1"/>
              <a:t>وب</a:t>
            </a:r>
            <a:r>
              <a:rPr lang="fa-IR" dirty="0"/>
              <a:t> سایت یاهو از سیستم عامل </a:t>
            </a:r>
            <a:r>
              <a:rPr lang="fa-IR" dirty="0" err="1"/>
              <a:t>یونیکس</a:t>
            </a:r>
            <a:r>
              <a:rPr lang="fa-IR" dirty="0"/>
              <a:t> و </a:t>
            </a:r>
            <a:r>
              <a:rPr lang="fa-IR" dirty="0" err="1"/>
              <a:t>وب</a:t>
            </a:r>
            <a:r>
              <a:rPr lang="fa-IR" dirty="0"/>
              <a:t> سرور های </a:t>
            </a:r>
            <a:r>
              <a:rPr lang="fa-IR" dirty="0" err="1"/>
              <a:t>یونیکسی</a:t>
            </a:r>
            <a:r>
              <a:rPr lang="fa-IR" dirty="0"/>
              <a:t> استفاده می کنند اما شما با ویندوز خود می توانید از خدمات آنها استفاده کنید و تنها دلیل این امکان داشتن پروتکل مشترک ارتباطی به نام </a:t>
            </a:r>
            <a:r>
              <a:rPr lang="en-US" dirty="0"/>
              <a:t>TCP/IP </a:t>
            </a:r>
            <a:r>
              <a:rPr lang="fa-IR" dirty="0"/>
              <a:t>می باشد. </a:t>
            </a:r>
          </a:p>
        </p:txBody>
      </p:sp>
    </p:spTree>
    <p:extLst>
      <p:ext uri="{BB962C8B-B14F-4D97-AF65-F5344CB8AC3E}">
        <p14:creationId xmlns="" xmlns:p14="http://schemas.microsoft.com/office/powerpoint/2010/main" val="2944941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a:t>کلمه </a:t>
            </a:r>
            <a:r>
              <a:rPr lang="en-US" dirty="0"/>
              <a:t>TCP/IP </a:t>
            </a:r>
            <a:r>
              <a:rPr lang="fa-IR" dirty="0"/>
              <a:t>مخفف </a:t>
            </a:r>
            <a:r>
              <a:rPr lang="en-US" dirty="0"/>
              <a:t>Transmission Control Protocol Internet Protocol </a:t>
            </a:r>
            <a:r>
              <a:rPr lang="fa-IR" dirty="0"/>
              <a:t>می باشد که نشان دهنده این می باشد که این پشته پروتکل </a:t>
            </a:r>
            <a:r>
              <a:rPr lang="fa-IR" dirty="0" err="1"/>
              <a:t>بصورت</a:t>
            </a:r>
            <a:r>
              <a:rPr lang="fa-IR" dirty="0"/>
              <a:t> کلی از دو پروتکل اصلی </a:t>
            </a:r>
            <a:r>
              <a:rPr lang="en-US" dirty="0"/>
              <a:t>TCP </a:t>
            </a:r>
            <a:r>
              <a:rPr lang="fa-IR" dirty="0"/>
              <a:t>و </a:t>
            </a:r>
            <a:r>
              <a:rPr lang="en-US" dirty="0"/>
              <a:t>IP </a:t>
            </a:r>
            <a:r>
              <a:rPr lang="fa-IR" dirty="0" err="1"/>
              <a:t>تشکلی</a:t>
            </a:r>
            <a:r>
              <a:rPr lang="fa-IR" dirty="0"/>
              <a:t> شده است . </a:t>
            </a:r>
            <a:r>
              <a:rPr lang="fa-IR" dirty="0">
                <a:solidFill>
                  <a:srgbClr val="00B050"/>
                </a:solidFill>
              </a:rPr>
              <a:t>این دو پروتکل وظیفه تعیین چگونگی برقرار ارتباط بین سیستم ها در شبکه و روش انتقال اطلاعات بین آنها را تعیین می کنند </a:t>
            </a:r>
            <a:r>
              <a:rPr lang="fa-IR" dirty="0"/>
              <a:t>، درون پشته پروتکل </a:t>
            </a:r>
            <a:r>
              <a:rPr lang="en-US" dirty="0"/>
              <a:t>TCP/IP </a:t>
            </a:r>
            <a:r>
              <a:rPr lang="fa-IR" dirty="0"/>
              <a:t>همانطور که اشاره شد چندین پروتکل وجود دارند که وظیفه ارتباطات داده ها را در شبکه بر عهده دارند ، </a:t>
            </a:r>
            <a:r>
              <a:rPr lang="fa-IR" dirty="0" smtClean="0"/>
              <a:t>اهم این </a:t>
            </a:r>
            <a:r>
              <a:rPr lang="fa-IR" dirty="0"/>
              <a:t>پروتکل ها عبارتند از : </a:t>
            </a:r>
          </a:p>
        </p:txBody>
      </p:sp>
    </p:spTree>
    <p:extLst>
      <p:ext uri="{BB962C8B-B14F-4D97-AF65-F5344CB8AC3E}">
        <p14:creationId xmlns="" xmlns:p14="http://schemas.microsoft.com/office/powerpoint/2010/main" val="2742371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r>
              <a:rPr lang="en-US" dirty="0"/>
              <a:t>◾TCP </a:t>
            </a:r>
            <a:r>
              <a:rPr lang="fa-IR" dirty="0"/>
              <a:t>یا </a:t>
            </a:r>
            <a:r>
              <a:rPr lang="en-US" dirty="0"/>
              <a:t>Transmission Control Protocol </a:t>
            </a:r>
            <a:r>
              <a:rPr lang="fa-IR" dirty="0"/>
              <a:t>که وظیفه برقراری ارتباطات بین نرم افزارهای کاربردی در شبکه را عهده دار </a:t>
            </a:r>
            <a:r>
              <a:rPr lang="fa-IR" dirty="0" smtClean="0"/>
              <a:t>است.</a:t>
            </a:r>
          </a:p>
          <a:p>
            <a:endParaRPr lang="fa-IR" dirty="0"/>
          </a:p>
          <a:p>
            <a:endParaRPr lang="fa-IR" dirty="0"/>
          </a:p>
          <a:p>
            <a:r>
              <a:rPr lang="fa-IR" dirty="0" smtClean="0"/>
              <a:t>◾</a:t>
            </a:r>
            <a:r>
              <a:rPr lang="en-US" dirty="0"/>
              <a:t>IP </a:t>
            </a:r>
            <a:r>
              <a:rPr lang="fa-IR" dirty="0"/>
              <a:t>یا </a:t>
            </a:r>
            <a:r>
              <a:rPr lang="en-US" dirty="0"/>
              <a:t>Internet Protocol </a:t>
            </a:r>
            <a:r>
              <a:rPr lang="fa-IR" dirty="0"/>
              <a:t>که وظیفه برقراری ارتباطات بین کامپیوترها در شبکه را عهده دار </a:t>
            </a:r>
            <a:r>
              <a:rPr lang="fa-IR" dirty="0" smtClean="0"/>
              <a:t>است.</a:t>
            </a:r>
            <a:endParaRPr lang="fa-IR" dirty="0"/>
          </a:p>
          <a:p>
            <a:endParaRPr lang="fa-IR" dirty="0"/>
          </a:p>
        </p:txBody>
      </p:sp>
    </p:spTree>
    <p:extLst>
      <p:ext uri="{BB962C8B-B14F-4D97-AF65-F5344CB8AC3E}">
        <p14:creationId xmlns="" xmlns:p14="http://schemas.microsoft.com/office/powerpoint/2010/main" val="2481108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en-US" dirty="0"/>
              <a:t>UDP </a:t>
            </a:r>
            <a:r>
              <a:rPr lang="fa-IR" dirty="0"/>
              <a:t>یا </a:t>
            </a:r>
            <a:r>
              <a:rPr lang="en-US" dirty="0"/>
              <a:t>User Datagram Protocol </a:t>
            </a:r>
            <a:r>
              <a:rPr lang="fa-IR" dirty="0"/>
              <a:t>که وظیفه برقراری ساده ترین حالت برقراری ارتباطات داده ای بین نرم افزارها در شبکه را عهده دار است</a:t>
            </a:r>
            <a:r>
              <a:rPr lang="fa-IR" dirty="0" smtClean="0"/>
              <a:t>.</a:t>
            </a:r>
          </a:p>
          <a:p>
            <a:endParaRPr lang="fa-IR" dirty="0"/>
          </a:p>
          <a:p>
            <a:r>
              <a:rPr lang="en-US" dirty="0"/>
              <a:t>ICMP </a:t>
            </a:r>
            <a:r>
              <a:rPr lang="fa-IR" dirty="0"/>
              <a:t>یا </a:t>
            </a:r>
            <a:r>
              <a:rPr lang="en-US" dirty="0"/>
              <a:t>Internet Control Messaging Protocol </a:t>
            </a:r>
            <a:r>
              <a:rPr lang="fa-IR" dirty="0"/>
              <a:t>که وظیفه بررسی خطاها و وضعیت شبکه را بر عهده دارد</a:t>
            </a:r>
            <a:r>
              <a:rPr lang="fa-IR" dirty="0" smtClean="0"/>
              <a:t>.</a:t>
            </a:r>
          </a:p>
          <a:p>
            <a:endParaRPr lang="fa-IR" dirty="0"/>
          </a:p>
          <a:p>
            <a:r>
              <a:rPr lang="fa-IR" dirty="0"/>
              <a:t>◾</a:t>
            </a:r>
            <a:r>
              <a:rPr lang="en-US" dirty="0"/>
              <a:t>DHCP </a:t>
            </a:r>
            <a:r>
              <a:rPr lang="fa-IR" dirty="0"/>
              <a:t>یا </a:t>
            </a:r>
            <a:r>
              <a:rPr lang="en-US" dirty="0"/>
              <a:t>Dynamic Host Configuration Protocol </a:t>
            </a:r>
            <a:r>
              <a:rPr lang="fa-IR" dirty="0"/>
              <a:t>که وظیفه آدرس دهی خودکار در شبکه را عهده دار است.</a:t>
            </a:r>
          </a:p>
          <a:p>
            <a:endParaRPr lang="fa-IR" dirty="0"/>
          </a:p>
          <a:p>
            <a:endParaRPr lang="fa-IR" dirty="0"/>
          </a:p>
        </p:txBody>
      </p:sp>
    </p:spTree>
    <p:extLst>
      <p:ext uri="{BB962C8B-B14F-4D97-AF65-F5344CB8AC3E}">
        <p14:creationId xmlns="" xmlns:p14="http://schemas.microsoft.com/office/powerpoint/2010/main" val="20715260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en-US" dirty="0"/>
              <a:t> TCP </a:t>
            </a:r>
            <a:r>
              <a:rPr lang="fa-IR" dirty="0"/>
              <a:t>یک پروتکل </a:t>
            </a:r>
            <a:r>
              <a:rPr lang="en-US" dirty="0"/>
              <a:t>Connection Oriented </a:t>
            </a:r>
            <a:r>
              <a:rPr lang="fa-IR" dirty="0"/>
              <a:t>یا </a:t>
            </a:r>
            <a:r>
              <a:rPr lang="fa-IR" dirty="0">
                <a:solidFill>
                  <a:srgbClr val="00B050"/>
                </a:solidFill>
              </a:rPr>
              <a:t>اتصال گرا </a:t>
            </a:r>
            <a:r>
              <a:rPr lang="fa-IR" dirty="0"/>
              <a:t>است و بدین معناست </a:t>
            </a:r>
            <a:r>
              <a:rPr lang="fa-IR" dirty="0" smtClean="0"/>
              <a:t>که</a:t>
            </a:r>
          </a:p>
          <a:p>
            <a:endParaRPr lang="fa-IR" dirty="0"/>
          </a:p>
          <a:p>
            <a:r>
              <a:rPr lang="fa-IR" dirty="0" smtClean="0"/>
              <a:t> </a:t>
            </a:r>
            <a:r>
              <a:rPr lang="fa-IR" dirty="0">
                <a:solidFill>
                  <a:srgbClr val="00B050"/>
                </a:solidFill>
              </a:rPr>
              <a:t>صحت اطلاعات ارسالی </a:t>
            </a:r>
            <a:r>
              <a:rPr lang="fa-IR" dirty="0"/>
              <a:t>برای این پروتکل بسیار مهم است و از جهتی سرعت آن نسبتا </a:t>
            </a:r>
            <a:endParaRPr lang="fa-IR" dirty="0" smtClean="0"/>
          </a:p>
          <a:p>
            <a:endParaRPr lang="fa-IR" dirty="0"/>
          </a:p>
          <a:p>
            <a:r>
              <a:rPr lang="fa-IR" dirty="0" smtClean="0"/>
              <a:t>پایین </a:t>
            </a:r>
            <a:r>
              <a:rPr lang="fa-IR" dirty="0"/>
              <a:t>است . </a:t>
            </a:r>
          </a:p>
        </p:txBody>
      </p:sp>
    </p:spTree>
    <p:extLst>
      <p:ext uri="{BB962C8B-B14F-4D97-AF65-F5344CB8AC3E}">
        <p14:creationId xmlns="" xmlns:p14="http://schemas.microsoft.com/office/powerpoint/2010/main" val="31105753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a:t>پروتکل </a:t>
            </a:r>
            <a:r>
              <a:rPr lang="en-US" dirty="0"/>
              <a:t>IP </a:t>
            </a:r>
            <a:r>
              <a:rPr lang="fa-IR" dirty="0"/>
              <a:t>یک پروتکل </a:t>
            </a:r>
            <a:r>
              <a:rPr lang="en-US" dirty="0"/>
              <a:t>Connection Less </a:t>
            </a:r>
            <a:r>
              <a:rPr lang="fa-IR" dirty="0"/>
              <a:t>یا </a:t>
            </a:r>
            <a:r>
              <a:rPr lang="fa-IR" dirty="0">
                <a:solidFill>
                  <a:srgbClr val="00B050"/>
                </a:solidFill>
              </a:rPr>
              <a:t>غیر اتصال گرا </a:t>
            </a:r>
            <a:r>
              <a:rPr lang="fa-IR" dirty="0"/>
              <a:t>است که بدین معناست </a:t>
            </a:r>
            <a:endParaRPr lang="fa-IR" dirty="0" smtClean="0"/>
          </a:p>
          <a:p>
            <a:endParaRPr lang="fa-IR" dirty="0"/>
          </a:p>
          <a:p>
            <a:r>
              <a:rPr lang="fa-IR" dirty="0" smtClean="0"/>
              <a:t>صحت </a:t>
            </a:r>
            <a:r>
              <a:rPr lang="fa-IR" dirty="0"/>
              <a:t>داده های ارسالی چندان مهم نیست و </a:t>
            </a:r>
            <a:r>
              <a:rPr lang="fa-IR" dirty="0">
                <a:solidFill>
                  <a:srgbClr val="00B050"/>
                </a:solidFill>
              </a:rPr>
              <a:t>سرعت بیشتر </a:t>
            </a:r>
            <a:r>
              <a:rPr lang="fa-IR" dirty="0"/>
              <a:t>مد نظر است </a:t>
            </a:r>
            <a:r>
              <a:rPr lang="fa-IR" dirty="0" smtClean="0"/>
              <a:t>.</a:t>
            </a:r>
            <a:endParaRPr lang="fa-IR" dirty="0"/>
          </a:p>
        </p:txBody>
      </p:sp>
    </p:spTree>
    <p:extLst>
      <p:ext uri="{BB962C8B-B14F-4D97-AF65-F5344CB8AC3E}">
        <p14:creationId xmlns="" xmlns:p14="http://schemas.microsoft.com/office/powerpoint/2010/main" val="33310161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Tcp</a:t>
            </a:r>
            <a:r>
              <a:rPr lang="en-US" dirty="0" smtClean="0"/>
              <a:t>/</a:t>
            </a:r>
            <a:r>
              <a:rPr lang="en-US" dirty="0" err="1" smtClean="0"/>
              <a:t>ip</a:t>
            </a:r>
            <a:r>
              <a:rPr lang="en-US" dirty="0" smtClean="0"/>
              <a:t> </a:t>
            </a:r>
            <a:r>
              <a:rPr lang="fa-IR" dirty="0" smtClean="0"/>
              <a:t>دارای چهار لایه میباشد:</a:t>
            </a:r>
            <a:endParaRPr lang="fa-IR" dirty="0"/>
          </a:p>
        </p:txBody>
      </p:sp>
      <p:sp>
        <p:nvSpPr>
          <p:cNvPr id="3" name="Content Placeholder 2"/>
          <p:cNvSpPr>
            <a:spLocks noGrp="1"/>
          </p:cNvSpPr>
          <p:nvPr>
            <p:ph idx="1"/>
          </p:nvPr>
        </p:nvSpPr>
        <p:spPr/>
        <p:txBody>
          <a:bodyPr/>
          <a:lstStyle/>
          <a:p>
            <a:r>
              <a:rPr lang="fa-IR" dirty="0"/>
              <a:t>لایه چهارم  </a:t>
            </a:r>
            <a:r>
              <a:rPr lang="en-US" dirty="0"/>
              <a:t>application </a:t>
            </a:r>
          </a:p>
          <a:p>
            <a:endParaRPr lang="en-US" dirty="0"/>
          </a:p>
          <a:p>
            <a:r>
              <a:rPr lang="fa-IR" dirty="0" err="1"/>
              <a:t>بالاترين</a:t>
            </a:r>
            <a:r>
              <a:rPr lang="fa-IR" dirty="0"/>
              <a:t> </a:t>
            </a:r>
            <a:r>
              <a:rPr lang="fa-IR" dirty="0" err="1"/>
              <a:t>لايه</a:t>
            </a:r>
            <a:r>
              <a:rPr lang="fa-IR" dirty="0"/>
              <a:t> در </a:t>
            </a:r>
            <a:r>
              <a:rPr lang="en-US" dirty="0" smtClean="0"/>
              <a:t>TCP/IP </a:t>
            </a:r>
            <a:r>
              <a:rPr lang="fa-IR" dirty="0"/>
              <a:t>است . و </a:t>
            </a:r>
            <a:r>
              <a:rPr lang="fa-IR" dirty="0" err="1"/>
              <a:t>لايه</a:t>
            </a:r>
            <a:r>
              <a:rPr lang="fa-IR" dirty="0"/>
              <a:t> فوق </a:t>
            </a:r>
            <a:r>
              <a:rPr lang="fa-IR" dirty="0" err="1"/>
              <a:t>متناظر</a:t>
            </a:r>
            <a:r>
              <a:rPr lang="fa-IR" dirty="0"/>
              <a:t> با </a:t>
            </a:r>
            <a:r>
              <a:rPr lang="fa-IR" dirty="0" err="1"/>
              <a:t>لايه</a:t>
            </a:r>
            <a:r>
              <a:rPr lang="fa-IR" dirty="0"/>
              <a:t> های </a:t>
            </a:r>
            <a:r>
              <a:rPr lang="en-US" dirty="0" err="1"/>
              <a:t>Session,Presentation</a:t>
            </a:r>
            <a:r>
              <a:rPr lang="en-US" dirty="0"/>
              <a:t> </a:t>
            </a:r>
            <a:r>
              <a:rPr lang="fa-IR" dirty="0"/>
              <a:t>و</a:t>
            </a:r>
            <a:r>
              <a:rPr lang="en-US" dirty="0"/>
              <a:t>Application </a:t>
            </a:r>
            <a:r>
              <a:rPr lang="fa-IR" dirty="0"/>
              <a:t>در مدل </a:t>
            </a:r>
            <a:r>
              <a:rPr lang="en-US" dirty="0"/>
              <a:t>OSI </a:t>
            </a:r>
            <a:r>
              <a:rPr lang="fa-IR" dirty="0"/>
              <a:t>است. تمامی برنامه و ابزارهای کاربردی در </a:t>
            </a:r>
            <a:r>
              <a:rPr lang="fa-IR" dirty="0" err="1"/>
              <a:t>اين</a:t>
            </a:r>
            <a:r>
              <a:rPr lang="fa-IR" dirty="0"/>
              <a:t> </a:t>
            </a:r>
            <a:r>
              <a:rPr lang="fa-IR" dirty="0" err="1"/>
              <a:t>لايه</a:t>
            </a:r>
            <a:r>
              <a:rPr lang="fa-IR" dirty="0"/>
              <a:t> ،  با استفاده از </a:t>
            </a:r>
            <a:r>
              <a:rPr lang="fa-IR" dirty="0" err="1"/>
              <a:t>لايه</a:t>
            </a:r>
            <a:r>
              <a:rPr lang="fa-IR" dirty="0"/>
              <a:t> فوق،  قادر به </a:t>
            </a:r>
            <a:r>
              <a:rPr lang="fa-IR" dirty="0" err="1"/>
              <a:t>دستتيابی</a:t>
            </a:r>
            <a:r>
              <a:rPr lang="fa-IR" dirty="0"/>
              <a:t> به شبکه خواهند بود. پروتکل های موجود در </a:t>
            </a:r>
            <a:r>
              <a:rPr lang="fa-IR" dirty="0" err="1"/>
              <a:t>اين</a:t>
            </a:r>
            <a:r>
              <a:rPr lang="fa-IR" dirty="0"/>
              <a:t> </a:t>
            </a:r>
            <a:r>
              <a:rPr lang="fa-IR" dirty="0" err="1"/>
              <a:t>لايه</a:t>
            </a:r>
            <a:r>
              <a:rPr lang="fa-IR" dirty="0"/>
              <a:t> بمنظور فرمت دهی و مبادله اطلاعات کاربران استفاده می گردند  </a:t>
            </a:r>
            <a:r>
              <a:rPr lang="en-US" dirty="0"/>
              <a:t>HTTP , FTP,pop3,smtp  </a:t>
            </a:r>
            <a:r>
              <a:rPr lang="fa-IR" dirty="0"/>
              <a:t>و ... نمونه ای از پروتکل ها ی موجود در </a:t>
            </a:r>
            <a:r>
              <a:rPr lang="fa-IR" dirty="0" err="1"/>
              <a:t>اين</a:t>
            </a:r>
            <a:r>
              <a:rPr lang="fa-IR" dirty="0"/>
              <a:t> </a:t>
            </a:r>
            <a:r>
              <a:rPr lang="fa-IR" dirty="0" err="1"/>
              <a:t>لايه</a:t>
            </a:r>
            <a:r>
              <a:rPr lang="fa-IR" dirty="0"/>
              <a:t>  می باشند .</a:t>
            </a:r>
          </a:p>
        </p:txBody>
      </p:sp>
    </p:spTree>
    <p:extLst>
      <p:ext uri="{BB962C8B-B14F-4D97-AF65-F5344CB8AC3E}">
        <p14:creationId xmlns="" xmlns:p14="http://schemas.microsoft.com/office/powerpoint/2010/main" val="1289519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a:t>لایه ی سوم </a:t>
            </a:r>
            <a:r>
              <a:rPr lang="en-US" dirty="0"/>
              <a:t>transport</a:t>
            </a:r>
          </a:p>
          <a:p>
            <a:endParaRPr lang="en-US" dirty="0"/>
          </a:p>
          <a:p>
            <a:r>
              <a:rPr lang="fa-IR" dirty="0"/>
              <a:t>این لایه </a:t>
            </a:r>
            <a:r>
              <a:rPr lang="fa-IR" dirty="0" err="1"/>
              <a:t>متناظر</a:t>
            </a:r>
            <a:r>
              <a:rPr lang="fa-IR" dirty="0"/>
              <a:t> با </a:t>
            </a:r>
            <a:r>
              <a:rPr lang="fa-IR" dirty="0" err="1"/>
              <a:t>لايه</a:t>
            </a:r>
            <a:r>
              <a:rPr lang="fa-IR" dirty="0"/>
              <a:t> </a:t>
            </a:r>
            <a:r>
              <a:rPr lang="en-US" dirty="0"/>
              <a:t>Transport </a:t>
            </a:r>
            <a:r>
              <a:rPr lang="fa-IR" dirty="0"/>
              <a:t>در مدل </a:t>
            </a:r>
            <a:r>
              <a:rPr lang="en-US" dirty="0"/>
              <a:t>OSI </a:t>
            </a:r>
            <a:r>
              <a:rPr lang="fa-IR" dirty="0"/>
              <a:t>است. این لایه  </a:t>
            </a:r>
            <a:r>
              <a:rPr lang="fa-IR" dirty="0" err="1"/>
              <a:t>قابليت</a:t>
            </a:r>
            <a:r>
              <a:rPr lang="fa-IR" dirty="0"/>
              <a:t> </a:t>
            </a:r>
            <a:r>
              <a:rPr lang="fa-IR" dirty="0" err="1"/>
              <a:t>ايجاد</a:t>
            </a:r>
            <a:r>
              <a:rPr lang="fa-IR" dirty="0"/>
              <a:t> نظم و </a:t>
            </a:r>
            <a:r>
              <a:rPr lang="fa-IR" dirty="0" err="1"/>
              <a:t>ترتيب</a:t>
            </a:r>
            <a:r>
              <a:rPr lang="fa-IR" dirty="0"/>
              <a:t> ارتباط </a:t>
            </a:r>
            <a:r>
              <a:rPr lang="fa-IR" dirty="0" err="1"/>
              <a:t>بين</a:t>
            </a:r>
            <a:r>
              <a:rPr lang="fa-IR" dirty="0"/>
              <a:t> </a:t>
            </a:r>
            <a:r>
              <a:rPr lang="fa-IR" dirty="0" err="1"/>
              <a:t>کامپيوترها</a:t>
            </a:r>
            <a:r>
              <a:rPr lang="fa-IR" dirty="0"/>
              <a:t> و ارسال داده به لایه </a:t>
            </a:r>
            <a:r>
              <a:rPr lang="en-US" dirty="0"/>
              <a:t>application    </a:t>
            </a:r>
            <a:r>
              <a:rPr lang="fa-IR" dirty="0"/>
              <a:t>و </a:t>
            </a:r>
            <a:r>
              <a:rPr lang="en-US" dirty="0"/>
              <a:t>internet </a:t>
            </a:r>
            <a:r>
              <a:rPr lang="fa-IR" dirty="0"/>
              <a:t>لایه های بالایی و پایینی خود را دارد. </a:t>
            </a:r>
            <a:r>
              <a:rPr lang="fa-IR" dirty="0" err="1"/>
              <a:t>اين</a:t>
            </a:r>
            <a:r>
              <a:rPr lang="fa-IR" dirty="0"/>
              <a:t> </a:t>
            </a:r>
            <a:r>
              <a:rPr lang="fa-IR" dirty="0" err="1"/>
              <a:t>لايه</a:t>
            </a:r>
            <a:r>
              <a:rPr lang="fa-IR" dirty="0"/>
              <a:t> دارای دو پروتکل اساسی است که نحوه </a:t>
            </a:r>
            <a:r>
              <a:rPr lang="fa-IR" dirty="0" err="1"/>
              <a:t>توزيع</a:t>
            </a:r>
            <a:r>
              <a:rPr lang="fa-IR" dirty="0"/>
              <a:t> داده را کنترل می </a:t>
            </a:r>
            <a:r>
              <a:rPr lang="fa-IR" dirty="0" err="1"/>
              <a:t>نمايند</a:t>
            </a:r>
            <a:r>
              <a:rPr lang="fa-IR" dirty="0"/>
              <a:t> که همان پروتکل های </a:t>
            </a:r>
            <a:r>
              <a:rPr lang="en-US" dirty="0" err="1"/>
              <a:t>tcp</a:t>
            </a:r>
            <a:r>
              <a:rPr lang="en-US" dirty="0"/>
              <a:t> (</a:t>
            </a:r>
            <a:r>
              <a:rPr lang="fa-IR" dirty="0"/>
              <a:t>امن) و </a:t>
            </a:r>
            <a:r>
              <a:rPr lang="en-US" dirty="0" err="1"/>
              <a:t>udp</a:t>
            </a:r>
            <a:r>
              <a:rPr lang="en-US" dirty="0"/>
              <a:t>  (</a:t>
            </a:r>
            <a:r>
              <a:rPr lang="fa-IR" dirty="0"/>
              <a:t>نا امن) می </a:t>
            </a:r>
            <a:r>
              <a:rPr lang="fa-IR" dirty="0" err="1"/>
              <a:t>باشد.در</a:t>
            </a:r>
            <a:r>
              <a:rPr lang="fa-IR" dirty="0"/>
              <a:t> سرویس امنی که در این لایه ارائه می شود </a:t>
            </a:r>
            <a:r>
              <a:rPr lang="fa-IR" dirty="0" err="1"/>
              <a:t>مکانیزمی</a:t>
            </a:r>
            <a:r>
              <a:rPr lang="fa-IR" dirty="0"/>
              <a:t> وجود دارد که فرستنده از رسیدن یا نرسیدن بسته به مقصد مطلع می شود ولی  در ارتباطات ناامن به این صورت </a:t>
            </a:r>
            <a:r>
              <a:rPr lang="fa-IR" dirty="0" err="1"/>
              <a:t>نمی</a:t>
            </a:r>
            <a:r>
              <a:rPr lang="fa-IR" dirty="0"/>
              <a:t> باشد </a:t>
            </a:r>
            <a:r>
              <a:rPr lang="fa-IR" dirty="0" smtClean="0"/>
              <a:t>.</a:t>
            </a:r>
            <a:endParaRPr lang="en-US" dirty="0" smtClean="0"/>
          </a:p>
          <a:p>
            <a:r>
              <a:rPr lang="en-US" dirty="0" err="1" smtClean="0"/>
              <a:t>Udp:user</a:t>
            </a:r>
            <a:r>
              <a:rPr lang="en-US" dirty="0" smtClean="0"/>
              <a:t> datagram protocol</a:t>
            </a:r>
            <a:endParaRPr lang="fa-IR" dirty="0"/>
          </a:p>
        </p:txBody>
      </p:sp>
    </p:spTree>
    <p:extLst>
      <p:ext uri="{BB962C8B-B14F-4D97-AF65-F5344CB8AC3E}">
        <p14:creationId xmlns="" xmlns:p14="http://schemas.microsoft.com/office/powerpoint/2010/main" val="3108293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این شبکه به کمک یک سری از خطوط ارتباطی به مناطق مختلف وصل میشوند .</a:t>
            </a:r>
          </a:p>
          <a:p>
            <a:r>
              <a:rPr lang="fa-IR" dirty="0" smtClean="0"/>
              <a:t>برای برقراری شبکه اینترنت در یک شبکه محلی و ارتباط با شبکه جهانی بایستی از 3 مولفه اصلی کمک گرفت:</a:t>
            </a:r>
            <a:endParaRPr lang="fa-IR" dirty="0"/>
          </a:p>
        </p:txBody>
      </p:sp>
    </p:spTree>
    <p:extLst>
      <p:ext uri="{BB962C8B-B14F-4D97-AF65-F5344CB8AC3E}">
        <p14:creationId xmlns="" xmlns:p14="http://schemas.microsoft.com/office/powerpoint/2010/main" val="40338704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0000" lnSpcReduction="20000"/>
          </a:bodyPr>
          <a:lstStyle/>
          <a:p>
            <a:r>
              <a:rPr lang="fa-IR" dirty="0"/>
              <a:t>لایه ی دوم </a:t>
            </a:r>
            <a:r>
              <a:rPr lang="fa-IR" dirty="0" smtClean="0"/>
              <a:t>اینترنت :</a:t>
            </a:r>
            <a:r>
              <a:rPr lang="en-US" dirty="0" smtClean="0"/>
              <a:t>internet</a:t>
            </a:r>
            <a:endParaRPr lang="fa-IR" dirty="0" smtClean="0"/>
          </a:p>
          <a:p>
            <a:endParaRPr lang="en-US" dirty="0"/>
          </a:p>
          <a:p>
            <a:r>
              <a:rPr lang="en-US" dirty="0"/>
              <a:t> </a:t>
            </a:r>
            <a:r>
              <a:rPr lang="fa-IR" dirty="0"/>
              <a:t>این لایه </a:t>
            </a:r>
            <a:r>
              <a:rPr lang="fa-IR" dirty="0" err="1"/>
              <a:t>متناظر</a:t>
            </a:r>
            <a:r>
              <a:rPr lang="fa-IR" dirty="0"/>
              <a:t> با </a:t>
            </a:r>
            <a:r>
              <a:rPr lang="fa-IR" dirty="0" err="1"/>
              <a:t>لايه</a:t>
            </a:r>
            <a:r>
              <a:rPr lang="fa-IR" dirty="0"/>
              <a:t> </a:t>
            </a:r>
            <a:r>
              <a:rPr lang="en-US" dirty="0"/>
              <a:t>Network </a:t>
            </a:r>
            <a:r>
              <a:rPr lang="fa-IR" dirty="0"/>
              <a:t>در مدل </a:t>
            </a:r>
            <a:r>
              <a:rPr lang="en-US" dirty="0"/>
              <a:t>OSI </a:t>
            </a:r>
            <a:r>
              <a:rPr lang="fa-IR" dirty="0"/>
              <a:t>است مسئول آدرس دهی ،بسته بندی، و </a:t>
            </a:r>
            <a:r>
              <a:rPr lang="fa-IR" dirty="0" err="1"/>
              <a:t>روتینگ</a:t>
            </a:r>
            <a:r>
              <a:rPr lang="fa-IR" dirty="0"/>
              <a:t> داده ها می باشد .که شامل 4 پروتکل اساسی می باشد</a:t>
            </a:r>
            <a:r>
              <a:rPr lang="fa-IR" dirty="0" smtClean="0"/>
              <a:t>.</a:t>
            </a:r>
          </a:p>
          <a:p>
            <a:endParaRPr lang="fa-IR" dirty="0"/>
          </a:p>
          <a:p>
            <a:r>
              <a:rPr lang="fa-IR" dirty="0"/>
              <a:t>پروتکل( </a:t>
            </a:r>
            <a:r>
              <a:rPr lang="en-US" dirty="0"/>
              <a:t>IP (Internet protocol </a:t>
            </a:r>
            <a:r>
              <a:rPr lang="fa-IR" dirty="0"/>
              <a:t>این پروتکل برای اینکه بسته های اطلاعاتی به مقصد برسند باید آنها را آدرس دهی </a:t>
            </a:r>
            <a:r>
              <a:rPr lang="fa-IR" dirty="0" err="1"/>
              <a:t>کنند.پس</a:t>
            </a:r>
            <a:r>
              <a:rPr lang="fa-IR" dirty="0"/>
              <a:t> آدرس دهی بسته های اطلاعاتی بر عهده ی این پروتکل می باشد</a:t>
            </a:r>
            <a:r>
              <a:rPr lang="fa-IR" dirty="0" smtClean="0"/>
              <a:t>.</a:t>
            </a:r>
          </a:p>
          <a:p>
            <a:endParaRPr lang="fa-IR" dirty="0"/>
          </a:p>
          <a:p>
            <a:r>
              <a:rPr lang="fa-IR" dirty="0"/>
              <a:t>پروتکل (</a:t>
            </a:r>
            <a:r>
              <a:rPr lang="en-US" dirty="0"/>
              <a:t>ARP (Address  Resolution Protocol  </a:t>
            </a:r>
            <a:r>
              <a:rPr lang="fa-IR" dirty="0"/>
              <a:t>این پروتکل مسئول مشخص نمودن آدرس </a:t>
            </a:r>
            <a:r>
              <a:rPr lang="en-US" dirty="0"/>
              <a:t>Media Access Control (MAC) </a:t>
            </a:r>
            <a:r>
              <a:rPr lang="fa-IR" dirty="0" err="1"/>
              <a:t>آداپتور</a:t>
            </a:r>
            <a:r>
              <a:rPr lang="fa-IR" dirty="0"/>
              <a:t> شبکه بر روی کامپیوتر مقصد است.</a:t>
            </a:r>
          </a:p>
          <a:p>
            <a:r>
              <a:rPr lang="fa-IR" dirty="0"/>
              <a:t>پروتکل( </a:t>
            </a:r>
            <a:r>
              <a:rPr lang="en-US" dirty="0"/>
              <a:t>ICMP   (Internet Control Message Protocol </a:t>
            </a:r>
            <a:r>
              <a:rPr lang="fa-IR" dirty="0"/>
              <a:t>این پروتکل مسئول ارائه توابع عیب یابی و گزارش </a:t>
            </a:r>
            <a:r>
              <a:rPr lang="fa-IR" dirty="0" err="1"/>
              <a:t>خطاء</a:t>
            </a:r>
            <a:r>
              <a:rPr lang="fa-IR" dirty="0"/>
              <a:t> در صورت عدم توزیع صحیح اطلاعات است .</a:t>
            </a:r>
          </a:p>
          <a:p>
            <a:r>
              <a:rPr lang="fa-IR" dirty="0"/>
              <a:t>پروتکل( </a:t>
            </a:r>
            <a:r>
              <a:rPr lang="en-US" dirty="0"/>
              <a:t>IGMP  (Internet Group </a:t>
            </a:r>
            <a:r>
              <a:rPr lang="en-US" dirty="0" err="1"/>
              <a:t>Managemant</a:t>
            </a:r>
            <a:r>
              <a:rPr lang="en-US" dirty="0"/>
              <a:t> Protocol </a:t>
            </a:r>
            <a:r>
              <a:rPr lang="fa-IR" dirty="0"/>
              <a:t>این پروتکل مسئول </a:t>
            </a:r>
            <a:r>
              <a:rPr lang="fa-IR" dirty="0" err="1"/>
              <a:t>مديريت</a:t>
            </a:r>
            <a:r>
              <a:rPr lang="fa-IR" dirty="0"/>
              <a:t> </a:t>
            </a:r>
            <a:r>
              <a:rPr lang="en-US" dirty="0"/>
              <a:t>Multicasting   </a:t>
            </a:r>
            <a:r>
              <a:rPr lang="fa-IR" dirty="0"/>
              <a:t>در </a:t>
            </a:r>
            <a:r>
              <a:rPr lang="en-US" dirty="0"/>
              <a:t>TCP/IP  </a:t>
            </a:r>
            <a:r>
              <a:rPr lang="fa-IR" dirty="0"/>
              <a:t>را برعهده </a:t>
            </a:r>
            <a:r>
              <a:rPr lang="fa-IR" dirty="0" smtClean="0"/>
              <a:t>دارد.</a:t>
            </a:r>
            <a:endParaRPr lang="fa-IR" dirty="0"/>
          </a:p>
        </p:txBody>
      </p:sp>
    </p:spTree>
    <p:extLst>
      <p:ext uri="{BB962C8B-B14F-4D97-AF65-F5344CB8AC3E}">
        <p14:creationId xmlns="" xmlns:p14="http://schemas.microsoft.com/office/powerpoint/2010/main" val="34621653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lnSpcReduction="10000"/>
          </a:bodyPr>
          <a:lstStyle/>
          <a:p>
            <a:r>
              <a:rPr lang="fa-IR" dirty="0"/>
              <a:t>لایه ی اول </a:t>
            </a:r>
            <a:r>
              <a:rPr lang="en-US" dirty="0"/>
              <a:t>network interface  </a:t>
            </a:r>
          </a:p>
          <a:p>
            <a:endParaRPr lang="en-US" dirty="0"/>
          </a:p>
          <a:p>
            <a:r>
              <a:rPr lang="fa-IR" dirty="0"/>
              <a:t>این لایه معادل با لایه های فیزیکی </a:t>
            </a:r>
            <a:r>
              <a:rPr lang="fa-IR" dirty="0" err="1"/>
              <a:t>وپیوند</a:t>
            </a:r>
            <a:r>
              <a:rPr lang="fa-IR" dirty="0"/>
              <a:t> داده از مدل </a:t>
            </a:r>
            <a:r>
              <a:rPr lang="en-US" dirty="0"/>
              <a:t>OSI </a:t>
            </a:r>
            <a:r>
              <a:rPr lang="fa-IR" dirty="0"/>
              <a:t>می باشد. مسئول ارسال و دریافت داده بر روی رسانه شبکه (مثلا کابل یا امواج رادیویی) میباشد.</a:t>
            </a:r>
          </a:p>
          <a:p>
            <a:endParaRPr lang="fa-IR" dirty="0"/>
          </a:p>
          <a:p>
            <a:r>
              <a:rPr lang="fa-IR" dirty="0"/>
              <a:t>پروتکل های </a:t>
            </a:r>
            <a:r>
              <a:rPr lang="en-US" dirty="0"/>
              <a:t>Ethernet </a:t>
            </a:r>
            <a:r>
              <a:rPr lang="fa-IR" dirty="0"/>
              <a:t>و (</a:t>
            </a:r>
            <a:r>
              <a:rPr lang="en-US" dirty="0" err="1" smtClean="0"/>
              <a:t>ATMAsynchronous</a:t>
            </a:r>
            <a:r>
              <a:rPr lang="en-US" dirty="0" smtClean="0"/>
              <a:t> </a:t>
            </a:r>
            <a:r>
              <a:rPr lang="en-US" dirty="0"/>
              <a:t>Transfer Mode </a:t>
            </a:r>
            <a:r>
              <a:rPr lang="fa-IR" dirty="0"/>
              <a:t>)</a:t>
            </a:r>
            <a:r>
              <a:rPr lang="en-US" dirty="0" smtClean="0"/>
              <a:t>، </a:t>
            </a:r>
            <a:r>
              <a:rPr lang="fa-IR" dirty="0"/>
              <a:t>نمونه </a:t>
            </a:r>
            <a:r>
              <a:rPr lang="fa-IR" dirty="0" err="1"/>
              <a:t>هائی</a:t>
            </a:r>
            <a:r>
              <a:rPr lang="fa-IR" dirty="0"/>
              <a:t> از پروتکل های موجود در این لایه می </a:t>
            </a:r>
            <a:r>
              <a:rPr lang="fa-IR" dirty="0" smtClean="0"/>
              <a:t>باشند.</a:t>
            </a:r>
            <a:endParaRPr lang="fa-IR" dirty="0"/>
          </a:p>
          <a:p>
            <a:endParaRPr lang="fa-IR" dirty="0"/>
          </a:p>
          <a:p>
            <a:r>
              <a:rPr lang="fa-IR" dirty="0"/>
              <a:t>این لایه درگیر با مسائل </a:t>
            </a:r>
            <a:r>
              <a:rPr lang="fa-IR" dirty="0" smtClean="0"/>
              <a:t>فیزیکی </a:t>
            </a:r>
            <a:r>
              <a:rPr lang="fa-IR" dirty="0"/>
              <a:t>, کارت شبکه و راه اندازهای لازم برای نصب کارت شبکه می باشد .که دارای یک آدرس 12 رقمی است به نام  </a:t>
            </a:r>
            <a:r>
              <a:rPr lang="fa-IR" dirty="0" err="1"/>
              <a:t>مک</a:t>
            </a:r>
            <a:r>
              <a:rPr lang="fa-IR" dirty="0"/>
              <a:t> (</a:t>
            </a:r>
            <a:r>
              <a:rPr lang="en-US" dirty="0" smtClean="0"/>
              <a:t>MAC </a:t>
            </a:r>
            <a:r>
              <a:rPr lang="fa-IR" dirty="0" smtClean="0"/>
              <a:t>آدرس ).</a:t>
            </a:r>
            <a:endParaRPr lang="fa-IR" dirty="0"/>
          </a:p>
        </p:txBody>
      </p:sp>
    </p:spTree>
    <p:extLst>
      <p:ext uri="{BB962C8B-B14F-4D97-AF65-F5344CB8AC3E}">
        <p14:creationId xmlns="" xmlns:p14="http://schemas.microsoft.com/office/powerpoint/2010/main" val="15525675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    </a:t>
            </a:r>
            <a:r>
              <a:rPr lang="en-US" dirty="0" smtClean="0"/>
              <a:t>RIPE                                 </a:t>
            </a:r>
            <a:endParaRPr lang="fa-IR" dirty="0"/>
          </a:p>
        </p:txBody>
      </p:sp>
      <p:sp>
        <p:nvSpPr>
          <p:cNvPr id="3" name="Content Placeholder 2"/>
          <p:cNvSpPr>
            <a:spLocks noGrp="1"/>
          </p:cNvSpPr>
          <p:nvPr>
            <p:ph idx="1"/>
          </p:nvPr>
        </p:nvSpPr>
        <p:spPr/>
        <p:txBody>
          <a:bodyPr>
            <a:normAutofit fontScale="92500" lnSpcReduction="20000"/>
          </a:bodyPr>
          <a:lstStyle/>
          <a:p>
            <a:r>
              <a:rPr lang="en-US" dirty="0"/>
              <a:t>IP VALID</a:t>
            </a:r>
          </a:p>
          <a:p>
            <a:endParaRPr lang="en-US" dirty="0"/>
          </a:p>
          <a:p>
            <a:endParaRPr lang="en-US" dirty="0"/>
          </a:p>
          <a:p>
            <a:r>
              <a:rPr lang="en-US" dirty="0"/>
              <a:t>IP INVALID</a:t>
            </a:r>
          </a:p>
          <a:p>
            <a:endParaRPr lang="en-US" dirty="0"/>
          </a:p>
          <a:p>
            <a:r>
              <a:rPr lang="en-US" dirty="0"/>
              <a:t>STATIC IP</a:t>
            </a:r>
          </a:p>
          <a:p>
            <a:endParaRPr lang="en-US" dirty="0"/>
          </a:p>
          <a:p>
            <a:r>
              <a:rPr lang="en-US" dirty="0"/>
              <a:t>DYNAMIC IP</a:t>
            </a:r>
          </a:p>
          <a:p>
            <a:endParaRPr lang="en-US" dirty="0"/>
          </a:p>
          <a:p>
            <a:r>
              <a:rPr lang="en-US" dirty="0"/>
              <a:t>DHCP </a:t>
            </a:r>
          </a:p>
          <a:p>
            <a:endParaRPr lang="fa-IR" dirty="0"/>
          </a:p>
        </p:txBody>
      </p:sp>
    </p:spTree>
    <p:extLst>
      <p:ext uri="{BB962C8B-B14F-4D97-AF65-F5344CB8AC3E}">
        <p14:creationId xmlns="" xmlns:p14="http://schemas.microsoft.com/office/powerpoint/2010/main" val="1013712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fa-IR" dirty="0"/>
          </a:p>
        </p:txBody>
      </p:sp>
      <p:sp>
        <p:nvSpPr>
          <p:cNvPr id="3" name="Content Placeholder 2"/>
          <p:cNvSpPr>
            <a:spLocks noGrp="1"/>
          </p:cNvSpPr>
          <p:nvPr>
            <p:ph idx="1"/>
          </p:nvPr>
        </p:nvSpPr>
        <p:spPr/>
        <p:txBody>
          <a:bodyPr>
            <a:normAutofit/>
          </a:bodyPr>
          <a:lstStyle/>
          <a:p>
            <a:endParaRPr lang="en-US" dirty="0"/>
          </a:p>
          <a:p>
            <a:endParaRPr lang="en-US" dirty="0"/>
          </a:p>
          <a:p>
            <a:endParaRPr lang="en-US" dirty="0"/>
          </a:p>
          <a:p>
            <a:r>
              <a:rPr lang="en-US" dirty="0"/>
              <a:t>Dynamic Host Configuration </a:t>
            </a:r>
            <a:r>
              <a:rPr lang="en-US" dirty="0" err="1" smtClean="0"/>
              <a:t>ProtocoL</a:t>
            </a:r>
            <a:endParaRPr lang="en-US" dirty="0"/>
          </a:p>
          <a:p>
            <a:r>
              <a:rPr lang="en-US" dirty="0"/>
              <a:t>The Dynamic Host Configuration Protocol is a standardized networking protocol used on Internet Protocol networks for dynamically distributing network configuration parameters, such as IP addresses for interfaces and services</a:t>
            </a:r>
          </a:p>
          <a:p>
            <a:endParaRPr lang="en-US" dirty="0" smtClean="0"/>
          </a:p>
          <a:p>
            <a:endParaRPr lang="fa-IR" dirty="0"/>
          </a:p>
        </p:txBody>
      </p:sp>
    </p:spTree>
    <p:extLst>
      <p:ext uri="{BB962C8B-B14F-4D97-AF65-F5344CB8AC3E}">
        <p14:creationId xmlns="" xmlns:p14="http://schemas.microsoft.com/office/powerpoint/2010/main" val="21012417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buNone/>
            </a:pPr>
            <a:r>
              <a:rPr lang="fa-IR" dirty="0" smtClean="0"/>
              <a:t>تحقیق در مورد کلاسهای </a:t>
            </a:r>
            <a:r>
              <a:rPr lang="en-US" dirty="0" smtClean="0"/>
              <a:t>IP </a:t>
            </a:r>
            <a:r>
              <a:rPr lang="fa-IR" dirty="0" smtClean="0"/>
              <a:t> </a:t>
            </a:r>
            <a:r>
              <a:rPr lang="fa-IR" dirty="0" err="1" smtClean="0"/>
              <a:t>ونقش</a:t>
            </a:r>
            <a:r>
              <a:rPr lang="fa-IR" dirty="0" smtClean="0"/>
              <a:t> عدد 127 در بین کلاسهای </a:t>
            </a:r>
            <a:r>
              <a:rPr lang="en-US" dirty="0" smtClean="0"/>
              <a:t>IP</a:t>
            </a:r>
            <a:endParaRPr lang="fa-IR" dirty="0"/>
          </a:p>
        </p:txBody>
      </p:sp>
    </p:spTree>
    <p:extLst>
      <p:ext uri="{BB962C8B-B14F-4D97-AF65-F5344CB8AC3E}">
        <p14:creationId xmlns="" xmlns:p14="http://schemas.microsoft.com/office/powerpoint/2010/main" val="1789055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1- </a:t>
            </a:r>
            <a:r>
              <a:rPr lang="en-US" dirty="0" smtClean="0"/>
              <a:t>Router </a:t>
            </a:r>
          </a:p>
          <a:p>
            <a:endParaRPr lang="en-US" dirty="0"/>
          </a:p>
          <a:p>
            <a:r>
              <a:rPr lang="fa-IR" dirty="0" smtClean="0"/>
              <a:t>2- </a:t>
            </a:r>
            <a:r>
              <a:rPr lang="en-US" dirty="0" smtClean="0"/>
              <a:t>backbone </a:t>
            </a:r>
            <a:r>
              <a:rPr lang="fa-IR" dirty="0" smtClean="0"/>
              <a:t> یا ستون فقرات اینترنت </a:t>
            </a:r>
          </a:p>
          <a:p>
            <a:endParaRPr lang="fa-IR" dirty="0"/>
          </a:p>
          <a:p>
            <a:r>
              <a:rPr lang="fa-IR" dirty="0" smtClean="0"/>
              <a:t>3- </a:t>
            </a:r>
            <a:r>
              <a:rPr lang="en-US" dirty="0" smtClean="0"/>
              <a:t>NAP </a:t>
            </a:r>
            <a:r>
              <a:rPr lang="fa-IR" dirty="0" smtClean="0"/>
              <a:t> ها</a:t>
            </a:r>
            <a:endParaRPr lang="fa-IR" dirty="0"/>
          </a:p>
        </p:txBody>
      </p:sp>
    </p:spTree>
    <p:extLst>
      <p:ext uri="{BB962C8B-B14F-4D97-AF65-F5344CB8AC3E}">
        <p14:creationId xmlns="" xmlns:p14="http://schemas.microsoft.com/office/powerpoint/2010/main" val="1063402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روتر</a:t>
            </a:r>
            <a:endParaRPr lang="fa-IR" dirty="0"/>
          </a:p>
        </p:txBody>
      </p:sp>
      <p:pic>
        <p:nvPicPr>
          <p:cNvPr id="1026" name="Picture 2" descr="http://www.srco.ir/Articles/images/WanRouter1.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4743450" y="3077369"/>
            <a:ext cx="2705100" cy="18478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62651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روتر یک دستگاه مسیر یاب میباشد .که مانند معنی و مفهوم اسم خود عمل مینماید.</a:t>
            </a:r>
          </a:p>
          <a:p>
            <a:endParaRPr lang="fa-IR" dirty="0" smtClean="0"/>
          </a:p>
          <a:p>
            <a:r>
              <a:rPr lang="fa-IR" dirty="0" smtClean="0"/>
              <a:t>به عبارت دیگر روترها تجهیزات سخت افزاری و یا نرم افزاری هستند که مقصد</a:t>
            </a:r>
          </a:p>
          <a:p>
            <a:endParaRPr lang="fa-IR" dirty="0"/>
          </a:p>
          <a:p>
            <a:r>
              <a:rPr lang="fa-IR" dirty="0" smtClean="0"/>
              <a:t> اطلاعات کاربران را </a:t>
            </a:r>
          </a:p>
          <a:p>
            <a:endParaRPr lang="fa-IR" dirty="0"/>
          </a:p>
          <a:p>
            <a:r>
              <a:rPr lang="fa-IR" dirty="0" smtClean="0"/>
              <a:t>مشخص میکنند . وبسته های اطلاعاتی </a:t>
            </a:r>
            <a:r>
              <a:rPr lang="en-US" dirty="0" smtClean="0"/>
              <a:t>(PACKET) </a:t>
            </a:r>
            <a:r>
              <a:rPr lang="fa-IR" dirty="0" smtClean="0"/>
              <a:t>ها را سریعا به کاربران میرسانند.</a:t>
            </a:r>
            <a:endParaRPr lang="fa-IR" dirty="0"/>
          </a:p>
        </p:txBody>
      </p:sp>
    </p:spTree>
    <p:extLst>
      <p:ext uri="{BB962C8B-B14F-4D97-AF65-F5344CB8AC3E}">
        <p14:creationId xmlns="" xmlns:p14="http://schemas.microsoft.com/office/powerpoint/2010/main" val="2955000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2 وظیفه اصلی روترها :</a:t>
            </a:r>
          </a:p>
          <a:p>
            <a:r>
              <a:rPr lang="fa-IR" dirty="0" smtClean="0"/>
              <a:t>1- مراقبند تا اطلاعات به مقصد دیگری فرستاده نشوند .</a:t>
            </a:r>
          </a:p>
          <a:p>
            <a:endParaRPr lang="fa-IR" dirty="0"/>
          </a:p>
          <a:p>
            <a:r>
              <a:rPr lang="fa-IR" dirty="0" smtClean="0"/>
              <a:t>2-کسب اطمینان از اینکه اطلاعات به مقصد مورد نظر برسد.</a:t>
            </a:r>
            <a:endParaRPr lang="fa-IR" dirty="0"/>
          </a:p>
        </p:txBody>
      </p:sp>
    </p:spTree>
    <p:extLst>
      <p:ext uri="{BB962C8B-B14F-4D97-AF65-F5344CB8AC3E}">
        <p14:creationId xmlns="" xmlns:p14="http://schemas.microsoft.com/office/powerpoint/2010/main" val="2913045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تفاوت اصلی روتر با سوییچ :</a:t>
            </a:r>
            <a:br>
              <a:rPr lang="fa-IR" dirty="0" smtClean="0"/>
            </a:br>
            <a:endParaRPr lang="fa-IR" dirty="0"/>
          </a:p>
        </p:txBody>
      </p:sp>
      <p:sp>
        <p:nvSpPr>
          <p:cNvPr id="3" name="Content Placeholder 2"/>
          <p:cNvSpPr>
            <a:spLocks noGrp="1"/>
          </p:cNvSpPr>
          <p:nvPr>
            <p:ph idx="1"/>
          </p:nvPr>
        </p:nvSpPr>
        <p:spPr/>
        <p:txBody>
          <a:bodyPr/>
          <a:lstStyle/>
          <a:p>
            <a:r>
              <a:rPr lang="fa-IR" dirty="0" smtClean="0"/>
              <a:t>سوئیچ ها معمولا در لایه دوم مدل </a:t>
            </a:r>
            <a:r>
              <a:rPr lang="en-US" dirty="0" smtClean="0"/>
              <a:t>OSI </a:t>
            </a:r>
            <a:r>
              <a:rPr lang="fa-IR" dirty="0" smtClean="0"/>
              <a:t> </a:t>
            </a:r>
            <a:r>
              <a:rPr lang="en-US" dirty="0" smtClean="0"/>
              <a:t>(data layer)</a:t>
            </a:r>
            <a:r>
              <a:rPr lang="fa-IR" dirty="0" smtClean="0"/>
              <a:t>فعالیت می نمایند.در لایه فوق امکان استفاده از آدرس های فیزیکی وجود دارد. </a:t>
            </a:r>
          </a:p>
          <a:p>
            <a:endParaRPr lang="fa-IR" dirty="0"/>
          </a:p>
          <a:p>
            <a:r>
              <a:rPr lang="fa-IR" dirty="0" smtClean="0"/>
              <a:t>روتر در لایه سوم مدل </a:t>
            </a:r>
            <a:r>
              <a:rPr lang="en-US" dirty="0" smtClean="0"/>
              <a:t>OSI </a:t>
            </a:r>
            <a:r>
              <a:rPr lang="fa-IR" dirty="0" smtClean="0"/>
              <a:t> </a:t>
            </a:r>
            <a:r>
              <a:rPr lang="en-US" dirty="0" smtClean="0"/>
              <a:t>Network) </a:t>
            </a:r>
            <a:r>
              <a:rPr lang="fa-IR" dirty="0" smtClean="0"/>
              <a:t>) فعالیت می نمایند. در لایه فوق از آدرس های </a:t>
            </a:r>
            <a:r>
              <a:rPr lang="en-US" dirty="0" smtClean="0"/>
              <a:t>IP </a:t>
            </a:r>
            <a:r>
              <a:rPr lang="fa-IR" dirty="0" smtClean="0"/>
              <a:t>استفاده می شود. ( آدرس های منطقی ) </a:t>
            </a:r>
          </a:p>
          <a:p>
            <a:pPr marL="0" indent="0">
              <a:buNone/>
            </a:pPr>
            <a:r>
              <a:rPr lang="fa-IR" dirty="0" smtClean="0"/>
              <a:t>یکی دیگر از تفاوتهای مهم روتر با سوییچ نوع برخورد آنها با </a:t>
            </a:r>
            <a:r>
              <a:rPr lang="en-US" dirty="0" smtClean="0"/>
              <a:t>broadcast </a:t>
            </a:r>
            <a:r>
              <a:rPr lang="fa-IR" dirty="0" smtClean="0"/>
              <a:t>میباشد.</a:t>
            </a:r>
          </a:p>
          <a:p>
            <a:endParaRPr lang="fa-IR" dirty="0"/>
          </a:p>
          <a:p>
            <a:r>
              <a:rPr lang="fa-IR" dirty="0" smtClean="0"/>
              <a:t>در مورد مدل </a:t>
            </a:r>
            <a:r>
              <a:rPr lang="en-US" dirty="0" err="1" smtClean="0"/>
              <a:t>osi</a:t>
            </a:r>
            <a:r>
              <a:rPr lang="en-US" dirty="0" smtClean="0"/>
              <a:t> </a:t>
            </a:r>
            <a:r>
              <a:rPr lang="fa-IR" dirty="0" smtClean="0"/>
              <a:t> و سوییچ بعدا توضیح داده میشود.</a:t>
            </a:r>
            <a:endParaRPr lang="fa-IR" dirty="0"/>
          </a:p>
        </p:txBody>
      </p:sp>
    </p:spTree>
    <p:extLst>
      <p:ext uri="{BB962C8B-B14F-4D97-AF65-F5344CB8AC3E}">
        <p14:creationId xmlns="" xmlns:p14="http://schemas.microsoft.com/office/powerpoint/2010/main" val="2740803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1576</TotalTime>
  <Words>2487</Words>
  <Application>Microsoft Office PowerPoint</Application>
  <PresentationFormat>Custom</PresentationFormat>
  <Paragraphs>175</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Slide 1</vt:lpstr>
      <vt:lpstr>شبکه اینترنت چگونه کار میکند؟ </vt:lpstr>
      <vt:lpstr>Slide 3</vt:lpstr>
      <vt:lpstr>Slide 4</vt:lpstr>
      <vt:lpstr>Slide 5</vt:lpstr>
      <vt:lpstr>روتر</vt:lpstr>
      <vt:lpstr>Slide 7</vt:lpstr>
      <vt:lpstr>Slide 8</vt:lpstr>
      <vt:lpstr>تفاوت اصلی روتر با سوییچ : </vt:lpstr>
      <vt:lpstr>* الگوریتم broadcast</vt:lpstr>
      <vt:lpstr>Backbone یا ستون فقرات اینترنت</vt:lpstr>
      <vt:lpstr>Slide 12</vt:lpstr>
      <vt:lpstr>تحقیق : </vt:lpstr>
      <vt:lpstr>network access point (NAP)</vt:lpstr>
      <vt:lpstr>Slide 15</vt:lpstr>
      <vt:lpstr>عبارات و نکات قابل توجه در شبکه اینترنت (و یا هر شبکه ای که از چندین بخش تشکیل شده است.)</vt:lpstr>
      <vt:lpstr>Slide 17</vt:lpstr>
      <vt:lpstr>Slide 18</vt:lpstr>
      <vt:lpstr>تعریف استانداردهای شبکه  </vt:lpstr>
      <vt:lpstr>لایه های مختلف شبکه بر مبنای OSI</vt:lpstr>
      <vt:lpstr>Slide 21</vt:lpstr>
      <vt:lpstr>1-</vt:lpstr>
      <vt:lpstr>2-</vt:lpstr>
      <vt:lpstr>3-</vt:lpstr>
      <vt:lpstr>4-</vt:lpstr>
      <vt:lpstr>5-</vt:lpstr>
      <vt:lpstr>6-</vt:lpstr>
      <vt:lpstr>7-</vt:lpstr>
      <vt:lpstr>Slide 29</vt:lpstr>
      <vt:lpstr>TCP/IP                                   </vt:lpstr>
      <vt:lpstr>Slide 31</vt:lpstr>
      <vt:lpstr>Slide 32</vt:lpstr>
      <vt:lpstr>Slide 33</vt:lpstr>
      <vt:lpstr>Slide 34</vt:lpstr>
      <vt:lpstr>Slide 35</vt:lpstr>
      <vt:lpstr>Slide 36</vt:lpstr>
      <vt:lpstr>Slide 37</vt:lpstr>
      <vt:lpstr>Tcp/ip دارای چهار لایه میباشد:</vt:lpstr>
      <vt:lpstr>Slide 39</vt:lpstr>
      <vt:lpstr>Slide 40</vt:lpstr>
      <vt:lpstr>Slide 41</vt:lpstr>
      <vt:lpstr>IP    RIPE                                 </vt:lpstr>
      <vt:lpstr>                                       </vt:lpstr>
      <vt:lpstr>Slide 44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شبکه اینترنت چگونه کار میکند؟ </dc:title>
  <dc:creator>mhhafezipour</dc:creator>
  <cp:lastModifiedBy>ad</cp:lastModifiedBy>
  <cp:revision>54</cp:revision>
  <dcterms:created xsi:type="dcterms:W3CDTF">2014-03-03T03:16:39Z</dcterms:created>
  <dcterms:modified xsi:type="dcterms:W3CDTF">2014-03-04T10:11:14Z</dcterms:modified>
</cp:coreProperties>
</file>