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464B-EDAB-4AA1-831F-5A5A462E987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D62D3-7CA8-4C65-93EA-D1BEC7283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2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564" y="2183642"/>
            <a:ext cx="48995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</a:rPr>
              <a:t>فصل هشتم</a:t>
            </a:r>
          </a:p>
          <a:p>
            <a:pPr algn="ctr"/>
            <a:r>
              <a:rPr lang="fa-IR" sz="2400" b="1" dirty="0" smtClean="0">
                <a:solidFill>
                  <a:srgbClr val="FF0000"/>
                </a:solidFill>
              </a:rPr>
              <a:t>درس دوم</a:t>
            </a:r>
          </a:p>
          <a:p>
            <a:pPr algn="ctr"/>
            <a:r>
              <a:rPr lang="fa-IR" sz="2400" b="1" dirty="0" smtClean="0">
                <a:solidFill>
                  <a:srgbClr val="FF0000"/>
                </a:solidFill>
              </a:rPr>
              <a:t>حجم هرم و مخروط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603606"/>
                <a:ext cx="11464934" cy="5674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5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5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در مثلث </a:t>
                </a:r>
                <a:r>
                  <a:rPr lang="en-US" sz="2500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OHA</a:t>
                </a:r>
                <a:r>
                  <a:rPr lang="fa-IR" sz="25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25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قضیه </a:t>
                </a:r>
                <a:r>
                  <a:rPr lang="fa-IR" sz="25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فیثاغورث را می نویسیم.</a:t>
                </a:r>
                <a:endParaRPr lang="en-US" sz="25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𝑶</m:t>
                      </m:r>
                      <m:sSup>
                        <m:sSupPr>
                          <m:ctrlP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𝑯</m:t>
                          </m:r>
                        </m:e>
                        <m:sup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sup>
                      </m:sSup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𝑶</m:t>
                      </m:r>
                      <m:sSup>
                        <m:sSupPr>
                          <m:ctrlP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𝑨</m:t>
                          </m:r>
                        </m:e>
                        <m:sup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sup>
                      </m:sSup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𝑨</m:t>
                      </m:r>
                      <m:sSup>
                        <m:sSupPr>
                          <m:ctrlP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𝑯</m:t>
                          </m:r>
                        </m:e>
                        <m:sup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sup>
                      </m:sSup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𝟑𝟔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−</m:t>
                      </m:r>
                      <m:f>
                        <m:fPr>
                          <m:ctrlP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𝟗</m:t>
                          </m:r>
                        </m:num>
                        <m:den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𝟒</m:t>
                          </m:r>
                        </m:den>
                      </m:f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𝟐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𝟑𝟔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−</m:t>
                      </m:r>
                      <m:f>
                        <m:fPr>
                          <m:ctrlP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𝟗</m:t>
                          </m:r>
                        </m:num>
                        <m:den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𝟔𝟑</m:t>
                          </m:r>
                        </m:num>
                        <m:den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</m:t>
                      </m:r>
                      <m:r>
                        <a:rPr lang="en-US" sz="25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⟹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𝑶𝑯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2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𝟔𝟑</m:t>
                              </m:r>
                            </m:num>
                            <m:den>
                              <m:r>
                                <a:rPr lang="en-US" sz="2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𝟗</m:t>
                          </m:r>
                          <m: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2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2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5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5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2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2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5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𝑽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𝟑</m:t>
                          </m:r>
                        </m:den>
                      </m:f>
                      <m:r>
                        <a:rPr lang="en-US" sz="30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𝑺𝒉</m:t>
                      </m:r>
                      <m:r>
                        <a:rPr lang="en-US" sz="3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3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𝟑</m:t>
                          </m:r>
                        </m:e>
                        <m:sup>
                          <m:r>
                            <a:rPr lang="en-US" sz="3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r>
                        <a:rPr lang="en-US" sz="3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3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3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3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3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3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𝟗</m:t>
                      </m:r>
                      <m:rad>
                        <m:radPr>
                          <m:degHide m:val="on"/>
                          <m:ctrlPr>
                            <a:rPr lang="en-US" sz="3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3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3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3606"/>
                <a:ext cx="11464934" cy="5674502"/>
              </a:xfrm>
              <a:prstGeom prst="rect">
                <a:avLst/>
              </a:prstGeom>
              <a:blipFill rotWithShape="0">
                <a:blip r:embed="rId2"/>
                <a:stretch>
                  <a:fillRect r="-85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85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4701" y="735029"/>
            <a:ext cx="110321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مخروط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: </a:t>
            </a:r>
            <a:r>
              <a:rPr lang="fa-IR" sz="2500" b="1" dirty="0">
                <a:cs typeface="B Nazanin" panose="00000400000000000000" pitchFamily="2" charset="-78"/>
              </a:rPr>
              <a:t>هرم منتظمی را در نظر </a:t>
            </a:r>
            <a:r>
              <a:rPr lang="fa-IR" sz="3000" b="1" dirty="0">
                <a:cs typeface="B Nazanin" panose="00000400000000000000" pitchFamily="2" charset="-78"/>
              </a:rPr>
              <a:t>بگیرید</a:t>
            </a:r>
            <a:r>
              <a:rPr lang="fa-IR" sz="2500" b="1" dirty="0">
                <a:cs typeface="B Nazanin" panose="00000400000000000000" pitchFamily="2" charset="-78"/>
              </a:rPr>
              <a:t> مانند مربع، پنج ضلعی منتظم و ...</a:t>
            </a:r>
            <a:r>
              <a:rPr lang="en-US" sz="2500" b="1" dirty="0">
                <a:cs typeface="B Nazanin" panose="00000400000000000000" pitchFamily="2" charset="-78"/>
              </a:rPr>
              <a:t> .</a:t>
            </a:r>
            <a:r>
              <a:rPr kumimoji="0" lang="fa-IR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حال تعداد</a:t>
            </a:r>
            <a:r>
              <a:rPr kumimoji="0" lang="fa-IR" sz="25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ضلع های این چند ضلعی را بیشتر و بیشتر کنید. چند ضلعی به دست</a:t>
            </a:r>
            <a:r>
              <a:rPr kumimoji="0" lang="en-US" sz="25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b="1" baseline="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آمده</a:t>
            </a:r>
            <a:r>
              <a:rPr lang="fa-IR" sz="25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به چه شکلی نزدیک می شود؟ هرم به چه شکلی نزدیک می شود؟</a:t>
            </a:r>
            <a:endParaRPr kumimoji="0" lang="fa-IR" sz="2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312161"/>
            <a:ext cx="3009900" cy="4034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87" y="2043079"/>
            <a:ext cx="3299275" cy="41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0" y="568325"/>
            <a:ext cx="4330700" cy="752475"/>
          </a:xfrm>
        </p:spPr>
        <p:txBody>
          <a:bodyPr>
            <a:normAutofit/>
          </a:bodyPr>
          <a:lstStyle/>
          <a:p>
            <a:pPr algn="r" rtl="1"/>
            <a:r>
              <a:rPr lang="fa-IR" sz="3500" b="1" dirty="0">
                <a:solidFill>
                  <a:srgbClr val="FF0000"/>
                </a:solidFill>
                <a:cs typeface="B Nazanin" panose="00000400000000000000" pitchFamily="2" charset="-78"/>
              </a:rPr>
              <a:t>حجم مخروط:</a:t>
            </a:r>
            <a:r>
              <a:rPr lang="en-US" sz="35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75" y="1320800"/>
            <a:ext cx="4474575" cy="168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3219451"/>
            <a:ext cx="1125202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مثال: </a:t>
            </a:r>
            <a:r>
              <a:rPr lang="fa-IR" sz="3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حجم یک مخروط با شعاع قاعده 4 و ارتفاع 3 را بدست آورید.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325"/>
            <a:ext cx="2822567" cy="27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800" y="4362208"/>
                <a:ext cx="11315700" cy="1421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000" b="1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پاسخ:</a:t>
                </a:r>
                <a:endParaRPr lang="en-US" sz="3000" b="1" i="1" dirty="0">
                  <a:latin typeface="Cambria Math" panose="020405030504060302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𝑹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𝟒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, 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𝒉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𝟑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⟹   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𝑽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𝟑</m:t>
                          </m:r>
                        </m:den>
                      </m:f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𝝅</m:t>
                      </m:r>
                      <m:sSup>
                        <m:sSupPr>
                          <m:ctrlP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𝑹</m:t>
                          </m:r>
                        </m:e>
                        <m:sup>
                          <m: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𝒉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𝟑</m:t>
                          </m:r>
                        </m:den>
                      </m:f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𝝅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sSup>
                        <m:sSupPr>
                          <m:ctrlP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𝟒</m:t>
                          </m:r>
                        </m:e>
                        <m:sup>
                          <m:r>
                            <a:rPr lang="en-US" sz="3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𝟑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𝟏𝟔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𝝅</m:t>
                      </m:r>
                    </m:oMath>
                  </m:oMathPara>
                </a14:m>
                <a:endParaRPr lang="en-US" sz="30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4362208"/>
                <a:ext cx="11315700" cy="1421351"/>
              </a:xfrm>
              <a:prstGeom prst="rect">
                <a:avLst/>
              </a:prstGeom>
              <a:blipFill rotWithShape="0">
                <a:blip r:embed="rId4"/>
                <a:stretch>
                  <a:fillRect t="-3863" r="-12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8500" y="1714163"/>
                <a:ext cx="10892772" cy="4058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fa-IR" sz="3000" b="1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پاسخ:</a:t>
                </a:r>
                <a:r>
                  <a:rPr lang="en-US" sz="30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30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ابتدا شعاع دایره را به دست می آوریم و سپس حجم مخروط را محاسبه می کنیم:</a:t>
                </a:r>
              </a:p>
              <a:p>
                <a:pPr algn="r" rtl="1">
                  <a:lnSpc>
                    <a:spcPct val="20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𝑃</m:t>
                      </m:r>
                      <m:r>
                        <a:rPr lang="en-US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2</m:t>
                      </m:r>
                      <m:r>
                        <a:rPr lang="en-US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𝜋</m:t>
                      </m:r>
                      <m:r>
                        <a:rPr lang="en-US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𝑅</m:t>
                      </m:r>
                      <m:r>
                        <a:rPr lang="en-US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⟹  </m:t>
                      </m:r>
                      <m:r>
                        <a:rPr lang="en-US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8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𝜋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2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𝜋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𝑅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⟹   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𝑅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4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</m:oMath>
                  </m:oMathPara>
                </a14:m>
                <a:endParaRPr lang="en-US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20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𝑉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h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𝜋</m:t>
                      </m:r>
                      <m:sSup>
                        <m:sSup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𝑅</m:t>
                          </m:r>
                        </m:e>
                        <m:sup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h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𝜋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sSup>
                        <m:sSupPr>
                          <m:ctrlP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4</m:t>
                          </m:r>
                        </m:e>
                        <m:sup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9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48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𝜋</m:t>
                      </m:r>
                    </m:oMath>
                  </m:oMathPara>
                </a14:m>
                <a:endParaRPr lang="en-US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1714163"/>
                <a:ext cx="10892772" cy="4058419"/>
              </a:xfrm>
              <a:prstGeom prst="rect">
                <a:avLst/>
              </a:prstGeom>
              <a:blipFill rotWithShape="0">
                <a:blip r:embed="rId2"/>
                <a:stretch>
                  <a:fillRect r="-134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7072" y="698500"/>
                <a:ext cx="10744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مثال(اختیاری): </a:t>
                </a:r>
                <a:r>
                  <a:rPr lang="fa-IR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محیط قاعده مخروطی برابر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m:t>8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m:t>π</m:t>
                    </m:r>
                  </m:oMath>
                </a14:m>
                <a:r>
                  <a:rPr lang="fa-IR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و ارتفاع آن برابر 9 می باشد، حجم مخروط را بدست آورید.</a:t>
                </a:r>
                <a:endPara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2" y="698500"/>
                <a:ext cx="107442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6024" r="-1305" b="-19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1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404" y="661113"/>
            <a:ext cx="11235847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spcAft>
                <a:spcPts val="1000"/>
              </a:spcAft>
            </a:pPr>
            <a:r>
              <a:rPr lang="fa-IR" sz="3000" dirty="0"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نکته: </a:t>
            </a:r>
            <a:r>
              <a:rPr lang="fa-IR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اگر قطاعی از دایره را داشته باشیم می توان مخروطی با آن ساخت. برای این کار کافیست یکی از شعاع ها را ثابت نگه داریم و شعاع دیگر را روی آن منطبق کنیم. در این صورت مخروطی خواهیم داشت که محیط قاعده آن با طول قطاع برابر است.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04" y="3477865"/>
            <a:ext cx="5323563" cy="298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63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70600" y="3226190"/>
                <a:ext cx="5689600" cy="285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a-IR" sz="2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پاسخ: </a:t>
                </a:r>
                <a:r>
                  <a:rPr lang="fa-IR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باید ابتدا ارتفاع مخروط را بدست آوریم: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fa-IR" sz="2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10</m:t>
                          </m:r>
                        </m:e>
                        <m:sup>
                          <m: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fa-IR" sz="2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6</m:t>
                          </m:r>
                        </m:e>
                        <m:sup>
                          <m: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  </m:t>
                      </m:r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⟹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 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h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8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𝑉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𝑅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h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𝜋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fa-IR" sz="2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6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r>
                        <a:rPr lang="fa-IR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8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fa-IR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96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𝜋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00" y="3226190"/>
                <a:ext cx="5689600" cy="2855654"/>
              </a:xfrm>
              <a:prstGeom prst="rect">
                <a:avLst/>
              </a:prstGeom>
              <a:blipFill rotWithShape="0">
                <a:blip r:embed="rId2"/>
                <a:stretch>
                  <a:fillRect r="-214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2852" y="520701"/>
            <a:ext cx="1139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مثال : </a:t>
            </a:r>
            <a:r>
              <a:rPr lang="fa-IR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 قسمتی از دایره به شعاع 10، مخروطی به شعاع قاعده 6 ساخته شده است. حجم مخروط را بدست آورید.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04" y="1141065"/>
            <a:ext cx="5648196" cy="312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6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553" y="2138082"/>
            <a:ext cx="43837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600" dirty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16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835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919" y="636014"/>
            <a:ext cx="11235846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هرم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هرم یک شکل فضایی است که دارای یک وجه زیرین به نام </a:t>
            </a: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قاعده</a:t>
            </a: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است. قاعده هرم معمولا یک چندضلعی است. به هر یک از مثلث هایی که در یک نقطه همدیگر را قطع می کنند، </a:t>
            </a: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وجه جانبی</a:t>
            </a:r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هرم می گویند و نقطه مشترک همه وجه های جانبی، </a:t>
            </a: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رأس هرم</a:t>
            </a:r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است.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59" y="3328790"/>
            <a:ext cx="2583806" cy="32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32245" y="3881535"/>
            <a:ext cx="8010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ارتفاع هرم: </a:t>
            </a:r>
            <a:r>
              <a:rPr lang="fa-IR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 فاصله رأس هرم تا قاعده، یعنی طول عمودی که از رأس بر قاعده رسم می شود، ارتفاع هرم می گویند.</a:t>
            </a:r>
          </a:p>
          <a:p>
            <a:pPr algn="r"/>
            <a:endParaRPr lang="fa-IR" sz="30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r>
              <a:rPr lang="fa-IR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هرم شکل مقابل، قاعده به شکل ................................... و وجوه جانبی به شکل ........................................... هستند.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0143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57" y="2842465"/>
            <a:ext cx="11482277" cy="233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نکته1:</a:t>
            </a: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هرم منتظم، اگر قاعده </a:t>
            </a: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مرکز تقارن داشته باشد،</a:t>
            </a:r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آنگاه پای ارتفاع (نقطه برخورد ارتفاع و قاعده) دقیقاً روی مرکز تقارن خواهد بود.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Homa" panose="00000400000000000000" pitchFamily="2" charset="-78"/>
              </a:rPr>
              <a:t>نکته2: </a:t>
            </a:r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زوج ضلعی های منتظم، مرکز تقارن دارند.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816" y="793102"/>
            <a:ext cx="11252718" cy="146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هرم منتظم: </a:t>
            </a:r>
            <a:r>
              <a:rPr lang="fa-IR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اگر چندضلعی قاعده، یک چندضلعی منتظم بوده و وجه های جانبی با هم همنهشت باشند، هرم را منتظم می گویند.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084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593726"/>
            <a:ext cx="7213600" cy="65405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sz="2500" dirty="0">
                <a:cs typeface="B Nazanin" panose="00000400000000000000" pitchFamily="2" charset="-78"/>
              </a:rPr>
              <a:t>الف) با توجه به شکل ها و اطلاعات داده شده به نظر شما حجم کدام هرم بیشتر است؟ در  شکل های (1) و (2) مثلث های قاعده هم نهشت اند.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0" y="1063784"/>
            <a:ext cx="4424362" cy="2903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91250" y="1530239"/>
                <a:ext cx="52705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𝑂𝐻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0" y="1530239"/>
                <a:ext cx="5270500" cy="4770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746926" y="1621811"/>
            <a:ext cx="304800" cy="3175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2289756"/>
            <a:ext cx="4775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>
                <a:cs typeface="B Nazanin" panose="00000400000000000000" pitchFamily="2" charset="-78"/>
              </a:rPr>
              <a:t>در شکل های (3) و (4) ارتفاع ها برابر است.</a:t>
            </a:r>
            <a:endParaRPr lang="en-US" sz="25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1200" y="3038228"/>
                <a:ext cx="6070600" cy="482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a-I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𝑂𝐻</m:t>
                      </m:r>
                      <m:r>
                        <a:rPr lang="fa-I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a-I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و</m:t>
                      </m:r>
                      <m:r>
                        <a:rPr lang="fa-I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a-I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fa-I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a-I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fa-I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fa-I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fa-I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fa-I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038228"/>
                <a:ext cx="6070600" cy="482312"/>
              </a:xfrm>
              <a:prstGeom prst="rect">
                <a:avLst/>
              </a:prstGeom>
              <a:blipFill rotWithShape="0">
                <a:blip r:embed="rId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0862711" y="3175707"/>
            <a:ext cx="304800" cy="3175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8" y="4243546"/>
            <a:ext cx="3862952" cy="22477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8868" y="3924619"/>
            <a:ext cx="687226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>
                <a:cs typeface="B Nazanin" panose="00000400000000000000" pitchFamily="2" charset="-78"/>
              </a:rPr>
              <a:t>ب) به نظر شما حجم هرم به چه مقادیری وابسته است؟</a:t>
            </a:r>
          </a:p>
          <a:p>
            <a:pPr algn="r" rtl="1"/>
            <a:r>
              <a:rPr lang="fa-IR" sz="2500" dirty="0">
                <a:cs typeface="B Nazanin" panose="00000400000000000000" pitchFamily="2" charset="-78"/>
              </a:rPr>
              <a:t>ج) برای محاسبۀ مساحت مثلث از چه مقادیری استفاده می کردید؟ برای محاسبۀ حجم هرم چه حدسی می زنید؟</a:t>
            </a:r>
          </a:p>
          <a:p>
            <a:pPr algn="r" rtl="1"/>
            <a:r>
              <a:rPr lang="fa-IR" sz="2500" dirty="0">
                <a:cs typeface="B Nazanin" panose="00000400000000000000" pitchFamily="2" charset="-78"/>
              </a:rPr>
              <a:t>د) اگر دو هرم دارای قاعده های با مساحت مساوی و ارتفاع های مساوی باشند، دربارۀ حجم های آنها چه می توانید بگویید؟</a:t>
            </a:r>
            <a:endParaRPr lang="en-US" sz="25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9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8" grpId="0" animBg="1"/>
      <p:bldP spid="9" grpId="0"/>
      <p:bldP spid="10" grpId="0"/>
      <p:bldP spid="11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0125" y="409575"/>
                <a:ext cx="10734675" cy="111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500" dirty="0">
                    <a:cs typeface="B Nazanin" panose="00000400000000000000" pitchFamily="2" charset="-78"/>
                  </a:rPr>
                  <a:t>در شکل زیر، منشوری با دو قاعده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fa-IR" sz="250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fa-IR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∆</m:t>
                          </m:r>
                        </m:e>
                      </m:mr>
                      <m:m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𝐴𝐵𝐶</m:t>
                          </m:r>
                        </m:e>
                      </m:mr>
                    </m:m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 و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fa-IR" sz="25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fa-I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∆</m:t>
                          </m:r>
                        </m:e>
                      </m:mr>
                      <m:m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𝐷𝐸𝐹</m:t>
                          </m:r>
                        </m:e>
                      </m:mr>
                    </m:m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را می بینید. نقطۀ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𝐶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را به نقطه های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𝐸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𝐷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و نقطۀ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𝐵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را به نقطۀ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𝐷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وصل می کنیم. به این ترتیب منشور را به سه هرم، مطابق شکل تجزیه می کنیم.</a:t>
                </a:r>
                <a:endParaRPr lang="en-US" sz="25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5" y="409575"/>
                <a:ext cx="10734675" cy="1118576"/>
              </a:xfrm>
              <a:prstGeom prst="rect">
                <a:avLst/>
              </a:prstGeom>
              <a:blipFill rotWithShape="0">
                <a:blip r:embed="rId2"/>
                <a:stretch>
                  <a:fillRect l="-341" r="-965" b="-130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632926"/>
            <a:ext cx="10572750" cy="2222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9662" y="3855641"/>
                <a:ext cx="10201275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500" dirty="0">
                    <a:cs typeface="B Nazanin" panose="00000400000000000000" pitchFamily="2" charset="-78"/>
                  </a:rPr>
                  <a:t>1- چهار ضلعی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𝐴𝐵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𝐸𝐷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چه نوع چهار ضلعی است؟ چرا مثلث های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𝐴𝐵𝐷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𝐵𝐷𝐸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هم مساحت اند؟</a:t>
                </a:r>
              </a:p>
              <a:p>
                <a:pPr algn="r" rtl="1"/>
                <a:r>
                  <a:rPr lang="fa-IR" sz="2500" dirty="0">
                    <a:cs typeface="B Nazanin" panose="00000400000000000000" pitchFamily="2" charset="-78"/>
                  </a:rPr>
                  <a:t>2- چرا هرم های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𝐶𝐵𝐸𝐷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𝐶𝐵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𝐴</m:t>
                    </m:r>
                    <m:r>
                      <a:rPr lang="en-US" sz="2500" i="1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𝐷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دارای حجم های برابرند؟</a:t>
                </a:r>
              </a:p>
              <a:p>
                <a:pPr algn="r" rtl="1"/>
                <a:r>
                  <a:rPr lang="fa-IR" sz="2500" dirty="0">
                    <a:cs typeface="B Nazanin" panose="00000400000000000000" pitchFamily="2" charset="-78"/>
                  </a:rPr>
                  <a:t>3- چرا مثلث های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𝐷𝐸𝐹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𝐴𝐵𝐶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هم مساحت اند؟</a:t>
                </a:r>
              </a:p>
              <a:p>
                <a:pPr algn="r" rtl="1"/>
                <a:r>
                  <a:rPr lang="fa-IR" sz="2500" dirty="0">
                    <a:cs typeface="B Nazanin" panose="00000400000000000000" pitchFamily="2" charset="-78"/>
                  </a:rPr>
                  <a:t>4- چرا هرم های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𝐶𝐷𝐸𝐹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𝐷𝐴𝐵𝐶</m:t>
                    </m:r>
                  </m:oMath>
                </a14:m>
                <a:r>
                  <a:rPr lang="fa-IR" sz="2500" dirty="0">
                    <a:cs typeface="B Nazanin" panose="00000400000000000000" pitchFamily="2" charset="-78"/>
                  </a:rPr>
                  <a:t> دارای حجم های برابرند؟</a:t>
                </a:r>
              </a:p>
              <a:p>
                <a:pPr algn="r" rtl="1"/>
                <a:r>
                  <a:rPr lang="fa-IR" sz="2500" dirty="0">
                    <a:cs typeface="B Nazanin" panose="00000400000000000000" pitchFamily="2" charset="-78"/>
                  </a:rPr>
                  <a:t>5- با توجه به پاسخ سوال های 2 و 4 چه نتیجه ای می گیریم؟</a:t>
                </a:r>
                <a:endParaRPr lang="en-US" sz="25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62" y="3855641"/>
                <a:ext cx="10201275" cy="2015936"/>
              </a:xfrm>
              <a:prstGeom prst="rect">
                <a:avLst/>
              </a:prstGeom>
              <a:blipFill rotWithShape="0">
                <a:blip r:embed="rId4"/>
                <a:stretch>
                  <a:fillRect t="-1511" r="-1076" b="-66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00200" y="5871577"/>
            <a:ext cx="81724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بنابراین حجم هر یک از هرم ها یک سوم حجم منشور است.</a:t>
            </a:r>
            <a:endParaRPr lang="en-US" sz="25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87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59885" y="1217336"/>
                <a:ext cx="10471758" cy="298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500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بنابراین با توجه فعالیت قبل(اسلاید قبل) داریم: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3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حجم هرم با مساحت قاعده </a:t>
                </a:r>
                <a:r>
                  <a:rPr lang="en-US" sz="32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</a:t>
                </a:r>
                <a:r>
                  <a:rPr lang="fa-IR" sz="3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و ارتفاع </a:t>
                </a:r>
                <a:r>
                  <a:rPr lang="en-US" sz="32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h</a:t>
                </a:r>
                <a:r>
                  <a:rPr lang="fa-IR" sz="3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برابرست با:</a:t>
                </a:r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i="1">
                          <a:solidFill>
                            <a:srgbClr val="6324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𝑉</m:t>
                      </m:r>
                      <m:r>
                        <a:rPr lang="en-US" sz="4500" i="1">
                          <a:solidFill>
                            <a:srgbClr val="6324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4500" i="1">
                              <a:solidFill>
                                <a:srgbClr val="63242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4500" i="1">
                              <a:solidFill>
                                <a:srgbClr val="63242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4500" i="1">
                              <a:solidFill>
                                <a:srgbClr val="63242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sz="4500" i="1">
                          <a:solidFill>
                            <a:srgbClr val="6324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sz="4500" i="1">
                          <a:solidFill>
                            <a:srgbClr val="6324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h</m:t>
                      </m:r>
                    </m:oMath>
                  </m:oMathPara>
                </a14:m>
                <a:endParaRPr lang="en-US" sz="4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85" y="1217336"/>
                <a:ext cx="10471758" cy="2981970"/>
              </a:xfrm>
              <a:prstGeom prst="rect">
                <a:avLst/>
              </a:prstGeom>
              <a:blipFill rotWithShape="0">
                <a:blip r:embed="rId2"/>
                <a:stretch>
                  <a:fillRect r="-145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40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7719580" y="4810125"/>
            <a:ext cx="786245" cy="12477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2863" y="1096465"/>
            <a:ext cx="117501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مثال: </a:t>
            </a:r>
            <a:r>
              <a:rPr kumimoji="0" lang="fa-I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قاعده یک هرم، مثلث قائم الزاویه با اضلاع قائمه 3 و 4 سانتی متر است. اگر ارتفاع هرم با وتر مثلث قاعده برابر باشد، حجم هرم را بدست آورید. 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3" y="2143362"/>
            <a:ext cx="3457143" cy="37904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7350" y="5302896"/>
            <a:ext cx="10763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500" dirty="0">
                <a:cs typeface="B Nazanin" panose="00000400000000000000" pitchFamily="2" charset="-78"/>
              </a:rPr>
              <a:t>4</a:t>
            </a:r>
            <a:endParaRPr lang="en-US" sz="3500" dirty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4275" y="5150496"/>
            <a:ext cx="10763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500" dirty="0">
                <a:cs typeface="B Nazanin" panose="00000400000000000000" pitchFamily="2" charset="-78"/>
              </a:rPr>
              <a:t>3</a:t>
            </a:r>
            <a:endParaRPr lang="en-US" sz="35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8662" y="3608209"/>
                <a:ext cx="1076325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𝑥</m:t>
                      </m:r>
                    </m:oMath>
                  </m:oMathPara>
                </a14:m>
                <a:endParaRPr lang="en-US" sz="35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" y="3608209"/>
                <a:ext cx="1076325" cy="6309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1390651" y="4084714"/>
            <a:ext cx="923924" cy="8061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90662" y="2235591"/>
                <a:ext cx="1076325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𝑥</m:t>
                      </m:r>
                    </m:oMath>
                  </m:oMathPara>
                </a14:m>
                <a:endParaRPr lang="en-US" sz="35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62" y="2235591"/>
                <a:ext cx="1076325" cy="6309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62437" y="2745886"/>
                <a:ext cx="7400925" cy="315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500" dirty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پاسخ:</a:t>
                </a:r>
                <a:r>
                  <a:rPr lang="en-US" sz="2500" dirty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2500" dirty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2500" dirty="0">
                    <a:cs typeface="B Nazanin" panose="00000400000000000000" pitchFamily="2" charset="-78"/>
                  </a:rPr>
                  <a:t>ابتدا با استفاده از قضیه فیثاغورس مقدار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𝑥</m:t>
                    </m:r>
                  </m:oMath>
                </a14:m>
                <a:r>
                  <a:rPr lang="fa-IR" sz="2800" dirty="0">
                    <a:cs typeface="B Nazanin" panose="00000400000000000000" pitchFamily="2" charset="-78"/>
                  </a:rPr>
                  <a:t> را به دست می آوریم:</a:t>
                </a:r>
                <a:endParaRPr lang="en-US" sz="2800" dirty="0">
                  <a:cs typeface="B Nazanin" panose="00000400000000000000" pitchFamily="2" charset="-78"/>
                </a:endParaRPr>
              </a:p>
              <a:p>
                <a:pPr algn="r" rtl="1"/>
                <a:endParaRPr lang="fa-IR" sz="2800" dirty="0">
                  <a:cs typeface="B Nazanin" panose="00000400000000000000" pitchFamily="2" charset="-78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16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25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5</m:t>
                      </m:r>
                    </m:oMath>
                  </m:oMathPara>
                </a14:m>
                <a:endParaRPr lang="en-US" sz="2800" dirty="0">
                  <a:cs typeface="B Nazanin" panose="00000400000000000000" pitchFamily="2" charset="-78"/>
                </a:endParaRPr>
              </a:p>
              <a:p>
                <a:pPr algn="r" rtl="1"/>
                <a:r>
                  <a:rPr lang="fa-IR" sz="2800" dirty="0">
                    <a:cs typeface="B Nazanin" panose="00000400000000000000" pitchFamily="2" charset="-78"/>
                  </a:rPr>
                  <a:t>حال با استفاده از فرمول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h</m:t>
                    </m:r>
                  </m:oMath>
                </a14:m>
                <a:r>
                  <a:rPr lang="fa-IR" sz="2800" dirty="0">
                    <a:cs typeface="B Nazanin" panose="00000400000000000000" pitchFamily="2" charset="-78"/>
                  </a:rPr>
                  <a:t> حجم هرم را به دست می آوریم:</a:t>
                </a:r>
                <a:endParaRPr lang="en-US" sz="2800" dirty="0">
                  <a:cs typeface="B Nazanin" panose="00000400000000000000" pitchFamily="2" charset="-78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h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sz="24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fa-IR" sz="24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fa-I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×</m:t>
                      </m:r>
                      <m:f>
                        <m:fPr>
                          <m:ctrlPr>
                            <a:rPr lang="fa-I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  <m:r>
                            <a:rPr lang="fa-I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×</m:t>
                          </m:r>
                          <m:r>
                            <a:rPr lang="fa-I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4</m:t>
                          </m:r>
                        </m:num>
                        <m:den>
                          <m:r>
                            <a:rPr lang="fa-I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fa-I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×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5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fa-I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10</m:t>
                      </m:r>
                      <m:sSup>
                        <m:sSupPr>
                          <m:ctrlPr>
                            <a:rPr lang="fa-I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5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437" y="2745886"/>
                <a:ext cx="7400925" cy="3152145"/>
              </a:xfrm>
              <a:prstGeom prst="rect">
                <a:avLst/>
              </a:prstGeom>
              <a:blipFill rotWithShape="0">
                <a:blip r:embed="rId5"/>
                <a:stretch>
                  <a:fillRect l="-329" t="-1351" r="-173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5652655" y="5781438"/>
            <a:ext cx="2081645" cy="600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44240" y="6143223"/>
            <a:ext cx="2377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500" dirty="0">
                <a:cs typeface="B Nazanin" panose="00000400000000000000" pitchFamily="2" charset="-78"/>
              </a:rPr>
              <a:t>مساحت قاعده(مثلث)</a:t>
            </a:r>
            <a:endParaRPr lang="en-US" sz="25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95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/>
      <p:bldP spid="13" grpId="0"/>
      <p:bldP spid="14" grpId="0"/>
      <p:bldP spid="16" grpId="0"/>
      <p:bldP spid="19" grpId="0"/>
      <p:bldP spid="2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2960" y="2184400"/>
                <a:ext cx="10850880" cy="2829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پاسخ: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6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×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15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45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𝑉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𝑆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h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⟹ 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240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45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×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h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⟹     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h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240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×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45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16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184400"/>
                <a:ext cx="10850880" cy="2829792"/>
              </a:xfrm>
              <a:prstGeom prst="rect">
                <a:avLst/>
              </a:prstGeom>
              <a:blipFill rotWithShape="0">
                <a:blip r:embed="rId2"/>
                <a:stretch>
                  <a:fillRect r="-112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44880" y="731520"/>
            <a:ext cx="10728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مثال2: </a:t>
            </a:r>
            <a:r>
              <a:rPr lang="fa-IR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قاعده هرمی مثلث قائم الزاویه با اضلاع قائمه 6 و 15 است. اگر حجم هرم 240 باشد، طول ارتفاع هرم را بدست آورید.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812" y="701445"/>
            <a:ext cx="11304079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مثال3(اختیاری): </a:t>
            </a:r>
            <a:r>
              <a:rPr lang="fa-IR" sz="25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حجم هرم منتظمی با قاعده مربع به ضلع 3 را بدست آورید که طول ساق های جانبی آن 6 باشد.</a:t>
            </a:r>
            <a:endParaRPr lang="en-US" sz="25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5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هرم به صورت شکل زیر است: </a:t>
            </a:r>
            <a:endParaRPr lang="en-US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812" y="1768245"/>
            <a:ext cx="2095501" cy="249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07920" y="2659597"/>
                <a:ext cx="9337040" cy="2770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500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پاسخ: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endParaRPr lang="fa-IR" sz="2500" b="1" i="1" dirty="0"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500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AH</a:t>
                </a:r>
                <a:r>
                  <a:rPr lang="fa-IR" sz="25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نصف قطر مربع به ضلع 3 است. اگر </a:t>
                </a:r>
                <a:r>
                  <a:rPr lang="en-US" sz="2500" b="1" i="1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d</a:t>
                </a:r>
                <a:r>
                  <a:rPr lang="fa-IR" sz="25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طول قطر مربع باشد، داریم: </a:t>
                </a:r>
                <a:endParaRPr lang="en-US" sz="25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𝒅</m:t>
                          </m:r>
                        </m:e>
                        <m:sup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sup>
                      </m:sSup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𝟐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𝑨</m:t>
                      </m:r>
                      <m:sSup>
                        <m:sSupPr>
                          <m:ctrlP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𝑩</m:t>
                          </m:r>
                        </m:e>
                        <m:sup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sup>
                      </m:sSup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𝟏𝟖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 ⟹    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𝒅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𝟏𝟖</m:t>
                          </m:r>
                        </m:e>
                      </m:rad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e>
                      </m:rad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  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⟹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𝑨𝑯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𝒅</m:t>
                          </m:r>
                        </m:num>
                        <m:den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𝟑</m:t>
                          </m:r>
                        </m:num>
                        <m:den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en-US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0" y="2659597"/>
                <a:ext cx="9337040" cy="2770054"/>
              </a:xfrm>
              <a:prstGeom prst="rect">
                <a:avLst/>
              </a:prstGeom>
              <a:blipFill rotWithShape="0">
                <a:blip r:embed="rId3"/>
                <a:stretch>
                  <a:fillRect r="-111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7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 Homa</vt:lpstr>
      <vt:lpstr>B Nazanin</vt:lpstr>
      <vt:lpstr>B Titr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حجم مخروط: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cp:lastModifiedBy>jafar p</cp:lastModifiedBy>
  <cp:revision>2</cp:revision>
  <dcterms:modified xsi:type="dcterms:W3CDTF">2020-04-27T11:54:48Z</dcterms:modified>
</cp:coreProperties>
</file>