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83" r:id="rId8"/>
    <p:sldId id="284" r:id="rId9"/>
    <p:sldId id="285" r:id="rId10"/>
    <p:sldId id="264" r:id="rId11"/>
    <p:sldId id="282" r:id="rId12"/>
    <p:sldId id="281" r:id="rId13"/>
    <p:sldId id="265" r:id="rId14"/>
    <p:sldId id="280" r:id="rId15"/>
    <p:sldId id="272" r:id="rId16"/>
    <p:sldId id="273" r:id="rId17"/>
    <p:sldId id="266" r:id="rId18"/>
    <p:sldId id="267" r:id="rId19"/>
    <p:sldId id="268" r:id="rId20"/>
    <p:sldId id="269" r:id="rId21"/>
    <p:sldId id="270" r:id="rId22"/>
    <p:sldId id="271" r:id="rId23"/>
    <p:sldId id="274" r:id="rId24"/>
    <p:sldId id="275" r:id="rId25"/>
    <p:sldId id="276" r:id="rId26"/>
    <p:sldId id="277" r:id="rId27"/>
    <p:sldId id="278" r:id="rId28"/>
    <p:sldId id="279" r:id="rId29"/>
    <p:sldId id="286" r:id="rId30"/>
    <p:sldId id="287" r:id="rId31"/>
    <p:sldId id="288" r:id="rId32"/>
    <p:sldId id="289" r:id="rId33"/>
    <p:sldId id="290" r:id="rId34"/>
    <p:sldId id="292" r:id="rId35"/>
    <p:sldId id="291" r:id="rId36"/>
    <p:sldId id="293" r:id="rId37"/>
    <p:sldId id="294" r:id="rId38"/>
    <p:sldId id="295" r:id="rId39"/>
    <p:sldId id="296" r:id="rId40"/>
    <p:sldId id="297" r:id="rId41"/>
    <p:sldId id="298"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83404A-4105-4B69-BB72-9F4A6C8D52E6}" type="datetimeFigureOut">
              <a:rPr lang="en-GB" smtClean="0"/>
              <a:t>19/04/2015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7E8B623-CA82-4B6F-A0A5-BD68C895A0C3}"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E8B623-CA82-4B6F-A0A5-BD68C895A0C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E8B623-CA82-4B6F-A0A5-BD68C895A0C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E8B623-CA82-4B6F-A0A5-BD68C895A0C3}"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7E8B623-CA82-4B6F-A0A5-BD68C895A0C3}"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7E8B623-CA82-4B6F-A0A5-BD68C895A0C3}"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7E8B623-CA82-4B6F-A0A5-BD68C895A0C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7E8B623-CA82-4B6F-A0A5-BD68C895A0C3}"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83404A-4105-4B69-BB72-9F4A6C8D52E6}" type="datetimeFigureOut">
              <a:rPr lang="en-GB" smtClean="0"/>
              <a:t>19/04/2015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7E8B623-CA82-4B6F-A0A5-BD68C895A0C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683404A-4105-4B69-BB72-9F4A6C8D52E6}" type="datetimeFigureOut">
              <a:rPr lang="en-GB" smtClean="0"/>
              <a:t>19/04/2015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7E8B623-CA82-4B6F-A0A5-BD68C895A0C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83404A-4105-4B69-BB72-9F4A6C8D52E6}" type="datetimeFigureOut">
              <a:rPr lang="en-GB" smtClean="0"/>
              <a:t>19/04/2015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7E8B623-CA82-4B6F-A0A5-BD68C895A0C3}"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83404A-4105-4B69-BB72-9F4A6C8D52E6}" type="datetimeFigureOut">
              <a:rPr lang="en-GB" smtClean="0"/>
              <a:t>19/04/2015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7E8B623-CA82-4B6F-A0A5-BD68C895A0C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HTML</a:t>
            </a:r>
            <a:endParaRPr lang="en-GB" dirty="0"/>
          </a:p>
        </p:txBody>
      </p:sp>
      <p:sp>
        <p:nvSpPr>
          <p:cNvPr id="3" name="Subtitle 2"/>
          <p:cNvSpPr>
            <a:spLocks noGrp="1"/>
          </p:cNvSpPr>
          <p:nvPr>
            <p:ph type="subTitle" idx="1"/>
          </p:nvPr>
        </p:nvSpPr>
        <p:spPr/>
        <p:txBody>
          <a:bodyPr>
            <a:normAutofit/>
          </a:bodyPr>
          <a:lstStyle/>
          <a:p>
            <a:pPr algn="ctr"/>
            <a:r>
              <a:rPr lang="fa-IR" sz="4000" dirty="0" smtClean="0">
                <a:cs typeface="B Nazanin" panose="00000400000000000000" pitchFamily="2" charset="-78"/>
              </a:rPr>
              <a:t>زبان علامت گذاری</a:t>
            </a:r>
            <a:endParaRPr lang="en-GB" sz="4000" dirty="0">
              <a:cs typeface="B Nazanin" panose="00000400000000000000" pitchFamily="2" charset="-78"/>
            </a:endParaRPr>
          </a:p>
        </p:txBody>
      </p:sp>
    </p:spTree>
    <p:extLst>
      <p:ext uri="{BB962C8B-B14F-4D97-AF65-F5344CB8AC3E}">
        <p14:creationId xmlns:p14="http://schemas.microsoft.com/office/powerpoint/2010/main" val="1284548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b="1" dirty="0">
                <a:cs typeface="B Nazanin" panose="00000400000000000000" pitchFamily="2" charset="-78"/>
              </a:rPr>
              <a:t>عنوان ها</a:t>
            </a:r>
            <a:r>
              <a:rPr lang="en-GB" b="1" dirty="0">
                <a:cs typeface="B Nazanin" panose="00000400000000000000" pitchFamily="2" charset="-78"/>
              </a:rPr>
              <a:t> (Heading</a:t>
            </a:r>
            <a:r>
              <a:rPr lang="en-GB" b="1" dirty="0" smtClean="0">
                <a:cs typeface="B Nazanin" panose="00000400000000000000" pitchFamily="2" charset="-78"/>
              </a:rPr>
              <a:t>)</a:t>
            </a:r>
            <a:endParaRPr lang="en-GB" dirty="0">
              <a:cs typeface="B Nazanin" panose="00000400000000000000" pitchFamily="2" charset="-78"/>
            </a:endParaRPr>
          </a:p>
          <a:p>
            <a:pPr algn="r" rtl="1"/>
            <a:r>
              <a:rPr lang="en-GB" dirty="0">
                <a:cs typeface="B Nazanin" panose="00000400000000000000" pitchFamily="2" charset="-78"/>
              </a:rPr>
              <a:t> </a:t>
            </a:r>
            <a:r>
              <a:rPr lang="ar-SA" dirty="0">
                <a:cs typeface="B Nazanin" panose="00000400000000000000" pitchFamily="2" charset="-78"/>
              </a:rPr>
              <a:t>عنوان ها در</a:t>
            </a:r>
            <a:r>
              <a:rPr lang="en-GB" dirty="0">
                <a:cs typeface="B Nazanin" panose="00000400000000000000" pitchFamily="2" charset="-78"/>
              </a:rPr>
              <a:t> HTML </a:t>
            </a:r>
            <a:r>
              <a:rPr lang="ar-SA" dirty="0">
                <a:cs typeface="B Nazanin" panose="00000400000000000000" pitchFamily="2" charset="-78"/>
              </a:rPr>
              <a:t>به وسيله تگ هاي</a:t>
            </a:r>
            <a:r>
              <a:rPr lang="en-GB" dirty="0">
                <a:cs typeface="B Nazanin" panose="00000400000000000000" pitchFamily="2" charset="-78"/>
              </a:rPr>
              <a:t> &lt;h1&gt; </a:t>
            </a:r>
            <a:r>
              <a:rPr lang="ar-SA" dirty="0">
                <a:cs typeface="B Nazanin" panose="00000400000000000000" pitchFamily="2" charset="-78"/>
              </a:rPr>
              <a:t>تا </a:t>
            </a:r>
            <a:r>
              <a:rPr lang="en-GB" dirty="0">
                <a:cs typeface="B Nazanin" panose="00000400000000000000" pitchFamily="2" charset="-78"/>
              </a:rPr>
              <a:t>&lt;h6&gt; </a:t>
            </a:r>
            <a:r>
              <a:rPr lang="ar-SA" dirty="0">
                <a:cs typeface="B Nazanin" panose="00000400000000000000" pitchFamily="2" charset="-78"/>
              </a:rPr>
              <a:t>تعريف مي شوند</a:t>
            </a:r>
            <a:r>
              <a:rPr lang="en-GB" dirty="0" smtClean="0">
                <a:cs typeface="B Nazanin" panose="00000400000000000000" pitchFamily="2" charset="-78"/>
              </a:rPr>
              <a:t>.</a:t>
            </a:r>
            <a:endParaRPr lang="fa-IR" dirty="0" smtClean="0">
              <a:cs typeface="B Nazanin" panose="00000400000000000000" pitchFamily="2" charset="-78"/>
            </a:endParaRPr>
          </a:p>
          <a:p>
            <a:pPr algn="r" rtl="1"/>
            <a:endParaRPr lang="fa-IR" dirty="0" smtClean="0">
              <a:cs typeface="B Nazanin" panose="00000400000000000000" pitchFamily="2" charset="-78"/>
            </a:endParaRPr>
          </a:p>
          <a:p>
            <a:pPr algn="r" rtl="1"/>
            <a:r>
              <a:rPr lang="ar-SA" b="1" dirty="0">
                <a:cs typeface="B Nazanin" panose="00000400000000000000" pitchFamily="2" charset="-78"/>
              </a:rPr>
              <a:t>پاراگراف</a:t>
            </a:r>
            <a:r>
              <a:rPr lang="en-GB" b="1" dirty="0">
                <a:cs typeface="B Nazanin" panose="00000400000000000000" pitchFamily="2" charset="-78"/>
              </a:rPr>
              <a:t> (Paragraph</a:t>
            </a:r>
            <a:r>
              <a:rPr lang="en-GB" b="1" dirty="0" smtClean="0">
                <a:cs typeface="B Nazanin" panose="00000400000000000000" pitchFamily="2" charset="-78"/>
              </a:rPr>
              <a:t>)</a:t>
            </a:r>
            <a:endParaRPr lang="en-GB" dirty="0">
              <a:cs typeface="B Nazanin" panose="00000400000000000000" pitchFamily="2" charset="-78"/>
            </a:endParaRPr>
          </a:p>
          <a:p>
            <a:pPr algn="r" rtl="1"/>
            <a:r>
              <a:rPr lang="ar-SA" dirty="0">
                <a:cs typeface="B Nazanin" panose="00000400000000000000" pitchFamily="2" charset="-78"/>
              </a:rPr>
              <a:t>پارگراف ها در</a:t>
            </a:r>
            <a:r>
              <a:rPr lang="en-GB" dirty="0">
                <a:cs typeface="B Nazanin" panose="00000400000000000000" pitchFamily="2" charset="-78"/>
              </a:rPr>
              <a:t> HTML </a:t>
            </a:r>
            <a:r>
              <a:rPr lang="ar-SA" dirty="0">
                <a:cs typeface="B Nazanin" panose="00000400000000000000" pitchFamily="2" charset="-78"/>
              </a:rPr>
              <a:t>به وسيله تگ </a:t>
            </a:r>
            <a:r>
              <a:rPr lang="en-GB" dirty="0">
                <a:cs typeface="B Nazanin" panose="00000400000000000000" pitchFamily="2" charset="-78"/>
              </a:rPr>
              <a:t>&lt;p&gt; </a:t>
            </a:r>
            <a:r>
              <a:rPr lang="ar-SA" dirty="0">
                <a:cs typeface="B Nazanin" panose="00000400000000000000" pitchFamily="2" charset="-78"/>
              </a:rPr>
              <a:t>تعريف مي شوند</a:t>
            </a:r>
            <a:r>
              <a:rPr lang="en-GB" dirty="0">
                <a:cs typeface="B Nazanin" panose="00000400000000000000" pitchFamily="2" charset="-78"/>
              </a:rPr>
              <a:t>.</a:t>
            </a:r>
          </a:p>
          <a:p>
            <a:pPr algn="r" rtl="1"/>
            <a:endParaRPr lang="fa-IR" b="1" dirty="0" smtClean="0">
              <a:cs typeface="B Nazanin" panose="00000400000000000000" pitchFamily="2" charset="-78"/>
            </a:endParaRPr>
          </a:p>
          <a:p>
            <a:pPr algn="r" rtl="1"/>
            <a:r>
              <a:rPr lang="ar-SA" b="1" dirty="0" smtClean="0">
                <a:cs typeface="B Nazanin" panose="00000400000000000000" pitchFamily="2" charset="-78"/>
              </a:rPr>
              <a:t>لينک </a:t>
            </a:r>
            <a:r>
              <a:rPr lang="ar-SA" b="1" dirty="0">
                <a:cs typeface="B Nazanin" panose="00000400000000000000" pitchFamily="2" charset="-78"/>
              </a:rPr>
              <a:t>ها</a:t>
            </a:r>
            <a:r>
              <a:rPr lang="en-GB" b="1" dirty="0">
                <a:cs typeface="B Nazanin" panose="00000400000000000000" pitchFamily="2" charset="-78"/>
              </a:rPr>
              <a:t> (Link</a:t>
            </a:r>
            <a:r>
              <a:rPr lang="en-GB" b="1" dirty="0" smtClean="0">
                <a:cs typeface="B Nazanin" panose="00000400000000000000" pitchFamily="2" charset="-78"/>
              </a:rPr>
              <a:t>)</a:t>
            </a:r>
            <a:endParaRPr lang="en-GB" dirty="0">
              <a:cs typeface="B Nazanin" panose="00000400000000000000" pitchFamily="2" charset="-78"/>
            </a:endParaRPr>
          </a:p>
          <a:p>
            <a:pPr algn="r" rtl="1"/>
            <a:r>
              <a:rPr lang="ar-SA" dirty="0">
                <a:cs typeface="B Nazanin" panose="00000400000000000000" pitchFamily="2" charset="-78"/>
              </a:rPr>
              <a:t>لينک ها در</a:t>
            </a:r>
            <a:r>
              <a:rPr lang="en-GB" dirty="0">
                <a:cs typeface="B Nazanin" panose="00000400000000000000" pitchFamily="2" charset="-78"/>
              </a:rPr>
              <a:t> HTML </a:t>
            </a:r>
            <a:r>
              <a:rPr lang="ar-SA" dirty="0">
                <a:cs typeface="B Nazanin" panose="00000400000000000000" pitchFamily="2" charset="-78"/>
              </a:rPr>
              <a:t>به وسيله تگ </a:t>
            </a:r>
            <a:r>
              <a:rPr lang="en-GB" dirty="0">
                <a:cs typeface="B Nazanin" panose="00000400000000000000" pitchFamily="2" charset="-78"/>
              </a:rPr>
              <a:t>&lt;a&gt; </a:t>
            </a:r>
            <a:r>
              <a:rPr lang="ar-SA" dirty="0">
                <a:cs typeface="B Nazanin" panose="00000400000000000000" pitchFamily="2" charset="-78"/>
              </a:rPr>
              <a:t>تعريف مي شود</a:t>
            </a:r>
            <a:r>
              <a:rPr lang="en-GB" dirty="0" smtClean="0">
                <a:cs typeface="B Nazanin" panose="00000400000000000000" pitchFamily="2" charset="-78"/>
              </a:rPr>
              <a:t>.</a:t>
            </a:r>
            <a:endParaRPr lang="en-GB" dirty="0">
              <a:cs typeface="B Nazanin" panose="00000400000000000000" pitchFamily="2" charset="-78"/>
            </a:endParaRPr>
          </a:p>
        </p:txBody>
      </p:sp>
      <p:sp>
        <p:nvSpPr>
          <p:cNvPr id="2" name="Title 1"/>
          <p:cNvSpPr>
            <a:spLocks noGrp="1"/>
          </p:cNvSpPr>
          <p:nvPr>
            <p:ph type="title"/>
          </p:nvPr>
        </p:nvSpPr>
        <p:spPr>
          <a:xfrm>
            <a:off x="611560" y="533400"/>
            <a:ext cx="8075240" cy="159296"/>
          </a:xfrm>
        </p:spPr>
        <p:txBody>
          <a:bodyPr>
            <a:normAutofit fontScale="90000"/>
          </a:bodyPr>
          <a:lstStyle/>
          <a:p>
            <a:endParaRPr lang="en-GB" dirty="0"/>
          </a:p>
        </p:txBody>
      </p:sp>
    </p:spTree>
    <p:extLst>
      <p:ext uri="{BB962C8B-B14F-4D97-AF65-F5344CB8AC3E}">
        <p14:creationId xmlns:p14="http://schemas.microsoft.com/office/powerpoint/2010/main" val="1367886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rtl="1">
              <a:buNone/>
            </a:pPr>
            <a:r>
              <a:rPr lang="en-GB" dirty="0">
                <a:cs typeface="B Nazanin" panose="00000400000000000000" pitchFamily="2" charset="-78"/>
              </a:rPr>
              <a:t> </a:t>
            </a:r>
          </a:p>
          <a:p>
            <a:pPr marL="0" indent="0" algn="just" rtl="1">
              <a:buNone/>
            </a:pPr>
            <a:r>
              <a:rPr lang="ar-SA" dirty="0">
                <a:cs typeface="B Nazanin" panose="00000400000000000000" pitchFamily="2" charset="-78"/>
              </a:rPr>
              <a:t>عنوان یا سرتیتر در</a:t>
            </a:r>
            <a:r>
              <a:rPr lang="en-GB" dirty="0">
                <a:cs typeface="B Nazanin" panose="00000400000000000000" pitchFamily="2" charset="-78"/>
              </a:rPr>
              <a:t> HTML </a:t>
            </a:r>
            <a:r>
              <a:rPr lang="ar-SA" dirty="0">
                <a:cs typeface="B Nazanin" panose="00000400000000000000" pitchFamily="2" charset="-78"/>
              </a:rPr>
              <a:t>به وسیله تگ های </a:t>
            </a:r>
            <a:r>
              <a:rPr lang="en-GB" dirty="0">
                <a:cs typeface="B Nazanin" panose="00000400000000000000" pitchFamily="2" charset="-78"/>
              </a:rPr>
              <a:t>&lt;h1&gt; </a:t>
            </a:r>
            <a:r>
              <a:rPr lang="ar-SA" dirty="0">
                <a:cs typeface="B Nazanin" panose="00000400000000000000" pitchFamily="2" charset="-78"/>
              </a:rPr>
              <a:t>تا</a:t>
            </a:r>
            <a:r>
              <a:rPr lang="en-GB" dirty="0">
                <a:cs typeface="B Nazanin" panose="00000400000000000000" pitchFamily="2" charset="-78"/>
              </a:rPr>
              <a:t> &lt;h6&gt; </a:t>
            </a:r>
            <a:r>
              <a:rPr lang="ar-SA" dirty="0">
                <a:cs typeface="B Nazanin" panose="00000400000000000000" pitchFamily="2" charset="-78"/>
              </a:rPr>
              <a:t>تعریف می شود</a:t>
            </a:r>
            <a:r>
              <a:rPr lang="en-GB" dirty="0">
                <a:cs typeface="B Nazanin" panose="00000400000000000000" pitchFamily="2" charset="-78"/>
              </a:rPr>
              <a:t>.</a:t>
            </a:r>
          </a:p>
          <a:p>
            <a:pPr marL="0" indent="0" algn="just" rtl="1">
              <a:buNone/>
            </a:pPr>
            <a:r>
              <a:rPr lang="en-GB" dirty="0">
                <a:cs typeface="B Nazanin" panose="00000400000000000000" pitchFamily="2" charset="-78"/>
              </a:rPr>
              <a:t>&lt;h1&gt; </a:t>
            </a:r>
            <a:r>
              <a:rPr lang="ar-SA" dirty="0">
                <a:cs typeface="B Nazanin" panose="00000400000000000000" pitchFamily="2" charset="-78"/>
              </a:rPr>
              <a:t>برای مهمترین سرتیتر استفاده می شود</a:t>
            </a:r>
            <a:r>
              <a:rPr lang="en-GB" dirty="0">
                <a:cs typeface="B Nazanin" panose="00000400000000000000" pitchFamily="2" charset="-78"/>
              </a:rPr>
              <a:t>. &lt;h6&gt; </a:t>
            </a:r>
            <a:r>
              <a:rPr lang="ar-SA" dirty="0">
                <a:cs typeface="B Nazanin" panose="00000400000000000000" pitchFamily="2" charset="-78"/>
              </a:rPr>
              <a:t>کم اهمیت ترین سرتیتر را تعریف می کند</a:t>
            </a:r>
            <a:r>
              <a:rPr lang="en-GB" dirty="0" smtClean="0">
                <a:cs typeface="B Nazanin" panose="00000400000000000000" pitchFamily="2" charset="-78"/>
              </a:rPr>
              <a:t>.</a:t>
            </a:r>
            <a:endParaRPr lang="en-GB" dirty="0">
              <a:cs typeface="B Nazanin" panose="00000400000000000000" pitchFamily="2" charset="-78"/>
            </a:endParaRPr>
          </a:p>
          <a:p>
            <a:pPr marL="0" indent="0" algn="just" rtl="1">
              <a:buNone/>
            </a:pPr>
            <a:r>
              <a:rPr lang="ar-SA" b="1" dirty="0" smtClean="0">
                <a:cs typeface="B Nazanin" panose="00000400000000000000" pitchFamily="2" charset="-78"/>
              </a:rPr>
              <a:t>سرت</a:t>
            </a:r>
            <a:r>
              <a:rPr lang="fa-IR" b="1" dirty="0" smtClean="0">
                <a:cs typeface="B Nazanin" panose="00000400000000000000" pitchFamily="2" charset="-78"/>
              </a:rPr>
              <a:t>ی</a:t>
            </a:r>
            <a:r>
              <a:rPr lang="ar-SA" b="1" dirty="0" smtClean="0">
                <a:cs typeface="B Nazanin" panose="00000400000000000000" pitchFamily="2" charset="-78"/>
              </a:rPr>
              <a:t>ترها </a:t>
            </a:r>
            <a:r>
              <a:rPr lang="ar-SA" b="1" dirty="0">
                <a:cs typeface="B Nazanin" panose="00000400000000000000" pitchFamily="2" charset="-78"/>
              </a:rPr>
              <a:t>عناصر مهمی </a:t>
            </a:r>
            <a:r>
              <a:rPr lang="ar-SA" b="1" dirty="0" smtClean="0">
                <a:cs typeface="B Nazanin" panose="00000400000000000000" pitchFamily="2" charset="-78"/>
              </a:rPr>
              <a:t>هستند</a:t>
            </a:r>
            <a:endParaRPr lang="en-GB" dirty="0">
              <a:cs typeface="B Nazanin" panose="00000400000000000000" pitchFamily="2" charset="-78"/>
            </a:endParaRPr>
          </a:p>
          <a:p>
            <a:pPr marL="0" indent="0" algn="just" rtl="1">
              <a:buNone/>
            </a:pPr>
            <a:r>
              <a:rPr lang="ar-SA" dirty="0">
                <a:cs typeface="B Nazanin" panose="00000400000000000000" pitchFamily="2" charset="-78"/>
              </a:rPr>
              <a:t>از عنصر</a:t>
            </a:r>
            <a:r>
              <a:rPr lang="en-GB" dirty="0">
                <a:cs typeface="B Nazanin" panose="00000400000000000000" pitchFamily="2" charset="-78"/>
              </a:rPr>
              <a:t> heading </a:t>
            </a:r>
            <a:r>
              <a:rPr lang="ar-SA" dirty="0">
                <a:cs typeface="B Nazanin" panose="00000400000000000000" pitchFamily="2" charset="-78"/>
              </a:rPr>
              <a:t>تنها برای سرتیترها استفاده کنید. از آنها برای بزرگ یا </a:t>
            </a:r>
            <a:r>
              <a:rPr lang="en-GB" b="1" dirty="0">
                <a:cs typeface="B Nazanin" panose="00000400000000000000" pitchFamily="2" charset="-78"/>
              </a:rPr>
              <a:t>bold</a:t>
            </a:r>
            <a:r>
              <a:rPr lang="en-GB" dirty="0">
                <a:cs typeface="B Nazanin" panose="00000400000000000000" pitchFamily="2" charset="-78"/>
              </a:rPr>
              <a:t> </a:t>
            </a:r>
            <a:r>
              <a:rPr lang="fa-IR" dirty="0" smtClean="0">
                <a:cs typeface="B Nazanin" panose="00000400000000000000" pitchFamily="2" charset="-78"/>
              </a:rPr>
              <a:t> </a:t>
            </a:r>
            <a:r>
              <a:rPr lang="ar-SA" dirty="0" smtClean="0">
                <a:cs typeface="B Nazanin" panose="00000400000000000000" pitchFamily="2" charset="-78"/>
              </a:rPr>
              <a:t>کردن </a:t>
            </a:r>
            <a:r>
              <a:rPr lang="ar-SA" dirty="0">
                <a:cs typeface="B Nazanin" panose="00000400000000000000" pitchFamily="2" charset="-78"/>
              </a:rPr>
              <a:t>استفاده نکنید</a:t>
            </a:r>
            <a:r>
              <a:rPr lang="en-GB" b="1" dirty="0">
                <a:cs typeface="B Nazanin" panose="00000400000000000000" pitchFamily="2" charset="-78"/>
              </a:rPr>
              <a:t>.</a:t>
            </a:r>
            <a:endParaRPr lang="en-GB" dirty="0">
              <a:cs typeface="B Nazanin" panose="00000400000000000000" pitchFamily="2" charset="-78"/>
            </a:endParaRPr>
          </a:p>
          <a:p>
            <a:pPr marL="0" indent="0" algn="just" rtl="1">
              <a:buNone/>
            </a:pPr>
            <a:r>
              <a:rPr lang="ar-SA" dirty="0">
                <a:cs typeface="B Nazanin" panose="00000400000000000000" pitchFamily="2" charset="-78"/>
              </a:rPr>
              <a:t>موتورهای جستجو از سرتیترهای شما برای شاخص گذاری ساختار و محتوای صفحات وب شما استفاده می کنند</a:t>
            </a:r>
            <a:r>
              <a:rPr lang="en-GB" dirty="0">
                <a:cs typeface="B Nazanin" panose="00000400000000000000" pitchFamily="2" charset="-78"/>
              </a:rPr>
              <a:t>.</a:t>
            </a:r>
          </a:p>
          <a:p>
            <a:pPr marL="0" indent="0" algn="just" rtl="1">
              <a:buNone/>
            </a:pPr>
            <a:r>
              <a:rPr lang="ar-SA" dirty="0">
                <a:cs typeface="B Nazanin" panose="00000400000000000000" pitchFamily="2" charset="-78"/>
              </a:rPr>
              <a:t>از آنجایی که کاربران ممکن است صفحات وب شما را با نگاه کردن به سرتیترها از نظر بگذرانند، استفاده از سرتیترها برای اینکه ساختار سند را نشان دهید مهم است</a:t>
            </a:r>
            <a:r>
              <a:rPr lang="en-GB" dirty="0">
                <a:cs typeface="B Nazanin" panose="00000400000000000000" pitchFamily="2" charset="-78"/>
              </a:rPr>
              <a:t>.</a:t>
            </a:r>
          </a:p>
          <a:p>
            <a:pPr marL="0" indent="0" algn="just" rtl="1">
              <a:buNone/>
            </a:pPr>
            <a:r>
              <a:rPr lang="en-GB" dirty="0">
                <a:cs typeface="B Nazanin" panose="00000400000000000000" pitchFamily="2" charset="-78"/>
              </a:rPr>
              <a:t>h1 </a:t>
            </a:r>
            <a:r>
              <a:rPr lang="fa-IR" dirty="0" smtClean="0">
                <a:cs typeface="B Nazanin" panose="00000400000000000000" pitchFamily="2" charset="-78"/>
              </a:rPr>
              <a:t> </a:t>
            </a:r>
            <a:r>
              <a:rPr lang="ar-SA" dirty="0" smtClean="0">
                <a:cs typeface="B Nazanin" panose="00000400000000000000" pitchFamily="2" charset="-78"/>
              </a:rPr>
              <a:t>برای </a:t>
            </a:r>
            <a:r>
              <a:rPr lang="ar-SA" dirty="0">
                <a:cs typeface="B Nazanin" panose="00000400000000000000" pitchFamily="2" charset="-78"/>
              </a:rPr>
              <a:t>مهمترین سرتیتر استفاده می شود، بعد از آن</a:t>
            </a:r>
            <a:r>
              <a:rPr lang="en-GB" dirty="0">
                <a:cs typeface="B Nazanin" panose="00000400000000000000" pitchFamily="2" charset="-78"/>
              </a:rPr>
              <a:t> h2 </a:t>
            </a:r>
            <a:r>
              <a:rPr lang="ar-SA" dirty="0">
                <a:cs typeface="B Nazanin" panose="00000400000000000000" pitchFamily="2" charset="-78"/>
              </a:rPr>
              <a:t>و سپس</a:t>
            </a:r>
            <a:r>
              <a:rPr lang="en-GB" dirty="0">
                <a:cs typeface="B Nazanin" panose="00000400000000000000" pitchFamily="2" charset="-78"/>
              </a:rPr>
              <a:t> h3 </a:t>
            </a:r>
            <a:r>
              <a:rPr lang="ar-SA" dirty="0">
                <a:cs typeface="B Nazanin" panose="00000400000000000000" pitchFamily="2" charset="-78"/>
              </a:rPr>
              <a:t>برای سرتیترهای کم اهمیت تر و به همین ترتیب سایر سرتیترها</a:t>
            </a:r>
            <a:endParaRPr lang="en-GB" dirty="0">
              <a:cs typeface="B Nazanin" panose="00000400000000000000" pitchFamily="2" charset="-78"/>
            </a:endParaRPr>
          </a:p>
        </p:txBody>
      </p:sp>
      <p:sp>
        <p:nvSpPr>
          <p:cNvPr id="2" name="Title 1"/>
          <p:cNvSpPr>
            <a:spLocks noGrp="1"/>
          </p:cNvSpPr>
          <p:nvPr>
            <p:ph type="title"/>
          </p:nvPr>
        </p:nvSpPr>
        <p:spPr/>
        <p:txBody>
          <a:bodyPr/>
          <a:lstStyle/>
          <a:p>
            <a:pPr algn="ctr" rtl="1"/>
            <a:r>
              <a:rPr lang="fa-IR" dirty="0" smtClean="0">
                <a:cs typeface="B Nazanin" panose="00000400000000000000" pitchFamily="2" charset="-78"/>
              </a:rPr>
              <a:t>عناوین (</a:t>
            </a:r>
            <a:r>
              <a:rPr lang="en-GB" dirty="0" smtClean="0">
                <a:cs typeface="B Nazanin" panose="00000400000000000000" pitchFamily="2" charset="-78"/>
              </a:rPr>
              <a:t>Heading</a:t>
            </a:r>
            <a:r>
              <a:rPr lang="fa-IR" dirty="0" smtClean="0">
                <a:cs typeface="B Nazanin" panose="00000400000000000000" pitchFamily="2" charset="-78"/>
              </a:rPr>
              <a:t>)</a:t>
            </a:r>
            <a:r>
              <a:rPr lang="en-GB" dirty="0" smtClean="0">
                <a:cs typeface="B Nazanin" panose="00000400000000000000" pitchFamily="2" charset="-78"/>
              </a:rPr>
              <a:t> </a:t>
            </a:r>
            <a:endParaRPr lang="en-GB" dirty="0">
              <a:cs typeface="B Nazanin" panose="00000400000000000000" pitchFamily="2" charset="-78"/>
            </a:endParaRPr>
          </a:p>
        </p:txBody>
      </p:sp>
    </p:spTree>
    <p:extLst>
      <p:ext uri="{BB962C8B-B14F-4D97-AF65-F5344CB8AC3E}">
        <p14:creationId xmlns:p14="http://schemas.microsoft.com/office/powerpoint/2010/main" val="437498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SA" dirty="0">
                <a:cs typeface="B Nazanin" panose="00000400000000000000" pitchFamily="2" charset="-78"/>
              </a:rPr>
              <a:t>یک</a:t>
            </a:r>
            <a:r>
              <a:rPr lang="en-GB" dirty="0">
                <a:cs typeface="B Nazanin" panose="00000400000000000000" pitchFamily="2" charset="-78"/>
              </a:rPr>
              <a:t> hyperlink </a:t>
            </a:r>
            <a:r>
              <a:rPr lang="ar-SA" dirty="0">
                <a:cs typeface="B Nazanin" panose="00000400000000000000" pitchFamily="2" charset="-78"/>
              </a:rPr>
              <a:t>یا</a:t>
            </a:r>
            <a:r>
              <a:rPr lang="en-GB" dirty="0">
                <a:cs typeface="B Nazanin" panose="00000400000000000000" pitchFamily="2" charset="-78"/>
              </a:rPr>
              <a:t> link </a:t>
            </a:r>
            <a:r>
              <a:rPr lang="ar-SA" dirty="0">
                <a:cs typeface="B Nazanin" panose="00000400000000000000" pitchFamily="2" charset="-78"/>
              </a:rPr>
              <a:t>یک کلمه یا گروهی از کلمات یا عکس می باشد که شما می توانید با کلیک کردن روی آن به سند جدید یا بخشی از همان سند بروید</a:t>
            </a:r>
            <a:r>
              <a:rPr lang="en-GB" dirty="0">
                <a:cs typeface="B Nazanin" panose="00000400000000000000" pitchFamily="2" charset="-78"/>
              </a:rPr>
              <a:t>.</a:t>
            </a:r>
          </a:p>
          <a:p>
            <a:pPr marL="0" indent="0" algn="just" rtl="1">
              <a:buNone/>
            </a:pPr>
            <a:r>
              <a:rPr lang="ar-SA" dirty="0">
                <a:cs typeface="B Nazanin" panose="00000400000000000000" pitchFamily="2" charset="-78"/>
              </a:rPr>
              <a:t>هنگامی که شما موس را روی یک لینک در یک صفحه وب می برید، نشانگر به شکل یک دست کوچک در می آید</a:t>
            </a:r>
            <a:r>
              <a:rPr lang="en-GB" dirty="0">
                <a:cs typeface="B Nazanin" panose="00000400000000000000" pitchFamily="2" charset="-78"/>
              </a:rPr>
              <a:t>.</a:t>
            </a:r>
          </a:p>
          <a:p>
            <a:pPr marL="0" indent="0" algn="just" rtl="1">
              <a:buNone/>
            </a:pPr>
            <a:r>
              <a:rPr lang="ar-SA" dirty="0">
                <a:cs typeface="B Nazanin" panose="00000400000000000000" pitchFamily="2" charset="-78"/>
              </a:rPr>
              <a:t>لینک ها در</a:t>
            </a:r>
            <a:r>
              <a:rPr lang="en-GB" dirty="0">
                <a:cs typeface="B Nazanin" panose="00000400000000000000" pitchFamily="2" charset="-78"/>
              </a:rPr>
              <a:t> HTML </a:t>
            </a:r>
            <a:r>
              <a:rPr lang="ar-SA" dirty="0">
                <a:cs typeface="B Nazanin" panose="00000400000000000000" pitchFamily="2" charset="-78"/>
              </a:rPr>
              <a:t>با تگ </a:t>
            </a:r>
            <a:r>
              <a:rPr lang="en-GB" dirty="0">
                <a:cs typeface="B Nazanin" panose="00000400000000000000" pitchFamily="2" charset="-78"/>
              </a:rPr>
              <a:t>&lt;a&gt; </a:t>
            </a:r>
            <a:r>
              <a:rPr lang="ar-SA" dirty="0">
                <a:cs typeface="B Nazanin" panose="00000400000000000000" pitchFamily="2" charset="-78"/>
              </a:rPr>
              <a:t>مشخص می شوند</a:t>
            </a:r>
            <a:r>
              <a:rPr lang="en-GB" dirty="0">
                <a:cs typeface="B Nazanin" panose="00000400000000000000" pitchFamily="2" charset="-78"/>
              </a:rPr>
              <a:t>.</a:t>
            </a:r>
          </a:p>
          <a:p>
            <a:pPr marL="0" indent="0" algn="r" rtl="1">
              <a:buNone/>
            </a:pPr>
            <a:endParaRPr lang="en-GB" dirty="0" smtClean="0">
              <a:cs typeface="B Nazanin" panose="00000400000000000000" pitchFamily="2" charset="-78"/>
            </a:endParaRPr>
          </a:p>
          <a:p>
            <a:pPr marL="0" indent="0" algn="l">
              <a:buNone/>
            </a:pPr>
            <a:r>
              <a:rPr lang="en-GB" dirty="0" smtClean="0">
                <a:cs typeface="B Nazanin" panose="00000400000000000000" pitchFamily="2" charset="-78"/>
              </a:rPr>
              <a:t>  </a:t>
            </a:r>
            <a:r>
              <a:rPr lang="en-GB" dirty="0">
                <a:cs typeface="B Nazanin" panose="00000400000000000000" pitchFamily="2" charset="-78"/>
              </a:rPr>
              <a:t>&lt;a </a:t>
            </a:r>
            <a:r>
              <a:rPr lang="en-GB" dirty="0" err="1">
                <a:cs typeface="B Nazanin" panose="00000400000000000000" pitchFamily="2" charset="-78"/>
              </a:rPr>
              <a:t>href</a:t>
            </a:r>
            <a:r>
              <a:rPr lang="en-GB" dirty="0">
                <a:cs typeface="B Nazanin" panose="00000400000000000000" pitchFamily="2" charset="-78"/>
              </a:rPr>
              <a:t>="/</a:t>
            </a:r>
            <a:r>
              <a:rPr lang="en-GB" i="1" dirty="0" err="1">
                <a:cs typeface="B Nazanin" panose="00000400000000000000" pitchFamily="2" charset="-78"/>
              </a:rPr>
              <a:t>url</a:t>
            </a:r>
            <a:r>
              <a:rPr lang="en-GB" dirty="0">
                <a:cs typeface="B Nazanin" panose="00000400000000000000" pitchFamily="2" charset="-78"/>
              </a:rPr>
              <a:t>"&gt;</a:t>
            </a:r>
            <a:r>
              <a:rPr lang="en-GB" i="1" dirty="0">
                <a:cs typeface="B Nazanin" panose="00000400000000000000" pitchFamily="2" charset="-78"/>
              </a:rPr>
              <a:t>Link text</a:t>
            </a:r>
            <a:r>
              <a:rPr lang="en-GB" dirty="0">
                <a:cs typeface="B Nazanin" panose="00000400000000000000" pitchFamily="2" charset="-78"/>
              </a:rPr>
              <a:t>&lt;/a&gt;</a:t>
            </a:r>
          </a:p>
          <a:p>
            <a:pPr marL="0" indent="0" algn="r" rtl="1">
              <a:buNone/>
            </a:pPr>
            <a:endParaRPr lang="en-GB" dirty="0" smtClean="0">
              <a:cs typeface="B Nazanin" panose="00000400000000000000" pitchFamily="2" charset="-78"/>
            </a:endParaRPr>
          </a:p>
          <a:p>
            <a:pPr marL="0" indent="0" algn="r" rtl="1">
              <a:buNone/>
            </a:pPr>
            <a:r>
              <a:rPr lang="ar-SA" dirty="0" smtClean="0">
                <a:cs typeface="B Nazanin" panose="00000400000000000000" pitchFamily="2" charset="-78"/>
              </a:rPr>
              <a:t>خصوصیت</a:t>
            </a:r>
            <a:r>
              <a:rPr lang="en-GB" dirty="0">
                <a:cs typeface="B Nazanin" panose="00000400000000000000" pitchFamily="2" charset="-78"/>
              </a:rPr>
              <a:t> </a:t>
            </a:r>
            <a:r>
              <a:rPr lang="en-GB" dirty="0" err="1">
                <a:cs typeface="B Nazanin" panose="00000400000000000000" pitchFamily="2" charset="-78"/>
              </a:rPr>
              <a:t>href</a:t>
            </a:r>
            <a:r>
              <a:rPr lang="en-GB" dirty="0">
                <a:cs typeface="B Nazanin" panose="00000400000000000000" pitchFamily="2" charset="-78"/>
              </a:rPr>
              <a:t> </a:t>
            </a:r>
            <a:r>
              <a:rPr lang="ar-SA" dirty="0">
                <a:cs typeface="B Nazanin" panose="00000400000000000000" pitchFamily="2" charset="-78"/>
              </a:rPr>
              <a:t>مقصد یک لینک را مشخص می </a:t>
            </a:r>
            <a:r>
              <a:rPr lang="ar-SA" dirty="0" smtClean="0">
                <a:cs typeface="B Nazanin" panose="00000400000000000000" pitchFamily="2" charset="-78"/>
              </a:rPr>
              <a:t>کند</a:t>
            </a:r>
            <a:r>
              <a:rPr lang="en-GB" dirty="0" smtClean="0">
                <a:cs typeface="B Nazanin" panose="00000400000000000000" pitchFamily="2" charset="-78"/>
              </a:rPr>
              <a:t>.</a:t>
            </a:r>
            <a:endParaRPr lang="en-GB" dirty="0">
              <a:cs typeface="B Nazanin" panose="00000400000000000000" pitchFamily="2" charset="-78"/>
            </a:endParaRPr>
          </a:p>
          <a:p>
            <a:pPr marL="0" indent="0" algn="just" rtl="1">
              <a:buNone/>
            </a:pPr>
            <a:endParaRPr lang="en-GB" dirty="0">
              <a:cs typeface="B Nazanin" panose="00000400000000000000" pitchFamily="2" charset="-78"/>
            </a:endParaRPr>
          </a:p>
        </p:txBody>
      </p:sp>
      <p:sp>
        <p:nvSpPr>
          <p:cNvPr id="2" name="Title 1"/>
          <p:cNvSpPr>
            <a:spLocks noGrp="1"/>
          </p:cNvSpPr>
          <p:nvPr>
            <p:ph type="title"/>
          </p:nvPr>
        </p:nvSpPr>
        <p:spPr>
          <a:xfrm>
            <a:off x="467544" y="764704"/>
            <a:ext cx="8219256" cy="591344"/>
          </a:xfrm>
        </p:spPr>
        <p:txBody>
          <a:bodyPr>
            <a:normAutofit fontScale="90000"/>
          </a:bodyPr>
          <a:lstStyle/>
          <a:p>
            <a:pPr algn="r" rtl="1"/>
            <a:r>
              <a:rPr lang="en-GB" b="1" dirty="0">
                <a:cs typeface="B Nazanin" panose="00000400000000000000" pitchFamily="2" charset="-78"/>
              </a:rPr>
              <a:t>Hyperlink </a:t>
            </a:r>
            <a:r>
              <a:rPr lang="en-GB" b="1" dirty="0" smtClean="0">
                <a:cs typeface="B Nazanin" panose="00000400000000000000" pitchFamily="2" charset="-78"/>
              </a:rPr>
              <a:t> </a:t>
            </a:r>
            <a:r>
              <a:rPr lang="ar-SA" b="1" dirty="0" smtClean="0">
                <a:cs typeface="B Nazanin" panose="00000400000000000000" pitchFamily="2" charset="-78"/>
              </a:rPr>
              <a:t>یا</a:t>
            </a:r>
            <a:r>
              <a:rPr lang="en-GB" b="1" dirty="0" smtClean="0">
                <a:cs typeface="B Nazanin" panose="00000400000000000000" pitchFamily="2" charset="-78"/>
              </a:rPr>
              <a:t> </a:t>
            </a:r>
            <a:r>
              <a:rPr lang="en-GB" b="1" dirty="0">
                <a:cs typeface="B Nazanin" panose="00000400000000000000" pitchFamily="2" charset="-78"/>
              </a:rPr>
              <a:t>Link </a:t>
            </a:r>
            <a:r>
              <a:rPr lang="ar-SA" b="1" dirty="0" smtClean="0">
                <a:cs typeface="B Nazanin" panose="00000400000000000000" pitchFamily="2" charset="-78"/>
              </a:rPr>
              <a:t>ها</a:t>
            </a:r>
            <a:r>
              <a:rPr lang="en-GB" b="1" dirty="0" smtClean="0">
                <a:cs typeface="B Nazanin" panose="00000400000000000000" pitchFamily="2" charset="-78"/>
              </a:rPr>
              <a:t> </a:t>
            </a:r>
            <a:r>
              <a:rPr lang="ar-SA" b="1" dirty="0" smtClean="0">
                <a:cs typeface="B Nazanin" panose="00000400000000000000" pitchFamily="2" charset="-78"/>
              </a:rPr>
              <a:t> </a:t>
            </a:r>
            <a:r>
              <a:rPr lang="ar-SA" b="1" dirty="0">
                <a:cs typeface="B Nazanin" panose="00000400000000000000" pitchFamily="2" charset="-78"/>
              </a:rPr>
              <a:t>در</a:t>
            </a:r>
            <a:r>
              <a:rPr lang="en-GB" b="1" dirty="0">
                <a:cs typeface="B Nazanin" panose="00000400000000000000" pitchFamily="2" charset="-78"/>
              </a:rPr>
              <a:t> HTML</a:t>
            </a:r>
            <a:br>
              <a:rPr lang="en-GB" b="1"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2843666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cs typeface="B Nazanin" panose="00000400000000000000" pitchFamily="2" charset="-78"/>
              </a:rPr>
              <a:t>&lt;</a:t>
            </a:r>
            <a:r>
              <a:rPr lang="en-GB" dirty="0">
                <a:cs typeface="B Nazanin" panose="00000400000000000000" pitchFamily="2" charset="-78"/>
              </a:rPr>
              <a:t>html</a:t>
            </a:r>
            <a:r>
              <a:rPr lang="ar-SA" dirty="0">
                <a:cs typeface="B Nazanin" panose="00000400000000000000" pitchFamily="2" charset="-78"/>
              </a:rPr>
              <a:t>&gt;</a:t>
            </a:r>
            <a:endParaRPr lang="en-GB" dirty="0">
              <a:cs typeface="B Nazanin" panose="00000400000000000000" pitchFamily="2" charset="-78"/>
            </a:endParaRPr>
          </a:p>
          <a:p>
            <a:pPr algn="r" rtl="1"/>
            <a:r>
              <a:rPr lang="ar-SA" dirty="0">
                <a:cs typeface="B Nazanin" panose="00000400000000000000" pitchFamily="2" charset="-78"/>
              </a:rPr>
              <a:t>&lt;</a:t>
            </a:r>
            <a:r>
              <a:rPr lang="en-GB" dirty="0">
                <a:cs typeface="B Nazanin" panose="00000400000000000000" pitchFamily="2" charset="-78"/>
              </a:rPr>
              <a:t>body</a:t>
            </a:r>
            <a:r>
              <a:rPr lang="ar-SA" dirty="0">
                <a:cs typeface="B Nazanin" panose="00000400000000000000" pitchFamily="2" charset="-78"/>
              </a:rPr>
              <a:t>&gt;</a:t>
            </a:r>
            <a:endParaRPr lang="en-GB" dirty="0">
              <a:cs typeface="B Nazanin" panose="00000400000000000000" pitchFamily="2" charset="-78"/>
            </a:endParaRPr>
          </a:p>
          <a:p>
            <a:pPr algn="r" rtl="1"/>
            <a:r>
              <a:rPr lang="en-GB" dirty="0">
                <a:cs typeface="B Nazanin" panose="00000400000000000000" pitchFamily="2" charset="-78"/>
              </a:rPr>
              <a:t> </a:t>
            </a:r>
          </a:p>
          <a:p>
            <a:pPr algn="r" rtl="1"/>
            <a:r>
              <a:rPr lang="ar-SA" dirty="0">
                <a:cs typeface="B Nazanin" panose="00000400000000000000" pitchFamily="2" charset="-78"/>
              </a:rPr>
              <a:t>&lt;</a:t>
            </a:r>
            <a:r>
              <a:rPr lang="en-GB" dirty="0">
                <a:cs typeface="B Nazanin" panose="00000400000000000000" pitchFamily="2" charset="-78"/>
              </a:rPr>
              <a:t>a </a:t>
            </a:r>
            <a:r>
              <a:rPr lang="en-GB" b="1" dirty="0" err="1">
                <a:cs typeface="B Nazanin" panose="00000400000000000000" pitchFamily="2" charset="-78"/>
              </a:rPr>
              <a:t>href</a:t>
            </a:r>
            <a:r>
              <a:rPr lang="en-GB" dirty="0">
                <a:cs typeface="B Nazanin" panose="00000400000000000000" pitchFamily="2" charset="-78"/>
              </a:rPr>
              <a:t>="http://</a:t>
            </a:r>
            <a:r>
              <a:rPr lang="en-GB" dirty="0" smtClean="0">
                <a:cs typeface="B Nazanin" panose="00000400000000000000" pitchFamily="2" charset="-78"/>
              </a:rPr>
              <a:t>www.pnu.ac.ir</a:t>
            </a:r>
            <a:r>
              <a:rPr lang="ar-SA" dirty="0" smtClean="0">
                <a:cs typeface="B Nazanin" panose="00000400000000000000" pitchFamily="2" charset="-78"/>
              </a:rPr>
              <a:t>"&gt;</a:t>
            </a:r>
            <a:endParaRPr lang="en-GB" dirty="0">
              <a:cs typeface="B Nazanin" panose="00000400000000000000" pitchFamily="2" charset="-78"/>
            </a:endParaRPr>
          </a:p>
          <a:p>
            <a:pPr algn="r" rtl="1"/>
            <a:r>
              <a:rPr lang="en-GB" dirty="0">
                <a:cs typeface="B Nazanin" panose="00000400000000000000" pitchFamily="2" charset="-78"/>
              </a:rPr>
              <a:t>This is a link&lt;/</a:t>
            </a:r>
            <a:r>
              <a:rPr lang="en-GB" dirty="0" smtClean="0">
                <a:cs typeface="B Nazanin" panose="00000400000000000000" pitchFamily="2" charset="-78"/>
              </a:rPr>
              <a:t>a</a:t>
            </a:r>
            <a:r>
              <a:rPr lang="en-GB" dirty="0">
                <a:cs typeface="B Nazanin" panose="00000400000000000000" pitchFamily="2" charset="-78"/>
              </a:rPr>
              <a:t>&gt;</a:t>
            </a:r>
          </a:p>
          <a:p>
            <a:pPr algn="r" rtl="1"/>
            <a:r>
              <a:rPr lang="en-GB" dirty="0">
                <a:cs typeface="B Nazanin" panose="00000400000000000000" pitchFamily="2" charset="-78"/>
              </a:rPr>
              <a:t> </a:t>
            </a:r>
          </a:p>
          <a:p>
            <a:pPr algn="r" rtl="1"/>
            <a:r>
              <a:rPr lang="ar-SA" dirty="0">
                <a:cs typeface="B Nazanin" panose="00000400000000000000" pitchFamily="2" charset="-78"/>
              </a:rPr>
              <a:t>&lt;/</a:t>
            </a:r>
            <a:r>
              <a:rPr lang="en-GB" dirty="0">
                <a:cs typeface="B Nazanin" panose="00000400000000000000" pitchFamily="2" charset="-78"/>
              </a:rPr>
              <a:t>body</a:t>
            </a:r>
            <a:r>
              <a:rPr lang="ar-SA" dirty="0">
                <a:cs typeface="B Nazanin" panose="00000400000000000000" pitchFamily="2" charset="-78"/>
              </a:rPr>
              <a:t>&gt;</a:t>
            </a:r>
            <a:endParaRPr lang="en-GB" dirty="0">
              <a:cs typeface="B Nazanin" panose="00000400000000000000" pitchFamily="2" charset="-78"/>
            </a:endParaRPr>
          </a:p>
          <a:p>
            <a:pPr algn="r" rtl="1"/>
            <a:r>
              <a:rPr lang="ar-SA" dirty="0">
                <a:cs typeface="B Nazanin" panose="00000400000000000000" pitchFamily="2" charset="-78"/>
              </a:rPr>
              <a:t>&lt;/</a:t>
            </a:r>
            <a:r>
              <a:rPr lang="en-GB" dirty="0">
                <a:cs typeface="B Nazanin" panose="00000400000000000000" pitchFamily="2" charset="-78"/>
              </a:rPr>
              <a:t>html</a:t>
            </a:r>
            <a:r>
              <a:rPr lang="ar-SA" dirty="0">
                <a:cs typeface="B Nazanin" panose="00000400000000000000" pitchFamily="2" charset="-78"/>
              </a:rPr>
              <a:t>&gt;</a:t>
            </a:r>
            <a:endParaRPr lang="en-GB" dirty="0">
              <a:cs typeface="B Nazanin" panose="00000400000000000000" pitchFamily="2" charset="-78"/>
            </a:endParaRPr>
          </a:p>
          <a:p>
            <a:pPr algn="r" rtl="1"/>
            <a:r>
              <a:rPr lang="ar-SA" dirty="0">
                <a:cs typeface="B Nazanin" panose="00000400000000000000" pitchFamily="2" charset="-78"/>
              </a:rPr>
              <a:t>آدرس لينک، در خصوصيت</a:t>
            </a:r>
            <a:r>
              <a:rPr lang="en-GB" dirty="0">
                <a:cs typeface="B Nazanin" panose="00000400000000000000" pitchFamily="2" charset="-78"/>
              </a:rPr>
              <a:t> </a:t>
            </a:r>
            <a:r>
              <a:rPr lang="en-GB" dirty="0" err="1">
                <a:cs typeface="B Nazanin" panose="00000400000000000000" pitchFamily="2" charset="-78"/>
              </a:rPr>
              <a:t>href</a:t>
            </a:r>
            <a:r>
              <a:rPr lang="en-GB" dirty="0">
                <a:cs typeface="B Nazanin" panose="00000400000000000000" pitchFamily="2" charset="-78"/>
              </a:rPr>
              <a:t> </a:t>
            </a:r>
            <a:r>
              <a:rPr lang="ar-SA" dirty="0">
                <a:cs typeface="B Nazanin" panose="00000400000000000000" pitchFamily="2" charset="-78"/>
              </a:rPr>
              <a:t>مشخص مي شود</a:t>
            </a:r>
            <a:r>
              <a:rPr lang="en-GB" dirty="0">
                <a:cs typeface="B Nazanin" panose="00000400000000000000" pitchFamily="2" charset="-78"/>
              </a:rPr>
              <a:t>.</a:t>
            </a:r>
          </a:p>
          <a:p>
            <a:pPr algn="r"/>
            <a:endParaRPr lang="en-GB" dirty="0">
              <a:cs typeface="B Nazanin" panose="00000400000000000000" pitchFamily="2" charset="-78"/>
            </a:endParaRPr>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2491177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ar-SA" dirty="0">
                <a:cs typeface="B Nazanin" panose="00000400000000000000" pitchFamily="2" charset="-78"/>
              </a:rPr>
              <a:t>خصوصیت</a:t>
            </a:r>
            <a:r>
              <a:rPr lang="en-GB" dirty="0">
                <a:cs typeface="B Nazanin" panose="00000400000000000000" pitchFamily="2" charset="-78"/>
              </a:rPr>
              <a:t> target </a:t>
            </a:r>
            <a:r>
              <a:rPr lang="ar-SA" dirty="0">
                <a:cs typeface="B Nazanin" panose="00000400000000000000" pitchFamily="2" charset="-78"/>
              </a:rPr>
              <a:t>مشخص می کند که صفحه لینک شده، چگونه باز شود</a:t>
            </a:r>
            <a:r>
              <a:rPr lang="en-GB" dirty="0">
                <a:cs typeface="B Nazanin" panose="00000400000000000000" pitchFamily="2" charset="-78"/>
              </a:rPr>
              <a:t>.</a:t>
            </a:r>
          </a:p>
          <a:p>
            <a:pPr marL="0" indent="0" algn="r" rtl="1">
              <a:buNone/>
            </a:pPr>
            <a:r>
              <a:rPr lang="ar-SA" dirty="0">
                <a:cs typeface="B Nazanin" panose="00000400000000000000" pitchFamily="2" charset="-78"/>
              </a:rPr>
              <a:t>مثال زیر، صفحه لینک شده را در یک پنجره جدید یا در یک تب جدید باز می کند</a:t>
            </a:r>
            <a:r>
              <a:rPr lang="en-GB" dirty="0">
                <a:cs typeface="B Nazanin" panose="00000400000000000000" pitchFamily="2" charset="-78"/>
              </a:rPr>
              <a:t>:</a:t>
            </a:r>
          </a:p>
          <a:p>
            <a:pPr marL="0" indent="0" algn="r" rtl="1">
              <a:buNone/>
            </a:pPr>
            <a:r>
              <a:rPr lang="ar-SA" b="1" dirty="0" smtClean="0">
                <a:cs typeface="B Nazanin" panose="00000400000000000000" pitchFamily="2" charset="-78"/>
              </a:rPr>
              <a:t>مثال</a:t>
            </a:r>
            <a:endParaRPr lang="en-GB" b="1" dirty="0" smtClean="0">
              <a:cs typeface="B Nazanin" panose="00000400000000000000" pitchFamily="2" charset="-78"/>
            </a:endParaRPr>
          </a:p>
          <a:p>
            <a:pPr marL="0" indent="0" algn="r" rtl="1">
              <a:buNone/>
            </a:pPr>
            <a:endParaRPr lang="en-GB" b="1" dirty="0">
              <a:cs typeface="B Nazanin" panose="00000400000000000000" pitchFamily="2" charset="-78"/>
            </a:endParaRPr>
          </a:p>
          <a:p>
            <a:pPr marL="0" indent="0" algn="r" rtl="1">
              <a:buNone/>
            </a:pPr>
            <a:endParaRPr lang="en-GB" b="1" dirty="0">
              <a:latin typeface="Times New Roman" panose="02020603050405020304" pitchFamily="18" charset="0"/>
              <a:cs typeface="Times New Roman" panose="02020603050405020304" pitchFamily="18" charset="0"/>
            </a:endParaRPr>
          </a:p>
          <a:p>
            <a:pPr marL="0" indent="0" rtl="1">
              <a:buNone/>
            </a:pPr>
            <a:r>
              <a:rPr lang="en-GB" dirty="0">
                <a:latin typeface="Times New Roman" panose="02020603050405020304" pitchFamily="18" charset="0"/>
                <a:cs typeface="Times New Roman" panose="02020603050405020304" pitchFamily="18" charset="0"/>
              </a:rPr>
              <a:t>&lt;a </a:t>
            </a:r>
            <a:r>
              <a:rPr lang="en-GB" dirty="0" err="1" smtClean="0">
                <a:latin typeface="Times New Roman" panose="02020603050405020304" pitchFamily="18" charset="0"/>
                <a:cs typeface="Times New Roman" panose="02020603050405020304" pitchFamily="18" charset="0"/>
              </a:rPr>
              <a:t>href</a:t>
            </a:r>
            <a:r>
              <a:rPr lang="en-GB" dirty="0" smtClean="0">
                <a:latin typeface="Times New Roman" panose="02020603050405020304" pitchFamily="18" charset="0"/>
                <a:cs typeface="Times New Roman" panose="02020603050405020304" pitchFamily="18" charset="0"/>
              </a:rPr>
              <a:t>="http</a:t>
            </a:r>
            <a:r>
              <a:rPr lang="en-GB"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www.pnu.ac.ir/"target</a:t>
            </a:r>
            <a:r>
              <a:rPr lang="en-GB" dirty="0">
                <a:latin typeface="Times New Roman" panose="02020603050405020304" pitchFamily="18" charset="0"/>
                <a:cs typeface="Times New Roman" panose="02020603050405020304" pitchFamily="18" charset="0"/>
              </a:rPr>
              <a:t>="_blank"&gt;Visit </a:t>
            </a:r>
            <a:r>
              <a:rPr lang="en-GB" dirty="0" err="1" smtClean="0">
                <a:latin typeface="Times New Roman" panose="02020603050405020304" pitchFamily="18" charset="0"/>
                <a:cs typeface="Times New Roman" panose="02020603050405020304" pitchFamily="18" charset="0"/>
              </a:rPr>
              <a:t>pnu</a:t>
            </a:r>
            <a:r>
              <a:rPr lang="en-GB" dirty="0" smtClean="0">
                <a:latin typeface="Times New Roman" panose="02020603050405020304" pitchFamily="18" charset="0"/>
                <a:cs typeface="Times New Roman" panose="02020603050405020304" pitchFamily="18" charset="0"/>
              </a:rPr>
              <a:t>!&lt;/</a:t>
            </a:r>
            <a:r>
              <a:rPr lang="en-GB" dirty="0">
                <a:latin typeface="Times New Roman" panose="02020603050405020304" pitchFamily="18" charset="0"/>
                <a:cs typeface="Times New Roman" panose="02020603050405020304" pitchFamily="18" charset="0"/>
              </a:rPr>
              <a:t>a&gt;</a:t>
            </a: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p:txBody>
          <a:bodyPr/>
          <a:lstStyle/>
          <a:p>
            <a:pPr algn="r" rtl="1"/>
            <a:r>
              <a:rPr lang="fa-IR" dirty="0" smtClean="0">
                <a:cs typeface="B Nazanin" panose="00000400000000000000" pitchFamily="2" charset="-78"/>
              </a:rPr>
              <a:t>خصوصیت </a:t>
            </a:r>
            <a:r>
              <a:rPr lang="en-GB" dirty="0" smtClean="0">
                <a:cs typeface="B Nazanin" panose="00000400000000000000" pitchFamily="2" charset="-78"/>
              </a:rPr>
              <a:t>Target</a:t>
            </a:r>
            <a:endParaRPr lang="en-GB" dirty="0">
              <a:cs typeface="B Nazanin" panose="00000400000000000000" pitchFamily="2" charset="-78"/>
            </a:endParaRPr>
          </a:p>
        </p:txBody>
      </p:sp>
    </p:spTree>
    <p:extLst>
      <p:ext uri="{BB962C8B-B14F-4D97-AF65-F5344CB8AC3E}">
        <p14:creationId xmlns:p14="http://schemas.microsoft.com/office/powerpoint/2010/main" val="4142603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91264" cy="5136232"/>
          </a:xfrm>
        </p:spPr>
        <p:txBody>
          <a:bodyPr>
            <a:normAutofit lnSpcReduction="10000"/>
          </a:bodyPr>
          <a:lstStyle/>
          <a:p>
            <a:pPr marL="0" indent="0" algn="r" rtl="1">
              <a:buNone/>
            </a:pPr>
            <a:r>
              <a:rPr lang="ar-SA" dirty="0" smtClean="0">
                <a:cs typeface="B Nazanin" panose="00000400000000000000" pitchFamily="2" charset="-78"/>
              </a:rPr>
              <a:t>عناصری </a:t>
            </a:r>
            <a:r>
              <a:rPr lang="ar-SA" dirty="0">
                <a:cs typeface="B Nazanin" panose="00000400000000000000" pitchFamily="2" charset="-78"/>
              </a:rPr>
              <a:t>که قسمت محتوای آنها خالی است را عناصر تهی می نامیم</a:t>
            </a:r>
            <a:r>
              <a:rPr lang="en-GB" dirty="0">
                <a:cs typeface="B Nazanin" panose="00000400000000000000" pitchFamily="2" charset="-78"/>
              </a:rPr>
              <a:t>.</a:t>
            </a:r>
          </a:p>
          <a:p>
            <a:pPr marL="0" indent="0" algn="r" rtl="1">
              <a:buNone/>
            </a:pPr>
            <a:r>
              <a:rPr lang="ar-SA" dirty="0">
                <a:cs typeface="B Nazanin" panose="00000400000000000000" pitchFamily="2" charset="-78"/>
              </a:rPr>
              <a:t>عنصر </a:t>
            </a:r>
            <a:r>
              <a:rPr lang="en-GB" dirty="0">
                <a:cs typeface="B Nazanin" panose="00000400000000000000" pitchFamily="2" charset="-78"/>
              </a:rPr>
              <a:t>&lt;</a:t>
            </a:r>
            <a:r>
              <a:rPr lang="en-GB" dirty="0" err="1">
                <a:cs typeface="B Nazanin" panose="00000400000000000000" pitchFamily="2" charset="-78"/>
              </a:rPr>
              <a:t>br</a:t>
            </a:r>
            <a:r>
              <a:rPr lang="en-GB" dirty="0">
                <a:cs typeface="B Nazanin" panose="00000400000000000000" pitchFamily="2" charset="-78"/>
              </a:rPr>
              <a:t>&gt; </a:t>
            </a:r>
            <a:r>
              <a:rPr lang="ar-SA" dirty="0">
                <a:cs typeface="B Nazanin" panose="00000400000000000000" pitchFamily="2" charset="-78"/>
              </a:rPr>
              <a:t>یک عنصر تهی و بدون تگ بسته </a:t>
            </a:r>
            <a:r>
              <a:rPr lang="ar-SA" dirty="0" smtClean="0">
                <a:cs typeface="B Nazanin" panose="00000400000000000000" pitchFamily="2" charset="-78"/>
              </a:rPr>
              <a:t>است</a:t>
            </a:r>
            <a:r>
              <a:rPr lang="en-US" dirty="0" smtClean="0">
                <a:cs typeface="B Nazanin" panose="00000400000000000000" pitchFamily="2" charset="-78"/>
              </a:rPr>
              <a:t>.</a:t>
            </a:r>
            <a:r>
              <a:rPr lang="ar-SA" dirty="0" smtClean="0">
                <a:cs typeface="B Nazanin" panose="00000400000000000000" pitchFamily="2" charset="-78"/>
              </a:rPr>
              <a:t> </a:t>
            </a:r>
            <a:r>
              <a:rPr lang="ar-SA" dirty="0">
                <a:cs typeface="B Nazanin" panose="00000400000000000000" pitchFamily="2" charset="-78"/>
              </a:rPr>
              <a:t>(تگ </a:t>
            </a:r>
            <a:r>
              <a:rPr lang="en-GB" dirty="0">
                <a:cs typeface="B Nazanin" panose="00000400000000000000" pitchFamily="2" charset="-78"/>
              </a:rPr>
              <a:t>&lt;</a:t>
            </a:r>
            <a:r>
              <a:rPr lang="en-GB" dirty="0" err="1">
                <a:cs typeface="B Nazanin" panose="00000400000000000000" pitchFamily="2" charset="-78"/>
              </a:rPr>
              <a:t>br</a:t>
            </a:r>
            <a:r>
              <a:rPr lang="en-GB" dirty="0">
                <a:cs typeface="B Nazanin" panose="00000400000000000000" pitchFamily="2" charset="-78"/>
              </a:rPr>
              <a:t>&gt; </a:t>
            </a:r>
            <a:r>
              <a:rPr lang="ar-SA" dirty="0">
                <a:cs typeface="B Nazanin" panose="00000400000000000000" pitchFamily="2" charset="-78"/>
              </a:rPr>
              <a:t>یک خط را تعریف می </a:t>
            </a:r>
            <a:r>
              <a:rPr lang="ar-SA" dirty="0" smtClean="0">
                <a:cs typeface="B Nazanin" panose="00000400000000000000" pitchFamily="2" charset="-78"/>
              </a:rPr>
              <a:t>کند</a:t>
            </a:r>
            <a:r>
              <a:rPr lang="en-GB" dirty="0" smtClean="0">
                <a:cs typeface="B Nazanin" panose="00000400000000000000" pitchFamily="2" charset="-78"/>
              </a:rPr>
              <a:t>(</a:t>
            </a:r>
            <a:endParaRPr lang="en-GB" dirty="0">
              <a:cs typeface="B Nazanin" panose="00000400000000000000" pitchFamily="2" charset="-78"/>
            </a:endParaRPr>
          </a:p>
          <a:p>
            <a:pPr marL="0" indent="0" algn="r" rtl="1">
              <a:buNone/>
            </a:pPr>
            <a:r>
              <a:rPr lang="en-US" b="1" dirty="0" smtClean="0">
                <a:cs typeface="B Nazanin" panose="00000400000000000000" pitchFamily="2" charset="-78"/>
              </a:rPr>
              <a:t> </a:t>
            </a:r>
            <a:endParaRPr lang="en-GB" dirty="0">
              <a:cs typeface="B Nazanin" panose="00000400000000000000" pitchFamily="2" charset="-78"/>
            </a:endParaRPr>
          </a:p>
          <a:p>
            <a:pPr marL="0" indent="0" algn="r" rtl="1">
              <a:buNone/>
            </a:pPr>
            <a:r>
              <a:rPr lang="ar-SA" dirty="0">
                <a:cs typeface="B Nazanin" panose="00000400000000000000" pitchFamily="2" charset="-78"/>
              </a:rPr>
              <a:t>این تگ ها بیشتر کاربرد ویرایش و درست کردن ظاهر زیبا برای وب سایت به کار گرفته میشه</a:t>
            </a:r>
            <a:r>
              <a:rPr lang="en-GB" dirty="0">
                <a:cs typeface="B Nazanin" panose="00000400000000000000" pitchFamily="2" charset="-78"/>
              </a:rPr>
              <a:t>.</a:t>
            </a:r>
            <a:br>
              <a:rPr lang="en-GB" dirty="0">
                <a:cs typeface="B Nazanin" panose="00000400000000000000" pitchFamily="2" charset="-78"/>
              </a:rPr>
            </a:br>
            <a:r>
              <a:rPr lang="en-US" dirty="0" smtClean="0">
                <a:cs typeface="B Nazanin" panose="00000400000000000000" pitchFamily="2" charset="-78"/>
              </a:rPr>
              <a:t> </a:t>
            </a:r>
            <a:r>
              <a:rPr lang="ar-SA" dirty="0">
                <a:cs typeface="B Nazanin" panose="00000400000000000000" pitchFamily="2" charset="-78"/>
              </a:rPr>
              <a:t>از تگ </a:t>
            </a:r>
            <a:r>
              <a:rPr lang="en-GB" dirty="0">
                <a:cs typeface="B Nazanin" panose="00000400000000000000" pitchFamily="2" charset="-78"/>
              </a:rPr>
              <a:t>&lt;/ </a:t>
            </a:r>
            <a:r>
              <a:rPr lang="en-GB" dirty="0" err="1">
                <a:cs typeface="B Nazanin" panose="00000400000000000000" pitchFamily="2" charset="-78"/>
              </a:rPr>
              <a:t>br</a:t>
            </a:r>
            <a:r>
              <a:rPr lang="en-GB" dirty="0">
                <a:cs typeface="B Nazanin" panose="00000400000000000000" pitchFamily="2" charset="-78"/>
              </a:rPr>
              <a:t>&gt; </a:t>
            </a:r>
            <a:r>
              <a:rPr lang="ar-SA" dirty="0">
                <a:cs typeface="B Nazanin" panose="00000400000000000000" pitchFamily="2" charset="-78"/>
              </a:rPr>
              <a:t>برای رفتن به خط جدید بدون اینکه پاراگراف جدیدی را شروع کنیم استفاده می شود</a:t>
            </a:r>
            <a:r>
              <a:rPr lang="en-GB" dirty="0">
                <a:cs typeface="B Nazanin" panose="00000400000000000000" pitchFamily="2" charset="-78"/>
              </a:rPr>
              <a:t>.</a:t>
            </a:r>
          </a:p>
          <a:p>
            <a:pPr marL="0" indent="0" rtl="1">
              <a:buNone/>
            </a:pPr>
            <a:r>
              <a:rPr lang="en-GB" dirty="0" smtClean="0">
                <a:latin typeface="Times New Roman" panose="02020603050405020304" pitchFamily="18" charset="0"/>
                <a:cs typeface="Times New Roman" panose="02020603050405020304" pitchFamily="18" charset="0"/>
              </a:rPr>
              <a:t>&lt;</a:t>
            </a:r>
            <a:r>
              <a:rPr lang="en-GB" dirty="0">
                <a:latin typeface="Times New Roman" panose="02020603050405020304" pitchFamily="18" charset="0"/>
                <a:cs typeface="Times New Roman" panose="02020603050405020304" pitchFamily="18" charset="0"/>
              </a:rPr>
              <a:t>p&gt;This is&lt;</a:t>
            </a:r>
            <a:r>
              <a:rPr lang="en-GB" dirty="0" err="1">
                <a:latin typeface="Times New Roman" panose="02020603050405020304" pitchFamily="18" charset="0"/>
                <a:cs typeface="Times New Roman" panose="02020603050405020304" pitchFamily="18" charset="0"/>
              </a:rPr>
              <a:t>br</a:t>
            </a:r>
            <a:r>
              <a:rPr lang="en-GB" dirty="0">
                <a:latin typeface="Times New Roman" panose="02020603050405020304" pitchFamily="18" charset="0"/>
                <a:cs typeface="Times New Roman" panose="02020603050405020304" pitchFamily="18" charset="0"/>
              </a:rPr>
              <a:t> /&gt;a para&lt;</a:t>
            </a:r>
            <a:r>
              <a:rPr lang="en-GB" dirty="0" err="1">
                <a:latin typeface="Times New Roman" panose="02020603050405020304" pitchFamily="18" charset="0"/>
                <a:cs typeface="Times New Roman" panose="02020603050405020304" pitchFamily="18" charset="0"/>
              </a:rPr>
              <a:t>br</a:t>
            </a:r>
            <a:r>
              <a:rPr lang="en-GB" dirty="0">
                <a:latin typeface="Times New Roman" panose="02020603050405020304" pitchFamily="18" charset="0"/>
                <a:cs typeface="Times New Roman" panose="02020603050405020304" pitchFamily="18" charset="0"/>
              </a:rPr>
              <a:t> /&gt;graph with line breaks&lt;/p</a:t>
            </a:r>
            <a:r>
              <a:rPr lang="en-GB" dirty="0" smtClean="0">
                <a:latin typeface="Times New Roman" panose="02020603050405020304" pitchFamily="18" charset="0"/>
                <a:cs typeface="Times New Roman" panose="02020603050405020304" pitchFamily="18" charset="0"/>
              </a:rPr>
              <a:t>&gt;</a:t>
            </a:r>
          </a:p>
          <a:p>
            <a:pPr marL="0" indent="0" rtl="1">
              <a:buNone/>
            </a:pPr>
            <a:endParaRPr lang="en-GB" dirty="0">
              <a:cs typeface="B Nazanin" panose="00000400000000000000" pitchFamily="2" charset="-78"/>
            </a:endParaRPr>
          </a:p>
          <a:p>
            <a:pPr marL="0" indent="0" algn="r" rtl="1">
              <a:buNone/>
            </a:pPr>
            <a:r>
              <a:rPr lang="ar-SA" dirty="0">
                <a:cs typeface="B Nazanin" panose="00000400000000000000" pitchFamily="2" charset="-78"/>
              </a:rPr>
              <a:t>عنصر </a:t>
            </a:r>
            <a:r>
              <a:rPr lang="en-GB" dirty="0">
                <a:cs typeface="B Nazanin" panose="00000400000000000000" pitchFamily="2" charset="-78"/>
              </a:rPr>
              <a:t>&lt;/ </a:t>
            </a:r>
            <a:r>
              <a:rPr lang="en-GB" dirty="0" err="1">
                <a:cs typeface="B Nazanin" panose="00000400000000000000" pitchFamily="2" charset="-78"/>
              </a:rPr>
              <a:t>br</a:t>
            </a:r>
            <a:r>
              <a:rPr lang="en-GB" dirty="0">
                <a:cs typeface="B Nazanin" panose="00000400000000000000" pitchFamily="2" charset="-78"/>
              </a:rPr>
              <a:t>&gt; </a:t>
            </a:r>
            <a:r>
              <a:rPr lang="ar-SA" dirty="0">
                <a:cs typeface="B Nazanin" panose="00000400000000000000" pitchFamily="2" charset="-78"/>
              </a:rPr>
              <a:t>یک عنصر تهی در</a:t>
            </a:r>
            <a:r>
              <a:rPr lang="en-GB" dirty="0">
                <a:cs typeface="B Nazanin" panose="00000400000000000000" pitchFamily="2" charset="-78"/>
              </a:rPr>
              <a:t> HTML </a:t>
            </a:r>
            <a:r>
              <a:rPr lang="ar-SA" dirty="0">
                <a:cs typeface="B Nazanin" panose="00000400000000000000" pitchFamily="2" charset="-78"/>
              </a:rPr>
              <a:t>است. این عنصر دارای تگ پایان نیست</a:t>
            </a:r>
            <a:r>
              <a:rPr lang="en-GB" dirty="0">
                <a:cs typeface="B Nazanin" panose="00000400000000000000" pitchFamily="2" charset="-78"/>
              </a:rPr>
              <a:t>.</a:t>
            </a: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a:xfrm>
            <a:off x="467544" y="548680"/>
            <a:ext cx="8219256" cy="759296"/>
          </a:xfrm>
        </p:spPr>
        <p:txBody>
          <a:bodyPr>
            <a:normAutofit fontScale="90000"/>
          </a:bodyPr>
          <a:lstStyle/>
          <a:p>
            <a:pPr algn="r"/>
            <a:r>
              <a:rPr lang="en-US" b="1" dirty="0" smtClean="0">
                <a:cs typeface="B Nazanin" panose="00000400000000000000" pitchFamily="2" charset="-78"/>
              </a:rPr>
              <a:t/>
            </a:r>
            <a:br>
              <a:rPr lang="en-US" b="1" dirty="0" smtClean="0">
                <a:cs typeface="B Nazanin" panose="00000400000000000000" pitchFamily="2" charset="-78"/>
              </a:rPr>
            </a:br>
            <a:r>
              <a:rPr lang="en-US" b="1" dirty="0">
                <a:cs typeface="B Nazanin" panose="00000400000000000000" pitchFamily="2" charset="-78"/>
              </a:rPr>
              <a:t> </a:t>
            </a:r>
            <a:r>
              <a:rPr lang="en-US" b="1" dirty="0" smtClean="0">
                <a:cs typeface="B Nazanin" panose="00000400000000000000" pitchFamily="2" charset="-78"/>
              </a:rPr>
              <a:t> </a:t>
            </a:r>
            <a:r>
              <a:rPr lang="ar-SA" b="1" dirty="0" smtClean="0">
                <a:cs typeface="B Nazanin" panose="00000400000000000000" pitchFamily="2" charset="-78"/>
              </a:rPr>
              <a:t>عناصر </a:t>
            </a:r>
            <a:r>
              <a:rPr lang="ar-SA" b="1" dirty="0">
                <a:cs typeface="B Nazanin" panose="00000400000000000000" pitchFamily="2" charset="-78"/>
              </a:rPr>
              <a:t>تهی</a:t>
            </a:r>
            <a:r>
              <a:rPr lang="en-GB" b="1" dirty="0">
                <a:cs typeface="B Nazanin" panose="00000400000000000000" pitchFamily="2" charset="-78"/>
              </a:rPr>
              <a:t/>
            </a:r>
            <a:br>
              <a:rPr lang="en-GB" b="1"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95181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96752"/>
            <a:ext cx="8219256" cy="5280248"/>
          </a:xfrm>
        </p:spPr>
        <p:txBody>
          <a:bodyPr/>
          <a:lstStyle/>
          <a:p>
            <a:pPr marL="0" indent="0" algn="just" rtl="1">
              <a:buNone/>
            </a:pPr>
            <a:r>
              <a:rPr lang="ar-SA" dirty="0">
                <a:cs typeface="B Nazanin" panose="00000400000000000000" pitchFamily="2" charset="-78"/>
              </a:rPr>
              <a:t>در</a:t>
            </a:r>
            <a:r>
              <a:rPr lang="en-GB" dirty="0">
                <a:cs typeface="B Nazanin" panose="00000400000000000000" pitchFamily="2" charset="-78"/>
              </a:rPr>
              <a:t> XHTML </a:t>
            </a:r>
            <a:r>
              <a:rPr lang="ar-SA" dirty="0">
                <a:cs typeface="B Nazanin" panose="00000400000000000000" pitchFamily="2" charset="-78"/>
              </a:rPr>
              <a:t>و</a:t>
            </a:r>
            <a:r>
              <a:rPr lang="en-GB" dirty="0">
                <a:cs typeface="B Nazanin" panose="00000400000000000000" pitchFamily="2" charset="-78"/>
              </a:rPr>
              <a:t> XML </a:t>
            </a:r>
            <a:r>
              <a:rPr lang="ar-SA" dirty="0">
                <a:cs typeface="B Nazanin" panose="00000400000000000000" pitchFamily="2" charset="-78"/>
              </a:rPr>
              <a:t>عناصر بدون تگ پایان(تگ بسته) مجاز نمی باشند</a:t>
            </a:r>
            <a:r>
              <a:rPr lang="en-GB" dirty="0" smtClean="0">
                <a:cs typeface="B Nazanin" panose="00000400000000000000" pitchFamily="2" charset="-78"/>
              </a:rPr>
              <a:t>.</a:t>
            </a:r>
          </a:p>
          <a:p>
            <a:pPr marL="0" indent="0" algn="just" rtl="1">
              <a:buNone/>
            </a:pPr>
            <a:endParaRPr lang="en-GB" dirty="0">
              <a:cs typeface="B Nazanin" panose="00000400000000000000" pitchFamily="2" charset="-78"/>
            </a:endParaRPr>
          </a:p>
          <a:p>
            <a:pPr marL="0" indent="0" algn="r" rtl="1">
              <a:buNone/>
            </a:pPr>
            <a:r>
              <a:rPr lang="ar-SA" dirty="0">
                <a:cs typeface="B Nazanin" panose="00000400000000000000" pitchFamily="2" charset="-78"/>
              </a:rPr>
              <a:t>اگر چه </a:t>
            </a:r>
            <a:r>
              <a:rPr lang="en-GB" dirty="0">
                <a:cs typeface="B Nazanin" panose="00000400000000000000" pitchFamily="2" charset="-78"/>
              </a:rPr>
              <a:t>&lt;</a:t>
            </a:r>
            <a:r>
              <a:rPr lang="en-GB" dirty="0" err="1">
                <a:cs typeface="B Nazanin" panose="00000400000000000000" pitchFamily="2" charset="-78"/>
              </a:rPr>
              <a:t>br</a:t>
            </a:r>
            <a:r>
              <a:rPr lang="en-GB" dirty="0">
                <a:cs typeface="B Nazanin" panose="00000400000000000000" pitchFamily="2" charset="-78"/>
              </a:rPr>
              <a:t>&gt;</a:t>
            </a:r>
            <a:r>
              <a:rPr lang="ar-SA" dirty="0">
                <a:cs typeface="B Nazanin" panose="00000400000000000000" pitchFamily="2" charset="-78"/>
              </a:rPr>
              <a:t>در تمام مرورگرها کار می کند، اما نوشتن </a:t>
            </a:r>
            <a:r>
              <a:rPr lang="en-GB" dirty="0">
                <a:cs typeface="B Nazanin" panose="00000400000000000000" pitchFamily="2" charset="-78"/>
              </a:rPr>
              <a:t>&lt;/ </a:t>
            </a:r>
            <a:r>
              <a:rPr lang="en-GB" dirty="0" err="1">
                <a:cs typeface="B Nazanin" panose="00000400000000000000" pitchFamily="2" charset="-78"/>
              </a:rPr>
              <a:t>br</a:t>
            </a:r>
            <a:r>
              <a:rPr lang="en-GB" dirty="0">
                <a:cs typeface="B Nazanin" panose="00000400000000000000" pitchFamily="2" charset="-78"/>
              </a:rPr>
              <a:t>&gt; </a:t>
            </a:r>
            <a:r>
              <a:rPr lang="ar-SA" dirty="0">
                <a:cs typeface="B Nazanin" panose="00000400000000000000" pitchFamily="2" charset="-78"/>
              </a:rPr>
              <a:t>در برنامه های</a:t>
            </a:r>
            <a:r>
              <a:rPr lang="en-GB" dirty="0">
                <a:cs typeface="B Nazanin" panose="00000400000000000000" pitchFamily="2" charset="-78"/>
              </a:rPr>
              <a:t> XHTML </a:t>
            </a:r>
            <a:r>
              <a:rPr lang="ar-SA" dirty="0">
                <a:cs typeface="B Nazanin" panose="00000400000000000000" pitchFamily="2" charset="-78"/>
              </a:rPr>
              <a:t>و</a:t>
            </a:r>
            <a:r>
              <a:rPr lang="en-GB" dirty="0">
                <a:cs typeface="B Nazanin" panose="00000400000000000000" pitchFamily="2" charset="-78"/>
              </a:rPr>
              <a:t> XML </a:t>
            </a:r>
            <a:r>
              <a:rPr lang="ar-SA" dirty="0">
                <a:cs typeface="B Nazanin" panose="00000400000000000000" pitchFamily="2" charset="-78"/>
              </a:rPr>
              <a:t>بهتر عمل می کند</a:t>
            </a:r>
            <a:r>
              <a:rPr lang="en-GB" dirty="0" smtClean="0">
                <a:cs typeface="B Nazanin" panose="00000400000000000000" pitchFamily="2" charset="-78"/>
              </a:rPr>
              <a:t>.</a:t>
            </a: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a:xfrm>
            <a:off x="457200" y="533400"/>
            <a:ext cx="7571184" cy="375320"/>
          </a:xfrm>
        </p:spPr>
        <p:txBody>
          <a:bodyPr>
            <a:normAutofit fontScale="90000"/>
          </a:bodyPr>
          <a:lstStyle/>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2996952"/>
            <a:ext cx="6228660" cy="2390270"/>
          </a:xfrm>
          <a:prstGeom prst="rect">
            <a:avLst/>
          </a:prstGeom>
        </p:spPr>
      </p:pic>
    </p:spTree>
    <p:extLst>
      <p:ext uri="{BB962C8B-B14F-4D97-AF65-F5344CB8AC3E}">
        <p14:creationId xmlns:p14="http://schemas.microsoft.com/office/powerpoint/2010/main" val="2840353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r" rtl="1">
              <a:buNone/>
            </a:pPr>
            <a:r>
              <a:rPr lang="en-GB" dirty="0">
                <a:cs typeface="B Nazanin" panose="00000400000000000000" pitchFamily="2" charset="-78"/>
              </a:rPr>
              <a:t> </a:t>
            </a:r>
          </a:p>
          <a:p>
            <a:pPr marL="0" indent="0" algn="r" rtl="1">
              <a:buNone/>
            </a:pPr>
            <a:r>
              <a:rPr lang="ar-SA" dirty="0">
                <a:cs typeface="B Nazanin" panose="00000400000000000000" pitchFamily="2" charset="-78"/>
              </a:rPr>
              <a:t>در</a:t>
            </a:r>
            <a:r>
              <a:rPr lang="en-GB" dirty="0">
                <a:cs typeface="B Nazanin" panose="00000400000000000000" pitchFamily="2" charset="-78"/>
              </a:rPr>
              <a:t> HTML</a:t>
            </a:r>
            <a:r>
              <a:rPr lang="ar-SA" dirty="0">
                <a:cs typeface="B Nazanin" panose="00000400000000000000" pitchFamily="2" charset="-78"/>
              </a:rPr>
              <a:t>، تصاویر به وسیله تگ </a:t>
            </a:r>
            <a:r>
              <a:rPr lang="en-GB" dirty="0">
                <a:cs typeface="B Nazanin" panose="00000400000000000000" pitchFamily="2" charset="-78"/>
              </a:rPr>
              <a:t>&lt;</a:t>
            </a:r>
            <a:r>
              <a:rPr lang="en-GB" dirty="0" err="1">
                <a:cs typeface="B Nazanin" panose="00000400000000000000" pitchFamily="2" charset="-78"/>
              </a:rPr>
              <a:t>img</a:t>
            </a:r>
            <a:r>
              <a:rPr lang="en-GB" dirty="0">
                <a:cs typeface="B Nazanin" panose="00000400000000000000" pitchFamily="2" charset="-78"/>
              </a:rPr>
              <a:t>&gt; </a:t>
            </a:r>
            <a:r>
              <a:rPr lang="ar-SA" dirty="0">
                <a:cs typeface="B Nazanin" panose="00000400000000000000" pitchFamily="2" charset="-78"/>
              </a:rPr>
              <a:t>تعریف می شوند</a:t>
            </a:r>
            <a:r>
              <a:rPr lang="en-GB" dirty="0">
                <a:cs typeface="B Nazanin" panose="00000400000000000000" pitchFamily="2" charset="-78"/>
              </a:rPr>
              <a:t>.</a:t>
            </a:r>
          </a:p>
          <a:p>
            <a:pPr marL="0" indent="0" algn="r" rtl="1">
              <a:buNone/>
            </a:pPr>
            <a:r>
              <a:rPr lang="ar-SA" dirty="0">
                <a:cs typeface="B Nazanin" panose="00000400000000000000" pitchFamily="2" charset="-78"/>
              </a:rPr>
              <a:t>تگ </a:t>
            </a:r>
            <a:r>
              <a:rPr lang="en-GB" dirty="0">
                <a:cs typeface="B Nazanin" panose="00000400000000000000" pitchFamily="2" charset="-78"/>
              </a:rPr>
              <a:t>&lt;</a:t>
            </a:r>
            <a:r>
              <a:rPr lang="en-GB" dirty="0" err="1">
                <a:cs typeface="B Nazanin" panose="00000400000000000000" pitchFamily="2" charset="-78"/>
              </a:rPr>
              <a:t>img</a:t>
            </a:r>
            <a:r>
              <a:rPr lang="en-GB" dirty="0">
                <a:cs typeface="B Nazanin" panose="00000400000000000000" pitchFamily="2" charset="-78"/>
              </a:rPr>
              <a:t>&gt; </a:t>
            </a:r>
            <a:r>
              <a:rPr lang="ar-SA" dirty="0">
                <a:cs typeface="B Nazanin" panose="00000400000000000000" pitchFamily="2" charset="-78"/>
              </a:rPr>
              <a:t>خالی می باشد(یک عنصر تهی می باشد)، به این معنی که این تگ تنها حاوی خصوصیت ها می شود و تگ بسته ای ندارد</a:t>
            </a:r>
            <a:r>
              <a:rPr lang="en-GB" dirty="0">
                <a:cs typeface="B Nazanin" panose="00000400000000000000" pitchFamily="2" charset="-78"/>
              </a:rPr>
              <a:t>.</a:t>
            </a:r>
          </a:p>
          <a:p>
            <a:pPr marL="0" indent="0" algn="r" rtl="1">
              <a:buNone/>
            </a:pPr>
            <a:r>
              <a:rPr lang="ar-SA" dirty="0">
                <a:cs typeface="B Nazanin" panose="00000400000000000000" pitchFamily="2" charset="-78"/>
              </a:rPr>
              <a:t>برای نمایش تصویر در صفحه وب، به خصوصیت</a:t>
            </a:r>
            <a:r>
              <a:rPr lang="en-GB" dirty="0">
                <a:cs typeface="B Nazanin" panose="00000400000000000000" pitchFamily="2" charset="-78"/>
              </a:rPr>
              <a:t> </a:t>
            </a:r>
            <a:r>
              <a:rPr lang="en-GB" dirty="0" err="1">
                <a:cs typeface="B Nazanin" panose="00000400000000000000" pitchFamily="2" charset="-78"/>
              </a:rPr>
              <a:t>src</a:t>
            </a:r>
            <a:r>
              <a:rPr lang="en-GB" dirty="0">
                <a:cs typeface="B Nazanin" panose="00000400000000000000" pitchFamily="2" charset="-78"/>
              </a:rPr>
              <a:t> </a:t>
            </a:r>
            <a:r>
              <a:rPr lang="ar-SA" dirty="0">
                <a:cs typeface="B Nazanin" panose="00000400000000000000" pitchFamily="2" charset="-78"/>
              </a:rPr>
              <a:t>نیاز دارید</a:t>
            </a:r>
            <a:r>
              <a:rPr lang="en-GB" dirty="0">
                <a:cs typeface="B Nazanin" panose="00000400000000000000" pitchFamily="2" charset="-78"/>
              </a:rPr>
              <a:t>. </a:t>
            </a:r>
            <a:r>
              <a:rPr lang="en-GB" dirty="0" err="1">
                <a:cs typeface="B Nazanin" panose="00000400000000000000" pitchFamily="2" charset="-78"/>
              </a:rPr>
              <a:t>src</a:t>
            </a:r>
            <a:r>
              <a:rPr lang="en-GB" dirty="0">
                <a:cs typeface="B Nazanin" panose="00000400000000000000" pitchFamily="2" charset="-78"/>
              </a:rPr>
              <a:t> </a:t>
            </a:r>
            <a:r>
              <a:rPr lang="ar-SA" dirty="0">
                <a:cs typeface="B Nazanin" panose="00000400000000000000" pitchFamily="2" charset="-78"/>
              </a:rPr>
              <a:t>مخفف کلمه </a:t>
            </a:r>
            <a:r>
              <a:rPr lang="en-GB" dirty="0" smtClean="0">
                <a:cs typeface="B Nazanin" panose="00000400000000000000" pitchFamily="2" charset="-78"/>
              </a:rPr>
              <a:t>source</a:t>
            </a:r>
            <a:r>
              <a:rPr lang="ar-SA" dirty="0" smtClean="0">
                <a:cs typeface="B Nazanin" panose="00000400000000000000" pitchFamily="2" charset="-78"/>
              </a:rPr>
              <a:t>می </a:t>
            </a:r>
            <a:r>
              <a:rPr lang="ar-SA" dirty="0">
                <a:cs typeface="B Nazanin" panose="00000400000000000000" pitchFamily="2" charset="-78"/>
              </a:rPr>
              <a:t>باشد. مقدار این خصوصیت آدرس</a:t>
            </a:r>
            <a:r>
              <a:rPr lang="en-GB" dirty="0">
                <a:cs typeface="B Nazanin" panose="00000400000000000000" pitchFamily="2" charset="-78"/>
              </a:rPr>
              <a:t> URL </a:t>
            </a:r>
            <a:r>
              <a:rPr lang="ar-SA" dirty="0">
                <a:cs typeface="B Nazanin" panose="00000400000000000000" pitchFamily="2" charset="-78"/>
              </a:rPr>
              <a:t>تصویری است که می خواهید نمایش داده شود</a:t>
            </a:r>
            <a:r>
              <a:rPr lang="en-GB" dirty="0">
                <a:cs typeface="B Nazanin" panose="00000400000000000000" pitchFamily="2" charset="-78"/>
              </a:rPr>
              <a:t>. </a:t>
            </a:r>
          </a:p>
          <a:p>
            <a:pPr marL="0" indent="0" algn="r" rtl="1">
              <a:buNone/>
            </a:pPr>
            <a:endParaRPr lang="fa-IR" dirty="0" smtClean="0">
              <a:cs typeface="B Nazanin" panose="00000400000000000000" pitchFamily="2" charset="-78"/>
            </a:endParaRPr>
          </a:p>
          <a:p>
            <a:pPr marL="0" indent="0" algn="r" rtl="1">
              <a:buNone/>
            </a:pPr>
            <a:r>
              <a:rPr lang="en-GB" b="1" dirty="0" smtClean="0">
                <a:cs typeface="B Nazanin" panose="00000400000000000000" pitchFamily="2" charset="-78"/>
              </a:rPr>
              <a:t>&lt;</a:t>
            </a:r>
            <a:r>
              <a:rPr lang="en-GB" b="1" dirty="0" err="1">
                <a:cs typeface="B Nazanin" panose="00000400000000000000" pitchFamily="2" charset="-78"/>
              </a:rPr>
              <a:t>img</a:t>
            </a:r>
            <a:r>
              <a:rPr lang="en-GB" b="1" dirty="0">
                <a:cs typeface="B Nazanin" panose="00000400000000000000" pitchFamily="2" charset="-78"/>
              </a:rPr>
              <a:t> </a:t>
            </a:r>
            <a:r>
              <a:rPr lang="en-GB" b="1" dirty="0" err="1">
                <a:cs typeface="B Nazanin" panose="00000400000000000000" pitchFamily="2" charset="-78"/>
              </a:rPr>
              <a:t>src</a:t>
            </a:r>
            <a:r>
              <a:rPr lang="en-GB" b="1" dirty="0">
                <a:cs typeface="B Nazanin" panose="00000400000000000000" pitchFamily="2" charset="-78"/>
              </a:rPr>
              <a:t>="/</a:t>
            </a:r>
            <a:r>
              <a:rPr lang="en-GB" b="1" i="1" dirty="0" err="1">
                <a:cs typeface="B Nazanin" panose="00000400000000000000" pitchFamily="2" charset="-78"/>
              </a:rPr>
              <a:t>url</a:t>
            </a:r>
            <a:r>
              <a:rPr lang="en-GB" b="1" dirty="0">
                <a:cs typeface="B Nazanin" panose="00000400000000000000" pitchFamily="2" charset="-78"/>
              </a:rPr>
              <a:t>" alt="</a:t>
            </a:r>
            <a:r>
              <a:rPr lang="en-GB" b="1" i="1" dirty="0" err="1">
                <a:cs typeface="B Nazanin" panose="00000400000000000000" pitchFamily="2" charset="-78"/>
              </a:rPr>
              <a:t>some_text</a:t>
            </a:r>
            <a:r>
              <a:rPr lang="en-GB" b="1" dirty="0" smtClean="0">
                <a:cs typeface="B Nazanin" panose="00000400000000000000" pitchFamily="2" charset="-78"/>
              </a:rPr>
              <a:t>"/&gt;</a:t>
            </a:r>
            <a:r>
              <a:rPr lang="fa-IR" b="1" dirty="0" smtClean="0">
                <a:cs typeface="B Nazanin" panose="00000400000000000000" pitchFamily="2" charset="-78"/>
              </a:rPr>
              <a:t>.</a:t>
            </a:r>
            <a:endParaRPr lang="en-GB" b="1" dirty="0">
              <a:cs typeface="B Nazanin" panose="00000400000000000000" pitchFamily="2" charset="-78"/>
            </a:endParaRPr>
          </a:p>
          <a:p>
            <a:pPr marL="0" indent="0" algn="r" rtl="1">
              <a:buNone/>
            </a:pPr>
            <a:r>
              <a:rPr lang="en-US" dirty="0" smtClean="0">
                <a:cs typeface="B Nazanin" panose="00000400000000000000" pitchFamily="2" charset="-78"/>
              </a:rPr>
              <a:t> </a:t>
            </a:r>
            <a:endParaRPr lang="en-GB" dirty="0">
              <a:cs typeface="B Nazanin" panose="00000400000000000000" pitchFamily="2" charset="-78"/>
            </a:endParaRPr>
          </a:p>
          <a:p>
            <a:pPr marL="0" indent="0" algn="l">
              <a:buNone/>
            </a:pPr>
            <a:r>
              <a:rPr lang="en-GB" dirty="0">
                <a:latin typeface="Times New Roman" panose="02020603050405020304" pitchFamily="18" charset="0"/>
                <a:cs typeface="Times New Roman" panose="02020603050405020304" pitchFamily="18" charset="0"/>
              </a:rPr>
              <a:t> &lt;p&gt;</a:t>
            </a:r>
          </a:p>
          <a:p>
            <a:pPr marL="0" indent="0" algn="l">
              <a:buNone/>
            </a:pPr>
            <a:r>
              <a:rPr lang="en-GB" dirty="0">
                <a:latin typeface="Times New Roman" panose="02020603050405020304" pitchFamily="18" charset="0"/>
                <a:cs typeface="Times New Roman" panose="02020603050405020304" pitchFamily="18" charset="0"/>
              </a:rPr>
              <a:t>An image:</a:t>
            </a:r>
          </a:p>
          <a:p>
            <a:pPr marL="0" indent="0" algn="l">
              <a:buNone/>
            </a:pPr>
            <a:r>
              <a:rPr lang="en-GB" dirty="0">
                <a:latin typeface="Times New Roman" panose="02020603050405020304" pitchFamily="18" charset="0"/>
                <a:cs typeface="Times New Roman" panose="02020603050405020304" pitchFamily="18" charset="0"/>
              </a:rPr>
              <a:t>&lt;</a:t>
            </a:r>
            <a:r>
              <a:rPr lang="en-GB" b="1" dirty="0" err="1">
                <a:latin typeface="Times New Roman" panose="02020603050405020304" pitchFamily="18" charset="0"/>
                <a:cs typeface="Times New Roman" panose="02020603050405020304" pitchFamily="18" charset="0"/>
              </a:rPr>
              <a:t>img</a:t>
            </a:r>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src</a:t>
            </a:r>
            <a:r>
              <a:rPr lang="en-GB" dirty="0">
                <a:latin typeface="Times New Roman" panose="02020603050405020304" pitchFamily="18" charset="0"/>
                <a:cs typeface="Times New Roman" panose="02020603050405020304" pitchFamily="18" charset="0"/>
              </a:rPr>
              <a:t>="smiley.gif" alt="Smiley face" width="32" height="32" /&gt;</a:t>
            </a:r>
          </a:p>
          <a:p>
            <a:pPr marL="0" indent="0" algn="l">
              <a:buNone/>
            </a:pPr>
            <a:r>
              <a:rPr lang="en-GB" dirty="0">
                <a:latin typeface="Times New Roman" panose="02020603050405020304" pitchFamily="18" charset="0"/>
                <a:cs typeface="Times New Roman" panose="02020603050405020304" pitchFamily="18" charset="0"/>
              </a:rPr>
              <a:t>&lt;/p&gt;</a:t>
            </a:r>
          </a:p>
          <a:p>
            <a:pPr marL="0" indent="0" algn="r" rtl="1">
              <a:buNone/>
            </a:pPr>
            <a:endParaRPr lang="en-GB" dirty="0">
              <a:cs typeface="B Nazanin" panose="00000400000000000000" pitchFamily="2" charset="-78"/>
            </a:endParaRPr>
          </a:p>
          <a:p>
            <a:pPr marL="0" indent="0" algn="r" rtl="1">
              <a:buNone/>
            </a:pPr>
            <a:r>
              <a:rPr lang="ar-SA" dirty="0">
                <a:cs typeface="B Nazanin" panose="00000400000000000000" pitchFamily="2" charset="-78"/>
              </a:rPr>
              <a:t>نام و سايز عکس به وسيله خصوصيت ها مشخص مي شود</a:t>
            </a:r>
            <a:r>
              <a:rPr lang="en-GB" dirty="0">
                <a:cs typeface="B Nazanin" panose="00000400000000000000" pitchFamily="2" charset="-78"/>
              </a:rPr>
              <a:t>.</a:t>
            </a: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p:txBody>
          <a:bodyPr>
            <a:normAutofit fontScale="90000"/>
          </a:bodyPr>
          <a:lstStyle/>
          <a:p>
            <a:pPr algn="r" rtl="1"/>
            <a:r>
              <a:rPr lang="en-GB" b="1" dirty="0" smtClean="0">
                <a:cs typeface="B Nazanin" panose="00000400000000000000" pitchFamily="2" charset="-78"/>
              </a:rPr>
              <a:t/>
            </a:r>
            <a:br>
              <a:rPr lang="en-GB" b="1" dirty="0" smtClean="0">
                <a:cs typeface="B Nazanin" panose="00000400000000000000" pitchFamily="2" charset="-78"/>
              </a:rPr>
            </a:br>
            <a:r>
              <a:rPr lang="ar-SA" b="1" dirty="0" smtClean="0">
                <a:cs typeface="B Nazanin" panose="00000400000000000000" pitchFamily="2" charset="-78"/>
              </a:rPr>
              <a:t>تصاوير</a:t>
            </a:r>
            <a:r>
              <a:rPr lang="en-GB" b="1" dirty="0" smtClean="0">
                <a:cs typeface="B Nazanin" panose="00000400000000000000" pitchFamily="2" charset="-78"/>
              </a:rPr>
              <a:t> </a:t>
            </a:r>
            <a:r>
              <a:rPr lang="en-GB" b="1" dirty="0">
                <a:cs typeface="B Nazanin" panose="00000400000000000000" pitchFamily="2" charset="-78"/>
              </a:rPr>
              <a:t>(Image)</a:t>
            </a:r>
            <a:br>
              <a:rPr lang="en-GB" b="1"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1672851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SA" dirty="0">
                <a:cs typeface="B Nazanin" panose="00000400000000000000" pitchFamily="2" charset="-78"/>
              </a:rPr>
              <a:t>خصوصیت</a:t>
            </a:r>
            <a:r>
              <a:rPr lang="en-GB" dirty="0">
                <a:cs typeface="B Nazanin" panose="00000400000000000000" pitchFamily="2" charset="-78"/>
              </a:rPr>
              <a:t> </a:t>
            </a:r>
            <a:r>
              <a:rPr lang="en-GB" sz="2000" dirty="0">
                <a:latin typeface="Times New Roman" panose="02020603050405020304" pitchFamily="18" charset="0"/>
                <a:cs typeface="Times New Roman" panose="02020603050405020304" pitchFamily="18" charset="0"/>
              </a:rPr>
              <a:t>height</a:t>
            </a:r>
            <a:r>
              <a:rPr lang="en-GB" dirty="0">
                <a:cs typeface="B Nazanin" panose="00000400000000000000" pitchFamily="2" charset="-78"/>
              </a:rPr>
              <a:t> </a:t>
            </a:r>
            <a:r>
              <a:rPr lang="ar-SA" dirty="0">
                <a:cs typeface="B Nazanin" panose="00000400000000000000" pitchFamily="2" charset="-78"/>
              </a:rPr>
              <a:t>و</a:t>
            </a:r>
            <a:r>
              <a:rPr lang="en-GB" dirty="0">
                <a:cs typeface="B Nazanin" panose="00000400000000000000" pitchFamily="2" charset="-78"/>
              </a:rPr>
              <a:t> </a:t>
            </a:r>
            <a:r>
              <a:rPr lang="en-GB" sz="2000" dirty="0">
                <a:latin typeface="Times New Roman" panose="02020603050405020304" pitchFamily="18" charset="0"/>
                <a:cs typeface="Times New Roman" panose="02020603050405020304" pitchFamily="18" charset="0"/>
              </a:rPr>
              <a:t>width</a:t>
            </a:r>
            <a:r>
              <a:rPr lang="en-GB" dirty="0">
                <a:cs typeface="B Nazanin" panose="00000400000000000000" pitchFamily="2" charset="-78"/>
              </a:rPr>
              <a:t> </a:t>
            </a:r>
            <a:r>
              <a:rPr lang="ar-SA" dirty="0">
                <a:cs typeface="B Nazanin" panose="00000400000000000000" pitchFamily="2" charset="-78"/>
              </a:rPr>
              <a:t>برای مشخص کردن طول و عرض یک عکس استفاده می شود</a:t>
            </a:r>
            <a:r>
              <a:rPr lang="en-GB" dirty="0">
                <a:cs typeface="B Nazanin" panose="00000400000000000000" pitchFamily="2" charset="-78"/>
              </a:rPr>
              <a:t>.</a:t>
            </a:r>
          </a:p>
          <a:p>
            <a:pPr marL="0" indent="0" algn="just" rtl="1">
              <a:buNone/>
            </a:pPr>
            <a:r>
              <a:rPr lang="ar-SA" dirty="0">
                <a:cs typeface="B Nazanin" panose="00000400000000000000" pitchFamily="2" charset="-78"/>
              </a:rPr>
              <a:t>مقدار این خصوصیت ها به طور پیش فرض بر اساس پیکسل مشخص می شوند</a:t>
            </a:r>
            <a:r>
              <a:rPr lang="en-GB" dirty="0" smtClean="0">
                <a:cs typeface="B Nazanin" panose="00000400000000000000" pitchFamily="2" charset="-78"/>
              </a:rPr>
              <a:t>.</a:t>
            </a:r>
          </a:p>
          <a:p>
            <a:pPr marL="0" indent="0" algn="just" rtl="1">
              <a:buNone/>
            </a:pPr>
            <a:endParaRPr lang="en-GB" dirty="0">
              <a:cs typeface="B Nazanin" panose="00000400000000000000" pitchFamily="2" charset="-78"/>
            </a:endParaRPr>
          </a:p>
          <a:p>
            <a:pPr marL="0" indent="0" algn="just" rtl="1">
              <a:buNone/>
            </a:pPr>
            <a:endParaRPr lang="en-GB" b="1" dirty="0">
              <a:cs typeface="B Nazanin" panose="00000400000000000000" pitchFamily="2" charset="-78"/>
            </a:endParaRPr>
          </a:p>
          <a:p>
            <a:pPr marL="0" indent="0" algn="just" rtl="1">
              <a:buNone/>
            </a:pPr>
            <a:r>
              <a:rPr lang="ar-SA" b="1" dirty="0" smtClean="0">
                <a:cs typeface="B Nazanin" panose="00000400000000000000" pitchFamily="2" charset="-78"/>
              </a:rPr>
              <a:t>نکته</a:t>
            </a:r>
            <a:r>
              <a:rPr lang="en-GB" b="1" dirty="0">
                <a:cs typeface="B Nazanin" panose="00000400000000000000" pitchFamily="2" charset="-78"/>
              </a:rPr>
              <a:t>:</a:t>
            </a:r>
            <a:r>
              <a:rPr lang="en-GB" dirty="0">
                <a:cs typeface="B Nazanin" panose="00000400000000000000" pitchFamily="2" charset="-78"/>
              </a:rPr>
              <a:t> </a:t>
            </a:r>
            <a:r>
              <a:rPr lang="ar-SA" sz="2000" dirty="0">
                <a:cs typeface="B Nazanin" panose="00000400000000000000" pitchFamily="2" charset="-78"/>
              </a:rPr>
              <a:t>این کار خوبی است که خصوصیت عرض و طول یک عکس را مشخص کنید. اگر این خصوصیت ها تنظیم شوند، زمانی که صفحه در حال لود شدن است، مکان مورد نیاز برای عکس در بین دیگر عناصر صفحه رزرو شده </a:t>
            </a:r>
            <a:r>
              <a:rPr lang="ar-SA" sz="2000" dirty="0" smtClean="0">
                <a:cs typeface="B Nazanin" panose="00000400000000000000" pitchFamily="2" charset="-78"/>
              </a:rPr>
              <a:t>است</a:t>
            </a:r>
            <a:r>
              <a:rPr lang="en-GB" sz="2000" dirty="0" smtClean="0">
                <a:cs typeface="B Nazanin" panose="00000400000000000000" pitchFamily="2" charset="-78"/>
              </a:rPr>
              <a:t>.  </a:t>
            </a:r>
            <a:r>
              <a:rPr lang="ar-SA" sz="2000" dirty="0">
                <a:cs typeface="B Nazanin" panose="00000400000000000000" pitchFamily="2" charset="-78"/>
              </a:rPr>
              <a:t>بنابراین طرح صفحه در حال لود با طرح کاملاً لود شده ی صفحه، تفاوتی نخواهد داشت. اما اگر این خصوصیات را تنظیم نکنید، مرورگر نمی تواند اندازه عکس را تشخیص دهد و اگر تصویری در بین متن باشد. جای آن تا لود کامل تصویر خالی خواهد ماند</a:t>
            </a:r>
            <a:r>
              <a:rPr lang="en-GB" sz="2000" dirty="0">
                <a:cs typeface="B Nazanin" panose="00000400000000000000" pitchFamily="2" charset="-78"/>
              </a:rPr>
              <a:t>.</a:t>
            </a:r>
          </a:p>
          <a:p>
            <a:pPr marL="0" indent="0" algn="just" rtl="1">
              <a:buNone/>
            </a:pPr>
            <a:endParaRPr lang="en-GB" dirty="0">
              <a:cs typeface="B Nazanin" panose="00000400000000000000" pitchFamily="2" charset="-78"/>
            </a:endParaRPr>
          </a:p>
        </p:txBody>
      </p:sp>
      <p:sp>
        <p:nvSpPr>
          <p:cNvPr id="2" name="Title 1"/>
          <p:cNvSpPr>
            <a:spLocks noGrp="1"/>
          </p:cNvSpPr>
          <p:nvPr>
            <p:ph type="title"/>
          </p:nvPr>
        </p:nvSpPr>
        <p:spPr/>
        <p:txBody>
          <a:bodyPr>
            <a:normAutofit fontScale="90000"/>
          </a:bodyPr>
          <a:lstStyle/>
          <a:p>
            <a:pPr algn="r"/>
            <a:r>
              <a:rPr lang="en-GB" b="1" dirty="0" smtClean="0">
                <a:cs typeface="B Nazanin" panose="00000400000000000000" pitchFamily="2" charset="-78"/>
              </a:rPr>
              <a:t/>
            </a:r>
            <a:br>
              <a:rPr lang="en-GB" b="1" dirty="0" smtClean="0">
                <a:cs typeface="B Nazanin" panose="00000400000000000000" pitchFamily="2" charset="-78"/>
              </a:rPr>
            </a:br>
            <a:r>
              <a:rPr lang="en-GB" b="1" dirty="0">
                <a:cs typeface="B Nazanin" panose="00000400000000000000" pitchFamily="2" charset="-78"/>
              </a:rPr>
              <a:t/>
            </a:r>
            <a:br>
              <a:rPr lang="en-GB" b="1" dirty="0">
                <a:cs typeface="B Nazanin" panose="00000400000000000000" pitchFamily="2" charset="-78"/>
              </a:rPr>
            </a:br>
            <a:r>
              <a:rPr lang="ar-SA" b="1" dirty="0" smtClean="0">
                <a:cs typeface="B Nazanin" panose="00000400000000000000" pitchFamily="2" charset="-78"/>
              </a:rPr>
              <a:t>تنظیم طول و عرض یک عکس</a:t>
            </a:r>
            <a:r>
              <a:rPr lang="en-GB" dirty="0" smtClean="0">
                <a:cs typeface="B Nazanin" panose="00000400000000000000" pitchFamily="2" charset="-78"/>
              </a:rPr>
              <a:t/>
            </a:r>
            <a:br>
              <a:rPr lang="en-GB" dirty="0" smtClean="0">
                <a:cs typeface="B Nazanin" panose="00000400000000000000" pitchFamily="2" charset="-78"/>
              </a:rPr>
            </a:br>
            <a:r>
              <a:rPr lang="en-GB" dirty="0" smtClean="0">
                <a:cs typeface="B Nazanin" panose="00000400000000000000" pitchFamily="2" charset="-78"/>
              </a:rPr>
              <a:t/>
            </a:r>
            <a:br>
              <a:rPr lang="en-GB" dirty="0" smtClean="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2126265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a:latin typeface="Times New Roman" panose="02020603050405020304" pitchFamily="18" charset="0"/>
                <a:cs typeface="Times New Roman" panose="02020603050405020304" pitchFamily="18" charset="0"/>
              </a:rPr>
              <a:t>&lt;</a:t>
            </a:r>
            <a:r>
              <a:rPr lang="en-GB" dirty="0" err="1">
                <a:latin typeface="Times New Roman" panose="02020603050405020304" pitchFamily="18" charset="0"/>
                <a:cs typeface="Times New Roman" panose="02020603050405020304" pitchFamily="18" charset="0"/>
              </a:rPr>
              <a:t>img</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src</a:t>
            </a:r>
            <a:r>
              <a:rPr lang="en-GB" dirty="0">
                <a:latin typeface="Times New Roman" panose="02020603050405020304" pitchFamily="18" charset="0"/>
                <a:cs typeface="Times New Roman" panose="02020603050405020304" pitchFamily="18" charset="0"/>
              </a:rPr>
              <a:t>="/pulpit.jpg" </a:t>
            </a:r>
            <a:r>
              <a:rPr lang="en-GB" b="1" dirty="0">
                <a:latin typeface="Times New Roman" panose="02020603050405020304" pitchFamily="18" charset="0"/>
                <a:cs typeface="Times New Roman" panose="02020603050405020304" pitchFamily="18" charset="0"/>
              </a:rPr>
              <a:t>alt</a:t>
            </a:r>
            <a:r>
              <a:rPr lang="en-GB" dirty="0">
                <a:latin typeface="Times New Roman" panose="02020603050405020304" pitchFamily="18" charset="0"/>
                <a:cs typeface="Times New Roman" panose="02020603050405020304" pitchFamily="18" charset="0"/>
              </a:rPr>
              <a:t>="Pulpit rock" width="304" height="228" /&gt;</a:t>
            </a:r>
          </a:p>
          <a:p>
            <a:pPr marL="0" indent="0" algn="r" rtl="1">
              <a:buNone/>
            </a:pPr>
            <a:endParaRPr lang="en-GB" dirty="0">
              <a:cs typeface="B Nazanin" panose="00000400000000000000" pitchFamily="2" charset="-78"/>
            </a:endParaRPr>
          </a:p>
          <a:p>
            <a:pPr marL="0" indent="0" algn="just" rtl="1">
              <a:buNone/>
            </a:pPr>
            <a:r>
              <a:rPr lang="ar-SA" dirty="0">
                <a:cs typeface="B Nazanin" panose="00000400000000000000" pitchFamily="2" charset="-78"/>
              </a:rPr>
              <a:t>خصوصیت</a:t>
            </a:r>
            <a:r>
              <a:rPr lang="en-GB" dirty="0">
                <a:cs typeface="B Nazanin" panose="00000400000000000000" pitchFamily="2" charset="-78"/>
              </a:rPr>
              <a:t> alt </a:t>
            </a:r>
            <a:r>
              <a:rPr lang="ar-SA" dirty="0">
                <a:cs typeface="B Nazanin" panose="00000400000000000000" pitchFamily="2" charset="-78"/>
              </a:rPr>
              <a:t>یک</a:t>
            </a:r>
            <a:r>
              <a:rPr lang="en-GB" dirty="0">
                <a:cs typeface="B Nazanin" panose="00000400000000000000" pitchFamily="2" charset="-78"/>
              </a:rPr>
              <a:t> alternate text </a:t>
            </a:r>
            <a:r>
              <a:rPr lang="ar-SA" dirty="0">
                <a:cs typeface="B Nazanin" panose="00000400000000000000" pitchFamily="2" charset="-78"/>
              </a:rPr>
              <a:t>یا "متن جایگزین" را برای یک تصویر مشخص می کند، که اگر عکس نمایش داده نشود آن متن نمایش داده می شود</a:t>
            </a:r>
            <a:r>
              <a:rPr lang="en-GB" dirty="0" smtClean="0">
                <a:cs typeface="B Nazanin" panose="00000400000000000000" pitchFamily="2" charset="-78"/>
              </a:rPr>
              <a:t>.</a:t>
            </a:r>
          </a:p>
          <a:p>
            <a:pPr marL="0" indent="0" algn="r" rtl="1">
              <a:buNone/>
            </a:pPr>
            <a:endParaRPr lang="en-GB" dirty="0">
              <a:cs typeface="B Nazanin" panose="00000400000000000000" pitchFamily="2" charset="-78"/>
            </a:endParaRPr>
          </a:p>
          <a:p>
            <a:pPr marL="0" indent="0" algn="just" rtl="1">
              <a:buNone/>
            </a:pPr>
            <a:r>
              <a:rPr lang="ar-SA" dirty="0">
                <a:cs typeface="B Nazanin" panose="00000400000000000000" pitchFamily="2" charset="-78"/>
              </a:rPr>
              <a:t>ذکر خصوصیت</a:t>
            </a:r>
            <a:r>
              <a:rPr lang="en-GB" dirty="0">
                <a:cs typeface="B Nazanin" panose="00000400000000000000" pitchFamily="2" charset="-78"/>
              </a:rPr>
              <a:t> alt </a:t>
            </a:r>
            <a:r>
              <a:rPr lang="ar-SA" dirty="0">
                <a:cs typeface="B Nazanin" panose="00000400000000000000" pitchFamily="2" charset="-78"/>
              </a:rPr>
              <a:t>الزامی است و بدون آن صفحه وب، استاندارد نخواهد بود</a:t>
            </a:r>
            <a:r>
              <a:rPr lang="en-GB" dirty="0">
                <a:cs typeface="B Nazanin" panose="00000400000000000000" pitchFamily="2" charset="-78"/>
              </a:rPr>
              <a:t>.</a:t>
            </a:r>
          </a:p>
          <a:p>
            <a:pPr marL="0" indent="0" algn="r" rtl="1">
              <a:buNone/>
            </a:pPr>
            <a:r>
              <a:rPr lang="ar-SA" dirty="0">
                <a:cs typeface="B Nazanin" panose="00000400000000000000" pitchFamily="2" charset="-78"/>
              </a:rPr>
              <a:t>اگر کاربری به دلایلی (مثل کند بودن اتصال، خطایی در خصوصیت</a:t>
            </a:r>
            <a:r>
              <a:rPr lang="en-GB" dirty="0">
                <a:cs typeface="B Nazanin" panose="00000400000000000000" pitchFamily="2" charset="-78"/>
              </a:rPr>
              <a:t> </a:t>
            </a:r>
            <a:r>
              <a:rPr lang="en-GB" dirty="0" err="1">
                <a:cs typeface="B Nazanin" panose="00000400000000000000" pitchFamily="2" charset="-78"/>
              </a:rPr>
              <a:t>scr</a:t>
            </a:r>
            <a:r>
              <a:rPr lang="en-GB" dirty="0">
                <a:cs typeface="B Nazanin" panose="00000400000000000000" pitchFamily="2" charset="-78"/>
              </a:rPr>
              <a:t> </a:t>
            </a:r>
            <a:r>
              <a:rPr lang="ar-SA" dirty="0">
                <a:cs typeface="B Nazanin" panose="00000400000000000000" pitchFamily="2" charset="-78"/>
              </a:rPr>
              <a:t>رخ دهد یا اگر کاربر از یک</a:t>
            </a:r>
            <a:r>
              <a:rPr lang="en-GB" dirty="0">
                <a:cs typeface="B Nazanin" panose="00000400000000000000" pitchFamily="2" charset="-78"/>
              </a:rPr>
              <a:t> screen reader </a:t>
            </a:r>
            <a:r>
              <a:rPr lang="ar-SA" dirty="0">
                <a:cs typeface="B Nazanin" panose="00000400000000000000" pitchFamily="2" charset="-78"/>
              </a:rPr>
              <a:t>استفاده کند) نتواند عکس را مشاهده کند، خصوصیت</a:t>
            </a:r>
            <a:r>
              <a:rPr lang="en-GB" dirty="0">
                <a:cs typeface="B Nazanin" panose="00000400000000000000" pitchFamily="2" charset="-78"/>
              </a:rPr>
              <a:t> alt </a:t>
            </a:r>
            <a:r>
              <a:rPr lang="ar-SA" dirty="0">
                <a:cs typeface="B Nazanin" panose="00000400000000000000" pitchFamily="2" charset="-78"/>
              </a:rPr>
              <a:t>اطلاعاتی در مورد عکس ارائه می دهد</a:t>
            </a:r>
            <a:r>
              <a:rPr lang="en-GB" dirty="0">
                <a:cs typeface="B Nazanin" panose="00000400000000000000" pitchFamily="2" charset="-78"/>
              </a:rPr>
              <a:t>.</a:t>
            </a: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p:txBody>
          <a:bodyPr>
            <a:normAutofit fontScale="90000"/>
          </a:bodyPr>
          <a:lstStyle/>
          <a:p>
            <a:pPr algn="ctr" rtl="1"/>
            <a:r>
              <a:rPr lang="en-GB" b="1" dirty="0" smtClean="0">
                <a:cs typeface="B Nazanin" panose="00000400000000000000" pitchFamily="2" charset="-78"/>
              </a:rPr>
              <a:t/>
            </a:r>
            <a:br>
              <a:rPr lang="en-GB" b="1" dirty="0" smtClean="0">
                <a:cs typeface="B Nazanin" panose="00000400000000000000" pitchFamily="2" charset="-78"/>
              </a:rPr>
            </a:br>
            <a:r>
              <a:rPr lang="ar-SA" b="1" dirty="0" smtClean="0">
                <a:cs typeface="B Nazanin" panose="00000400000000000000" pitchFamily="2" charset="-78"/>
              </a:rPr>
              <a:t>خصوصیت</a:t>
            </a:r>
            <a:r>
              <a:rPr lang="en-GB" b="1" dirty="0" smtClean="0">
                <a:cs typeface="B Nazanin" panose="00000400000000000000" pitchFamily="2" charset="-78"/>
              </a:rPr>
              <a:t> </a:t>
            </a:r>
            <a:r>
              <a:rPr lang="en-GB" b="1" dirty="0">
                <a:cs typeface="B Nazanin" panose="00000400000000000000" pitchFamily="2" charset="-78"/>
              </a:rPr>
              <a:t>ALT</a:t>
            </a:r>
            <a:r>
              <a:rPr lang="en-GB" dirty="0">
                <a:cs typeface="B Nazanin" panose="00000400000000000000" pitchFamily="2" charset="-78"/>
              </a:rPr>
              <a:t/>
            </a:r>
            <a:br>
              <a:rPr lang="en-GB"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2605809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09" y="1586346"/>
            <a:ext cx="8229600" cy="4876800"/>
          </a:xfrm>
        </p:spPr>
        <p:txBody>
          <a:bodyPr/>
          <a:lstStyle/>
          <a:p>
            <a:pPr algn="just" rtl="1"/>
            <a:endParaRPr lang="fa-IR" dirty="0" smtClean="0">
              <a:cs typeface="B Nazanin" panose="00000400000000000000" pitchFamily="2" charset="-78"/>
            </a:endParaRPr>
          </a:p>
          <a:p>
            <a:pPr algn="just" rtl="1"/>
            <a:r>
              <a:rPr lang="en-GB" dirty="0" smtClean="0">
                <a:cs typeface="B Nazanin" panose="00000400000000000000" pitchFamily="2" charset="-78"/>
              </a:rPr>
              <a:t>HTML  </a:t>
            </a:r>
            <a:r>
              <a:rPr lang="fa-IR" dirty="0" smtClean="0">
                <a:cs typeface="B Nazanin" panose="00000400000000000000" pitchFamily="2" charset="-78"/>
              </a:rPr>
              <a:t> </a:t>
            </a:r>
            <a:r>
              <a:rPr lang="ar-SA" dirty="0" smtClean="0">
                <a:cs typeface="B Nazanin" panose="00000400000000000000" pitchFamily="2" charset="-78"/>
              </a:rPr>
              <a:t>يک زبان براي توصيف صفحات وب است</a:t>
            </a:r>
            <a:r>
              <a:rPr lang="en-GB" dirty="0" smtClean="0">
                <a:cs typeface="B Nazanin" panose="00000400000000000000" pitchFamily="2" charset="-78"/>
              </a:rPr>
              <a:t>.</a:t>
            </a:r>
          </a:p>
          <a:p>
            <a:pPr lvl="0" algn="just" rtl="1"/>
            <a:r>
              <a:rPr lang="en-GB" dirty="0" smtClean="0">
                <a:cs typeface="B Nazanin" panose="00000400000000000000" pitchFamily="2" charset="-78"/>
              </a:rPr>
              <a:t>HTML </a:t>
            </a:r>
            <a:r>
              <a:rPr lang="fa-IR" dirty="0" smtClean="0">
                <a:cs typeface="B Nazanin" panose="00000400000000000000" pitchFamily="2" charset="-78"/>
              </a:rPr>
              <a:t> </a:t>
            </a:r>
            <a:r>
              <a:rPr lang="ar-SA" dirty="0" smtClean="0">
                <a:cs typeface="B Nazanin" panose="00000400000000000000" pitchFamily="2" charset="-78"/>
              </a:rPr>
              <a:t>بترتيب سرنام واژگان</a:t>
            </a:r>
            <a:r>
              <a:rPr lang="en-GB" dirty="0" smtClean="0">
                <a:cs typeface="B Nazanin" panose="00000400000000000000" pitchFamily="2" charset="-78"/>
              </a:rPr>
              <a:t> Hyper Text </a:t>
            </a:r>
            <a:r>
              <a:rPr lang="en-GB" dirty="0" err="1" smtClean="0">
                <a:cs typeface="B Nazanin" panose="00000400000000000000" pitchFamily="2" charset="-78"/>
              </a:rPr>
              <a:t>Markup</a:t>
            </a:r>
            <a:r>
              <a:rPr lang="en-GB" dirty="0" smtClean="0">
                <a:cs typeface="B Nazanin" panose="00000400000000000000" pitchFamily="2" charset="-78"/>
              </a:rPr>
              <a:t> Language</a:t>
            </a:r>
            <a:r>
              <a:rPr lang="fa-IR" dirty="0" smtClean="0">
                <a:cs typeface="B Nazanin" panose="00000400000000000000" pitchFamily="2" charset="-78"/>
              </a:rPr>
              <a:t>  </a:t>
            </a:r>
            <a:r>
              <a:rPr lang="ar-SA" dirty="0" smtClean="0">
                <a:cs typeface="B Nazanin" panose="00000400000000000000" pitchFamily="2" charset="-78"/>
              </a:rPr>
              <a:t>ب</a:t>
            </a:r>
            <a:r>
              <a:rPr lang="fa-IR" dirty="0" smtClean="0">
                <a:cs typeface="B Nazanin" panose="00000400000000000000" pitchFamily="2" charset="-78"/>
              </a:rPr>
              <a:t>ه </a:t>
            </a:r>
            <a:r>
              <a:rPr lang="ar-SA" dirty="0" smtClean="0">
                <a:cs typeface="B Nazanin" panose="00000400000000000000" pitchFamily="2" charset="-78"/>
              </a:rPr>
              <a:t>حساب مي آيد. (زبان علامت گذاري ابر متن</a:t>
            </a:r>
            <a:r>
              <a:rPr lang="fa-IR" dirty="0" smtClean="0">
                <a:cs typeface="B Nazanin" panose="00000400000000000000" pitchFamily="2" charset="-78"/>
              </a:rPr>
              <a:t>)</a:t>
            </a:r>
            <a:endParaRPr lang="en-GB" dirty="0" smtClean="0">
              <a:cs typeface="B Nazanin" panose="00000400000000000000" pitchFamily="2" charset="-78"/>
            </a:endParaRPr>
          </a:p>
          <a:p>
            <a:pPr lvl="0" algn="just" rtl="1"/>
            <a:r>
              <a:rPr lang="en-GB" dirty="0" smtClean="0">
                <a:cs typeface="B Nazanin" panose="00000400000000000000" pitchFamily="2" charset="-78"/>
              </a:rPr>
              <a:t>HTML </a:t>
            </a:r>
            <a:r>
              <a:rPr lang="fa-IR" dirty="0" smtClean="0">
                <a:cs typeface="B Nazanin" panose="00000400000000000000" pitchFamily="2" charset="-78"/>
              </a:rPr>
              <a:t> </a:t>
            </a:r>
            <a:r>
              <a:rPr lang="ar-SA" dirty="0" smtClean="0">
                <a:cs typeface="B Nazanin" panose="00000400000000000000" pitchFamily="2" charset="-78"/>
              </a:rPr>
              <a:t>يک زبان برنامه نويسي نيست بلکه زبان علامت گذاري است</a:t>
            </a:r>
            <a:r>
              <a:rPr lang="en-GB" dirty="0" smtClean="0">
                <a:cs typeface="B Nazanin" panose="00000400000000000000" pitchFamily="2" charset="-78"/>
              </a:rPr>
              <a:t>.</a:t>
            </a:r>
          </a:p>
          <a:p>
            <a:pPr lvl="0" algn="just" rtl="1"/>
            <a:r>
              <a:rPr lang="ar-SA" dirty="0" smtClean="0">
                <a:cs typeface="B Nazanin" panose="00000400000000000000" pitchFamily="2" charset="-78"/>
              </a:rPr>
              <a:t>يک زبان علامت گذاري مجموعه اي از تگ ها مي باشد</a:t>
            </a:r>
            <a:r>
              <a:rPr lang="en-GB" dirty="0" smtClean="0">
                <a:cs typeface="B Nazanin" panose="00000400000000000000" pitchFamily="2" charset="-78"/>
              </a:rPr>
              <a:t>.</a:t>
            </a:r>
          </a:p>
          <a:p>
            <a:pPr lvl="0" algn="just" rtl="1"/>
            <a:r>
              <a:rPr lang="en-GB" dirty="0" smtClean="0">
                <a:cs typeface="B Nazanin" panose="00000400000000000000" pitchFamily="2" charset="-78"/>
              </a:rPr>
              <a:t>HTML </a:t>
            </a:r>
            <a:r>
              <a:rPr lang="fa-IR" dirty="0" smtClean="0">
                <a:cs typeface="B Nazanin" panose="00000400000000000000" pitchFamily="2" charset="-78"/>
              </a:rPr>
              <a:t> </a:t>
            </a:r>
            <a:r>
              <a:rPr lang="ar-SA" dirty="0" smtClean="0">
                <a:cs typeface="B Nazanin" panose="00000400000000000000" pitchFamily="2" charset="-78"/>
              </a:rPr>
              <a:t>از تگ ها براي توصيف صفحات وب استفاده مي کند</a:t>
            </a:r>
            <a:r>
              <a:rPr lang="en-GB" dirty="0" smtClean="0">
                <a:cs typeface="B Nazanin" panose="00000400000000000000" pitchFamily="2" charset="-78"/>
              </a:rPr>
              <a:t>.</a:t>
            </a:r>
          </a:p>
          <a:p>
            <a:pPr algn="just"/>
            <a:endParaRPr lang="en-GB" dirty="0">
              <a:cs typeface="B Nazanin" panose="00000400000000000000" pitchFamily="2" charset="-78"/>
            </a:endParaRPr>
          </a:p>
        </p:txBody>
      </p:sp>
      <p:sp>
        <p:nvSpPr>
          <p:cNvPr id="2" name="Title 1"/>
          <p:cNvSpPr>
            <a:spLocks noGrp="1"/>
          </p:cNvSpPr>
          <p:nvPr>
            <p:ph type="title"/>
          </p:nvPr>
        </p:nvSpPr>
        <p:spPr/>
        <p:txBody>
          <a:bodyPr>
            <a:normAutofit fontScale="90000"/>
          </a:bodyPr>
          <a:lstStyle/>
          <a:p>
            <a:pPr algn="r" rtl="1"/>
            <a:r>
              <a:rPr lang="en-GB" b="1" smtClean="0">
                <a:cs typeface="B Nazanin" panose="00000400000000000000" pitchFamily="2" charset="-78"/>
              </a:rPr>
              <a:t>HTML </a:t>
            </a:r>
            <a:r>
              <a:rPr lang="ar-SA" b="1" smtClean="0">
                <a:cs typeface="B Nazanin" panose="00000400000000000000" pitchFamily="2" charset="-78"/>
              </a:rPr>
              <a:t>چيست؟</a:t>
            </a:r>
            <a:r>
              <a:rPr lang="en-GB" smtClean="0">
                <a:cs typeface="B Nazanin" panose="00000400000000000000" pitchFamily="2" charset="-78"/>
              </a:rPr>
              <a:t/>
            </a:r>
            <a:br>
              <a:rPr lang="en-GB" smtClean="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3628148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19256" cy="5496272"/>
          </a:xfrm>
        </p:spPr>
        <p:txBody>
          <a:bodyPr/>
          <a:lstStyle/>
          <a:p>
            <a:pPr marL="0" indent="0" algn="r" rtl="1">
              <a:buNone/>
            </a:pPr>
            <a:r>
              <a:rPr lang="ar-SA" dirty="0">
                <a:cs typeface="B Nazanin" panose="00000400000000000000" pitchFamily="2" charset="-78"/>
              </a:rPr>
              <a:t>چگونه از یک تصویر به عنوان لینک استفاده کنیم</a:t>
            </a:r>
            <a:r>
              <a:rPr lang="en-GB" dirty="0" smtClean="0">
                <a:cs typeface="B Nazanin" panose="00000400000000000000" pitchFamily="2" charset="-78"/>
              </a:rPr>
              <a:t>.</a:t>
            </a:r>
          </a:p>
          <a:p>
            <a:pPr marL="0" indent="0">
              <a:buNone/>
            </a:pPr>
            <a:r>
              <a:rPr lang="en-GB" dirty="0">
                <a:cs typeface="B Nazanin" panose="00000400000000000000" pitchFamily="2" charset="-78"/>
              </a:rPr>
              <a:t>&lt;p&gt;Create a link of an image:</a:t>
            </a:r>
          </a:p>
          <a:p>
            <a:pPr marL="0" indent="0">
              <a:buNone/>
            </a:pPr>
            <a:r>
              <a:rPr lang="en-GB" dirty="0">
                <a:cs typeface="B Nazanin" panose="00000400000000000000" pitchFamily="2" charset="-78"/>
              </a:rPr>
              <a:t>&lt;a </a:t>
            </a:r>
            <a:r>
              <a:rPr lang="en-GB" dirty="0" err="1">
                <a:cs typeface="B Nazanin" panose="00000400000000000000" pitchFamily="2" charset="-78"/>
              </a:rPr>
              <a:t>href</a:t>
            </a:r>
            <a:r>
              <a:rPr lang="en-GB" dirty="0">
                <a:cs typeface="B Nazanin" panose="00000400000000000000" pitchFamily="2" charset="-78"/>
              </a:rPr>
              <a:t>="http://www.pnu.ac.ir"&gt;</a:t>
            </a:r>
          </a:p>
          <a:p>
            <a:pPr marL="0" indent="0">
              <a:buNone/>
            </a:pPr>
            <a:r>
              <a:rPr lang="en-GB" dirty="0">
                <a:cs typeface="B Nazanin" panose="00000400000000000000" pitchFamily="2" charset="-78"/>
              </a:rPr>
              <a:t>&lt;</a:t>
            </a:r>
            <a:r>
              <a:rPr lang="en-GB" dirty="0" err="1">
                <a:cs typeface="B Nazanin" panose="00000400000000000000" pitchFamily="2" charset="-78"/>
              </a:rPr>
              <a:t>img</a:t>
            </a:r>
            <a:r>
              <a:rPr lang="en-GB" dirty="0">
                <a:cs typeface="B Nazanin" panose="00000400000000000000" pitchFamily="2" charset="-78"/>
              </a:rPr>
              <a:t> </a:t>
            </a:r>
            <a:r>
              <a:rPr lang="en-GB" dirty="0" err="1">
                <a:cs typeface="B Nazanin" panose="00000400000000000000" pitchFamily="2" charset="-78"/>
              </a:rPr>
              <a:t>src</a:t>
            </a:r>
            <a:r>
              <a:rPr lang="en-GB" dirty="0">
                <a:cs typeface="B Nazanin" panose="00000400000000000000" pitchFamily="2" charset="-78"/>
              </a:rPr>
              <a:t>="smiley.gif" alt="HTML tutorial" width="32" height="32" /&gt;</a:t>
            </a:r>
          </a:p>
          <a:p>
            <a:pPr marL="0" indent="0">
              <a:buNone/>
            </a:pPr>
            <a:r>
              <a:rPr lang="en-GB" dirty="0">
                <a:cs typeface="B Nazanin" panose="00000400000000000000" pitchFamily="2" charset="-78"/>
              </a:rPr>
              <a:t>&lt;/a&gt;&lt;/p</a:t>
            </a:r>
            <a:r>
              <a:rPr lang="en-GB" dirty="0" smtClean="0">
                <a:cs typeface="B Nazanin" panose="00000400000000000000" pitchFamily="2" charset="-78"/>
              </a:rPr>
              <a:t>&gt;</a:t>
            </a:r>
          </a:p>
          <a:p>
            <a:pPr marL="0" indent="0">
              <a:buNone/>
            </a:pPr>
            <a:endParaRPr lang="en-GB" dirty="0">
              <a:cs typeface="B Nazanin" panose="00000400000000000000" pitchFamily="2" charset="-78"/>
            </a:endParaRPr>
          </a:p>
        </p:txBody>
      </p:sp>
      <p:sp>
        <p:nvSpPr>
          <p:cNvPr id="2" name="Title 1"/>
          <p:cNvSpPr>
            <a:spLocks noGrp="1"/>
          </p:cNvSpPr>
          <p:nvPr>
            <p:ph type="title"/>
          </p:nvPr>
        </p:nvSpPr>
        <p:spPr>
          <a:xfrm>
            <a:off x="539552" y="533400"/>
            <a:ext cx="8147248" cy="303312"/>
          </a:xfrm>
        </p:spPr>
        <p:txBody>
          <a:bodyPr>
            <a:normAutofit fontScale="90000"/>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861048"/>
            <a:ext cx="5014213" cy="1460052"/>
          </a:xfrm>
          <a:prstGeom prst="rect">
            <a:avLst/>
          </a:prstGeom>
        </p:spPr>
      </p:pic>
    </p:spTree>
    <p:extLst>
      <p:ext uri="{BB962C8B-B14F-4D97-AF65-F5344CB8AC3E}">
        <p14:creationId xmlns:p14="http://schemas.microsoft.com/office/powerpoint/2010/main" val="591774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40288"/>
          </a:xfrm>
        </p:spPr>
        <p:txBody>
          <a:bodyPr/>
          <a:lstStyle/>
          <a:p>
            <a:pPr marL="0" indent="0" algn="r" rtl="1">
              <a:buNone/>
            </a:pPr>
            <a:r>
              <a:rPr lang="ar-SA" dirty="0">
                <a:cs typeface="B Nazanin" panose="00000400000000000000" pitchFamily="2" charset="-78"/>
              </a:rPr>
              <a:t>نحوه تراز کردن تصویر در یک متن</a:t>
            </a:r>
            <a:r>
              <a:rPr lang="en-GB" dirty="0">
                <a:cs typeface="B Nazanin" panose="00000400000000000000" pitchFamily="2" charset="-78"/>
              </a:rPr>
              <a:t>.</a:t>
            </a:r>
          </a:p>
          <a:p>
            <a:pPr marL="0" indent="0" rtl="1">
              <a:buNone/>
            </a:pPr>
            <a:endParaRPr lang="en-US" dirty="0" smtClean="0"/>
          </a:p>
          <a:p>
            <a:pPr marL="0" indent="0" rtl="1">
              <a:buNone/>
            </a:pPr>
            <a:r>
              <a:rPr lang="en-US" dirty="0" smtClean="0"/>
              <a:t> </a:t>
            </a:r>
            <a:endParaRPr lang="en-GB" dirty="0"/>
          </a:p>
          <a:p>
            <a:pPr marL="0" indent="0">
              <a:buNone/>
            </a:pPr>
            <a:endParaRPr lang="en-GB" dirty="0"/>
          </a:p>
        </p:txBody>
      </p:sp>
      <p:sp>
        <p:nvSpPr>
          <p:cNvPr id="2" name="Title 1"/>
          <p:cNvSpPr>
            <a:spLocks noGrp="1"/>
          </p:cNvSpPr>
          <p:nvPr>
            <p:ph type="title"/>
          </p:nvPr>
        </p:nvSpPr>
        <p:spPr>
          <a:xfrm>
            <a:off x="467544" y="533400"/>
            <a:ext cx="8219256" cy="231304"/>
          </a:xfrm>
        </p:spPr>
        <p:txBody>
          <a:bodyPr>
            <a:normAutofit fontScale="90000"/>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340768"/>
            <a:ext cx="8148762" cy="4637004"/>
          </a:xfrm>
          <a:prstGeom prst="rect">
            <a:avLst/>
          </a:prstGeom>
        </p:spPr>
      </p:pic>
    </p:spTree>
    <p:extLst>
      <p:ext uri="{BB962C8B-B14F-4D97-AF65-F5344CB8AC3E}">
        <p14:creationId xmlns:p14="http://schemas.microsoft.com/office/powerpoint/2010/main" val="4105403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1" y="980729"/>
            <a:ext cx="6128812" cy="4891690"/>
          </a:xfrm>
        </p:spPr>
      </p:pic>
      <p:sp>
        <p:nvSpPr>
          <p:cNvPr id="2" name="Title 1"/>
          <p:cNvSpPr>
            <a:spLocks noGrp="1"/>
          </p:cNvSpPr>
          <p:nvPr>
            <p:ph type="title"/>
          </p:nvPr>
        </p:nvSpPr>
        <p:spPr>
          <a:xfrm>
            <a:off x="539552" y="533400"/>
            <a:ext cx="8147248" cy="231304"/>
          </a:xfrm>
        </p:spPr>
        <p:txBody>
          <a:bodyPr>
            <a:normAutofit fontScale="90000"/>
          </a:bodyPr>
          <a:lstStyle/>
          <a:p>
            <a:endParaRPr lang="en-GB" dirty="0"/>
          </a:p>
        </p:txBody>
      </p:sp>
    </p:spTree>
    <p:extLst>
      <p:ext uri="{BB962C8B-B14F-4D97-AF65-F5344CB8AC3E}">
        <p14:creationId xmlns:p14="http://schemas.microsoft.com/office/powerpoint/2010/main" val="3224627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endParaRPr lang="en-GB" b="1" dirty="0" smtClean="0">
              <a:cs typeface="B Nazanin" panose="00000400000000000000" pitchFamily="2" charset="-78"/>
            </a:endParaRPr>
          </a:p>
          <a:p>
            <a:pPr marL="0" indent="0" algn="just" rtl="1">
              <a:buNone/>
            </a:pPr>
            <a:r>
              <a:rPr lang="ar-SA" b="1" dirty="0" smtClean="0">
                <a:cs typeface="B Nazanin" panose="00000400000000000000" pitchFamily="2" charset="-78"/>
              </a:rPr>
              <a:t>تگ</a:t>
            </a:r>
            <a:r>
              <a:rPr lang="en-GB" b="1" dirty="0" smtClean="0">
                <a:cs typeface="B Nazanin" panose="00000400000000000000" pitchFamily="2" charset="-78"/>
              </a:rPr>
              <a:t> </a:t>
            </a:r>
            <a:r>
              <a:rPr lang="en-GB" b="1" dirty="0" err="1" smtClean="0">
                <a:cs typeface="B Nazanin" panose="00000400000000000000" pitchFamily="2" charset="-78"/>
              </a:rPr>
              <a:t>br</a:t>
            </a:r>
            <a:r>
              <a:rPr lang="en-GB" b="1" dirty="0" smtClean="0">
                <a:cs typeface="B Nazanin" panose="00000400000000000000" pitchFamily="2" charset="-78"/>
              </a:rPr>
              <a:t> </a:t>
            </a:r>
            <a:r>
              <a:rPr lang="en-GB" dirty="0" smtClean="0">
                <a:cs typeface="B Nazanin" panose="00000400000000000000" pitchFamily="2" charset="-78"/>
              </a:rPr>
              <a:t> </a:t>
            </a:r>
            <a:r>
              <a:rPr lang="ar-SA" dirty="0">
                <a:cs typeface="B Nazanin" panose="00000400000000000000" pitchFamily="2" charset="-78"/>
              </a:rPr>
              <a:t>برای رفتن سرخط استفاده می شود. یعنی داخل یک پاراگراف فرض کنید، جایی از متن، بخواهید به سر خط رفته و ادامه متن را از ابتدا شروع کنید. راه حل استفاده از</a:t>
            </a:r>
            <a:r>
              <a:rPr lang="en-GB" dirty="0">
                <a:cs typeface="B Nazanin" panose="00000400000000000000" pitchFamily="2" charset="-78"/>
              </a:rPr>
              <a:t> </a:t>
            </a:r>
            <a:r>
              <a:rPr lang="en-GB" dirty="0" err="1">
                <a:cs typeface="B Nazanin" panose="00000400000000000000" pitchFamily="2" charset="-78"/>
              </a:rPr>
              <a:t>br</a:t>
            </a:r>
            <a:r>
              <a:rPr lang="en-GB" dirty="0">
                <a:cs typeface="B Nazanin" panose="00000400000000000000" pitchFamily="2" charset="-78"/>
              </a:rPr>
              <a:t> </a:t>
            </a:r>
            <a:r>
              <a:rPr lang="ar-SA" dirty="0">
                <a:cs typeface="B Nazanin" panose="00000400000000000000" pitchFamily="2" charset="-78"/>
              </a:rPr>
              <a:t>است</a:t>
            </a:r>
            <a:r>
              <a:rPr lang="en-GB" dirty="0" smtClean="0">
                <a:cs typeface="B Nazanin" panose="00000400000000000000" pitchFamily="2" charset="-78"/>
              </a:rPr>
              <a:t>.</a:t>
            </a:r>
          </a:p>
          <a:p>
            <a:pPr marL="0" indent="0" algn="just" rtl="1">
              <a:buNone/>
            </a:pPr>
            <a:endParaRPr lang="en-GB" dirty="0">
              <a:cs typeface="B Nazanin" panose="00000400000000000000" pitchFamily="2" charset="-78"/>
            </a:endParaRPr>
          </a:p>
          <a:p>
            <a:pPr marL="0" indent="0" algn="just" rtl="1">
              <a:buNone/>
            </a:pPr>
            <a:r>
              <a:rPr lang="en-GB" dirty="0">
                <a:cs typeface="B Nazanin" panose="00000400000000000000" pitchFamily="2" charset="-78"/>
              </a:rPr>
              <a:t/>
            </a:r>
            <a:br>
              <a:rPr lang="en-GB" dirty="0">
                <a:cs typeface="B Nazanin" panose="00000400000000000000" pitchFamily="2" charset="-78"/>
              </a:rPr>
            </a:br>
            <a:r>
              <a:rPr lang="ar-SA" b="1" dirty="0">
                <a:cs typeface="B Nazanin" panose="00000400000000000000" pitchFamily="2" charset="-78"/>
              </a:rPr>
              <a:t>تگ</a:t>
            </a:r>
            <a:r>
              <a:rPr lang="en-GB" b="1" dirty="0">
                <a:cs typeface="B Nazanin" panose="00000400000000000000" pitchFamily="2" charset="-78"/>
              </a:rPr>
              <a:t> </a:t>
            </a:r>
            <a:r>
              <a:rPr lang="en-GB" b="1" dirty="0" smtClean="0">
                <a:cs typeface="B Nazanin" panose="00000400000000000000" pitchFamily="2" charset="-78"/>
              </a:rPr>
              <a:t>hr </a:t>
            </a:r>
            <a:r>
              <a:rPr lang="en-GB" dirty="0" smtClean="0">
                <a:cs typeface="B Nazanin" panose="00000400000000000000" pitchFamily="2" charset="-78"/>
              </a:rPr>
              <a:t> </a:t>
            </a:r>
            <a:r>
              <a:rPr lang="ar-SA" dirty="0">
                <a:cs typeface="B Nazanin" panose="00000400000000000000" pitchFamily="2" charset="-78"/>
              </a:rPr>
              <a:t>برای ایجاد یک خط افقی استفاده می </a:t>
            </a:r>
            <a:r>
              <a:rPr lang="ar-SA" dirty="0" smtClean="0">
                <a:cs typeface="B Nazanin" panose="00000400000000000000" pitchFamily="2" charset="-78"/>
              </a:rPr>
              <a:t>شود</a:t>
            </a:r>
            <a:r>
              <a:rPr lang="en-GB" dirty="0" smtClean="0">
                <a:cs typeface="B Nazanin" panose="00000400000000000000" pitchFamily="2" charset="-78"/>
              </a:rPr>
              <a:t> .</a:t>
            </a:r>
            <a:r>
              <a:rPr lang="ar-SA" dirty="0" smtClean="0">
                <a:cs typeface="B Nazanin" panose="00000400000000000000" pitchFamily="2" charset="-78"/>
              </a:rPr>
              <a:t>هر </a:t>
            </a:r>
            <a:r>
              <a:rPr lang="ar-SA" dirty="0">
                <a:cs typeface="B Nazanin" panose="00000400000000000000" pitchFamily="2" charset="-78"/>
              </a:rPr>
              <a:t>مطلب شامل چند قسمت است، با جدا کردن این قسمت ها با استفاده از تگ</a:t>
            </a:r>
            <a:r>
              <a:rPr lang="en-GB" dirty="0">
                <a:cs typeface="B Nazanin" panose="00000400000000000000" pitchFamily="2" charset="-78"/>
              </a:rPr>
              <a:t> hr</a:t>
            </a:r>
            <a:r>
              <a:rPr lang="ar-SA" dirty="0">
                <a:cs typeface="B Nazanin" panose="00000400000000000000" pitchFamily="2" charset="-78"/>
              </a:rPr>
              <a:t>، آنرا منظم تر کرده ایم</a:t>
            </a:r>
            <a:r>
              <a:rPr lang="en-GB" dirty="0">
                <a:cs typeface="B Nazanin" panose="00000400000000000000" pitchFamily="2" charset="-78"/>
              </a:rPr>
              <a:t>.</a:t>
            </a:r>
          </a:p>
          <a:p>
            <a:pPr marL="0" indent="0" algn="just" rtl="1">
              <a:buNone/>
            </a:pPr>
            <a:endParaRPr lang="en-GB" dirty="0">
              <a:cs typeface="B Nazanin" panose="00000400000000000000" pitchFamily="2" charset="-78"/>
            </a:endParaRPr>
          </a:p>
        </p:txBody>
      </p:sp>
      <p:sp>
        <p:nvSpPr>
          <p:cNvPr id="2" name="Title 1"/>
          <p:cNvSpPr>
            <a:spLocks noGrp="1"/>
          </p:cNvSpPr>
          <p:nvPr>
            <p:ph type="title"/>
          </p:nvPr>
        </p:nvSpPr>
        <p:spPr/>
        <p:txBody>
          <a:bodyPr/>
          <a:lstStyle/>
          <a:p>
            <a:pPr algn="r" rtl="1"/>
            <a:r>
              <a:rPr lang="fa-IR" dirty="0" smtClean="0">
                <a:cs typeface="B Nazanin" panose="00000400000000000000" pitchFamily="2" charset="-78"/>
              </a:rPr>
              <a:t>عنصر تهی </a:t>
            </a:r>
            <a:r>
              <a:rPr lang="en-GB" dirty="0" smtClean="0">
                <a:cs typeface="B Nazanin" panose="00000400000000000000" pitchFamily="2" charset="-78"/>
              </a:rPr>
              <a:t>Br , Hr</a:t>
            </a:r>
            <a:endParaRPr lang="en-GB" dirty="0">
              <a:cs typeface="B Nazanin" panose="00000400000000000000" pitchFamily="2" charset="-78"/>
            </a:endParaRPr>
          </a:p>
        </p:txBody>
      </p:sp>
    </p:spTree>
    <p:extLst>
      <p:ext uri="{BB962C8B-B14F-4D97-AF65-F5344CB8AC3E}">
        <p14:creationId xmlns:p14="http://schemas.microsoft.com/office/powerpoint/2010/main" val="2082070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SA" dirty="0">
                <a:cs typeface="B Nazanin" panose="00000400000000000000" pitchFamily="2" charset="-78"/>
              </a:rPr>
              <a:t>توضیحات می توانند در کدهای</a:t>
            </a:r>
            <a:r>
              <a:rPr lang="en-GB" dirty="0">
                <a:cs typeface="B Nazanin" panose="00000400000000000000" pitchFamily="2" charset="-78"/>
              </a:rPr>
              <a:t> HTML </a:t>
            </a:r>
            <a:r>
              <a:rPr lang="ar-SA" dirty="0">
                <a:cs typeface="B Nazanin" panose="00000400000000000000" pitchFamily="2" charset="-78"/>
              </a:rPr>
              <a:t>وارد شوند تا کدها را خواناتر و قابل فهم تر نمایند. توضیحات توسط مرورگرها نادیده گرفته می شوند و نمایش داده نمی شوند</a:t>
            </a:r>
            <a:r>
              <a:rPr lang="en-GB" dirty="0">
                <a:cs typeface="B Nazanin" panose="00000400000000000000" pitchFamily="2" charset="-78"/>
              </a:rPr>
              <a:t>.</a:t>
            </a:r>
          </a:p>
          <a:p>
            <a:pPr marL="0" indent="0" algn="just" rtl="1">
              <a:buNone/>
            </a:pPr>
            <a:r>
              <a:rPr lang="ar-SA" dirty="0">
                <a:cs typeface="B Nazanin" panose="00000400000000000000" pitchFamily="2" charset="-78"/>
              </a:rPr>
              <a:t>توضیحات به صورت زیر نوشته می شوند</a:t>
            </a:r>
            <a:r>
              <a:rPr lang="en-GB" dirty="0" smtClean="0">
                <a:cs typeface="B Nazanin" panose="00000400000000000000" pitchFamily="2" charset="-78"/>
              </a:rPr>
              <a:t>:</a:t>
            </a:r>
          </a:p>
          <a:p>
            <a:pPr marL="0" indent="0" algn="just" rtl="1">
              <a:buNone/>
            </a:pPr>
            <a:endParaRPr lang="en-GB" dirty="0">
              <a:cs typeface="B Nazanin" panose="00000400000000000000" pitchFamily="2" charset="-78"/>
            </a:endParaRPr>
          </a:p>
          <a:p>
            <a:pPr marL="0" indent="0" algn="just" rtl="1">
              <a:buNone/>
            </a:pPr>
            <a:r>
              <a:rPr lang="en-GB" dirty="0">
                <a:cs typeface="B Nazanin" panose="00000400000000000000" pitchFamily="2" charset="-78"/>
              </a:rPr>
              <a:t>&lt;!-- This is a comment --&gt;</a:t>
            </a:r>
          </a:p>
          <a:p>
            <a:pPr marL="0" indent="0" algn="just" rtl="1">
              <a:buNone/>
            </a:pPr>
            <a:endParaRPr lang="en-GB" b="1" dirty="0" smtClean="0">
              <a:cs typeface="B Nazanin" panose="00000400000000000000" pitchFamily="2" charset="-78"/>
            </a:endParaRPr>
          </a:p>
          <a:p>
            <a:pPr marL="0" indent="0" algn="just" rtl="1">
              <a:buNone/>
            </a:pPr>
            <a:endParaRPr lang="en-GB" b="1" dirty="0">
              <a:cs typeface="B Nazanin" panose="00000400000000000000" pitchFamily="2" charset="-78"/>
            </a:endParaRPr>
          </a:p>
          <a:p>
            <a:pPr marL="0" indent="0" algn="just" rtl="1">
              <a:buNone/>
            </a:pPr>
            <a:r>
              <a:rPr lang="ar-SA" b="1" dirty="0" smtClean="0">
                <a:cs typeface="B Nazanin" panose="00000400000000000000" pitchFamily="2" charset="-78"/>
              </a:rPr>
              <a:t>نکته</a:t>
            </a:r>
            <a:r>
              <a:rPr lang="en-GB" dirty="0">
                <a:cs typeface="B Nazanin" panose="00000400000000000000" pitchFamily="2" charset="-78"/>
              </a:rPr>
              <a:t>: </a:t>
            </a:r>
            <a:r>
              <a:rPr lang="ar-SA" dirty="0">
                <a:cs typeface="B Nazanin" panose="00000400000000000000" pitchFamily="2" charset="-78"/>
              </a:rPr>
              <a:t>علامت تعجب بعد از علامت باز نوشته می شود نه قبل از علامت بسته</a:t>
            </a:r>
            <a:r>
              <a:rPr lang="en-GB" dirty="0">
                <a:cs typeface="B Nazanin" panose="00000400000000000000" pitchFamily="2" charset="-78"/>
              </a:rPr>
              <a:t>.</a:t>
            </a:r>
          </a:p>
          <a:p>
            <a:pPr marL="0" indent="0" algn="just" rtl="1">
              <a:buNone/>
            </a:pPr>
            <a:endParaRPr lang="en-GB" dirty="0">
              <a:cs typeface="B Nazanin" panose="00000400000000000000" pitchFamily="2" charset="-78"/>
            </a:endParaRPr>
          </a:p>
        </p:txBody>
      </p:sp>
      <p:sp>
        <p:nvSpPr>
          <p:cNvPr id="2" name="Title 1"/>
          <p:cNvSpPr>
            <a:spLocks noGrp="1"/>
          </p:cNvSpPr>
          <p:nvPr>
            <p:ph type="title"/>
          </p:nvPr>
        </p:nvSpPr>
        <p:spPr/>
        <p:txBody>
          <a:bodyPr/>
          <a:lstStyle/>
          <a:p>
            <a:pPr algn="r" rtl="1"/>
            <a:r>
              <a:rPr lang="en-GB" dirty="0" smtClean="0">
                <a:cs typeface="B Nazanin" panose="00000400000000000000" pitchFamily="2" charset="-78"/>
              </a:rPr>
              <a:t>Comment </a:t>
            </a:r>
            <a:r>
              <a:rPr lang="fa-IR" dirty="0" smtClean="0">
                <a:cs typeface="B Nazanin" panose="00000400000000000000" pitchFamily="2" charset="-78"/>
              </a:rPr>
              <a:t> در </a:t>
            </a:r>
            <a:r>
              <a:rPr lang="en-GB" dirty="0" smtClean="0">
                <a:cs typeface="B Nazanin" panose="00000400000000000000" pitchFamily="2" charset="-78"/>
              </a:rPr>
              <a:t>HTML</a:t>
            </a:r>
            <a:endParaRPr lang="en-GB" dirty="0">
              <a:cs typeface="B Nazanin" panose="00000400000000000000" pitchFamily="2" charset="-78"/>
            </a:endParaRPr>
          </a:p>
        </p:txBody>
      </p:sp>
    </p:spTree>
    <p:extLst>
      <p:ext uri="{BB962C8B-B14F-4D97-AF65-F5344CB8AC3E}">
        <p14:creationId xmlns:p14="http://schemas.microsoft.com/office/powerpoint/2010/main" val="20179542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r" rtl="1">
              <a:buNone/>
            </a:pPr>
            <a:r>
              <a:rPr lang="en-GB" b="1" dirty="0">
                <a:cs typeface="B Nazanin" panose="00000400000000000000" pitchFamily="2" charset="-78"/>
              </a:rPr>
              <a:t> </a:t>
            </a:r>
          </a:p>
          <a:p>
            <a:pPr marL="0" indent="0" algn="r" rtl="1">
              <a:buNone/>
            </a:pPr>
            <a:r>
              <a:rPr lang="ar-SA" dirty="0">
                <a:cs typeface="B Nazanin" panose="00000400000000000000" pitchFamily="2" charset="-78"/>
              </a:rPr>
              <a:t>با استفاده از عنصر </a:t>
            </a:r>
            <a:r>
              <a:rPr lang="en-GB" dirty="0">
                <a:cs typeface="B Nazanin" panose="00000400000000000000" pitchFamily="2" charset="-78"/>
              </a:rPr>
              <a:t>&lt;pre&gt; </a:t>
            </a:r>
            <a:r>
              <a:rPr lang="ar-SA" dirty="0">
                <a:cs typeface="B Nazanin" panose="00000400000000000000" pitchFamily="2" charset="-78"/>
              </a:rPr>
              <a:t>می توانید فاصله ها و خط های اضافی داخل متن را به همان صورت در مرورگر نمایش دهید</a:t>
            </a:r>
            <a:r>
              <a:rPr lang="en-GB" dirty="0">
                <a:cs typeface="B Nazanin" panose="00000400000000000000" pitchFamily="2" charset="-78"/>
              </a:rPr>
              <a:t>:</a:t>
            </a:r>
          </a:p>
          <a:p>
            <a:pPr marL="0" indent="0" rtl="1">
              <a:buNone/>
            </a:pPr>
            <a:r>
              <a:rPr lang="en-GB" dirty="0">
                <a:cs typeface="B Nazanin" panose="00000400000000000000" pitchFamily="2" charset="-78"/>
              </a:rPr>
              <a:t>&lt;pre&gt;</a:t>
            </a:r>
            <a:br>
              <a:rPr lang="en-GB" dirty="0">
                <a:cs typeface="B Nazanin" panose="00000400000000000000" pitchFamily="2" charset="-78"/>
              </a:rPr>
            </a:br>
            <a:r>
              <a:rPr lang="en-GB" dirty="0">
                <a:cs typeface="B Nazanin" panose="00000400000000000000" pitchFamily="2" charset="-78"/>
              </a:rPr>
              <a:t>  </a:t>
            </a:r>
            <a:br>
              <a:rPr lang="en-GB" dirty="0">
                <a:cs typeface="B Nazanin" panose="00000400000000000000" pitchFamily="2" charset="-78"/>
              </a:rPr>
            </a:br>
            <a:r>
              <a:rPr lang="en-GB" dirty="0">
                <a:cs typeface="B Nazanin" panose="00000400000000000000" pitchFamily="2" charset="-78"/>
              </a:rPr>
              <a:t>  My Bonnie lies over the ocean.</a:t>
            </a:r>
            <a:br>
              <a:rPr lang="en-GB" dirty="0">
                <a:cs typeface="B Nazanin" panose="00000400000000000000" pitchFamily="2" charset="-78"/>
              </a:rPr>
            </a:br>
            <a:r>
              <a:rPr lang="en-GB" dirty="0">
                <a:cs typeface="B Nazanin" panose="00000400000000000000" pitchFamily="2" charset="-78"/>
              </a:rPr>
              <a:t/>
            </a:r>
            <a:br>
              <a:rPr lang="en-GB" dirty="0">
                <a:cs typeface="B Nazanin" panose="00000400000000000000" pitchFamily="2" charset="-78"/>
              </a:rPr>
            </a:br>
            <a:r>
              <a:rPr lang="en-GB" dirty="0">
                <a:cs typeface="B Nazanin" panose="00000400000000000000" pitchFamily="2" charset="-78"/>
              </a:rPr>
              <a:t>  My Bonnie lies over the sea.</a:t>
            </a:r>
            <a:br>
              <a:rPr lang="en-GB" dirty="0">
                <a:cs typeface="B Nazanin" panose="00000400000000000000" pitchFamily="2" charset="-78"/>
              </a:rPr>
            </a:br>
            <a:r>
              <a:rPr lang="en-GB" dirty="0">
                <a:cs typeface="B Nazanin" panose="00000400000000000000" pitchFamily="2" charset="-78"/>
              </a:rPr>
              <a:t/>
            </a:r>
            <a:br>
              <a:rPr lang="en-GB" dirty="0">
                <a:cs typeface="B Nazanin" panose="00000400000000000000" pitchFamily="2" charset="-78"/>
              </a:rPr>
            </a:br>
            <a:r>
              <a:rPr lang="en-GB" dirty="0">
                <a:cs typeface="B Nazanin" panose="00000400000000000000" pitchFamily="2" charset="-78"/>
              </a:rPr>
              <a:t>  My Bonnie lies over the ocean.</a:t>
            </a:r>
            <a:br>
              <a:rPr lang="en-GB" dirty="0">
                <a:cs typeface="B Nazanin" panose="00000400000000000000" pitchFamily="2" charset="-78"/>
              </a:rPr>
            </a:br>
            <a:r>
              <a:rPr lang="en-GB" dirty="0">
                <a:cs typeface="B Nazanin" panose="00000400000000000000" pitchFamily="2" charset="-78"/>
              </a:rPr>
              <a:t/>
            </a:r>
            <a:br>
              <a:rPr lang="en-GB" dirty="0">
                <a:cs typeface="B Nazanin" panose="00000400000000000000" pitchFamily="2" charset="-78"/>
              </a:rPr>
            </a:br>
            <a:r>
              <a:rPr lang="en-GB" dirty="0">
                <a:cs typeface="B Nazanin" panose="00000400000000000000" pitchFamily="2" charset="-78"/>
              </a:rPr>
              <a:t>  Oh, bring back my Bonnie to me.</a:t>
            </a:r>
            <a:br>
              <a:rPr lang="en-GB" dirty="0">
                <a:cs typeface="B Nazanin" panose="00000400000000000000" pitchFamily="2" charset="-78"/>
              </a:rPr>
            </a:br>
            <a:r>
              <a:rPr lang="en-GB" dirty="0">
                <a:cs typeface="B Nazanin" panose="00000400000000000000" pitchFamily="2" charset="-78"/>
              </a:rPr>
              <a:t/>
            </a:r>
            <a:br>
              <a:rPr lang="en-GB" dirty="0">
                <a:cs typeface="B Nazanin" panose="00000400000000000000" pitchFamily="2" charset="-78"/>
              </a:rPr>
            </a:br>
            <a:r>
              <a:rPr lang="en-GB" dirty="0">
                <a:cs typeface="B Nazanin" panose="00000400000000000000" pitchFamily="2" charset="-78"/>
              </a:rPr>
              <a:t>&lt;/pre&gt;</a:t>
            </a:r>
          </a:p>
          <a:p>
            <a:pPr marL="0" indent="0" rtl="1">
              <a:buNone/>
            </a:pPr>
            <a:r>
              <a:rPr lang="en-GB" dirty="0">
                <a:cs typeface="B Nazanin" panose="00000400000000000000" pitchFamily="2" charset="-78"/>
              </a:rPr>
              <a:t> </a:t>
            </a: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p:txBody>
          <a:bodyPr/>
          <a:lstStyle/>
          <a:p>
            <a:pPr algn="ctr" rtl="1"/>
            <a:r>
              <a:rPr lang="fa-IR" dirty="0" smtClean="0">
                <a:cs typeface="B Nazanin" panose="00000400000000000000" pitchFamily="2" charset="-78"/>
              </a:rPr>
              <a:t>تگ </a:t>
            </a:r>
            <a:r>
              <a:rPr lang="en-GB" dirty="0" smtClean="0">
                <a:cs typeface="B Nazanin" panose="00000400000000000000" pitchFamily="2" charset="-78"/>
              </a:rPr>
              <a:t>&lt;pre&gt;</a:t>
            </a:r>
            <a:endParaRPr lang="en-GB" dirty="0">
              <a:cs typeface="B Nazanin" panose="00000400000000000000" pitchFamily="2" charset="-78"/>
            </a:endParaRPr>
          </a:p>
        </p:txBody>
      </p:sp>
    </p:spTree>
    <p:extLst>
      <p:ext uri="{BB962C8B-B14F-4D97-AF65-F5344CB8AC3E}">
        <p14:creationId xmlns:p14="http://schemas.microsoft.com/office/powerpoint/2010/main" val="3037253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en-GB" dirty="0" smtClean="0">
                <a:cs typeface="B Nazanin" panose="00000400000000000000" pitchFamily="2" charset="-78"/>
              </a:rPr>
              <a:t> </a:t>
            </a:r>
            <a:endParaRPr lang="fa-IR" dirty="0"/>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a:xfrm>
            <a:off x="467544" y="692696"/>
            <a:ext cx="8219256" cy="591344"/>
          </a:xfrm>
        </p:spPr>
        <p:txBody>
          <a:bodyPr>
            <a:normAutofit fontScale="90000"/>
          </a:bodyPr>
          <a:lstStyle/>
          <a:p>
            <a:pPr algn="ctr" rtl="1"/>
            <a:r>
              <a:rPr lang="ar-SA" b="1" dirty="0">
                <a:cs typeface="B Nazanin" panose="00000400000000000000" pitchFamily="2" charset="-78"/>
              </a:rPr>
              <a:t>تگ هاي فرمت دهي در</a:t>
            </a:r>
            <a:r>
              <a:rPr lang="en-GB" b="1" dirty="0">
                <a:cs typeface="B Nazanin" panose="00000400000000000000" pitchFamily="2" charset="-78"/>
              </a:rPr>
              <a:t> HTML</a:t>
            </a:r>
            <a:r>
              <a:rPr lang="en-GB" dirty="0">
                <a:cs typeface="B Nazanin" panose="00000400000000000000" pitchFamily="2" charset="-78"/>
              </a:rPr>
              <a:t/>
            </a:r>
            <a:br>
              <a:rPr lang="en-GB" dirty="0">
                <a:cs typeface="B Nazanin" panose="00000400000000000000" pitchFamily="2" charset="-78"/>
              </a:rPr>
            </a:br>
            <a:endParaRPr lang="en-GB" dirty="0">
              <a:cs typeface="B Nazanin" panose="00000400000000000000" pitchFamily="2" charset="-78"/>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340768"/>
            <a:ext cx="8240343" cy="4608512"/>
          </a:xfrm>
          <a:prstGeom prst="rect">
            <a:avLst/>
          </a:prstGeom>
        </p:spPr>
      </p:pic>
    </p:spTree>
    <p:extLst>
      <p:ext uri="{BB962C8B-B14F-4D97-AF65-F5344CB8AC3E}">
        <p14:creationId xmlns:p14="http://schemas.microsoft.com/office/powerpoint/2010/main" val="4226279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507288" cy="5928320"/>
          </a:xfrm>
        </p:spPr>
        <p:txBody>
          <a:bodyPr>
            <a:normAutofit fontScale="62500" lnSpcReduction="20000"/>
          </a:bodyPr>
          <a:lstStyle/>
          <a:p>
            <a:pPr marL="0" indent="0" rtl="1">
              <a:buNone/>
            </a:pPr>
            <a:r>
              <a:rPr lang="ar-SA" dirty="0"/>
              <a:t>&lt;</a:t>
            </a:r>
            <a:r>
              <a:rPr lang="en-GB" dirty="0"/>
              <a:t>html</a:t>
            </a:r>
            <a:r>
              <a:rPr lang="ar-SA" dirty="0"/>
              <a:t>&gt;</a:t>
            </a:r>
            <a:endParaRPr lang="en-GB" dirty="0"/>
          </a:p>
          <a:p>
            <a:pPr marL="0" indent="0" rtl="1">
              <a:buNone/>
            </a:pPr>
            <a:r>
              <a:rPr lang="ar-SA" dirty="0"/>
              <a:t>&lt;</a:t>
            </a:r>
            <a:r>
              <a:rPr lang="en-GB" dirty="0"/>
              <a:t>body</a:t>
            </a:r>
            <a:r>
              <a:rPr lang="ar-SA" dirty="0"/>
              <a:t>&gt;</a:t>
            </a:r>
            <a:endParaRPr lang="en-GB" dirty="0"/>
          </a:p>
          <a:p>
            <a:pPr marL="0" indent="0" rtl="1">
              <a:buNone/>
            </a:pPr>
            <a:r>
              <a:rPr lang="en-GB" dirty="0"/>
              <a:t> </a:t>
            </a:r>
          </a:p>
          <a:p>
            <a:pPr marL="0" indent="0" rtl="1">
              <a:buNone/>
            </a:pPr>
            <a:r>
              <a:rPr lang="ar-SA" dirty="0"/>
              <a:t>&lt;</a:t>
            </a:r>
            <a:r>
              <a:rPr lang="en-GB" dirty="0"/>
              <a:t>p&gt;&lt;b&gt;This text is bold&lt;/b&gt;&lt;/p</a:t>
            </a:r>
            <a:r>
              <a:rPr lang="ar-SA" dirty="0"/>
              <a:t>&gt;</a:t>
            </a:r>
            <a:endParaRPr lang="en-GB" dirty="0"/>
          </a:p>
          <a:p>
            <a:pPr marL="0" indent="0" rtl="1">
              <a:buNone/>
            </a:pPr>
            <a:r>
              <a:rPr lang="ar-SA" dirty="0"/>
              <a:t>&lt;</a:t>
            </a:r>
            <a:r>
              <a:rPr lang="en-GB" dirty="0"/>
              <a:t>p&gt;&lt;strong&gt;This text is strong&lt;/strong&gt;&lt;/p</a:t>
            </a:r>
            <a:r>
              <a:rPr lang="ar-SA" dirty="0"/>
              <a:t>&gt;</a:t>
            </a:r>
            <a:endParaRPr lang="en-GB" dirty="0"/>
          </a:p>
          <a:p>
            <a:pPr marL="0" indent="0" rtl="1">
              <a:buNone/>
            </a:pPr>
            <a:r>
              <a:rPr lang="ar-SA" dirty="0"/>
              <a:t>&lt;</a:t>
            </a:r>
            <a:r>
              <a:rPr lang="en-GB" dirty="0"/>
              <a:t>p&gt;&lt;big&gt;This text is big&lt;/big&gt;&lt;/p</a:t>
            </a:r>
            <a:r>
              <a:rPr lang="ar-SA" dirty="0"/>
              <a:t>&gt;</a:t>
            </a:r>
            <a:endParaRPr lang="en-GB" dirty="0"/>
          </a:p>
          <a:p>
            <a:pPr marL="0" indent="0" rtl="1">
              <a:buNone/>
            </a:pPr>
            <a:r>
              <a:rPr lang="ar-SA" dirty="0"/>
              <a:t>&lt;</a:t>
            </a:r>
            <a:r>
              <a:rPr lang="en-GB" dirty="0"/>
              <a:t>p&gt;&lt;</a:t>
            </a:r>
            <a:r>
              <a:rPr lang="en-GB" dirty="0" err="1"/>
              <a:t>em</a:t>
            </a:r>
            <a:r>
              <a:rPr lang="en-GB" dirty="0"/>
              <a:t>&gt;This text is emphasized&lt;/</a:t>
            </a:r>
            <a:r>
              <a:rPr lang="en-GB" dirty="0" err="1"/>
              <a:t>em</a:t>
            </a:r>
            <a:r>
              <a:rPr lang="en-GB" dirty="0"/>
              <a:t>&gt;&lt;/p</a:t>
            </a:r>
            <a:r>
              <a:rPr lang="ar-SA" dirty="0"/>
              <a:t>&gt;</a:t>
            </a:r>
            <a:endParaRPr lang="en-GB" dirty="0"/>
          </a:p>
          <a:p>
            <a:pPr marL="0" indent="0" rtl="1">
              <a:buNone/>
            </a:pPr>
            <a:r>
              <a:rPr lang="ar-SA" dirty="0"/>
              <a:t>&lt;</a:t>
            </a:r>
            <a:r>
              <a:rPr lang="en-GB" dirty="0"/>
              <a:t>p&gt;&lt;</a:t>
            </a:r>
            <a:r>
              <a:rPr lang="en-GB" dirty="0" err="1"/>
              <a:t>i</a:t>
            </a:r>
            <a:r>
              <a:rPr lang="en-GB" dirty="0"/>
              <a:t>&gt;This text is italic&lt;/</a:t>
            </a:r>
            <a:r>
              <a:rPr lang="en-GB" dirty="0" err="1"/>
              <a:t>i</a:t>
            </a:r>
            <a:r>
              <a:rPr lang="en-GB" dirty="0"/>
              <a:t>&gt;&lt;/p</a:t>
            </a:r>
            <a:r>
              <a:rPr lang="ar-SA" dirty="0"/>
              <a:t>&gt;</a:t>
            </a:r>
            <a:endParaRPr lang="en-GB" dirty="0"/>
          </a:p>
          <a:p>
            <a:pPr marL="0" indent="0" rtl="1">
              <a:buNone/>
            </a:pPr>
            <a:r>
              <a:rPr lang="ar-SA" dirty="0"/>
              <a:t>&lt;</a:t>
            </a:r>
            <a:r>
              <a:rPr lang="en-GB" dirty="0"/>
              <a:t>p&gt;&lt;small&gt;This text is small&lt;/small&gt;&lt;/p</a:t>
            </a:r>
            <a:r>
              <a:rPr lang="ar-SA" dirty="0"/>
              <a:t>&gt;</a:t>
            </a:r>
            <a:endParaRPr lang="en-GB" dirty="0"/>
          </a:p>
          <a:p>
            <a:pPr marL="0" indent="0" rtl="1">
              <a:buNone/>
            </a:pPr>
            <a:r>
              <a:rPr lang="ar-SA" dirty="0"/>
              <a:t>&lt;</a:t>
            </a:r>
            <a:r>
              <a:rPr lang="en-GB" dirty="0"/>
              <a:t>p&gt;This is&lt;sub&gt; subscript&lt;/sub&gt; and &lt;sup&gt;superscript&lt;/sup&gt;&lt;/p</a:t>
            </a:r>
            <a:r>
              <a:rPr lang="ar-SA" dirty="0"/>
              <a:t>&gt;</a:t>
            </a:r>
            <a:endParaRPr lang="en-GB" dirty="0"/>
          </a:p>
          <a:p>
            <a:pPr marL="0" indent="0" rtl="1">
              <a:buNone/>
            </a:pPr>
            <a:r>
              <a:rPr lang="en-GB" dirty="0"/>
              <a:t> </a:t>
            </a:r>
            <a:r>
              <a:rPr lang="ar-SA" dirty="0" smtClean="0"/>
              <a:t>&lt;/</a:t>
            </a:r>
            <a:r>
              <a:rPr lang="en-GB" dirty="0"/>
              <a:t>body</a:t>
            </a:r>
            <a:r>
              <a:rPr lang="ar-SA" dirty="0"/>
              <a:t>&gt;</a:t>
            </a:r>
            <a:endParaRPr lang="en-GB" dirty="0"/>
          </a:p>
          <a:p>
            <a:pPr marL="0" indent="0" rtl="1">
              <a:buNone/>
            </a:pPr>
            <a:r>
              <a:rPr lang="ar-SA" dirty="0"/>
              <a:t>&lt;/</a:t>
            </a:r>
            <a:r>
              <a:rPr lang="en-GB" dirty="0"/>
              <a:t>html</a:t>
            </a:r>
            <a:r>
              <a:rPr lang="ar-SA" dirty="0"/>
              <a:t>&gt;</a:t>
            </a:r>
            <a:endParaRPr lang="en-GB" dirty="0"/>
          </a:p>
          <a:p>
            <a:pPr marL="0" indent="0" algn="r" rtl="1">
              <a:buNone/>
            </a:pPr>
            <a:r>
              <a:rPr lang="ar-SA" sz="2800" dirty="0">
                <a:cs typeface="B Nazanin" panose="00000400000000000000" pitchFamily="2" charset="-78"/>
              </a:rPr>
              <a:t>نتیجه:</a:t>
            </a:r>
            <a:endParaRPr lang="en-GB" sz="2800" dirty="0">
              <a:cs typeface="B Nazanin" panose="00000400000000000000" pitchFamily="2" charset="-78"/>
            </a:endParaRPr>
          </a:p>
          <a:p>
            <a:pPr marL="0" indent="0">
              <a:buNone/>
            </a:pPr>
            <a:r>
              <a:rPr lang="en-GB" b="1" dirty="0"/>
              <a:t>This text is bold</a:t>
            </a:r>
            <a:endParaRPr lang="en-GB" dirty="0"/>
          </a:p>
          <a:p>
            <a:pPr marL="0" indent="0">
              <a:buNone/>
            </a:pPr>
            <a:r>
              <a:rPr lang="en-GB" b="1" dirty="0"/>
              <a:t>This text is strong</a:t>
            </a:r>
            <a:endParaRPr lang="en-GB" dirty="0"/>
          </a:p>
          <a:p>
            <a:pPr marL="0" indent="0">
              <a:buNone/>
            </a:pPr>
            <a:r>
              <a:rPr lang="en-GB" dirty="0"/>
              <a:t>This text is big</a:t>
            </a:r>
          </a:p>
          <a:p>
            <a:pPr marL="0" indent="0">
              <a:buNone/>
            </a:pPr>
            <a:r>
              <a:rPr lang="en-GB" i="1" dirty="0"/>
              <a:t>This text is emphasized</a:t>
            </a:r>
            <a:endParaRPr lang="en-GB" dirty="0"/>
          </a:p>
          <a:p>
            <a:pPr marL="0" indent="0">
              <a:buNone/>
            </a:pPr>
            <a:r>
              <a:rPr lang="en-GB" i="1" dirty="0"/>
              <a:t>This text is italic</a:t>
            </a:r>
            <a:endParaRPr lang="en-GB" dirty="0"/>
          </a:p>
          <a:p>
            <a:pPr marL="0" indent="0">
              <a:buNone/>
            </a:pPr>
            <a:r>
              <a:rPr lang="en-GB" dirty="0"/>
              <a:t>This text is small</a:t>
            </a:r>
          </a:p>
          <a:p>
            <a:pPr marL="0" indent="0">
              <a:buNone/>
            </a:pPr>
            <a:r>
              <a:rPr lang="en-GB" dirty="0"/>
              <a:t>This is</a:t>
            </a:r>
            <a:r>
              <a:rPr lang="en-GB" baseline="-25000" dirty="0"/>
              <a:t> subscript</a:t>
            </a:r>
            <a:r>
              <a:rPr lang="en-GB" dirty="0"/>
              <a:t> and </a:t>
            </a:r>
            <a:r>
              <a:rPr lang="en-GB" baseline="30000" dirty="0"/>
              <a:t>superscript</a:t>
            </a:r>
            <a:endParaRPr lang="en-GB" dirty="0"/>
          </a:p>
          <a:p>
            <a:pPr marL="0" indent="0">
              <a:buNone/>
            </a:pPr>
            <a:endParaRPr lang="en-GB" dirty="0"/>
          </a:p>
        </p:txBody>
      </p:sp>
      <p:sp>
        <p:nvSpPr>
          <p:cNvPr id="2" name="Title 1"/>
          <p:cNvSpPr>
            <a:spLocks noGrp="1"/>
          </p:cNvSpPr>
          <p:nvPr>
            <p:ph type="title"/>
          </p:nvPr>
        </p:nvSpPr>
        <p:spPr>
          <a:xfrm>
            <a:off x="539552" y="533400"/>
            <a:ext cx="8147248" cy="45719"/>
          </a:xfrm>
        </p:spPr>
        <p:txBody>
          <a:bodyPr>
            <a:normAutofit fontScale="90000"/>
          </a:bodyPr>
          <a:lstStyle/>
          <a:p>
            <a:endParaRPr lang="en-GB" dirty="0"/>
          </a:p>
        </p:txBody>
      </p:sp>
    </p:spTree>
    <p:extLst>
      <p:ext uri="{BB962C8B-B14F-4D97-AF65-F5344CB8AC3E}">
        <p14:creationId xmlns:p14="http://schemas.microsoft.com/office/powerpoint/2010/main" val="1562475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r>
              <a:rPr lang="ar-SA" dirty="0">
                <a:cs typeface="B Nazanin" panose="00000400000000000000" pitchFamily="2" charset="-78"/>
              </a:rPr>
              <a:t>چگونه اطلاعات تماس مالک يا نويسنده يک سند</a:t>
            </a:r>
            <a:r>
              <a:rPr lang="en-GB" dirty="0">
                <a:cs typeface="B Nazanin" panose="00000400000000000000" pitchFamily="2" charset="-78"/>
              </a:rPr>
              <a:t> HTML </a:t>
            </a:r>
            <a:r>
              <a:rPr lang="ar-SA" dirty="0">
                <a:cs typeface="B Nazanin" panose="00000400000000000000" pitchFamily="2" charset="-78"/>
              </a:rPr>
              <a:t>را تعريف کنيم</a:t>
            </a:r>
            <a:r>
              <a:rPr lang="en-GB" dirty="0">
                <a:cs typeface="B Nazanin" panose="00000400000000000000" pitchFamily="2" charset="-78"/>
              </a:rPr>
              <a:t>.</a:t>
            </a:r>
          </a:p>
          <a:p>
            <a:pPr marL="0" indent="0" algn="l">
              <a:buNone/>
            </a:pPr>
            <a:r>
              <a:rPr lang="fa-IR" sz="2200" smtClean="0">
                <a:latin typeface="Times New Roman" panose="02020603050405020304" pitchFamily="18" charset="0"/>
                <a:cs typeface="Times New Roman" panose="02020603050405020304" pitchFamily="18" charset="0"/>
              </a:rPr>
              <a:t> </a:t>
            </a:r>
            <a:endParaRPr lang="en-GB" sz="2200" dirty="0">
              <a:latin typeface="Times New Roman" panose="02020603050405020304" pitchFamily="18" charset="0"/>
              <a:cs typeface="Times New Roman" panose="02020603050405020304" pitchFamily="18" charset="0"/>
            </a:endParaRPr>
          </a:p>
          <a:p>
            <a:pPr marL="0" indent="0" algn="l">
              <a:buNone/>
            </a:pPr>
            <a:r>
              <a:rPr lang="en-GB" sz="2200" dirty="0" smtClean="0">
                <a:latin typeface="Times New Roman" panose="02020603050405020304" pitchFamily="18" charset="0"/>
                <a:cs typeface="Times New Roman" panose="02020603050405020304" pitchFamily="18" charset="0"/>
              </a:rPr>
              <a:t>&lt;address</a:t>
            </a:r>
            <a:r>
              <a:rPr lang="en-GB" sz="2200" dirty="0">
                <a:latin typeface="Times New Roman" panose="02020603050405020304" pitchFamily="18" charset="0"/>
                <a:cs typeface="Times New Roman" panose="02020603050405020304" pitchFamily="18" charset="0"/>
              </a:rPr>
              <a:t>&gt;</a:t>
            </a:r>
          </a:p>
          <a:p>
            <a:pPr marL="0" indent="0" algn="l">
              <a:buNone/>
            </a:pPr>
            <a:r>
              <a:rPr lang="en-GB" sz="2200" dirty="0">
                <a:latin typeface="Times New Roman" panose="02020603050405020304" pitchFamily="18" charset="0"/>
                <a:cs typeface="Times New Roman" panose="02020603050405020304" pitchFamily="18" charset="0"/>
              </a:rPr>
              <a:t>Written by </a:t>
            </a:r>
            <a:endParaRPr lang="fa-IR" sz="2200" dirty="0" smtClean="0">
              <a:latin typeface="Times New Roman" panose="02020603050405020304" pitchFamily="18" charset="0"/>
              <a:cs typeface="Times New Roman" panose="02020603050405020304" pitchFamily="18" charset="0"/>
            </a:endParaRPr>
          </a:p>
          <a:p>
            <a:pPr marL="0" indent="0" algn="l">
              <a:buNone/>
            </a:pPr>
            <a:r>
              <a:rPr lang="en-GB" sz="2200" dirty="0" smtClean="0">
                <a:latin typeface="Times New Roman" panose="02020603050405020304" pitchFamily="18" charset="0"/>
                <a:cs typeface="Times New Roman" panose="02020603050405020304" pitchFamily="18" charset="0"/>
              </a:rPr>
              <a:t>&lt;</a:t>
            </a:r>
            <a:r>
              <a:rPr lang="en-GB" sz="2200" dirty="0">
                <a:latin typeface="Times New Roman" panose="02020603050405020304" pitchFamily="18" charset="0"/>
                <a:cs typeface="Times New Roman" panose="02020603050405020304" pitchFamily="18" charset="0"/>
              </a:rPr>
              <a:t>a </a:t>
            </a:r>
            <a:r>
              <a:rPr lang="en-GB" sz="2200" dirty="0" err="1">
                <a:latin typeface="Times New Roman" panose="02020603050405020304" pitchFamily="18" charset="0"/>
                <a:cs typeface="Times New Roman" panose="02020603050405020304" pitchFamily="18" charset="0"/>
              </a:rPr>
              <a:t>href</a:t>
            </a:r>
            <a:r>
              <a:rPr lang="en-GB" sz="2200" dirty="0">
                <a:latin typeface="Times New Roman" panose="02020603050405020304" pitchFamily="18" charset="0"/>
                <a:cs typeface="Times New Roman" panose="02020603050405020304" pitchFamily="18" charset="0"/>
              </a:rPr>
              <a:t>="mailto:webmaster@example.com"&gt;Jon Doe&lt;/a&gt;.&lt;</a:t>
            </a:r>
            <a:r>
              <a:rPr lang="en-GB" sz="2200" dirty="0" err="1" smtClean="0">
                <a:latin typeface="Times New Roman" panose="02020603050405020304" pitchFamily="18" charset="0"/>
                <a:cs typeface="Times New Roman" panose="02020603050405020304" pitchFamily="18" charset="0"/>
              </a:rPr>
              <a:t>br</a:t>
            </a:r>
            <a:r>
              <a:rPr lang="en-GB" sz="2200" dirty="0" smtClean="0">
                <a:latin typeface="Times New Roman" panose="02020603050405020304" pitchFamily="18" charset="0"/>
                <a:cs typeface="Times New Roman" panose="02020603050405020304" pitchFamily="18" charset="0"/>
              </a:rPr>
              <a:t>&gt;</a:t>
            </a:r>
            <a:endParaRPr lang="en-GB" sz="2200" dirty="0">
              <a:latin typeface="Times New Roman" panose="02020603050405020304" pitchFamily="18" charset="0"/>
              <a:cs typeface="Times New Roman" panose="02020603050405020304" pitchFamily="18" charset="0"/>
            </a:endParaRPr>
          </a:p>
          <a:p>
            <a:pPr marL="0" indent="0" algn="l">
              <a:buNone/>
            </a:pPr>
            <a:r>
              <a:rPr lang="en-GB" sz="2200" dirty="0">
                <a:latin typeface="Times New Roman" panose="02020603050405020304" pitchFamily="18" charset="0"/>
                <a:cs typeface="Times New Roman" panose="02020603050405020304" pitchFamily="18" charset="0"/>
              </a:rPr>
              <a:t>Visit us at:&lt;</a:t>
            </a:r>
            <a:r>
              <a:rPr lang="en-GB" sz="2200" dirty="0" err="1" smtClean="0">
                <a:latin typeface="Times New Roman" panose="02020603050405020304" pitchFamily="18" charset="0"/>
                <a:cs typeface="Times New Roman" panose="02020603050405020304" pitchFamily="18" charset="0"/>
              </a:rPr>
              <a:t>br</a:t>
            </a:r>
            <a:r>
              <a:rPr lang="en-GB" sz="2200" dirty="0">
                <a:latin typeface="Times New Roman" panose="02020603050405020304" pitchFamily="18" charset="0"/>
                <a:cs typeface="Times New Roman" panose="02020603050405020304" pitchFamily="18" charset="0"/>
              </a:rPr>
              <a:t>&gt;</a:t>
            </a:r>
          </a:p>
          <a:p>
            <a:pPr marL="0" indent="0" algn="l">
              <a:buNone/>
            </a:pPr>
            <a:r>
              <a:rPr lang="en-GB" sz="2200" dirty="0" smtClean="0">
                <a:latin typeface="Times New Roman" panose="02020603050405020304" pitchFamily="18" charset="0"/>
                <a:cs typeface="Times New Roman" panose="02020603050405020304" pitchFamily="18" charset="0"/>
              </a:rPr>
              <a:t>Example.com&lt;</a:t>
            </a:r>
            <a:r>
              <a:rPr lang="en-GB" sz="2200" dirty="0" err="1" smtClean="0">
                <a:latin typeface="Times New Roman" panose="02020603050405020304" pitchFamily="18" charset="0"/>
                <a:cs typeface="Times New Roman" panose="02020603050405020304" pitchFamily="18" charset="0"/>
              </a:rPr>
              <a:t>br</a:t>
            </a:r>
            <a:r>
              <a:rPr lang="en-GB" sz="2200" dirty="0">
                <a:latin typeface="Times New Roman" panose="02020603050405020304" pitchFamily="18" charset="0"/>
                <a:cs typeface="Times New Roman" panose="02020603050405020304" pitchFamily="18" charset="0"/>
              </a:rPr>
              <a:t>&gt;</a:t>
            </a:r>
          </a:p>
          <a:p>
            <a:pPr marL="0" indent="0" algn="l">
              <a:buNone/>
            </a:pPr>
            <a:r>
              <a:rPr lang="en-GB" sz="2200" dirty="0">
                <a:latin typeface="Times New Roman" panose="02020603050405020304" pitchFamily="18" charset="0"/>
                <a:cs typeface="Times New Roman" panose="02020603050405020304" pitchFamily="18" charset="0"/>
              </a:rPr>
              <a:t>Box 564, </a:t>
            </a:r>
            <a:r>
              <a:rPr lang="en-GB" sz="2200" dirty="0" smtClean="0">
                <a:latin typeface="Times New Roman" panose="02020603050405020304" pitchFamily="18" charset="0"/>
                <a:cs typeface="Times New Roman" panose="02020603050405020304" pitchFamily="18" charset="0"/>
              </a:rPr>
              <a:t>Disneyland&lt;</a:t>
            </a:r>
            <a:r>
              <a:rPr lang="en-GB" sz="2200" dirty="0" err="1" smtClean="0">
                <a:latin typeface="Times New Roman" panose="02020603050405020304" pitchFamily="18" charset="0"/>
                <a:cs typeface="Times New Roman" panose="02020603050405020304" pitchFamily="18" charset="0"/>
              </a:rPr>
              <a:t>br</a:t>
            </a:r>
            <a:r>
              <a:rPr lang="en-GB" sz="2200" dirty="0">
                <a:latin typeface="Times New Roman" panose="02020603050405020304" pitchFamily="18" charset="0"/>
                <a:cs typeface="Times New Roman" panose="02020603050405020304" pitchFamily="18" charset="0"/>
              </a:rPr>
              <a:t>&gt;</a:t>
            </a:r>
          </a:p>
          <a:p>
            <a:pPr marL="0" indent="0" algn="l">
              <a:buNone/>
            </a:pPr>
            <a:r>
              <a:rPr lang="en-GB" sz="2200" dirty="0">
                <a:latin typeface="Times New Roman" panose="02020603050405020304" pitchFamily="18" charset="0"/>
                <a:cs typeface="Times New Roman" panose="02020603050405020304" pitchFamily="18" charset="0"/>
              </a:rPr>
              <a:t>USA</a:t>
            </a:r>
          </a:p>
          <a:p>
            <a:pPr marL="0" indent="0" algn="l">
              <a:buNone/>
            </a:pPr>
            <a:r>
              <a:rPr lang="en-GB" sz="2200" dirty="0" smtClean="0">
                <a:latin typeface="Times New Roman" panose="02020603050405020304" pitchFamily="18" charset="0"/>
                <a:cs typeface="Times New Roman" panose="02020603050405020304" pitchFamily="18" charset="0"/>
              </a:rPr>
              <a:t>&lt;</a:t>
            </a:r>
            <a:r>
              <a:rPr lang="ar-SA" sz="2200" dirty="0" smtClean="0">
                <a:latin typeface="Times New Roman" panose="02020603050405020304" pitchFamily="18" charset="0"/>
                <a:cs typeface="Times New Roman" panose="02020603050405020304" pitchFamily="18" charset="0"/>
              </a:rPr>
              <a:t>/</a:t>
            </a:r>
            <a:r>
              <a:rPr lang="en-GB" sz="2200" dirty="0" smtClean="0">
                <a:latin typeface="Times New Roman" panose="02020603050405020304" pitchFamily="18" charset="0"/>
                <a:cs typeface="Times New Roman" panose="02020603050405020304" pitchFamily="18" charset="0"/>
              </a:rPr>
              <a:t>address</a:t>
            </a:r>
            <a:r>
              <a:rPr lang="en-GB" sz="2200" dirty="0">
                <a:latin typeface="Times New Roman" panose="02020603050405020304" pitchFamily="18" charset="0"/>
                <a:cs typeface="Times New Roman" panose="02020603050405020304" pitchFamily="18" charset="0"/>
              </a:rPr>
              <a:t>&gt;</a:t>
            </a:r>
          </a:p>
          <a:p>
            <a:pPr marL="0" indent="0" algn="r">
              <a:buNone/>
            </a:pPr>
            <a:endParaRPr lang="en-GB" dirty="0">
              <a:cs typeface="B Nazanin" panose="00000400000000000000" pitchFamily="2" charset="-78"/>
            </a:endParaRPr>
          </a:p>
        </p:txBody>
      </p:sp>
      <p:sp>
        <p:nvSpPr>
          <p:cNvPr id="2" name="Title 1"/>
          <p:cNvSpPr>
            <a:spLocks noGrp="1"/>
          </p:cNvSpPr>
          <p:nvPr>
            <p:ph type="title"/>
          </p:nvPr>
        </p:nvSpPr>
        <p:spPr/>
        <p:txBody>
          <a:bodyPr/>
          <a:lstStyle/>
          <a:p>
            <a:pPr algn="ctr" rtl="1"/>
            <a:r>
              <a:rPr lang="fa-IR" dirty="0" smtClean="0">
                <a:cs typeface="B Nazanin" panose="00000400000000000000" pitchFamily="2" charset="-78"/>
              </a:rPr>
              <a:t>تگ </a:t>
            </a:r>
            <a:r>
              <a:rPr lang="en-GB" dirty="0" smtClean="0">
                <a:cs typeface="B Nazanin" panose="00000400000000000000" pitchFamily="2" charset="-78"/>
              </a:rPr>
              <a:t>Address</a:t>
            </a:r>
            <a:endParaRPr lang="en-GB" dirty="0">
              <a:cs typeface="B Nazanin" panose="00000400000000000000" pitchFamily="2" charset="-78"/>
            </a:endParaRPr>
          </a:p>
        </p:txBody>
      </p:sp>
    </p:spTree>
    <p:extLst>
      <p:ext uri="{BB962C8B-B14F-4D97-AF65-F5344CB8AC3E}">
        <p14:creationId xmlns:p14="http://schemas.microsoft.com/office/powerpoint/2010/main" val="256718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rtl="1"/>
            <a:r>
              <a:rPr lang="fa-IR" dirty="0" smtClean="0">
                <a:cs typeface="B Nazanin" panose="00000400000000000000" pitchFamily="2" charset="-78"/>
              </a:rPr>
              <a:t>تگ</a:t>
            </a:r>
            <a:r>
              <a:rPr lang="en-GB" dirty="0" smtClean="0">
                <a:cs typeface="B Nazanin" panose="00000400000000000000" pitchFamily="2" charset="-78"/>
              </a:rPr>
              <a:t>&lt;font</a:t>
            </a:r>
            <a:r>
              <a:rPr lang="en-GB" dirty="0">
                <a:cs typeface="B Nazanin" panose="00000400000000000000" pitchFamily="2" charset="-78"/>
              </a:rPr>
              <a:t>&gt; </a:t>
            </a:r>
            <a:r>
              <a:rPr lang="fa-IR" dirty="0">
                <a:cs typeface="B Nazanin" panose="00000400000000000000" pitchFamily="2" charset="-78"/>
              </a:rPr>
              <a:t>در </a:t>
            </a:r>
            <a:r>
              <a:rPr lang="en-GB" dirty="0">
                <a:cs typeface="B Nazanin" panose="00000400000000000000" pitchFamily="2" charset="-78"/>
              </a:rPr>
              <a:t>HTML </a:t>
            </a:r>
            <a:r>
              <a:rPr lang="en-GB" dirty="0" smtClean="0">
                <a:cs typeface="B Nazanin" panose="00000400000000000000" pitchFamily="2" charset="-78"/>
              </a:rPr>
              <a:t>4</a:t>
            </a:r>
            <a:r>
              <a:rPr lang="fa-IR" dirty="0" smtClean="0">
                <a:cs typeface="B Nazanin" panose="00000400000000000000" pitchFamily="2" charset="-78"/>
              </a:rPr>
              <a:t>رایج </a:t>
            </a:r>
            <a:r>
              <a:rPr lang="fa-IR" dirty="0">
                <a:cs typeface="B Nazanin" panose="00000400000000000000" pitchFamily="2" charset="-78"/>
              </a:rPr>
              <a:t>نیست و در </a:t>
            </a:r>
            <a:r>
              <a:rPr lang="en-GB" dirty="0">
                <a:cs typeface="B Nazanin" panose="00000400000000000000" pitchFamily="2" charset="-78"/>
              </a:rPr>
              <a:t>HTML 5 </a:t>
            </a:r>
            <a:r>
              <a:rPr lang="fa-IR" dirty="0">
                <a:cs typeface="B Nazanin" panose="00000400000000000000" pitchFamily="2" charset="-78"/>
              </a:rPr>
              <a:t>حذف شده است.</a:t>
            </a:r>
          </a:p>
          <a:p>
            <a:pPr algn="just" rtl="1"/>
            <a:endParaRPr lang="en-GB" dirty="0" smtClean="0">
              <a:cs typeface="B Nazanin" panose="00000400000000000000" pitchFamily="2" charset="-78"/>
            </a:endParaRPr>
          </a:p>
          <a:p>
            <a:pPr algn="just" rtl="1"/>
            <a:r>
              <a:rPr lang="fa-IR" dirty="0" smtClean="0">
                <a:cs typeface="B Nazanin" panose="00000400000000000000" pitchFamily="2" charset="-78"/>
              </a:rPr>
              <a:t>کنسرسیوم </a:t>
            </a:r>
            <a:r>
              <a:rPr lang="en-GB" dirty="0">
                <a:cs typeface="B Nazanin" panose="00000400000000000000" pitchFamily="2" charset="-78"/>
              </a:rPr>
              <a:t>World Wide Web </a:t>
            </a:r>
            <a:r>
              <a:rPr lang="en-GB" dirty="0" smtClean="0">
                <a:cs typeface="B Nazanin" panose="00000400000000000000" pitchFamily="2" charset="-78"/>
              </a:rPr>
              <a:t>  </a:t>
            </a:r>
            <a:r>
              <a:rPr lang="fa-IR" dirty="0">
                <a:cs typeface="B Nazanin" panose="00000400000000000000" pitchFamily="2" charset="-78"/>
              </a:rPr>
              <a:t>را از دستوراتش حذف کرده است.</a:t>
            </a:r>
          </a:p>
          <a:p>
            <a:pPr algn="just" rtl="1"/>
            <a:endParaRPr lang="en-GB" dirty="0" smtClean="0">
              <a:cs typeface="B Nazanin" panose="00000400000000000000" pitchFamily="2" charset="-78"/>
            </a:endParaRPr>
          </a:p>
          <a:p>
            <a:pPr algn="just" rtl="1"/>
            <a:r>
              <a:rPr lang="fa-IR" dirty="0" smtClean="0">
                <a:cs typeface="B Nazanin" panose="00000400000000000000" pitchFamily="2" charset="-78"/>
              </a:rPr>
              <a:t>در </a:t>
            </a:r>
            <a:r>
              <a:rPr lang="en-GB" dirty="0">
                <a:cs typeface="B Nazanin" panose="00000400000000000000" pitchFamily="2" charset="-78"/>
              </a:rPr>
              <a:t>HTML 4، </a:t>
            </a:r>
            <a:r>
              <a:rPr lang="fa-IR" dirty="0">
                <a:cs typeface="B Nazanin" panose="00000400000000000000" pitchFamily="2" charset="-78"/>
              </a:rPr>
              <a:t>باید از </a:t>
            </a:r>
            <a:r>
              <a:rPr lang="en-GB" dirty="0" smtClean="0">
                <a:cs typeface="B Nazanin" panose="00000400000000000000" pitchFamily="2" charset="-78"/>
              </a:rPr>
              <a:t> CSS)</a:t>
            </a:r>
            <a:r>
              <a:rPr lang="fa-IR" dirty="0" smtClean="0">
                <a:cs typeface="B Nazanin" panose="00000400000000000000" pitchFamily="2" charset="-78"/>
              </a:rPr>
              <a:t>یا</a:t>
            </a:r>
            <a:r>
              <a:rPr lang="fa-IR" dirty="0">
                <a:cs typeface="B Nazanin" panose="00000400000000000000" pitchFamily="2" charset="-78"/>
              </a:rPr>
              <a:t> </a:t>
            </a:r>
            <a:r>
              <a:rPr lang="en-GB" dirty="0">
                <a:cs typeface="B Nazanin" panose="00000400000000000000" pitchFamily="2" charset="-78"/>
              </a:rPr>
              <a:t>style sheet</a:t>
            </a:r>
            <a:r>
              <a:rPr lang="fa-IR" dirty="0">
                <a:cs typeface="B Nazanin" panose="00000400000000000000" pitchFamily="2" charset="-78"/>
              </a:rPr>
              <a:t>ها) برای تعیین خصوصیات نمایش عناصر استفاده کرد.</a:t>
            </a:r>
          </a:p>
          <a:p>
            <a:pPr algn="just" rtl="1"/>
            <a:endParaRPr lang="en-GB" dirty="0">
              <a:cs typeface="B Nazanin" panose="00000400000000000000" pitchFamily="2" charset="-78"/>
            </a:endParaRPr>
          </a:p>
        </p:txBody>
      </p:sp>
      <p:sp>
        <p:nvSpPr>
          <p:cNvPr id="3" name="Title 2"/>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&lt;FONT&gt;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7023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r" rtl="1"/>
            <a:r>
              <a:rPr lang="ar-SA" dirty="0" smtClean="0">
                <a:cs typeface="B Nazanin" panose="00000400000000000000" pitchFamily="2" charset="-78"/>
              </a:rPr>
              <a:t>تگ </a:t>
            </a:r>
            <a:r>
              <a:rPr lang="ar-SA" dirty="0">
                <a:cs typeface="B Nazanin" panose="00000400000000000000" pitchFamily="2" charset="-78"/>
              </a:rPr>
              <a:t>هاي</a:t>
            </a:r>
            <a:r>
              <a:rPr lang="en-GB" dirty="0">
                <a:cs typeface="B Nazanin" panose="00000400000000000000" pitchFamily="2" charset="-78"/>
              </a:rPr>
              <a:t> HTML</a:t>
            </a:r>
            <a:r>
              <a:rPr lang="ar-SA" dirty="0">
                <a:cs typeface="B Nazanin" panose="00000400000000000000" pitchFamily="2" charset="-78"/>
              </a:rPr>
              <a:t>، کليد واژه هايي هستند که داخل علامت کوچکتر بزرگتر هستند. مثل </a:t>
            </a:r>
            <a:r>
              <a:rPr lang="en-GB" dirty="0">
                <a:cs typeface="B Nazanin" panose="00000400000000000000" pitchFamily="2" charset="-78"/>
              </a:rPr>
              <a:t>&lt;HTML</a:t>
            </a:r>
            <a:r>
              <a:rPr lang="en-GB" dirty="0" smtClean="0">
                <a:cs typeface="B Nazanin" panose="00000400000000000000" pitchFamily="2" charset="-78"/>
              </a:rPr>
              <a:t>&gt;</a:t>
            </a:r>
            <a:endParaRPr lang="fa-IR" dirty="0" smtClean="0">
              <a:cs typeface="B Nazanin" panose="00000400000000000000" pitchFamily="2" charset="-78"/>
            </a:endParaRPr>
          </a:p>
          <a:p>
            <a:pPr lvl="0" algn="r" rtl="1"/>
            <a:endParaRPr lang="en-GB" dirty="0">
              <a:cs typeface="B Nazanin" panose="00000400000000000000" pitchFamily="2" charset="-78"/>
            </a:endParaRPr>
          </a:p>
          <a:p>
            <a:pPr lvl="0" algn="r" rtl="1"/>
            <a:r>
              <a:rPr lang="ar-SA" dirty="0">
                <a:cs typeface="B Nazanin" panose="00000400000000000000" pitchFamily="2" charset="-78"/>
              </a:rPr>
              <a:t>تگ هاي</a:t>
            </a:r>
            <a:r>
              <a:rPr lang="en-GB" dirty="0">
                <a:cs typeface="B Nazanin" panose="00000400000000000000" pitchFamily="2" charset="-78"/>
              </a:rPr>
              <a:t> HTML </a:t>
            </a:r>
            <a:r>
              <a:rPr lang="ar-SA" dirty="0">
                <a:cs typeface="B Nazanin" panose="00000400000000000000" pitchFamily="2" charset="-78"/>
              </a:rPr>
              <a:t>معمولا به صورت جفت مي آيند</a:t>
            </a:r>
            <a:r>
              <a:rPr lang="en-GB" dirty="0" smtClean="0">
                <a:cs typeface="B Nazanin" panose="00000400000000000000" pitchFamily="2" charset="-78"/>
              </a:rPr>
              <a:t>.</a:t>
            </a:r>
            <a:endParaRPr lang="fa-IR" dirty="0" smtClean="0">
              <a:cs typeface="B Nazanin" panose="00000400000000000000" pitchFamily="2" charset="-78"/>
            </a:endParaRPr>
          </a:p>
          <a:p>
            <a:pPr lvl="0" algn="r" rtl="1"/>
            <a:endParaRPr lang="en-GB" dirty="0">
              <a:cs typeface="B Nazanin" panose="00000400000000000000" pitchFamily="2" charset="-78"/>
            </a:endParaRPr>
          </a:p>
          <a:p>
            <a:pPr lvl="0" algn="r" rtl="1"/>
            <a:r>
              <a:rPr lang="ar-SA" dirty="0">
                <a:cs typeface="B Nazanin" panose="00000400000000000000" pitchFamily="2" charset="-78"/>
              </a:rPr>
              <a:t>تگ اول همان تگ شروع مي باشد و تگ دوم نيز همان تگ پايان است</a:t>
            </a:r>
            <a:r>
              <a:rPr lang="en-GB" dirty="0" smtClean="0">
                <a:cs typeface="B Nazanin" panose="00000400000000000000" pitchFamily="2" charset="-78"/>
              </a:rPr>
              <a:t>.</a:t>
            </a:r>
            <a:endParaRPr lang="fa-IR" dirty="0" smtClean="0">
              <a:cs typeface="B Nazanin" panose="00000400000000000000" pitchFamily="2" charset="-78"/>
            </a:endParaRPr>
          </a:p>
          <a:p>
            <a:pPr lvl="0" algn="r" rtl="1"/>
            <a:endParaRPr lang="en-GB" dirty="0">
              <a:cs typeface="B Nazanin" panose="00000400000000000000" pitchFamily="2" charset="-78"/>
            </a:endParaRPr>
          </a:p>
          <a:p>
            <a:pPr lvl="0" algn="r" rtl="1"/>
            <a:r>
              <a:rPr lang="ar-SA" dirty="0">
                <a:cs typeface="B Nazanin" panose="00000400000000000000" pitchFamily="2" charset="-78"/>
              </a:rPr>
              <a:t>تگ هاي شروع و پايان، تگ باز و بسته نيز ناميده مي شود</a:t>
            </a:r>
            <a:r>
              <a:rPr lang="en-GB" dirty="0">
                <a:cs typeface="B Nazanin" panose="00000400000000000000" pitchFamily="2" charset="-78"/>
              </a:rPr>
              <a:t>.</a:t>
            </a:r>
          </a:p>
          <a:p>
            <a:pPr algn="r"/>
            <a:endParaRPr lang="en-GB" dirty="0">
              <a:cs typeface="B Nazanin" panose="00000400000000000000" pitchFamily="2" charset="-78"/>
            </a:endParaRPr>
          </a:p>
        </p:txBody>
      </p:sp>
      <p:sp>
        <p:nvSpPr>
          <p:cNvPr id="2" name="Title 1"/>
          <p:cNvSpPr>
            <a:spLocks noGrp="1"/>
          </p:cNvSpPr>
          <p:nvPr>
            <p:ph type="title"/>
          </p:nvPr>
        </p:nvSpPr>
        <p:spPr/>
        <p:txBody>
          <a:bodyPr>
            <a:normAutofit fontScale="90000"/>
          </a:bodyPr>
          <a:lstStyle/>
          <a:p>
            <a:pPr algn="r" rtl="1"/>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تگ </a:t>
            </a:r>
            <a:r>
              <a:rPr lang="fa-IR" dirty="0">
                <a:cs typeface="B Nazanin" panose="00000400000000000000" pitchFamily="2" charset="-78"/>
              </a:rPr>
              <a:t>های </a:t>
            </a:r>
            <a:r>
              <a:rPr lang="en-GB" dirty="0">
                <a:cs typeface="B Nazanin" panose="00000400000000000000" pitchFamily="2" charset="-78"/>
              </a:rPr>
              <a:t>HTML</a:t>
            </a:r>
            <a:br>
              <a:rPr lang="en-GB" dirty="0">
                <a:cs typeface="B Nazanin" panose="00000400000000000000" pitchFamily="2" charset="-78"/>
              </a:rPr>
            </a:br>
            <a:endParaRPr lang="en-GB" dirty="0"/>
          </a:p>
        </p:txBody>
      </p:sp>
    </p:spTree>
    <p:extLst>
      <p:ext uri="{BB962C8B-B14F-4D97-AF65-F5344CB8AC3E}">
        <p14:creationId xmlns:p14="http://schemas.microsoft.com/office/powerpoint/2010/main" val="778147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latin typeface="Times New Roman" panose="02020603050405020304" pitchFamily="18" charset="0"/>
                <a:cs typeface="Times New Roman" panose="02020603050405020304" pitchFamily="18" charset="0"/>
              </a:rPr>
              <a:t>&lt;h1 style="</a:t>
            </a:r>
            <a:r>
              <a:rPr lang="en-GB" dirty="0" err="1">
                <a:latin typeface="Times New Roman" panose="02020603050405020304" pitchFamily="18" charset="0"/>
                <a:cs typeface="Times New Roman" panose="02020603050405020304" pitchFamily="18" charset="0"/>
              </a:rPr>
              <a:t>font-family:verdana</a:t>
            </a:r>
            <a:r>
              <a:rPr lang="en-GB" dirty="0">
                <a:latin typeface="Times New Roman" panose="02020603050405020304" pitchFamily="18" charset="0"/>
                <a:cs typeface="Times New Roman" panose="02020603050405020304" pitchFamily="18" charset="0"/>
              </a:rPr>
              <a:t>"&gt;This is a heading&lt;/h1</a:t>
            </a:r>
            <a:r>
              <a:rPr lang="en-GB" dirty="0" smtClean="0">
                <a:latin typeface="Times New Roman" panose="02020603050405020304" pitchFamily="18" charset="0"/>
                <a:cs typeface="Times New Roman" panose="02020603050405020304" pitchFamily="18" charset="0"/>
              </a:rPr>
              <a:t>&gt;</a:t>
            </a:r>
            <a:endParaRPr lang="fa-IR"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&lt;h1 style="font-size:200%"&gt;This is a heading&lt;/h1</a:t>
            </a:r>
            <a:r>
              <a:rPr lang="en-GB" dirty="0" smtClean="0">
                <a:latin typeface="Times New Roman" panose="02020603050405020304" pitchFamily="18" charset="0"/>
                <a:cs typeface="Times New Roman" panose="02020603050405020304" pitchFamily="18" charset="0"/>
              </a:rPr>
              <a:t>&gt;</a:t>
            </a:r>
            <a:endParaRPr lang="fa-IR"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&lt;h1 style="</a:t>
            </a:r>
            <a:r>
              <a:rPr lang="en-GB" dirty="0" err="1">
                <a:latin typeface="Times New Roman" panose="02020603050405020304" pitchFamily="18" charset="0"/>
                <a:cs typeface="Times New Roman" panose="02020603050405020304" pitchFamily="18" charset="0"/>
              </a:rPr>
              <a:t>color:blue</a:t>
            </a:r>
            <a:r>
              <a:rPr lang="en-GB" dirty="0">
                <a:latin typeface="Times New Roman" panose="02020603050405020304" pitchFamily="18" charset="0"/>
                <a:cs typeface="Times New Roman" panose="02020603050405020304" pitchFamily="18" charset="0"/>
              </a:rPr>
              <a:t>"&gt;This is a heading&lt;/h1</a:t>
            </a:r>
            <a:r>
              <a:rPr lang="en-GB" dirty="0" smtClean="0">
                <a:latin typeface="Times New Roman" panose="02020603050405020304" pitchFamily="18" charset="0"/>
                <a:cs typeface="Times New Roman" panose="02020603050405020304" pitchFamily="18" charset="0"/>
              </a:rPr>
              <a:t>&gt;</a:t>
            </a:r>
            <a:endParaRPr lang="fa-IR" dirty="0" smtClean="0">
              <a:latin typeface="Times New Roman" panose="02020603050405020304" pitchFamily="18" charset="0"/>
              <a:cs typeface="Times New Roman" panose="02020603050405020304" pitchFamily="18" charset="0"/>
            </a:endParaRPr>
          </a:p>
          <a:p>
            <a:pPr algn="r" rtl="1"/>
            <a:r>
              <a:rPr lang="fa-IR" dirty="0">
                <a:cs typeface="B Nazanin" panose="00000400000000000000" pitchFamily="2" charset="-78"/>
              </a:rPr>
              <a:t>خصوصیات </a:t>
            </a:r>
            <a:r>
              <a:rPr lang="en-GB" sz="2000" dirty="0">
                <a:latin typeface="Times New Roman" panose="02020603050405020304" pitchFamily="18" charset="0"/>
                <a:cs typeface="Times New Roman" panose="02020603050405020304" pitchFamily="18" charset="0"/>
              </a:rPr>
              <a:t>font-family , </a:t>
            </a:r>
            <a:r>
              <a:rPr lang="en-GB" sz="2000" dirty="0" err="1">
                <a:latin typeface="Times New Roman" panose="02020603050405020304" pitchFamily="18" charset="0"/>
                <a:cs typeface="Times New Roman" panose="02020603050405020304" pitchFamily="18" charset="0"/>
              </a:rPr>
              <a:t>color</a:t>
            </a:r>
            <a:r>
              <a:rPr lang="en-GB" sz="2000" dirty="0">
                <a:latin typeface="Times New Roman" panose="02020603050405020304" pitchFamily="18" charset="0"/>
                <a:cs typeface="Times New Roman" panose="02020603050405020304" pitchFamily="18" charset="0"/>
              </a:rPr>
              <a:t> , </a:t>
            </a:r>
            <a:r>
              <a:rPr lang="en-GB" sz="2000" dirty="0" smtClean="0">
                <a:latin typeface="Times New Roman" panose="02020603050405020304" pitchFamily="18" charset="0"/>
                <a:cs typeface="Times New Roman" panose="02020603050405020304" pitchFamily="18" charset="0"/>
              </a:rPr>
              <a:t>font-size</a:t>
            </a:r>
            <a:r>
              <a:rPr lang="fa-IR" dirty="0" smtClean="0">
                <a:cs typeface="B Nazanin" panose="00000400000000000000" pitchFamily="2" charset="-78"/>
              </a:rPr>
              <a:t>به </a:t>
            </a:r>
            <a:r>
              <a:rPr lang="fa-IR" dirty="0">
                <a:cs typeface="B Nazanin" panose="00000400000000000000" pitchFamily="2" charset="-78"/>
              </a:rPr>
              <a:t>ترتیب اندازه، رنگ و فونت متن را تنظیم می </a:t>
            </a:r>
            <a:r>
              <a:rPr lang="fa-IR" dirty="0" smtClean="0">
                <a:cs typeface="B Nazanin" panose="00000400000000000000" pitchFamily="2" charset="-78"/>
              </a:rPr>
              <a:t>کنند</a:t>
            </a:r>
            <a:r>
              <a:rPr lang="en-GB" dirty="0" smtClean="0">
                <a:cs typeface="B Nazanin" panose="00000400000000000000" pitchFamily="2" charset="-78"/>
              </a:rPr>
              <a:t>.</a:t>
            </a:r>
            <a:endParaRPr lang="fa-IR" dirty="0" smtClean="0">
              <a:latin typeface="Times New Roman" panose="02020603050405020304" pitchFamily="18" charset="0"/>
              <a:cs typeface="B Nazanin" panose="00000400000000000000" pitchFamily="2" charset="-78"/>
            </a:endParaRPr>
          </a:p>
          <a:p>
            <a:r>
              <a:rPr lang="en-GB" dirty="0" smtClean="0">
                <a:latin typeface="Times New Roman" panose="02020603050405020304" pitchFamily="18" charset="0"/>
                <a:cs typeface="Times New Roman" panose="02020603050405020304" pitchFamily="18" charset="0"/>
              </a:rPr>
              <a:t>&lt;</a:t>
            </a:r>
            <a:r>
              <a:rPr lang="en-GB" dirty="0">
                <a:latin typeface="Times New Roman" panose="02020603050405020304" pitchFamily="18" charset="0"/>
                <a:cs typeface="Times New Roman" panose="02020603050405020304" pitchFamily="18" charset="0"/>
              </a:rPr>
              <a:t>p style="font-family:verdana;font-size:110%;</a:t>
            </a:r>
            <a:r>
              <a:rPr lang="en-GB" dirty="0" err="1">
                <a:latin typeface="Times New Roman" panose="02020603050405020304" pitchFamily="18" charset="0"/>
                <a:cs typeface="Times New Roman" panose="02020603050405020304" pitchFamily="18" charset="0"/>
              </a:rPr>
              <a:t>color:green</a:t>
            </a:r>
            <a:r>
              <a:rPr lang="en-GB" dirty="0" smtClean="0">
                <a:latin typeface="Times New Roman" panose="02020603050405020304" pitchFamily="18" charset="0"/>
                <a:cs typeface="Times New Roman" panose="02020603050405020304" pitchFamily="18" charset="0"/>
              </a:rPr>
              <a:t>"&gt;This </a:t>
            </a:r>
            <a:r>
              <a:rPr lang="en-GB" dirty="0">
                <a:latin typeface="Times New Roman" panose="02020603050405020304" pitchFamily="18" charset="0"/>
                <a:cs typeface="Times New Roman" panose="02020603050405020304" pitchFamily="18" charset="0"/>
              </a:rPr>
              <a:t>is a paragraph with some text in it. </a:t>
            </a:r>
            <a:r>
              <a:rPr lang="en-US" smtClean="0">
                <a:latin typeface="Times New Roman" panose="02020603050405020304" pitchFamily="18" charset="0"/>
                <a:cs typeface="Times New Roman" panose="02020603050405020304" pitchFamily="18" charset="0"/>
              </a:rPr>
              <a:t> </a:t>
            </a:r>
            <a:r>
              <a:rPr lang="en-GB" smtClean="0">
                <a:latin typeface="Times New Roman" panose="02020603050405020304" pitchFamily="18" charset="0"/>
                <a:cs typeface="Times New Roman" panose="02020603050405020304" pitchFamily="18" charset="0"/>
              </a:rPr>
              <a:t>&lt;/</a:t>
            </a:r>
            <a:r>
              <a:rPr lang="en-GB" dirty="0">
                <a:latin typeface="Times New Roman" panose="02020603050405020304" pitchFamily="18" charset="0"/>
                <a:cs typeface="Times New Roman" panose="02020603050405020304" pitchFamily="18" charset="0"/>
              </a:rPr>
              <a:t>p&gt;</a:t>
            </a:r>
          </a:p>
        </p:txBody>
      </p:sp>
      <p:sp>
        <p:nvSpPr>
          <p:cNvPr id="3" name="Title 2"/>
          <p:cNvSpPr>
            <a:spLocks noGrp="1"/>
          </p:cNvSpPr>
          <p:nvPr>
            <p:ph type="title"/>
          </p:nvPr>
        </p:nvSpPr>
        <p:spPr/>
        <p:txBody>
          <a:bodyPr/>
          <a:lstStyle/>
          <a:p>
            <a:pPr algn="ctr"/>
            <a:r>
              <a:rPr lang="en-GB" dirty="0" smtClean="0"/>
              <a:t>Style</a:t>
            </a:r>
            <a:r>
              <a:rPr lang="fa-IR" dirty="0" smtClean="0"/>
              <a:t>خصوصیت </a:t>
            </a:r>
            <a:endParaRPr lang="en-GB" dirty="0"/>
          </a:p>
        </p:txBody>
      </p:sp>
    </p:spTree>
    <p:extLst>
      <p:ext uri="{BB962C8B-B14F-4D97-AF65-F5344CB8AC3E}">
        <p14:creationId xmlns:p14="http://schemas.microsoft.com/office/powerpoint/2010/main" val="4219593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60648"/>
            <a:ext cx="8291264" cy="5746643"/>
          </a:xfrm>
        </p:spPr>
        <p:txBody>
          <a:bodyPr>
            <a:normAutofit/>
          </a:bodyPr>
          <a:lstStyle/>
          <a:p>
            <a:pPr algn="r" rtl="1"/>
            <a:r>
              <a:rPr lang="en-GB" sz="2000" dirty="0" smtClean="0">
                <a:latin typeface="Times New Roman" panose="02020603050405020304" pitchFamily="18" charset="0"/>
                <a:cs typeface="B Nazanin" panose="00000400000000000000" pitchFamily="2" charset="-78"/>
              </a:rPr>
              <a:t> </a:t>
            </a:r>
            <a:r>
              <a:rPr lang="fa-IR" b="1" dirty="0">
                <a:cs typeface="B Nazanin" panose="00000400000000000000" pitchFamily="2" charset="-78"/>
              </a:rPr>
              <a:t>ترازبندی متن</a:t>
            </a:r>
          </a:p>
          <a:p>
            <a:pPr algn="r" rtl="1"/>
            <a:r>
              <a:rPr lang="fa-IR" sz="2000" dirty="0">
                <a:cs typeface="B Nazanin" panose="00000400000000000000" pitchFamily="2" charset="-78"/>
              </a:rPr>
              <a:t>خصوصیت </a:t>
            </a:r>
            <a:r>
              <a:rPr lang="en-GB" sz="2000" dirty="0">
                <a:cs typeface="B Nazanin" panose="00000400000000000000" pitchFamily="2" charset="-78"/>
              </a:rPr>
              <a:t>text-align </a:t>
            </a:r>
            <a:r>
              <a:rPr lang="fa-IR" sz="2000" dirty="0">
                <a:cs typeface="B Nazanin" panose="00000400000000000000" pitchFamily="2" charset="-78"/>
              </a:rPr>
              <a:t>در جهت محور </a:t>
            </a:r>
            <a:r>
              <a:rPr lang="en-GB" sz="2000" dirty="0">
                <a:cs typeface="B Nazanin" panose="00000400000000000000" pitchFamily="2" charset="-78"/>
              </a:rPr>
              <a:t>X </a:t>
            </a:r>
            <a:r>
              <a:rPr lang="fa-IR" sz="2000" dirty="0">
                <a:cs typeface="B Nazanin" panose="00000400000000000000" pitchFamily="2" charset="-78"/>
              </a:rPr>
              <a:t>یک متن را ترازبندی می کند</a:t>
            </a:r>
          </a:p>
          <a:p>
            <a:pPr rtl="1"/>
            <a:r>
              <a:rPr lang="en-GB" dirty="0">
                <a:latin typeface="Times New Roman" panose="02020603050405020304" pitchFamily="18" charset="0"/>
                <a:cs typeface="Times New Roman" panose="02020603050405020304" pitchFamily="18" charset="0"/>
              </a:rPr>
              <a:t>&lt;h1 style="</a:t>
            </a:r>
            <a:r>
              <a:rPr lang="en-GB" dirty="0" err="1">
                <a:latin typeface="Times New Roman" panose="02020603050405020304" pitchFamily="18" charset="0"/>
                <a:cs typeface="Times New Roman" panose="02020603050405020304" pitchFamily="18" charset="0"/>
              </a:rPr>
              <a:t>text-align:center</a:t>
            </a:r>
            <a:r>
              <a:rPr lang="en-GB" dirty="0">
                <a:latin typeface="Times New Roman" panose="02020603050405020304" pitchFamily="18" charset="0"/>
                <a:cs typeface="Times New Roman" panose="02020603050405020304" pitchFamily="18" charset="0"/>
              </a:rPr>
              <a:t>;"&gt;</a:t>
            </a:r>
            <a:r>
              <a:rPr lang="en-GB" dirty="0" err="1">
                <a:latin typeface="Times New Roman" panose="02020603050405020304" pitchFamily="18" charset="0"/>
                <a:cs typeface="Times New Roman" panose="02020603050405020304" pitchFamily="18" charset="0"/>
              </a:rPr>
              <a:t>Center</a:t>
            </a:r>
            <a:r>
              <a:rPr lang="en-GB" dirty="0">
                <a:latin typeface="Times New Roman" panose="02020603050405020304" pitchFamily="18" charset="0"/>
                <a:cs typeface="Times New Roman" panose="02020603050405020304" pitchFamily="18" charset="0"/>
              </a:rPr>
              <a:t>-aligned heading&lt;/h1</a:t>
            </a:r>
            <a:r>
              <a:rPr lang="en-GB" dirty="0" smtClean="0">
                <a:latin typeface="Times New Roman" panose="02020603050405020304" pitchFamily="18" charset="0"/>
                <a:cs typeface="Times New Roman" panose="02020603050405020304" pitchFamily="18" charset="0"/>
              </a:rPr>
              <a:t>&gt;</a:t>
            </a:r>
          </a:p>
          <a:p>
            <a:pPr algn="r" rtl="1"/>
            <a:r>
              <a:rPr lang="fa-IR" b="1" dirty="0" smtClean="0">
                <a:cs typeface="B Nazanin" panose="00000400000000000000" pitchFamily="2" charset="-78"/>
              </a:rPr>
              <a:t>برای تایپ فارسی</a:t>
            </a:r>
            <a:endParaRPr lang="en-GB" b="1" dirty="0" smtClean="0">
              <a:cs typeface="B Nazanin" panose="00000400000000000000" pitchFamily="2" charset="-78"/>
            </a:endParaRPr>
          </a:p>
          <a:p>
            <a:pPr rtl="1"/>
            <a:r>
              <a:rPr lang="en-GB" dirty="0">
                <a:latin typeface="Times New Roman" panose="02020603050405020304" pitchFamily="18" charset="0"/>
                <a:cs typeface="Times New Roman" panose="02020603050405020304" pitchFamily="18" charset="0"/>
              </a:rPr>
              <a:t>&lt;body style="</a:t>
            </a:r>
            <a:r>
              <a:rPr lang="en-GB" dirty="0" err="1">
                <a:latin typeface="Times New Roman" panose="02020603050405020304" pitchFamily="18" charset="0"/>
                <a:cs typeface="Times New Roman" panose="02020603050405020304" pitchFamily="18" charset="0"/>
              </a:rPr>
              <a:t>direction:rtl</a:t>
            </a:r>
            <a:r>
              <a:rPr lang="en-GB" dirty="0">
                <a:latin typeface="Times New Roman" panose="02020603050405020304" pitchFamily="18" charset="0"/>
                <a:cs typeface="Times New Roman" panose="02020603050405020304" pitchFamily="18" charset="0"/>
              </a:rPr>
              <a:t>"&gt;</a:t>
            </a:r>
          </a:p>
          <a:p>
            <a:pPr algn="r" rtl="1"/>
            <a:endParaRPr lang="en-GB" dirty="0" smtClean="0">
              <a:latin typeface="Times New Roman" panose="02020603050405020304" pitchFamily="18" charset="0"/>
              <a:cs typeface="Times New Roman" panose="02020603050405020304" pitchFamily="18" charset="0"/>
            </a:endParaRPr>
          </a:p>
          <a:p>
            <a:pPr algn="r" rtl="1"/>
            <a:r>
              <a:rPr lang="fa-IR" b="1" dirty="0" smtClean="0">
                <a:cs typeface="B Nazanin" panose="00000400000000000000" pitchFamily="2" charset="-78"/>
              </a:rPr>
              <a:t>تنظیم </a:t>
            </a:r>
            <a:r>
              <a:rPr lang="fa-IR" b="1" dirty="0">
                <a:cs typeface="B Nazanin" panose="00000400000000000000" pitchFamily="2" charset="-78"/>
              </a:rPr>
              <a:t>رنگ پس زمینه عناصر </a:t>
            </a:r>
            <a:r>
              <a:rPr lang="en-GB" dirty="0">
                <a:cs typeface="B Nazanin" panose="00000400000000000000" pitchFamily="2" charset="-78"/>
              </a:rPr>
              <a:t>HTML</a:t>
            </a:r>
          </a:p>
          <a:p>
            <a:pPr algn="r" rtl="1"/>
            <a:r>
              <a:rPr lang="fa-IR" sz="2000" dirty="0">
                <a:cs typeface="B Nazanin" panose="00000400000000000000" pitchFamily="2" charset="-78"/>
              </a:rPr>
              <a:t>خصوصیت </a:t>
            </a:r>
            <a:r>
              <a:rPr lang="en-GB" sz="2000" dirty="0">
                <a:cs typeface="B Nazanin" panose="00000400000000000000" pitchFamily="2" charset="-78"/>
              </a:rPr>
              <a:t>background-</a:t>
            </a:r>
            <a:r>
              <a:rPr lang="en-GB" sz="2000" dirty="0" err="1">
                <a:cs typeface="B Nazanin" panose="00000400000000000000" pitchFamily="2" charset="-78"/>
              </a:rPr>
              <a:t>color</a:t>
            </a:r>
            <a:r>
              <a:rPr lang="en-GB" sz="2000" dirty="0">
                <a:cs typeface="B Nazanin" panose="00000400000000000000" pitchFamily="2" charset="-78"/>
              </a:rPr>
              <a:t> </a:t>
            </a:r>
            <a:r>
              <a:rPr lang="fa-IR" sz="2000" dirty="0">
                <a:cs typeface="B Nazanin" panose="00000400000000000000" pitchFamily="2" charset="-78"/>
              </a:rPr>
              <a:t>رنگ پس زمینه یک عنصر </a:t>
            </a:r>
            <a:r>
              <a:rPr lang="en-GB" sz="2000" dirty="0">
                <a:cs typeface="B Nazanin" panose="00000400000000000000" pitchFamily="2" charset="-78"/>
              </a:rPr>
              <a:t>HTML </a:t>
            </a:r>
            <a:r>
              <a:rPr lang="fa-IR" sz="2000" dirty="0">
                <a:cs typeface="B Nazanin" panose="00000400000000000000" pitchFamily="2" charset="-78"/>
              </a:rPr>
              <a:t>را تنظیم می </a:t>
            </a:r>
            <a:r>
              <a:rPr lang="fa-IR" sz="2000" dirty="0" smtClean="0">
                <a:cs typeface="B Nazanin" panose="00000400000000000000" pitchFamily="2" charset="-78"/>
              </a:rPr>
              <a:t>کند</a:t>
            </a:r>
            <a:r>
              <a:rPr lang="en-GB" sz="2000" dirty="0" smtClean="0">
                <a:cs typeface="B Nazanin" panose="00000400000000000000" pitchFamily="2" charset="-78"/>
              </a:rPr>
              <a:t>.</a:t>
            </a:r>
          </a:p>
          <a:p>
            <a:pPr algn="r" rtl="1"/>
            <a:endParaRPr lang="fa-IR" sz="2000" dirty="0">
              <a:cs typeface="B Nazanin" panose="00000400000000000000" pitchFamily="2" charset="-78"/>
            </a:endParaRPr>
          </a:p>
          <a:p>
            <a:pPr marL="109728" indent="0" rtl="1">
              <a:buNone/>
            </a:pPr>
            <a:r>
              <a:rPr lang="en-GB" dirty="0">
                <a:latin typeface="Times New Roman" panose="02020603050405020304" pitchFamily="18" charset="0"/>
                <a:cs typeface="Times New Roman" panose="02020603050405020304" pitchFamily="18" charset="0"/>
              </a:rPr>
              <a:t>&lt;body style="</a:t>
            </a:r>
            <a:r>
              <a:rPr lang="en-GB" dirty="0" err="1">
                <a:latin typeface="Times New Roman" panose="02020603050405020304" pitchFamily="18" charset="0"/>
                <a:cs typeface="Times New Roman" panose="02020603050405020304" pitchFamily="18" charset="0"/>
              </a:rPr>
              <a:t>background-color:yellow</a:t>
            </a:r>
            <a:r>
              <a:rPr lang="en-GB" dirty="0">
                <a:latin typeface="Times New Roman" panose="02020603050405020304" pitchFamily="18" charset="0"/>
                <a:cs typeface="Times New Roman" panose="02020603050405020304" pitchFamily="18" charset="0"/>
              </a:rPr>
              <a:t>;"&gt;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&lt;h2 style="</a:t>
            </a:r>
            <a:r>
              <a:rPr lang="en-GB" dirty="0" err="1">
                <a:latin typeface="Times New Roman" panose="02020603050405020304" pitchFamily="18" charset="0"/>
                <a:cs typeface="Times New Roman" panose="02020603050405020304" pitchFamily="18" charset="0"/>
              </a:rPr>
              <a:t>background-color:red</a:t>
            </a:r>
            <a:r>
              <a:rPr lang="en-GB" dirty="0">
                <a:latin typeface="Times New Roman" panose="02020603050405020304" pitchFamily="18" charset="0"/>
                <a:cs typeface="Times New Roman" panose="02020603050405020304" pitchFamily="18" charset="0"/>
              </a:rPr>
              <a:t>;"&gt;This is </a:t>
            </a:r>
            <a:r>
              <a:rPr lang="en-GB" dirty="0" smtClean="0">
                <a:latin typeface="Times New Roman" panose="02020603050405020304" pitchFamily="18" charset="0"/>
                <a:cs typeface="Times New Roman" panose="02020603050405020304" pitchFamily="18" charset="0"/>
              </a:rPr>
              <a:t>a heading</a:t>
            </a:r>
            <a:r>
              <a:rPr lang="en-GB" dirty="0">
                <a:latin typeface="Times New Roman" panose="02020603050405020304" pitchFamily="18" charset="0"/>
                <a:cs typeface="Times New Roman" panose="02020603050405020304" pitchFamily="18" charset="0"/>
              </a:rPr>
              <a:t>&lt;/h2&gt;</a:t>
            </a:r>
          </a:p>
        </p:txBody>
      </p:sp>
      <p:sp>
        <p:nvSpPr>
          <p:cNvPr id="3" name="Title 2"/>
          <p:cNvSpPr>
            <a:spLocks noGrp="1"/>
          </p:cNvSpPr>
          <p:nvPr>
            <p:ph type="title"/>
          </p:nvPr>
        </p:nvSpPr>
        <p:spPr>
          <a:xfrm>
            <a:off x="467544" y="274638"/>
            <a:ext cx="8219256" cy="130026"/>
          </a:xfrm>
        </p:spPr>
        <p:txBody>
          <a:bodyPr>
            <a:normAutofit fontScale="90000"/>
          </a:bodyPr>
          <a:lstStyle/>
          <a:p>
            <a:pPr algn="ctr" rtl="1"/>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355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rtl="1">
              <a:buNone/>
            </a:pPr>
            <a:r>
              <a:rPr lang="fa-IR" dirty="0">
                <a:cs typeface="B Nazanin" panose="00000400000000000000" pitchFamily="2" charset="-78"/>
              </a:rPr>
              <a:t>جداول به وسیله تگ </a:t>
            </a:r>
            <a:r>
              <a:rPr lang="fa-IR" dirty="0" smtClean="0">
                <a:cs typeface="B Nazanin" panose="00000400000000000000" pitchFamily="2" charset="-78"/>
              </a:rPr>
              <a:t>&lt;</a:t>
            </a:r>
            <a:r>
              <a:rPr lang="en-GB" dirty="0" smtClean="0">
                <a:cs typeface="B Nazanin" panose="00000400000000000000" pitchFamily="2" charset="-78"/>
              </a:rPr>
              <a:t>&lt;table </a:t>
            </a:r>
            <a:r>
              <a:rPr lang="fa-IR" dirty="0">
                <a:cs typeface="B Nazanin" panose="00000400000000000000" pitchFamily="2" charset="-78"/>
              </a:rPr>
              <a:t>تعریف می شوند.</a:t>
            </a:r>
          </a:p>
          <a:p>
            <a:pPr marL="109728" indent="0" algn="just" rtl="1">
              <a:buNone/>
            </a:pPr>
            <a:r>
              <a:rPr lang="fa-IR" dirty="0">
                <a:cs typeface="B Nazanin" panose="00000400000000000000" pitchFamily="2" charset="-78"/>
              </a:rPr>
              <a:t>یک جدول حاوی سطرهایی می باشد (که با تگ </a:t>
            </a:r>
            <a:r>
              <a:rPr lang="en-GB" dirty="0" smtClean="0">
                <a:cs typeface="B Nazanin" panose="00000400000000000000" pitchFamily="2" charset="-78"/>
              </a:rPr>
              <a:t> &lt;</a:t>
            </a:r>
            <a:r>
              <a:rPr lang="en-GB" dirty="0" err="1" smtClean="0">
                <a:cs typeface="B Nazanin" panose="00000400000000000000" pitchFamily="2" charset="-78"/>
              </a:rPr>
              <a:t>tr</a:t>
            </a:r>
            <a:r>
              <a:rPr lang="en-GB" dirty="0">
                <a:cs typeface="B Nazanin" panose="00000400000000000000" pitchFamily="2" charset="-78"/>
              </a:rPr>
              <a:t>&gt; </a:t>
            </a:r>
            <a:r>
              <a:rPr lang="fa-IR" dirty="0">
                <a:cs typeface="B Nazanin" panose="00000400000000000000" pitchFamily="2" charset="-78"/>
              </a:rPr>
              <a:t>مشخص می شوند) و هر سطر شامل تعدادی سلول است (که با تگ </a:t>
            </a:r>
            <a:r>
              <a:rPr lang="en-GB" dirty="0" smtClean="0">
                <a:cs typeface="B Nazanin" panose="00000400000000000000" pitchFamily="2" charset="-78"/>
              </a:rPr>
              <a:t> &lt;td</a:t>
            </a:r>
            <a:r>
              <a:rPr lang="en-GB" dirty="0">
                <a:cs typeface="B Nazanin" panose="00000400000000000000" pitchFamily="2" charset="-78"/>
              </a:rPr>
              <a:t>&gt; </a:t>
            </a:r>
            <a:r>
              <a:rPr lang="fa-IR" dirty="0">
                <a:cs typeface="B Nazanin" panose="00000400000000000000" pitchFamily="2" charset="-78"/>
              </a:rPr>
              <a:t>مشخص می شوند</a:t>
            </a:r>
            <a:r>
              <a:rPr lang="fa-IR" dirty="0" smtClean="0">
                <a:cs typeface="B Nazanin" panose="00000400000000000000" pitchFamily="2" charset="-78"/>
              </a:rPr>
              <a:t>)</a:t>
            </a:r>
            <a:endParaRPr lang="en-GB" dirty="0" smtClean="0">
              <a:cs typeface="B Nazanin" panose="00000400000000000000" pitchFamily="2" charset="-78"/>
            </a:endParaRPr>
          </a:p>
          <a:p>
            <a:pPr marL="109728" indent="0" algn="just" rtl="1">
              <a:buNone/>
            </a:pPr>
            <a:endParaRPr lang="fa-IR" dirty="0">
              <a:cs typeface="B Nazanin" panose="00000400000000000000" pitchFamily="2" charset="-78"/>
            </a:endParaRPr>
          </a:p>
          <a:p>
            <a:pPr algn="just" rtl="1">
              <a:buFont typeface="Wingdings" panose="05000000000000000000" pitchFamily="2" charset="2"/>
              <a:buChar char="q"/>
            </a:pPr>
            <a:r>
              <a:rPr lang="en-GB" dirty="0">
                <a:cs typeface="B Nazanin" panose="00000400000000000000" pitchFamily="2" charset="-78"/>
              </a:rPr>
              <a:t>td </a:t>
            </a:r>
            <a:r>
              <a:rPr lang="fa-IR" dirty="0">
                <a:cs typeface="B Nazanin" panose="00000400000000000000" pitchFamily="2" charset="-78"/>
              </a:rPr>
              <a:t>مخفف </a:t>
            </a:r>
            <a:r>
              <a:rPr lang="en-GB" dirty="0" smtClean="0">
                <a:cs typeface="B Nazanin" panose="00000400000000000000" pitchFamily="2" charset="-78"/>
              </a:rPr>
              <a:t>table data</a:t>
            </a:r>
            <a:r>
              <a:rPr lang="fa-IR" dirty="0" smtClean="0">
                <a:cs typeface="B Nazanin" panose="00000400000000000000" pitchFamily="2" charset="-78"/>
              </a:rPr>
              <a:t>است </a:t>
            </a:r>
            <a:r>
              <a:rPr lang="fa-IR" dirty="0">
                <a:cs typeface="B Nazanin" panose="00000400000000000000" pitchFamily="2" charset="-78"/>
              </a:rPr>
              <a:t>و حاوی </a:t>
            </a:r>
            <a:r>
              <a:rPr lang="fa-IR" dirty="0" smtClean="0">
                <a:cs typeface="B Nazanin" panose="00000400000000000000" pitchFamily="2" charset="-78"/>
              </a:rPr>
              <a:t>داده</a:t>
            </a:r>
            <a:r>
              <a:rPr lang="en-GB" dirty="0" smtClean="0">
                <a:cs typeface="B Nazanin" panose="00000400000000000000" pitchFamily="2" charset="-78"/>
              </a:rPr>
              <a:t> </a:t>
            </a:r>
            <a:r>
              <a:rPr lang="fa-IR" dirty="0" smtClean="0">
                <a:cs typeface="B Nazanin" panose="00000400000000000000" pitchFamily="2" charset="-78"/>
              </a:rPr>
              <a:t>های </a:t>
            </a:r>
            <a:r>
              <a:rPr lang="fa-IR" dirty="0">
                <a:cs typeface="B Nazanin" panose="00000400000000000000" pitchFamily="2" charset="-78"/>
              </a:rPr>
              <a:t>سلول ها می باشد. تگ </a:t>
            </a:r>
            <a:r>
              <a:rPr lang="en-GB" dirty="0" smtClean="0">
                <a:cs typeface="B Nazanin" panose="00000400000000000000" pitchFamily="2" charset="-78"/>
              </a:rPr>
              <a:t>&lt;td&gt;</a:t>
            </a:r>
            <a:r>
              <a:rPr lang="fa-IR" dirty="0" smtClean="0">
                <a:cs typeface="B Nazanin" panose="00000400000000000000" pitchFamily="2" charset="-78"/>
              </a:rPr>
              <a:t>می </a:t>
            </a:r>
            <a:r>
              <a:rPr lang="fa-IR" dirty="0">
                <a:cs typeface="B Nazanin" panose="00000400000000000000" pitchFamily="2" charset="-78"/>
              </a:rPr>
              <a:t>تواند حاوی متن، لینک، تصویر، لیست ها، فرم ها، جداول دیگر و غیره باشد.</a:t>
            </a:r>
          </a:p>
          <a:p>
            <a:pPr marL="109728" indent="0" algn="just" rtl="1">
              <a:buNone/>
            </a:pPr>
            <a:endParaRPr lang="en-GB" dirty="0">
              <a:cs typeface="B Nazanin" panose="00000400000000000000" pitchFamily="2" charset="-78"/>
            </a:endParaRPr>
          </a:p>
        </p:txBody>
      </p:sp>
      <p:sp>
        <p:nvSpPr>
          <p:cNvPr id="3" name="Title 2"/>
          <p:cNvSpPr>
            <a:spLocks noGrp="1"/>
          </p:cNvSpPr>
          <p:nvPr>
            <p:ph type="title"/>
          </p:nvPr>
        </p:nvSpPr>
        <p:spPr/>
        <p:txBody>
          <a:bodyPr/>
          <a:lstStyle/>
          <a:p>
            <a:pPr algn="ctr" rtl="1"/>
            <a:r>
              <a:rPr lang="fa-IR" dirty="0" smtClean="0">
                <a:cs typeface="B Nazanin" panose="00000400000000000000" pitchFamily="2" charset="-78"/>
              </a:rPr>
              <a:t>جداول در </a:t>
            </a:r>
            <a:r>
              <a:rPr lang="en-GB" dirty="0" smtClean="0">
                <a:cs typeface="B Nazanin" panose="00000400000000000000" pitchFamily="2" charset="-78"/>
              </a:rPr>
              <a:t>HTML</a:t>
            </a:r>
            <a:endParaRPr lang="en-GB" dirty="0">
              <a:cs typeface="B Nazanin" panose="00000400000000000000" pitchFamily="2" charset="-78"/>
            </a:endParaRPr>
          </a:p>
        </p:txBody>
      </p:sp>
    </p:spTree>
    <p:extLst>
      <p:ext uri="{BB962C8B-B14F-4D97-AF65-F5344CB8AC3E}">
        <p14:creationId xmlns:p14="http://schemas.microsoft.com/office/powerpoint/2010/main" val="2268001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332656"/>
            <a:ext cx="8507288" cy="5674635"/>
          </a:xfrm>
        </p:spPr>
        <p:txBody>
          <a:bodyPr/>
          <a:lstStyle/>
          <a:p>
            <a:r>
              <a:rPr lang="en-GB" dirty="0"/>
              <a:t>&lt;table&gt;</a:t>
            </a:r>
            <a:br>
              <a:rPr lang="en-GB" dirty="0"/>
            </a:br>
            <a:r>
              <a:rPr lang="en-GB" dirty="0"/>
              <a:t>&lt;</a:t>
            </a:r>
            <a:r>
              <a:rPr lang="en-GB" dirty="0" err="1"/>
              <a:t>tr</a:t>
            </a:r>
            <a:r>
              <a:rPr lang="en-GB" dirty="0"/>
              <a:t>&gt;</a:t>
            </a:r>
            <a:br>
              <a:rPr lang="en-GB" dirty="0"/>
            </a:br>
            <a:r>
              <a:rPr lang="en-GB" dirty="0"/>
              <a:t>&lt;td&gt;row 1, cell 1&lt;/td&gt;</a:t>
            </a:r>
            <a:br>
              <a:rPr lang="en-GB" dirty="0"/>
            </a:br>
            <a:r>
              <a:rPr lang="en-GB" dirty="0"/>
              <a:t>&lt;td&gt;row 1, cell 2&lt;/td&gt;</a:t>
            </a:r>
            <a:br>
              <a:rPr lang="en-GB" dirty="0"/>
            </a:br>
            <a:r>
              <a:rPr lang="en-GB" dirty="0"/>
              <a:t>&lt;/</a:t>
            </a:r>
            <a:r>
              <a:rPr lang="en-GB" dirty="0" err="1"/>
              <a:t>tr</a:t>
            </a:r>
            <a:r>
              <a:rPr lang="en-GB" dirty="0"/>
              <a:t>&gt;</a:t>
            </a:r>
            <a:br>
              <a:rPr lang="en-GB" dirty="0"/>
            </a:br>
            <a:r>
              <a:rPr lang="en-GB" dirty="0"/>
              <a:t>&lt;</a:t>
            </a:r>
            <a:r>
              <a:rPr lang="en-GB" dirty="0" err="1"/>
              <a:t>tr</a:t>
            </a:r>
            <a:r>
              <a:rPr lang="en-GB" dirty="0"/>
              <a:t>&gt;</a:t>
            </a:r>
            <a:br>
              <a:rPr lang="en-GB" dirty="0"/>
            </a:br>
            <a:r>
              <a:rPr lang="en-GB" dirty="0"/>
              <a:t>&lt;td&gt;row 2, cell 1&lt;/td&gt;</a:t>
            </a:r>
            <a:br>
              <a:rPr lang="en-GB" dirty="0"/>
            </a:br>
            <a:r>
              <a:rPr lang="en-GB" dirty="0"/>
              <a:t>&lt;td&gt;row 2, cell 2&lt;/td&gt;</a:t>
            </a:r>
            <a:br>
              <a:rPr lang="en-GB" dirty="0"/>
            </a:br>
            <a:r>
              <a:rPr lang="en-GB" dirty="0"/>
              <a:t>&lt;/</a:t>
            </a:r>
            <a:r>
              <a:rPr lang="en-GB" dirty="0" err="1"/>
              <a:t>tr</a:t>
            </a:r>
            <a:r>
              <a:rPr lang="en-GB" dirty="0"/>
              <a:t>&gt;</a:t>
            </a:r>
            <a:br>
              <a:rPr lang="en-GB" dirty="0"/>
            </a:br>
            <a:r>
              <a:rPr lang="en-GB" dirty="0"/>
              <a:t>&lt;/table&gt;</a:t>
            </a:r>
          </a:p>
        </p:txBody>
      </p:sp>
      <p:sp>
        <p:nvSpPr>
          <p:cNvPr id="3" name="Title 2"/>
          <p:cNvSpPr>
            <a:spLocks noGrp="1"/>
          </p:cNvSpPr>
          <p:nvPr>
            <p:ph type="title"/>
          </p:nvPr>
        </p:nvSpPr>
        <p:spPr>
          <a:xfrm>
            <a:off x="467544" y="274638"/>
            <a:ext cx="8219256" cy="202034"/>
          </a:xfrm>
        </p:spPr>
        <p:txBody>
          <a:bodyPr>
            <a:normAutofit fontScale="90000"/>
          </a:bodyPr>
          <a:lstStyle/>
          <a:p>
            <a:endParaRPr lang="en-GB" dirty="0"/>
          </a:p>
        </p:txBody>
      </p:sp>
    </p:spTree>
    <p:extLst>
      <p:ext uri="{BB962C8B-B14F-4D97-AF65-F5344CB8AC3E}">
        <p14:creationId xmlns:p14="http://schemas.microsoft.com/office/powerpoint/2010/main" val="919797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rtl="1"/>
            <a:r>
              <a:rPr lang="fa-IR" dirty="0" smtClean="0">
                <a:cs typeface="B Nazanin" panose="00000400000000000000" pitchFamily="2" charset="-78"/>
              </a:rPr>
              <a:t>اگر خصوصیت </a:t>
            </a:r>
            <a:r>
              <a:rPr lang="en-GB" dirty="0">
                <a:cs typeface="B Nazanin" panose="00000400000000000000" pitchFamily="2" charset="-78"/>
              </a:rPr>
              <a:t>Border </a:t>
            </a:r>
            <a:r>
              <a:rPr lang="fa-IR" dirty="0" smtClean="0">
                <a:cs typeface="B Nazanin" panose="00000400000000000000" pitchFamily="2" charset="-78"/>
              </a:rPr>
              <a:t> را </a:t>
            </a:r>
            <a:r>
              <a:rPr lang="fa-IR" dirty="0">
                <a:cs typeface="B Nazanin" panose="00000400000000000000" pitchFamily="2" charset="-78"/>
              </a:rPr>
              <a:t>برای جدولی مشخص نکنید، جدول بدون لبه نمایش داده می شود. گاهی اوقات این مورد می تواند کاربردی باشد، اما بیشتر مواقع ما نیاز به نمایش لبه ها داریم.</a:t>
            </a:r>
          </a:p>
          <a:p>
            <a:pPr algn="just" rtl="1"/>
            <a:r>
              <a:rPr lang="fa-IR" dirty="0">
                <a:cs typeface="B Nazanin" panose="00000400000000000000" pitchFamily="2" charset="-78"/>
              </a:rPr>
              <a:t>برای نمایش لبه ها باید خصوصیت </a:t>
            </a:r>
            <a:r>
              <a:rPr lang="en-GB" dirty="0">
                <a:cs typeface="B Nazanin" panose="00000400000000000000" pitchFamily="2" charset="-78"/>
              </a:rPr>
              <a:t>Border </a:t>
            </a:r>
            <a:r>
              <a:rPr lang="fa-IR" dirty="0">
                <a:cs typeface="B Nazanin" panose="00000400000000000000" pitchFamily="2" charset="-78"/>
              </a:rPr>
              <a:t>را تنظیم کنیم.</a:t>
            </a:r>
          </a:p>
          <a:p>
            <a:r>
              <a:rPr lang="en-GB" sz="2500" dirty="0">
                <a:latin typeface="Times New Roman" panose="02020603050405020304" pitchFamily="18" charset="0"/>
                <a:cs typeface="Times New Roman" panose="02020603050405020304" pitchFamily="18" charset="0"/>
              </a:rPr>
              <a:t>&lt;table border="1" </a:t>
            </a:r>
            <a:r>
              <a:rPr lang="en-GB" sz="2500" dirty="0" smtClean="0">
                <a:latin typeface="Times New Roman" panose="02020603050405020304" pitchFamily="18" charset="0"/>
                <a:cs typeface="Times New Roman" panose="02020603050405020304" pitchFamily="18" charset="0"/>
              </a:rPr>
              <a:t>&gt;</a:t>
            </a:r>
            <a:r>
              <a:rPr lang="en-GB" sz="2500" dirty="0">
                <a:latin typeface="Times New Roman" panose="02020603050405020304" pitchFamily="18" charset="0"/>
                <a:cs typeface="Times New Roman" panose="02020603050405020304" pitchFamily="18" charset="0"/>
              </a:rPr>
              <a:t/>
            </a:r>
            <a:br>
              <a:rPr lang="en-GB" sz="2500" dirty="0">
                <a:latin typeface="Times New Roman" panose="02020603050405020304" pitchFamily="18" charset="0"/>
                <a:cs typeface="Times New Roman" panose="02020603050405020304" pitchFamily="18" charset="0"/>
              </a:rPr>
            </a:br>
            <a:r>
              <a:rPr lang="en-GB" sz="2500" dirty="0">
                <a:latin typeface="Times New Roman" panose="02020603050405020304" pitchFamily="18" charset="0"/>
                <a:cs typeface="Times New Roman" panose="02020603050405020304" pitchFamily="18" charset="0"/>
              </a:rPr>
              <a:t>&lt;</a:t>
            </a:r>
            <a:r>
              <a:rPr lang="en-GB" sz="2500" dirty="0" err="1">
                <a:latin typeface="Times New Roman" panose="02020603050405020304" pitchFamily="18" charset="0"/>
                <a:cs typeface="Times New Roman" panose="02020603050405020304" pitchFamily="18" charset="0"/>
              </a:rPr>
              <a:t>tr</a:t>
            </a:r>
            <a:r>
              <a:rPr lang="en-GB" sz="2500" dirty="0">
                <a:latin typeface="Times New Roman" panose="02020603050405020304" pitchFamily="18" charset="0"/>
                <a:cs typeface="Times New Roman" panose="02020603050405020304" pitchFamily="18" charset="0"/>
              </a:rPr>
              <a:t>&gt;</a:t>
            </a:r>
            <a:br>
              <a:rPr lang="en-GB" sz="2500" dirty="0">
                <a:latin typeface="Times New Roman" panose="02020603050405020304" pitchFamily="18" charset="0"/>
                <a:cs typeface="Times New Roman" panose="02020603050405020304" pitchFamily="18" charset="0"/>
              </a:rPr>
            </a:br>
            <a:r>
              <a:rPr lang="en-GB" sz="2500" dirty="0">
                <a:latin typeface="Times New Roman" panose="02020603050405020304" pitchFamily="18" charset="0"/>
                <a:cs typeface="Times New Roman" panose="02020603050405020304" pitchFamily="18" charset="0"/>
              </a:rPr>
              <a:t>&lt;td&gt;Jill&lt;/td&gt;</a:t>
            </a:r>
            <a:br>
              <a:rPr lang="en-GB" sz="2500" dirty="0">
                <a:latin typeface="Times New Roman" panose="02020603050405020304" pitchFamily="18" charset="0"/>
                <a:cs typeface="Times New Roman" panose="02020603050405020304" pitchFamily="18" charset="0"/>
              </a:rPr>
            </a:br>
            <a:r>
              <a:rPr lang="en-GB" sz="2500" dirty="0">
                <a:latin typeface="Times New Roman" panose="02020603050405020304" pitchFamily="18" charset="0"/>
                <a:cs typeface="Times New Roman" panose="02020603050405020304" pitchFamily="18" charset="0"/>
              </a:rPr>
              <a:t>&lt;td&gt;Smith&lt;/td&gt; </a:t>
            </a:r>
            <a:br>
              <a:rPr lang="en-GB" sz="2500" dirty="0">
                <a:latin typeface="Times New Roman" panose="02020603050405020304" pitchFamily="18" charset="0"/>
                <a:cs typeface="Times New Roman" panose="02020603050405020304" pitchFamily="18" charset="0"/>
              </a:rPr>
            </a:br>
            <a:r>
              <a:rPr lang="en-GB" sz="2500" dirty="0">
                <a:latin typeface="Times New Roman" panose="02020603050405020304" pitchFamily="18" charset="0"/>
                <a:cs typeface="Times New Roman" panose="02020603050405020304" pitchFamily="18" charset="0"/>
              </a:rPr>
              <a:t>&lt;td&gt;50&lt;/td&gt;</a:t>
            </a:r>
            <a:br>
              <a:rPr lang="en-GB" sz="2500" dirty="0">
                <a:latin typeface="Times New Roman" panose="02020603050405020304" pitchFamily="18" charset="0"/>
                <a:cs typeface="Times New Roman" panose="02020603050405020304" pitchFamily="18" charset="0"/>
              </a:rPr>
            </a:br>
            <a:r>
              <a:rPr lang="en-GB" sz="2500" dirty="0">
                <a:latin typeface="Times New Roman" panose="02020603050405020304" pitchFamily="18" charset="0"/>
                <a:cs typeface="Times New Roman" panose="02020603050405020304" pitchFamily="18" charset="0"/>
              </a:rPr>
              <a:t>&lt;/</a:t>
            </a:r>
            <a:r>
              <a:rPr lang="en-GB" sz="2500" dirty="0" err="1">
                <a:latin typeface="Times New Roman" panose="02020603050405020304" pitchFamily="18" charset="0"/>
                <a:cs typeface="Times New Roman" panose="02020603050405020304" pitchFamily="18" charset="0"/>
              </a:rPr>
              <a:t>tr</a:t>
            </a:r>
            <a:r>
              <a:rPr lang="en-GB" sz="2500" dirty="0" smtClean="0">
                <a:latin typeface="Times New Roman" panose="02020603050405020304" pitchFamily="18" charset="0"/>
                <a:cs typeface="Times New Roman" panose="02020603050405020304" pitchFamily="18" charset="0"/>
              </a:rPr>
              <a:t>&gt;</a:t>
            </a:r>
            <a:endParaRPr lang="fa-IR" sz="2500" dirty="0" smtClean="0">
              <a:latin typeface="Times New Roman" panose="02020603050405020304" pitchFamily="18" charset="0"/>
              <a:cs typeface="Times New Roman" panose="02020603050405020304" pitchFamily="18" charset="0"/>
            </a:endParaRPr>
          </a:p>
          <a:p>
            <a:r>
              <a:rPr lang="en-GB" sz="2500" dirty="0" smtClean="0">
                <a:latin typeface="Times New Roman" panose="02020603050405020304" pitchFamily="18" charset="0"/>
                <a:cs typeface="Times New Roman" panose="02020603050405020304" pitchFamily="18" charset="0"/>
              </a:rPr>
              <a:t>&lt;/table&gt;</a:t>
            </a:r>
            <a:endParaRPr lang="en-GB" sz="25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GB" dirty="0" smtClean="0">
                <a:cs typeface="B Nazanin" panose="00000400000000000000" pitchFamily="2" charset="-78"/>
              </a:rPr>
              <a:t>Border </a:t>
            </a:r>
            <a:r>
              <a:rPr lang="fa-IR" dirty="0" smtClean="0">
                <a:cs typeface="B Nazanin" panose="00000400000000000000" pitchFamily="2" charset="-78"/>
              </a:rPr>
              <a:t>خصوصیت</a:t>
            </a:r>
            <a:endParaRPr lang="en-GB" dirty="0">
              <a:cs typeface="B Nazanin" panose="00000400000000000000" pitchFamily="2" charset="-78"/>
            </a:endParaRPr>
          </a:p>
        </p:txBody>
      </p:sp>
    </p:spTree>
    <p:extLst>
      <p:ext uri="{BB962C8B-B14F-4D97-AF65-F5344CB8AC3E}">
        <p14:creationId xmlns:p14="http://schemas.microsoft.com/office/powerpoint/2010/main" val="3468428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t>جدول زیر را طراحی کنید:</a:t>
            </a:r>
          </a:p>
          <a:p>
            <a:pPr algn="r" rtl="1"/>
            <a:endParaRPr lang="fa-IR" dirty="0" smtClean="0"/>
          </a:p>
          <a:p>
            <a:pPr algn="r" rtl="1"/>
            <a:r>
              <a:rPr lang="fa-IR" dirty="0"/>
              <a:t> </a:t>
            </a:r>
            <a:r>
              <a:rPr lang="fa-IR" dirty="0" smtClean="0"/>
              <a:t>تک ستون</a:t>
            </a:r>
          </a:p>
          <a:p>
            <a:pPr marL="109728" indent="0" algn="r" rtl="1">
              <a:buNone/>
            </a:pPr>
            <a:endParaRPr lang="fa-IR" dirty="0"/>
          </a:p>
          <a:p>
            <a:pPr algn="r" rtl="1"/>
            <a:r>
              <a:rPr lang="fa-IR" dirty="0" smtClean="0"/>
              <a:t>یک ردیف و سه ستون:</a:t>
            </a:r>
          </a:p>
          <a:p>
            <a:pPr algn="r" rtl="1"/>
            <a:endParaRPr lang="fa-IR" dirty="0"/>
          </a:p>
          <a:p>
            <a:pPr algn="r" rtl="1"/>
            <a:r>
              <a:rPr lang="fa-IR" dirty="0" smtClean="0"/>
              <a:t>دو ردیف و سه ستون</a:t>
            </a:r>
          </a:p>
          <a:p>
            <a:pPr algn="r" rtl="1"/>
            <a:endParaRPr lang="en-GB" dirty="0"/>
          </a:p>
        </p:txBody>
      </p:sp>
      <p:sp>
        <p:nvSpPr>
          <p:cNvPr id="3" name="Title 2"/>
          <p:cNvSpPr>
            <a:spLocks noGrp="1"/>
          </p:cNvSpPr>
          <p:nvPr>
            <p:ph type="title"/>
          </p:nvPr>
        </p:nvSpPr>
        <p:spPr>
          <a:xfrm>
            <a:off x="467544" y="274638"/>
            <a:ext cx="8219256" cy="202034"/>
          </a:xfrm>
        </p:spPr>
        <p:txBody>
          <a:bodyPr>
            <a:normAutofit fontScale="90000"/>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140697624"/>
              </p:ext>
            </p:extLst>
          </p:nvPr>
        </p:nvGraphicFramePr>
        <p:xfrm>
          <a:off x="4788024" y="2492896"/>
          <a:ext cx="792088" cy="365760"/>
        </p:xfrm>
        <a:graphic>
          <a:graphicData uri="http://schemas.openxmlformats.org/drawingml/2006/table">
            <a:tbl>
              <a:tblPr firstRow="1" bandRow="1">
                <a:tableStyleId>{5C22544A-7EE6-4342-B048-85BDC9FD1C3A}</a:tableStyleId>
              </a:tblPr>
              <a:tblGrid>
                <a:gridCol w="792088"/>
              </a:tblGrid>
              <a:tr h="360040">
                <a:tc>
                  <a:txBody>
                    <a:bodyPr/>
                    <a:lstStyle/>
                    <a:p>
                      <a:r>
                        <a:rPr lang="fa-IR" dirty="0" smtClean="0"/>
                        <a:t>100</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32629566"/>
              </p:ext>
            </p:extLst>
          </p:nvPr>
        </p:nvGraphicFramePr>
        <p:xfrm>
          <a:off x="683568" y="4005064"/>
          <a:ext cx="4799856" cy="365760"/>
        </p:xfrm>
        <a:graphic>
          <a:graphicData uri="http://schemas.openxmlformats.org/drawingml/2006/table">
            <a:tbl>
              <a:tblPr firstRow="1" bandRow="1">
                <a:tableStyleId>{5C22544A-7EE6-4342-B048-85BDC9FD1C3A}</a:tableStyleId>
              </a:tblPr>
              <a:tblGrid>
                <a:gridCol w="1599952"/>
                <a:gridCol w="1599952"/>
                <a:gridCol w="1599952"/>
              </a:tblGrid>
              <a:tr h="298832">
                <a:tc>
                  <a:txBody>
                    <a:bodyPr/>
                    <a:lstStyle/>
                    <a:p>
                      <a:r>
                        <a:rPr lang="fa-IR" dirty="0" smtClean="0"/>
                        <a:t>50</a:t>
                      </a:r>
                      <a:endParaRPr lang="en-GB" dirty="0"/>
                    </a:p>
                  </a:txBody>
                  <a:tcPr/>
                </a:tc>
                <a:tc>
                  <a:txBody>
                    <a:bodyPr/>
                    <a:lstStyle/>
                    <a:p>
                      <a:r>
                        <a:rPr lang="fa-IR" dirty="0" smtClean="0"/>
                        <a:t>100</a:t>
                      </a:r>
                      <a:endParaRPr lang="en-GB" dirty="0"/>
                    </a:p>
                  </a:txBody>
                  <a:tcPr/>
                </a:tc>
                <a:tc>
                  <a:txBody>
                    <a:bodyPr/>
                    <a:lstStyle/>
                    <a:p>
                      <a:r>
                        <a:rPr lang="fa-IR" dirty="0" smtClean="0"/>
                        <a:t>200</a:t>
                      </a:r>
                      <a:endParaRPr lang="en-GB"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18327175"/>
              </p:ext>
            </p:extLst>
          </p:nvPr>
        </p:nvGraphicFramePr>
        <p:xfrm>
          <a:off x="2555776" y="5301208"/>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fa-IR" dirty="0" smtClean="0"/>
                        <a:t>100</a:t>
                      </a:r>
                      <a:endParaRPr lang="en-GB" dirty="0"/>
                    </a:p>
                  </a:txBody>
                  <a:tcPr/>
                </a:tc>
                <a:tc>
                  <a:txBody>
                    <a:bodyPr/>
                    <a:lstStyle/>
                    <a:p>
                      <a:r>
                        <a:rPr lang="fa-IR" dirty="0" smtClean="0"/>
                        <a:t>200</a:t>
                      </a:r>
                      <a:endParaRPr lang="en-GB" dirty="0"/>
                    </a:p>
                  </a:txBody>
                  <a:tcPr/>
                </a:tc>
                <a:tc>
                  <a:txBody>
                    <a:bodyPr/>
                    <a:lstStyle/>
                    <a:p>
                      <a:r>
                        <a:rPr lang="fa-IR" dirty="0" smtClean="0"/>
                        <a:t>300</a:t>
                      </a:r>
                      <a:endParaRPr lang="en-GB" dirty="0"/>
                    </a:p>
                  </a:txBody>
                  <a:tcPr/>
                </a:tc>
              </a:tr>
              <a:tr h="370840">
                <a:tc>
                  <a:txBody>
                    <a:bodyPr/>
                    <a:lstStyle/>
                    <a:p>
                      <a:r>
                        <a:rPr lang="fa-IR" dirty="0" smtClean="0"/>
                        <a:t>50</a:t>
                      </a:r>
                      <a:endParaRPr lang="en-GB" dirty="0"/>
                    </a:p>
                  </a:txBody>
                  <a:tcPr/>
                </a:tc>
                <a:tc>
                  <a:txBody>
                    <a:bodyPr/>
                    <a:lstStyle/>
                    <a:p>
                      <a:r>
                        <a:rPr lang="fa-IR" dirty="0" smtClean="0"/>
                        <a:t>60</a:t>
                      </a:r>
                      <a:endParaRPr lang="en-GB" dirty="0"/>
                    </a:p>
                  </a:txBody>
                  <a:tcPr/>
                </a:tc>
                <a:tc>
                  <a:txBody>
                    <a:bodyPr/>
                    <a:lstStyle/>
                    <a:p>
                      <a:r>
                        <a:rPr lang="fa-IR" dirty="0" smtClean="0"/>
                        <a:t>70</a:t>
                      </a:r>
                      <a:endParaRPr lang="en-GB" dirty="0"/>
                    </a:p>
                  </a:txBody>
                  <a:tcPr/>
                </a:tc>
              </a:tr>
            </a:tbl>
          </a:graphicData>
        </a:graphic>
      </p:graphicFrame>
    </p:spTree>
    <p:extLst>
      <p:ext uri="{BB962C8B-B14F-4D97-AF65-F5344CB8AC3E}">
        <p14:creationId xmlns:p14="http://schemas.microsoft.com/office/powerpoint/2010/main" val="1208391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836712"/>
            <a:ext cx="8507288" cy="5170579"/>
          </a:xfrm>
        </p:spPr>
        <p:txBody>
          <a:bodyPr>
            <a:normAutofit fontScale="92500" lnSpcReduction="20000"/>
          </a:bodyPr>
          <a:lstStyle/>
          <a:p>
            <a:pPr algn="just" rtl="1"/>
            <a:r>
              <a:rPr lang="fa-IR" dirty="0">
                <a:cs typeface="B Nazanin" panose="00000400000000000000" pitchFamily="2" charset="-78"/>
              </a:rPr>
              <a:t>اطلاعات سرتیتر در یک جدول به وسیله تگ </a:t>
            </a:r>
            <a:r>
              <a:rPr lang="en-GB" dirty="0" smtClean="0">
                <a:cs typeface="B Nazanin" panose="00000400000000000000" pitchFamily="2" charset="-78"/>
              </a:rPr>
              <a:t>&lt;</a:t>
            </a:r>
            <a:r>
              <a:rPr lang="en-GB" dirty="0" err="1" smtClean="0">
                <a:cs typeface="B Nazanin" panose="00000400000000000000" pitchFamily="2" charset="-78"/>
              </a:rPr>
              <a:t>th</a:t>
            </a:r>
            <a:r>
              <a:rPr lang="en-GB" dirty="0" smtClean="0">
                <a:cs typeface="B Nazanin" panose="00000400000000000000" pitchFamily="2" charset="-78"/>
              </a:rPr>
              <a:t>&gt;</a:t>
            </a:r>
            <a:r>
              <a:rPr lang="fa-IR" dirty="0" smtClean="0">
                <a:cs typeface="B Nazanin" panose="00000400000000000000" pitchFamily="2" charset="-78"/>
              </a:rPr>
              <a:t>تعریف </a:t>
            </a:r>
            <a:r>
              <a:rPr lang="fa-IR" dirty="0">
                <a:cs typeface="B Nazanin" panose="00000400000000000000" pitchFamily="2" charset="-78"/>
              </a:rPr>
              <a:t>می شود.</a:t>
            </a:r>
          </a:p>
          <a:p>
            <a:pPr algn="just" rtl="1"/>
            <a:r>
              <a:rPr lang="fa-IR" dirty="0">
                <a:cs typeface="B Nazanin" panose="00000400000000000000" pitchFamily="2" charset="-78"/>
              </a:rPr>
              <a:t>بیشتر مرورگرها متن را در </a:t>
            </a:r>
            <a:r>
              <a:rPr lang="fa-IR" dirty="0" smtClean="0">
                <a:cs typeface="B Nazanin" panose="00000400000000000000" pitchFamily="2" charset="-78"/>
              </a:rPr>
              <a:t>عنصر </a:t>
            </a:r>
            <a:r>
              <a:rPr lang="en-GB" dirty="0">
                <a:cs typeface="B Nazanin" panose="00000400000000000000" pitchFamily="2" charset="-78"/>
              </a:rPr>
              <a:t>&lt;</a:t>
            </a:r>
            <a:r>
              <a:rPr lang="en-GB" dirty="0" err="1" smtClean="0">
                <a:cs typeface="B Nazanin" panose="00000400000000000000" pitchFamily="2" charset="-78"/>
              </a:rPr>
              <a:t>th</a:t>
            </a:r>
            <a:r>
              <a:rPr lang="en-GB" dirty="0" smtClean="0">
                <a:cs typeface="B Nazanin" panose="00000400000000000000" pitchFamily="2" charset="-78"/>
              </a:rPr>
              <a:t>&gt;</a:t>
            </a:r>
            <a:r>
              <a:rPr lang="fa-IR" dirty="0" smtClean="0">
                <a:cs typeface="B Nazanin" panose="00000400000000000000" pitchFamily="2" charset="-78"/>
              </a:rPr>
              <a:t>به </a:t>
            </a:r>
            <a:r>
              <a:rPr lang="fa-IR" dirty="0">
                <a:cs typeface="B Nazanin" panose="00000400000000000000" pitchFamily="2" charset="-78"/>
              </a:rPr>
              <a:t>صورت </a:t>
            </a:r>
            <a:r>
              <a:rPr lang="en-GB" dirty="0" smtClean="0">
                <a:cs typeface="B Nazanin" panose="00000400000000000000" pitchFamily="2" charset="-78"/>
              </a:rPr>
              <a:t> bold </a:t>
            </a:r>
            <a:r>
              <a:rPr lang="fa-IR" dirty="0">
                <a:cs typeface="B Nazanin" panose="00000400000000000000" pitchFamily="2" charset="-78"/>
              </a:rPr>
              <a:t>و وسط چین نمایش می دهند</a:t>
            </a:r>
            <a:r>
              <a:rPr lang="fa-IR" dirty="0" smtClean="0">
                <a:cs typeface="B Nazanin" panose="00000400000000000000" pitchFamily="2" charset="-78"/>
              </a:rPr>
              <a:t>.</a:t>
            </a:r>
            <a:endParaRPr lang="en-GB" dirty="0" smtClean="0">
              <a:cs typeface="B Nazanin" panose="00000400000000000000" pitchFamily="2" charset="-78"/>
            </a:endParaRPr>
          </a:p>
          <a:p>
            <a:r>
              <a:rPr lang="en-GB" dirty="0"/>
              <a:t>&lt;table style="width:300px"&gt;</a:t>
            </a:r>
            <a:br>
              <a:rPr lang="en-GB" dirty="0"/>
            </a:br>
            <a:r>
              <a:rPr lang="en-GB" dirty="0"/>
              <a:t>&lt;</a:t>
            </a:r>
            <a:r>
              <a:rPr lang="en-GB" dirty="0" err="1"/>
              <a:t>tr</a:t>
            </a:r>
            <a:r>
              <a:rPr lang="en-GB" dirty="0"/>
              <a:t>&gt;</a:t>
            </a:r>
            <a:br>
              <a:rPr lang="en-GB" dirty="0"/>
            </a:br>
            <a:r>
              <a:rPr lang="en-GB" dirty="0"/>
              <a:t>&lt;</a:t>
            </a:r>
            <a:r>
              <a:rPr lang="en-GB" dirty="0" err="1"/>
              <a:t>th</a:t>
            </a:r>
            <a:r>
              <a:rPr lang="en-GB" dirty="0"/>
              <a:t>&gt;</a:t>
            </a:r>
            <a:r>
              <a:rPr lang="en-GB" dirty="0" err="1"/>
              <a:t>Firstname</a:t>
            </a:r>
            <a:r>
              <a:rPr lang="en-GB" dirty="0"/>
              <a:t>&lt;/</a:t>
            </a:r>
            <a:r>
              <a:rPr lang="en-GB" dirty="0" err="1"/>
              <a:t>th</a:t>
            </a:r>
            <a:r>
              <a:rPr lang="en-GB" dirty="0"/>
              <a:t>&gt;</a:t>
            </a:r>
            <a:br>
              <a:rPr lang="en-GB" dirty="0"/>
            </a:br>
            <a:r>
              <a:rPr lang="en-GB" dirty="0"/>
              <a:t>&lt;</a:t>
            </a:r>
            <a:r>
              <a:rPr lang="en-GB" dirty="0" err="1"/>
              <a:t>th</a:t>
            </a:r>
            <a:r>
              <a:rPr lang="en-GB" dirty="0"/>
              <a:t>&gt;</a:t>
            </a:r>
            <a:r>
              <a:rPr lang="en-GB" dirty="0" err="1"/>
              <a:t>Lastname</a:t>
            </a:r>
            <a:r>
              <a:rPr lang="en-GB" dirty="0"/>
              <a:t>&lt;/</a:t>
            </a:r>
            <a:r>
              <a:rPr lang="en-GB" dirty="0" err="1"/>
              <a:t>th</a:t>
            </a:r>
            <a:r>
              <a:rPr lang="en-GB" dirty="0"/>
              <a:t>&gt; </a:t>
            </a:r>
            <a:br>
              <a:rPr lang="en-GB" dirty="0"/>
            </a:br>
            <a:r>
              <a:rPr lang="en-GB" dirty="0"/>
              <a:t>&lt;</a:t>
            </a:r>
            <a:r>
              <a:rPr lang="en-GB" dirty="0" err="1"/>
              <a:t>th</a:t>
            </a:r>
            <a:r>
              <a:rPr lang="en-GB" dirty="0"/>
              <a:t>&gt;Points&lt;/</a:t>
            </a:r>
            <a:r>
              <a:rPr lang="en-GB" dirty="0" err="1"/>
              <a:t>th</a:t>
            </a:r>
            <a:r>
              <a:rPr lang="en-GB" dirty="0"/>
              <a:t>&gt;</a:t>
            </a:r>
            <a:br>
              <a:rPr lang="en-GB" dirty="0"/>
            </a:br>
            <a:r>
              <a:rPr lang="en-GB" dirty="0"/>
              <a:t>&lt;/</a:t>
            </a:r>
            <a:r>
              <a:rPr lang="en-GB" dirty="0" err="1"/>
              <a:t>tr</a:t>
            </a:r>
            <a:r>
              <a:rPr lang="en-GB" dirty="0"/>
              <a:t>&gt;</a:t>
            </a:r>
            <a:br>
              <a:rPr lang="en-GB" dirty="0"/>
            </a:br>
            <a:r>
              <a:rPr lang="en-GB" dirty="0"/>
              <a:t>&lt;</a:t>
            </a:r>
            <a:r>
              <a:rPr lang="en-GB" dirty="0" err="1"/>
              <a:t>tr</a:t>
            </a:r>
            <a:r>
              <a:rPr lang="en-GB" dirty="0"/>
              <a:t>&gt;</a:t>
            </a:r>
            <a:br>
              <a:rPr lang="en-GB" dirty="0"/>
            </a:br>
            <a:r>
              <a:rPr lang="en-GB" dirty="0"/>
              <a:t>&lt;td&gt;Eve&lt;/td&gt;</a:t>
            </a:r>
            <a:br>
              <a:rPr lang="en-GB" dirty="0"/>
            </a:br>
            <a:r>
              <a:rPr lang="en-GB" dirty="0"/>
              <a:t>&lt;td&gt;Jackson&lt;/td&gt; </a:t>
            </a:r>
            <a:br>
              <a:rPr lang="en-GB" dirty="0"/>
            </a:br>
            <a:r>
              <a:rPr lang="en-GB" dirty="0"/>
              <a:t>&lt;td&gt;94&lt;/td&gt;</a:t>
            </a:r>
            <a:br>
              <a:rPr lang="en-GB" dirty="0"/>
            </a:br>
            <a:r>
              <a:rPr lang="en-GB" dirty="0"/>
              <a:t>&lt;/</a:t>
            </a:r>
            <a:r>
              <a:rPr lang="en-GB" dirty="0" err="1"/>
              <a:t>tr</a:t>
            </a:r>
            <a:r>
              <a:rPr lang="en-GB" dirty="0"/>
              <a:t>&gt;</a:t>
            </a:r>
            <a:br>
              <a:rPr lang="en-GB" dirty="0"/>
            </a:br>
            <a:r>
              <a:rPr lang="en-GB" dirty="0"/>
              <a:t>&lt;/table&gt;</a:t>
            </a:r>
            <a:endParaRPr lang="fa-IR" dirty="0">
              <a:cs typeface="B Nazanin" panose="00000400000000000000" pitchFamily="2" charset="-78"/>
            </a:endParaRPr>
          </a:p>
        </p:txBody>
      </p:sp>
      <p:sp>
        <p:nvSpPr>
          <p:cNvPr id="3" name="Title 2"/>
          <p:cNvSpPr>
            <a:spLocks noGrp="1"/>
          </p:cNvSpPr>
          <p:nvPr>
            <p:ph type="title"/>
          </p:nvPr>
        </p:nvSpPr>
        <p:spPr>
          <a:xfrm>
            <a:off x="323528" y="116632"/>
            <a:ext cx="8363272" cy="576064"/>
          </a:xfrm>
        </p:spPr>
        <p:txBody>
          <a:bodyPr>
            <a:normAutofit fontScale="90000"/>
          </a:bodyPr>
          <a:lstStyle/>
          <a:p>
            <a:pPr algn="ctr" rtl="1"/>
            <a:r>
              <a:rPr lang="fa-IR" dirty="0" smtClean="0">
                <a:cs typeface="B Nazanin" panose="00000400000000000000" pitchFamily="2" charset="-78"/>
              </a:rPr>
              <a:t/>
            </a:r>
            <a:br>
              <a:rPr lang="fa-IR" dirty="0" smtClean="0">
                <a:cs typeface="B Nazanin" panose="00000400000000000000" pitchFamily="2" charset="-78"/>
              </a:rPr>
            </a:br>
            <a:r>
              <a:rPr lang="fa-IR" dirty="0" smtClean="0">
                <a:cs typeface="B Nazanin" panose="00000400000000000000" pitchFamily="2" charset="-78"/>
              </a:rPr>
              <a:t>عنوان </a:t>
            </a:r>
            <a:r>
              <a:rPr lang="fa-IR" dirty="0">
                <a:cs typeface="B Nazanin" panose="00000400000000000000" pitchFamily="2" charset="-78"/>
              </a:rPr>
              <a:t>جدول </a:t>
            </a:r>
            <a:r>
              <a:rPr lang="en-GB" dirty="0" smtClean="0">
                <a:cs typeface="B Nazanin" panose="00000400000000000000" pitchFamily="2" charset="-78"/>
              </a:rPr>
              <a:t> Header </a:t>
            </a:r>
            <a:r>
              <a:rPr lang="en-GB" dirty="0">
                <a:cs typeface="B Nazanin" panose="00000400000000000000" pitchFamily="2" charset="-78"/>
              </a:rPr>
              <a:t/>
            </a:r>
            <a:br>
              <a:rPr lang="en-GB"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3901993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lstStyle/>
          <a:p>
            <a:pPr marL="109728" indent="0" algn="r" rtl="1">
              <a:buNone/>
            </a:pPr>
            <a:r>
              <a:rPr lang="fa-IR" dirty="0" smtClean="0">
                <a:cs typeface="B Nazanin" panose="00000400000000000000" pitchFamily="2" charset="-78"/>
              </a:rPr>
              <a:t>جداول زیر را طراحی کنید:</a:t>
            </a:r>
          </a:p>
          <a:p>
            <a:pPr marL="109728" indent="0" algn="r" rtl="1">
              <a:buNone/>
            </a:pPr>
            <a:endParaRPr lang="en-GB" dirty="0">
              <a:cs typeface="B Nazanin" panose="00000400000000000000" pitchFamily="2" charset="-78"/>
            </a:endParaRPr>
          </a:p>
        </p:txBody>
      </p:sp>
      <p:sp>
        <p:nvSpPr>
          <p:cNvPr id="3" name="Title 2"/>
          <p:cNvSpPr>
            <a:spLocks noGrp="1"/>
          </p:cNvSpPr>
          <p:nvPr>
            <p:ph type="title"/>
          </p:nvPr>
        </p:nvSpPr>
        <p:spPr>
          <a:xfrm>
            <a:off x="467544" y="274638"/>
            <a:ext cx="8219256" cy="130026"/>
          </a:xfrm>
        </p:spPr>
        <p:txBody>
          <a:bodyPr>
            <a:normAutofit fontScale="90000"/>
          </a:bodyPr>
          <a:lstStyle/>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1124744"/>
            <a:ext cx="4348496" cy="4645695"/>
          </a:xfrm>
          <a:prstGeom prst="rect">
            <a:avLst/>
          </a:prstGeom>
        </p:spPr>
      </p:pic>
    </p:spTree>
    <p:extLst>
      <p:ext uri="{BB962C8B-B14F-4D97-AF65-F5344CB8AC3E}">
        <p14:creationId xmlns:p14="http://schemas.microsoft.com/office/powerpoint/2010/main" val="25217988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507288" cy="5746643"/>
          </a:xfrm>
        </p:spPr>
        <p:txBody>
          <a:bodyPr>
            <a:normAutofit fontScale="32500" lnSpcReduction="20000"/>
          </a:bodyPr>
          <a:lstStyle/>
          <a:p>
            <a:r>
              <a:rPr lang="en-GB" dirty="0"/>
              <a:t>&lt;html&gt;</a:t>
            </a:r>
          </a:p>
          <a:p>
            <a:r>
              <a:rPr lang="en-GB" dirty="0"/>
              <a:t>&lt;body&gt;</a:t>
            </a:r>
          </a:p>
          <a:p>
            <a:endParaRPr lang="en-GB" dirty="0"/>
          </a:p>
          <a:p>
            <a:r>
              <a:rPr lang="en-GB" dirty="0"/>
              <a:t>&lt;h4&gt;Table headers:&lt;/h4&gt;</a:t>
            </a:r>
          </a:p>
          <a:p>
            <a:r>
              <a:rPr lang="en-GB" dirty="0"/>
              <a:t>&lt;table border="1"&gt;</a:t>
            </a:r>
          </a:p>
          <a:p>
            <a:r>
              <a:rPr lang="en-GB" dirty="0"/>
              <a:t>&lt;</a:t>
            </a:r>
            <a:r>
              <a:rPr lang="en-GB" dirty="0" err="1"/>
              <a:t>tr</a:t>
            </a:r>
            <a:r>
              <a:rPr lang="en-GB" dirty="0"/>
              <a:t>&gt;</a:t>
            </a:r>
          </a:p>
          <a:p>
            <a:r>
              <a:rPr lang="en-GB" dirty="0"/>
              <a:t>  &lt;</a:t>
            </a:r>
            <a:r>
              <a:rPr lang="en-GB" dirty="0" err="1"/>
              <a:t>th</a:t>
            </a:r>
            <a:r>
              <a:rPr lang="en-GB" dirty="0"/>
              <a:t>&gt;Name&lt;/</a:t>
            </a:r>
            <a:r>
              <a:rPr lang="en-GB" dirty="0" err="1"/>
              <a:t>th</a:t>
            </a:r>
            <a:r>
              <a:rPr lang="en-GB" dirty="0"/>
              <a:t>&gt;</a:t>
            </a:r>
          </a:p>
          <a:p>
            <a:r>
              <a:rPr lang="en-GB" dirty="0"/>
              <a:t>  &lt;</a:t>
            </a:r>
            <a:r>
              <a:rPr lang="en-GB" dirty="0" err="1"/>
              <a:t>th</a:t>
            </a:r>
            <a:r>
              <a:rPr lang="en-GB" dirty="0"/>
              <a:t>&gt;Telephone&lt;/</a:t>
            </a:r>
            <a:r>
              <a:rPr lang="en-GB" dirty="0" err="1"/>
              <a:t>th</a:t>
            </a:r>
            <a:r>
              <a:rPr lang="en-GB" dirty="0"/>
              <a:t>&gt;</a:t>
            </a:r>
          </a:p>
          <a:p>
            <a:r>
              <a:rPr lang="en-GB" dirty="0"/>
              <a:t>  &lt;</a:t>
            </a:r>
            <a:r>
              <a:rPr lang="en-GB" dirty="0" err="1"/>
              <a:t>th</a:t>
            </a:r>
            <a:r>
              <a:rPr lang="en-GB" dirty="0"/>
              <a:t>&gt;Telephone&lt;/</a:t>
            </a:r>
            <a:r>
              <a:rPr lang="en-GB" dirty="0" err="1"/>
              <a:t>th</a:t>
            </a:r>
            <a:r>
              <a:rPr lang="en-GB" dirty="0"/>
              <a:t>&gt;</a:t>
            </a:r>
          </a:p>
          <a:p>
            <a:r>
              <a:rPr lang="en-GB" dirty="0"/>
              <a:t>&lt;/</a:t>
            </a:r>
            <a:r>
              <a:rPr lang="en-GB" dirty="0" err="1"/>
              <a:t>tr</a:t>
            </a:r>
            <a:r>
              <a:rPr lang="en-GB" dirty="0"/>
              <a:t>&gt;</a:t>
            </a:r>
          </a:p>
          <a:p>
            <a:r>
              <a:rPr lang="en-GB" dirty="0"/>
              <a:t>&lt;</a:t>
            </a:r>
            <a:r>
              <a:rPr lang="en-GB" dirty="0" err="1"/>
              <a:t>tr</a:t>
            </a:r>
            <a:r>
              <a:rPr lang="en-GB" dirty="0"/>
              <a:t>&gt;</a:t>
            </a:r>
          </a:p>
          <a:p>
            <a:r>
              <a:rPr lang="en-GB" dirty="0"/>
              <a:t>  &lt;td&gt;Bill Gates&lt;/td&gt;</a:t>
            </a:r>
          </a:p>
          <a:p>
            <a:r>
              <a:rPr lang="en-GB" dirty="0"/>
              <a:t>  &lt;td&gt;555 77 854&lt;/td&gt;</a:t>
            </a:r>
          </a:p>
          <a:p>
            <a:r>
              <a:rPr lang="en-GB" dirty="0"/>
              <a:t>  &lt;td&gt;555 77 855&lt;/td&gt;</a:t>
            </a:r>
          </a:p>
          <a:p>
            <a:r>
              <a:rPr lang="en-GB" dirty="0"/>
              <a:t>&lt;/</a:t>
            </a:r>
            <a:r>
              <a:rPr lang="en-GB" dirty="0" err="1"/>
              <a:t>tr</a:t>
            </a:r>
            <a:r>
              <a:rPr lang="en-GB" dirty="0"/>
              <a:t>&gt;</a:t>
            </a:r>
          </a:p>
          <a:p>
            <a:r>
              <a:rPr lang="en-GB" dirty="0"/>
              <a:t>&lt;/table&gt;</a:t>
            </a:r>
          </a:p>
          <a:p>
            <a:endParaRPr lang="en-GB" dirty="0"/>
          </a:p>
          <a:p>
            <a:r>
              <a:rPr lang="en-GB" dirty="0"/>
              <a:t>&lt;h4&gt;Vertical headers:&lt;/h4&gt;</a:t>
            </a:r>
          </a:p>
          <a:p>
            <a:r>
              <a:rPr lang="en-GB" dirty="0"/>
              <a:t>&lt;table border="1"&gt;</a:t>
            </a:r>
          </a:p>
          <a:p>
            <a:r>
              <a:rPr lang="en-GB" dirty="0"/>
              <a:t>&lt;</a:t>
            </a:r>
            <a:r>
              <a:rPr lang="en-GB" dirty="0" err="1"/>
              <a:t>tr</a:t>
            </a:r>
            <a:r>
              <a:rPr lang="en-GB" dirty="0"/>
              <a:t>&gt;</a:t>
            </a:r>
          </a:p>
          <a:p>
            <a:r>
              <a:rPr lang="en-GB" dirty="0"/>
              <a:t>  &lt;</a:t>
            </a:r>
            <a:r>
              <a:rPr lang="en-GB" dirty="0" err="1"/>
              <a:t>th</a:t>
            </a:r>
            <a:r>
              <a:rPr lang="en-GB" dirty="0"/>
              <a:t>&gt;First Name:&lt;/</a:t>
            </a:r>
            <a:r>
              <a:rPr lang="en-GB" dirty="0" err="1"/>
              <a:t>th</a:t>
            </a:r>
            <a:r>
              <a:rPr lang="en-GB" dirty="0"/>
              <a:t>&gt;</a:t>
            </a:r>
          </a:p>
          <a:p>
            <a:r>
              <a:rPr lang="en-GB" dirty="0"/>
              <a:t>  &lt;td&gt;Bill Gates&lt;/td&gt;</a:t>
            </a:r>
          </a:p>
          <a:p>
            <a:r>
              <a:rPr lang="en-GB" dirty="0"/>
              <a:t>&lt;/</a:t>
            </a:r>
            <a:r>
              <a:rPr lang="en-GB" dirty="0" err="1"/>
              <a:t>tr</a:t>
            </a:r>
            <a:r>
              <a:rPr lang="en-GB" dirty="0"/>
              <a:t>&gt;</a:t>
            </a:r>
          </a:p>
          <a:p>
            <a:r>
              <a:rPr lang="en-GB" dirty="0"/>
              <a:t>&lt;</a:t>
            </a:r>
            <a:r>
              <a:rPr lang="en-GB" dirty="0" err="1"/>
              <a:t>tr</a:t>
            </a:r>
            <a:r>
              <a:rPr lang="en-GB" dirty="0"/>
              <a:t>&gt;</a:t>
            </a:r>
          </a:p>
          <a:p>
            <a:r>
              <a:rPr lang="en-GB" dirty="0"/>
              <a:t>  &lt;</a:t>
            </a:r>
            <a:r>
              <a:rPr lang="en-GB" dirty="0" err="1"/>
              <a:t>th</a:t>
            </a:r>
            <a:r>
              <a:rPr lang="en-GB" dirty="0"/>
              <a:t>&gt;Telephone:&lt;/</a:t>
            </a:r>
            <a:r>
              <a:rPr lang="en-GB" dirty="0" err="1"/>
              <a:t>th</a:t>
            </a:r>
            <a:r>
              <a:rPr lang="en-GB" dirty="0"/>
              <a:t>&gt;</a:t>
            </a:r>
          </a:p>
          <a:p>
            <a:r>
              <a:rPr lang="en-GB" dirty="0"/>
              <a:t>  &lt;td&gt;555 77 854&lt;/td&gt;</a:t>
            </a:r>
          </a:p>
          <a:p>
            <a:r>
              <a:rPr lang="en-GB" dirty="0"/>
              <a:t>&lt;/</a:t>
            </a:r>
            <a:r>
              <a:rPr lang="en-GB" dirty="0" err="1"/>
              <a:t>tr</a:t>
            </a:r>
            <a:r>
              <a:rPr lang="en-GB" dirty="0"/>
              <a:t>&gt;</a:t>
            </a:r>
          </a:p>
          <a:p>
            <a:r>
              <a:rPr lang="en-GB" dirty="0"/>
              <a:t>&lt;</a:t>
            </a:r>
            <a:r>
              <a:rPr lang="en-GB" dirty="0" err="1"/>
              <a:t>tr</a:t>
            </a:r>
            <a:r>
              <a:rPr lang="en-GB" dirty="0"/>
              <a:t>&gt;</a:t>
            </a:r>
          </a:p>
          <a:p>
            <a:r>
              <a:rPr lang="en-GB" dirty="0"/>
              <a:t>  &lt;</a:t>
            </a:r>
            <a:r>
              <a:rPr lang="en-GB" dirty="0" err="1"/>
              <a:t>th</a:t>
            </a:r>
            <a:r>
              <a:rPr lang="en-GB" dirty="0"/>
              <a:t>&gt;Telephone:&lt;/</a:t>
            </a:r>
            <a:r>
              <a:rPr lang="en-GB" dirty="0" err="1"/>
              <a:t>th</a:t>
            </a:r>
            <a:r>
              <a:rPr lang="en-GB" dirty="0"/>
              <a:t>&gt;</a:t>
            </a:r>
          </a:p>
          <a:p>
            <a:r>
              <a:rPr lang="en-GB" dirty="0"/>
              <a:t>  &lt;td&gt;555 77 855&lt;/td&gt;</a:t>
            </a:r>
          </a:p>
          <a:p>
            <a:r>
              <a:rPr lang="en-GB" dirty="0"/>
              <a:t>&lt;/</a:t>
            </a:r>
            <a:r>
              <a:rPr lang="en-GB" dirty="0" err="1"/>
              <a:t>tr</a:t>
            </a:r>
            <a:r>
              <a:rPr lang="en-GB" dirty="0"/>
              <a:t>&gt;</a:t>
            </a:r>
          </a:p>
          <a:p>
            <a:r>
              <a:rPr lang="en-GB" dirty="0"/>
              <a:t>&lt;/table&gt;</a:t>
            </a:r>
          </a:p>
          <a:p>
            <a:endParaRPr lang="en-GB" dirty="0"/>
          </a:p>
          <a:p>
            <a:r>
              <a:rPr lang="en-GB" dirty="0"/>
              <a:t>&lt;/body&gt;</a:t>
            </a:r>
          </a:p>
          <a:p>
            <a:r>
              <a:rPr lang="en-GB" dirty="0"/>
              <a:t>&lt;/html&gt;</a:t>
            </a:r>
          </a:p>
        </p:txBody>
      </p:sp>
      <p:sp>
        <p:nvSpPr>
          <p:cNvPr id="3" name="Title 2"/>
          <p:cNvSpPr>
            <a:spLocks noGrp="1"/>
          </p:cNvSpPr>
          <p:nvPr>
            <p:ph type="title"/>
          </p:nvPr>
        </p:nvSpPr>
        <p:spPr>
          <a:xfrm flipV="1">
            <a:off x="395536" y="228919"/>
            <a:ext cx="8291264" cy="45719"/>
          </a:xfrm>
        </p:spPr>
        <p:txBody>
          <a:bodyPr>
            <a:normAutofit fontScale="90000"/>
          </a:bodyPr>
          <a:lstStyle/>
          <a:p>
            <a:endParaRPr lang="en-GB" dirty="0"/>
          </a:p>
        </p:txBody>
      </p:sp>
    </p:spTree>
    <p:extLst>
      <p:ext uri="{BB962C8B-B14F-4D97-AF65-F5344CB8AC3E}">
        <p14:creationId xmlns:p14="http://schemas.microsoft.com/office/powerpoint/2010/main" val="26068413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r" rtl="1">
              <a:buNone/>
            </a:pPr>
            <a:r>
              <a:rPr lang="fa-IR" dirty="0" smtClean="0">
                <a:cs typeface="B Nazanin" panose="00000400000000000000" pitchFamily="2" charset="-78"/>
              </a:rPr>
              <a:t>از تگ </a:t>
            </a:r>
            <a:r>
              <a:rPr lang="en-GB" sz="2000" dirty="0" smtClean="0">
                <a:latin typeface="Times New Roman" panose="02020603050405020304" pitchFamily="18" charset="0"/>
                <a:cs typeface="Times New Roman" panose="02020603050405020304" pitchFamily="18" charset="0"/>
              </a:rPr>
              <a:t>caption</a:t>
            </a:r>
            <a:r>
              <a:rPr lang="en-GB" dirty="0" smtClean="0">
                <a:cs typeface="B Nazanin" panose="00000400000000000000" pitchFamily="2" charset="-78"/>
              </a:rPr>
              <a:t> </a:t>
            </a:r>
            <a:r>
              <a:rPr lang="fa-IR" dirty="0" smtClean="0">
                <a:cs typeface="B Nazanin" panose="00000400000000000000" pitchFamily="2" charset="-78"/>
              </a:rPr>
              <a:t>برای افزودن یک عنوان به جدول استفاده میکنیم</a:t>
            </a:r>
            <a:r>
              <a:rPr lang="en-GB" dirty="0" smtClean="0">
                <a:cs typeface="B Nazanin" panose="00000400000000000000" pitchFamily="2" charset="-78"/>
              </a:rPr>
              <a:t>.</a:t>
            </a:r>
            <a:endParaRPr lang="fa-IR" dirty="0" smtClean="0">
              <a:cs typeface="B Nazanin" panose="00000400000000000000" pitchFamily="2" charset="-78"/>
            </a:endParaRPr>
          </a:p>
          <a:p>
            <a:pPr marL="109728" indent="0" algn="r" rtl="1">
              <a:buNone/>
            </a:pPr>
            <a:endParaRPr lang="fa-IR" dirty="0" smtClean="0">
              <a:cs typeface="B Nazanin" panose="00000400000000000000" pitchFamily="2" charset="-78"/>
            </a:endParaRPr>
          </a:p>
          <a:p>
            <a:pPr marL="109728" indent="0" algn="just">
              <a:buNone/>
            </a:pPr>
            <a:r>
              <a:rPr lang="en-GB" sz="2200" dirty="0" smtClean="0">
                <a:latin typeface="Times New Roman" panose="02020603050405020304" pitchFamily="18" charset="0"/>
                <a:cs typeface="Times New Roman" panose="02020603050405020304" pitchFamily="18" charset="0"/>
              </a:rPr>
              <a:t>&lt;</a:t>
            </a:r>
            <a:r>
              <a:rPr lang="en-GB" sz="2200" dirty="0">
                <a:latin typeface="Times New Roman" panose="02020603050405020304" pitchFamily="18" charset="0"/>
                <a:cs typeface="Times New Roman" panose="02020603050405020304" pitchFamily="18" charset="0"/>
              </a:rPr>
              <a:t>table border="1"&gt;</a:t>
            </a:r>
          </a:p>
          <a:p>
            <a:pPr marL="109728" indent="0" algn="just">
              <a:buNone/>
            </a:pPr>
            <a:r>
              <a:rPr lang="en-GB" sz="2200" dirty="0">
                <a:latin typeface="Times New Roman" panose="02020603050405020304" pitchFamily="18" charset="0"/>
                <a:cs typeface="Times New Roman" panose="02020603050405020304" pitchFamily="18" charset="0"/>
              </a:rPr>
              <a:t>&lt;caption&gt;income&lt;/caption</a:t>
            </a:r>
            <a:r>
              <a:rPr lang="en-GB" sz="2200" dirty="0" smtClean="0">
                <a:latin typeface="Times New Roman" panose="02020603050405020304" pitchFamily="18" charset="0"/>
                <a:cs typeface="Times New Roman" panose="02020603050405020304" pitchFamily="18" charset="0"/>
              </a:rPr>
              <a:t>&gt;</a:t>
            </a:r>
            <a:endParaRPr lang="fa-IR" sz="2200" dirty="0" smtClean="0">
              <a:latin typeface="Times New Roman" panose="02020603050405020304" pitchFamily="18" charset="0"/>
              <a:cs typeface="Times New Roman" panose="02020603050405020304" pitchFamily="18" charset="0"/>
            </a:endParaRPr>
          </a:p>
          <a:p>
            <a:pPr marL="109728" indent="0" algn="just">
              <a:buNone/>
            </a:pPr>
            <a:r>
              <a:rPr lang="en-GB" sz="2200" dirty="0" smtClean="0">
                <a:latin typeface="Times New Roman" panose="02020603050405020304" pitchFamily="18" charset="0"/>
                <a:cs typeface="Times New Roman" panose="02020603050405020304" pitchFamily="18" charset="0"/>
              </a:rPr>
              <a:t>&lt;</a:t>
            </a:r>
            <a:r>
              <a:rPr lang="en-GB" sz="2200" dirty="0" err="1">
                <a:latin typeface="Times New Roman" panose="02020603050405020304" pitchFamily="18" charset="0"/>
                <a:cs typeface="Times New Roman" panose="02020603050405020304" pitchFamily="18" charset="0"/>
              </a:rPr>
              <a:t>tr</a:t>
            </a:r>
            <a:r>
              <a:rPr lang="en-GB" sz="2200" dirty="0" smtClean="0">
                <a:latin typeface="Times New Roman" panose="02020603050405020304" pitchFamily="18" charset="0"/>
                <a:cs typeface="Times New Roman" panose="02020603050405020304" pitchFamily="18" charset="0"/>
              </a:rPr>
              <a:t>&gt;</a:t>
            </a:r>
            <a:endParaRPr lang="en-GB" sz="2200" dirty="0">
              <a:latin typeface="Times New Roman" panose="02020603050405020304" pitchFamily="18" charset="0"/>
              <a:cs typeface="Times New Roman" panose="02020603050405020304" pitchFamily="18" charset="0"/>
            </a:endParaRPr>
          </a:p>
          <a:p>
            <a:pPr marL="109728" indent="0" algn="just">
              <a:buNone/>
            </a:pPr>
            <a:r>
              <a:rPr lang="en-GB" sz="2200" dirty="0">
                <a:latin typeface="Times New Roman" panose="02020603050405020304" pitchFamily="18" charset="0"/>
                <a:cs typeface="Times New Roman" panose="02020603050405020304" pitchFamily="18" charset="0"/>
              </a:rPr>
              <a:t>  &lt;</a:t>
            </a:r>
            <a:r>
              <a:rPr lang="en-GB" sz="2200" dirty="0" err="1">
                <a:latin typeface="Times New Roman" panose="02020603050405020304" pitchFamily="18" charset="0"/>
                <a:cs typeface="Times New Roman" panose="02020603050405020304" pitchFamily="18" charset="0"/>
              </a:rPr>
              <a:t>th</a:t>
            </a:r>
            <a:r>
              <a:rPr lang="en-GB" sz="2200" dirty="0">
                <a:latin typeface="Times New Roman" panose="02020603050405020304" pitchFamily="18" charset="0"/>
                <a:cs typeface="Times New Roman" panose="02020603050405020304" pitchFamily="18" charset="0"/>
              </a:rPr>
              <a:t>&gt;Name&lt;/</a:t>
            </a:r>
            <a:r>
              <a:rPr lang="en-GB" sz="2200" dirty="0" err="1">
                <a:latin typeface="Times New Roman" panose="02020603050405020304" pitchFamily="18" charset="0"/>
                <a:cs typeface="Times New Roman" panose="02020603050405020304" pitchFamily="18" charset="0"/>
              </a:rPr>
              <a:t>th</a:t>
            </a:r>
            <a:r>
              <a:rPr lang="en-GB" sz="2200" dirty="0">
                <a:latin typeface="Times New Roman" panose="02020603050405020304" pitchFamily="18" charset="0"/>
                <a:cs typeface="Times New Roman" panose="02020603050405020304" pitchFamily="18" charset="0"/>
              </a:rPr>
              <a:t>&gt;</a:t>
            </a:r>
          </a:p>
          <a:p>
            <a:pPr marL="109728" indent="0" algn="just">
              <a:buNone/>
            </a:pPr>
            <a:r>
              <a:rPr lang="en-GB" sz="2200" dirty="0">
                <a:latin typeface="Times New Roman" panose="02020603050405020304" pitchFamily="18" charset="0"/>
                <a:cs typeface="Times New Roman" panose="02020603050405020304" pitchFamily="18" charset="0"/>
              </a:rPr>
              <a:t>  &lt;</a:t>
            </a:r>
            <a:r>
              <a:rPr lang="en-GB" sz="2200" dirty="0" err="1">
                <a:latin typeface="Times New Roman" panose="02020603050405020304" pitchFamily="18" charset="0"/>
                <a:cs typeface="Times New Roman" panose="02020603050405020304" pitchFamily="18" charset="0"/>
              </a:rPr>
              <a:t>th</a:t>
            </a:r>
            <a:r>
              <a:rPr lang="en-GB" sz="2200" dirty="0">
                <a:latin typeface="Times New Roman" panose="02020603050405020304" pitchFamily="18" charset="0"/>
                <a:cs typeface="Times New Roman" panose="02020603050405020304" pitchFamily="18" charset="0"/>
              </a:rPr>
              <a:t>&gt;Telephone&lt;/</a:t>
            </a:r>
            <a:r>
              <a:rPr lang="en-GB" sz="2200" dirty="0" err="1">
                <a:latin typeface="Times New Roman" panose="02020603050405020304" pitchFamily="18" charset="0"/>
                <a:cs typeface="Times New Roman" panose="02020603050405020304" pitchFamily="18" charset="0"/>
              </a:rPr>
              <a:t>th</a:t>
            </a:r>
            <a:r>
              <a:rPr lang="en-GB" sz="2200" dirty="0">
                <a:latin typeface="Times New Roman" panose="02020603050405020304" pitchFamily="18" charset="0"/>
                <a:cs typeface="Times New Roman" panose="02020603050405020304" pitchFamily="18" charset="0"/>
              </a:rPr>
              <a:t>&gt;</a:t>
            </a:r>
          </a:p>
          <a:p>
            <a:pPr marL="109728" indent="0" algn="just">
              <a:buNone/>
            </a:pPr>
            <a:r>
              <a:rPr lang="en-GB" sz="2200" dirty="0">
                <a:latin typeface="Times New Roman" panose="02020603050405020304" pitchFamily="18" charset="0"/>
                <a:cs typeface="Times New Roman" panose="02020603050405020304" pitchFamily="18" charset="0"/>
              </a:rPr>
              <a:t>  &lt;</a:t>
            </a:r>
            <a:r>
              <a:rPr lang="en-GB" sz="2200" dirty="0" err="1">
                <a:latin typeface="Times New Roman" panose="02020603050405020304" pitchFamily="18" charset="0"/>
                <a:cs typeface="Times New Roman" panose="02020603050405020304" pitchFamily="18" charset="0"/>
              </a:rPr>
              <a:t>th</a:t>
            </a:r>
            <a:r>
              <a:rPr lang="en-GB" sz="2200" dirty="0">
                <a:latin typeface="Times New Roman" panose="02020603050405020304" pitchFamily="18" charset="0"/>
                <a:cs typeface="Times New Roman" panose="02020603050405020304" pitchFamily="18" charset="0"/>
              </a:rPr>
              <a:t>&gt;Telephone&lt;/</a:t>
            </a:r>
            <a:r>
              <a:rPr lang="en-GB" sz="2200" dirty="0" err="1">
                <a:latin typeface="Times New Roman" panose="02020603050405020304" pitchFamily="18" charset="0"/>
                <a:cs typeface="Times New Roman" panose="02020603050405020304" pitchFamily="18" charset="0"/>
              </a:rPr>
              <a:t>th</a:t>
            </a:r>
            <a:r>
              <a:rPr lang="en-GB" sz="2200" dirty="0">
                <a:latin typeface="Times New Roman" panose="02020603050405020304" pitchFamily="18" charset="0"/>
                <a:cs typeface="Times New Roman" panose="02020603050405020304" pitchFamily="18" charset="0"/>
              </a:rPr>
              <a:t>&gt;</a:t>
            </a:r>
          </a:p>
          <a:p>
            <a:pPr marL="109728" indent="0" algn="just">
              <a:buNone/>
            </a:pPr>
            <a:r>
              <a:rPr lang="en-GB" sz="2200" dirty="0">
                <a:latin typeface="Times New Roman" panose="02020603050405020304" pitchFamily="18" charset="0"/>
                <a:cs typeface="Times New Roman" panose="02020603050405020304" pitchFamily="18" charset="0"/>
              </a:rPr>
              <a:t>&lt;/</a:t>
            </a:r>
            <a:r>
              <a:rPr lang="en-GB" sz="2200" dirty="0" err="1">
                <a:latin typeface="Times New Roman" panose="02020603050405020304" pitchFamily="18" charset="0"/>
                <a:cs typeface="Times New Roman" panose="02020603050405020304" pitchFamily="18" charset="0"/>
              </a:rPr>
              <a:t>tr</a:t>
            </a:r>
            <a:r>
              <a:rPr lang="en-GB" sz="2200" dirty="0">
                <a:latin typeface="Times New Roman" panose="02020603050405020304" pitchFamily="18" charset="0"/>
                <a:cs typeface="Times New Roman" panose="02020603050405020304" pitchFamily="18" charset="0"/>
              </a:rPr>
              <a:t>&gt;</a:t>
            </a:r>
          </a:p>
          <a:p>
            <a:pPr marL="109728" indent="0" algn="just">
              <a:buNone/>
            </a:pPr>
            <a:r>
              <a:rPr lang="fa-IR" sz="2200" dirty="0" smtClean="0">
                <a:latin typeface="Times New Roman" panose="02020603050405020304" pitchFamily="18" charset="0"/>
                <a:cs typeface="Times New Roman" panose="02020603050405020304" pitchFamily="18" charset="0"/>
              </a:rPr>
              <a:t> </a:t>
            </a:r>
            <a:endParaRPr lang="en-GB" sz="2200" dirty="0">
              <a:latin typeface="Times New Roman" panose="02020603050405020304" pitchFamily="18" charset="0"/>
              <a:cs typeface="Times New Roman" panose="02020603050405020304" pitchFamily="18" charset="0"/>
            </a:endParaRPr>
          </a:p>
          <a:p>
            <a:pPr marL="109728" indent="0" rtl="1">
              <a:buNone/>
            </a:pPr>
            <a:endParaRPr lang="en-GB" dirty="0"/>
          </a:p>
        </p:txBody>
      </p:sp>
      <p:sp>
        <p:nvSpPr>
          <p:cNvPr id="3" name="Title 2"/>
          <p:cNvSpPr>
            <a:spLocks noGrp="1"/>
          </p:cNvSpPr>
          <p:nvPr>
            <p:ph type="title"/>
          </p:nvPr>
        </p:nvSpPr>
        <p:spPr/>
        <p:txBody>
          <a:bodyPr/>
          <a:lstStyle/>
          <a:p>
            <a:pPr algn="ctr"/>
            <a:r>
              <a:rPr lang="fa-IR" dirty="0" smtClean="0">
                <a:effectLst/>
                <a:cs typeface="B Nazanin" panose="00000400000000000000" pitchFamily="2" charset="-78"/>
              </a:rPr>
              <a:t>نحوه اضافه کردن یک عنوان به جدول</a:t>
            </a:r>
            <a:endParaRPr lang="en-GB" dirty="0">
              <a:effectLst/>
              <a:cs typeface="B Nazanin" panose="00000400000000000000" pitchFamily="2" charset="-78"/>
            </a:endParaRPr>
          </a:p>
        </p:txBody>
      </p:sp>
    </p:spTree>
    <p:extLst>
      <p:ext uri="{BB962C8B-B14F-4D97-AF65-F5344CB8AC3E}">
        <p14:creationId xmlns:p14="http://schemas.microsoft.com/office/powerpoint/2010/main" val="313383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cs typeface="B Nazanin" panose="00000400000000000000" pitchFamily="2" charset="-78"/>
              </a:rPr>
              <a:t>سندهاي</a:t>
            </a:r>
            <a:r>
              <a:rPr lang="en-GB" dirty="0" smtClean="0">
                <a:cs typeface="B Nazanin" panose="00000400000000000000" pitchFamily="2" charset="-78"/>
              </a:rPr>
              <a:t> </a:t>
            </a:r>
            <a:r>
              <a:rPr lang="en-GB" dirty="0">
                <a:cs typeface="B Nazanin" panose="00000400000000000000" pitchFamily="2" charset="-78"/>
              </a:rPr>
              <a:t>HTML </a:t>
            </a:r>
            <a:r>
              <a:rPr lang="ar-SA" dirty="0">
                <a:cs typeface="B Nazanin" panose="00000400000000000000" pitchFamily="2" charset="-78"/>
              </a:rPr>
              <a:t>صفحات وب را توصيف مي کنند</a:t>
            </a:r>
            <a:r>
              <a:rPr lang="en-GB" dirty="0" smtClean="0">
                <a:cs typeface="B Nazanin" panose="00000400000000000000" pitchFamily="2" charset="-78"/>
              </a:rPr>
              <a:t>.</a:t>
            </a:r>
            <a:endParaRPr lang="fa-IR" dirty="0" smtClean="0">
              <a:cs typeface="B Nazanin" panose="00000400000000000000" pitchFamily="2" charset="-78"/>
            </a:endParaRPr>
          </a:p>
          <a:p>
            <a:pPr algn="r" rtl="1"/>
            <a:endParaRPr lang="en-GB" dirty="0">
              <a:cs typeface="B Nazanin" panose="00000400000000000000" pitchFamily="2" charset="-78"/>
            </a:endParaRPr>
          </a:p>
          <a:p>
            <a:pPr lvl="0" algn="r" rtl="1"/>
            <a:r>
              <a:rPr lang="ar-SA" dirty="0">
                <a:cs typeface="B Nazanin" panose="00000400000000000000" pitchFamily="2" charset="-78"/>
              </a:rPr>
              <a:t>سندهاي</a:t>
            </a:r>
            <a:r>
              <a:rPr lang="en-GB" dirty="0">
                <a:cs typeface="B Nazanin" panose="00000400000000000000" pitchFamily="2" charset="-78"/>
              </a:rPr>
              <a:t> HTML </a:t>
            </a:r>
            <a:r>
              <a:rPr lang="ar-SA" dirty="0">
                <a:cs typeface="B Nazanin" panose="00000400000000000000" pitchFamily="2" charset="-78"/>
              </a:rPr>
              <a:t>شامل تگ هاي</a:t>
            </a:r>
            <a:r>
              <a:rPr lang="en-GB" dirty="0">
                <a:cs typeface="B Nazanin" panose="00000400000000000000" pitchFamily="2" charset="-78"/>
              </a:rPr>
              <a:t> HTML </a:t>
            </a:r>
            <a:r>
              <a:rPr lang="fa-IR" dirty="0" smtClean="0">
                <a:cs typeface="B Nazanin" panose="00000400000000000000" pitchFamily="2" charset="-78"/>
              </a:rPr>
              <a:t>(</a:t>
            </a:r>
            <a:r>
              <a:rPr lang="ar-SA" dirty="0" smtClean="0">
                <a:cs typeface="B Nazanin" panose="00000400000000000000" pitchFamily="2" charset="-78"/>
              </a:rPr>
              <a:t>اچ </a:t>
            </a:r>
            <a:r>
              <a:rPr lang="ar-SA" dirty="0">
                <a:cs typeface="B Nazanin" panose="00000400000000000000" pitchFamily="2" charset="-78"/>
              </a:rPr>
              <a:t>تي ام ال) و متن ساده مي باشد</a:t>
            </a:r>
            <a:r>
              <a:rPr lang="en-GB" dirty="0">
                <a:cs typeface="B Nazanin" panose="00000400000000000000" pitchFamily="2" charset="-78"/>
              </a:rPr>
              <a:t>.</a:t>
            </a:r>
          </a:p>
          <a:p>
            <a:pPr lvl="0" algn="r" rtl="1"/>
            <a:r>
              <a:rPr lang="ar-SA" dirty="0">
                <a:cs typeface="B Nazanin" panose="00000400000000000000" pitchFamily="2" charset="-78"/>
              </a:rPr>
              <a:t>سندهاي</a:t>
            </a:r>
            <a:r>
              <a:rPr lang="en-GB" dirty="0">
                <a:cs typeface="B Nazanin" panose="00000400000000000000" pitchFamily="2" charset="-78"/>
              </a:rPr>
              <a:t> HTML </a:t>
            </a:r>
            <a:r>
              <a:rPr lang="ar-SA" dirty="0">
                <a:cs typeface="B Nazanin" panose="00000400000000000000" pitchFamily="2" charset="-78"/>
              </a:rPr>
              <a:t>صفحات وب نيز ناميده مي شود</a:t>
            </a:r>
            <a:r>
              <a:rPr lang="en-GB" dirty="0">
                <a:cs typeface="B Nazanin" panose="00000400000000000000" pitchFamily="2" charset="-78"/>
              </a:rPr>
              <a:t>.</a:t>
            </a:r>
          </a:p>
          <a:p>
            <a:pPr algn="just" rtl="1"/>
            <a:r>
              <a:rPr lang="ar-SA" dirty="0">
                <a:cs typeface="B Nazanin" panose="00000400000000000000" pitchFamily="2" charset="-78"/>
              </a:rPr>
              <a:t>هدف يک مرورگر وب (مانند</a:t>
            </a:r>
            <a:r>
              <a:rPr lang="en-GB" dirty="0">
                <a:cs typeface="B Nazanin" panose="00000400000000000000" pitchFamily="2" charset="-78"/>
              </a:rPr>
              <a:t> internet explorer </a:t>
            </a:r>
            <a:r>
              <a:rPr lang="ar-SA" dirty="0" smtClean="0">
                <a:cs typeface="B Nazanin" panose="00000400000000000000" pitchFamily="2" charset="-78"/>
              </a:rPr>
              <a:t>ي</a:t>
            </a:r>
            <a:r>
              <a:rPr lang="fa-IR" dirty="0" smtClean="0">
                <a:cs typeface="B Nazanin" panose="00000400000000000000" pitchFamily="2" charset="-78"/>
              </a:rPr>
              <a:t>ا </a:t>
            </a:r>
            <a:r>
              <a:rPr lang="en-GB" dirty="0" smtClean="0">
                <a:cs typeface="B Nazanin" panose="00000400000000000000" pitchFamily="2" charset="-78"/>
              </a:rPr>
              <a:t> </a:t>
            </a:r>
            <a:r>
              <a:rPr lang="en-GB" dirty="0" err="1" smtClean="0">
                <a:cs typeface="B Nazanin" panose="00000400000000000000" pitchFamily="2" charset="-78"/>
              </a:rPr>
              <a:t>firefox</a:t>
            </a:r>
            <a:r>
              <a:rPr lang="fa-IR" dirty="0" smtClean="0">
                <a:cs typeface="B Nazanin" panose="00000400000000000000" pitchFamily="2" charset="-78"/>
              </a:rPr>
              <a:t> ) </a:t>
            </a:r>
            <a:r>
              <a:rPr lang="ar-SA" dirty="0" smtClean="0">
                <a:cs typeface="B Nazanin" panose="00000400000000000000" pitchFamily="2" charset="-78"/>
              </a:rPr>
              <a:t>اين </a:t>
            </a:r>
            <a:r>
              <a:rPr lang="ar-SA" dirty="0">
                <a:cs typeface="B Nazanin" panose="00000400000000000000" pitchFamily="2" charset="-78"/>
              </a:rPr>
              <a:t>است که سندهاي</a:t>
            </a:r>
            <a:r>
              <a:rPr lang="en-GB" dirty="0">
                <a:cs typeface="B Nazanin" panose="00000400000000000000" pitchFamily="2" charset="-78"/>
              </a:rPr>
              <a:t> HTML </a:t>
            </a:r>
            <a:r>
              <a:rPr lang="ar-SA" dirty="0">
                <a:cs typeface="B Nazanin" panose="00000400000000000000" pitchFamily="2" charset="-78"/>
              </a:rPr>
              <a:t>را خوانده و آنها را به صورت صفحات وب نمايش دهد. مرورگر، تگ هاي</a:t>
            </a:r>
            <a:r>
              <a:rPr lang="en-GB" dirty="0">
                <a:cs typeface="B Nazanin" panose="00000400000000000000" pitchFamily="2" charset="-78"/>
              </a:rPr>
              <a:t> HTML </a:t>
            </a:r>
            <a:r>
              <a:rPr lang="ar-SA" dirty="0">
                <a:cs typeface="B Nazanin" panose="00000400000000000000" pitchFamily="2" charset="-78"/>
              </a:rPr>
              <a:t>را نمايش نمي دهد، اما از تگ هاي</a:t>
            </a:r>
            <a:r>
              <a:rPr lang="en-GB" dirty="0">
                <a:cs typeface="B Nazanin" panose="00000400000000000000" pitchFamily="2" charset="-78"/>
              </a:rPr>
              <a:t> HTML </a:t>
            </a:r>
            <a:r>
              <a:rPr lang="ar-SA" dirty="0">
                <a:cs typeface="B Nazanin" panose="00000400000000000000" pitchFamily="2" charset="-78"/>
              </a:rPr>
              <a:t>استفاده مي کند تا محتواي صفحه را تفسير کند</a:t>
            </a:r>
            <a:r>
              <a:rPr lang="en-GB" dirty="0"/>
              <a:t>.</a:t>
            </a:r>
          </a:p>
          <a:p>
            <a:endParaRPr lang="en-GB" dirty="0"/>
          </a:p>
        </p:txBody>
      </p:sp>
      <p:sp>
        <p:nvSpPr>
          <p:cNvPr id="2" name="Title 1"/>
          <p:cNvSpPr>
            <a:spLocks noGrp="1"/>
          </p:cNvSpPr>
          <p:nvPr>
            <p:ph type="title"/>
          </p:nvPr>
        </p:nvSpPr>
        <p:spPr/>
        <p:txBody>
          <a:bodyPr>
            <a:normAutofit fontScale="90000"/>
          </a:bodyPr>
          <a:lstStyle/>
          <a:p>
            <a:pPr algn="r" rtl="1"/>
            <a:r>
              <a:rPr lang="fa-IR" b="1" dirty="0" smtClean="0">
                <a:cs typeface="B Nazanin" panose="00000400000000000000" pitchFamily="2" charset="-78"/>
              </a:rPr>
              <a:t/>
            </a:r>
            <a:br>
              <a:rPr lang="fa-IR" b="1" dirty="0" smtClean="0">
                <a:cs typeface="B Nazanin" panose="00000400000000000000" pitchFamily="2" charset="-78"/>
              </a:rPr>
            </a:br>
            <a:r>
              <a:rPr lang="ar-SA" b="1" dirty="0" smtClean="0">
                <a:cs typeface="B Nazanin" panose="00000400000000000000" pitchFamily="2" charset="-78"/>
              </a:rPr>
              <a:t>سند</a:t>
            </a:r>
            <a:r>
              <a:rPr lang="en-GB" b="1" dirty="0" smtClean="0">
                <a:cs typeface="B Nazanin" panose="00000400000000000000" pitchFamily="2" charset="-78"/>
              </a:rPr>
              <a:t> </a:t>
            </a:r>
            <a:r>
              <a:rPr lang="en-GB" b="1" dirty="0">
                <a:cs typeface="B Nazanin" panose="00000400000000000000" pitchFamily="2" charset="-78"/>
              </a:rPr>
              <a:t>HTML </a:t>
            </a:r>
            <a:r>
              <a:rPr lang="fa-IR" b="1" dirty="0" smtClean="0">
                <a:cs typeface="B Nazanin" panose="00000400000000000000" pitchFamily="2" charset="-78"/>
              </a:rPr>
              <a:t> = </a:t>
            </a:r>
            <a:r>
              <a:rPr lang="en-GB" b="1" dirty="0" smtClean="0">
                <a:cs typeface="B Nazanin" panose="00000400000000000000" pitchFamily="2" charset="-78"/>
              </a:rPr>
              <a:t> </a:t>
            </a:r>
            <a:r>
              <a:rPr lang="ar-SA" b="1" dirty="0">
                <a:cs typeface="B Nazanin" panose="00000400000000000000" pitchFamily="2" charset="-78"/>
              </a:rPr>
              <a:t>صفحات وب</a:t>
            </a:r>
            <a:r>
              <a:rPr lang="en-GB" dirty="0">
                <a:cs typeface="B Nazanin" panose="00000400000000000000" pitchFamily="2" charset="-78"/>
              </a:rPr>
              <a:t/>
            </a:r>
            <a:br>
              <a:rPr lang="en-GB"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15751475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anose="05000000000000000000" pitchFamily="2" charset="2"/>
              <a:buChar char="v"/>
            </a:pPr>
            <a:r>
              <a:rPr lang="fa-IR" dirty="0" smtClean="0">
                <a:cs typeface="B Nazanin" panose="00000400000000000000" pitchFamily="2" charset="-78"/>
              </a:rPr>
              <a:t>لیست های مرتب(</a:t>
            </a:r>
            <a:r>
              <a:rPr lang="en-GB" dirty="0" smtClean="0">
                <a:cs typeface="B Nazanin" panose="00000400000000000000" pitchFamily="2" charset="-78"/>
              </a:rPr>
              <a:t>Ordered List</a:t>
            </a:r>
            <a:r>
              <a:rPr lang="fa-IR" dirty="0" smtClean="0">
                <a:cs typeface="B Nazanin" panose="00000400000000000000" pitchFamily="2" charset="-78"/>
              </a:rPr>
              <a:t>)</a:t>
            </a:r>
            <a:endParaRPr lang="en-GB" dirty="0" smtClean="0">
              <a:cs typeface="B Nazanin" panose="00000400000000000000" pitchFamily="2" charset="-78"/>
            </a:endParaRPr>
          </a:p>
          <a:p>
            <a:pPr marL="109728" indent="0" algn="r" rtl="1">
              <a:buNone/>
            </a:pPr>
            <a:r>
              <a:rPr lang="fa-IR" dirty="0">
                <a:cs typeface="B Nazanin" panose="00000400000000000000" pitchFamily="2" charset="-78"/>
              </a:rPr>
              <a:t>یک لیست مرتب یا ترتیبی با تگ </a:t>
            </a:r>
            <a:r>
              <a:rPr lang="en-GB" dirty="0" smtClean="0">
                <a:cs typeface="B Nazanin" panose="00000400000000000000" pitchFamily="2" charset="-78"/>
              </a:rPr>
              <a:t>&lt;</a:t>
            </a:r>
            <a:r>
              <a:rPr lang="en-GB" dirty="0" err="1" smtClean="0">
                <a:cs typeface="B Nazanin" panose="00000400000000000000" pitchFamily="2" charset="-78"/>
              </a:rPr>
              <a:t>ol</a:t>
            </a:r>
            <a:r>
              <a:rPr lang="en-GB" dirty="0" smtClean="0">
                <a:cs typeface="B Nazanin" panose="00000400000000000000" pitchFamily="2" charset="-78"/>
              </a:rPr>
              <a:t>&gt;</a:t>
            </a:r>
            <a:r>
              <a:rPr lang="fa-IR" dirty="0" smtClean="0">
                <a:cs typeface="B Nazanin" panose="00000400000000000000" pitchFamily="2" charset="-78"/>
              </a:rPr>
              <a:t>شروع </a:t>
            </a:r>
            <a:r>
              <a:rPr lang="fa-IR" dirty="0">
                <a:cs typeface="B Nazanin" panose="00000400000000000000" pitchFamily="2" charset="-78"/>
              </a:rPr>
              <a:t>می شود. آیتم های هر لیست با </a:t>
            </a:r>
            <a:r>
              <a:rPr lang="fa-IR" dirty="0" smtClean="0">
                <a:cs typeface="B Nazanin" panose="00000400000000000000" pitchFamily="2" charset="-78"/>
              </a:rPr>
              <a:t>تگ</a:t>
            </a:r>
            <a:r>
              <a:rPr lang="en-GB" dirty="0" smtClean="0">
                <a:cs typeface="B Nazanin" panose="00000400000000000000" pitchFamily="2" charset="-78"/>
              </a:rPr>
              <a:t> &lt;li&gt; </a:t>
            </a:r>
            <a:r>
              <a:rPr lang="fa-IR" dirty="0">
                <a:cs typeface="B Nazanin" panose="00000400000000000000" pitchFamily="2" charset="-78"/>
              </a:rPr>
              <a:t>شروع می شوند.</a:t>
            </a:r>
          </a:p>
          <a:p>
            <a:pPr marL="109728" indent="0" algn="r" rtl="1">
              <a:buNone/>
            </a:pPr>
            <a:r>
              <a:rPr lang="fa-IR" dirty="0">
                <a:cs typeface="B Nazanin" panose="00000400000000000000" pitchFamily="2" charset="-78"/>
              </a:rPr>
              <a:t> آیتم های یک لیست به وسیله اعداد نشانه گذاری می شوند</a:t>
            </a:r>
            <a:r>
              <a:rPr lang="fa-IR" dirty="0" smtClean="0">
                <a:cs typeface="B Nazanin" panose="00000400000000000000" pitchFamily="2" charset="-78"/>
              </a:rPr>
              <a:t>.</a:t>
            </a:r>
            <a:endParaRPr lang="en-GB" dirty="0" smtClean="0">
              <a:cs typeface="B Nazanin" panose="00000400000000000000" pitchFamily="2" charset="-78"/>
            </a:endParaRPr>
          </a:p>
          <a:p>
            <a:pPr marL="109728" indent="0" rtl="1">
              <a:buNone/>
            </a:pPr>
            <a:endParaRPr lang="en-GB" dirty="0" smtClean="0">
              <a:cs typeface="B Nazanin" panose="00000400000000000000" pitchFamily="2" charset="-78"/>
            </a:endParaRPr>
          </a:p>
          <a:p>
            <a:pPr marL="109728" indent="0" rtl="1">
              <a:buNone/>
            </a:pPr>
            <a:r>
              <a:rPr lang="it-IT" dirty="0" smtClean="0">
                <a:cs typeface="B Nazanin" panose="00000400000000000000" pitchFamily="2" charset="-78"/>
              </a:rPr>
              <a:t>&lt;ol&gt;                                            1- Coffee</a:t>
            </a:r>
            <a:br>
              <a:rPr lang="it-IT" dirty="0" smtClean="0">
                <a:cs typeface="B Nazanin" panose="00000400000000000000" pitchFamily="2" charset="-78"/>
              </a:rPr>
            </a:br>
            <a:r>
              <a:rPr lang="it-IT" dirty="0" smtClean="0">
                <a:cs typeface="B Nazanin" panose="00000400000000000000" pitchFamily="2" charset="-78"/>
              </a:rPr>
              <a:t>&lt;li&gt;Coffee&lt;/li&gt;                           2- Milk</a:t>
            </a:r>
            <a:br>
              <a:rPr lang="it-IT" dirty="0" smtClean="0">
                <a:cs typeface="B Nazanin" panose="00000400000000000000" pitchFamily="2" charset="-78"/>
              </a:rPr>
            </a:br>
            <a:r>
              <a:rPr lang="it-IT" dirty="0" smtClean="0">
                <a:cs typeface="B Nazanin" panose="00000400000000000000" pitchFamily="2" charset="-78"/>
              </a:rPr>
              <a:t>&lt;li&gt;Milk&lt;/li&gt;</a:t>
            </a:r>
            <a:br>
              <a:rPr lang="it-IT" dirty="0" smtClean="0">
                <a:cs typeface="B Nazanin" panose="00000400000000000000" pitchFamily="2" charset="-78"/>
              </a:rPr>
            </a:br>
            <a:r>
              <a:rPr lang="it-IT" dirty="0" smtClean="0">
                <a:cs typeface="B Nazanin" panose="00000400000000000000" pitchFamily="2" charset="-78"/>
              </a:rPr>
              <a:t>&lt;/ol&gt;</a:t>
            </a:r>
            <a:endParaRPr lang="fa-IR" dirty="0" smtClean="0">
              <a:cs typeface="B Nazanin" panose="00000400000000000000" pitchFamily="2" charset="-78"/>
            </a:endParaRPr>
          </a:p>
        </p:txBody>
      </p:sp>
      <p:sp>
        <p:nvSpPr>
          <p:cNvPr id="3" name="Title 2"/>
          <p:cNvSpPr>
            <a:spLocks noGrp="1"/>
          </p:cNvSpPr>
          <p:nvPr>
            <p:ph type="title"/>
          </p:nvPr>
        </p:nvSpPr>
        <p:spPr/>
        <p:txBody>
          <a:bodyPr/>
          <a:lstStyle/>
          <a:p>
            <a:pPr algn="ctr" rtl="1"/>
            <a:r>
              <a:rPr lang="fa-IR" dirty="0" smtClean="0">
                <a:effectLst/>
                <a:cs typeface="B Nazanin" panose="00000400000000000000" pitchFamily="2" charset="-78"/>
              </a:rPr>
              <a:t>لیست ها در </a:t>
            </a:r>
            <a:r>
              <a:rPr lang="en-GB" dirty="0" smtClean="0">
                <a:effectLst/>
                <a:cs typeface="B Nazanin" panose="00000400000000000000" pitchFamily="2" charset="-78"/>
              </a:rPr>
              <a:t>HTML</a:t>
            </a:r>
            <a:endParaRPr lang="en-GB" dirty="0">
              <a:effectLst/>
              <a:cs typeface="B Nazanin" panose="00000400000000000000" pitchFamily="2" charset="-78"/>
            </a:endParaRPr>
          </a:p>
        </p:txBody>
      </p:sp>
    </p:spTree>
    <p:extLst>
      <p:ext uri="{BB962C8B-B14F-4D97-AF65-F5344CB8AC3E}">
        <p14:creationId xmlns:p14="http://schemas.microsoft.com/office/powerpoint/2010/main" val="26643784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147248" cy="5386603"/>
          </a:xfrm>
        </p:spPr>
        <p:txBody>
          <a:bodyPr/>
          <a:lstStyle/>
          <a:p>
            <a:pPr algn="r" rtl="1">
              <a:buFont typeface="Wingdings" panose="05000000000000000000" pitchFamily="2" charset="2"/>
              <a:buChar char="v"/>
            </a:pPr>
            <a:r>
              <a:rPr lang="fa-IR" dirty="0">
                <a:cs typeface="B Nazanin" panose="00000400000000000000" pitchFamily="2" charset="-78"/>
              </a:rPr>
              <a:t>لیست های </a:t>
            </a:r>
            <a:r>
              <a:rPr lang="fa-IR" dirty="0" smtClean="0">
                <a:cs typeface="B Nazanin" panose="00000400000000000000" pitchFamily="2" charset="-78"/>
              </a:rPr>
              <a:t>نامرتب</a:t>
            </a:r>
            <a:r>
              <a:rPr lang="en-GB" dirty="0" smtClean="0">
                <a:cs typeface="B Nazanin" panose="00000400000000000000" pitchFamily="2" charset="-78"/>
              </a:rPr>
              <a:t> </a:t>
            </a:r>
            <a:r>
              <a:rPr lang="fa-IR" dirty="0" smtClean="0">
                <a:cs typeface="B Nazanin" panose="00000400000000000000" pitchFamily="2" charset="-78"/>
              </a:rPr>
              <a:t>(</a:t>
            </a:r>
            <a:r>
              <a:rPr lang="en-GB" dirty="0">
                <a:cs typeface="B Nazanin" panose="00000400000000000000" pitchFamily="2" charset="-78"/>
              </a:rPr>
              <a:t>Unordered List</a:t>
            </a:r>
            <a:r>
              <a:rPr lang="fa-IR" dirty="0" smtClean="0">
                <a:cs typeface="B Nazanin" panose="00000400000000000000" pitchFamily="2" charset="-78"/>
              </a:rPr>
              <a:t>)</a:t>
            </a:r>
            <a:endParaRPr lang="en-GB" dirty="0" smtClean="0">
              <a:cs typeface="B Nazanin" panose="00000400000000000000" pitchFamily="2" charset="-78"/>
            </a:endParaRPr>
          </a:p>
          <a:p>
            <a:pPr marL="109728" indent="0" algn="r" rtl="1">
              <a:buNone/>
            </a:pPr>
            <a:r>
              <a:rPr lang="fa-IR" sz="2500" dirty="0">
                <a:cs typeface="B Nazanin" panose="00000400000000000000" pitchFamily="2" charset="-78"/>
              </a:rPr>
              <a:t>یک لیست غیر ترتیبی یا نامرتب با تگ </a:t>
            </a:r>
            <a:r>
              <a:rPr lang="en-GB" sz="2500" dirty="0" smtClean="0">
                <a:cs typeface="B Nazanin" panose="00000400000000000000" pitchFamily="2" charset="-78"/>
              </a:rPr>
              <a:t>&lt;</a:t>
            </a:r>
            <a:r>
              <a:rPr lang="en-GB" sz="2500" dirty="0" err="1" smtClean="0">
                <a:cs typeface="B Nazanin" panose="00000400000000000000" pitchFamily="2" charset="-78"/>
              </a:rPr>
              <a:t>ul</a:t>
            </a:r>
            <a:r>
              <a:rPr lang="en-GB" sz="2500" dirty="0" smtClean="0">
                <a:cs typeface="B Nazanin" panose="00000400000000000000" pitchFamily="2" charset="-78"/>
              </a:rPr>
              <a:t>&gt;</a:t>
            </a:r>
            <a:r>
              <a:rPr lang="fa-IR" sz="2500" dirty="0" smtClean="0">
                <a:cs typeface="B Nazanin" panose="00000400000000000000" pitchFamily="2" charset="-78"/>
              </a:rPr>
              <a:t>شروع </a:t>
            </a:r>
            <a:r>
              <a:rPr lang="fa-IR" sz="2500" dirty="0">
                <a:cs typeface="B Nazanin" panose="00000400000000000000" pitchFamily="2" charset="-78"/>
              </a:rPr>
              <a:t>می شود. آیتم های هر لیست با تگ </a:t>
            </a:r>
            <a:r>
              <a:rPr lang="en-GB" sz="2500" dirty="0" smtClean="0">
                <a:cs typeface="B Nazanin" panose="00000400000000000000" pitchFamily="2" charset="-78"/>
              </a:rPr>
              <a:t>&lt;li&gt;</a:t>
            </a:r>
            <a:r>
              <a:rPr lang="en-GB" sz="2500" dirty="0">
                <a:cs typeface="B Nazanin" panose="00000400000000000000" pitchFamily="2" charset="-78"/>
              </a:rPr>
              <a:t> </a:t>
            </a:r>
            <a:r>
              <a:rPr lang="fa-IR" sz="2500" dirty="0">
                <a:cs typeface="B Nazanin" panose="00000400000000000000" pitchFamily="2" charset="-78"/>
              </a:rPr>
              <a:t>شروع می شوند. </a:t>
            </a:r>
            <a:r>
              <a:rPr lang="en-GB" sz="2500" dirty="0" smtClean="0">
                <a:cs typeface="B Nazanin" panose="00000400000000000000" pitchFamily="2" charset="-78"/>
              </a:rPr>
              <a:t> (List item)</a:t>
            </a:r>
            <a:endParaRPr lang="en-GB" sz="2500" dirty="0">
              <a:cs typeface="B Nazanin" panose="00000400000000000000" pitchFamily="2" charset="-78"/>
            </a:endParaRPr>
          </a:p>
          <a:p>
            <a:pPr marL="109728" indent="0" algn="r" rtl="1">
              <a:buNone/>
            </a:pPr>
            <a:r>
              <a:rPr lang="fa-IR" sz="2500" dirty="0">
                <a:cs typeface="B Nazanin" panose="00000400000000000000" pitchFamily="2" charset="-78"/>
              </a:rPr>
              <a:t>آیتم های یک لیست به وسیله گلوله نشانه گذاری می شوند. (دایره های کوچک سیاه </a:t>
            </a:r>
            <a:r>
              <a:rPr lang="fa-IR" sz="2500" dirty="0" smtClean="0">
                <a:cs typeface="B Nazanin" panose="00000400000000000000" pitchFamily="2" charset="-78"/>
              </a:rPr>
              <a:t>رنگ</a:t>
            </a:r>
            <a:r>
              <a:rPr lang="fa-IR" sz="2500" dirty="0">
                <a:cs typeface="B Nazanin" panose="00000400000000000000" pitchFamily="2" charset="-78"/>
              </a:rPr>
              <a:t>)</a:t>
            </a:r>
            <a:endParaRPr lang="en-GB" sz="2500" dirty="0" smtClean="0">
              <a:cs typeface="B Nazanin" panose="00000400000000000000" pitchFamily="2" charset="-78"/>
            </a:endParaRPr>
          </a:p>
          <a:p>
            <a:pPr marL="109728" indent="0" algn="l">
              <a:buNone/>
            </a:pPr>
            <a:r>
              <a:rPr lang="it-IT" sz="2400" dirty="0"/>
              <a:t>&lt;ul&gt;</a:t>
            </a:r>
            <a:br>
              <a:rPr lang="it-IT" sz="2400" dirty="0"/>
            </a:br>
            <a:r>
              <a:rPr lang="it-IT" sz="2400" dirty="0"/>
              <a:t>&lt;li&gt;Coffee&lt;/li</a:t>
            </a:r>
            <a:r>
              <a:rPr lang="it-IT" sz="2400" dirty="0" smtClean="0"/>
              <a:t>&gt;                    </a:t>
            </a:r>
            <a:r>
              <a:rPr lang="it-IT" sz="2400" dirty="0"/>
              <a:t/>
            </a:r>
            <a:br>
              <a:rPr lang="it-IT" sz="2400" dirty="0"/>
            </a:br>
            <a:r>
              <a:rPr lang="it-IT" sz="2400" dirty="0"/>
              <a:t>&lt;li&gt;Milk&lt;/li&gt;</a:t>
            </a:r>
            <a:br>
              <a:rPr lang="it-IT" sz="2400" dirty="0"/>
            </a:br>
            <a:r>
              <a:rPr lang="it-IT" sz="2400" dirty="0"/>
              <a:t>&lt;/ul</a:t>
            </a:r>
            <a:r>
              <a:rPr lang="it-IT" sz="2400" dirty="0" smtClean="0"/>
              <a:t>&gt;</a:t>
            </a:r>
          </a:p>
          <a:p>
            <a:pPr marL="109728" indent="0" algn="l">
              <a:buNone/>
            </a:pPr>
            <a:endParaRPr lang="it-IT" sz="2400" dirty="0" smtClean="0"/>
          </a:p>
          <a:p>
            <a:pPr>
              <a:buFont typeface="Arial" panose="020B0604020202020204" pitchFamily="34" charset="0"/>
              <a:buChar char="•"/>
            </a:pPr>
            <a:r>
              <a:rPr lang="it-IT" sz="2400" dirty="0" smtClean="0">
                <a:cs typeface="B Nazanin" panose="00000400000000000000" pitchFamily="2" charset="-78"/>
              </a:rPr>
              <a:t>Coffee</a:t>
            </a:r>
          </a:p>
          <a:p>
            <a:pPr>
              <a:buFont typeface="Arial" panose="020B0604020202020204" pitchFamily="34" charset="0"/>
              <a:buChar char="•"/>
            </a:pPr>
            <a:r>
              <a:rPr lang="it-IT" sz="2400" dirty="0" smtClean="0">
                <a:cs typeface="B Nazanin" panose="00000400000000000000" pitchFamily="2" charset="-78"/>
              </a:rPr>
              <a:t>Milk</a:t>
            </a:r>
            <a:endParaRPr lang="en-GB" sz="2500" dirty="0" smtClean="0">
              <a:cs typeface="B Nazanin" panose="00000400000000000000" pitchFamily="2" charset="-78"/>
            </a:endParaRPr>
          </a:p>
          <a:p>
            <a:pPr marL="109728" indent="0" algn="r" rtl="1">
              <a:buNone/>
            </a:pPr>
            <a:endParaRPr lang="fa-IR" dirty="0">
              <a:cs typeface="B Nazanin" panose="00000400000000000000" pitchFamily="2" charset="-78"/>
            </a:endParaRPr>
          </a:p>
          <a:p>
            <a:pPr marL="109728" indent="0" algn="r" rtl="1">
              <a:buNone/>
            </a:pPr>
            <a:endParaRPr lang="en-GB" dirty="0">
              <a:cs typeface="B Nazanin" panose="00000400000000000000" pitchFamily="2" charset="-78"/>
            </a:endParaRPr>
          </a:p>
          <a:p>
            <a:pPr marL="109728" indent="0" algn="r" rtl="1">
              <a:buNone/>
            </a:pPr>
            <a:endParaRPr lang="en-GB" dirty="0">
              <a:cs typeface="B Nazanin" panose="00000400000000000000" pitchFamily="2" charset="-78"/>
            </a:endParaRPr>
          </a:p>
        </p:txBody>
      </p:sp>
      <p:sp>
        <p:nvSpPr>
          <p:cNvPr id="3" name="Title 2"/>
          <p:cNvSpPr>
            <a:spLocks noGrp="1"/>
          </p:cNvSpPr>
          <p:nvPr>
            <p:ph type="title"/>
          </p:nvPr>
        </p:nvSpPr>
        <p:spPr>
          <a:xfrm>
            <a:off x="395536" y="274638"/>
            <a:ext cx="8291264" cy="202034"/>
          </a:xfrm>
        </p:spPr>
        <p:txBody>
          <a:bodyPr>
            <a:normAutofit fontScale="90000"/>
          </a:bodyPr>
          <a:lstStyle/>
          <a:p>
            <a:endParaRPr lang="en-GB" dirty="0"/>
          </a:p>
        </p:txBody>
      </p:sp>
    </p:spTree>
    <p:extLst>
      <p:ext uri="{BB962C8B-B14F-4D97-AF65-F5344CB8AC3E}">
        <p14:creationId xmlns:p14="http://schemas.microsoft.com/office/powerpoint/2010/main" val="45080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rtl="1">
              <a:buNone/>
            </a:pPr>
            <a:endParaRPr lang="en-GB" dirty="0">
              <a:latin typeface="Times New Roman" panose="02020603050405020304" pitchFamily="18" charset="0"/>
              <a:cs typeface="Times New Roman" panose="02020603050405020304" pitchFamily="18" charset="0"/>
            </a:endParaRPr>
          </a:p>
          <a:p>
            <a:pPr rtl="1"/>
            <a:r>
              <a:rPr lang="en-GB" dirty="0">
                <a:latin typeface="Times New Roman" panose="02020603050405020304" pitchFamily="18" charset="0"/>
                <a:cs typeface="Times New Roman" panose="02020603050405020304" pitchFamily="18" charset="0"/>
              </a:rPr>
              <a:t>&lt;html&gt;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&lt;body&gt;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&lt;h1&gt;My First Heading&lt;/h1&gt;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&lt;p&gt;My first paragraph.&lt;/p&gt;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&lt;/body&gt;</a:t>
            </a:r>
            <a:br>
              <a:rPr lang="en-GB" dirty="0">
                <a:latin typeface="Times New Roman" panose="02020603050405020304" pitchFamily="18" charset="0"/>
                <a:cs typeface="Times New Roman" panose="02020603050405020304" pitchFamily="18" charset="0"/>
              </a:rPr>
            </a:br>
            <a:r>
              <a:rPr lang="en-GB" dirty="0" smtClean="0">
                <a:latin typeface="Times New Roman" panose="02020603050405020304" pitchFamily="18" charset="0"/>
                <a:cs typeface="Times New Roman" panose="02020603050405020304" pitchFamily="18" charset="0"/>
              </a:rPr>
              <a:t>&lt;/</a:t>
            </a:r>
            <a:r>
              <a:rPr lang="en-GB" dirty="0">
                <a:latin typeface="Times New Roman" panose="02020603050405020304" pitchFamily="18" charset="0"/>
                <a:cs typeface="Times New Roman" panose="02020603050405020304" pitchFamily="18" charset="0"/>
              </a:rPr>
              <a:t>html</a:t>
            </a:r>
            <a:r>
              <a:rPr lang="en-GB" dirty="0" smtClean="0">
                <a:latin typeface="Times New Roman" panose="02020603050405020304" pitchFamily="18" charset="0"/>
                <a:cs typeface="Times New Roman" panose="02020603050405020304" pitchFamily="18" charset="0"/>
              </a:rPr>
              <a:t>&gt;</a:t>
            </a:r>
            <a:endParaRPr lang="fa-IR" dirty="0" smtClean="0">
              <a:latin typeface="Times New Roman" panose="02020603050405020304" pitchFamily="18" charset="0"/>
              <a:cs typeface="Times New Roman" panose="02020603050405020304" pitchFamily="18" charset="0"/>
            </a:endParaRPr>
          </a:p>
          <a:p>
            <a:pPr rtl="1"/>
            <a:endParaRPr lang="fa-IR" dirty="0">
              <a:latin typeface="Times New Roman" panose="02020603050405020304" pitchFamily="18" charset="0"/>
              <a:cs typeface="Times New Roman" panose="02020603050405020304" pitchFamily="18" charset="0"/>
            </a:endParaRPr>
          </a:p>
          <a:p>
            <a:pPr rtl="1"/>
            <a:endParaRPr lang="fa-IR" dirty="0" smtClean="0">
              <a:latin typeface="Times New Roman" panose="02020603050405020304" pitchFamily="18" charset="0"/>
              <a:cs typeface="Times New Roman" panose="02020603050405020304" pitchFamily="18" charset="0"/>
            </a:endParaRPr>
          </a:p>
          <a:p>
            <a:pPr rtl="1"/>
            <a:endParaRPr lang="fa-IR" dirty="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p:txBody>
          <a:bodyPr>
            <a:normAutofit/>
          </a:bodyPr>
          <a:lstStyle/>
          <a:p>
            <a:pPr algn="r"/>
            <a:r>
              <a:rPr lang="fa-IR" sz="4500" dirty="0" smtClean="0">
                <a:cs typeface="B Nazanin" panose="00000400000000000000" pitchFamily="2" charset="-78"/>
              </a:rPr>
              <a:t>مثال</a:t>
            </a:r>
            <a:endParaRPr lang="en-GB" sz="4500" dirty="0">
              <a:cs typeface="B Nazanin"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2996952"/>
            <a:ext cx="4248471" cy="1743318"/>
          </a:xfrm>
          <a:prstGeom prst="rect">
            <a:avLst/>
          </a:prstGeom>
        </p:spPr>
      </p:pic>
    </p:spTree>
    <p:extLst>
      <p:ext uri="{BB962C8B-B14F-4D97-AF65-F5344CB8AC3E}">
        <p14:creationId xmlns:p14="http://schemas.microsoft.com/office/powerpoint/2010/main" val="450914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rtl="1">
              <a:buNone/>
            </a:pPr>
            <a:r>
              <a:rPr lang="fa-IR" dirty="0" smtClean="0">
                <a:cs typeface="B Nazanin" panose="00000400000000000000" pitchFamily="2" charset="-78"/>
              </a:rPr>
              <a:t> </a:t>
            </a:r>
            <a:endParaRPr lang="en-GB" dirty="0">
              <a:cs typeface="B Nazanin" panose="00000400000000000000" pitchFamily="2" charset="-78"/>
            </a:endParaRPr>
          </a:p>
          <a:p>
            <a:pPr lvl="0" algn="just" rtl="1"/>
            <a:r>
              <a:rPr lang="ar-SA" dirty="0">
                <a:cs typeface="B Nazanin" panose="00000400000000000000" pitchFamily="2" charset="-78"/>
              </a:rPr>
              <a:t>متن بين </a:t>
            </a:r>
            <a:r>
              <a:rPr lang="en-GB" dirty="0">
                <a:cs typeface="B Nazanin" panose="00000400000000000000" pitchFamily="2" charset="-78"/>
              </a:rPr>
              <a:t>&lt;html&gt; </a:t>
            </a:r>
            <a:r>
              <a:rPr lang="ar-SA" dirty="0">
                <a:cs typeface="B Nazanin" panose="00000400000000000000" pitchFamily="2" charset="-78"/>
              </a:rPr>
              <a:t>و </a:t>
            </a:r>
            <a:r>
              <a:rPr lang="en-GB" dirty="0">
                <a:cs typeface="B Nazanin" panose="00000400000000000000" pitchFamily="2" charset="-78"/>
              </a:rPr>
              <a:t>&lt;html/&gt; </a:t>
            </a:r>
            <a:r>
              <a:rPr lang="ar-SA" dirty="0">
                <a:cs typeface="B Nazanin" panose="00000400000000000000" pitchFamily="2" charset="-78"/>
              </a:rPr>
              <a:t>صفحه وب را توضيح مي دهد</a:t>
            </a:r>
            <a:r>
              <a:rPr lang="en-GB" dirty="0" smtClean="0">
                <a:cs typeface="B Nazanin" panose="00000400000000000000" pitchFamily="2" charset="-78"/>
              </a:rPr>
              <a:t>.</a:t>
            </a:r>
            <a:endParaRPr lang="fa-IR" dirty="0" smtClean="0">
              <a:cs typeface="B Nazanin" panose="00000400000000000000" pitchFamily="2" charset="-78"/>
            </a:endParaRPr>
          </a:p>
          <a:p>
            <a:pPr lvl="0" algn="just" rtl="1"/>
            <a:endParaRPr lang="en-GB" dirty="0">
              <a:cs typeface="B Nazanin" panose="00000400000000000000" pitchFamily="2" charset="-78"/>
            </a:endParaRPr>
          </a:p>
          <a:p>
            <a:pPr lvl="0" algn="just" rtl="1"/>
            <a:r>
              <a:rPr lang="ar-SA" dirty="0">
                <a:cs typeface="B Nazanin" panose="00000400000000000000" pitchFamily="2" charset="-78"/>
              </a:rPr>
              <a:t>متن بين </a:t>
            </a:r>
            <a:r>
              <a:rPr lang="en-GB" dirty="0">
                <a:cs typeface="B Nazanin" panose="00000400000000000000" pitchFamily="2" charset="-78"/>
              </a:rPr>
              <a:t>&lt;body&gt; </a:t>
            </a:r>
            <a:r>
              <a:rPr lang="ar-SA" dirty="0">
                <a:cs typeface="B Nazanin" panose="00000400000000000000" pitchFamily="2" charset="-78"/>
              </a:rPr>
              <a:t>و </a:t>
            </a:r>
            <a:r>
              <a:rPr lang="en-GB" dirty="0">
                <a:cs typeface="B Nazanin" panose="00000400000000000000" pitchFamily="2" charset="-78"/>
              </a:rPr>
              <a:t>&lt;body/&gt; </a:t>
            </a:r>
            <a:r>
              <a:rPr lang="ar-SA" dirty="0">
                <a:cs typeface="B Nazanin" panose="00000400000000000000" pitchFamily="2" charset="-78"/>
              </a:rPr>
              <a:t>محتواي قابل نمايش صفحه است</a:t>
            </a:r>
            <a:r>
              <a:rPr lang="en-GB" dirty="0" smtClean="0">
                <a:cs typeface="B Nazanin" panose="00000400000000000000" pitchFamily="2" charset="-78"/>
              </a:rPr>
              <a:t>.</a:t>
            </a:r>
            <a:endParaRPr lang="fa-IR" dirty="0" smtClean="0">
              <a:cs typeface="B Nazanin" panose="00000400000000000000" pitchFamily="2" charset="-78"/>
            </a:endParaRPr>
          </a:p>
          <a:p>
            <a:pPr lvl="0" algn="just" rtl="1"/>
            <a:endParaRPr lang="en-GB" dirty="0">
              <a:cs typeface="B Nazanin" panose="00000400000000000000" pitchFamily="2" charset="-78"/>
            </a:endParaRPr>
          </a:p>
          <a:p>
            <a:pPr lvl="0" algn="just" rtl="1"/>
            <a:r>
              <a:rPr lang="ar-SA" dirty="0">
                <a:cs typeface="B Nazanin" panose="00000400000000000000" pitchFamily="2" charset="-78"/>
              </a:rPr>
              <a:t>متن بين </a:t>
            </a:r>
            <a:r>
              <a:rPr lang="en-GB" dirty="0">
                <a:cs typeface="B Nazanin" panose="00000400000000000000" pitchFamily="2" charset="-78"/>
              </a:rPr>
              <a:t>&lt;h1&gt; </a:t>
            </a:r>
            <a:r>
              <a:rPr lang="ar-SA" dirty="0">
                <a:cs typeface="B Nazanin" panose="00000400000000000000" pitchFamily="2" charset="-78"/>
              </a:rPr>
              <a:t>و </a:t>
            </a:r>
            <a:r>
              <a:rPr lang="en-GB" dirty="0">
                <a:cs typeface="B Nazanin" panose="00000400000000000000" pitchFamily="2" charset="-78"/>
              </a:rPr>
              <a:t>&lt;h1/&gt; </a:t>
            </a:r>
            <a:r>
              <a:rPr lang="ar-SA" dirty="0">
                <a:cs typeface="B Nazanin" panose="00000400000000000000" pitchFamily="2" charset="-78"/>
              </a:rPr>
              <a:t>براي نمايش يک عنوان استفاده مي شود</a:t>
            </a:r>
            <a:r>
              <a:rPr lang="en-GB" dirty="0" smtClean="0">
                <a:cs typeface="B Nazanin" panose="00000400000000000000" pitchFamily="2" charset="-78"/>
              </a:rPr>
              <a:t>.</a:t>
            </a:r>
            <a:endParaRPr lang="fa-IR" dirty="0" smtClean="0">
              <a:cs typeface="B Nazanin" panose="00000400000000000000" pitchFamily="2" charset="-78"/>
            </a:endParaRPr>
          </a:p>
          <a:p>
            <a:pPr lvl="0" algn="just" rtl="1"/>
            <a:endParaRPr lang="en-GB" dirty="0">
              <a:cs typeface="B Nazanin" panose="00000400000000000000" pitchFamily="2" charset="-78"/>
            </a:endParaRPr>
          </a:p>
          <a:p>
            <a:pPr algn="just" rtl="1"/>
            <a:r>
              <a:rPr lang="ar-SA" dirty="0">
                <a:cs typeface="B Nazanin" panose="00000400000000000000" pitchFamily="2" charset="-78"/>
              </a:rPr>
              <a:t>متن بين </a:t>
            </a:r>
            <a:r>
              <a:rPr lang="en-GB" dirty="0">
                <a:cs typeface="B Nazanin" panose="00000400000000000000" pitchFamily="2" charset="-78"/>
              </a:rPr>
              <a:t>&lt;p&gt; </a:t>
            </a:r>
            <a:r>
              <a:rPr lang="ar-SA" dirty="0">
                <a:cs typeface="B Nazanin" panose="00000400000000000000" pitchFamily="2" charset="-78"/>
              </a:rPr>
              <a:t>و </a:t>
            </a:r>
            <a:r>
              <a:rPr lang="en-GB" dirty="0">
                <a:cs typeface="B Nazanin" panose="00000400000000000000" pitchFamily="2" charset="-78"/>
              </a:rPr>
              <a:t>&lt;p/&gt; </a:t>
            </a:r>
            <a:r>
              <a:rPr lang="ar-SA" dirty="0">
                <a:cs typeface="B Nazanin" panose="00000400000000000000" pitchFamily="2" charset="-78"/>
              </a:rPr>
              <a:t>براي نمايش يک پاراگراف استفاده مي شود</a:t>
            </a:r>
            <a:endParaRPr lang="en-GB" dirty="0">
              <a:cs typeface="B Nazanin" panose="00000400000000000000" pitchFamily="2" charset="-78"/>
            </a:endParaRPr>
          </a:p>
        </p:txBody>
      </p:sp>
      <p:sp>
        <p:nvSpPr>
          <p:cNvPr id="2" name="Title 1"/>
          <p:cNvSpPr>
            <a:spLocks noGrp="1"/>
          </p:cNvSpPr>
          <p:nvPr>
            <p:ph type="title"/>
          </p:nvPr>
        </p:nvSpPr>
        <p:spPr/>
        <p:txBody>
          <a:bodyPr/>
          <a:lstStyle/>
          <a:p>
            <a:pPr algn="r"/>
            <a:r>
              <a:rPr lang="ar-SA" dirty="0">
                <a:cs typeface="B Nazanin" panose="00000400000000000000" pitchFamily="2" charset="-78"/>
              </a:rPr>
              <a:t>توضيح مثال</a:t>
            </a:r>
            <a:endParaRPr lang="en-GB" dirty="0">
              <a:cs typeface="B Nazanin" panose="00000400000000000000" pitchFamily="2" charset="-78"/>
            </a:endParaRPr>
          </a:p>
        </p:txBody>
      </p:sp>
    </p:spTree>
    <p:extLst>
      <p:ext uri="{BB962C8B-B14F-4D97-AF65-F5344CB8AC3E}">
        <p14:creationId xmlns:p14="http://schemas.microsoft.com/office/powerpoint/2010/main" val="328257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endParaRPr lang="en-GB" dirty="0" smtClean="0">
              <a:cs typeface="B Nazanin" panose="00000400000000000000" pitchFamily="2" charset="-78"/>
            </a:endParaRPr>
          </a:p>
          <a:p>
            <a:pPr marL="0" indent="0" algn="r" rtl="1">
              <a:buNone/>
            </a:pPr>
            <a:r>
              <a:rPr lang="ar-SA" dirty="0" smtClean="0">
                <a:cs typeface="B Nazanin" panose="00000400000000000000" pitchFamily="2" charset="-78"/>
              </a:rPr>
              <a:t>یک</a:t>
            </a:r>
            <a:r>
              <a:rPr lang="ar-SA" dirty="0">
                <a:cs typeface="B Nazanin" panose="00000400000000000000" pitchFamily="2" charset="-78"/>
              </a:rPr>
              <a:t> عنصر در</a:t>
            </a:r>
            <a:r>
              <a:rPr lang="en-GB" dirty="0">
                <a:cs typeface="B Nazanin" panose="00000400000000000000" pitchFamily="2" charset="-78"/>
              </a:rPr>
              <a:t> HTML</a:t>
            </a:r>
            <a:r>
              <a:rPr lang="ar-SA" dirty="0">
                <a:cs typeface="B Nazanin" panose="00000400000000000000" pitchFamily="2" charset="-78"/>
              </a:rPr>
              <a:t>، هر چیزی از تگ شروع تا تگ پایان می باشد</a:t>
            </a:r>
            <a:r>
              <a:rPr lang="en-GB" dirty="0" smtClean="0">
                <a:cs typeface="B Nazanin" panose="00000400000000000000" pitchFamily="2" charset="-78"/>
              </a:rPr>
              <a:t>:</a:t>
            </a:r>
          </a:p>
          <a:p>
            <a:pPr marL="0" indent="0" algn="r" rtl="1">
              <a:buNone/>
            </a:pPr>
            <a:endParaRPr lang="en-GB" dirty="0">
              <a:cs typeface="B Nazanin" panose="00000400000000000000" pitchFamily="2" charset="-78"/>
            </a:endParaRPr>
          </a:p>
          <a:p>
            <a:pPr marL="0" indent="0" algn="r" rtl="1">
              <a:buNone/>
            </a:pPr>
            <a:endParaRPr lang="en-GB" dirty="0">
              <a:cs typeface="B Nazanin" panose="00000400000000000000" pitchFamily="2" charset="-78"/>
            </a:endParaRPr>
          </a:p>
        </p:txBody>
      </p:sp>
      <p:sp>
        <p:nvSpPr>
          <p:cNvPr id="2" name="Title 1"/>
          <p:cNvSpPr>
            <a:spLocks noGrp="1"/>
          </p:cNvSpPr>
          <p:nvPr>
            <p:ph type="title"/>
          </p:nvPr>
        </p:nvSpPr>
        <p:spPr/>
        <p:txBody>
          <a:bodyPr/>
          <a:lstStyle/>
          <a:p>
            <a:pPr algn="ctr" rtl="1"/>
            <a:r>
              <a:rPr lang="ar-SA" dirty="0">
                <a:cs typeface="B Nazanin" panose="00000400000000000000" pitchFamily="2" charset="-78"/>
              </a:rPr>
              <a:t>عناصر</a:t>
            </a:r>
            <a:r>
              <a:rPr lang="en-GB" dirty="0">
                <a:cs typeface="B Nazanin" panose="00000400000000000000" pitchFamily="2" charset="-78"/>
              </a:rPr>
              <a:t> (</a:t>
            </a:r>
            <a:r>
              <a:rPr lang="en-GB" dirty="0" smtClean="0">
                <a:cs typeface="B Nazanin" panose="00000400000000000000" pitchFamily="2" charset="-78"/>
              </a:rPr>
              <a:t>Element</a:t>
            </a:r>
            <a:r>
              <a:rPr lang="en-GB" dirty="0">
                <a:cs typeface="B Nazanin" panose="00000400000000000000" pitchFamily="2" charset="-78"/>
              </a:rPr>
              <a:t>)</a:t>
            </a:r>
          </a:p>
        </p:txBody>
      </p:sp>
      <p:graphicFrame>
        <p:nvGraphicFramePr>
          <p:cNvPr id="4" name="Table 3"/>
          <p:cNvGraphicFramePr>
            <a:graphicFrameLocks noGrp="1"/>
          </p:cNvGraphicFramePr>
          <p:nvPr>
            <p:extLst>
              <p:ext uri="{D42A27DB-BD31-4B8C-83A1-F6EECF244321}">
                <p14:modId xmlns:p14="http://schemas.microsoft.com/office/powerpoint/2010/main" val="3758328909"/>
              </p:ext>
            </p:extLst>
          </p:nvPr>
        </p:nvGraphicFramePr>
        <p:xfrm>
          <a:off x="539552" y="3140968"/>
          <a:ext cx="8301609" cy="1872208"/>
        </p:xfrm>
        <a:graphic>
          <a:graphicData uri="http://schemas.openxmlformats.org/drawingml/2006/table">
            <a:tbl>
              <a:tblPr firstRow="1" firstCol="1" bandRow="1">
                <a:tableStyleId>{5C22544A-7EE6-4342-B048-85BDC9FD1C3A}</a:tableStyleId>
              </a:tblPr>
              <a:tblGrid>
                <a:gridCol w="2822547"/>
                <a:gridCol w="2822547"/>
                <a:gridCol w="2656515"/>
              </a:tblGrid>
              <a:tr h="936104">
                <a:tc>
                  <a:txBody>
                    <a:bodyPr/>
                    <a:lstStyle/>
                    <a:p>
                      <a:pPr algn="r">
                        <a:lnSpc>
                          <a:spcPct val="115000"/>
                        </a:lnSpc>
                        <a:spcAft>
                          <a:spcPts val="1000"/>
                        </a:spcAft>
                      </a:pPr>
                      <a:r>
                        <a:rPr lang="ar-SA" sz="2000" dirty="0">
                          <a:effectLst/>
                          <a:cs typeface="B Nazanin" panose="00000400000000000000" pitchFamily="2" charset="-78"/>
                        </a:rPr>
                        <a:t>تگ شروع</a:t>
                      </a:r>
                      <a:r>
                        <a:rPr lang="en-GB" sz="2000" dirty="0">
                          <a:effectLst/>
                          <a:cs typeface="B Nazanin" panose="00000400000000000000" pitchFamily="2" charset="-78"/>
                        </a:rPr>
                        <a:t>*</a:t>
                      </a:r>
                      <a:endParaRPr lang="en-GB" sz="2000" dirty="0">
                        <a:effectLst/>
                        <a:latin typeface="Calibri"/>
                        <a:ea typeface="Calibri"/>
                        <a:cs typeface="B Nazanin" panose="00000400000000000000" pitchFamily="2" charset="-78"/>
                      </a:endParaRPr>
                    </a:p>
                  </a:txBody>
                  <a:tcPr marL="9525" marR="9525" marT="9525" marB="9525" anchor="ctr"/>
                </a:tc>
                <a:tc>
                  <a:txBody>
                    <a:bodyPr/>
                    <a:lstStyle/>
                    <a:p>
                      <a:pPr algn="ctr">
                        <a:lnSpc>
                          <a:spcPct val="115000"/>
                        </a:lnSpc>
                        <a:spcAft>
                          <a:spcPts val="1000"/>
                        </a:spcAft>
                      </a:pPr>
                      <a:r>
                        <a:rPr lang="ar-SA" sz="2000" dirty="0">
                          <a:effectLst/>
                          <a:cs typeface="B Nazanin" panose="00000400000000000000" pitchFamily="2" charset="-78"/>
                        </a:rPr>
                        <a:t>محتوای عنصر</a:t>
                      </a:r>
                      <a:endParaRPr lang="en-GB" sz="2000" dirty="0">
                        <a:effectLst/>
                        <a:latin typeface="Calibri"/>
                        <a:ea typeface="Calibri"/>
                        <a:cs typeface="B Nazanin" panose="00000400000000000000" pitchFamily="2" charset="-78"/>
                      </a:endParaRPr>
                    </a:p>
                  </a:txBody>
                  <a:tcPr marL="9525" marR="9525" marT="9525" marB="9525" anchor="ctr"/>
                </a:tc>
                <a:tc>
                  <a:txBody>
                    <a:bodyPr/>
                    <a:lstStyle/>
                    <a:p>
                      <a:pPr>
                        <a:lnSpc>
                          <a:spcPct val="115000"/>
                        </a:lnSpc>
                        <a:spcAft>
                          <a:spcPts val="1000"/>
                        </a:spcAft>
                      </a:pPr>
                      <a:r>
                        <a:rPr lang="ar-SA" sz="2000">
                          <a:effectLst/>
                          <a:cs typeface="B Nazanin" panose="00000400000000000000" pitchFamily="2" charset="-78"/>
                        </a:rPr>
                        <a:t>تگ پایان</a:t>
                      </a:r>
                      <a:r>
                        <a:rPr lang="en-GB" sz="2000">
                          <a:effectLst/>
                          <a:cs typeface="B Nazanin" panose="00000400000000000000" pitchFamily="2" charset="-78"/>
                        </a:rPr>
                        <a:t>*</a:t>
                      </a:r>
                      <a:endParaRPr lang="en-GB" sz="2000">
                        <a:effectLst/>
                        <a:latin typeface="Calibri"/>
                        <a:ea typeface="Calibri"/>
                        <a:cs typeface="B Nazanin" panose="00000400000000000000" pitchFamily="2" charset="-78"/>
                      </a:endParaRPr>
                    </a:p>
                  </a:txBody>
                  <a:tcPr marL="9525" marR="9525" marT="9525" marB="9525" anchor="ctr"/>
                </a:tc>
              </a:tr>
              <a:tr h="936104">
                <a:tc>
                  <a:txBody>
                    <a:bodyPr/>
                    <a:lstStyle/>
                    <a:p>
                      <a:pPr algn="r">
                        <a:lnSpc>
                          <a:spcPct val="115000"/>
                        </a:lnSpc>
                        <a:spcAft>
                          <a:spcPts val="1000"/>
                        </a:spcAft>
                      </a:pPr>
                      <a:r>
                        <a:rPr lang="en-GB" sz="2000" dirty="0">
                          <a:effectLst/>
                          <a:cs typeface="B Nazanin" panose="00000400000000000000" pitchFamily="2" charset="-78"/>
                        </a:rPr>
                        <a:t>&lt;p</a:t>
                      </a:r>
                      <a:r>
                        <a:rPr lang="en-GB" sz="2000" dirty="0" smtClean="0">
                          <a:effectLst/>
                          <a:cs typeface="B Nazanin" panose="00000400000000000000" pitchFamily="2" charset="-78"/>
                        </a:rPr>
                        <a:t>&gt;</a:t>
                      </a:r>
                    </a:p>
                  </a:txBody>
                  <a:tcPr marL="9525" marR="9525" marT="9525" marB="9525" anchor="ctr"/>
                </a:tc>
                <a:tc>
                  <a:txBody>
                    <a:bodyPr/>
                    <a:lstStyle/>
                    <a:p>
                      <a:pPr algn="ctr">
                        <a:lnSpc>
                          <a:spcPct val="115000"/>
                        </a:lnSpc>
                        <a:spcAft>
                          <a:spcPts val="1000"/>
                        </a:spcAft>
                      </a:pPr>
                      <a:r>
                        <a:rPr lang="en-GB" sz="2000" dirty="0">
                          <a:effectLst/>
                          <a:cs typeface="B Nazanin" panose="00000400000000000000" pitchFamily="2" charset="-78"/>
                        </a:rPr>
                        <a:t>This is a paragraph</a:t>
                      </a:r>
                      <a:endParaRPr lang="en-GB" sz="2000" dirty="0">
                        <a:effectLst/>
                        <a:latin typeface="Calibri"/>
                        <a:ea typeface="Calibri"/>
                        <a:cs typeface="B Nazanin" panose="00000400000000000000" pitchFamily="2" charset="-78"/>
                      </a:endParaRPr>
                    </a:p>
                  </a:txBody>
                  <a:tcPr marL="9525" marR="9525" marT="9525" marB="9525" anchor="ctr"/>
                </a:tc>
                <a:tc>
                  <a:txBody>
                    <a:bodyPr/>
                    <a:lstStyle/>
                    <a:p>
                      <a:pPr>
                        <a:lnSpc>
                          <a:spcPct val="115000"/>
                        </a:lnSpc>
                        <a:spcAft>
                          <a:spcPts val="1000"/>
                        </a:spcAft>
                      </a:pPr>
                      <a:r>
                        <a:rPr lang="en-GB" sz="2000" dirty="0">
                          <a:effectLst/>
                          <a:cs typeface="B Nazanin" panose="00000400000000000000" pitchFamily="2" charset="-78"/>
                        </a:rPr>
                        <a:t>&lt;/p&gt;</a:t>
                      </a:r>
                      <a:endParaRPr lang="en-GB" sz="2000" dirty="0">
                        <a:effectLst/>
                        <a:latin typeface="Calibri"/>
                        <a:ea typeface="Calibri"/>
                        <a:cs typeface="B Nazanin" panose="00000400000000000000" pitchFamily="2" charset="-78"/>
                      </a:endParaRPr>
                    </a:p>
                  </a:txBody>
                  <a:tcPr marL="9525" marR="9525" marT="9525" marB="9525" anchor="ctr"/>
                </a:tc>
              </a:tr>
            </a:tbl>
          </a:graphicData>
        </a:graphic>
      </p:graphicFrame>
    </p:spTree>
    <p:extLst>
      <p:ext uri="{BB962C8B-B14F-4D97-AF65-F5344CB8AC3E}">
        <p14:creationId xmlns:p14="http://schemas.microsoft.com/office/powerpoint/2010/main" val="1722670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r" rtl="1">
              <a:buNone/>
            </a:pPr>
            <a:endParaRPr lang="en-GB" dirty="0">
              <a:cs typeface="B Nazanin" panose="00000400000000000000" pitchFamily="2" charset="-78"/>
            </a:endParaRPr>
          </a:p>
          <a:p>
            <a:pPr lvl="0" algn="r" rtl="1"/>
            <a:r>
              <a:rPr lang="ar-SA" dirty="0">
                <a:cs typeface="B Nazanin" panose="00000400000000000000" pitchFamily="2" charset="-78"/>
              </a:rPr>
              <a:t>یک عنصر با یک تگ شروع (تگ باز) آغاز می شود</a:t>
            </a:r>
            <a:r>
              <a:rPr lang="en-GB" dirty="0">
                <a:cs typeface="B Nazanin" panose="00000400000000000000" pitchFamily="2" charset="-78"/>
              </a:rPr>
              <a:t>.</a:t>
            </a:r>
          </a:p>
          <a:p>
            <a:pPr lvl="0" algn="r" rtl="1"/>
            <a:r>
              <a:rPr lang="ar-SA" dirty="0">
                <a:cs typeface="B Nazanin" panose="00000400000000000000" pitchFamily="2" charset="-78"/>
              </a:rPr>
              <a:t>یک عنصر به یک تگ پایان (تگ بسته) ختم می شود</a:t>
            </a:r>
            <a:r>
              <a:rPr lang="en-GB" dirty="0">
                <a:cs typeface="B Nazanin" panose="00000400000000000000" pitchFamily="2" charset="-78"/>
              </a:rPr>
              <a:t>.</a:t>
            </a:r>
          </a:p>
          <a:p>
            <a:pPr lvl="0" algn="r" rtl="1"/>
            <a:r>
              <a:rPr lang="ar-SA" dirty="0">
                <a:cs typeface="B Nazanin" panose="00000400000000000000" pitchFamily="2" charset="-78"/>
              </a:rPr>
              <a:t>محتوای یک عنصر نوشته های بین تگ شروع و پایان می باشد</a:t>
            </a:r>
            <a:r>
              <a:rPr lang="en-GB" dirty="0">
                <a:cs typeface="B Nazanin" panose="00000400000000000000" pitchFamily="2" charset="-78"/>
              </a:rPr>
              <a:t>.</a:t>
            </a:r>
          </a:p>
          <a:p>
            <a:pPr lvl="0" algn="r" rtl="1"/>
            <a:r>
              <a:rPr lang="ar-SA" dirty="0">
                <a:cs typeface="B Nazanin" panose="00000400000000000000" pitchFamily="2" charset="-78"/>
              </a:rPr>
              <a:t>بعضی از عناصر در</a:t>
            </a:r>
            <a:r>
              <a:rPr lang="en-GB" dirty="0">
                <a:cs typeface="B Nazanin" panose="00000400000000000000" pitchFamily="2" charset="-78"/>
              </a:rPr>
              <a:t> HTML </a:t>
            </a:r>
            <a:r>
              <a:rPr lang="ar-SA" dirty="0">
                <a:cs typeface="B Nazanin" panose="00000400000000000000" pitchFamily="2" charset="-78"/>
              </a:rPr>
              <a:t>تهی هستند</a:t>
            </a:r>
            <a:r>
              <a:rPr lang="en-GB" dirty="0">
                <a:cs typeface="B Nazanin" panose="00000400000000000000" pitchFamily="2" charset="-78"/>
              </a:rPr>
              <a:t>.</a:t>
            </a:r>
          </a:p>
          <a:p>
            <a:pPr lvl="0" algn="r" rtl="1"/>
            <a:r>
              <a:rPr lang="ar-SA" dirty="0">
                <a:cs typeface="B Nazanin" panose="00000400000000000000" pitchFamily="2" charset="-78"/>
              </a:rPr>
              <a:t>عناصر تهی در همان تگ شروع بسته می شود</a:t>
            </a:r>
            <a:r>
              <a:rPr lang="en-GB" dirty="0">
                <a:cs typeface="B Nazanin" panose="00000400000000000000" pitchFamily="2" charset="-78"/>
              </a:rPr>
              <a:t>.</a:t>
            </a:r>
          </a:p>
          <a:p>
            <a:pPr algn="r" rtl="1"/>
            <a:r>
              <a:rPr lang="ar-SA" dirty="0">
                <a:cs typeface="B Nazanin" panose="00000400000000000000" pitchFamily="2" charset="-78"/>
              </a:rPr>
              <a:t>بیشتر عناصر</a:t>
            </a:r>
            <a:r>
              <a:rPr lang="en-GB" dirty="0">
                <a:cs typeface="B Nazanin" panose="00000400000000000000" pitchFamily="2" charset="-78"/>
              </a:rPr>
              <a:t> HTML </a:t>
            </a:r>
            <a:r>
              <a:rPr lang="ar-SA" dirty="0">
                <a:cs typeface="B Nazanin" panose="00000400000000000000" pitchFamily="2" charset="-78"/>
              </a:rPr>
              <a:t>می توانند دارای خصوصیت هایی </a:t>
            </a:r>
            <a:r>
              <a:rPr lang="ar-SA" dirty="0" smtClean="0">
                <a:cs typeface="B Nazanin" panose="00000400000000000000" pitchFamily="2" charset="-78"/>
              </a:rPr>
              <a:t>باشند</a:t>
            </a:r>
            <a:r>
              <a:rPr lang="en-GB" dirty="0" smtClean="0">
                <a:cs typeface="B Nazanin" panose="00000400000000000000" pitchFamily="2" charset="-78"/>
              </a:rPr>
              <a:t>.</a:t>
            </a:r>
          </a:p>
          <a:p>
            <a:pPr algn="r" rtl="1"/>
            <a:endParaRPr lang="en-GB" dirty="0">
              <a:cs typeface="B Nazanin" panose="00000400000000000000" pitchFamily="2" charset="-78"/>
            </a:endParaRPr>
          </a:p>
          <a:p>
            <a:pPr algn="r" rtl="1">
              <a:buFont typeface="Wingdings" panose="05000000000000000000" pitchFamily="2" charset="2"/>
              <a:buChar char="v"/>
            </a:pPr>
            <a:r>
              <a:rPr lang="en-GB" dirty="0">
                <a:cs typeface="B Nazanin" panose="00000400000000000000" pitchFamily="2" charset="-78"/>
              </a:rPr>
              <a:t> </a:t>
            </a:r>
            <a:r>
              <a:rPr lang="ar-SA" dirty="0">
                <a:cs typeface="B Nazanin" panose="00000400000000000000" pitchFamily="2" charset="-78"/>
              </a:rPr>
              <a:t>بیشتر عناصر</a:t>
            </a:r>
            <a:r>
              <a:rPr lang="en-GB" dirty="0">
                <a:cs typeface="B Nazanin" panose="00000400000000000000" pitchFamily="2" charset="-78"/>
              </a:rPr>
              <a:t> HTML </a:t>
            </a:r>
            <a:r>
              <a:rPr lang="ar-SA" dirty="0">
                <a:cs typeface="B Nazanin" panose="00000400000000000000" pitchFamily="2" charset="-78"/>
              </a:rPr>
              <a:t>می توانند به صورت تو در تو باشند. (بدین معنی که محتوای آنها می تواند شامل دیگر عناصر</a:t>
            </a:r>
            <a:r>
              <a:rPr lang="en-GB" dirty="0">
                <a:cs typeface="B Nazanin" panose="00000400000000000000" pitchFamily="2" charset="-78"/>
              </a:rPr>
              <a:t> HTML </a:t>
            </a:r>
            <a:r>
              <a:rPr lang="ar-SA" dirty="0">
                <a:cs typeface="B Nazanin" panose="00000400000000000000" pitchFamily="2" charset="-78"/>
              </a:rPr>
              <a:t>نیز </a:t>
            </a:r>
            <a:r>
              <a:rPr lang="ar-SA" dirty="0" smtClean="0">
                <a:cs typeface="B Nazanin" panose="00000400000000000000" pitchFamily="2" charset="-78"/>
              </a:rPr>
              <a:t>باشد</a:t>
            </a:r>
            <a:r>
              <a:rPr lang="en-GB" dirty="0">
                <a:cs typeface="B Nazanin" panose="00000400000000000000" pitchFamily="2" charset="-78"/>
              </a:rPr>
              <a:t>(</a:t>
            </a:r>
          </a:p>
          <a:p>
            <a:pPr algn="r" rtl="1"/>
            <a:endParaRPr lang="en-GB" dirty="0">
              <a:cs typeface="B Nazanin" panose="00000400000000000000" pitchFamily="2" charset="-78"/>
            </a:endParaRPr>
          </a:p>
        </p:txBody>
      </p:sp>
      <p:sp>
        <p:nvSpPr>
          <p:cNvPr id="2" name="Title 1"/>
          <p:cNvSpPr>
            <a:spLocks noGrp="1"/>
          </p:cNvSpPr>
          <p:nvPr>
            <p:ph type="title"/>
          </p:nvPr>
        </p:nvSpPr>
        <p:spPr/>
        <p:txBody>
          <a:bodyPr>
            <a:normAutofit fontScale="90000"/>
          </a:bodyPr>
          <a:lstStyle/>
          <a:p>
            <a:pPr algn="r" rtl="1"/>
            <a:r>
              <a:rPr lang="en-GB" b="1" dirty="0" smtClean="0">
                <a:cs typeface="B Nazanin" panose="00000400000000000000" pitchFamily="2" charset="-78"/>
              </a:rPr>
              <a:t/>
            </a:r>
            <a:br>
              <a:rPr lang="en-GB" b="1" dirty="0" smtClean="0">
                <a:cs typeface="B Nazanin" panose="00000400000000000000" pitchFamily="2" charset="-78"/>
              </a:rPr>
            </a:br>
            <a:r>
              <a:rPr lang="ar-SA" b="1" dirty="0" smtClean="0">
                <a:cs typeface="B Nazanin" panose="00000400000000000000" pitchFamily="2" charset="-78"/>
              </a:rPr>
              <a:t>نحوه </a:t>
            </a:r>
            <a:r>
              <a:rPr lang="ar-SA" b="1" dirty="0">
                <a:cs typeface="B Nazanin" panose="00000400000000000000" pitchFamily="2" charset="-78"/>
              </a:rPr>
              <a:t>نوشتن یک عنصر در</a:t>
            </a:r>
            <a:r>
              <a:rPr lang="en-GB" b="1" dirty="0">
                <a:cs typeface="B Nazanin" panose="00000400000000000000" pitchFamily="2" charset="-78"/>
              </a:rPr>
              <a:t> HTML</a:t>
            </a:r>
            <a:r>
              <a:rPr lang="en-GB" dirty="0">
                <a:cs typeface="B Nazanin" panose="00000400000000000000" pitchFamily="2" charset="-78"/>
              </a:rPr>
              <a:t/>
            </a:r>
            <a:br>
              <a:rPr lang="en-GB" dirty="0">
                <a:cs typeface="B Nazanin" panose="00000400000000000000" pitchFamily="2" charset="-78"/>
              </a:rPr>
            </a:br>
            <a:endParaRPr lang="en-GB" dirty="0">
              <a:cs typeface="B Nazanin" panose="00000400000000000000" pitchFamily="2" charset="-78"/>
            </a:endParaRPr>
          </a:p>
        </p:txBody>
      </p:sp>
    </p:spTree>
    <p:extLst>
      <p:ext uri="{BB962C8B-B14F-4D97-AF65-F5344CB8AC3E}">
        <p14:creationId xmlns:p14="http://schemas.microsoft.com/office/powerpoint/2010/main" val="30335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r>
              <a:rPr lang="ar-SA" dirty="0">
                <a:cs typeface="B Nazanin" panose="00000400000000000000" pitchFamily="2" charset="-78"/>
              </a:rPr>
              <a:t>بعضي عناصر در</a:t>
            </a:r>
            <a:r>
              <a:rPr lang="en-GB" dirty="0">
                <a:cs typeface="B Nazanin" panose="00000400000000000000" pitchFamily="2" charset="-78"/>
              </a:rPr>
              <a:t> HTML </a:t>
            </a:r>
            <a:r>
              <a:rPr lang="ar-SA" dirty="0">
                <a:cs typeface="B Nazanin" panose="00000400000000000000" pitchFamily="2" charset="-78"/>
              </a:rPr>
              <a:t>داراي خصوصيت هايي مي باشند</a:t>
            </a:r>
            <a:r>
              <a:rPr lang="en-GB" b="1" dirty="0">
                <a:cs typeface="B Nazanin" panose="00000400000000000000" pitchFamily="2" charset="-78"/>
              </a:rPr>
              <a:t>.</a:t>
            </a:r>
            <a:endParaRPr lang="en-GB" dirty="0">
              <a:cs typeface="B Nazanin" panose="00000400000000000000" pitchFamily="2" charset="-78"/>
            </a:endParaRPr>
          </a:p>
          <a:p>
            <a:pPr lvl="0" algn="just" rtl="1"/>
            <a:r>
              <a:rPr lang="ar-SA" dirty="0">
                <a:cs typeface="B Nazanin" panose="00000400000000000000" pitchFamily="2" charset="-78"/>
              </a:rPr>
              <a:t>خصوصيت ها اطلاعات بيشتري در مورد يک عنصر مي دهند</a:t>
            </a:r>
            <a:r>
              <a:rPr lang="en-GB" dirty="0">
                <a:cs typeface="B Nazanin" panose="00000400000000000000" pitchFamily="2" charset="-78"/>
              </a:rPr>
              <a:t>.</a:t>
            </a:r>
          </a:p>
          <a:p>
            <a:pPr lvl="0" algn="just" rtl="1"/>
            <a:r>
              <a:rPr lang="ar-SA" dirty="0">
                <a:cs typeface="B Nazanin" panose="00000400000000000000" pitchFamily="2" charset="-78"/>
              </a:rPr>
              <a:t>خصوصيت ها هميشه در تگ شروع نوشته مي شوند</a:t>
            </a:r>
            <a:r>
              <a:rPr lang="en-GB" dirty="0">
                <a:cs typeface="B Nazanin" panose="00000400000000000000" pitchFamily="2" charset="-78"/>
              </a:rPr>
              <a:t>.</a:t>
            </a:r>
          </a:p>
          <a:p>
            <a:pPr algn="just" rtl="1"/>
            <a:r>
              <a:rPr lang="ar-SA" dirty="0">
                <a:cs typeface="B Nazanin" panose="00000400000000000000" pitchFamily="2" charset="-78"/>
              </a:rPr>
              <a:t>خصوصيت ها به صورت روبرو نوشته مي شوند: ("مقدار"=نام </a:t>
            </a:r>
            <a:r>
              <a:rPr lang="ar-SA" dirty="0" smtClean="0">
                <a:cs typeface="B Nazanin" panose="00000400000000000000" pitchFamily="2" charset="-78"/>
              </a:rPr>
              <a:t>خصوصيت</a:t>
            </a:r>
            <a:r>
              <a:rPr lang="en-GB" dirty="0" smtClean="0">
                <a:cs typeface="B Nazanin" panose="00000400000000000000" pitchFamily="2" charset="-78"/>
              </a:rPr>
              <a:t>(</a:t>
            </a:r>
          </a:p>
          <a:p>
            <a:pPr algn="just" rtl="1"/>
            <a:endParaRPr lang="en-GB" dirty="0">
              <a:cs typeface="B Nazanin" panose="00000400000000000000" pitchFamily="2" charset="-78"/>
            </a:endParaRPr>
          </a:p>
          <a:p>
            <a:pPr algn="just" rtl="1"/>
            <a:endParaRPr lang="en-GB" dirty="0" smtClean="0">
              <a:cs typeface="B Nazanin" panose="00000400000000000000" pitchFamily="2" charset="-78"/>
            </a:endParaRPr>
          </a:p>
          <a:p>
            <a:pPr algn="just" rtl="1"/>
            <a:r>
              <a:rPr lang="ar-SA" sz="2000" dirty="0">
                <a:cs typeface="B Nazanin" panose="00000400000000000000" pitchFamily="2" charset="-78"/>
              </a:rPr>
              <a:t>لينک ها در</a:t>
            </a:r>
            <a:r>
              <a:rPr lang="en-GB" sz="2000" dirty="0">
                <a:cs typeface="B Nazanin" panose="00000400000000000000" pitchFamily="2" charset="-78"/>
              </a:rPr>
              <a:t> HTML </a:t>
            </a:r>
            <a:r>
              <a:rPr lang="ar-SA" sz="2000" dirty="0">
                <a:cs typeface="B Nazanin" panose="00000400000000000000" pitchFamily="2" charset="-78"/>
              </a:rPr>
              <a:t>با تگ </a:t>
            </a:r>
            <a:r>
              <a:rPr lang="en-GB" sz="2000" dirty="0">
                <a:cs typeface="B Nazanin" panose="00000400000000000000" pitchFamily="2" charset="-78"/>
              </a:rPr>
              <a:t>&lt;a&gt; </a:t>
            </a:r>
            <a:r>
              <a:rPr lang="ar-SA" sz="2000" dirty="0">
                <a:cs typeface="B Nazanin" panose="00000400000000000000" pitchFamily="2" charset="-78"/>
              </a:rPr>
              <a:t>تعريف مي شوند. آدرس لينک به وسيله خصوصيت</a:t>
            </a:r>
            <a:r>
              <a:rPr lang="en-GB" sz="2000" dirty="0">
                <a:cs typeface="B Nazanin" panose="00000400000000000000" pitchFamily="2" charset="-78"/>
              </a:rPr>
              <a:t> </a:t>
            </a:r>
            <a:r>
              <a:rPr lang="en-GB" sz="2000" dirty="0" err="1">
                <a:cs typeface="B Nazanin" panose="00000400000000000000" pitchFamily="2" charset="-78"/>
              </a:rPr>
              <a:t>href</a:t>
            </a:r>
            <a:r>
              <a:rPr lang="en-GB" sz="2000" dirty="0">
                <a:cs typeface="B Nazanin" panose="00000400000000000000" pitchFamily="2" charset="-78"/>
              </a:rPr>
              <a:t> </a:t>
            </a:r>
            <a:r>
              <a:rPr lang="ar-SA" sz="2000" dirty="0">
                <a:cs typeface="B Nazanin" panose="00000400000000000000" pitchFamily="2" charset="-78"/>
              </a:rPr>
              <a:t>مشخص مي شود</a:t>
            </a:r>
            <a:r>
              <a:rPr lang="en-GB" sz="2000" dirty="0" smtClean="0">
                <a:cs typeface="B Nazanin" panose="00000400000000000000" pitchFamily="2" charset="-78"/>
              </a:rPr>
              <a:t>.</a:t>
            </a:r>
          </a:p>
          <a:p>
            <a:pPr algn="just" rtl="1"/>
            <a:endParaRPr lang="en-GB" sz="2000" dirty="0">
              <a:cs typeface="B Nazanin" panose="00000400000000000000" pitchFamily="2" charset="-78"/>
            </a:endParaRPr>
          </a:p>
          <a:p>
            <a:pPr algn="just" rtl="1"/>
            <a:r>
              <a:rPr lang="en-GB" dirty="0">
                <a:latin typeface="Times New Roman" panose="02020603050405020304" pitchFamily="18" charset="0"/>
                <a:cs typeface="Times New Roman" panose="02020603050405020304" pitchFamily="18" charset="0"/>
              </a:rPr>
              <a:t>&lt;a </a:t>
            </a:r>
            <a:r>
              <a:rPr lang="en-GB" dirty="0" err="1">
                <a:latin typeface="Times New Roman" panose="02020603050405020304" pitchFamily="18" charset="0"/>
                <a:cs typeface="Times New Roman" panose="02020603050405020304" pitchFamily="18" charset="0"/>
              </a:rPr>
              <a:t>href</a:t>
            </a:r>
            <a:r>
              <a:rPr lang="en-GB" dirty="0">
                <a:latin typeface="Times New Roman" panose="02020603050405020304" pitchFamily="18" charset="0"/>
                <a:cs typeface="Times New Roman" panose="02020603050405020304" pitchFamily="18" charset="0"/>
              </a:rPr>
              <a:t>="http://</a:t>
            </a:r>
            <a:r>
              <a:rPr lang="en-GB" dirty="0" smtClean="0">
                <a:latin typeface="Times New Roman" panose="02020603050405020304" pitchFamily="18" charset="0"/>
                <a:cs typeface="Times New Roman" panose="02020603050405020304" pitchFamily="18" charset="0"/>
              </a:rPr>
              <a:t>www.pnu.ac.ir"&gt;</a:t>
            </a:r>
            <a:r>
              <a:rPr lang="en-GB" dirty="0">
                <a:latin typeface="Times New Roman" panose="02020603050405020304" pitchFamily="18" charset="0"/>
                <a:cs typeface="Times New Roman" panose="02020603050405020304" pitchFamily="18" charset="0"/>
              </a:rPr>
              <a:t>This is a link&lt;/a&gt;</a:t>
            </a:r>
          </a:p>
          <a:p>
            <a:pPr algn="just" rtl="1"/>
            <a:endParaRPr lang="en-GB" dirty="0">
              <a:cs typeface="B Nazanin" panose="00000400000000000000" pitchFamily="2" charset="-78"/>
            </a:endParaRPr>
          </a:p>
        </p:txBody>
      </p:sp>
      <p:sp>
        <p:nvSpPr>
          <p:cNvPr id="2" name="Title 1"/>
          <p:cNvSpPr>
            <a:spLocks noGrp="1"/>
          </p:cNvSpPr>
          <p:nvPr>
            <p:ph type="title"/>
          </p:nvPr>
        </p:nvSpPr>
        <p:spPr/>
        <p:txBody>
          <a:bodyPr/>
          <a:lstStyle/>
          <a:p>
            <a:pPr algn="r" rtl="1"/>
            <a:r>
              <a:rPr lang="fa-IR" dirty="0" smtClean="0">
                <a:cs typeface="B Nazanin" panose="00000400000000000000" pitchFamily="2" charset="-78"/>
              </a:rPr>
              <a:t>خصوصیت در </a:t>
            </a:r>
            <a:r>
              <a:rPr lang="en-GB" dirty="0" smtClean="0">
                <a:cs typeface="B Nazanin" panose="00000400000000000000" pitchFamily="2" charset="-78"/>
              </a:rPr>
              <a:t>HTML</a:t>
            </a:r>
            <a:endParaRPr lang="en-GB" dirty="0">
              <a:cs typeface="B Nazanin" panose="00000400000000000000" pitchFamily="2" charset="-78"/>
            </a:endParaRPr>
          </a:p>
        </p:txBody>
      </p:sp>
    </p:spTree>
    <p:extLst>
      <p:ext uri="{BB962C8B-B14F-4D97-AF65-F5344CB8AC3E}">
        <p14:creationId xmlns:p14="http://schemas.microsoft.com/office/powerpoint/2010/main" val="325606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363</TotalTime>
  <Words>1452</Words>
  <Application>Microsoft Office PowerPoint</Application>
  <PresentationFormat>On-screen Show (4:3)</PresentationFormat>
  <Paragraphs>320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HTML</vt:lpstr>
      <vt:lpstr>HTML چيست؟ </vt:lpstr>
      <vt:lpstr> تگ های HTML </vt:lpstr>
      <vt:lpstr> سند HTML  =  صفحات وب </vt:lpstr>
      <vt:lpstr>مثال</vt:lpstr>
      <vt:lpstr>توضيح مثال</vt:lpstr>
      <vt:lpstr>عناصر (Element)</vt:lpstr>
      <vt:lpstr> نحوه نوشتن یک عنصر در HTML </vt:lpstr>
      <vt:lpstr>خصوصیت در HTML</vt:lpstr>
      <vt:lpstr>PowerPoint Presentation</vt:lpstr>
      <vt:lpstr>عناوین (Heading) </vt:lpstr>
      <vt:lpstr>Hyperlink  یا Link ها  در HTML </vt:lpstr>
      <vt:lpstr>PowerPoint Presentation</vt:lpstr>
      <vt:lpstr>خصوصیت Target</vt:lpstr>
      <vt:lpstr>   عناصر تهی </vt:lpstr>
      <vt:lpstr>PowerPoint Presentation</vt:lpstr>
      <vt:lpstr> تصاوير (Image) </vt:lpstr>
      <vt:lpstr>  تنظیم طول و عرض یک عکس  </vt:lpstr>
      <vt:lpstr> خصوصیت ALT </vt:lpstr>
      <vt:lpstr>PowerPoint Presentation</vt:lpstr>
      <vt:lpstr>PowerPoint Presentation</vt:lpstr>
      <vt:lpstr>PowerPoint Presentation</vt:lpstr>
      <vt:lpstr>عنصر تهی Br , Hr</vt:lpstr>
      <vt:lpstr>Comment  در HTML</vt:lpstr>
      <vt:lpstr>تگ &lt;pre&gt;</vt:lpstr>
      <vt:lpstr>تگ هاي فرمت دهي در HTML </vt:lpstr>
      <vt:lpstr>PowerPoint Presentation</vt:lpstr>
      <vt:lpstr>تگ Address</vt:lpstr>
      <vt:lpstr>&lt;FONT&gt;</vt:lpstr>
      <vt:lpstr>Styleخصوصیت </vt:lpstr>
      <vt:lpstr> </vt:lpstr>
      <vt:lpstr>جداول در HTML</vt:lpstr>
      <vt:lpstr>PowerPoint Presentation</vt:lpstr>
      <vt:lpstr>Border خصوصیت</vt:lpstr>
      <vt:lpstr>PowerPoint Presentation</vt:lpstr>
      <vt:lpstr> عنوان جدول  Header  </vt:lpstr>
      <vt:lpstr>PowerPoint Presentation</vt:lpstr>
      <vt:lpstr>PowerPoint Presentation</vt:lpstr>
      <vt:lpstr>نحوه اضافه کردن یک عنوان به جدول</vt:lpstr>
      <vt:lpstr>لیست ها در HTML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HTML</dc:title>
  <dc:creator>Mahdieh.Ershad</dc:creator>
  <cp:lastModifiedBy>Mahdieh.Ershad</cp:lastModifiedBy>
  <cp:revision>37</cp:revision>
  <dcterms:created xsi:type="dcterms:W3CDTF">2015-04-13T17:53:42Z</dcterms:created>
  <dcterms:modified xsi:type="dcterms:W3CDTF">2015-04-19T15:05:13Z</dcterms:modified>
</cp:coreProperties>
</file>