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s/slide19.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4.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Default Extension="gif" ContentType="image/gif"/>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425" autoAdjust="0"/>
    <p:restoredTop sz="94660"/>
  </p:normalViewPr>
  <p:slideViewPr>
    <p:cSldViewPr>
      <p:cViewPr varScale="1">
        <p:scale>
          <a:sx n="67" d="100"/>
          <a:sy n="67" d="100"/>
        </p:scale>
        <p:origin x="-612" y="-102"/>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AACE2235-CA79-406F-98A2-24EE06381185}" type="datetimeFigureOut">
              <a:rPr lang="en-US" smtClean="0"/>
              <a:pPr/>
              <a:t>5/23/2015</a:t>
            </a:fld>
            <a:endParaRPr lang="en-US"/>
          </a:p>
        </p:txBody>
      </p:sp>
      <p:sp>
        <p:nvSpPr>
          <p:cNvPr id="19" name="Footer Placeholder 18"/>
          <p:cNvSpPr>
            <a:spLocks noGrp="1"/>
          </p:cNvSpPr>
          <p:nvPr>
            <p:ph type="ftr" sz="quarter" idx="11"/>
          </p:nvPr>
        </p:nvSpPr>
        <p:spPr/>
        <p:txBody>
          <a:bodyPr/>
          <a:lstStyle/>
          <a:p>
            <a:endParaRPr lang="en-US"/>
          </a:p>
        </p:txBody>
      </p:sp>
      <p:sp>
        <p:nvSpPr>
          <p:cNvPr id="27" name="Slide Number Placeholder 26"/>
          <p:cNvSpPr>
            <a:spLocks noGrp="1"/>
          </p:cNvSpPr>
          <p:nvPr>
            <p:ph type="sldNum" sz="quarter" idx="12"/>
          </p:nvPr>
        </p:nvSpPr>
        <p:spPr/>
        <p:txBody>
          <a:bodyPr/>
          <a:lstStyle/>
          <a:p>
            <a:fld id="{5F17FB23-FAB3-49EF-B3A0-6E5281E221B2}"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AACE2235-CA79-406F-98A2-24EE06381185}" type="datetimeFigureOut">
              <a:rPr lang="en-US" smtClean="0"/>
              <a:pPr/>
              <a:t>5/23/2015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AACE2235-CA79-406F-98A2-24EE06381185}" type="datetimeFigureOut">
              <a:rPr lang="en-US" smtClean="0"/>
              <a:pPr/>
              <a:t>5/23/2015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F17FB23-FAB3-49EF-B3A0-6E5281E221B2}"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AACE2235-CA79-406F-98A2-24EE06381185}" type="datetimeFigureOut">
              <a:rPr lang="en-US" smtClean="0"/>
              <a:pPr/>
              <a:t>5/23/2015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AACE2235-CA79-406F-98A2-24EE06381185}" type="datetimeFigureOut">
              <a:rPr lang="en-US" smtClean="0"/>
              <a:pPr/>
              <a:t>5/23/2015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AACE2235-CA79-406F-98A2-24EE06381185}" type="datetimeFigureOut">
              <a:rPr lang="en-US" smtClean="0"/>
              <a:pPr/>
              <a:t>5/23/2015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ACE2235-CA79-406F-98A2-24EE06381185}" type="datetimeFigureOut">
              <a:rPr lang="en-US" smtClean="0"/>
              <a:pPr/>
              <a:t>5/23/2015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AACE2235-CA79-406F-98A2-24EE06381185}" type="datetimeFigureOut">
              <a:rPr lang="en-US" smtClean="0"/>
              <a:pPr/>
              <a:t>5/23/2015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AACE2235-CA79-406F-98A2-24EE06381185}" type="datetimeFigureOut">
              <a:rPr lang="en-US" smtClean="0"/>
              <a:pPr/>
              <a:t>5/23/2015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a:xfrm>
            <a:off x="8077200" y="6356350"/>
            <a:ext cx="609600" cy="365125"/>
          </a:xfrm>
        </p:spPr>
        <p:txBody>
          <a:bodyPr/>
          <a:lstStyle/>
          <a:p>
            <a:fld id="{5F17FB23-FAB3-49EF-B3A0-6E5281E221B2}" type="slidenum">
              <a:rPr lang="en-US" smtClean="0"/>
              <a:pPr/>
              <a:t>‹#›</a:t>
            </a:fld>
            <a:endParaRPr lang="en-US"/>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AACE2235-CA79-406F-98A2-24EE06381185}" type="datetimeFigureOut">
              <a:rPr lang="en-US" smtClean="0"/>
              <a:pPr/>
              <a:t>5/23/2015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AACE2235-CA79-406F-98A2-24EE06381185}" type="datetimeFigureOut">
              <a:rPr lang="en-US" smtClean="0"/>
              <a:pPr/>
              <a:t>5/23/2015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F17FB23-FAB3-49EF-B3A0-6E5281E221B2}"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AACE2235-CA79-406F-98A2-24EE06381185}" type="datetimeFigureOut">
              <a:rPr lang="en-US" smtClean="0"/>
              <a:pPr/>
              <a:t>5/23/2015</a:t>
            </a:fld>
            <a:endParaRPr lang="en-US"/>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US"/>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5F17FB23-FAB3-49EF-B3A0-6E5281E221B2}" type="slidenum">
              <a:rPr lang="en-US" smtClean="0"/>
              <a:pPr/>
              <a:t>‹#›</a:t>
            </a:fld>
            <a:endParaRPr lang="en-US"/>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gif"/><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4.gif"/><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a:blip r:embed="rId2" cstate="print"/>
          <a:tile tx="0" ty="0" sx="100000" sy="100000" flip="none" algn="tl"/>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4857752" y="428604"/>
            <a:ext cx="3843310" cy="898521"/>
          </a:xfrm>
        </p:spPr>
        <p:txBody>
          <a:bodyPr/>
          <a:lstStyle/>
          <a:p>
            <a:r>
              <a:rPr lang="fa-IR" b="1" dirty="0" smtClean="0"/>
              <a:t>بسمه تعالی</a:t>
            </a:r>
            <a:endParaRPr lang="en-US" b="1" dirty="0"/>
          </a:p>
        </p:txBody>
      </p:sp>
      <p:sp>
        <p:nvSpPr>
          <p:cNvPr id="3" name="Subtitle 2"/>
          <p:cNvSpPr>
            <a:spLocks noGrp="1"/>
          </p:cNvSpPr>
          <p:nvPr>
            <p:ph type="subTitle" idx="1"/>
          </p:nvPr>
        </p:nvSpPr>
        <p:spPr>
          <a:xfrm>
            <a:off x="357158" y="1500174"/>
            <a:ext cx="7643866" cy="1752600"/>
          </a:xfrm>
        </p:spPr>
        <p:txBody>
          <a:bodyPr>
            <a:noAutofit/>
          </a:bodyPr>
          <a:lstStyle/>
          <a:p>
            <a:r>
              <a:rPr lang="fa-IR" sz="6000" b="1" i="1" u="sng" dirty="0" smtClean="0">
                <a:solidFill>
                  <a:schemeClr val="bg1"/>
                </a:solidFill>
                <a:effectLst>
                  <a:outerShdw blurRad="38100" dist="38100" dir="2700000" algn="tl">
                    <a:srgbClr val="000000">
                      <a:alpha val="43137"/>
                    </a:srgbClr>
                  </a:outerShdw>
                </a:effectLst>
                <a:latin typeface="Baskerville Old Face" pitchFamily="18" charset="0"/>
                <a:cs typeface="B Nazanin" pitchFamily="2" charset="-78"/>
              </a:rPr>
              <a:t>اصول مدیریت ریسک و بیمه</a:t>
            </a:r>
          </a:p>
          <a:p>
            <a:r>
              <a:rPr lang="fa-IR" sz="6000" b="1" i="1" u="sng" dirty="0" smtClean="0">
                <a:solidFill>
                  <a:schemeClr val="bg1"/>
                </a:solidFill>
                <a:effectLst>
                  <a:outerShdw blurRad="38100" dist="38100" dir="2700000" algn="tl">
                    <a:srgbClr val="000000">
                      <a:alpha val="43137"/>
                    </a:srgbClr>
                  </a:outerShdw>
                </a:effectLst>
                <a:latin typeface="Baskerville Old Face" pitchFamily="18" charset="0"/>
                <a:cs typeface="B Nazanin" pitchFamily="2" charset="-78"/>
              </a:rPr>
              <a:t>استاد محترم : جناب دکتر ناطق</a:t>
            </a:r>
          </a:p>
          <a:p>
            <a:endParaRPr lang="fa-IR" sz="6000" b="1" i="1" u="sng" dirty="0" smtClean="0">
              <a:solidFill>
                <a:schemeClr val="bg1"/>
              </a:solidFill>
              <a:effectLst>
                <a:outerShdw blurRad="38100" dist="38100" dir="2700000" algn="tl">
                  <a:srgbClr val="000000">
                    <a:alpha val="43137"/>
                  </a:srgbClr>
                </a:outerShdw>
              </a:effectLst>
              <a:latin typeface="Baskerville Old Face" pitchFamily="18" charset="0"/>
              <a:cs typeface="B Nazanin" pitchFamily="2" charset="-78"/>
            </a:endParaRPr>
          </a:p>
          <a:p>
            <a:pPr algn="ctr"/>
            <a:r>
              <a:rPr lang="fa-IR" sz="3600" b="1" i="1" u="sng" dirty="0" smtClean="0">
                <a:solidFill>
                  <a:schemeClr val="bg1"/>
                </a:solidFill>
                <a:effectLst>
                  <a:outerShdw blurRad="38100" dist="38100" dir="2700000" algn="tl">
                    <a:srgbClr val="000000">
                      <a:alpha val="43137"/>
                    </a:srgbClr>
                  </a:outerShdw>
                </a:effectLst>
                <a:latin typeface="Baskerville Old Face" pitchFamily="18" charset="0"/>
                <a:cs typeface="B Nazanin" pitchFamily="2" charset="-78"/>
              </a:rPr>
              <a:t>تهیه کنندگان : محمدرضا حیدری و جناب اقای محزون</a:t>
            </a:r>
            <a:endParaRPr lang="en-US" sz="3600" b="1" i="1" u="sng" dirty="0">
              <a:solidFill>
                <a:schemeClr val="bg1"/>
              </a:solidFill>
              <a:effectLst>
                <a:outerShdw blurRad="38100" dist="38100" dir="2700000" algn="tl">
                  <a:srgbClr val="000000">
                    <a:alpha val="43137"/>
                  </a:srgbClr>
                </a:outerShdw>
              </a:effectLst>
              <a:latin typeface="Baskerville Old Face" pitchFamily="18" charset="0"/>
              <a:cs typeface="B Nazanin" pitchFamily="2" charset="-78"/>
            </a:endParaRPr>
          </a:p>
        </p:txBody>
      </p:sp>
    </p:spTree>
  </p:cSld>
  <p:clrMapOvr>
    <a:masterClrMapping/>
  </p:clrMapOvr>
  <p:transition>
    <p:pull dir="d"/>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rtl="1"/>
            <a:r>
              <a:rPr lang="fa-IR" b="1" dirty="0" smtClean="0"/>
              <a:t>اجزای اصلی یک قرارداد بیمه</a:t>
            </a:r>
            <a:endParaRPr lang="en-US" b="1" dirty="0"/>
          </a:p>
        </p:txBody>
      </p:sp>
      <p:sp>
        <p:nvSpPr>
          <p:cNvPr id="3" name="Content Placeholder 2"/>
          <p:cNvSpPr>
            <a:spLocks noGrp="1"/>
          </p:cNvSpPr>
          <p:nvPr>
            <p:ph idx="1"/>
          </p:nvPr>
        </p:nvSpPr>
        <p:spPr>
          <a:xfrm>
            <a:off x="457200" y="2457456"/>
            <a:ext cx="8229600" cy="3829064"/>
          </a:xfrm>
        </p:spPr>
        <p:txBody>
          <a:bodyPr/>
          <a:lstStyle/>
          <a:p>
            <a:pPr algn="r" rtl="1">
              <a:buFont typeface="Wingdings" pitchFamily="2" charset="2"/>
              <a:buChar char="ü"/>
            </a:pPr>
            <a:r>
              <a:rPr lang="fa-IR" dirty="0" smtClean="0"/>
              <a:t> اعلانات</a:t>
            </a:r>
          </a:p>
          <a:p>
            <a:pPr algn="r" rtl="1">
              <a:buFont typeface="Wingdings" pitchFamily="2" charset="2"/>
              <a:buChar char="ü"/>
            </a:pPr>
            <a:r>
              <a:rPr lang="fa-IR" dirty="0" smtClean="0"/>
              <a:t>      تعاریف</a:t>
            </a:r>
          </a:p>
          <a:p>
            <a:pPr algn="r" rtl="1">
              <a:buFont typeface="Wingdings" pitchFamily="2" charset="2"/>
              <a:buChar char="ü"/>
            </a:pPr>
            <a:r>
              <a:rPr lang="fa-IR" dirty="0" smtClean="0"/>
              <a:t>          توافقات یا تعهدات </a:t>
            </a:r>
          </a:p>
          <a:p>
            <a:pPr algn="r" rtl="1">
              <a:buFont typeface="Wingdings" pitchFamily="2" charset="2"/>
              <a:buChar char="ü"/>
            </a:pPr>
            <a:r>
              <a:rPr lang="fa-IR" dirty="0" smtClean="0"/>
              <a:t>                 استثنائات</a:t>
            </a:r>
          </a:p>
          <a:p>
            <a:pPr algn="r" rtl="1">
              <a:buFont typeface="Wingdings" pitchFamily="2" charset="2"/>
              <a:buChar char="ü"/>
            </a:pPr>
            <a:r>
              <a:rPr lang="fa-IR" dirty="0" smtClean="0"/>
              <a:t>                      شرایط</a:t>
            </a:r>
          </a:p>
          <a:p>
            <a:pPr algn="r" rtl="1">
              <a:buFont typeface="Wingdings" pitchFamily="2" charset="2"/>
              <a:buChar char="ü"/>
            </a:pPr>
            <a:r>
              <a:rPr lang="fa-IR" dirty="0" smtClean="0"/>
              <a:t>                          مواد متفرقه</a:t>
            </a:r>
          </a:p>
        </p:txBody>
      </p:sp>
      <p:pic>
        <p:nvPicPr>
          <p:cNvPr id="1030" name="Picture 6" descr="C:\Program Files (x86)\Microsoft Office\MEDIA\OFFICE12\Bullets\BD10263_.gif"/>
          <p:cNvPicPr>
            <a:picLocks noChangeAspect="1" noChangeArrowheads="1"/>
          </p:cNvPicPr>
          <p:nvPr/>
        </p:nvPicPr>
        <p:blipFill>
          <a:blip r:embed="rId2" cstate="print"/>
          <a:srcRect/>
          <a:stretch>
            <a:fillRect/>
          </a:stretch>
        </p:blipFill>
        <p:spPr bwMode="auto">
          <a:xfrm>
            <a:off x="7643834" y="1357298"/>
            <a:ext cx="285752" cy="285752"/>
          </a:xfrm>
          <a:prstGeom prst="rect">
            <a:avLst/>
          </a:prstGeom>
          <a:noFill/>
        </p:spPr>
      </p:pic>
    </p:spTree>
  </p:cSld>
  <p:clrMapOvr>
    <a:masterClrMapping/>
  </p:clrMapOvr>
  <p:transition>
    <p:comb/>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idx="1"/>
          </p:nvPr>
        </p:nvSpPr>
        <p:spPr>
          <a:xfrm>
            <a:off x="357158" y="1717668"/>
            <a:ext cx="8215370" cy="639762"/>
          </a:xfrm>
        </p:spPr>
        <p:txBody>
          <a:bodyPr>
            <a:noAutofit/>
          </a:bodyPr>
          <a:lstStyle/>
          <a:p>
            <a:pPr algn="ctr"/>
            <a:r>
              <a:rPr lang="fa-IR" sz="4400" u="sng" dirty="0" smtClean="0"/>
              <a:t>تعاریف:</a:t>
            </a:r>
            <a:endParaRPr lang="en-US" sz="4400" u="sng" dirty="0"/>
          </a:p>
        </p:txBody>
      </p:sp>
      <p:sp>
        <p:nvSpPr>
          <p:cNvPr id="3" name="Content Placeholder 2"/>
          <p:cNvSpPr>
            <a:spLocks noGrp="1"/>
          </p:cNvSpPr>
          <p:nvPr>
            <p:ph sz="quarter" idx="2"/>
          </p:nvPr>
        </p:nvSpPr>
        <p:spPr>
          <a:xfrm>
            <a:off x="785786" y="3175007"/>
            <a:ext cx="7500990" cy="1968505"/>
          </a:xfrm>
        </p:spPr>
        <p:txBody>
          <a:bodyPr/>
          <a:lstStyle/>
          <a:p>
            <a:pPr algn="r" rtl="1">
              <a:lnSpc>
                <a:spcPct val="150000"/>
              </a:lnSpc>
            </a:pPr>
            <a:r>
              <a:rPr lang="fa-IR" sz="3000" dirty="0" smtClean="0"/>
              <a:t>قراردادهای بیمه ای نوعا شامل یک صفحه یا بخش تعاریف است.</a:t>
            </a:r>
          </a:p>
          <a:p>
            <a:pPr algn="r" rtl="1">
              <a:lnSpc>
                <a:spcPct val="150000"/>
              </a:lnSpc>
            </a:pPr>
            <a:endParaRPr lang="fa-IR" dirty="0"/>
          </a:p>
          <a:p>
            <a:pPr algn="r" rtl="1">
              <a:lnSpc>
                <a:spcPct val="150000"/>
              </a:lnSpc>
              <a:buNone/>
            </a:pPr>
            <a:endParaRPr lang="en-US" dirty="0"/>
          </a:p>
        </p:txBody>
      </p:sp>
    </p:spTree>
  </p:cSld>
  <p:clrMapOvr>
    <a:masterClrMapping/>
  </p:clrMapOvr>
  <p:transition>
    <p:randomBar/>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Content Placeholder 6"/>
          <p:cNvSpPr>
            <a:spLocks noGrp="1"/>
          </p:cNvSpPr>
          <p:nvPr>
            <p:ph idx="1"/>
          </p:nvPr>
        </p:nvSpPr>
        <p:spPr>
          <a:xfrm>
            <a:off x="428596" y="2857496"/>
            <a:ext cx="8072494" cy="3714776"/>
          </a:xfrm>
        </p:spPr>
        <p:txBody>
          <a:bodyPr>
            <a:normAutofit fontScale="92500" lnSpcReduction="20000"/>
          </a:bodyPr>
          <a:lstStyle/>
          <a:p>
            <a:pPr algn="r" rtl="1">
              <a:lnSpc>
                <a:spcPct val="150000"/>
              </a:lnSpc>
              <a:buNone/>
            </a:pPr>
            <a:r>
              <a:rPr lang="fa-IR" dirty="0" smtClean="0"/>
              <a:t/>
            </a:r>
            <a:br>
              <a:rPr lang="fa-IR" dirty="0" smtClean="0"/>
            </a:br>
            <a:r>
              <a:rPr lang="fa-IR" sz="3000" dirty="0" smtClean="0"/>
              <a:t> به طور کلی دو شکل اساسی برای یک توافق بیمه ای در بیمه ی اموال و مسیولیت وجود دارد :</a:t>
            </a:r>
          </a:p>
          <a:p>
            <a:pPr algn="r" rtl="1">
              <a:lnSpc>
                <a:spcPct val="150000"/>
              </a:lnSpc>
              <a:buNone/>
            </a:pPr>
            <a:r>
              <a:rPr lang="fa-IR" sz="3000" dirty="0" smtClean="0"/>
              <a:t>1-پوشش خطرهای خاص.</a:t>
            </a:r>
          </a:p>
          <a:p>
            <a:pPr algn="r" rtl="1">
              <a:lnSpc>
                <a:spcPct val="150000"/>
              </a:lnSpc>
              <a:buNone/>
            </a:pPr>
            <a:r>
              <a:rPr lang="fa-IR" sz="3000" dirty="0" smtClean="0"/>
              <a:t>2-پوشش تمام خطرهای. </a:t>
            </a:r>
            <a:endParaRPr lang="en-US" sz="3000" dirty="0" smtClean="0"/>
          </a:p>
          <a:p>
            <a:pPr algn="r" rtl="1">
              <a:lnSpc>
                <a:spcPct val="150000"/>
              </a:lnSpc>
            </a:pPr>
            <a:r>
              <a:rPr lang="fa-IR" sz="2800" dirty="0" smtClean="0"/>
              <a:t>بیمه عمر مثال دیگری از بیمه های تمام خطر است.</a:t>
            </a:r>
            <a:endParaRPr lang="en-US" sz="2800" dirty="0"/>
          </a:p>
        </p:txBody>
      </p:sp>
      <p:sp>
        <p:nvSpPr>
          <p:cNvPr id="8" name="Text Placeholder 4"/>
          <p:cNvSpPr txBox="1">
            <a:spLocks/>
          </p:cNvSpPr>
          <p:nvPr/>
        </p:nvSpPr>
        <p:spPr>
          <a:xfrm>
            <a:off x="2571736" y="1003288"/>
            <a:ext cx="4041775" cy="639762"/>
          </a:xfrm>
          <a:prstGeom prst="rect">
            <a:avLst/>
          </a:prstGeom>
        </p:spPr>
        <p:txBody>
          <a:bodyPr>
            <a:noAutofit/>
          </a:bodyPr>
          <a:lstStyle/>
          <a:p>
            <a:pPr marL="342900" marR="0" lvl="0" indent="-342900" algn="ctr" defTabSz="914400" rtl="1" eaLnBrk="1" fontAlgn="auto" latinLnBrk="0" hangingPunct="1">
              <a:lnSpc>
                <a:spcPct val="100000"/>
              </a:lnSpc>
              <a:spcBef>
                <a:spcPct val="20000"/>
              </a:spcBef>
              <a:spcAft>
                <a:spcPts val="0"/>
              </a:spcAft>
              <a:buClrTx/>
              <a:buSzTx/>
              <a:tabLst/>
              <a:defRPr/>
            </a:pPr>
            <a:r>
              <a:rPr kumimoji="0" lang="fa-IR" sz="4400" b="1" i="0" u="sng" strike="noStrike" kern="1200" cap="none" spc="0" normalizeH="0" baseline="0" noProof="0" dirty="0" smtClean="0">
                <a:ln>
                  <a:noFill/>
                </a:ln>
                <a:solidFill>
                  <a:schemeClr val="tx1"/>
                </a:solidFill>
                <a:effectLst/>
                <a:uLnTx/>
                <a:uFillTx/>
                <a:latin typeface="+mn-lt"/>
                <a:ea typeface="+mn-ea"/>
                <a:cs typeface="+mn-cs"/>
              </a:rPr>
              <a:t>توافق بیمه ای : </a:t>
            </a:r>
            <a:endParaRPr kumimoji="0" lang="en-US" sz="4400" b="1" i="0" u="sng" strike="noStrike" kern="1200" cap="none" spc="0" normalizeH="0" baseline="0" noProof="0" dirty="0" smtClean="0">
              <a:ln>
                <a:noFill/>
              </a:ln>
              <a:solidFill>
                <a:schemeClr val="tx1"/>
              </a:solidFill>
              <a:effectLst/>
              <a:uLnTx/>
              <a:uFillTx/>
              <a:latin typeface="+mn-lt"/>
              <a:ea typeface="+mn-ea"/>
              <a:cs typeface="+mn-cs"/>
            </a:endParaRPr>
          </a:p>
        </p:txBody>
      </p:sp>
      <p:sp>
        <p:nvSpPr>
          <p:cNvPr id="9" name="Content Placeholder 5"/>
          <p:cNvSpPr txBox="1">
            <a:spLocks/>
          </p:cNvSpPr>
          <p:nvPr/>
        </p:nvSpPr>
        <p:spPr>
          <a:xfrm>
            <a:off x="428596" y="2000240"/>
            <a:ext cx="8072494" cy="1428760"/>
          </a:xfrm>
          <a:prstGeom prst="rect">
            <a:avLst/>
          </a:prstGeom>
        </p:spPr>
        <p:txBody>
          <a:bodyPr>
            <a:normAutofit/>
          </a:bodyPr>
          <a:lstStyle/>
          <a:p>
            <a:pPr marL="342900" marR="0" lvl="0" indent="-342900" algn="r" defTabSz="914400" rtl="1" eaLnBrk="1" fontAlgn="auto" latinLnBrk="0" hangingPunct="1">
              <a:lnSpc>
                <a:spcPct val="100000"/>
              </a:lnSpc>
              <a:spcBef>
                <a:spcPct val="20000"/>
              </a:spcBef>
              <a:spcAft>
                <a:spcPts val="0"/>
              </a:spcAft>
              <a:buClrTx/>
              <a:buSzTx/>
              <a:buFont typeface="Arial" pitchFamily="34" charset="0"/>
              <a:buChar char="•"/>
              <a:tabLst/>
              <a:defRPr/>
            </a:pPr>
            <a:r>
              <a:rPr kumimoji="0" lang="fa-IR" sz="3000" b="0" i="0" u="none" strike="noStrike" kern="1200" cap="none" spc="0" normalizeH="0" baseline="0" noProof="0" dirty="0" smtClean="0">
                <a:ln>
                  <a:noFill/>
                </a:ln>
                <a:solidFill>
                  <a:schemeClr val="tx1"/>
                </a:solidFill>
                <a:effectLst/>
                <a:uLnTx/>
                <a:uFillTx/>
                <a:latin typeface="+mn-lt"/>
                <a:ea typeface="+mn-ea"/>
                <a:cs typeface="+mn-cs"/>
              </a:rPr>
              <a:t>توافق بیمه ای قلب اساس و عصاره ی یک قرارداد بیمه ای است که تعهدات اصلی بیمه گر را خلاصه می کند.</a:t>
            </a:r>
            <a:endParaRPr kumimoji="0" lang="en-US" sz="3000" b="0" i="0" u="none" strike="noStrike" kern="1200" cap="none" spc="0" normalizeH="0" baseline="0" noProof="0" dirty="0" smtClean="0">
              <a:ln>
                <a:noFill/>
              </a:ln>
              <a:solidFill>
                <a:schemeClr val="tx1"/>
              </a:solidFill>
              <a:effectLst/>
              <a:uLnTx/>
              <a:uFillTx/>
              <a:latin typeface="+mn-lt"/>
              <a:ea typeface="+mn-ea"/>
              <a:cs typeface="+mn-cs"/>
            </a:endParaRPr>
          </a:p>
        </p:txBody>
      </p:sp>
    </p:spTree>
  </p:cSld>
  <p:clrMapOvr>
    <a:masterClrMapping/>
  </p:clrMapOvr>
  <p:transition>
    <p:wedge/>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r" rtl="1"/>
            <a:r>
              <a:rPr lang="fa-IR" b="1" u="sng" dirty="0" smtClean="0"/>
              <a:t>استثنائات : </a:t>
            </a:r>
            <a:endParaRPr lang="en-US" b="1" u="sng" dirty="0"/>
          </a:p>
        </p:txBody>
      </p:sp>
      <p:sp>
        <p:nvSpPr>
          <p:cNvPr id="3" name="Content Placeholder 2"/>
          <p:cNvSpPr>
            <a:spLocks noGrp="1"/>
          </p:cNvSpPr>
          <p:nvPr>
            <p:ph idx="1"/>
          </p:nvPr>
        </p:nvSpPr>
        <p:spPr/>
        <p:txBody>
          <a:bodyPr anchor="ctr">
            <a:normAutofit/>
          </a:bodyPr>
          <a:lstStyle/>
          <a:p>
            <a:pPr algn="r" rtl="1">
              <a:buNone/>
            </a:pPr>
            <a:r>
              <a:rPr lang="fa-IR" sz="3000" dirty="0" smtClean="0"/>
              <a:t>استثنائات یکی دیگر از بخش های اصلی هر قرارداد بیمه است. سه نوع اصلی استثنا وجود دارد :</a:t>
            </a:r>
          </a:p>
          <a:p>
            <a:pPr algn="r" rtl="1">
              <a:buNone/>
            </a:pPr>
            <a:endParaRPr lang="fa-IR" sz="3000" dirty="0" smtClean="0"/>
          </a:p>
          <a:p>
            <a:pPr algn="r" rtl="1">
              <a:buNone/>
            </a:pPr>
            <a:r>
              <a:rPr lang="fa-IR" sz="3000" dirty="0"/>
              <a:t> </a:t>
            </a:r>
            <a:r>
              <a:rPr lang="fa-IR" sz="3000" dirty="0" smtClean="0"/>
              <a:t>    </a:t>
            </a:r>
            <a:r>
              <a:rPr lang="fa-IR" dirty="0" smtClean="0"/>
              <a:t>خطرهای استثنا شده</a:t>
            </a:r>
          </a:p>
          <a:p>
            <a:pPr algn="r" rtl="1">
              <a:buNone/>
            </a:pPr>
            <a:r>
              <a:rPr lang="fa-IR" dirty="0"/>
              <a:t> </a:t>
            </a:r>
            <a:r>
              <a:rPr lang="fa-IR" dirty="0" smtClean="0"/>
              <a:t>      خسارت های استثنا شده</a:t>
            </a:r>
          </a:p>
          <a:p>
            <a:pPr algn="r" rtl="1">
              <a:buNone/>
            </a:pPr>
            <a:r>
              <a:rPr lang="fa-IR" dirty="0"/>
              <a:t> </a:t>
            </a:r>
            <a:r>
              <a:rPr lang="fa-IR" dirty="0" smtClean="0"/>
              <a:t>          اموال استثنا شده</a:t>
            </a:r>
            <a:endParaRPr lang="en-US" dirty="0"/>
          </a:p>
        </p:txBody>
      </p:sp>
      <p:pic>
        <p:nvPicPr>
          <p:cNvPr id="2050" name="Picture 2" descr="C:\Program Files (x86)\Microsoft Office\MEDIA\OFFICE12\Bullets\BD14513_.gif"/>
          <p:cNvPicPr>
            <a:picLocks noChangeAspect="1" noChangeArrowheads="1"/>
          </p:cNvPicPr>
          <p:nvPr/>
        </p:nvPicPr>
        <p:blipFill>
          <a:blip r:embed="rId2" cstate="print"/>
          <a:srcRect/>
          <a:stretch>
            <a:fillRect/>
          </a:stretch>
        </p:blipFill>
        <p:spPr bwMode="auto">
          <a:xfrm>
            <a:off x="8286776" y="4714884"/>
            <a:ext cx="285752" cy="285752"/>
          </a:xfrm>
          <a:prstGeom prst="rect">
            <a:avLst/>
          </a:prstGeom>
          <a:noFill/>
        </p:spPr>
      </p:pic>
      <p:pic>
        <p:nvPicPr>
          <p:cNvPr id="2051" name="Picture 3" descr="C:\Program Files (x86)\Microsoft Office\MEDIA\OFFICE12\Bullets\BD14513_.gif"/>
          <p:cNvPicPr>
            <a:picLocks noChangeAspect="1" noChangeArrowheads="1"/>
          </p:cNvPicPr>
          <p:nvPr/>
        </p:nvPicPr>
        <p:blipFill>
          <a:blip r:embed="rId2" cstate="print"/>
          <a:srcRect/>
          <a:stretch>
            <a:fillRect/>
          </a:stretch>
        </p:blipFill>
        <p:spPr bwMode="auto">
          <a:xfrm>
            <a:off x="8429652" y="4286256"/>
            <a:ext cx="214314" cy="214314"/>
          </a:xfrm>
          <a:prstGeom prst="rect">
            <a:avLst/>
          </a:prstGeom>
          <a:noFill/>
        </p:spPr>
      </p:pic>
      <p:pic>
        <p:nvPicPr>
          <p:cNvPr id="2052" name="Picture 4" descr="C:\Program Files (x86)\Microsoft Office\MEDIA\OFFICE12\Bullets\BD14513_.gif"/>
          <p:cNvPicPr>
            <a:picLocks noChangeAspect="1" noChangeArrowheads="1"/>
          </p:cNvPicPr>
          <p:nvPr/>
        </p:nvPicPr>
        <p:blipFill>
          <a:blip r:embed="rId2" cstate="print"/>
          <a:srcRect/>
          <a:stretch>
            <a:fillRect/>
          </a:stretch>
        </p:blipFill>
        <p:spPr bwMode="auto">
          <a:xfrm>
            <a:off x="8072462" y="5214950"/>
            <a:ext cx="357190" cy="357190"/>
          </a:xfrm>
          <a:prstGeom prst="rect">
            <a:avLst/>
          </a:prstGeom>
          <a:noFill/>
        </p:spPr>
      </p:pic>
    </p:spTree>
  </p:cSld>
  <p:clrMapOvr>
    <a:masterClrMapping/>
  </p:clrMapOvr>
  <p:transition>
    <p:push/>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r" rtl="1"/>
            <a:r>
              <a:rPr lang="fa-IR" b="1" u="sng" dirty="0" smtClean="0"/>
              <a:t>خطرهای استثنا شده : </a:t>
            </a:r>
            <a:endParaRPr lang="en-US" b="1" u="sng" dirty="0"/>
          </a:p>
        </p:txBody>
      </p:sp>
      <p:sp>
        <p:nvSpPr>
          <p:cNvPr id="3" name="Content Placeholder 2"/>
          <p:cNvSpPr>
            <a:spLocks noGrp="1"/>
          </p:cNvSpPr>
          <p:nvPr>
            <p:ph idx="1"/>
          </p:nvPr>
        </p:nvSpPr>
        <p:spPr>
          <a:xfrm>
            <a:off x="457200" y="2314580"/>
            <a:ext cx="8229600" cy="5043510"/>
          </a:xfrm>
        </p:spPr>
        <p:txBody>
          <a:bodyPr>
            <a:normAutofit/>
          </a:bodyPr>
          <a:lstStyle/>
          <a:p>
            <a:pPr algn="r" rtl="1">
              <a:lnSpc>
                <a:spcPct val="150000"/>
              </a:lnSpc>
            </a:pPr>
            <a:r>
              <a:rPr lang="fa-IR" dirty="0" smtClean="0"/>
              <a:t>قرارداد ممکن است خطرها یا عوامل ایجاد خسارت خاصی را استثنا کند.</a:t>
            </a:r>
          </a:p>
          <a:p>
            <a:pPr algn="r" rtl="1">
              <a:lnSpc>
                <a:spcPct val="150000"/>
              </a:lnSpc>
              <a:buNone/>
            </a:pPr>
            <a:r>
              <a:rPr lang="fa-IR" b="1" dirty="0" smtClean="0"/>
              <a:t>خطرهای استثنا شده:</a:t>
            </a:r>
          </a:p>
          <a:p>
            <a:pPr algn="r" rtl="1">
              <a:lnSpc>
                <a:spcPct val="150000"/>
              </a:lnSpc>
              <a:buNone/>
            </a:pPr>
            <a:r>
              <a:rPr lang="fa-IR" dirty="0" smtClean="0"/>
              <a:t>   انواع خاصی از خسارت ها ممکن است مستثنی شده باشد.برای مثال  : مالکان منازل خسارت ناشی از کوتاهی بیمه گذاربرای حفاظت از اموال به منظور جلوگیری از توسعه ی خسارت مستثنی شده است. </a:t>
            </a:r>
            <a:endParaRPr lang="en-US" dirty="0"/>
          </a:p>
        </p:txBody>
      </p:sp>
    </p:spTree>
  </p:cSld>
  <p:clrMapOvr>
    <a:masterClrMapping/>
  </p:clrMapOvr>
  <p:transition>
    <p:split orient="vert"/>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28670"/>
            <a:ext cx="8229600" cy="1143000"/>
          </a:xfrm>
        </p:spPr>
        <p:txBody>
          <a:bodyPr/>
          <a:lstStyle/>
          <a:p>
            <a:pPr algn="ctr"/>
            <a:r>
              <a:rPr lang="fa-IR" b="1" u="sng" dirty="0" smtClean="0"/>
              <a:t>اموال مستثنی شده:</a:t>
            </a:r>
            <a:endParaRPr lang="en-US" b="1" u="sng" dirty="0"/>
          </a:p>
        </p:txBody>
      </p:sp>
      <p:sp>
        <p:nvSpPr>
          <p:cNvPr id="3" name="Content Placeholder 2"/>
          <p:cNvSpPr>
            <a:spLocks noGrp="1"/>
          </p:cNvSpPr>
          <p:nvPr>
            <p:ph idx="1"/>
          </p:nvPr>
        </p:nvSpPr>
        <p:spPr>
          <a:xfrm>
            <a:off x="357158" y="2643182"/>
            <a:ext cx="8229600" cy="3571900"/>
          </a:xfrm>
        </p:spPr>
        <p:txBody>
          <a:bodyPr/>
          <a:lstStyle/>
          <a:p>
            <a:pPr algn="r" rtl="1">
              <a:lnSpc>
                <a:spcPct val="150000"/>
              </a:lnSpc>
            </a:pPr>
            <a:r>
              <a:rPr lang="fa-IR" dirty="0" smtClean="0"/>
              <a:t>قرارداد ممکن است پوشش اموال خاصی را محدود یا مستثنی کند.برای مثال در بیمه نامه مالکان منازل انواع خاصی از اموال مشخص تحت پوشش نمیباشند مانند اتومبیل.هواپیما.حیوانات.پرندگان و ماهی.</a:t>
            </a:r>
            <a:endParaRPr lang="en-US" dirty="0"/>
          </a:p>
        </p:txBody>
      </p:sp>
    </p:spTree>
  </p:cSld>
  <p:clrMapOvr>
    <a:masterClrMapping/>
  </p:clrMapOvr>
  <p:transition>
    <p:cover dir="rd"/>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00050"/>
            <a:ext cx="8229600" cy="1143000"/>
          </a:xfrm>
        </p:spPr>
        <p:txBody>
          <a:bodyPr/>
          <a:lstStyle/>
          <a:p>
            <a:pPr algn="ctr"/>
            <a:r>
              <a:rPr lang="fa-IR" b="1" dirty="0" smtClean="0"/>
              <a:t>دلایل استثنا : </a:t>
            </a:r>
            <a:endParaRPr lang="en-US" b="1" dirty="0"/>
          </a:p>
        </p:txBody>
      </p:sp>
      <p:sp>
        <p:nvSpPr>
          <p:cNvPr id="3" name="Content Placeholder 2"/>
          <p:cNvSpPr>
            <a:spLocks noGrp="1"/>
          </p:cNvSpPr>
          <p:nvPr>
            <p:ph idx="1"/>
          </p:nvPr>
        </p:nvSpPr>
        <p:spPr>
          <a:xfrm>
            <a:off x="457200" y="1957390"/>
            <a:ext cx="8229600" cy="4186254"/>
          </a:xfrm>
        </p:spPr>
        <p:txBody>
          <a:bodyPr>
            <a:normAutofit/>
          </a:bodyPr>
          <a:lstStyle/>
          <a:p>
            <a:pPr algn="r" rtl="1">
              <a:lnSpc>
                <a:spcPct val="150000"/>
              </a:lnSpc>
            </a:pPr>
            <a:r>
              <a:rPr lang="fa-IR" dirty="0" smtClean="0"/>
              <a:t>بعضی از خطرات قابل بیمه شدن نیستند.</a:t>
            </a:r>
          </a:p>
          <a:p>
            <a:pPr algn="r" rtl="1">
              <a:lnSpc>
                <a:spcPct val="150000"/>
              </a:lnSpc>
            </a:pPr>
            <a:r>
              <a:rPr lang="fa-IR" dirty="0" smtClean="0"/>
              <a:t>وجودشرایط خطر فوق العاده .</a:t>
            </a:r>
          </a:p>
          <a:p>
            <a:pPr algn="r" rtl="1">
              <a:lnSpc>
                <a:spcPct val="150000"/>
              </a:lnSpc>
            </a:pPr>
            <a:r>
              <a:rPr lang="fa-IR" dirty="0" smtClean="0"/>
              <a:t>پوشش ارائه شده توسط سایر قراردادها.</a:t>
            </a:r>
          </a:p>
          <a:p>
            <a:pPr algn="r" rtl="1">
              <a:lnSpc>
                <a:spcPct val="150000"/>
              </a:lnSpc>
            </a:pPr>
            <a:r>
              <a:rPr lang="fa-IR" dirty="0" smtClean="0"/>
              <a:t>مسائل مربوط به شرایط خطرزای اخلاقی .</a:t>
            </a:r>
          </a:p>
          <a:p>
            <a:pPr algn="r" rtl="1">
              <a:lnSpc>
                <a:spcPct val="150000"/>
              </a:lnSpc>
            </a:pPr>
            <a:r>
              <a:rPr lang="fa-IR" dirty="0" smtClean="0"/>
              <a:t>پوشش هایی که توسط بیمه گذاران خاصی مورد نیاز نیست.</a:t>
            </a:r>
            <a:endParaRPr lang="en-US" dirty="0"/>
          </a:p>
        </p:txBody>
      </p:sp>
    </p:spTree>
  </p:cSld>
  <p:clrMapOvr>
    <a:masterClrMapping/>
  </p:clrMapOvr>
  <p:transition>
    <p:wheel spokes="1"/>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785926"/>
            <a:ext cx="8229600" cy="3571900"/>
          </a:xfrm>
        </p:spPr>
        <p:txBody>
          <a:bodyPr>
            <a:normAutofit/>
          </a:bodyPr>
          <a:lstStyle/>
          <a:p>
            <a:pPr algn="r" rtl="1">
              <a:lnSpc>
                <a:spcPct val="150000"/>
              </a:lnSpc>
            </a:pPr>
            <a:r>
              <a:rPr lang="fa-IR" dirty="0" smtClean="0"/>
              <a:t>استثناها به این دلیل نیز لازمند که بعضی از پوشش ها به نحو مطلوب تری توسط قراردادهای بیمه ی دیگر ارائه میشود و استثنا باعث جلوگیری از مضاعف شدن پوشش ها توسط دو قرار داد می گردد. از طرفی  باعث جلوگیری از مضاعف شدن پوشش ها  توسط دو قرار داد میگردد.از طرفی باعث محدود شدن این پوشش به همان منظوری   می گردد که طراحی شده است.</a:t>
            </a:r>
          </a:p>
          <a:p>
            <a:pPr algn="r" rtl="1">
              <a:lnSpc>
                <a:spcPct val="150000"/>
              </a:lnSpc>
            </a:pPr>
            <a:endParaRPr lang="en-US" dirty="0"/>
          </a:p>
        </p:txBody>
      </p:sp>
    </p:spTree>
  </p:cSld>
  <p:clrMapOvr>
    <a:masterClrMapping/>
  </p:clrMapOvr>
  <p:transition>
    <p:plus/>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b="1" u="sng" dirty="0" smtClean="0"/>
              <a:t>شرایط : </a:t>
            </a:r>
            <a:endParaRPr lang="en-US" b="1" u="sng" dirty="0"/>
          </a:p>
        </p:txBody>
      </p:sp>
      <p:sp>
        <p:nvSpPr>
          <p:cNvPr id="3" name="Content Placeholder 2"/>
          <p:cNvSpPr>
            <a:spLocks noGrp="1"/>
          </p:cNvSpPr>
          <p:nvPr>
            <p:ph idx="1"/>
          </p:nvPr>
        </p:nvSpPr>
        <p:spPr/>
        <p:txBody>
          <a:bodyPr>
            <a:normAutofit/>
          </a:bodyPr>
          <a:lstStyle/>
          <a:p>
            <a:pPr algn="r" rtl="1">
              <a:lnSpc>
                <a:spcPct val="150000"/>
              </a:lnSpc>
            </a:pPr>
            <a:r>
              <a:rPr lang="fa-IR" dirty="0" smtClean="0"/>
              <a:t>بخش شرایط یکی دیگر از قسمتهای مهم قرارداد بیمه است. شرایط شامل مواردی است که یا توضیحاتی را ارائه می دهد یا محدودیت هایی برای تعهدی که بیمه گر بایستی انجام دهد ایجاد میکند.بخش شرایط وظایف خاصی را به بیمه گذار محول میکند.</a:t>
            </a:r>
          </a:p>
          <a:p>
            <a:pPr algn="r" rtl="1">
              <a:lnSpc>
                <a:spcPct val="150000"/>
              </a:lnSpc>
            </a:pPr>
            <a:r>
              <a:rPr lang="fa-IR" dirty="0" smtClean="0"/>
              <a:t>شرایط عمومی بیمه نامه شامل توضیح در مورد اینکه اگر خسارتی اتفاق افتاد بایستی به بیمه گر اطلاع داده شود.</a:t>
            </a:r>
            <a:endParaRPr lang="en-US" dirty="0"/>
          </a:p>
        </p:txBody>
      </p:sp>
    </p:spTree>
  </p:cSld>
  <p:clrMapOvr>
    <a:masterClrMapping/>
  </p:clrMapOvr>
  <p:transition>
    <p:zoom dir="in"/>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28670"/>
            <a:ext cx="8229600" cy="1143000"/>
          </a:xfrm>
        </p:spPr>
        <p:txBody>
          <a:bodyPr/>
          <a:lstStyle/>
          <a:p>
            <a:pPr algn="ctr"/>
            <a:r>
              <a:rPr lang="fa-IR" b="1" u="sng" dirty="0" smtClean="0"/>
              <a:t>مواد متفرقه : </a:t>
            </a:r>
            <a:endParaRPr lang="en-US" b="1" u="sng" dirty="0"/>
          </a:p>
        </p:txBody>
      </p:sp>
      <p:sp>
        <p:nvSpPr>
          <p:cNvPr id="3" name="Content Placeholder 2"/>
          <p:cNvSpPr>
            <a:spLocks noGrp="1"/>
          </p:cNvSpPr>
          <p:nvPr>
            <p:ph idx="1"/>
          </p:nvPr>
        </p:nvSpPr>
        <p:spPr>
          <a:xfrm>
            <a:off x="457200" y="2528894"/>
            <a:ext cx="8229600" cy="2471742"/>
          </a:xfrm>
        </p:spPr>
        <p:txBody>
          <a:bodyPr/>
          <a:lstStyle/>
          <a:p>
            <a:pPr algn="r" rtl="1">
              <a:lnSpc>
                <a:spcPct val="150000"/>
              </a:lnSpc>
            </a:pPr>
            <a:r>
              <a:rPr lang="fa-IR" dirty="0" smtClean="0"/>
              <a:t>مواد متفرقه شامل فسخ . جانشینی . الزاماتی در مورد وقوع خسارت . امضای بیمه نامه و سایر موارد بیمه ای است.</a:t>
            </a:r>
            <a:endParaRPr lang="en-US" dirty="0"/>
          </a:p>
        </p:txBody>
      </p:sp>
    </p:spTree>
  </p:cSld>
  <p:clrMapOvr>
    <a:masterClrMapping/>
  </p:clrMapOvr>
  <p:transition>
    <p:blinds/>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28678"/>
            <a:ext cx="8229600" cy="1143000"/>
          </a:xfrm>
        </p:spPr>
        <p:txBody>
          <a:bodyPr/>
          <a:lstStyle/>
          <a:p>
            <a:pPr algn="ctr"/>
            <a:r>
              <a:rPr lang="fa-IR" b="1" u="sng" dirty="0" smtClean="0"/>
              <a:t>تعریف بیمه گذار : </a:t>
            </a:r>
            <a:endParaRPr lang="en-US" b="1" u="sng" dirty="0"/>
          </a:p>
        </p:txBody>
      </p:sp>
      <p:sp>
        <p:nvSpPr>
          <p:cNvPr id="3" name="Content Placeholder 2"/>
          <p:cNvSpPr>
            <a:spLocks noGrp="1"/>
          </p:cNvSpPr>
          <p:nvPr>
            <p:ph idx="1"/>
          </p:nvPr>
        </p:nvSpPr>
        <p:spPr>
          <a:xfrm>
            <a:off x="457200" y="2528894"/>
            <a:ext cx="8229600" cy="3971940"/>
          </a:xfrm>
        </p:spPr>
        <p:txBody>
          <a:bodyPr/>
          <a:lstStyle/>
          <a:p>
            <a:pPr algn="r" rtl="1">
              <a:lnSpc>
                <a:spcPct val="150000"/>
              </a:lnSpc>
            </a:pPr>
            <a:r>
              <a:rPr lang="fa-IR" dirty="0" smtClean="0"/>
              <a:t>یک شخص حقیقی یا حقوقی میباشد که پرداخت حق بیمه بر عهده اوست.که میتواند ذینفع بیمه نامه باشد.</a:t>
            </a:r>
            <a:endParaRPr lang="en-US" dirty="0"/>
          </a:p>
        </p:txBody>
      </p:sp>
    </p:spTree>
  </p:cSld>
  <p:clrMapOvr>
    <a:masterClrMapping/>
  </p:clrMapOvr>
  <p:transition>
    <p:randomBar/>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rtl="1"/>
            <a:r>
              <a:rPr lang="fa-IR" b="1" dirty="0" smtClean="0">
                <a:effectLst>
                  <a:outerShdw blurRad="38100" dist="38100" dir="2700000" algn="tl">
                    <a:srgbClr val="000000">
                      <a:alpha val="43137"/>
                    </a:srgbClr>
                  </a:outerShdw>
                </a:effectLst>
              </a:rPr>
              <a:t>  الحاقیه ها واصلاحیه ها </a:t>
            </a:r>
            <a:endParaRPr lang="en-US"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p:txBody>
          <a:bodyPr/>
          <a:lstStyle/>
          <a:p>
            <a:pPr algn="r" rtl="1">
              <a:lnSpc>
                <a:spcPct val="150000"/>
              </a:lnSpc>
            </a:pPr>
            <a:r>
              <a:rPr lang="fa-IR" dirty="0" smtClean="0"/>
              <a:t>قراردادهای بیمه معمولا دارای الحاقیه ها و اصلاحیه های متعددی هستند.دو واژه ((الحاقیه)) و ((اصلاحیه)) معمولا به جای هم بکار میروند و منظور از آن یک چیز است.الحاقیه یک مورد مکتوب است که به مواد قرارداد اصلی اضافه یا از آن کم میشود یا تغیراتی در آن به وجود می آورد.</a:t>
            </a:r>
            <a:endParaRPr lang="en-US" dirty="0"/>
          </a:p>
        </p:txBody>
      </p:sp>
    </p:spTree>
  </p:cSld>
  <p:clrMapOvr>
    <a:masterClrMapping/>
  </p:clrMapOvr>
  <p:transition>
    <p:comb dir="vert"/>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214430"/>
            <a:ext cx="8229600" cy="1143000"/>
          </a:xfrm>
        </p:spPr>
        <p:txBody>
          <a:bodyPr/>
          <a:lstStyle/>
          <a:p>
            <a:pPr algn="ctr"/>
            <a:r>
              <a:rPr lang="fa-IR" b="1" u="sng" dirty="0" smtClean="0"/>
              <a:t>فرانشیز ها : </a:t>
            </a:r>
            <a:endParaRPr lang="en-US" b="1" u="sng" dirty="0"/>
          </a:p>
        </p:txBody>
      </p:sp>
      <p:sp>
        <p:nvSpPr>
          <p:cNvPr id="3" name="Content Placeholder 2"/>
          <p:cNvSpPr>
            <a:spLocks noGrp="1"/>
          </p:cNvSpPr>
          <p:nvPr>
            <p:ph idx="1"/>
          </p:nvPr>
        </p:nvSpPr>
        <p:spPr>
          <a:xfrm>
            <a:off x="457200" y="2857496"/>
            <a:ext cx="8229600" cy="4525963"/>
          </a:xfrm>
        </p:spPr>
        <p:txBody>
          <a:bodyPr/>
          <a:lstStyle/>
          <a:p>
            <a:pPr algn="r" rtl="1">
              <a:lnSpc>
                <a:spcPct val="150000"/>
              </a:lnSpc>
            </a:pPr>
            <a:r>
              <a:rPr lang="fa-IR" dirty="0" smtClean="0"/>
              <a:t>فرانشیز یک شرط عمومی بیمه نامه است که بیمه گذار را ملزم میکند پرداخت بخشی ازخسارت را به عهده بگیرد.</a:t>
            </a:r>
            <a:endParaRPr lang="en-US" dirty="0"/>
          </a:p>
        </p:txBody>
      </p:sp>
    </p:spTree>
  </p:cSld>
  <p:clrMapOvr>
    <a:masterClrMapping/>
  </p:clrMapOvr>
  <p:transition>
    <p:blinds/>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28678"/>
            <a:ext cx="8229600" cy="1143000"/>
          </a:xfrm>
        </p:spPr>
        <p:txBody>
          <a:bodyPr/>
          <a:lstStyle/>
          <a:p>
            <a:pPr algn="ctr" rtl="1"/>
            <a:r>
              <a:rPr lang="fa-IR" b="1" dirty="0" smtClean="0">
                <a:effectLst>
                  <a:outerShdw blurRad="38100" dist="38100" dir="2700000" algn="tl">
                    <a:srgbClr val="000000">
                      <a:alpha val="43137"/>
                    </a:srgbClr>
                  </a:outerShdw>
                </a:effectLst>
              </a:rPr>
              <a:t>اهداف فرانشیز : </a:t>
            </a:r>
            <a:endParaRPr lang="en-US"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57200" y="2457456"/>
            <a:ext cx="8229600" cy="3114684"/>
          </a:xfrm>
        </p:spPr>
        <p:txBody>
          <a:bodyPr/>
          <a:lstStyle/>
          <a:p>
            <a:pPr algn="r" rtl="1">
              <a:lnSpc>
                <a:spcPct val="150000"/>
              </a:lnSpc>
            </a:pPr>
            <a:r>
              <a:rPr lang="fa-IR" dirty="0" smtClean="0"/>
              <a:t>1-محدود نمودن طر ادعاهای خسارت جزئی؛</a:t>
            </a:r>
          </a:p>
          <a:p>
            <a:pPr algn="r" rtl="1">
              <a:lnSpc>
                <a:spcPct val="150000"/>
              </a:lnSpc>
            </a:pPr>
            <a:r>
              <a:rPr lang="fa-IR" dirty="0" smtClean="0"/>
              <a:t>2کاهش حق بیمه ؛</a:t>
            </a:r>
          </a:p>
          <a:p>
            <a:pPr algn="r" rtl="1">
              <a:lnSpc>
                <a:spcPct val="150000"/>
              </a:lnSpc>
            </a:pPr>
            <a:r>
              <a:rPr lang="fa-IR" dirty="0" smtClean="0"/>
              <a:t>3-کاهش شرایط خطرزای اخلاقی و غیر اخلاقی ؛</a:t>
            </a:r>
          </a:p>
        </p:txBody>
      </p:sp>
    </p:spTree>
  </p:cSld>
  <p:clrMapOvr>
    <a:masterClrMapping/>
  </p:clrMapOvr>
  <p:transition>
    <p:checker dir="vert"/>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85802"/>
            <a:ext cx="8229600" cy="1143000"/>
          </a:xfrm>
        </p:spPr>
        <p:txBody>
          <a:bodyPr/>
          <a:lstStyle/>
          <a:p>
            <a:pPr algn="ctr"/>
            <a:r>
              <a:rPr lang="fa-IR" b="1" dirty="0" smtClean="0">
                <a:effectLst>
                  <a:outerShdw blurRad="38100" dist="38100" dir="2700000" algn="tl">
                    <a:srgbClr val="000000">
                      <a:alpha val="43137"/>
                    </a:srgbClr>
                  </a:outerShdw>
                </a:effectLst>
              </a:rPr>
              <a:t>فرانشیز ها در بیمه اموال :</a:t>
            </a:r>
            <a:endParaRPr lang="en-US"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57200" y="2260623"/>
            <a:ext cx="8229600" cy="4525963"/>
          </a:xfrm>
        </p:spPr>
        <p:txBody>
          <a:bodyPr/>
          <a:lstStyle/>
          <a:p>
            <a:pPr algn="r" rtl="1">
              <a:lnSpc>
                <a:spcPct val="150000"/>
              </a:lnSpc>
            </a:pPr>
            <a:r>
              <a:rPr lang="fa-IR" dirty="0" smtClean="0"/>
              <a:t>فرانشیزهای زیر معمولا در قرار دادهای بیمه اموال دیده میشود :</a:t>
            </a:r>
          </a:p>
          <a:p>
            <a:pPr algn="r" rtl="1">
              <a:lnSpc>
                <a:spcPct val="150000"/>
              </a:lnSpc>
              <a:buNone/>
            </a:pPr>
            <a:r>
              <a:rPr lang="fa-IR" dirty="0" smtClean="0"/>
              <a:t>  1- فرانشیز مستقیم ؛</a:t>
            </a:r>
          </a:p>
          <a:p>
            <a:pPr algn="r" rtl="1">
              <a:lnSpc>
                <a:spcPct val="150000"/>
              </a:lnSpc>
              <a:buNone/>
            </a:pPr>
            <a:r>
              <a:rPr lang="fa-IR" dirty="0" smtClean="0"/>
              <a:t>  2-فرانشیز تجمعی ؛</a:t>
            </a:r>
            <a:endParaRPr lang="en-US" dirty="0"/>
          </a:p>
        </p:txBody>
      </p:sp>
    </p:spTree>
  </p:cSld>
  <p:clrMapOvr>
    <a:masterClrMapping/>
  </p:clrMapOvr>
  <p:transition>
    <p:push/>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u="sng" dirty="0" smtClean="0"/>
              <a:t>1-فرانشیز مستقیم ؛2- فرانشیز تجمعی </a:t>
            </a:r>
            <a:endParaRPr lang="en-US" u="sng" dirty="0"/>
          </a:p>
        </p:txBody>
      </p:sp>
      <p:sp>
        <p:nvSpPr>
          <p:cNvPr id="3" name="Content Placeholder 2"/>
          <p:cNvSpPr>
            <a:spLocks noGrp="1"/>
          </p:cNvSpPr>
          <p:nvPr>
            <p:ph idx="1"/>
          </p:nvPr>
        </p:nvSpPr>
        <p:spPr>
          <a:xfrm>
            <a:off x="457200" y="2243142"/>
            <a:ext cx="8229600" cy="4757758"/>
          </a:xfrm>
        </p:spPr>
        <p:txBody>
          <a:bodyPr>
            <a:normAutofit/>
          </a:bodyPr>
          <a:lstStyle/>
          <a:p>
            <a:pPr algn="r" rtl="1">
              <a:lnSpc>
                <a:spcPct val="150000"/>
              </a:lnSpc>
            </a:pPr>
            <a:r>
              <a:rPr lang="fa-IR" dirty="0" smtClean="0"/>
              <a:t>1- بیمه گذار باید مقدار مشخصی از خسارت را قبل از آنکه از بیمه گر مبلغی دریافت کند،به عنوان فرانشیز پرداخت کند.</a:t>
            </a:r>
          </a:p>
          <a:p>
            <a:pPr algn="r" rtl="1">
              <a:lnSpc>
                <a:spcPct val="150000"/>
              </a:lnSpc>
            </a:pPr>
            <a:r>
              <a:rPr lang="fa-IR" dirty="0" smtClean="0"/>
              <a:t>2- یعنی آنکه همه ی خسارت هایی که در طول دوره مشخصی اتفاق می افتد،جمع میگرددتا به میزان فرانشیز تعیین شده برسد. وقتی به سقف تعیین شده رسید،مازاد آن را بیمه گر پرداخت کند.</a:t>
            </a:r>
            <a:endParaRPr lang="en-US" dirty="0"/>
          </a:p>
        </p:txBody>
      </p:sp>
    </p:spTree>
  </p:cSld>
  <p:clrMapOvr>
    <a:masterClrMapping/>
  </p:clrMapOvr>
  <p:transition>
    <p:split dir="in"/>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42926"/>
            <a:ext cx="8229600" cy="1143000"/>
          </a:xfrm>
        </p:spPr>
        <p:txBody>
          <a:bodyPr/>
          <a:lstStyle/>
          <a:p>
            <a:pPr algn="ctr"/>
            <a:r>
              <a:rPr lang="fa-IR" b="1" dirty="0" smtClean="0">
                <a:effectLst>
                  <a:outerShdw blurRad="38100" dist="38100" dir="2700000" algn="tl">
                    <a:srgbClr val="000000">
                      <a:alpha val="43137"/>
                    </a:srgbClr>
                  </a:outerShdw>
                </a:effectLst>
              </a:rPr>
              <a:t>فرانشیز در بیمه های درمانی : </a:t>
            </a:r>
            <a:endParaRPr lang="en-US"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57200" y="2189185"/>
            <a:ext cx="8229600" cy="4525963"/>
          </a:xfrm>
        </p:spPr>
        <p:txBody>
          <a:bodyPr/>
          <a:lstStyle/>
          <a:p>
            <a:pPr algn="r" rtl="1">
              <a:lnSpc>
                <a:spcPct val="150000"/>
              </a:lnSpc>
              <a:buFont typeface="Courier New" pitchFamily="49" charset="0"/>
              <a:buChar char="o"/>
            </a:pPr>
            <a:r>
              <a:rPr lang="fa-IR" dirty="0" smtClean="0"/>
              <a:t>    فرانشیز دوره ی یک ساله </a:t>
            </a:r>
          </a:p>
          <a:p>
            <a:pPr algn="r" rtl="1">
              <a:lnSpc>
                <a:spcPct val="150000"/>
              </a:lnSpc>
              <a:buFont typeface="Courier New" pitchFamily="49" charset="0"/>
              <a:buChar char="o"/>
            </a:pPr>
            <a:r>
              <a:rPr lang="fa-IR" dirty="0" smtClean="0"/>
              <a:t>            فرانشیز مرحله ای </a:t>
            </a:r>
          </a:p>
          <a:p>
            <a:pPr algn="r" rtl="1">
              <a:lnSpc>
                <a:spcPct val="150000"/>
              </a:lnSpc>
              <a:buFont typeface="Courier New" pitchFamily="49" charset="0"/>
              <a:buChar char="o"/>
            </a:pPr>
            <a:r>
              <a:rPr lang="fa-IR" dirty="0" smtClean="0"/>
              <a:t>                   فرانشیز دوره انتظار </a:t>
            </a:r>
            <a:endParaRPr lang="en-US" dirty="0"/>
          </a:p>
        </p:txBody>
      </p:sp>
    </p:spTree>
  </p:cSld>
  <p:clrMapOvr>
    <a:masterClrMapping/>
  </p:clrMapOvr>
  <p:transition>
    <p:cover dir="lu"/>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42926"/>
            <a:ext cx="8229600" cy="1143000"/>
          </a:xfrm>
        </p:spPr>
        <p:txBody>
          <a:bodyPr/>
          <a:lstStyle/>
          <a:p>
            <a:pPr algn="ctr"/>
            <a:r>
              <a:rPr lang="fa-IR" b="1" dirty="0" smtClean="0">
                <a:effectLst>
                  <a:outerShdw blurRad="38100" dist="38100" dir="2700000" algn="tl">
                    <a:srgbClr val="000000">
                      <a:alpha val="43137"/>
                    </a:srgbClr>
                  </a:outerShdw>
                </a:effectLst>
              </a:rPr>
              <a:t>بیمه مشترک </a:t>
            </a:r>
            <a:endParaRPr lang="en-US"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28596" y="2143116"/>
            <a:ext cx="8229600" cy="3857652"/>
          </a:xfrm>
        </p:spPr>
        <p:txBody>
          <a:bodyPr>
            <a:normAutofit/>
          </a:bodyPr>
          <a:lstStyle/>
          <a:p>
            <a:pPr algn="r" rtl="1">
              <a:lnSpc>
                <a:spcPct val="110000"/>
              </a:lnSpc>
            </a:pPr>
            <a:r>
              <a:rPr lang="fa-IR" dirty="0" smtClean="0"/>
              <a:t>یک شرایط قرار دادی است که اغلب در بیمه های اموال آشکار میشودواین نوع بیمه در واقع خالص ترین نوع قرارداد بیمه بازرگانی است.</a:t>
            </a:r>
          </a:p>
          <a:p>
            <a:pPr algn="r" rtl="1">
              <a:lnSpc>
                <a:spcPct val="110000"/>
              </a:lnSpc>
            </a:pPr>
            <a:r>
              <a:rPr lang="fa-IR" dirty="0" smtClean="0"/>
              <a:t>ماهیت بیمه مشترک : یک شرط بیمه ی مشترک در قراردادهای بیمه اموال بیمه گذار را ملزم می کند اموال را تا درصدی از ارزش اظهار شده ی قابل بیمه، تحت پوشش قرار دهد.اگرشرایط بیمه ی مشترک در هنگام وقوع خسارت محقق نگردد،بیمه شده باید در خسارت مانندیک بیمه گر مشترک سهیم باشد.</a:t>
            </a:r>
          </a:p>
          <a:p>
            <a:pPr algn="r" rtl="1">
              <a:lnSpc>
                <a:spcPct val="110000"/>
              </a:lnSpc>
            </a:pPr>
            <a:r>
              <a:rPr lang="fa-IR" sz="2600" dirty="0" smtClean="0"/>
              <a:t>مقدار پوشش بیمه ای=(مقدار خسارت) * {(مقدارقابل بیمه)/(مقدار بیمه شده)}</a:t>
            </a:r>
            <a:endParaRPr lang="en-US" sz="2600" dirty="0"/>
          </a:p>
        </p:txBody>
      </p:sp>
    </p:spTree>
  </p:cSld>
  <p:clrMapOvr>
    <a:masterClrMapping/>
  </p:clrMapOvr>
  <p:transition>
    <p:strips/>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28612"/>
            <a:ext cx="8229600" cy="1143000"/>
          </a:xfrm>
        </p:spPr>
        <p:txBody>
          <a:bodyPr/>
          <a:lstStyle/>
          <a:p>
            <a:pPr algn="ctr"/>
            <a:r>
              <a:rPr lang="fa-IR" b="1" dirty="0" smtClean="0">
                <a:effectLst>
                  <a:outerShdw blurRad="38100" dist="38100" dir="2700000" algn="tl">
                    <a:srgbClr val="000000">
                      <a:alpha val="43137"/>
                    </a:srgbClr>
                  </a:outerShdw>
                </a:effectLst>
              </a:rPr>
              <a:t>هدف بیمه  مشترک :</a:t>
            </a:r>
            <a:endParaRPr lang="en-US" b="1" dirty="0">
              <a:effectLst>
                <a:outerShdw blurRad="38100" dist="38100" dir="2700000" algn="tl">
                  <a:srgbClr val="000000">
                    <a:alpha val="43137"/>
                  </a:srgbClr>
                </a:outerShdw>
              </a:effectLst>
            </a:endParaRPr>
          </a:p>
        </p:txBody>
      </p:sp>
      <p:sp>
        <p:nvSpPr>
          <p:cNvPr id="5" name="Text Placeholder 4"/>
          <p:cNvSpPr>
            <a:spLocks noGrp="1"/>
          </p:cNvSpPr>
          <p:nvPr>
            <p:ph type="body" idx="1"/>
          </p:nvPr>
        </p:nvSpPr>
        <p:spPr>
          <a:xfrm>
            <a:off x="1500166" y="2285992"/>
            <a:ext cx="6000792" cy="928694"/>
          </a:xfrm>
        </p:spPr>
        <p:txBody>
          <a:bodyPr>
            <a:normAutofit/>
          </a:bodyPr>
          <a:lstStyle/>
          <a:p>
            <a:pPr algn="ctr" rtl="1"/>
            <a:r>
              <a:rPr lang="fa-IR" sz="3200" u="sng" dirty="0" smtClean="0"/>
              <a:t>مشکلات بیمه مشترک :</a:t>
            </a:r>
            <a:endParaRPr lang="en-US" sz="3200" u="sng" dirty="0"/>
          </a:p>
        </p:txBody>
      </p:sp>
      <p:sp>
        <p:nvSpPr>
          <p:cNvPr id="3" name="Content Placeholder 2"/>
          <p:cNvSpPr>
            <a:spLocks noGrp="1"/>
          </p:cNvSpPr>
          <p:nvPr>
            <p:ph sz="quarter" idx="2"/>
          </p:nvPr>
        </p:nvSpPr>
        <p:spPr>
          <a:xfrm>
            <a:off x="714348" y="1746247"/>
            <a:ext cx="7643866" cy="682621"/>
          </a:xfrm>
        </p:spPr>
        <p:txBody>
          <a:bodyPr/>
          <a:lstStyle/>
          <a:p>
            <a:pPr algn="r" rtl="1"/>
            <a:r>
              <a:rPr lang="fa-IR" dirty="0" smtClean="0"/>
              <a:t>هدف اساسی بیمه مشترک رسیدن به اعتدال در نرخ گذاری است.</a:t>
            </a:r>
            <a:endParaRPr lang="en-US" dirty="0"/>
          </a:p>
        </p:txBody>
      </p:sp>
      <p:sp>
        <p:nvSpPr>
          <p:cNvPr id="6" name="Content Placeholder 5"/>
          <p:cNvSpPr>
            <a:spLocks noGrp="1"/>
          </p:cNvSpPr>
          <p:nvPr>
            <p:ph sz="quarter" idx="4"/>
          </p:nvPr>
        </p:nvSpPr>
        <p:spPr>
          <a:xfrm>
            <a:off x="928662" y="3500438"/>
            <a:ext cx="7358114" cy="2928958"/>
          </a:xfrm>
        </p:spPr>
        <p:txBody>
          <a:bodyPr/>
          <a:lstStyle/>
          <a:p>
            <a:pPr algn="r" rtl="1">
              <a:lnSpc>
                <a:spcPct val="150000"/>
              </a:lnSpc>
            </a:pPr>
            <a:r>
              <a:rPr lang="fa-IR" dirty="0" smtClean="0"/>
              <a:t>اول،اگر مقدار بیمه مشترک به طور ادواری افزایش نیابد، در نتیجه تورم با مشکلات اساسی رو ب رو خواهیم شد.</a:t>
            </a:r>
          </a:p>
          <a:p>
            <a:pPr algn="r" rtl="1">
              <a:lnSpc>
                <a:spcPct val="150000"/>
              </a:lnSpc>
            </a:pPr>
            <a:r>
              <a:rPr lang="fa-IR" dirty="0" smtClean="0"/>
              <a:t>دوم، بیمه گذار ممکن است در صورتی که ارزش اموال در طول دوره بیمه نوسان زیادی داشته باشد،متضرر گردد.</a:t>
            </a:r>
            <a:endParaRPr lang="en-US" dirty="0"/>
          </a:p>
        </p:txBody>
      </p:sp>
    </p:spTree>
  </p:cSld>
  <p:clrMapOvr>
    <a:masterClrMapping/>
  </p:clrMapOvr>
  <p:transition>
    <p:fade/>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85802"/>
            <a:ext cx="8229600" cy="1143000"/>
          </a:xfrm>
        </p:spPr>
        <p:txBody>
          <a:bodyPr/>
          <a:lstStyle/>
          <a:p>
            <a:pPr algn="ctr"/>
            <a:r>
              <a:rPr lang="fa-IR" b="1" dirty="0" smtClean="0">
                <a:effectLst>
                  <a:outerShdw blurRad="38100" dist="38100" dir="2700000" algn="tl">
                    <a:srgbClr val="000000">
                      <a:alpha val="43137"/>
                    </a:srgbClr>
                  </a:outerShdw>
                </a:effectLst>
              </a:rPr>
              <a:t>بیمه مشترک در بیمه های درمانی</a:t>
            </a:r>
            <a:endParaRPr lang="en-US" b="1" dirty="0">
              <a:effectLst>
                <a:outerShdw blurRad="38100" dist="38100" dir="2700000" algn="tl">
                  <a:srgbClr val="000000">
                    <a:alpha val="43137"/>
                  </a:srgbClr>
                </a:outerShdw>
              </a:effectLst>
            </a:endParaRPr>
          </a:p>
        </p:txBody>
      </p:sp>
      <p:sp>
        <p:nvSpPr>
          <p:cNvPr id="7" name="Content Placeholder 6"/>
          <p:cNvSpPr>
            <a:spLocks noGrp="1"/>
          </p:cNvSpPr>
          <p:nvPr>
            <p:ph idx="1"/>
          </p:nvPr>
        </p:nvSpPr>
        <p:spPr>
          <a:xfrm>
            <a:off x="457200" y="2314580"/>
            <a:ext cx="8229600" cy="3186122"/>
          </a:xfrm>
        </p:spPr>
        <p:txBody>
          <a:bodyPr/>
          <a:lstStyle/>
          <a:p>
            <a:pPr algn="r" rtl="1">
              <a:lnSpc>
                <a:spcPct val="150000"/>
              </a:lnSpc>
            </a:pPr>
            <a:r>
              <a:rPr lang="fa-IR" dirty="0" smtClean="0"/>
              <a:t>هدف بیمه مشترک در بیمه درمان عبارت اند از : </a:t>
            </a:r>
          </a:p>
          <a:p>
            <a:pPr algn="r" rtl="1">
              <a:lnSpc>
                <a:spcPct val="150000"/>
              </a:lnSpc>
              <a:buNone/>
            </a:pPr>
            <a:r>
              <a:rPr lang="fa-IR" dirty="0" smtClean="0"/>
              <a:t>  1- کاهش حق بیمه ؛</a:t>
            </a:r>
          </a:p>
          <a:p>
            <a:pPr algn="r" rtl="1">
              <a:lnSpc>
                <a:spcPct val="150000"/>
              </a:lnSpc>
              <a:buNone/>
            </a:pPr>
            <a:r>
              <a:rPr lang="fa-IR" dirty="0" smtClean="0"/>
              <a:t>   2-جلوگیری از انتفاع با استفاده از بیمه؛</a:t>
            </a:r>
            <a:endParaRPr lang="en-US" dirty="0"/>
          </a:p>
        </p:txBody>
      </p:sp>
    </p:spTree>
  </p:cSld>
  <p:clrMapOvr>
    <a:masterClrMapping/>
  </p:clrMapOvr>
  <p:transition>
    <p:zoom/>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b="1" dirty="0" smtClean="0">
                <a:effectLst>
                  <a:outerShdw blurRad="38100" dist="38100" dir="2700000" algn="tl">
                    <a:srgbClr val="000000">
                      <a:alpha val="43137"/>
                    </a:srgbClr>
                  </a:outerShdw>
                </a:effectLst>
              </a:rPr>
              <a:t>شرایط بیمه نامه ها </a:t>
            </a:r>
            <a:endParaRPr lang="en-US" b="1"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p:txBody>
          <a:bodyPr/>
          <a:lstStyle/>
          <a:p>
            <a:pPr algn="r" rtl="1"/>
            <a:r>
              <a:rPr lang="fa-IR" dirty="0" smtClean="0"/>
              <a:t>شرایط بیمه نامه ها نوعا در قراردادهای بیمه اموال ، مسئولیت و درمان وود دارد. این شرایط هنگامی اعمال میشود که بیش از یک قرار داد بیمه خسارت را پوشش میدهد.</a:t>
            </a:r>
          </a:p>
        </p:txBody>
      </p:sp>
    </p:spTree>
  </p:cSld>
  <p:clrMapOvr>
    <a:masterClrMapping/>
  </p:clrMapOvr>
  <p:transition>
    <p:wheel spokes="2"/>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r" rtl="1">
              <a:lnSpc>
                <a:spcPct val="150000"/>
              </a:lnSpc>
            </a:pPr>
            <a:r>
              <a:rPr lang="fa-IR" dirty="0" smtClean="0"/>
              <a:t>چند مورد از شرایط سایر بیمه نامه ها در قرار داد بیمه اموال و مسئولیت عبارتنداز:</a:t>
            </a:r>
            <a:endParaRPr lang="en-US" dirty="0" smtClean="0"/>
          </a:p>
          <a:p>
            <a:pPr algn="r" rtl="1">
              <a:lnSpc>
                <a:spcPct val="150000"/>
              </a:lnSpc>
              <a:buNone/>
            </a:pPr>
            <a:r>
              <a:rPr lang="fa-IR" dirty="0" smtClean="0"/>
              <a:t> </a:t>
            </a:r>
            <a:r>
              <a:rPr lang="fa-IR" sz="3600" dirty="0" smtClean="0"/>
              <a:t>1-شرط مسئولیت نسبی ؛</a:t>
            </a:r>
          </a:p>
          <a:p>
            <a:pPr algn="r" rtl="1">
              <a:lnSpc>
                <a:spcPct val="150000"/>
              </a:lnSpc>
              <a:buNone/>
            </a:pPr>
            <a:r>
              <a:rPr lang="fa-IR" sz="3600" dirty="0" smtClean="0"/>
              <a:t> 2-شرط تقسیم به نسبت سهم مساوی ؛</a:t>
            </a:r>
          </a:p>
          <a:p>
            <a:pPr algn="r" rtl="1">
              <a:lnSpc>
                <a:spcPct val="150000"/>
              </a:lnSpc>
              <a:buNone/>
            </a:pPr>
            <a:r>
              <a:rPr lang="fa-IR" sz="3600" dirty="0" smtClean="0"/>
              <a:t> 3- بیمه نامه اولیه ومازاد؛</a:t>
            </a:r>
            <a:endParaRPr lang="en-US" sz="3600" dirty="0"/>
          </a:p>
        </p:txBody>
      </p:sp>
    </p:spTree>
  </p:cSld>
  <p:clrMapOvr>
    <a:masterClrMapping/>
  </p:clrMapOvr>
  <p:transition>
    <p:circle/>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85852" y="4143380"/>
            <a:ext cx="4543428" cy="1143000"/>
          </a:xfrm>
        </p:spPr>
        <p:txBody>
          <a:bodyPr/>
          <a:lstStyle/>
          <a:p>
            <a:r>
              <a:rPr lang="fa-IR" dirty="0" smtClean="0"/>
              <a:t>خسته نباشید...</a:t>
            </a:r>
            <a:endParaRPr lang="en-US" dirty="0"/>
          </a:p>
        </p:txBody>
      </p:sp>
      <p:pic>
        <p:nvPicPr>
          <p:cNvPr id="4" name="Content Placeholder 3" descr="q10093889.jpg"/>
          <p:cNvPicPr>
            <a:picLocks noGrp="1" noChangeAspect="1"/>
          </p:cNvPicPr>
          <p:nvPr>
            <p:ph idx="1"/>
          </p:nvPr>
        </p:nvPicPr>
        <p:blipFill>
          <a:blip r:embed="rId2" cstate="print"/>
          <a:stretch>
            <a:fillRect/>
          </a:stretch>
        </p:blipFill>
        <p:spPr>
          <a:xfrm>
            <a:off x="4786314" y="1071546"/>
            <a:ext cx="2622056" cy="3084772"/>
          </a:xfrm>
        </p:spPr>
      </p:pic>
    </p:spTree>
  </p:cSld>
  <p:clrMapOvr>
    <a:masterClrMapping/>
  </p:clrMapOvr>
  <p:transition>
    <p:newsflash/>
  </p:transition>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Flow">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scene3d>
            <a:camera prst="orthographicFront" fov="0">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247</TotalTime>
  <Words>921</Words>
  <Application>Microsoft Office PowerPoint</Application>
  <PresentationFormat>On-screen Show (4:3)</PresentationFormat>
  <Paragraphs>85</Paragraphs>
  <Slides>24</Slides>
  <Notes>0</Notes>
  <HiddenSlides>0</HiddenSlides>
  <MMClips>0</MMClips>
  <ScaleCrop>false</ScaleCrop>
  <HeadingPairs>
    <vt:vector size="4" baseType="variant">
      <vt:variant>
        <vt:lpstr>Theme</vt:lpstr>
      </vt:variant>
      <vt:variant>
        <vt:i4>1</vt:i4>
      </vt:variant>
      <vt:variant>
        <vt:lpstr>Slide Titles</vt:lpstr>
      </vt:variant>
      <vt:variant>
        <vt:i4>24</vt:i4>
      </vt:variant>
    </vt:vector>
  </HeadingPairs>
  <TitlesOfParts>
    <vt:vector size="25" baseType="lpstr">
      <vt:lpstr>Flow</vt:lpstr>
      <vt:lpstr>بسمه تعالی</vt:lpstr>
      <vt:lpstr>اجزای اصلی یک قرارداد بیمه</vt:lpstr>
      <vt:lpstr>Slide 3</vt:lpstr>
      <vt:lpstr>Slide 4</vt:lpstr>
      <vt:lpstr>استثنائات : </vt:lpstr>
      <vt:lpstr>خطرهای استثنا شده : </vt:lpstr>
      <vt:lpstr>اموال مستثنی شده:</vt:lpstr>
      <vt:lpstr>دلایل استثنا : </vt:lpstr>
      <vt:lpstr>Slide 9</vt:lpstr>
      <vt:lpstr>شرایط : </vt:lpstr>
      <vt:lpstr>مواد متفرقه : </vt:lpstr>
      <vt:lpstr>تعریف بیمه گذار : </vt:lpstr>
      <vt:lpstr>  الحاقیه ها واصلاحیه ها </vt:lpstr>
      <vt:lpstr>فرانشیز ها : </vt:lpstr>
      <vt:lpstr>اهداف فرانشیز : </vt:lpstr>
      <vt:lpstr>فرانشیز ها در بیمه اموال :</vt:lpstr>
      <vt:lpstr>1-فرانشیز مستقیم ؛2- فرانشیز تجمعی </vt:lpstr>
      <vt:lpstr>فرانشیز در بیمه های درمانی : </vt:lpstr>
      <vt:lpstr>بیمه مشترک </vt:lpstr>
      <vt:lpstr>هدف بیمه  مشترک :</vt:lpstr>
      <vt:lpstr>بیمه مشترک در بیمه های درمانی</vt:lpstr>
      <vt:lpstr>شرایط بیمه نامه ها </vt:lpstr>
      <vt:lpstr>Slide 23</vt:lpstr>
      <vt:lpstr>خسته نباشید...</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بسمه تعالی</dc:title>
  <dc:creator>Admin1</dc:creator>
  <cp:lastModifiedBy>bimeh  iran</cp:lastModifiedBy>
  <cp:revision>40</cp:revision>
  <dcterms:created xsi:type="dcterms:W3CDTF">2015-04-27T13:18:44Z</dcterms:created>
  <dcterms:modified xsi:type="dcterms:W3CDTF">2015-05-23T07:42:25Z</dcterms:modified>
</cp:coreProperties>
</file>