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16" r:id="rId1"/>
  </p:sldMasterIdLst>
  <p:notesMasterIdLst>
    <p:notesMasterId r:id="rId31"/>
  </p:notesMasterIdLst>
  <p:sldIdLst>
    <p:sldId id="256" r:id="rId2"/>
    <p:sldId id="265" r:id="rId3"/>
    <p:sldId id="258" r:id="rId4"/>
    <p:sldId id="259" r:id="rId5"/>
    <p:sldId id="263" r:id="rId6"/>
    <p:sldId id="264" r:id="rId7"/>
    <p:sldId id="266" r:id="rId8"/>
    <p:sldId id="267" r:id="rId9"/>
    <p:sldId id="272" r:id="rId10"/>
    <p:sldId id="269" r:id="rId11"/>
    <p:sldId id="268" r:id="rId12"/>
    <p:sldId id="275" r:id="rId13"/>
    <p:sldId id="276" r:id="rId14"/>
    <p:sldId id="277" r:id="rId15"/>
    <p:sldId id="282" r:id="rId16"/>
    <p:sldId id="279" r:id="rId17"/>
    <p:sldId id="280" r:id="rId18"/>
    <p:sldId id="281" r:id="rId19"/>
    <p:sldId id="291" r:id="rId20"/>
    <p:sldId id="292" r:id="rId21"/>
    <p:sldId id="293" r:id="rId22"/>
    <p:sldId id="278" r:id="rId23"/>
    <p:sldId id="284" r:id="rId24"/>
    <p:sldId id="285" r:id="rId25"/>
    <p:sldId id="286" r:id="rId26"/>
    <p:sldId id="287" r:id="rId27"/>
    <p:sldId id="288" r:id="rId28"/>
    <p:sldId id="289" r:id="rId29"/>
    <p:sldId id="290" r:id="rId30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99F7056-87DF-410A-80D3-5EC784B85961}">
          <p14:sldIdLst>
            <p14:sldId id="256"/>
            <p14:sldId id="265"/>
            <p14:sldId id="258"/>
            <p14:sldId id="259"/>
            <p14:sldId id="263"/>
            <p14:sldId id="264"/>
            <p14:sldId id="266"/>
            <p14:sldId id="267"/>
            <p14:sldId id="272"/>
            <p14:sldId id="269"/>
            <p14:sldId id="268"/>
            <p14:sldId id="275"/>
            <p14:sldId id="276"/>
            <p14:sldId id="277"/>
            <p14:sldId id="282"/>
            <p14:sldId id="279"/>
            <p14:sldId id="280"/>
            <p14:sldId id="281"/>
            <p14:sldId id="291"/>
            <p14:sldId id="292"/>
            <p14:sldId id="293"/>
            <p14:sldId id="278"/>
            <p14:sldId id="284"/>
            <p14:sldId id="285"/>
            <p14:sldId id="286"/>
            <p14:sldId id="287"/>
            <p14:sldId id="288"/>
            <p14:sldId id="289"/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56" autoAdjust="0"/>
    <p:restoredTop sz="94129" autoAdjust="0"/>
  </p:normalViewPr>
  <p:slideViewPr>
    <p:cSldViewPr>
      <p:cViewPr varScale="1">
        <p:scale>
          <a:sx n="67" d="100"/>
          <a:sy n="67" d="100"/>
        </p:scale>
        <p:origin x="141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52C22-8AAA-4D43-AF2D-45A807E54238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902B4-6E24-4B8D-BA54-C40E4646E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3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902B4-6E24-4B8D-BA54-C40E4646E48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75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902B4-6E24-4B8D-BA54-C40E4646E48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35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902B4-6E24-4B8D-BA54-C40E4646E48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29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902B4-6E24-4B8D-BA54-C40E4646E48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26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902B4-6E24-4B8D-BA54-C40E4646E48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45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902B4-6E24-4B8D-BA54-C40E4646E48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16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477BA-C075-4CD6-8621-7BF4DBDCF8F3}" type="datetimeFigureOut">
              <a:rPr lang="fa-IR" smtClean="0"/>
              <a:t>18/04/1435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1F3E-8B10-427A-BB21-AE3B54C1303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83195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477BA-C075-4CD6-8621-7BF4DBDCF8F3}" type="datetimeFigureOut">
              <a:rPr lang="fa-IR" smtClean="0"/>
              <a:t>18/04/1435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1F3E-8B10-427A-BB21-AE3B54C1303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79002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477BA-C075-4CD6-8621-7BF4DBDCF8F3}" type="datetimeFigureOut">
              <a:rPr lang="fa-IR" smtClean="0"/>
              <a:t>18/04/1435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1F3E-8B10-427A-BB21-AE3B54C1303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48768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477BA-C075-4CD6-8621-7BF4DBDCF8F3}" type="datetimeFigureOut">
              <a:rPr lang="fa-IR" smtClean="0"/>
              <a:t>18/04/1435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1F3E-8B10-427A-BB21-AE3B54C1303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75608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477BA-C075-4CD6-8621-7BF4DBDCF8F3}" type="datetimeFigureOut">
              <a:rPr lang="fa-IR" smtClean="0"/>
              <a:t>18/04/1435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1F3E-8B10-427A-BB21-AE3B54C1303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26324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477BA-C075-4CD6-8621-7BF4DBDCF8F3}" type="datetimeFigureOut">
              <a:rPr lang="fa-IR" smtClean="0"/>
              <a:t>18/04/1435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1F3E-8B10-427A-BB21-AE3B54C1303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23042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477BA-C075-4CD6-8621-7BF4DBDCF8F3}" type="datetimeFigureOut">
              <a:rPr lang="fa-IR" smtClean="0"/>
              <a:t>18/04/1435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1F3E-8B10-427A-BB21-AE3B54C1303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249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477BA-C075-4CD6-8621-7BF4DBDCF8F3}" type="datetimeFigureOut">
              <a:rPr lang="fa-IR" smtClean="0"/>
              <a:t>18/04/1435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1F3E-8B10-427A-BB21-AE3B54C1303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9855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477BA-C075-4CD6-8621-7BF4DBDCF8F3}" type="datetimeFigureOut">
              <a:rPr lang="fa-IR" smtClean="0"/>
              <a:t>18/04/1435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1F3E-8B10-427A-BB21-AE3B54C1303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38390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477BA-C075-4CD6-8621-7BF4DBDCF8F3}" type="datetimeFigureOut">
              <a:rPr lang="fa-IR" smtClean="0"/>
              <a:t>18/04/1435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1F3E-8B10-427A-BB21-AE3B54C1303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5636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477BA-C075-4CD6-8621-7BF4DBDCF8F3}" type="datetimeFigureOut">
              <a:rPr lang="fa-IR" smtClean="0"/>
              <a:t>18/04/1435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1F3E-8B10-427A-BB21-AE3B54C1303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48758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477BA-C075-4CD6-8621-7BF4DBDCF8F3}" type="datetimeFigureOut">
              <a:rPr lang="fa-IR" smtClean="0"/>
              <a:t>18/04/1435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C1F3E-8B10-427A-BB21-AE3B54C1303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91255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1.xml"/><Relationship Id="rId5" Type="http://schemas.openxmlformats.org/officeDocument/2006/relationships/slide" Target="slide20.xml"/><Relationship Id="rId4" Type="http://schemas.openxmlformats.org/officeDocument/2006/relationships/slide" Target="slide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992888" cy="1800200"/>
          </a:xfrm>
        </p:spPr>
        <p:txBody>
          <a:bodyPr>
            <a:noAutofit/>
          </a:bodyPr>
          <a:lstStyle/>
          <a:p>
            <a:pPr algn="ctr" rtl="1"/>
            <a:r>
              <a:rPr lang="fa-IR" sz="5400" dirty="0">
                <a:cs typeface="B Titr" panose="00000700000000000000" pitchFamily="2" charset="-78"/>
              </a:rPr>
              <a:t>ف</a:t>
            </a:r>
            <a:r>
              <a:rPr lang="fa-IR" sz="5400" dirty="0" smtClean="0">
                <a:cs typeface="B Titr" panose="00000700000000000000" pitchFamily="2" charset="-78"/>
              </a:rPr>
              <a:t>رآیند </a:t>
            </a:r>
            <a:r>
              <a:rPr lang="fa-IR" sz="5400" dirty="0">
                <a:cs typeface="B Titr" panose="00000700000000000000" pitchFamily="2" charset="-78"/>
              </a:rPr>
              <a:t>خط مشی گذاری </a:t>
            </a:r>
            <a:r>
              <a:rPr lang="fa-IR" sz="5400" dirty="0" smtClean="0">
                <a:cs typeface="B Titr" panose="00000700000000000000" pitchFamily="2" charset="-78"/>
              </a:rPr>
              <a:t>عمومی</a:t>
            </a:r>
            <a:r>
              <a:rPr lang="fa-IR" sz="2800" dirty="0" smtClean="0">
                <a:cs typeface="B Titr" panose="00000700000000000000" pitchFamily="2" charset="-78"/>
              </a:rPr>
              <a:t/>
            </a:r>
            <a:br>
              <a:rPr lang="fa-IR" sz="2800" dirty="0" smtClean="0">
                <a:cs typeface="B Titr" panose="00000700000000000000" pitchFamily="2" charset="-78"/>
              </a:rPr>
            </a:br>
            <a:r>
              <a:rPr lang="en-US" sz="2800" dirty="0">
                <a:cs typeface="B Titr" panose="00000700000000000000" pitchFamily="2" charset="-78"/>
              </a:rPr>
              <a:t/>
            </a:r>
            <a:br>
              <a:rPr lang="en-US" sz="2800" dirty="0">
                <a:cs typeface="B Titr" panose="00000700000000000000" pitchFamily="2" charset="-78"/>
              </a:rPr>
            </a:br>
            <a:r>
              <a:rPr lang="fa-IR" sz="2800" dirty="0">
                <a:cs typeface="B Titr" panose="00000700000000000000" pitchFamily="2" charset="-78"/>
              </a:rPr>
              <a:t>دکتر سید مهدی الوانی- فتاح شریف </a:t>
            </a:r>
            <a:r>
              <a:rPr lang="fa-IR" sz="2800" dirty="0" smtClean="0">
                <a:cs typeface="B Titr" panose="00000700000000000000" pitchFamily="2" charset="-78"/>
              </a:rPr>
              <a:t>زاده</a:t>
            </a:r>
            <a:endParaRPr lang="fa-IR" sz="2800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9592" y="4437112"/>
            <a:ext cx="7056784" cy="1008112"/>
          </a:xfrm>
        </p:spPr>
        <p:txBody>
          <a:bodyPr>
            <a:noAutofit/>
          </a:bodyPr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B Homa" panose="00000400000000000000" pitchFamily="2" charset="-78"/>
              </a:rPr>
              <a:t>استاد : </a:t>
            </a:r>
            <a:r>
              <a:rPr lang="fa-IR" sz="2400" dirty="0" smtClean="0">
                <a:cs typeface="B Homa" panose="00000400000000000000" pitchFamily="2" charset="-78"/>
              </a:rPr>
              <a:t>جناب آقای </a:t>
            </a:r>
            <a:r>
              <a:rPr lang="fa-IR" sz="2400" dirty="0" smtClean="0">
                <a:solidFill>
                  <a:schemeClr val="tx1"/>
                </a:solidFill>
                <a:cs typeface="B Homa" panose="00000400000000000000" pitchFamily="2" charset="-78"/>
              </a:rPr>
              <a:t>دکتر حاجی پور</a:t>
            </a:r>
          </a:p>
          <a:p>
            <a:pPr algn="ctr"/>
            <a:r>
              <a:rPr lang="fa-IR" sz="2400" dirty="0" smtClean="0">
                <a:solidFill>
                  <a:schemeClr val="tx1"/>
                </a:solidFill>
                <a:cs typeface="B Homa" panose="00000400000000000000" pitchFamily="2" charset="-78"/>
              </a:rPr>
              <a:t>دانشجو: :مهدی محمدی</a:t>
            </a:r>
          </a:p>
        </p:txBody>
      </p:sp>
    </p:spTree>
    <p:extLst>
      <p:ext uri="{BB962C8B-B14F-4D97-AF65-F5344CB8AC3E}">
        <p14:creationId xmlns:p14="http://schemas.microsoft.com/office/powerpoint/2010/main" val="234813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7422" y="323212"/>
            <a:ext cx="8424936" cy="6230416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 bIns="91440" anchor="t" anchorCtr="0">
            <a:normAutofit/>
          </a:bodyPr>
          <a:lstStyle>
            <a:lvl1pPr algn="ctr">
              <a:spcBef>
                <a:spcPct val="0"/>
              </a:spcBef>
              <a:buNone/>
              <a:defRPr kumimoji="0" sz="3200">
                <a:solidFill>
                  <a:srgbClr val="0070C0"/>
                </a:solidFill>
                <a:latin typeface="+mj-lt"/>
                <a:ea typeface="+mj-ea"/>
                <a:cs typeface="2  Titr" pitchFamily="2" charset="-78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fa-IR" sz="2400" dirty="0" smtClean="0">
                <a:solidFill>
                  <a:srgbClr val="C00000"/>
                </a:solidFill>
                <a:cs typeface="B Titr" pitchFamily="2" charset="-78"/>
              </a:rPr>
              <a:t>موانع </a:t>
            </a:r>
            <a:r>
              <a:rPr lang="fa-IR" sz="2400" dirty="0">
                <a:solidFill>
                  <a:srgbClr val="C00000"/>
                </a:solidFill>
                <a:cs typeface="B Titr" pitchFamily="2" charset="-78"/>
              </a:rPr>
              <a:t>خط مشی گذاری </a:t>
            </a:r>
            <a:r>
              <a:rPr lang="fa-IR" sz="2400" dirty="0" err="1">
                <a:solidFill>
                  <a:srgbClr val="C00000"/>
                </a:solidFill>
                <a:cs typeface="B Titr" pitchFamily="2" charset="-78"/>
              </a:rPr>
              <a:t>عقلایی</a:t>
            </a:r>
            <a:r>
              <a:rPr lang="fa-IR" sz="2400" dirty="0">
                <a:solidFill>
                  <a:srgbClr val="C00000"/>
                </a:solidFill>
                <a:cs typeface="B Titr" pitchFamily="2" charset="-78"/>
              </a:rPr>
              <a:t>:</a:t>
            </a:r>
            <a:endParaRPr lang="en-US" sz="2400" dirty="0">
              <a:solidFill>
                <a:srgbClr val="C00000"/>
              </a:solidFill>
              <a:cs typeface="B Titr" pitchFamily="2" charset="-78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a-IR" sz="1800" dirty="0">
                <a:solidFill>
                  <a:schemeClr val="tx1"/>
                </a:solidFill>
                <a:cs typeface="B Homa" panose="00000400000000000000" pitchFamily="2" charset="-78"/>
              </a:rPr>
              <a:t>هیچ منفعت اجتماعی مورد اجماع وجود ندارد</a:t>
            </a:r>
            <a:endParaRPr lang="en-US" sz="18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a-IR" sz="1700" dirty="0">
                <a:solidFill>
                  <a:schemeClr val="tx1"/>
                </a:solidFill>
                <a:cs typeface="B Homa" panose="00000400000000000000" pitchFamily="2" charset="-78"/>
              </a:rPr>
              <a:t>هزینه های بی شمار ناسازگار قابل بررسی </a:t>
            </a:r>
            <a:r>
              <a:rPr lang="fa-IR" sz="1700" dirty="0" err="1">
                <a:solidFill>
                  <a:schemeClr val="tx1"/>
                </a:solidFill>
                <a:cs typeface="B Homa" panose="00000400000000000000" pitchFamily="2" charset="-78"/>
              </a:rPr>
              <a:t>نیست.برخی</a:t>
            </a:r>
            <a:r>
              <a:rPr lang="fa-IR" sz="1700" dirty="0">
                <a:solidFill>
                  <a:schemeClr val="tx1"/>
                </a:solidFill>
                <a:cs typeface="B Homa" panose="00000400000000000000" pitchFamily="2" charset="-78"/>
              </a:rPr>
              <a:t> چیزها نظیر حیثیت شخصی را </a:t>
            </a:r>
            <a:r>
              <a:rPr lang="fa-IR" sz="1700" dirty="0" err="1">
                <a:solidFill>
                  <a:schemeClr val="tx1"/>
                </a:solidFill>
                <a:cs typeface="B Homa" panose="00000400000000000000" pitchFamily="2" charset="-78"/>
              </a:rPr>
              <a:t>نمی</a:t>
            </a:r>
            <a:r>
              <a:rPr lang="fa-IR" sz="1700" dirty="0">
                <a:solidFill>
                  <a:schemeClr val="tx1"/>
                </a:solidFill>
                <a:cs typeface="B Homa" panose="00000400000000000000" pitchFamily="2" charset="-78"/>
              </a:rPr>
              <a:t> توان ارزیابی کرد.</a:t>
            </a:r>
            <a:endParaRPr lang="en-US" sz="17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a-IR" sz="1800" dirty="0">
                <a:solidFill>
                  <a:schemeClr val="tx1"/>
                </a:solidFill>
                <a:cs typeface="B Homa" panose="00000400000000000000" pitchFamily="2" charset="-78"/>
              </a:rPr>
              <a:t>عدم انگیزه خط مشی گذار برای اتخاذ تصمیمات مبتنی بر اهداف اجتماعی</a:t>
            </a:r>
            <a:endParaRPr lang="en-US" sz="18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a-IR" sz="1800" dirty="0">
                <a:solidFill>
                  <a:schemeClr val="tx1"/>
                </a:solidFill>
                <a:cs typeface="B Homa" panose="00000400000000000000" pitchFamily="2" charset="-78"/>
              </a:rPr>
              <a:t>عدم انگیزه برای پیدا کردن بهترین گزینه موجود</a:t>
            </a:r>
            <a:endParaRPr lang="en-US" sz="18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a-IR" sz="1800" dirty="0">
                <a:solidFill>
                  <a:schemeClr val="tx1"/>
                </a:solidFill>
                <a:cs typeface="B Homa" panose="00000400000000000000" pitchFamily="2" charset="-78"/>
              </a:rPr>
              <a:t>تمرکز بر تصمیم گیری فعلی افراد را از گزینه </a:t>
            </a:r>
            <a:r>
              <a:rPr lang="fa-IR" sz="1800" dirty="0" err="1">
                <a:solidFill>
                  <a:schemeClr val="tx1"/>
                </a:solidFill>
                <a:cs typeface="B Homa" panose="00000400000000000000" pitchFamily="2" charset="-78"/>
              </a:rPr>
              <a:t>هایی</a:t>
            </a:r>
            <a:r>
              <a:rPr lang="fa-IR" sz="1800" dirty="0">
                <a:solidFill>
                  <a:schemeClr val="tx1"/>
                </a:solidFill>
                <a:cs typeface="B Homa" panose="00000400000000000000" pitchFamily="2" charset="-78"/>
              </a:rPr>
              <a:t> که در تصمیم گیری قبلی اخذ شده </a:t>
            </a:r>
            <a:r>
              <a:rPr lang="fa-IR" sz="1800" dirty="0" err="1">
                <a:solidFill>
                  <a:schemeClr val="tx1"/>
                </a:solidFill>
                <a:cs typeface="B Homa" panose="00000400000000000000" pitchFamily="2" charset="-78"/>
              </a:rPr>
              <a:t>اند</a:t>
            </a:r>
            <a:r>
              <a:rPr lang="fa-IR" sz="1800" dirty="0">
                <a:solidFill>
                  <a:schemeClr val="tx1"/>
                </a:solidFill>
                <a:cs typeface="B Homa" panose="00000400000000000000" pitchFamily="2" charset="-78"/>
              </a:rPr>
              <a:t> باز می دارد.</a:t>
            </a:r>
            <a:endParaRPr lang="en-US" sz="18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a-IR" sz="1800" dirty="0">
                <a:solidFill>
                  <a:schemeClr val="tx1"/>
                </a:solidFill>
                <a:cs typeface="B Homa" panose="00000400000000000000" pitchFamily="2" charset="-78"/>
              </a:rPr>
              <a:t>هزینه های حین خط مشی گذاری نظیر هزینه جمع آوری اطلاعات</a:t>
            </a:r>
            <a:endParaRPr lang="en-US" sz="18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a-IR" sz="1800" dirty="0">
                <a:solidFill>
                  <a:schemeClr val="tx1"/>
                </a:solidFill>
                <a:cs typeface="B Homa" panose="00000400000000000000" pitchFamily="2" charset="-78"/>
              </a:rPr>
              <a:t>ارزش های متنوع سیاسی اقتصادی و فرهنگی در کار دخالت دارند.</a:t>
            </a:r>
            <a:endParaRPr lang="en-US" sz="18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a-IR" sz="1800" dirty="0">
                <a:solidFill>
                  <a:schemeClr val="tx1"/>
                </a:solidFill>
                <a:cs typeface="B Homa" panose="00000400000000000000" pitchFamily="2" charset="-78"/>
              </a:rPr>
              <a:t>توان پیش بینی پایین در علوم اجتماعی</a:t>
            </a:r>
            <a:endParaRPr lang="en-US" sz="18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a-IR" sz="1700" dirty="0">
                <a:solidFill>
                  <a:schemeClr val="tx1"/>
                </a:solidFill>
                <a:cs typeface="B Homa" panose="00000400000000000000" pitchFamily="2" charset="-78"/>
              </a:rPr>
              <a:t>رجوع خط مشی گذار به تصمیمات قبلی به علّت احتمال وجود پیامدهای </a:t>
            </a:r>
            <a:r>
              <a:rPr lang="fa-IR" sz="1700" dirty="0" err="1">
                <a:solidFill>
                  <a:schemeClr val="tx1"/>
                </a:solidFill>
                <a:cs typeface="B Homa" panose="00000400000000000000" pitchFamily="2" charset="-78"/>
              </a:rPr>
              <a:t>ایذایی</a:t>
            </a:r>
            <a:r>
              <a:rPr lang="fa-IR" sz="1700" dirty="0">
                <a:solidFill>
                  <a:schemeClr val="tx1"/>
                </a:solidFill>
                <a:cs typeface="B Homa" panose="00000400000000000000" pitchFamily="2" charset="-78"/>
              </a:rPr>
              <a:t> و پیش بینی نشده جدید.</a:t>
            </a:r>
            <a:endParaRPr lang="en-US" sz="17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a-IR" sz="1800" dirty="0">
                <a:solidFill>
                  <a:schemeClr val="tx1"/>
                </a:solidFill>
                <a:cs typeface="B Homa" panose="00000400000000000000" pitchFamily="2" charset="-78"/>
              </a:rPr>
              <a:t>هماهنگی پایین به خاطر تقسیم کار و تخصصی شدن و اینکه </a:t>
            </a:r>
            <a:r>
              <a:rPr lang="fa-IR" sz="1800" dirty="0" err="1">
                <a:solidFill>
                  <a:schemeClr val="tx1"/>
                </a:solidFill>
                <a:cs typeface="B Homa" panose="00000400000000000000" pitchFamily="2" charset="-78"/>
              </a:rPr>
              <a:t>نمی</a:t>
            </a:r>
            <a:r>
              <a:rPr lang="fa-IR" sz="1800" dirty="0">
                <a:solidFill>
                  <a:schemeClr val="tx1"/>
                </a:solidFill>
                <a:cs typeface="B Homa" panose="00000400000000000000" pitchFamily="2" charset="-78"/>
              </a:rPr>
              <a:t> توان در زمان تصمیمگیری نظر تمامی متخصصان را در اختیار داشت.</a:t>
            </a:r>
          </a:p>
          <a:p>
            <a:pPr algn="just"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  <a:cs typeface="B Titr" pitchFamily="2" charset="-78"/>
            </a:endParaRPr>
          </a:p>
          <a:p>
            <a:pPr algn="just">
              <a:lnSpc>
                <a:spcPct val="150000"/>
              </a:lnSpc>
            </a:pPr>
            <a:endParaRPr lang="en-US" sz="2800" dirty="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7626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7422" y="366936"/>
            <a:ext cx="8424936" cy="6230416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 bIns="91440" anchor="t" anchorCtr="0">
            <a:normAutofit/>
          </a:bodyPr>
          <a:lstStyle>
            <a:lvl1pPr algn="ctr">
              <a:spcBef>
                <a:spcPct val="0"/>
              </a:spcBef>
              <a:buNone/>
              <a:defRPr kumimoji="0" sz="3200">
                <a:solidFill>
                  <a:srgbClr val="0070C0"/>
                </a:solidFill>
                <a:latin typeface="+mj-lt"/>
                <a:ea typeface="+mj-ea"/>
                <a:cs typeface="2  Titr" pitchFamily="2" charset="-78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fa-IR" sz="2800" dirty="0">
                <a:solidFill>
                  <a:srgbClr val="FF0000"/>
                </a:solidFill>
                <a:cs typeface="B Titr" pitchFamily="2" charset="-78"/>
              </a:rPr>
              <a:t>انواع مدلهای قابل استفاده در فرایند خط مشی گذاری</a:t>
            </a:r>
            <a:r>
              <a:rPr lang="fa-IR" sz="2800" dirty="0">
                <a:solidFill>
                  <a:srgbClr val="FF0000"/>
                </a:solidFill>
                <a:cs typeface="B Titr" pitchFamily="2" charset="-78"/>
                <a:sym typeface="Wingdings" panose="05000000000000000000" pitchFamily="2" charset="2"/>
              </a:rPr>
              <a:t>(ادامه)</a:t>
            </a:r>
            <a:endParaRPr lang="en-US" sz="2800" dirty="0">
              <a:solidFill>
                <a:srgbClr val="FF0000"/>
              </a:solidFill>
              <a:cs typeface="B Titr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مدل رضایت بخش </a:t>
            </a:r>
            <a:r>
              <a:rPr lang="en-US" sz="2800" dirty="0" smtClean="0">
                <a:solidFill>
                  <a:schemeClr val="tx1"/>
                </a:solidFill>
                <a:cs typeface="B Titr" pitchFamily="2" charset="-78"/>
              </a:rPr>
              <a:t>(</a:t>
            </a:r>
            <a:r>
              <a:rPr lang="en-US" sz="2800" dirty="0">
                <a:solidFill>
                  <a:schemeClr val="tx1"/>
                </a:solidFill>
                <a:cs typeface="B Titr" pitchFamily="2" charset="-78"/>
              </a:rPr>
              <a:t>satisfying model</a:t>
            </a:r>
            <a:r>
              <a:rPr lang="en-US" sz="2800" dirty="0" smtClean="0">
                <a:solidFill>
                  <a:schemeClr val="tx1"/>
                </a:solidFill>
                <a:cs typeface="B Titr" pitchFamily="2" charset="-78"/>
              </a:rPr>
              <a:t>)</a:t>
            </a:r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000" dirty="0" smtClean="0">
                <a:solidFill>
                  <a:schemeClr val="tx2"/>
                </a:solidFill>
                <a:cs typeface="B Homa" panose="00000400000000000000" pitchFamily="2" charset="-78"/>
              </a:rPr>
              <a:t>بر اساس الگوی </a:t>
            </a:r>
            <a:r>
              <a:rPr lang="fa-IR" sz="2000" dirty="0" err="1" smtClean="0">
                <a:solidFill>
                  <a:schemeClr val="tx2"/>
                </a:solidFill>
                <a:cs typeface="B Homa" panose="00000400000000000000" pitchFamily="2" charset="-78"/>
              </a:rPr>
              <a:t>هربرت</a:t>
            </a:r>
            <a:r>
              <a:rPr lang="fa-IR" sz="2000" dirty="0" smtClean="0">
                <a:solidFill>
                  <a:schemeClr val="tx2"/>
                </a:solidFill>
                <a:cs typeface="B Homa" panose="00000400000000000000" pitchFamily="2" charset="-78"/>
              </a:rPr>
              <a:t> سایمون، کیفیت رضایت بخش مهمترین کیفیتی است که تصمیم گیرندگان به طور واقعی به آن دست می یابند.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000" dirty="0" smtClean="0">
                <a:solidFill>
                  <a:schemeClr val="tx2"/>
                </a:solidFill>
                <a:cs typeface="B Homa" panose="00000400000000000000" pitchFamily="2" charset="-78"/>
              </a:rPr>
              <a:t>تصمیم گیرندگان بجای جستجوی راه حل های حداکثر و حداقل، گزینه </a:t>
            </a:r>
            <a:r>
              <a:rPr lang="fa-IR" sz="2000" dirty="0" err="1" smtClean="0">
                <a:solidFill>
                  <a:schemeClr val="tx2"/>
                </a:solidFill>
                <a:cs typeface="B Homa" panose="00000400000000000000" pitchFamily="2" charset="-78"/>
              </a:rPr>
              <a:t>هایی</a:t>
            </a:r>
            <a:r>
              <a:rPr lang="fa-IR" sz="2000" dirty="0" smtClean="0">
                <a:solidFill>
                  <a:schemeClr val="tx2"/>
                </a:solidFill>
                <a:cs typeface="B Homa" panose="00000400000000000000" pitchFamily="2" charset="-78"/>
              </a:rPr>
              <a:t> را انتخاب </a:t>
            </a:r>
            <a:br>
              <a:rPr lang="fa-IR" sz="2000" dirty="0" smtClean="0">
                <a:solidFill>
                  <a:schemeClr val="tx2"/>
                </a:solidFill>
                <a:cs typeface="B Homa" panose="00000400000000000000" pitchFamily="2" charset="-78"/>
              </a:rPr>
            </a:br>
            <a:r>
              <a:rPr lang="fa-IR" sz="2000" dirty="0" smtClean="0">
                <a:solidFill>
                  <a:schemeClr val="tx2"/>
                </a:solidFill>
                <a:cs typeface="B Homa" panose="00000400000000000000" pitchFamily="2" charset="-78"/>
              </a:rPr>
              <a:t>می کنند که اهداف تصمیم گیرنده را تا حد رضایت بخش محقق سازد.</a:t>
            </a:r>
            <a:endParaRPr lang="en-US" sz="2000" dirty="0">
              <a:solidFill>
                <a:schemeClr val="tx2"/>
              </a:solidFill>
              <a:cs typeface="B Homa" panose="00000400000000000000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fa-IR" dirty="0">
                <a:solidFill>
                  <a:schemeClr val="tx1"/>
                </a:solidFill>
                <a:cs typeface="B Titr" pitchFamily="2" charset="-78"/>
              </a:rPr>
              <a:t>مدل </a:t>
            </a:r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جزئی – تدریجی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000" dirty="0" smtClean="0">
                <a:solidFill>
                  <a:schemeClr val="tx2"/>
                </a:solidFill>
                <a:cs typeface="B Homa" panose="00000400000000000000" pitchFamily="2" charset="-78"/>
              </a:rPr>
              <a:t>خط مشی به عنوان اعمال تغییرات در فعالیت های گذشته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000" dirty="0" smtClean="0">
                <a:solidFill>
                  <a:schemeClr val="tx2"/>
                </a:solidFill>
                <a:cs typeface="B Homa" panose="00000400000000000000" pitchFamily="2" charset="-78"/>
              </a:rPr>
              <a:t>تداوم فعالیت های گذشته دولت با اعمال تغییرات جزئی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000" dirty="0" smtClean="0">
                <a:solidFill>
                  <a:schemeClr val="tx2"/>
                </a:solidFill>
                <a:cs typeface="B Homa" panose="00000400000000000000" pitchFamily="2" charset="-78"/>
              </a:rPr>
              <a:t>برنامه های جاری و گذشته ملاک عمل قرار می گیرند و با افزایش و کاهش در آنها به تصمیمات جدید می رسند.</a:t>
            </a:r>
            <a:endParaRPr lang="en-US" sz="2800" dirty="0">
              <a:solidFill>
                <a:srgbClr val="FF0000"/>
              </a:solidFill>
              <a:cs typeface="B Titr" pitchFamily="2" charset="-78"/>
            </a:endParaRPr>
          </a:p>
          <a:p>
            <a:pPr algn="just">
              <a:lnSpc>
                <a:spcPct val="150000"/>
              </a:lnSpc>
            </a:pPr>
            <a:endParaRPr lang="en-US" sz="2000" dirty="0">
              <a:solidFill>
                <a:schemeClr val="tx1"/>
              </a:solidFill>
              <a:cs typeface="B Titr" pitchFamily="2" charset="-78"/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8258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66936"/>
            <a:ext cx="8568952" cy="6230416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 bIns="91440" anchor="t" anchorCtr="0">
            <a:noAutofit/>
          </a:bodyPr>
          <a:lstStyle>
            <a:lvl1pPr algn="ctr">
              <a:spcBef>
                <a:spcPct val="0"/>
              </a:spcBef>
              <a:buNone/>
              <a:defRPr kumimoji="0" sz="3200">
                <a:solidFill>
                  <a:srgbClr val="0070C0"/>
                </a:solidFill>
                <a:latin typeface="+mj-lt"/>
                <a:ea typeface="+mj-ea"/>
                <a:cs typeface="2  Titr" pitchFamily="2" charset="-78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fa-IR" sz="2800" dirty="0">
                <a:solidFill>
                  <a:srgbClr val="FF0000"/>
                </a:solidFill>
                <a:cs typeface="B Titr" pitchFamily="2" charset="-78"/>
              </a:rPr>
              <a:t>انواع مدلهای قابل استفاده در فرایند خط مشی گذاری</a:t>
            </a:r>
            <a:r>
              <a:rPr lang="fa-IR" sz="2800" dirty="0">
                <a:solidFill>
                  <a:srgbClr val="FF0000"/>
                </a:solidFill>
                <a:cs typeface="B Titr" pitchFamily="2" charset="-78"/>
                <a:sym typeface="Wingdings" panose="05000000000000000000" pitchFamily="2" charset="2"/>
              </a:rPr>
              <a:t>(ادامه)</a:t>
            </a:r>
            <a:endParaRPr lang="en-US" sz="2800" dirty="0">
              <a:solidFill>
                <a:srgbClr val="FF0000"/>
              </a:solidFill>
              <a:cs typeface="B Titr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مدل سطل زباله : </a:t>
            </a:r>
            <a:r>
              <a:rPr lang="en-US" sz="2800" b="1" dirty="0">
                <a:solidFill>
                  <a:schemeClr val="tx1"/>
                </a:solidFill>
                <a:cs typeface="B Titr" pitchFamily="2" charset="-78"/>
              </a:rPr>
              <a:t>(Garbage Can)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700" dirty="0" smtClean="0">
                <a:solidFill>
                  <a:schemeClr val="tx2"/>
                </a:solidFill>
                <a:cs typeface="B Homa" panose="00000400000000000000" pitchFamily="2" charset="-78"/>
              </a:rPr>
              <a:t>این مدل توسط </a:t>
            </a:r>
            <a:r>
              <a:rPr lang="fa-IR" sz="1700" dirty="0" err="1" smtClean="0">
                <a:solidFill>
                  <a:schemeClr val="tx2"/>
                </a:solidFill>
                <a:cs typeface="B Homa" panose="00000400000000000000" pitchFamily="2" charset="-78"/>
              </a:rPr>
              <a:t>کوهن</a:t>
            </a:r>
            <a:r>
              <a:rPr lang="fa-IR" sz="1700" dirty="0" smtClean="0">
                <a:solidFill>
                  <a:schemeClr val="tx2"/>
                </a:solidFill>
                <a:cs typeface="B Homa" panose="00000400000000000000" pitchFamily="2" charset="-78"/>
              </a:rPr>
              <a:t>، مارچ </a:t>
            </a:r>
            <a:r>
              <a:rPr lang="fa-IR" sz="1700" dirty="0" err="1" smtClean="0">
                <a:solidFill>
                  <a:schemeClr val="tx2"/>
                </a:solidFill>
                <a:cs typeface="B Homa" panose="00000400000000000000" pitchFamily="2" charset="-78"/>
              </a:rPr>
              <a:t>واولسن</a:t>
            </a:r>
            <a:r>
              <a:rPr lang="fa-IR" sz="1700" dirty="0" smtClean="0">
                <a:solidFill>
                  <a:schemeClr val="tx2"/>
                </a:solidFill>
                <a:cs typeface="B Homa" panose="00000400000000000000" pitchFamily="2" charset="-78"/>
              </a:rPr>
              <a:t> برای توصیف تصمیم گیری در شرایط بسیار مبهم و بی نظم ارائه شده است.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700" dirty="0" smtClean="0">
                <a:solidFill>
                  <a:schemeClr val="tx2"/>
                </a:solidFill>
                <a:cs typeface="B Homa" panose="00000400000000000000" pitchFamily="2" charset="-78"/>
              </a:rPr>
              <a:t> </a:t>
            </a:r>
            <a:r>
              <a:rPr lang="fa-IR" sz="1700" dirty="0">
                <a:solidFill>
                  <a:schemeClr val="tx2"/>
                </a:solidFill>
                <a:cs typeface="B Homa" panose="00000400000000000000" pitchFamily="2" charset="-78"/>
              </a:rPr>
              <a:t>زمانی که بر </a:t>
            </a:r>
            <a:r>
              <a:rPr lang="fa-IR" sz="1700" dirty="0" smtClean="0">
                <a:solidFill>
                  <a:schemeClr val="tx2"/>
                </a:solidFill>
                <a:cs typeface="B Homa" panose="00000400000000000000" pitchFamily="2" charset="-78"/>
              </a:rPr>
              <a:t>سر </a:t>
            </a:r>
            <a:r>
              <a:rPr lang="fa-IR" sz="1700" dirty="0">
                <a:solidFill>
                  <a:schemeClr val="tx2"/>
                </a:solidFill>
                <a:cs typeface="B Homa" panose="00000400000000000000" pitchFamily="2" charset="-78"/>
              </a:rPr>
              <a:t>اهداف یا موضوعات بحث انگیز و وسایل نیل به آنها توافق وجود </a:t>
            </a:r>
            <a:r>
              <a:rPr lang="fa-IR" sz="1700" dirty="0" smtClean="0">
                <a:solidFill>
                  <a:schemeClr val="tx2"/>
                </a:solidFill>
                <a:cs typeface="B Homa" panose="00000400000000000000" pitchFamily="2" charset="-78"/>
              </a:rPr>
              <a:t>ندارد تصمیم </a:t>
            </a:r>
            <a:r>
              <a:rPr lang="fa-IR" sz="1700" dirty="0">
                <a:solidFill>
                  <a:schemeClr val="tx2"/>
                </a:solidFill>
                <a:cs typeface="B Homa" panose="00000400000000000000" pitchFamily="2" charset="-78"/>
              </a:rPr>
              <a:t>گیرندگان هم با عدم اطمینان و هم با ابهام مواجه هستند، به نظر می رسد تحت </a:t>
            </a:r>
            <a:r>
              <a:rPr lang="fa-IR" sz="1700" dirty="0" smtClean="0">
                <a:solidFill>
                  <a:schemeClr val="tx2"/>
                </a:solidFill>
                <a:cs typeface="B Homa" panose="00000400000000000000" pitchFamily="2" charset="-78"/>
              </a:rPr>
              <a:t>این شرایط </a:t>
            </a:r>
            <a:r>
              <a:rPr lang="fa-IR" sz="1700" dirty="0">
                <a:solidFill>
                  <a:schemeClr val="tx2"/>
                </a:solidFill>
                <a:cs typeface="B Homa" panose="00000400000000000000" pitchFamily="2" charset="-78"/>
              </a:rPr>
              <a:t>مدل سطل زباله به بهترین وجه، فرایند تصمیم گیری سازمان ی را این آن طور که </a:t>
            </a:r>
            <a:r>
              <a:rPr lang="fa-IR" sz="1700" dirty="0" smtClean="0">
                <a:solidFill>
                  <a:schemeClr val="tx2"/>
                </a:solidFill>
                <a:cs typeface="B Homa" panose="00000400000000000000" pitchFamily="2" charset="-78"/>
              </a:rPr>
              <a:t>در سازمان </a:t>
            </a:r>
            <a:r>
              <a:rPr lang="fa-IR" sz="1700" dirty="0">
                <a:solidFill>
                  <a:schemeClr val="tx2"/>
                </a:solidFill>
                <a:cs typeface="B Homa" panose="00000400000000000000" pitchFamily="2" charset="-78"/>
              </a:rPr>
              <a:t>رخ می دهد، توصیف می کند. </a:t>
            </a:r>
            <a:endParaRPr lang="fa-IR" sz="1700" dirty="0" smtClean="0">
              <a:solidFill>
                <a:schemeClr val="tx2"/>
              </a:solidFill>
              <a:cs typeface="B Homa" panose="00000400000000000000" pitchFamily="2" charset="-78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700" dirty="0">
                <a:solidFill>
                  <a:schemeClr val="tx2"/>
                </a:solidFill>
                <a:cs typeface="B Homa" panose="00000400000000000000" pitchFamily="2" charset="-78"/>
              </a:rPr>
              <a:t>در مدل سطل زباله، مسائل، راه </a:t>
            </a:r>
            <a:r>
              <a:rPr lang="fa-IR" sz="1700" dirty="0" err="1">
                <a:solidFill>
                  <a:schemeClr val="tx2"/>
                </a:solidFill>
                <a:cs typeface="B Homa" panose="00000400000000000000" pitchFamily="2" charset="-78"/>
              </a:rPr>
              <a:t>حلها</a:t>
            </a:r>
            <a:r>
              <a:rPr lang="fa-IR" sz="1700" dirty="0">
                <a:solidFill>
                  <a:schemeClr val="tx2"/>
                </a:solidFill>
                <a:cs typeface="B Homa" panose="00000400000000000000" pitchFamily="2" charset="-78"/>
              </a:rPr>
              <a:t>، مشارکت </a:t>
            </a:r>
            <a:r>
              <a:rPr lang="fa-IR" sz="1700" dirty="0" err="1">
                <a:solidFill>
                  <a:schemeClr val="tx2"/>
                </a:solidFill>
                <a:cs typeface="B Homa" panose="00000400000000000000" pitchFamily="2" charset="-78"/>
              </a:rPr>
              <a:t>کنندگان</a:t>
            </a:r>
            <a:r>
              <a:rPr lang="fa-IR" sz="1700" dirty="0">
                <a:solidFill>
                  <a:schemeClr val="tx2"/>
                </a:solidFill>
                <a:cs typeface="B Homa" panose="00000400000000000000" pitchFamily="2" charset="-78"/>
              </a:rPr>
              <a:t> و </a:t>
            </a:r>
            <a:r>
              <a:rPr lang="fa-IR" sz="1700" dirty="0" err="1">
                <a:solidFill>
                  <a:schemeClr val="tx2"/>
                </a:solidFill>
                <a:cs typeface="B Homa" panose="00000400000000000000" pitchFamily="2" charset="-78"/>
              </a:rPr>
              <a:t>فرصتهای</a:t>
            </a:r>
            <a:r>
              <a:rPr lang="fa-IR" sz="1700" dirty="0">
                <a:solidFill>
                  <a:schemeClr val="tx2"/>
                </a:solidFill>
                <a:cs typeface="B Homa" panose="00000400000000000000" pitchFamily="2" charset="-78"/>
              </a:rPr>
              <a:t> انتخاب گزینه </a:t>
            </a:r>
            <a:r>
              <a:rPr lang="fa-IR" sz="1700" dirty="0" smtClean="0">
                <a:solidFill>
                  <a:schemeClr val="tx2"/>
                </a:solidFill>
                <a:cs typeface="B Homa" panose="00000400000000000000" pitchFamily="2" charset="-78"/>
              </a:rPr>
              <a:t>ها، جریانها</a:t>
            </a:r>
            <a:r>
              <a:rPr lang="fa-IR" sz="1700" dirty="0">
                <a:solidFill>
                  <a:schemeClr val="tx2"/>
                </a:solidFill>
                <a:cs typeface="B Homa" panose="00000400000000000000" pitchFamily="2" charset="-78"/>
              </a:rPr>
              <a:t>، رویدادهای مستقلی </a:t>
            </a:r>
            <a:r>
              <a:rPr lang="fa-IR" sz="1700" dirty="0" err="1">
                <a:solidFill>
                  <a:schemeClr val="tx2"/>
                </a:solidFill>
                <a:cs typeface="B Homa" panose="00000400000000000000" pitchFamily="2" charset="-78"/>
              </a:rPr>
              <a:t>اند</a:t>
            </a:r>
            <a:r>
              <a:rPr lang="fa-IR" sz="1700" dirty="0">
                <a:solidFill>
                  <a:schemeClr val="tx2"/>
                </a:solidFill>
                <a:cs typeface="B Homa" panose="00000400000000000000" pitchFamily="2" charset="-78"/>
              </a:rPr>
              <a:t> که در درون و سراسر سازمان وجود دارند، شبیه </a:t>
            </a:r>
            <a:r>
              <a:rPr lang="fa-IR" sz="1700" dirty="0" smtClean="0">
                <a:solidFill>
                  <a:schemeClr val="tx2"/>
                </a:solidFill>
                <a:cs typeface="B Homa" panose="00000400000000000000" pitchFamily="2" charset="-78"/>
              </a:rPr>
              <a:t>انتخاب تصادفی </a:t>
            </a:r>
            <a:r>
              <a:rPr lang="fa-IR" sz="1700" dirty="0">
                <a:solidFill>
                  <a:schemeClr val="tx2"/>
                </a:solidFill>
                <a:cs typeface="B Homa" panose="00000400000000000000" pitchFamily="2" charset="-78"/>
              </a:rPr>
              <a:t>مواد </a:t>
            </a:r>
            <a:r>
              <a:rPr lang="fa-IR" sz="1700" dirty="0" err="1">
                <a:solidFill>
                  <a:schemeClr val="tx2"/>
                </a:solidFill>
                <a:cs typeface="B Homa" panose="00000400000000000000" pitchFamily="2" charset="-78"/>
              </a:rPr>
              <a:t>زایدی</a:t>
            </a:r>
            <a:r>
              <a:rPr lang="fa-IR" sz="1700" dirty="0">
                <a:solidFill>
                  <a:schemeClr val="tx2"/>
                </a:solidFill>
                <a:cs typeface="B Homa" panose="00000400000000000000" pitchFamily="2" charset="-78"/>
              </a:rPr>
              <a:t> هستند که در یک سطل زباله با یکدیگر ترکیب می شوند. </a:t>
            </a:r>
            <a:r>
              <a:rPr lang="fa-IR" sz="1700" dirty="0" smtClean="0">
                <a:solidFill>
                  <a:schemeClr val="tx2"/>
                </a:solidFill>
                <a:cs typeface="B Homa" panose="00000400000000000000" pitchFamily="2" charset="-78"/>
              </a:rPr>
              <a:t>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700" dirty="0" smtClean="0">
                <a:solidFill>
                  <a:schemeClr val="tx2"/>
                </a:solidFill>
                <a:cs typeface="B Homa" panose="00000400000000000000" pitchFamily="2" charset="-78"/>
              </a:rPr>
              <a:t>هر </a:t>
            </a:r>
            <a:r>
              <a:rPr lang="fa-IR" sz="1700" dirty="0">
                <a:solidFill>
                  <a:schemeClr val="tx2"/>
                </a:solidFill>
                <a:cs typeface="B Homa" panose="00000400000000000000" pitchFamily="2" charset="-78"/>
              </a:rPr>
              <a:t>زمانی </a:t>
            </a:r>
            <a:r>
              <a:rPr lang="fa-IR" sz="1700" dirty="0" smtClean="0">
                <a:solidFill>
                  <a:schemeClr val="tx2"/>
                </a:solidFill>
                <a:cs typeface="B Homa" panose="00000400000000000000" pitchFamily="2" charset="-78"/>
              </a:rPr>
              <a:t>که برخی </a:t>
            </a:r>
            <a:r>
              <a:rPr lang="fa-IR" sz="1700" dirty="0">
                <a:solidFill>
                  <a:schemeClr val="tx2"/>
                </a:solidFill>
                <a:cs typeface="B Homa" panose="00000400000000000000" pitchFamily="2" charset="-78"/>
              </a:rPr>
              <a:t>راه </a:t>
            </a:r>
            <a:r>
              <a:rPr lang="fa-IR" sz="1700" dirty="0" err="1">
                <a:solidFill>
                  <a:schemeClr val="tx2"/>
                </a:solidFill>
                <a:cs typeface="B Homa" panose="00000400000000000000" pitchFamily="2" charset="-78"/>
              </a:rPr>
              <a:t>حلها</a:t>
            </a:r>
            <a:r>
              <a:rPr lang="fa-IR" sz="1700" dirty="0">
                <a:solidFill>
                  <a:schemeClr val="tx2"/>
                </a:solidFill>
                <a:cs typeface="B Homa" panose="00000400000000000000" pitchFamily="2" charset="-78"/>
              </a:rPr>
              <a:t>، مشارکت </a:t>
            </a:r>
            <a:r>
              <a:rPr lang="fa-IR" sz="1700" dirty="0" err="1">
                <a:solidFill>
                  <a:schemeClr val="tx2"/>
                </a:solidFill>
                <a:cs typeface="B Homa" panose="00000400000000000000" pitchFamily="2" charset="-78"/>
              </a:rPr>
              <a:t>کنندگان</a:t>
            </a:r>
            <a:r>
              <a:rPr lang="fa-IR" sz="1700" dirty="0">
                <a:solidFill>
                  <a:schemeClr val="tx2"/>
                </a:solidFill>
                <a:cs typeface="B Homa" panose="00000400000000000000" pitchFamily="2" charset="-78"/>
              </a:rPr>
              <a:t> و </a:t>
            </a:r>
            <a:r>
              <a:rPr lang="fa-IR" sz="1700" dirty="0" err="1">
                <a:solidFill>
                  <a:schemeClr val="tx2"/>
                </a:solidFill>
                <a:cs typeface="B Homa" panose="00000400000000000000" pitchFamily="2" charset="-78"/>
              </a:rPr>
              <a:t>فرصتهای</a:t>
            </a:r>
            <a:r>
              <a:rPr lang="fa-IR" sz="1700" dirty="0">
                <a:solidFill>
                  <a:schemeClr val="tx2"/>
                </a:solidFill>
                <a:cs typeface="B Homa" panose="00000400000000000000" pitchFamily="2" charset="-78"/>
              </a:rPr>
              <a:t> انتخاب گزینه، به هم پیوند خوردند، مساله </a:t>
            </a:r>
            <a:r>
              <a:rPr lang="fa-IR" sz="1700" dirty="0" smtClean="0">
                <a:solidFill>
                  <a:schemeClr val="tx2"/>
                </a:solidFill>
                <a:cs typeface="B Homa" panose="00000400000000000000" pitchFamily="2" charset="-78"/>
              </a:rPr>
              <a:t>ای ممکن </a:t>
            </a:r>
            <a:r>
              <a:rPr lang="fa-IR" sz="1700" dirty="0">
                <a:solidFill>
                  <a:schemeClr val="tx2"/>
                </a:solidFill>
                <a:cs typeface="B Homa" panose="00000400000000000000" pitchFamily="2" charset="-78"/>
              </a:rPr>
              <a:t>است شناسایی یا حل شود. در عین حال به علت تصادفی بودن فرایند، گزینه ها </a:t>
            </a:r>
            <a:r>
              <a:rPr lang="fa-IR" sz="1700" dirty="0" smtClean="0">
                <a:solidFill>
                  <a:schemeClr val="tx2"/>
                </a:solidFill>
                <a:cs typeface="B Homa" panose="00000400000000000000" pitchFamily="2" charset="-78"/>
              </a:rPr>
              <a:t>ممکن است </a:t>
            </a:r>
            <a:r>
              <a:rPr lang="fa-IR" sz="1700" dirty="0">
                <a:solidFill>
                  <a:schemeClr val="tx2"/>
                </a:solidFill>
                <a:cs typeface="B Homa" panose="00000400000000000000" pitchFamily="2" charset="-78"/>
              </a:rPr>
              <a:t>بدون حل یک مساله، انتخاب شوند و برخی مسائل هرگز حل نشوند. و در جاهایی </a:t>
            </a:r>
            <a:r>
              <a:rPr lang="fa-IR" sz="1700" dirty="0" smtClean="0">
                <a:solidFill>
                  <a:schemeClr val="tx2"/>
                </a:solidFill>
                <a:cs typeface="B Homa" panose="00000400000000000000" pitchFamily="2" charset="-78"/>
              </a:rPr>
              <a:t>که هیچ </a:t>
            </a:r>
            <a:r>
              <a:rPr lang="fa-IR" sz="1700" dirty="0">
                <a:solidFill>
                  <a:schemeClr val="tx2"/>
                </a:solidFill>
                <a:cs typeface="B Homa" panose="00000400000000000000" pitchFamily="2" charset="-78"/>
              </a:rPr>
              <a:t>مساله ای وجود ندارد، راه حل </a:t>
            </a:r>
            <a:r>
              <a:rPr lang="fa-IR" sz="1700" dirty="0" err="1">
                <a:solidFill>
                  <a:schemeClr val="tx2"/>
                </a:solidFill>
                <a:cs typeface="B Homa" panose="00000400000000000000" pitchFamily="2" charset="-78"/>
              </a:rPr>
              <a:t>هایی</a:t>
            </a:r>
            <a:r>
              <a:rPr lang="fa-IR" sz="1700" dirty="0">
                <a:solidFill>
                  <a:schemeClr val="tx2"/>
                </a:solidFill>
                <a:cs typeface="B Homa" panose="00000400000000000000" pitchFamily="2" charset="-78"/>
              </a:rPr>
              <a:t> پیشنهاد شود.</a:t>
            </a:r>
          </a:p>
          <a:p>
            <a:pPr algn="just">
              <a:lnSpc>
                <a:spcPct val="150000"/>
              </a:lnSpc>
            </a:pPr>
            <a:endParaRPr lang="en-US" b="1" dirty="0" smtClean="0">
              <a:solidFill>
                <a:srgbClr val="FF0000"/>
              </a:solidFill>
              <a:cs typeface="B Titr" pitchFamily="2" charset="-78"/>
            </a:endParaRPr>
          </a:p>
          <a:p>
            <a:pPr algn="just">
              <a:lnSpc>
                <a:spcPct val="150000"/>
              </a:lnSpc>
            </a:pPr>
            <a:endParaRPr lang="en-US" sz="1800" dirty="0" smtClean="0">
              <a:solidFill>
                <a:schemeClr val="tx1"/>
              </a:solidFill>
              <a:cs typeface="B Titr" pitchFamily="2" charset="-78"/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8531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7422" y="438944"/>
            <a:ext cx="8424936" cy="6230416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 bIns="91440" anchor="t" anchorCtr="0">
            <a:normAutofit/>
          </a:bodyPr>
          <a:lstStyle>
            <a:lvl1pPr algn="ctr">
              <a:spcBef>
                <a:spcPct val="0"/>
              </a:spcBef>
              <a:buNone/>
              <a:defRPr kumimoji="0" sz="3200">
                <a:solidFill>
                  <a:srgbClr val="0070C0"/>
                </a:solidFill>
                <a:latin typeface="+mj-lt"/>
                <a:ea typeface="+mj-ea"/>
                <a:cs typeface="2  Titr" pitchFamily="2" charset="-78"/>
              </a:defRPr>
            </a:lvl1pPr>
          </a:lstStyle>
          <a:p>
            <a:pPr>
              <a:lnSpc>
                <a:spcPct val="150000"/>
              </a:lnSpc>
            </a:pPr>
            <a:r>
              <a:rPr lang="fa-IR" sz="2800" dirty="0">
                <a:solidFill>
                  <a:srgbClr val="C00000"/>
                </a:solidFill>
                <a:cs typeface="B Titr" pitchFamily="2" charset="-78"/>
              </a:rPr>
              <a:t>نحوه </a:t>
            </a:r>
            <a:r>
              <a:rPr lang="fa-IR" sz="2800" dirty="0" err="1" smtClean="0">
                <a:solidFill>
                  <a:srgbClr val="C00000"/>
                </a:solidFill>
                <a:cs typeface="B Titr" pitchFamily="2" charset="-78"/>
              </a:rPr>
              <a:t>ارزایابی</a:t>
            </a:r>
            <a:r>
              <a:rPr lang="fa-IR" sz="2800" dirty="0" smtClean="0">
                <a:solidFill>
                  <a:srgbClr val="C00000"/>
                </a:solidFill>
                <a:cs typeface="B Titr" pitchFamily="2" charset="-78"/>
              </a:rPr>
              <a:t> </a:t>
            </a:r>
            <a:r>
              <a:rPr lang="fa-IR" sz="2800" dirty="0">
                <a:solidFill>
                  <a:srgbClr val="C00000"/>
                </a:solidFill>
                <a:cs typeface="B Titr" pitchFamily="2" charset="-78"/>
              </a:rPr>
              <a:t>مدل های مورد استفاده در تجزیه و تحلیل </a:t>
            </a:r>
            <a:r>
              <a:rPr lang="fa-IR" sz="2800" dirty="0" smtClean="0">
                <a:solidFill>
                  <a:srgbClr val="C00000"/>
                </a:solidFill>
                <a:cs typeface="B Titr" pitchFamily="2" charset="-78"/>
              </a:rPr>
              <a:t/>
            </a:r>
            <a:br>
              <a:rPr lang="fa-IR" sz="2800" dirty="0" smtClean="0">
                <a:solidFill>
                  <a:srgbClr val="C00000"/>
                </a:solidFill>
                <a:cs typeface="B Titr" pitchFamily="2" charset="-78"/>
              </a:rPr>
            </a:br>
            <a:r>
              <a:rPr lang="fa-IR" sz="2800" dirty="0" smtClean="0">
                <a:solidFill>
                  <a:srgbClr val="C00000"/>
                </a:solidFill>
                <a:cs typeface="B Titr" pitchFamily="2" charset="-78"/>
              </a:rPr>
              <a:t>خط </a:t>
            </a:r>
            <a:r>
              <a:rPr lang="fa-IR" sz="2800" dirty="0">
                <a:solidFill>
                  <a:srgbClr val="C00000"/>
                </a:solidFill>
                <a:cs typeface="B Titr" pitchFamily="2" charset="-78"/>
              </a:rPr>
              <a:t>مشی های </a:t>
            </a:r>
            <a:r>
              <a:rPr lang="fa-IR" sz="2800" dirty="0" smtClean="0">
                <a:solidFill>
                  <a:srgbClr val="C00000"/>
                </a:solidFill>
                <a:cs typeface="B Titr" pitchFamily="2" charset="-78"/>
              </a:rPr>
              <a:t>عمومی: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کاربرد یک مدل مطمئنا به قدرت آن بستگی دارد که تا چه اندازه ای می تواند زندگی واقعی اجتماعی را به صورتی منظم و ساده درآورد تا ما قادر باشیم روشن تر در مورد آن فکر کنیم.</a:t>
            </a:r>
            <a:endParaRPr lang="en-US" sz="20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مدل باید جنبه های واقعی و مهم خط مشی عمومی را بشناسد.</a:t>
            </a:r>
            <a:endParaRPr lang="en-US" sz="20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مدل باید با واقعیت همساز باشد و آینه تجربیات واقعی باشد.</a:t>
            </a:r>
            <a:endParaRPr lang="en-US" sz="20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مدل باید دربردارنده مفاهیم روشن و معین باشد.</a:t>
            </a:r>
            <a:endParaRPr lang="en-US" sz="20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مدل باید راهنمای تحقیق و تفحص در زمینه خط و مشی عمومی باشد.</a:t>
            </a:r>
            <a:endParaRPr lang="en-US" sz="20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مدل باید حاوی فرضیه </a:t>
            </a:r>
            <a:r>
              <a:rPr lang="fa-IR" sz="2000" dirty="0" err="1" smtClean="0">
                <a:solidFill>
                  <a:schemeClr val="tx1"/>
                </a:solidFill>
                <a:cs typeface="B Homa" panose="00000400000000000000" pitchFamily="2" charset="-78"/>
              </a:rPr>
              <a:t>هایی</a:t>
            </a: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 درباره علل و پیامد های خط مشی عمومی باشد.</a:t>
            </a:r>
            <a:endParaRPr lang="en-US" sz="2000" dirty="0">
              <a:solidFill>
                <a:schemeClr val="tx1"/>
              </a:solidFill>
              <a:cs typeface="B Titr" pitchFamily="2" charset="-78"/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987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1340768"/>
            <a:ext cx="6858000" cy="657027"/>
          </a:xfrm>
        </p:spPr>
        <p:txBody>
          <a:bodyPr>
            <a:noAutofit/>
          </a:bodyPr>
          <a:lstStyle/>
          <a:p>
            <a:pPr algn="r" rtl="1"/>
            <a:r>
              <a:rPr lang="fa-IR" sz="2800" dirty="0" smtClean="0">
                <a:cs typeface="2  Titr" pitchFamily="2" charset="-78"/>
              </a:rPr>
              <a:t>فصل سوم</a:t>
            </a:r>
            <a:endParaRPr lang="fa-IR" sz="2800" dirty="0">
              <a:cs typeface="2 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2636912"/>
            <a:ext cx="7056784" cy="16002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fa-IR" sz="3000" b="1" dirty="0" smtClean="0">
                <a:solidFill>
                  <a:schemeClr val="tx1"/>
                </a:solidFill>
                <a:cs typeface="B Titr" pitchFamily="2" charset="-78"/>
              </a:rPr>
              <a:t>مساله یابی و چگونگی انعکاس مشکلات به مراجع خط </a:t>
            </a:r>
            <a:r>
              <a:rPr lang="fa-IR" sz="3000" b="1" dirty="0">
                <a:solidFill>
                  <a:schemeClr val="tx1"/>
                </a:solidFill>
                <a:cs typeface="B Titr" pitchFamily="2" charset="-78"/>
              </a:rPr>
              <a:t>مشی </a:t>
            </a:r>
            <a:r>
              <a:rPr lang="fa-IR" sz="3000" b="1" dirty="0" smtClean="0">
                <a:solidFill>
                  <a:schemeClr val="tx1"/>
                </a:solidFill>
                <a:cs typeface="B Titr" pitchFamily="2" charset="-78"/>
              </a:rPr>
              <a:t>گذار</a:t>
            </a:r>
            <a:endParaRPr lang="fa-IR" sz="3000" b="1" dirty="0">
              <a:solidFill>
                <a:schemeClr val="tx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9760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2472" y="116632"/>
            <a:ext cx="6858000" cy="657027"/>
          </a:xfrm>
        </p:spPr>
        <p:txBody>
          <a:bodyPr>
            <a:noAutofit/>
          </a:bodyPr>
          <a:lstStyle/>
          <a:p>
            <a:pPr algn="r" rtl="1"/>
            <a:r>
              <a:rPr lang="fa-IR" sz="2800" dirty="0" smtClean="0">
                <a:cs typeface="2  Titr" pitchFamily="2" charset="-78"/>
              </a:rPr>
              <a:t>فصل سوم</a:t>
            </a:r>
            <a:endParaRPr lang="fa-IR" sz="2800" dirty="0">
              <a:cs typeface="2 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76672"/>
            <a:ext cx="8064896" cy="6381328"/>
          </a:xfrm>
        </p:spPr>
        <p:txBody>
          <a:bodyPr anchor="ctr">
            <a:noAutofit/>
          </a:bodyPr>
          <a:lstStyle/>
          <a:p>
            <a:pPr marL="700088" indent="-3429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</a:rPr>
              <a:t>اقدامات </a:t>
            </a:r>
            <a:r>
              <a:rPr lang="fa-IR" sz="2000" dirty="0" smtClean="0">
                <a:cs typeface="B Homa" panose="00000400000000000000" pitchFamily="2" charset="-78"/>
              </a:rPr>
              <a:t>لازم برای ارجاع مسائل به مسؤولان دولتی</a:t>
            </a:r>
          </a:p>
          <a:p>
            <a:pPr marL="700088" indent="-3429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</a:rPr>
              <a:t>تعریف، شناسایی مساله و یا مشکل</a:t>
            </a:r>
          </a:p>
          <a:p>
            <a:pPr marL="700088" indent="-3429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  <a:hlinkClick r:id="rId2" action="ppaction://hlinksldjump"/>
              </a:rPr>
              <a:t>تشکل یا سازماندهی</a:t>
            </a:r>
            <a:endParaRPr lang="fa-IR" sz="2000" dirty="0" smtClean="0">
              <a:cs typeface="B Homa" panose="00000400000000000000" pitchFamily="2" charset="-78"/>
            </a:endParaRPr>
          </a:p>
          <a:p>
            <a:pPr marL="700088" indent="-3429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  <a:hlinkClick r:id="rId2" action="ppaction://hlinksldjump"/>
              </a:rPr>
              <a:t>نمایندگی</a:t>
            </a:r>
            <a:endParaRPr lang="fa-IR" sz="2000" dirty="0" smtClean="0">
              <a:cs typeface="B Homa" panose="00000400000000000000" pitchFamily="2" charset="-78"/>
            </a:endParaRPr>
          </a:p>
          <a:p>
            <a:pPr marL="700088" indent="-3429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</a:rPr>
              <a:t>شرایط انعکاس مسائل و مشکلات به سازمانهای عمومی</a:t>
            </a:r>
          </a:p>
          <a:p>
            <a:pPr marL="700088" indent="-3429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  <a:hlinkClick r:id="rId3" action="ppaction://hlinksldjump"/>
              </a:rPr>
              <a:t>مشکل</a:t>
            </a:r>
          </a:p>
          <a:p>
            <a:pPr marL="700088" indent="-3429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  <a:hlinkClick r:id="rId3" action="ppaction://hlinksldjump"/>
              </a:rPr>
              <a:t>سازماندهی گروه ها</a:t>
            </a:r>
          </a:p>
          <a:p>
            <a:pPr marL="700088" indent="-3429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  <a:hlinkClick r:id="rId3" action="ppaction://hlinksldjump"/>
              </a:rPr>
              <a:t>فرایند خط مشی</a:t>
            </a:r>
            <a:endParaRPr lang="fa-IR" sz="2000" dirty="0" smtClean="0">
              <a:cs typeface="B Homa" panose="00000400000000000000" pitchFamily="2" charset="-78"/>
            </a:endParaRPr>
          </a:p>
          <a:p>
            <a:pPr marL="700088" indent="-3429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  <a:hlinkClick r:id="rId4" action="ppaction://hlinksldjump"/>
              </a:rPr>
              <a:t>نظریه های تنظیم دستور کار برای خط مشی گذاری</a:t>
            </a:r>
            <a:endParaRPr lang="fa-IR" sz="2000" dirty="0" smtClean="0">
              <a:cs typeface="B Homa" panose="00000400000000000000" pitchFamily="2" charset="-78"/>
            </a:endParaRPr>
          </a:p>
          <a:p>
            <a:pPr marL="700088" indent="-3429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  <a:hlinkClick r:id="rId5" action="ppaction://hlinksldjump"/>
              </a:rPr>
              <a:t>انواع دستور کار برای خط مشی گذاری</a:t>
            </a:r>
            <a:endParaRPr lang="fa-IR" sz="2000" dirty="0" smtClean="0">
              <a:cs typeface="B Homa" panose="00000400000000000000" pitchFamily="2" charset="-78"/>
            </a:endParaRPr>
          </a:p>
          <a:p>
            <a:pPr marL="700088" indent="-3429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</a:rPr>
              <a:t>تهیه و تدوین طرح های مقدماتی خط مشی عمومی</a:t>
            </a:r>
          </a:p>
          <a:p>
            <a:pPr marL="700088" indent="-3429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</a:rPr>
              <a:t>محدودیتهای تنظیم و تدوین خط مشی عمومی</a:t>
            </a:r>
          </a:p>
          <a:p>
            <a:pPr marL="700088" indent="-3429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  <a:hlinkClick r:id="rId6" action="ppaction://hlinksldjump"/>
              </a:rPr>
              <a:t>انواع شکل گیری و تنظیم پیش نهادهای خط مشی</a:t>
            </a:r>
            <a:endParaRPr lang="fa-IR" sz="2000" dirty="0" smtClean="0"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708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7422" y="438944"/>
            <a:ext cx="8424936" cy="6230416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 bIns="91440" anchor="t" anchorCtr="0">
            <a:normAutofit fontScale="92500" lnSpcReduction="20000"/>
          </a:bodyPr>
          <a:lstStyle>
            <a:lvl1pPr algn="ctr">
              <a:spcBef>
                <a:spcPct val="0"/>
              </a:spcBef>
              <a:buNone/>
              <a:defRPr kumimoji="0" sz="3200">
                <a:solidFill>
                  <a:srgbClr val="0070C0"/>
                </a:solidFill>
                <a:latin typeface="+mj-lt"/>
                <a:ea typeface="+mj-ea"/>
                <a:cs typeface="2  Titr" pitchFamily="2" charset="-78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fa-IR" sz="2800" dirty="0" smtClean="0">
                <a:solidFill>
                  <a:srgbClr val="C00000"/>
                </a:solidFill>
                <a:cs typeface="B Titr" pitchFamily="2" charset="-78"/>
              </a:rPr>
              <a:t>نکاتی در مورد درک مسائل و مشکلات :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نظر عامه مردم در مقابل نظر </a:t>
            </a:r>
            <a:r>
              <a:rPr lang="fa-IR" sz="2000" dirty="0" err="1" smtClean="0">
                <a:solidFill>
                  <a:schemeClr val="tx1"/>
                </a:solidFill>
                <a:cs typeface="B Homa" panose="00000400000000000000" pitchFamily="2" charset="-78"/>
              </a:rPr>
              <a:t>متخصان</a:t>
            </a:r>
            <a:endParaRPr lang="en-US" sz="20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مقایسه راه حل های مساله از نظر نتایج و هزینه های آن</a:t>
            </a:r>
            <a:endParaRPr lang="en-US" sz="20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مسائل و مشکلات به درستی و به وضوح تعریف نشده و مشخص نیستند.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گاهی اوقات مسائل و مشکلاتی برای مردم مطرح می شود که توسط خط مشی گزاران احساس و درک نشده است و بالعکس.</a:t>
            </a:r>
            <a:endParaRPr lang="en-US" sz="20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انعکاس نظریات و گرایش های افراد در تعریف مسائل</a:t>
            </a:r>
            <a:endParaRPr lang="en-US" sz="20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مطرح شدن مسائل یک گروه به عنوان مساله عمومی و بالعکس</a:t>
            </a:r>
            <a:endParaRPr lang="en-US" sz="20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جریانات و رویدادها به طرق مختلف در زمانهای مختلف و افراد متفاوت در جامعه تفسیر </a:t>
            </a:r>
            <a:b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</a:b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می شوند.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از یک رویداد واحد ممکن است مشکلات متعددی ناشی شود.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نظرات همگان در مراجع خط مشی گذاری به تساوی منعکس </a:t>
            </a:r>
            <a:r>
              <a:rPr lang="fa-IR" sz="2000" dirty="0" err="1" smtClean="0">
                <a:solidFill>
                  <a:schemeClr val="tx1"/>
                </a:solidFill>
                <a:cs typeface="B Homa" panose="00000400000000000000" pitchFamily="2" charset="-78"/>
              </a:rPr>
              <a:t>نمی</a:t>
            </a: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 شود.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مشکلات و نیازها به طور مستمر تعریف و بازبینی می شوند و تغییر می کنند.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خط مشی های زیادی بدون اینکه کاملا واضح بیان شوند ایجاد می شوند.</a:t>
            </a:r>
            <a:endParaRPr lang="fa-IR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a-IR" sz="2100" dirty="0">
                <a:solidFill>
                  <a:schemeClr val="tx1"/>
                </a:solidFill>
                <a:cs typeface="B Homa" panose="00000400000000000000" pitchFamily="2" charset="-78"/>
              </a:rPr>
              <a:t>تمام خط مشی ها با یک نوع ذهنیت و پیشداوری توام است.</a:t>
            </a:r>
          </a:p>
        </p:txBody>
      </p:sp>
    </p:spTree>
    <p:extLst>
      <p:ext uri="{BB962C8B-B14F-4D97-AF65-F5344CB8AC3E}">
        <p14:creationId xmlns:p14="http://schemas.microsoft.com/office/powerpoint/2010/main" val="385193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7422" y="438944"/>
            <a:ext cx="8424936" cy="6230416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 bIns="91440" anchor="t" anchorCtr="0">
            <a:normAutofit/>
          </a:bodyPr>
          <a:lstStyle>
            <a:lvl1pPr algn="ctr">
              <a:spcBef>
                <a:spcPct val="0"/>
              </a:spcBef>
              <a:buNone/>
              <a:defRPr kumimoji="0" sz="3200">
                <a:solidFill>
                  <a:srgbClr val="0070C0"/>
                </a:solidFill>
                <a:latin typeface="+mj-lt"/>
                <a:ea typeface="+mj-ea"/>
                <a:cs typeface="2  Titr" pitchFamily="2" charset="-78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fa-IR" sz="2800" dirty="0" smtClean="0">
                <a:solidFill>
                  <a:srgbClr val="C00000"/>
                </a:solidFill>
                <a:cs typeface="B Titr" pitchFamily="2" charset="-78"/>
              </a:rPr>
              <a:t>تعریف مسئله یا مشکل :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مانعی که بر سر راه رسیدن به اهداف قرار می گیرد.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a-IR" sz="10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fa-IR" sz="2800" dirty="0">
                <a:solidFill>
                  <a:srgbClr val="C00000"/>
                </a:solidFill>
                <a:cs typeface="B Titr" pitchFamily="2" charset="-78"/>
              </a:rPr>
              <a:t>شیوه های انعکاس مسائل</a:t>
            </a:r>
          </a:p>
          <a:p>
            <a:pPr algn="just">
              <a:lnSpc>
                <a:spcPct val="150000"/>
              </a:lnSpc>
            </a:pP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1- تشکل یا سازماندهی:</a:t>
            </a:r>
          </a:p>
          <a:p>
            <a:pPr marL="6858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عده ای از مردم به هنگام بروز مشکلی عمومی چنان تحت تاثیر واقع می شوند که </a:t>
            </a:r>
            <a:r>
              <a:rPr lang="fa-IR" sz="2000" dirty="0" err="1" smtClean="0">
                <a:solidFill>
                  <a:schemeClr val="tx1"/>
                </a:solidFill>
                <a:cs typeface="B Homa" panose="00000400000000000000" pitchFamily="2" charset="-78"/>
              </a:rPr>
              <a:t>الزاما</a:t>
            </a: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 به طور منظم نسبت به پیامدهای آن حساسیت نشان می دهند و بدین سبب به صورت گروه تشکل می یابند.</a:t>
            </a:r>
          </a:p>
          <a:p>
            <a:pPr marL="6858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به هر میزان این تشکل ها بزرگتر باشند قابلیت تایر گذاری بر خط مشی بیشتر می شود</a:t>
            </a:r>
          </a:p>
          <a:p>
            <a:pPr algn="just">
              <a:lnSpc>
                <a:spcPct val="150000"/>
              </a:lnSpc>
            </a:pP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2- نمایندگی:</a:t>
            </a:r>
            <a:endParaRPr lang="fa-IR" sz="2000" b="1" dirty="0">
              <a:solidFill>
                <a:schemeClr val="accent5">
                  <a:lumMod val="50000"/>
                </a:schemeClr>
              </a:solidFill>
              <a:cs typeface="B Homa" panose="00000400000000000000" pitchFamily="2" charset="-78"/>
            </a:endParaRPr>
          </a:p>
          <a:p>
            <a:pPr marL="6858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نمایندگی انعکاس مسائلی است که به </a:t>
            </a:r>
            <a:r>
              <a:rPr lang="fa-IR" sz="2000" dirty="0" err="1" smtClean="0">
                <a:solidFill>
                  <a:schemeClr val="tx1"/>
                </a:solidFill>
                <a:cs typeface="B Homa" panose="00000400000000000000" pitchFamily="2" charset="-78"/>
              </a:rPr>
              <a:t>نیابت</a:t>
            </a:r>
            <a:r>
              <a:rPr lang="fa-IR" sz="2000" dirty="0">
                <a:solidFill>
                  <a:schemeClr val="tx1"/>
                </a:solidFill>
                <a:cs typeface="B Homa" panose="00000400000000000000" pitchFamily="2" charset="-78"/>
              </a:rPr>
              <a:t> </a:t>
            </a: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از افراد دیگر برای اقدام در جهت رفع مشکلات صورت می گیرد.</a:t>
            </a:r>
          </a:p>
          <a:p>
            <a:pPr marL="6858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نمایندگی حلقه </a:t>
            </a:r>
            <a:r>
              <a:rPr lang="fa-IR" sz="2000" dirty="0" err="1" smtClean="0">
                <a:solidFill>
                  <a:schemeClr val="tx1"/>
                </a:solidFill>
                <a:cs typeface="B Homa" panose="00000400000000000000" pitchFamily="2" charset="-78"/>
              </a:rPr>
              <a:t>رابطی</a:t>
            </a: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 بین مردم، مشکلات آنها و سازمانهای عمومی است.</a:t>
            </a:r>
          </a:p>
        </p:txBody>
      </p:sp>
      <p:sp>
        <p:nvSpPr>
          <p:cNvPr id="2" name="Right Arrow 1">
            <a:hlinkClick r:id="rId3" action="ppaction://hlinksldjump"/>
          </p:cNvPr>
          <p:cNvSpPr/>
          <p:nvPr/>
        </p:nvSpPr>
        <p:spPr>
          <a:xfrm>
            <a:off x="8752358" y="6237312"/>
            <a:ext cx="28413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4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7422" y="438944"/>
            <a:ext cx="8424936" cy="6230416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 bIns="91440" anchor="t" anchorCtr="0">
            <a:normAutofit/>
          </a:bodyPr>
          <a:lstStyle>
            <a:lvl1pPr algn="ctr">
              <a:spcBef>
                <a:spcPct val="0"/>
              </a:spcBef>
              <a:buNone/>
              <a:defRPr kumimoji="0" sz="3200">
                <a:solidFill>
                  <a:srgbClr val="0070C0"/>
                </a:solidFill>
                <a:latin typeface="+mj-lt"/>
                <a:ea typeface="+mj-ea"/>
                <a:cs typeface="2  Titr" pitchFamily="2" charset="-78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fa-IR" sz="2700" dirty="0" smtClean="0">
                <a:solidFill>
                  <a:srgbClr val="C00000"/>
                </a:solidFill>
                <a:cs typeface="B Titr" pitchFamily="2" charset="-78"/>
              </a:rPr>
              <a:t>عوامل تاثیر گزار از طرح مسائل و مشکلات عمومی بر تصمیم گیرنده: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مشکل:</a:t>
            </a:r>
          </a:p>
          <a:p>
            <a:pPr marL="971550" algn="just">
              <a:lnSpc>
                <a:spcPct val="150000"/>
              </a:lnSpc>
            </a:pP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شامل گستره مشکل، شناخت و درک مساله، بیان مساله، شدت و قوت مساله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سازمان دهی گروه ها: </a:t>
            </a:r>
          </a:p>
          <a:p>
            <a:pPr marL="971550" algn="just">
              <a:lnSpc>
                <a:spcPct val="150000"/>
              </a:lnSpc>
            </a:pP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شامل گستره، ساختار(روابط اعضا، سلسله مراتب و ...)، رهبری و میزان اختیارات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000" b="1" dirty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دسترسی و دستیابی: </a:t>
            </a:r>
          </a:p>
          <a:p>
            <a:pPr marL="971550" algn="just">
              <a:lnSpc>
                <a:spcPct val="150000"/>
              </a:lnSpc>
            </a:pP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نمایندگی : آیا افرادی که با مشکل مواجه شده </a:t>
            </a:r>
            <a:r>
              <a:rPr lang="fa-IR" sz="2000" dirty="0" err="1" smtClean="0">
                <a:solidFill>
                  <a:schemeClr val="tx1"/>
                </a:solidFill>
                <a:cs typeface="B Homa" panose="00000400000000000000" pitchFamily="2" charset="-78"/>
              </a:rPr>
              <a:t>اند</a:t>
            </a: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 دارای نماینده در خط مشی </a:t>
            </a:r>
            <a:r>
              <a:rPr lang="fa-IR" sz="2000" dirty="0" err="1" smtClean="0">
                <a:solidFill>
                  <a:schemeClr val="tx1"/>
                </a:solidFill>
                <a:cs typeface="B Homa" panose="00000400000000000000" pitchFamily="2" charset="-78"/>
              </a:rPr>
              <a:t>گذارها</a:t>
            </a: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 هستند؟</a:t>
            </a:r>
          </a:p>
          <a:p>
            <a:pPr marL="971550" algn="just">
              <a:lnSpc>
                <a:spcPct val="150000"/>
              </a:lnSpc>
            </a:pP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همدردی(خط مشی </a:t>
            </a:r>
            <a:r>
              <a:rPr lang="fa-IR" sz="2000" dirty="0" err="1" smtClean="0">
                <a:solidFill>
                  <a:schemeClr val="tx1"/>
                </a:solidFill>
                <a:cs typeface="B Homa" panose="00000400000000000000" pitchFamily="2" charset="-78"/>
              </a:rPr>
              <a:t>گذارها</a:t>
            </a: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 همدردی می کنند)، جلب حمایت و پشتیبانی سایرین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فرایند خط مشی: </a:t>
            </a:r>
            <a:endParaRPr lang="fa-IR" sz="2000" b="1" dirty="0">
              <a:solidFill>
                <a:schemeClr val="accent5">
                  <a:lumMod val="50000"/>
                </a:schemeClr>
              </a:solidFill>
              <a:cs typeface="B Homa" panose="00000400000000000000" pitchFamily="2" charset="-78"/>
            </a:endParaRPr>
          </a:p>
          <a:p>
            <a:pPr marL="971550" algn="just">
              <a:lnSpc>
                <a:spcPct val="150000"/>
              </a:lnSpc>
            </a:pP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ساختار (روابط بین خط مشی گذاران)، نمایندگی (خطی مشی گذاران چقدر در مقابل مردم پاسخگو هستند)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a-IR" sz="1000" dirty="0">
              <a:solidFill>
                <a:schemeClr val="tx1"/>
              </a:solidFill>
              <a:cs typeface="B Homa" panose="00000400000000000000" pitchFamily="2" charset="-78"/>
            </a:endParaRPr>
          </a:p>
        </p:txBody>
      </p: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8752358" y="6237312"/>
            <a:ext cx="28413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10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7422" y="438944"/>
            <a:ext cx="8424936" cy="6230416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 bIns="91440" anchor="t" anchorCtr="0">
            <a:normAutofit/>
          </a:bodyPr>
          <a:lstStyle>
            <a:lvl1pPr algn="ctr">
              <a:spcBef>
                <a:spcPct val="0"/>
              </a:spcBef>
              <a:buNone/>
              <a:defRPr kumimoji="0" sz="3200">
                <a:solidFill>
                  <a:srgbClr val="0070C0"/>
                </a:solidFill>
                <a:latin typeface="+mj-lt"/>
                <a:ea typeface="+mj-ea"/>
                <a:cs typeface="2  Titr" pitchFamily="2" charset="-78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fa-IR" sz="2700" dirty="0" smtClean="0">
                <a:solidFill>
                  <a:srgbClr val="C00000"/>
                </a:solidFill>
                <a:cs typeface="B Titr" pitchFamily="2" charset="-78"/>
              </a:rPr>
              <a:t>نظریه های تنظیم دستور کار برای خط مشی گذاری:</a:t>
            </a:r>
          </a:p>
          <a:p>
            <a:pPr algn="just">
              <a:lnSpc>
                <a:spcPct val="150000"/>
              </a:lnSpc>
            </a:pPr>
            <a:endParaRPr lang="fa-IR" sz="1400" dirty="0" smtClean="0">
              <a:solidFill>
                <a:srgbClr val="C00000"/>
              </a:solidFill>
              <a:cs typeface="B Titr" pitchFamily="2" charset="-78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بگذارید اتفاق بیافتد:</a:t>
            </a:r>
          </a:p>
          <a:p>
            <a:pPr marL="971550" algn="just">
              <a:lnSpc>
                <a:spcPct val="150000"/>
              </a:lnSpc>
            </a:pP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نقش منفعل سازمان عمومی در تنظیم و برنامه ریزی عملیات و باز گذاشتن کانال های دسترسی و ارتباط برای شنیدن نظریات افراد و گروه ها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ترغیب به مشارکت در تنظیم دستور کار: </a:t>
            </a:r>
          </a:p>
          <a:p>
            <a:pPr marL="971550" algn="just">
              <a:lnSpc>
                <a:spcPct val="150000"/>
              </a:lnSpc>
            </a:pP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کمک سازمان عمومی به مردم برای بیان مسائل و مشکلات و ترغیب آنها به مشارکت در تنظیم خط مشی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فعال شدن دولت در تنظیم دستور کار و خط مشی گذاری: </a:t>
            </a:r>
            <a:endParaRPr lang="fa-IR" sz="2000" b="1" dirty="0">
              <a:solidFill>
                <a:schemeClr val="accent5">
                  <a:lumMod val="50000"/>
                </a:schemeClr>
              </a:solidFill>
              <a:cs typeface="B Homa" panose="00000400000000000000" pitchFamily="2" charset="-78"/>
            </a:endParaRPr>
          </a:p>
          <a:p>
            <a:pPr marL="971550" algn="just">
              <a:lnSpc>
                <a:spcPct val="150000"/>
              </a:lnSpc>
            </a:pP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دولت نقش فعالی در بیان مساله و هدف گذاری ایفا می کند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a-IR" sz="1000" dirty="0">
              <a:solidFill>
                <a:schemeClr val="tx1"/>
              </a:solidFill>
              <a:cs typeface="B Homa" panose="00000400000000000000" pitchFamily="2" charset="-78"/>
            </a:endParaRPr>
          </a:p>
        </p:txBody>
      </p: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8752358" y="6237312"/>
            <a:ext cx="28413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88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1720" y="1124744"/>
            <a:ext cx="6593681" cy="945059"/>
          </a:xfrm>
        </p:spPr>
        <p:txBody>
          <a:bodyPr>
            <a:noAutofit/>
          </a:bodyPr>
          <a:lstStyle/>
          <a:p>
            <a:pPr algn="r"/>
            <a:r>
              <a:rPr lang="fa-IR" sz="2800" dirty="0" smtClean="0">
                <a:cs typeface="2  Titr" pitchFamily="2" charset="-78"/>
              </a:rPr>
              <a:t>فصل اول</a:t>
            </a:r>
            <a:endParaRPr lang="fa-IR" sz="2800" dirty="0">
              <a:cs typeface="2 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2420888"/>
            <a:ext cx="7056784" cy="1600200"/>
          </a:xfrm>
        </p:spPr>
        <p:txBody>
          <a:bodyPr anchor="ctr">
            <a:noAutofit/>
          </a:bodyPr>
          <a:lstStyle/>
          <a:p>
            <a:r>
              <a:rPr lang="fa-IR" sz="3000" dirty="0">
                <a:solidFill>
                  <a:schemeClr val="tx1"/>
                </a:solidFill>
                <a:cs typeface="B Titr" pitchFamily="2" charset="-78"/>
              </a:rPr>
              <a:t>تعاریف و مفاهیم خط مشی گذاری(سیاست گذاری)</a:t>
            </a:r>
            <a:endParaRPr lang="fa-IR" sz="3000" b="1" dirty="0">
              <a:solidFill>
                <a:schemeClr val="tx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8409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7422" y="438944"/>
            <a:ext cx="8424936" cy="6230416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 bIns="91440" anchor="t" anchorCtr="0">
            <a:normAutofit/>
          </a:bodyPr>
          <a:lstStyle>
            <a:lvl1pPr algn="ctr">
              <a:spcBef>
                <a:spcPct val="0"/>
              </a:spcBef>
              <a:buNone/>
              <a:defRPr kumimoji="0" sz="3200">
                <a:solidFill>
                  <a:srgbClr val="0070C0"/>
                </a:solidFill>
                <a:latin typeface="+mj-lt"/>
                <a:ea typeface="+mj-ea"/>
                <a:cs typeface="2  Titr" pitchFamily="2" charset="-78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fa-IR" sz="2700" dirty="0" smtClean="0">
                <a:solidFill>
                  <a:srgbClr val="C00000"/>
                </a:solidFill>
                <a:cs typeface="B Titr" pitchFamily="2" charset="-78"/>
              </a:rPr>
              <a:t>انواع دستور کار برای خط مشی گذاری:</a:t>
            </a:r>
          </a:p>
          <a:p>
            <a:pPr algn="just">
              <a:lnSpc>
                <a:spcPct val="150000"/>
              </a:lnSpc>
            </a:pPr>
            <a:endParaRPr lang="fa-IR" sz="1400" dirty="0" smtClean="0">
              <a:solidFill>
                <a:srgbClr val="C00000"/>
              </a:solidFill>
              <a:cs typeface="B Titr" pitchFamily="2" charset="-78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400" dirty="0" smtClean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دستور کار تبیین مساله یا مشکل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400" dirty="0" smtClean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دستور کار پیشنهادی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400" dirty="0" smtClean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دستور کار  مذاکره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400" dirty="0" smtClean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دستور کار مداوم و مستمر </a:t>
            </a:r>
            <a:endParaRPr lang="fa-IR" sz="2400" dirty="0">
              <a:solidFill>
                <a:schemeClr val="accent5">
                  <a:lumMod val="50000"/>
                </a:schemeClr>
              </a:solidFill>
              <a:cs typeface="B Homa" panose="00000400000000000000" pitchFamily="2" charset="-78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a-IR" sz="1000" dirty="0">
              <a:solidFill>
                <a:schemeClr val="tx1"/>
              </a:solidFill>
              <a:cs typeface="B Homa" panose="00000400000000000000" pitchFamily="2" charset="-78"/>
            </a:endParaRPr>
          </a:p>
        </p:txBody>
      </p: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8752358" y="6237312"/>
            <a:ext cx="28413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88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424936" cy="6230416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 bIns="91440" anchor="t" anchorCtr="0">
            <a:normAutofit/>
          </a:bodyPr>
          <a:lstStyle>
            <a:lvl1pPr algn="ctr">
              <a:spcBef>
                <a:spcPct val="0"/>
              </a:spcBef>
              <a:buNone/>
              <a:defRPr kumimoji="0" sz="3200">
                <a:solidFill>
                  <a:srgbClr val="0070C0"/>
                </a:solidFill>
                <a:latin typeface="+mj-lt"/>
                <a:ea typeface="+mj-ea"/>
                <a:cs typeface="2  Titr" pitchFamily="2" charset="-78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fa-IR" sz="2700" dirty="0">
                <a:solidFill>
                  <a:srgbClr val="C00000"/>
                </a:solidFill>
                <a:cs typeface="B Titr" pitchFamily="2" charset="-78"/>
              </a:rPr>
              <a:t>انواع شکل گیری و تنظیم پیش نهادهای خط </a:t>
            </a:r>
            <a:r>
              <a:rPr lang="fa-IR" sz="2700" dirty="0" smtClean="0">
                <a:solidFill>
                  <a:srgbClr val="C00000"/>
                </a:solidFill>
                <a:cs typeface="B Titr" pitchFamily="2" charset="-78"/>
              </a:rPr>
              <a:t>مشی:</a:t>
            </a:r>
          </a:p>
          <a:p>
            <a:pPr algn="just">
              <a:lnSpc>
                <a:spcPct val="150000"/>
              </a:lnSpc>
            </a:pPr>
            <a:endParaRPr lang="fa-IR" sz="1400" dirty="0" smtClean="0">
              <a:solidFill>
                <a:srgbClr val="C00000"/>
              </a:solidFill>
              <a:cs typeface="B Titr" pitchFamily="2" charset="-78"/>
            </a:endParaRPr>
          </a:p>
          <a:p>
            <a:pPr marL="62865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400" dirty="0" smtClean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شکل گیری و تدوین عادی</a:t>
            </a:r>
          </a:p>
          <a:p>
            <a:pPr marL="62865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400" dirty="0" smtClean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تهیه و تدوین قیاسی</a:t>
            </a:r>
          </a:p>
          <a:p>
            <a:pPr marL="62865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400" dirty="0" smtClean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شکل گیری و تدوین خلاق</a:t>
            </a:r>
            <a:endParaRPr lang="fa-IR" sz="2400" dirty="0">
              <a:solidFill>
                <a:schemeClr val="accent5">
                  <a:lumMod val="50000"/>
                </a:schemeClr>
              </a:solidFill>
              <a:cs typeface="B Homa" panose="00000400000000000000" pitchFamily="2" charset="-78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a-IR" sz="1000" dirty="0">
              <a:solidFill>
                <a:schemeClr val="tx1"/>
              </a:solidFill>
              <a:cs typeface="B Homa" panose="00000400000000000000" pitchFamily="2" charset="-78"/>
            </a:endParaRPr>
          </a:p>
        </p:txBody>
      </p: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8752358" y="6237312"/>
            <a:ext cx="28413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97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764704"/>
            <a:ext cx="6858000" cy="657027"/>
          </a:xfrm>
        </p:spPr>
        <p:txBody>
          <a:bodyPr>
            <a:noAutofit/>
          </a:bodyPr>
          <a:lstStyle/>
          <a:p>
            <a:pPr algn="r" rtl="1"/>
            <a:r>
              <a:rPr lang="fa-IR" sz="2800" dirty="0" smtClean="0">
                <a:cs typeface="2  Titr" pitchFamily="2" charset="-78"/>
              </a:rPr>
              <a:t>فصل چهارم</a:t>
            </a:r>
            <a:endParaRPr lang="fa-IR" sz="2800" dirty="0">
              <a:cs typeface="2 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1454895"/>
            <a:ext cx="7056784" cy="1600200"/>
          </a:xfrm>
        </p:spPr>
        <p:txBody>
          <a:bodyPr anchor="ctr">
            <a:noAutofit/>
          </a:bodyPr>
          <a:lstStyle/>
          <a:p>
            <a:r>
              <a:rPr lang="fa-IR" sz="3000" b="1" dirty="0" smtClean="0">
                <a:solidFill>
                  <a:schemeClr val="tx1"/>
                </a:solidFill>
                <a:cs typeface="B Titr" pitchFamily="2" charset="-78"/>
              </a:rPr>
              <a:t>مشروعیت یافتن و قانونی شدن </a:t>
            </a:r>
            <a:r>
              <a:rPr lang="fa-IR" sz="3000" b="1" dirty="0">
                <a:solidFill>
                  <a:schemeClr val="tx1"/>
                </a:solidFill>
                <a:cs typeface="B Titr" pitchFamily="2" charset="-78"/>
              </a:rPr>
              <a:t>خط مشی </a:t>
            </a:r>
            <a:r>
              <a:rPr lang="fa-IR" sz="3000" b="1" dirty="0" smtClean="0">
                <a:solidFill>
                  <a:schemeClr val="tx1"/>
                </a:solidFill>
                <a:cs typeface="B Titr" pitchFamily="2" charset="-78"/>
              </a:rPr>
              <a:t>عمومی</a:t>
            </a:r>
            <a:endParaRPr lang="fa-IR" sz="3000" b="1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79512" y="3055095"/>
            <a:ext cx="8064896" cy="30243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14388" indent="-457200" algn="just" rtl="1">
              <a:buFont typeface="Arial" panose="020B0604020202020204" pitchFamily="34" charset="0"/>
              <a:buChar char="•"/>
            </a:pPr>
            <a:r>
              <a:rPr lang="fa-IR" sz="2400" dirty="0" smtClean="0">
                <a:solidFill>
                  <a:srgbClr val="002060"/>
                </a:solidFill>
                <a:cs typeface="B Homa" panose="00000400000000000000" pitchFamily="2" charset="-78"/>
              </a:rPr>
              <a:t>قانونی شدن خط مشی عمومی</a:t>
            </a:r>
          </a:p>
          <a:p>
            <a:pPr marL="814388" indent="-457200" algn="just" rtl="1">
              <a:buFont typeface="Arial" panose="020B0604020202020204" pitchFamily="34" charset="0"/>
              <a:buChar char="•"/>
            </a:pPr>
            <a:r>
              <a:rPr lang="fa-IR" sz="2400" dirty="0" smtClean="0">
                <a:solidFill>
                  <a:srgbClr val="002060"/>
                </a:solidFill>
                <a:cs typeface="B Homa" panose="00000400000000000000" pitchFamily="2" charset="-78"/>
              </a:rPr>
              <a:t>فرایند قانونی کردن </a:t>
            </a:r>
            <a:r>
              <a:rPr lang="fa-IR" dirty="0">
                <a:solidFill>
                  <a:schemeClr val="accent3">
                    <a:lumMod val="50000"/>
                  </a:schemeClr>
                </a:solidFill>
                <a:cs typeface="B Homa" panose="00000400000000000000" pitchFamily="2" charset="-78"/>
              </a:rPr>
              <a:t>(تحقق </a:t>
            </a:r>
            <a:r>
              <a:rPr lang="fa-IR" dirty="0" smtClean="0">
                <a:solidFill>
                  <a:schemeClr val="accent3">
                    <a:lumMod val="50000"/>
                  </a:schemeClr>
                </a:solidFill>
                <a:cs typeface="B Homa" panose="00000400000000000000" pitchFamily="2" charset="-78"/>
              </a:rPr>
              <a:t>آراء اکثریت)</a:t>
            </a:r>
          </a:p>
          <a:p>
            <a:pPr marL="814388" indent="-457200" algn="just" rtl="1">
              <a:buFont typeface="Arial" panose="020B0604020202020204" pitchFamily="34" charset="0"/>
              <a:buChar char="•"/>
            </a:pPr>
            <a:r>
              <a:rPr lang="fa-IR" sz="2400" dirty="0" smtClean="0">
                <a:solidFill>
                  <a:srgbClr val="002060"/>
                </a:solidFill>
                <a:cs typeface="B Homa" panose="00000400000000000000" pitchFamily="2" charset="-78"/>
              </a:rPr>
              <a:t>چه کسانی در فرایند قانونی کردن خط مشی مشارکت دارند</a:t>
            </a:r>
          </a:p>
          <a:p>
            <a:pPr marL="814388" indent="-457200" algn="just" rtl="1">
              <a:buFont typeface="Arial" panose="020B0604020202020204" pitchFamily="34" charset="0"/>
              <a:buChar char="•"/>
            </a:pPr>
            <a:r>
              <a:rPr lang="fa-IR" sz="2400" dirty="0" smtClean="0">
                <a:solidFill>
                  <a:srgbClr val="002060"/>
                </a:solidFill>
                <a:cs typeface="B Homa" panose="00000400000000000000" pitchFamily="2" charset="-78"/>
              </a:rPr>
              <a:t>برخورداری از اکثریت آراء در قوه قانونگذاری</a:t>
            </a:r>
          </a:p>
          <a:p>
            <a:pPr marL="814388" indent="-457200" algn="just" rtl="1">
              <a:buFont typeface="Arial" panose="020B0604020202020204" pitchFamily="34" charset="0"/>
              <a:buChar char="•"/>
            </a:pPr>
            <a:r>
              <a:rPr lang="fa-IR" sz="2400" dirty="0" smtClean="0">
                <a:solidFill>
                  <a:srgbClr val="002060"/>
                </a:solidFill>
                <a:cs typeface="B Homa" panose="00000400000000000000" pitchFamily="2" charset="-78"/>
              </a:rPr>
              <a:t>مجلس</a:t>
            </a:r>
          </a:p>
        </p:txBody>
      </p:sp>
    </p:spTree>
    <p:extLst>
      <p:ext uri="{BB962C8B-B14F-4D97-AF65-F5344CB8AC3E}">
        <p14:creationId xmlns:p14="http://schemas.microsoft.com/office/powerpoint/2010/main" val="331668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764704"/>
            <a:ext cx="6858000" cy="657027"/>
          </a:xfrm>
        </p:spPr>
        <p:txBody>
          <a:bodyPr>
            <a:noAutofit/>
          </a:bodyPr>
          <a:lstStyle/>
          <a:p>
            <a:pPr algn="r" rtl="1"/>
            <a:r>
              <a:rPr lang="fa-IR" sz="2800" dirty="0" smtClean="0">
                <a:cs typeface="2  Titr" pitchFamily="2" charset="-78"/>
              </a:rPr>
              <a:t>فصل پنجم</a:t>
            </a:r>
            <a:endParaRPr lang="fa-IR" sz="2800" dirty="0">
              <a:cs typeface="2 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1454895"/>
            <a:ext cx="7056784" cy="1600200"/>
          </a:xfrm>
        </p:spPr>
        <p:txBody>
          <a:bodyPr anchor="ctr">
            <a:noAutofit/>
          </a:bodyPr>
          <a:lstStyle/>
          <a:p>
            <a:r>
              <a:rPr lang="fa-IR" sz="3000" b="1" dirty="0" smtClean="0">
                <a:solidFill>
                  <a:schemeClr val="tx1"/>
                </a:solidFill>
                <a:cs typeface="B Titr" pitchFamily="2" charset="-78"/>
              </a:rPr>
              <a:t>اجرای خط مشی عمومی</a:t>
            </a:r>
            <a:endParaRPr lang="fa-IR" sz="3000" b="1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79512" y="3055095"/>
            <a:ext cx="8064896" cy="30243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14388" indent="-457200" algn="just" rtl="1">
              <a:buFont typeface="Arial" panose="020B0604020202020204" pitchFamily="34" charset="0"/>
              <a:buChar char="•"/>
            </a:pPr>
            <a:r>
              <a:rPr lang="fa-IR" sz="2400" dirty="0" smtClean="0">
                <a:solidFill>
                  <a:srgbClr val="002060"/>
                </a:solidFill>
                <a:cs typeface="B Homa" panose="00000400000000000000" pitchFamily="2" charset="-78"/>
              </a:rPr>
              <a:t>چه کسانی در اجرای برنامه و خط مشی مشارکت دارند؟</a:t>
            </a:r>
          </a:p>
          <a:p>
            <a:pPr marL="814388" indent="-457200" algn="just" rtl="1">
              <a:buFont typeface="Arial" panose="020B0604020202020204" pitchFamily="34" charset="0"/>
              <a:buChar char="•"/>
            </a:pPr>
            <a:r>
              <a:rPr lang="fa-IR" sz="2400" dirty="0" smtClean="0">
                <a:solidFill>
                  <a:srgbClr val="002060"/>
                </a:solidFill>
                <a:cs typeface="B Homa" panose="00000400000000000000" pitchFamily="2" charset="-78"/>
              </a:rPr>
              <a:t>نقش </a:t>
            </a:r>
            <a:r>
              <a:rPr lang="fa-IR" sz="2400" dirty="0" err="1" smtClean="0">
                <a:solidFill>
                  <a:srgbClr val="002060"/>
                </a:solidFill>
                <a:cs typeface="B Homa" panose="00000400000000000000" pitchFamily="2" charset="-78"/>
              </a:rPr>
              <a:t>بروکراسی</a:t>
            </a:r>
            <a:r>
              <a:rPr lang="fa-IR" sz="2400" dirty="0" smtClean="0">
                <a:solidFill>
                  <a:srgbClr val="002060"/>
                </a:solidFill>
                <a:cs typeface="B Homa" panose="00000400000000000000" pitchFamily="2" charset="-78"/>
              </a:rPr>
              <a:t> در اجرای برنامه ها و خط مشی ها</a:t>
            </a:r>
          </a:p>
          <a:p>
            <a:pPr marL="800100" algn="just" rtl="1"/>
            <a:r>
              <a:rPr lang="fa-IR" dirty="0" smtClean="0">
                <a:solidFill>
                  <a:srgbClr val="0070C0"/>
                </a:solidFill>
                <a:cs typeface="B Homa" panose="00000400000000000000" pitchFamily="2" charset="-78"/>
              </a:rPr>
              <a:t>(فعالیت های منظم در راستای تحقق اهداف و اعمال قدرت بوسیله قوانین و مقررات)</a:t>
            </a:r>
          </a:p>
          <a:p>
            <a:pPr marL="814388" indent="-457200" algn="just" rtl="1">
              <a:buFont typeface="Arial" panose="020B0604020202020204" pitchFamily="34" charset="0"/>
              <a:buChar char="•"/>
            </a:pPr>
            <a:r>
              <a:rPr lang="fa-IR" sz="2400" dirty="0" smtClean="0">
                <a:solidFill>
                  <a:srgbClr val="002060"/>
                </a:solidFill>
                <a:cs typeface="B Homa" panose="00000400000000000000" pitchFamily="2" charset="-78"/>
              </a:rPr>
              <a:t>سازمان </a:t>
            </a:r>
            <a:r>
              <a:rPr lang="fa-IR" sz="2400" dirty="0" err="1" smtClean="0">
                <a:solidFill>
                  <a:srgbClr val="002060"/>
                </a:solidFill>
                <a:cs typeface="B Homa" panose="00000400000000000000" pitchFamily="2" charset="-78"/>
              </a:rPr>
              <a:t>بروکراسی</a:t>
            </a:r>
            <a:r>
              <a:rPr lang="fa-IR" sz="2400" dirty="0" smtClean="0">
                <a:solidFill>
                  <a:srgbClr val="002060"/>
                </a:solidFill>
                <a:cs typeface="B Homa" panose="00000400000000000000" pitchFamily="2" charset="-78"/>
              </a:rPr>
              <a:t> کشور</a:t>
            </a:r>
          </a:p>
          <a:p>
            <a:pPr marL="814388" indent="-457200" algn="just" rtl="1">
              <a:buFont typeface="Arial" panose="020B0604020202020204" pitchFamily="34" charset="0"/>
              <a:buChar char="•"/>
            </a:pPr>
            <a:r>
              <a:rPr lang="fa-IR" sz="2400" dirty="0" smtClean="0">
                <a:solidFill>
                  <a:srgbClr val="002060"/>
                </a:solidFill>
                <a:cs typeface="B Homa" panose="00000400000000000000" pitchFamily="2" charset="-78"/>
              </a:rPr>
              <a:t>تفسیر قوانین و مصوبه ها و مفهوم آن</a:t>
            </a:r>
          </a:p>
          <a:p>
            <a:pPr marL="814388" indent="-457200" algn="just" rtl="1">
              <a:buFont typeface="Arial" panose="020B0604020202020204" pitchFamily="34" charset="0"/>
              <a:buChar char="•"/>
            </a:pPr>
            <a:r>
              <a:rPr lang="fa-IR" sz="2400" dirty="0" smtClean="0">
                <a:solidFill>
                  <a:srgbClr val="002060"/>
                </a:solidFill>
                <a:cs typeface="B Homa" panose="00000400000000000000" pitchFamily="2" charset="-78"/>
              </a:rPr>
              <a:t>کاربرد قوانین و اجرای آنها</a:t>
            </a:r>
          </a:p>
          <a:p>
            <a:pPr marL="814388" indent="-457200" algn="just" rtl="1">
              <a:buFont typeface="Arial" panose="020B0604020202020204" pitchFamily="34" charset="0"/>
              <a:buChar char="•"/>
            </a:pPr>
            <a:r>
              <a:rPr lang="fa-IR" sz="2400" dirty="0" smtClean="0">
                <a:solidFill>
                  <a:srgbClr val="002060"/>
                </a:solidFill>
                <a:cs typeface="B Homa" panose="00000400000000000000" pitchFamily="2" charset="-78"/>
              </a:rPr>
              <a:t>ارتباط دولت با سازمان های محلی</a:t>
            </a:r>
          </a:p>
        </p:txBody>
      </p:sp>
    </p:spTree>
    <p:extLst>
      <p:ext uri="{BB962C8B-B14F-4D97-AF65-F5344CB8AC3E}">
        <p14:creationId xmlns:p14="http://schemas.microsoft.com/office/powerpoint/2010/main" val="38945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764704"/>
            <a:ext cx="6858000" cy="657027"/>
          </a:xfrm>
        </p:spPr>
        <p:txBody>
          <a:bodyPr>
            <a:noAutofit/>
          </a:bodyPr>
          <a:lstStyle/>
          <a:p>
            <a:pPr algn="r" rtl="1"/>
            <a:r>
              <a:rPr lang="fa-IR" sz="2800" dirty="0" smtClean="0">
                <a:cs typeface="2  Titr" pitchFamily="2" charset="-78"/>
              </a:rPr>
              <a:t>فصل ششم</a:t>
            </a:r>
            <a:endParaRPr lang="fa-IR" sz="2800" dirty="0">
              <a:cs typeface="2 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1124744"/>
            <a:ext cx="7056784" cy="1600200"/>
          </a:xfrm>
        </p:spPr>
        <p:txBody>
          <a:bodyPr anchor="ctr">
            <a:noAutofit/>
          </a:bodyPr>
          <a:lstStyle/>
          <a:p>
            <a:r>
              <a:rPr lang="fa-IR" sz="3000" b="1" dirty="0" smtClean="0">
                <a:solidFill>
                  <a:schemeClr val="tx1"/>
                </a:solidFill>
                <a:cs typeface="B Titr" pitchFamily="2" charset="-78"/>
              </a:rPr>
              <a:t>ارزیابی خط مشی عمومی</a:t>
            </a:r>
            <a:endParaRPr lang="fa-IR" sz="3000" b="1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79512" y="2564904"/>
            <a:ext cx="8064896" cy="40324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14388" indent="-457200" algn="just" rtl="1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Homa" panose="00000400000000000000" pitchFamily="2" charset="-78"/>
              </a:rPr>
              <a:t>انگیزه و معیار برای ارزیابی</a:t>
            </a:r>
          </a:p>
          <a:p>
            <a:pPr marL="814388" indent="-457200" algn="just" rtl="1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Homa" panose="00000400000000000000" pitchFamily="2" charset="-78"/>
              </a:rPr>
              <a:t>سنجش و تجزیه و تحلیل خط مشی ها</a:t>
            </a:r>
          </a:p>
          <a:p>
            <a:pPr marL="814388" indent="-457200" algn="just" rtl="1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Homa" panose="00000400000000000000" pitchFamily="2" charset="-78"/>
              </a:rPr>
              <a:t>رویه های اساسی ارزیابی</a:t>
            </a:r>
          </a:p>
          <a:p>
            <a:pPr marL="814388" indent="-457200" algn="just" rtl="1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Homa" panose="00000400000000000000" pitchFamily="2" charset="-78"/>
              </a:rPr>
              <a:t>ارزیابی برنامه یا خط مشی به وسیله سازمانهای غیر دولتی</a:t>
            </a:r>
          </a:p>
          <a:p>
            <a:pPr marL="814388" indent="-457200" algn="just" rtl="1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Homa" panose="00000400000000000000" pitchFamily="2" charset="-78"/>
              </a:rPr>
              <a:t>ارزیابی منظم یا سیستماتیک برنامه یا خط مشی</a:t>
            </a:r>
          </a:p>
          <a:p>
            <a:pPr marL="814388" indent="-457200" algn="just" rtl="1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Homa" panose="00000400000000000000" pitchFamily="2" charset="-78"/>
              </a:rPr>
              <a:t>چرخه ارزیابی خط مشی</a:t>
            </a:r>
          </a:p>
          <a:p>
            <a:pPr marL="814388" indent="-457200" algn="just" rtl="1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Homa" panose="00000400000000000000" pitchFamily="2" charset="-78"/>
              </a:rPr>
              <a:t>خاتمه برنامه به عنوان بخش نهایی فرایند</a:t>
            </a:r>
          </a:p>
          <a:p>
            <a:pPr marL="814388" indent="-457200" algn="just" rtl="1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Homa" panose="00000400000000000000" pitchFamily="2" charset="-78"/>
              </a:rPr>
              <a:t>عناصر </a:t>
            </a:r>
            <a:r>
              <a:rPr lang="fa-IR" sz="2400" dirty="0" err="1" smtClean="0">
                <a:cs typeface="B Homa" panose="00000400000000000000" pitchFamily="2" charset="-78"/>
              </a:rPr>
              <a:t>مولفه</a:t>
            </a:r>
            <a:r>
              <a:rPr lang="fa-IR" sz="2400" dirty="0">
                <a:cs typeface="B Homa" panose="00000400000000000000" pitchFamily="2" charset="-78"/>
              </a:rPr>
              <a:t> </a:t>
            </a:r>
            <a:r>
              <a:rPr lang="fa-IR" sz="2400" dirty="0" smtClean="0">
                <a:cs typeface="B Homa" panose="00000400000000000000" pitchFamily="2" charset="-78"/>
              </a:rPr>
              <a:t>ای ارزیابی</a:t>
            </a:r>
          </a:p>
          <a:p>
            <a:pPr marL="814388" indent="-457200" algn="just" rtl="1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Homa" panose="00000400000000000000" pitchFamily="2" charset="-78"/>
              </a:rPr>
              <a:t>مشکلات روش </a:t>
            </a:r>
            <a:r>
              <a:rPr lang="fa-IR" sz="2400" dirty="0" err="1" smtClean="0">
                <a:cs typeface="B Homa" panose="00000400000000000000" pitchFamily="2" charset="-78"/>
              </a:rPr>
              <a:t>شناسی</a:t>
            </a:r>
            <a:r>
              <a:rPr lang="fa-IR" sz="2400" dirty="0" smtClean="0">
                <a:cs typeface="B Homa" panose="00000400000000000000" pitchFamily="2" charset="-78"/>
              </a:rPr>
              <a:t> ارزیابی</a:t>
            </a:r>
          </a:p>
        </p:txBody>
      </p:sp>
    </p:spTree>
    <p:extLst>
      <p:ext uri="{BB962C8B-B14F-4D97-AF65-F5344CB8AC3E}">
        <p14:creationId xmlns:p14="http://schemas.microsoft.com/office/powerpoint/2010/main" val="370416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764704"/>
            <a:ext cx="6858000" cy="657027"/>
          </a:xfrm>
        </p:spPr>
        <p:txBody>
          <a:bodyPr>
            <a:noAutofit/>
          </a:bodyPr>
          <a:lstStyle/>
          <a:p>
            <a:pPr algn="r" rtl="1"/>
            <a:r>
              <a:rPr lang="fa-IR" sz="2800" dirty="0" smtClean="0">
                <a:cs typeface="2  Titr" pitchFamily="2" charset="-78"/>
              </a:rPr>
              <a:t>فصل هفتم</a:t>
            </a:r>
            <a:endParaRPr lang="fa-IR" sz="2800" dirty="0">
              <a:cs typeface="2 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1340768"/>
            <a:ext cx="7056784" cy="1168152"/>
          </a:xfrm>
        </p:spPr>
        <p:txBody>
          <a:bodyPr anchor="ctr">
            <a:noAutofit/>
          </a:bodyPr>
          <a:lstStyle/>
          <a:p>
            <a:r>
              <a:rPr lang="fa-IR" sz="3000" b="1" dirty="0" smtClean="0">
                <a:solidFill>
                  <a:schemeClr val="tx1"/>
                </a:solidFill>
                <a:cs typeface="B Titr" pitchFamily="2" charset="-78"/>
              </a:rPr>
              <a:t>گروه های ذی نفوذ و نقش آنها در خط مشی عمومی</a:t>
            </a:r>
            <a:endParaRPr lang="fa-IR" sz="3000" b="1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79512" y="2708920"/>
            <a:ext cx="8064896" cy="40324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14388" indent="-4572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</a:rPr>
              <a:t>تبیین نیازها و انتظارات شهروندان</a:t>
            </a:r>
          </a:p>
          <a:p>
            <a:pPr marL="814388" indent="-4572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</a:rPr>
              <a:t>تدوین دستور کار برای خط مشی گذاری</a:t>
            </a:r>
          </a:p>
          <a:p>
            <a:pPr marL="814388" indent="-4572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</a:rPr>
              <a:t>قدرت نظارت و کنترل گروه های ذی نفوذ</a:t>
            </a:r>
          </a:p>
          <a:p>
            <a:pPr marL="814388" indent="-4572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</a:rPr>
              <a:t>تحلیل مسائل عمومی</a:t>
            </a:r>
          </a:p>
          <a:p>
            <a:pPr marL="814388" indent="-4572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</a:rPr>
              <a:t>منابع نفوذ گروه های ذی نفوذ</a:t>
            </a:r>
          </a:p>
          <a:p>
            <a:pPr marL="814388" indent="-4572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</a:rPr>
              <a:t>مشکلات ناشی از گروه های ذی نفوذ</a:t>
            </a:r>
          </a:p>
          <a:p>
            <a:pPr marL="814388" indent="-4572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</a:rPr>
              <a:t>قدرت و اثربخشی گروه های ذی نفوذ</a:t>
            </a:r>
          </a:p>
          <a:p>
            <a:pPr marL="814388" indent="-4572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</a:rPr>
              <a:t>راه های مشارکت عامه در خط مشی گذاری</a:t>
            </a:r>
          </a:p>
          <a:p>
            <a:pPr marL="814388" indent="-4572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</a:rPr>
              <a:t>دیدگاه های مختلف در زمینه مشارکت عامه</a:t>
            </a:r>
          </a:p>
          <a:p>
            <a:pPr marL="814388" indent="-4572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</a:rPr>
              <a:t>چارچوبی برای مشارکت مردم در خط مشی گذاری عمومی</a:t>
            </a:r>
          </a:p>
          <a:p>
            <a:pPr marL="814388" indent="-4572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</a:rPr>
              <a:t>ماهیت موضوع در مشارکت</a:t>
            </a:r>
          </a:p>
          <a:p>
            <a:pPr marL="814388" indent="-457200" algn="just" rtl="1">
              <a:buFont typeface="Arial" panose="020B0604020202020204" pitchFamily="34" charset="0"/>
              <a:buChar char="•"/>
            </a:pPr>
            <a:endParaRPr lang="fa-IR" sz="2000" dirty="0" smtClean="0"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1171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764704"/>
            <a:ext cx="6858000" cy="657027"/>
          </a:xfrm>
        </p:spPr>
        <p:txBody>
          <a:bodyPr>
            <a:noAutofit/>
          </a:bodyPr>
          <a:lstStyle/>
          <a:p>
            <a:pPr algn="r" rtl="1"/>
            <a:r>
              <a:rPr lang="fa-IR" sz="2800" dirty="0" smtClean="0">
                <a:cs typeface="2  Titr" pitchFamily="2" charset="-78"/>
              </a:rPr>
              <a:t>فصل هشتم</a:t>
            </a:r>
            <a:endParaRPr lang="fa-IR" sz="2800" dirty="0">
              <a:cs typeface="2 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1756792"/>
            <a:ext cx="7056784" cy="1168152"/>
          </a:xfrm>
        </p:spPr>
        <p:txBody>
          <a:bodyPr anchor="ctr">
            <a:noAutofit/>
          </a:bodyPr>
          <a:lstStyle/>
          <a:p>
            <a:r>
              <a:rPr lang="fa-IR" sz="3000" b="1" dirty="0" smtClean="0">
                <a:solidFill>
                  <a:schemeClr val="tx1"/>
                </a:solidFill>
                <a:cs typeface="B Titr" pitchFamily="2" charset="-78"/>
              </a:rPr>
              <a:t>مسائل و مشکلات اجرای خط مشی های عمومی</a:t>
            </a:r>
            <a:endParaRPr lang="fa-IR" sz="3000" b="1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79512" y="2708920"/>
            <a:ext cx="8064896" cy="36563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14388" indent="-457200" algn="just" rtl="1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Homa" panose="00000400000000000000" pitchFamily="2" charset="-78"/>
              </a:rPr>
              <a:t>مسائل مدیریت و سازمان</a:t>
            </a:r>
          </a:p>
          <a:p>
            <a:pPr marL="814388" indent="-457200" algn="just" rtl="1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Homa" panose="00000400000000000000" pitchFamily="2" charset="-78"/>
              </a:rPr>
              <a:t>مسائل کمک ها و وام های خارجی</a:t>
            </a:r>
          </a:p>
          <a:p>
            <a:pPr marL="814388" indent="-457200" algn="just" rtl="1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Homa" panose="00000400000000000000" pitchFamily="2" charset="-78"/>
              </a:rPr>
              <a:t>مسائل ناشی از تمرکز گرایی شدید</a:t>
            </a:r>
          </a:p>
          <a:p>
            <a:pPr marL="814388" indent="-457200" algn="just" rtl="1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Homa" panose="00000400000000000000" pitchFamily="2" charset="-78"/>
              </a:rPr>
              <a:t>تحریف مدل </a:t>
            </a:r>
            <a:r>
              <a:rPr lang="fa-IR" sz="2400" dirty="0" err="1" smtClean="0">
                <a:cs typeface="B Homa" panose="00000400000000000000" pitchFamily="2" charset="-78"/>
              </a:rPr>
              <a:t>بروکراسی</a:t>
            </a:r>
            <a:r>
              <a:rPr lang="fa-IR" sz="2400" dirty="0" smtClean="0">
                <a:cs typeface="B Homa" panose="00000400000000000000" pitchFamily="2" charset="-78"/>
              </a:rPr>
              <a:t> </a:t>
            </a:r>
            <a:r>
              <a:rPr lang="fa-IR" sz="2400" dirty="0" err="1" smtClean="0">
                <a:cs typeface="B Homa" panose="00000400000000000000" pitchFamily="2" charset="-78"/>
              </a:rPr>
              <a:t>وبر</a:t>
            </a:r>
            <a:endParaRPr lang="fa-IR" sz="2400" dirty="0" smtClean="0">
              <a:cs typeface="B Homa" panose="00000400000000000000" pitchFamily="2" charset="-78"/>
            </a:endParaRPr>
          </a:p>
          <a:p>
            <a:pPr marL="814388" indent="-457200" algn="just" rtl="1">
              <a:buFont typeface="Arial" panose="020B0604020202020204" pitchFamily="34" charset="0"/>
              <a:buChar char="•"/>
            </a:pPr>
            <a:endParaRPr lang="fa-IR" sz="2400" dirty="0" smtClean="0"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72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548680"/>
            <a:ext cx="6858000" cy="657027"/>
          </a:xfrm>
        </p:spPr>
        <p:txBody>
          <a:bodyPr>
            <a:noAutofit/>
          </a:bodyPr>
          <a:lstStyle/>
          <a:p>
            <a:pPr algn="r" rtl="1"/>
            <a:r>
              <a:rPr lang="fa-IR" sz="2800" dirty="0" smtClean="0">
                <a:cs typeface="2  Titr" pitchFamily="2" charset="-78"/>
              </a:rPr>
              <a:t>فصل نهم</a:t>
            </a:r>
            <a:endParaRPr lang="fa-IR" sz="2800" dirty="0">
              <a:cs typeface="2 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980728"/>
            <a:ext cx="7056784" cy="112261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fa-IR" sz="3000" b="1" dirty="0" smtClean="0">
                <a:solidFill>
                  <a:schemeClr val="tx1"/>
                </a:solidFill>
                <a:cs typeface="B Titr" pitchFamily="2" charset="-78"/>
              </a:rPr>
              <a:t>افق های آینده خط مشی گذاری عمومی</a:t>
            </a:r>
            <a:endParaRPr lang="fa-IR" sz="3000" b="1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2160240"/>
            <a:ext cx="8064896" cy="47971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00088" indent="-3429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</a:rPr>
              <a:t>در جستجوی دانش جدید خط مشی گذاری</a:t>
            </a:r>
          </a:p>
          <a:p>
            <a:pPr marL="700088" indent="-3429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</a:rPr>
              <a:t>ویژگی های دانش جدید خط مشی گذاری</a:t>
            </a:r>
          </a:p>
          <a:p>
            <a:pPr marL="700088" indent="-3429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</a:rPr>
              <a:t>عقلانیت نامعقول عمل کردن</a:t>
            </a:r>
          </a:p>
          <a:p>
            <a:pPr marL="700088" indent="-3429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</a:rPr>
              <a:t>پاسخگویی به محیط متغیر و شکل دادن به آن</a:t>
            </a:r>
          </a:p>
          <a:p>
            <a:pPr marL="700088" indent="-3429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</a:rPr>
              <a:t>حساس بودن نسبت به موفقیت ها و شکست های دیگران</a:t>
            </a:r>
          </a:p>
          <a:p>
            <a:pPr marL="700088" indent="-3429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</a:rPr>
              <a:t>توجه به تجربه های تاریخی اما اسیر نشدن در گذشته ها</a:t>
            </a:r>
          </a:p>
          <a:p>
            <a:pPr marL="700088" indent="-3429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</a:rPr>
              <a:t>حداکثر سازی موفقیت و حداقل سازی شکست</a:t>
            </a:r>
          </a:p>
          <a:p>
            <a:pPr marL="700088" indent="-3429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</a:rPr>
              <a:t>رفع مشکل های سیستم در عمل</a:t>
            </a:r>
          </a:p>
          <a:p>
            <a:pPr marL="700088" indent="-3429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</a:rPr>
              <a:t>تاکید بر سیاستهای اساسی جامعه</a:t>
            </a:r>
          </a:p>
          <a:p>
            <a:pPr marL="700088" indent="-342900" algn="just" rtl="1">
              <a:buFont typeface="Arial" panose="020B0604020202020204" pitchFamily="34" charset="0"/>
              <a:buChar char="•"/>
            </a:pPr>
            <a:r>
              <a:rPr lang="fa-IR" sz="2000" dirty="0" err="1" smtClean="0">
                <a:cs typeface="B Homa" panose="00000400000000000000" pitchFamily="2" charset="-78"/>
              </a:rPr>
              <a:t>اقتضایی</a:t>
            </a:r>
            <a:r>
              <a:rPr lang="fa-IR" sz="2000" dirty="0" smtClean="0">
                <a:cs typeface="B Homa" panose="00000400000000000000" pitchFamily="2" charset="-78"/>
              </a:rPr>
              <a:t> بودن شیوه های خط مشی گذاری</a:t>
            </a:r>
          </a:p>
          <a:p>
            <a:pPr marL="700088" indent="-3429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</a:rPr>
              <a:t>تاکید بر انتخاب های اساسی با دیدی کل نگر</a:t>
            </a:r>
          </a:p>
          <a:p>
            <a:pPr marL="700088" indent="-3429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</a:rPr>
              <a:t>جامع بودن و آینده نگری</a:t>
            </a:r>
          </a:p>
          <a:p>
            <a:pPr marL="700088" indent="-342900" algn="just" rtl="1">
              <a:buFont typeface="Arial" panose="020B0604020202020204" pitchFamily="34" charset="0"/>
              <a:buChar char="•"/>
            </a:pPr>
            <a:endParaRPr lang="fa-IR" sz="2000" dirty="0" smtClean="0"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528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6336704"/>
          </a:xfrm>
        </p:spPr>
        <p:txBody>
          <a:bodyPr anchor="ctr">
            <a:noAutofit/>
          </a:bodyPr>
          <a:lstStyle/>
          <a:p>
            <a:pPr marL="700088" indent="-3429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</a:rPr>
              <a:t>توجه به ساختارها و موسسه های اجتماعی</a:t>
            </a:r>
          </a:p>
          <a:p>
            <a:pPr marL="700088" indent="-3429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</a:rPr>
              <a:t>توان رویارویی با پیچیدگی های گسترده</a:t>
            </a:r>
          </a:p>
          <a:p>
            <a:pPr marL="700088" indent="-3429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</a:rPr>
              <a:t>خط مشی گذاری در شرایط عدم اطمینان</a:t>
            </a:r>
          </a:p>
          <a:p>
            <a:pPr marL="700088" indent="-3429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</a:rPr>
              <a:t>خط مشی گذاری دانشی گرانبار از ارزش ها</a:t>
            </a:r>
          </a:p>
          <a:p>
            <a:pPr marL="700088" indent="-342900" algn="just" rtl="1">
              <a:buFont typeface="Arial" panose="020B0604020202020204" pitchFamily="34" charset="0"/>
              <a:buChar char="•"/>
            </a:pPr>
            <a:r>
              <a:rPr lang="fa-IR" sz="2000" dirty="0" err="1" smtClean="0">
                <a:cs typeface="B Homa" panose="00000400000000000000" pitchFamily="2" charset="-78"/>
              </a:rPr>
              <a:t>یادگیرنده</a:t>
            </a:r>
            <a:r>
              <a:rPr lang="fa-IR" sz="2000" dirty="0" smtClean="0">
                <a:cs typeface="B Homa" panose="00000400000000000000" pitchFamily="2" charset="-78"/>
              </a:rPr>
              <a:t> بودن نظام خط مشی گذاری</a:t>
            </a:r>
          </a:p>
          <a:p>
            <a:pPr marL="700088" indent="-3429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</a:rPr>
              <a:t>خلاقیت و نوآوری در تصمیم گیری</a:t>
            </a:r>
          </a:p>
          <a:p>
            <a:pPr marL="700088" indent="-3429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</a:rPr>
              <a:t>پاسخگو بودن در موقعیت های بحرانی</a:t>
            </a:r>
          </a:p>
          <a:p>
            <a:pPr marL="700088" indent="-3429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</a:rPr>
              <a:t>گرایش سیاسی در خط مشی گذاری</a:t>
            </a:r>
          </a:p>
          <a:p>
            <a:pPr marL="700088" indent="-3429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</a:rPr>
              <a:t>حرفه ای شدن خط مشی گذاری</a:t>
            </a:r>
          </a:p>
          <a:p>
            <a:pPr marL="700088" indent="-3429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</a:rPr>
              <a:t>سیستم اطلاع رسانی در خط مشی گذاری</a:t>
            </a:r>
          </a:p>
          <a:p>
            <a:pPr marL="700088" indent="-3429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</a:rPr>
              <a:t>خودآگاهی نظام خط مشی گذاری</a:t>
            </a:r>
          </a:p>
          <a:p>
            <a:pPr marL="700088" indent="-3429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</a:rPr>
              <a:t>ضرورتهای سازمانی و آموزشی دانش جدید خط مشی گذاری</a:t>
            </a:r>
          </a:p>
          <a:p>
            <a:pPr marL="700088" indent="-3429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</a:rPr>
              <a:t>تصمیم گیری و خط مشی گذاری در محیط سیستم های پشتیبانی تصمیم گیری</a:t>
            </a:r>
          </a:p>
          <a:p>
            <a:pPr marL="700088" indent="-3429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</a:rPr>
              <a:t>رویکردهای فرایند تصمیم گیری</a:t>
            </a:r>
          </a:p>
          <a:p>
            <a:pPr marL="700088" indent="-3429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</a:rPr>
              <a:t>ترکیب رویکردهای هنجاری و توصیفی</a:t>
            </a:r>
          </a:p>
          <a:p>
            <a:pPr marL="700088" indent="-3429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</a:rPr>
              <a:t>مسائل و مشکلات مطرح شده در فرایند تصمیم گیری</a:t>
            </a:r>
          </a:p>
          <a:p>
            <a:pPr marL="700088" indent="-3429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Homa" panose="00000400000000000000" pitchFamily="2" charset="-78"/>
              </a:rPr>
              <a:t>رویکرد های حل مساله یا مشکل</a:t>
            </a:r>
          </a:p>
        </p:txBody>
      </p:sp>
    </p:spTree>
    <p:extLst>
      <p:ext uri="{BB962C8B-B14F-4D97-AF65-F5344CB8AC3E}">
        <p14:creationId xmlns:p14="http://schemas.microsoft.com/office/powerpoint/2010/main" val="3410942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80928"/>
            <a:ext cx="7886700" cy="1325563"/>
          </a:xfrm>
        </p:spPr>
        <p:txBody>
          <a:bodyPr>
            <a:normAutofit/>
          </a:bodyPr>
          <a:lstStyle/>
          <a:p>
            <a:pPr algn="ctr" rtl="1"/>
            <a:r>
              <a:rPr lang="fa-IR" sz="3600" dirty="0" smtClean="0">
                <a:cs typeface="B Titr" panose="00000700000000000000" pitchFamily="2" charset="-78"/>
              </a:rPr>
              <a:t>با تشکر از </a:t>
            </a:r>
            <a:r>
              <a:rPr lang="fa-IR" sz="3600" dirty="0" err="1" smtClean="0">
                <a:cs typeface="B Titr" panose="00000700000000000000" pitchFamily="2" charset="-78"/>
              </a:rPr>
              <a:t>حُسن</a:t>
            </a:r>
            <a:r>
              <a:rPr lang="fa-IR" sz="3600" dirty="0" smtClean="0">
                <a:cs typeface="B Titr" panose="00000700000000000000" pitchFamily="2" charset="-78"/>
              </a:rPr>
              <a:t> توجه شما</a:t>
            </a:r>
            <a:endParaRPr lang="en-US" sz="36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200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692696"/>
            <a:ext cx="8064896" cy="6048672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 bIns="91440" anchor="t" anchorCtr="0">
            <a:noAutofit/>
          </a:bodyPr>
          <a:lstStyle>
            <a:lvl1pPr algn="ctr">
              <a:spcBef>
                <a:spcPct val="0"/>
              </a:spcBef>
              <a:buNone/>
              <a:defRPr kumimoji="0" sz="3200">
                <a:solidFill>
                  <a:srgbClr val="0070C0"/>
                </a:solidFill>
                <a:latin typeface="+mj-lt"/>
                <a:ea typeface="+mj-ea"/>
                <a:cs typeface="2  Titr" pitchFamily="2" charset="-78"/>
              </a:defRPr>
            </a:lvl1pPr>
          </a:lstStyle>
          <a:p>
            <a:pPr algn="just"/>
            <a:endParaRPr lang="fa-IR" b="1" dirty="0" smtClean="0">
              <a:solidFill>
                <a:srgbClr val="FF0000"/>
              </a:solidFill>
              <a:cs typeface="B Titr" pitchFamily="2" charset="-78"/>
            </a:endParaRPr>
          </a:p>
          <a:p>
            <a:pPr algn="just"/>
            <a:r>
              <a:rPr lang="fa-IR" sz="2400" b="1" dirty="0" smtClean="0">
                <a:solidFill>
                  <a:srgbClr val="FF0000"/>
                </a:solidFill>
                <a:cs typeface="B Titr" pitchFamily="2" charset="-78"/>
              </a:rPr>
              <a:t>خط </a:t>
            </a:r>
            <a:r>
              <a:rPr lang="fa-IR" sz="2400" b="1" dirty="0">
                <a:solidFill>
                  <a:srgbClr val="FF0000"/>
                </a:solidFill>
                <a:cs typeface="B Titr" pitchFamily="2" charset="-78"/>
              </a:rPr>
              <a:t>مشی عمومی چیست</a:t>
            </a:r>
            <a:r>
              <a:rPr lang="fa-IR" sz="2400" b="1" dirty="0" smtClean="0">
                <a:solidFill>
                  <a:srgbClr val="FF0000"/>
                </a:solidFill>
                <a:cs typeface="B Titr" pitchFamily="2" charset="-78"/>
              </a:rPr>
              <a:t>؟</a:t>
            </a:r>
          </a:p>
          <a:p>
            <a:pPr algn="just"/>
            <a:endParaRPr lang="fa-IR" sz="1400" b="1" dirty="0">
              <a:solidFill>
                <a:srgbClr val="FF0000"/>
              </a:solidFill>
              <a:cs typeface="B Titr" pitchFamily="2" charset="-78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خط </a:t>
            </a:r>
            <a:r>
              <a:rPr lang="fa-IR" sz="2000" dirty="0">
                <a:solidFill>
                  <a:schemeClr val="tx1"/>
                </a:solidFill>
                <a:cs typeface="B Homa" panose="00000400000000000000" pitchFamily="2" charset="-78"/>
              </a:rPr>
              <a:t>مشی عمومی تصمیمی است که در قبال یک مشکل عمومی اتخاذ </a:t>
            </a: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می شود 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فرآیندی </a:t>
            </a:r>
            <a:r>
              <a:rPr lang="fa-IR" sz="2000" dirty="0">
                <a:solidFill>
                  <a:schemeClr val="tx1"/>
                </a:solidFill>
                <a:cs typeface="B Homa" panose="00000400000000000000" pitchFamily="2" charset="-78"/>
              </a:rPr>
              <a:t>است که از زمان احساس مشکل شروع شده و به ارزیابی نتایج اجرای خط مشی ختم می شود</a:t>
            </a: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.</a:t>
            </a:r>
          </a:p>
          <a:p>
            <a:pPr algn="just"/>
            <a:endParaRPr lang="fa-IR" sz="1600" dirty="0">
              <a:solidFill>
                <a:schemeClr val="tx1"/>
              </a:solidFill>
              <a:cs typeface="B Titr" pitchFamily="2" charset="-78"/>
            </a:endParaRPr>
          </a:p>
          <a:p>
            <a:pPr algn="just"/>
            <a:endParaRPr lang="fa-IR" sz="1600" dirty="0" smtClean="0">
              <a:solidFill>
                <a:schemeClr val="tx1"/>
              </a:solidFill>
              <a:cs typeface="B Titr" pitchFamily="2" charset="-78"/>
            </a:endParaRPr>
          </a:p>
          <a:p>
            <a:pPr algn="just"/>
            <a:endParaRPr lang="en-US" sz="1000" dirty="0">
              <a:solidFill>
                <a:schemeClr val="tx1"/>
              </a:solidFill>
              <a:cs typeface="B Titr" pitchFamily="2" charset="-78"/>
            </a:endParaRPr>
          </a:p>
          <a:p>
            <a:pPr algn="just"/>
            <a:r>
              <a:rPr lang="fa-IR" sz="2400" b="1" dirty="0" smtClean="0">
                <a:solidFill>
                  <a:srgbClr val="FF0000"/>
                </a:solidFill>
                <a:cs typeface="B Titr" pitchFamily="2" charset="-78"/>
              </a:rPr>
              <a:t>اجزای خط مشی عمومی</a:t>
            </a:r>
            <a:endParaRPr lang="fa-IR" sz="2000" b="1" dirty="0">
              <a:solidFill>
                <a:srgbClr val="FF0000"/>
              </a:solidFill>
              <a:cs typeface="B Titr" pitchFamily="2" charset="-78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هدف: </a:t>
            </a:r>
            <a:r>
              <a:rPr lang="fa-IR" sz="2000" dirty="0" smtClean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به  عنوان مثال حل مشکل عمومی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محتوا: </a:t>
            </a:r>
            <a:r>
              <a:rPr lang="fa-IR" sz="2000" dirty="0" smtClean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طریقی است که ما را به هدف می رساند مثلا کاهش عوارض گمرکی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اثر</a:t>
            </a: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:</a:t>
            </a:r>
            <a:r>
              <a:rPr lang="en-US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 </a:t>
            </a:r>
            <a:r>
              <a:rPr lang="fa-IR" sz="2000" dirty="0" smtClean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نتیجه </a:t>
            </a:r>
            <a:r>
              <a:rPr lang="fa-IR" sz="2000" dirty="0" smtClean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اجرای خط مشی </a:t>
            </a:r>
          </a:p>
          <a:p>
            <a:pPr algn="just"/>
            <a:endParaRPr lang="fa-IR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61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2377" y="332656"/>
            <a:ext cx="8424936" cy="6230416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 bIns="91440" anchor="t" anchorCtr="0">
            <a:noAutofit/>
          </a:bodyPr>
          <a:lstStyle>
            <a:lvl1pPr algn="ctr">
              <a:spcBef>
                <a:spcPct val="0"/>
              </a:spcBef>
              <a:buNone/>
              <a:defRPr kumimoji="0" sz="3200">
                <a:solidFill>
                  <a:srgbClr val="0070C0"/>
                </a:solidFill>
                <a:latin typeface="+mj-lt"/>
                <a:ea typeface="+mj-ea"/>
                <a:cs typeface="2  Titr" pitchFamily="2" charset="-78"/>
              </a:defRPr>
            </a:lvl1pPr>
          </a:lstStyle>
          <a:p>
            <a:pPr algn="just"/>
            <a:endParaRPr lang="fa-IR" sz="1200" dirty="0">
              <a:solidFill>
                <a:schemeClr val="tx1"/>
              </a:solidFill>
              <a:cs typeface="B Titr" pitchFamily="2" charset="-78"/>
            </a:endParaRPr>
          </a:p>
          <a:p>
            <a:pPr algn="just"/>
            <a:r>
              <a:rPr lang="fa-IR" sz="2400" b="1" dirty="0">
                <a:solidFill>
                  <a:srgbClr val="FF0000"/>
                </a:solidFill>
                <a:cs typeface="B Titr" pitchFamily="2" charset="-78"/>
              </a:rPr>
              <a:t>ماهیت مسائل و مشکلات عمومی</a:t>
            </a:r>
            <a:r>
              <a:rPr lang="fa-IR" sz="2400" b="1" dirty="0" smtClean="0">
                <a:solidFill>
                  <a:srgbClr val="FF0000"/>
                </a:solidFill>
                <a:cs typeface="B Titr" pitchFamily="2" charset="-78"/>
              </a:rPr>
              <a:t>:</a:t>
            </a:r>
          </a:p>
          <a:p>
            <a:pPr algn="just"/>
            <a:endParaRPr lang="fa-IR" sz="900" b="1" dirty="0" smtClean="0">
              <a:solidFill>
                <a:srgbClr val="FF0000"/>
              </a:solidFill>
              <a:cs typeface="B Titr" pitchFamily="2" charset="-78"/>
            </a:endParaRPr>
          </a:p>
          <a:p>
            <a:pPr algn="just"/>
            <a:r>
              <a:rPr lang="fa-IR" sz="2400" dirty="0">
                <a:solidFill>
                  <a:schemeClr val="tx1"/>
                </a:solidFill>
                <a:cs typeface="B Homa" panose="00000400000000000000" pitchFamily="2" charset="-78"/>
              </a:rPr>
              <a:t>به نظر دیویی پیامدها در مقابل هر رویداد دوگونه </a:t>
            </a:r>
            <a:r>
              <a:rPr lang="fa-IR" sz="2400" dirty="0" smtClean="0">
                <a:solidFill>
                  <a:schemeClr val="tx1"/>
                </a:solidFill>
                <a:cs typeface="B Homa" panose="00000400000000000000" pitchFamily="2" charset="-78"/>
              </a:rPr>
              <a:t>هستند که بصورت مستقیم </a:t>
            </a:r>
            <a:r>
              <a:rPr lang="fa-IR" sz="2400" dirty="0">
                <a:solidFill>
                  <a:schemeClr val="tx1"/>
                </a:solidFill>
                <a:cs typeface="B Homa" panose="00000400000000000000" pitchFamily="2" charset="-78"/>
              </a:rPr>
              <a:t>و غیر مستقیم بر زندگی افراد تاثیر می </a:t>
            </a:r>
            <a:r>
              <a:rPr lang="fa-IR" sz="2400" dirty="0" smtClean="0">
                <a:solidFill>
                  <a:schemeClr val="tx1"/>
                </a:solidFill>
                <a:cs typeface="B Homa" panose="00000400000000000000" pitchFamily="2" charset="-78"/>
              </a:rPr>
              <a:t>گذارند و  </a:t>
            </a:r>
            <a:r>
              <a:rPr lang="fa-IR" sz="2400" dirty="0">
                <a:solidFill>
                  <a:schemeClr val="tx1"/>
                </a:solidFill>
                <a:cs typeface="B Homa" panose="00000400000000000000" pitchFamily="2" charset="-78"/>
              </a:rPr>
              <a:t>بحث مشکل عمومی و خصوصی </a:t>
            </a:r>
            <a:r>
              <a:rPr lang="fa-IR" sz="2400" dirty="0" smtClean="0">
                <a:solidFill>
                  <a:schemeClr val="tx1"/>
                </a:solidFill>
                <a:cs typeface="B Homa" panose="00000400000000000000" pitchFamily="2" charset="-78"/>
              </a:rPr>
              <a:t>را مطرح </a:t>
            </a:r>
            <a:r>
              <a:rPr lang="fa-IR" sz="2400" dirty="0">
                <a:solidFill>
                  <a:schemeClr val="tx1"/>
                </a:solidFill>
                <a:cs typeface="B Homa" panose="00000400000000000000" pitchFamily="2" charset="-78"/>
              </a:rPr>
              <a:t>می </a:t>
            </a:r>
            <a:r>
              <a:rPr lang="fa-IR" sz="2400" dirty="0" smtClean="0">
                <a:solidFill>
                  <a:schemeClr val="tx1"/>
                </a:solidFill>
                <a:cs typeface="B Homa" panose="00000400000000000000" pitchFamily="2" charset="-78"/>
              </a:rPr>
              <a:t>نمایند ،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a-IR" sz="2200" dirty="0" smtClean="0">
                <a:solidFill>
                  <a:schemeClr val="tx1"/>
                </a:solidFill>
                <a:cs typeface="B Homa" panose="00000400000000000000" pitchFamily="2" charset="-78"/>
              </a:rPr>
              <a:t>مشکل خصوصی: </a:t>
            </a:r>
            <a:r>
              <a:rPr lang="fa-IR" sz="2200" dirty="0" smtClean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اگر گستره </a:t>
            </a:r>
            <a:r>
              <a:rPr lang="fa-IR" sz="2200" dirty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تاثیر عملیات و نظارت بر پیامدها و نیازها </a:t>
            </a:r>
            <a:r>
              <a:rPr lang="fa-IR" sz="2200" dirty="0" smtClean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محدود باشد مشکل </a:t>
            </a:r>
            <a:r>
              <a:rPr lang="fa-IR" sz="2200" dirty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خصوصی </a:t>
            </a:r>
            <a:r>
              <a:rPr lang="fa-IR" sz="2200" dirty="0" smtClean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است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a-IR" sz="2200" dirty="0" smtClean="0">
                <a:solidFill>
                  <a:schemeClr val="tx1"/>
                </a:solidFill>
                <a:cs typeface="B Homa" panose="00000400000000000000" pitchFamily="2" charset="-78"/>
              </a:rPr>
              <a:t>مشکل عمومی: </a:t>
            </a:r>
            <a:r>
              <a:rPr lang="fa-IR" sz="2200" dirty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ولی اگر </a:t>
            </a:r>
            <a:r>
              <a:rPr lang="fa-IR" sz="2200" dirty="0" smtClean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مشکل به </a:t>
            </a:r>
            <a:r>
              <a:rPr lang="fa-IR" sz="2200" dirty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گونه ای مستقیم یا غیر مستقیم تاثیر عمیق و </a:t>
            </a:r>
            <a:r>
              <a:rPr lang="fa-IR" sz="2200" dirty="0" smtClean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فراگیر و </a:t>
            </a:r>
            <a:r>
              <a:rPr lang="fa-IR" sz="2200" dirty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گسترده بگذارد مشکل عمومی قلمداد می شود.</a:t>
            </a:r>
            <a:endParaRPr lang="en-US" sz="2200" dirty="0">
              <a:solidFill>
                <a:schemeClr val="accent5">
                  <a:lumMod val="50000"/>
                </a:schemeClr>
              </a:solidFill>
              <a:cs typeface="B Homa" panose="00000400000000000000" pitchFamily="2" charset="-78"/>
            </a:endParaRPr>
          </a:p>
          <a:p>
            <a:pPr algn="just"/>
            <a:endParaRPr lang="fa-IR" sz="2400" dirty="0" smtClean="0">
              <a:solidFill>
                <a:srgbClr val="FF0000"/>
              </a:solidFill>
              <a:cs typeface="B Titr" pitchFamily="2" charset="-78"/>
            </a:endParaRPr>
          </a:p>
          <a:p>
            <a:pPr algn="just"/>
            <a:endParaRPr lang="fa-IR" sz="2400" dirty="0" smtClean="0">
              <a:solidFill>
                <a:srgbClr val="FF0000"/>
              </a:solidFill>
              <a:cs typeface="B Titr" pitchFamily="2" charset="-78"/>
            </a:endParaRPr>
          </a:p>
          <a:p>
            <a:pPr algn="just"/>
            <a:r>
              <a:rPr lang="fa-IR" sz="2400" dirty="0" smtClean="0">
                <a:solidFill>
                  <a:srgbClr val="FF0000"/>
                </a:solidFill>
                <a:cs typeface="B Titr" pitchFamily="2" charset="-78"/>
              </a:rPr>
              <a:t>انواع طبقه </a:t>
            </a:r>
            <a:r>
              <a:rPr lang="fa-IR" sz="2400" dirty="0">
                <a:solidFill>
                  <a:srgbClr val="FF0000"/>
                </a:solidFill>
                <a:cs typeface="B Titr" pitchFamily="2" charset="-78"/>
              </a:rPr>
              <a:t>بندی  خط مشی 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a-IR" sz="2400" dirty="0" smtClean="0">
                <a:solidFill>
                  <a:schemeClr val="tx1"/>
                </a:solidFill>
                <a:cs typeface="B Homa" panose="00000400000000000000" pitchFamily="2" charset="-78"/>
              </a:rPr>
              <a:t>براساس </a:t>
            </a:r>
            <a:r>
              <a:rPr lang="fa-IR" sz="2400" dirty="0">
                <a:solidFill>
                  <a:schemeClr val="tx1"/>
                </a:solidFill>
                <a:cs typeface="B Homa" panose="00000400000000000000" pitchFamily="2" charset="-78"/>
              </a:rPr>
              <a:t>قوای سه گانه هیئت </a:t>
            </a:r>
            <a:r>
              <a:rPr lang="fa-IR" sz="2400" dirty="0" smtClean="0">
                <a:solidFill>
                  <a:schemeClr val="tx1"/>
                </a:solidFill>
                <a:cs typeface="B Homa" panose="00000400000000000000" pitchFamily="2" charset="-78"/>
              </a:rPr>
              <a:t>حاکمه: </a:t>
            </a:r>
            <a:r>
              <a:rPr lang="fa-IR" sz="2400" dirty="0" smtClean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شامل خط </a:t>
            </a:r>
            <a:r>
              <a:rPr lang="fa-IR" sz="2400" dirty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مشی های </a:t>
            </a:r>
            <a:r>
              <a:rPr lang="fa-IR" sz="2400" dirty="0" smtClean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قضایی، خط مشی </a:t>
            </a:r>
            <a:r>
              <a:rPr lang="fa-IR" sz="2400" dirty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های اجرایی و خط مشی های </a:t>
            </a:r>
            <a:r>
              <a:rPr lang="fa-IR" sz="2400" dirty="0" err="1" smtClean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تقنینی</a:t>
            </a:r>
            <a:endParaRPr lang="fa-IR" sz="2400" dirty="0" smtClean="0">
              <a:solidFill>
                <a:schemeClr val="accent5">
                  <a:lumMod val="50000"/>
                </a:schemeClr>
              </a:solidFill>
              <a:cs typeface="B Homa" panose="00000400000000000000" pitchFamily="2" charset="-7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a-IR" sz="2400" dirty="0" smtClean="0">
                <a:solidFill>
                  <a:schemeClr val="tx1"/>
                </a:solidFill>
                <a:cs typeface="B Homa" panose="00000400000000000000" pitchFamily="2" charset="-78"/>
              </a:rPr>
              <a:t>فراگیر، هادی و عمومی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a-IR" sz="2400" dirty="0" smtClean="0">
                <a:solidFill>
                  <a:schemeClr val="tx1"/>
                </a:solidFill>
                <a:cs typeface="B Homa" panose="00000400000000000000" pitchFamily="2" charset="-78"/>
              </a:rPr>
              <a:t>انضباطی، توزیعی و توزیعی مجدد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6701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7422" y="620688"/>
            <a:ext cx="8424936" cy="6048672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 bIns="91440" anchor="t" anchorCtr="0">
            <a:noAutofit/>
          </a:bodyPr>
          <a:lstStyle>
            <a:lvl1pPr algn="ctr">
              <a:spcBef>
                <a:spcPct val="0"/>
              </a:spcBef>
              <a:buNone/>
              <a:defRPr kumimoji="0" sz="3200">
                <a:solidFill>
                  <a:srgbClr val="0070C0"/>
                </a:solidFill>
                <a:latin typeface="+mj-lt"/>
                <a:ea typeface="+mj-ea"/>
                <a:cs typeface="2  Titr" pitchFamily="2" charset="-78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fa-IR" sz="2400" dirty="0" smtClean="0">
                <a:solidFill>
                  <a:srgbClr val="FF0000"/>
                </a:solidFill>
                <a:cs typeface="B Titr" pitchFamily="2" charset="-78"/>
              </a:rPr>
              <a:t>فرایند </a:t>
            </a:r>
            <a:r>
              <a:rPr lang="fa-IR" sz="2400" dirty="0">
                <a:solidFill>
                  <a:srgbClr val="FF0000"/>
                </a:solidFill>
                <a:cs typeface="B Titr" pitchFamily="2" charset="-78"/>
              </a:rPr>
              <a:t>خط مشی گذاری عمومی</a:t>
            </a:r>
            <a:r>
              <a:rPr lang="fa-IR" sz="2400" dirty="0" smtClean="0">
                <a:solidFill>
                  <a:srgbClr val="FF0000"/>
                </a:solidFill>
                <a:cs typeface="B Titr" pitchFamily="2" charset="-78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اگر </a:t>
            </a:r>
            <a:r>
              <a:rPr lang="fa-IR" sz="2000" dirty="0">
                <a:solidFill>
                  <a:schemeClr val="tx1"/>
                </a:solidFill>
                <a:cs typeface="B Homa" panose="00000400000000000000" pitchFamily="2" charset="-78"/>
              </a:rPr>
              <a:t>خط مشی گذاری دفعتا و فوری صورت </a:t>
            </a: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نگیرد ، شامل </a:t>
            </a:r>
            <a:r>
              <a:rPr lang="fa-IR" sz="2000" dirty="0">
                <a:solidFill>
                  <a:schemeClr val="tx1"/>
                </a:solidFill>
                <a:cs typeface="B Homa" panose="00000400000000000000" pitchFamily="2" charset="-78"/>
              </a:rPr>
              <a:t>مراحل معیّنی می </a:t>
            </a: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باشد .</a:t>
            </a:r>
            <a:r>
              <a:rPr lang="fa-IR" sz="2000" dirty="0">
                <a:solidFill>
                  <a:schemeClr val="tx1"/>
                </a:solidFill>
                <a:cs typeface="B Homa" panose="00000400000000000000" pitchFamily="2" charset="-78"/>
              </a:rPr>
              <a:t>خط مشی پس از تعامل متغیرهای سازمانی و غیرسازمانی برای تدوین </a:t>
            </a: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، تصویب و اجرا آماده </a:t>
            </a:r>
            <a:r>
              <a:rPr lang="fa-IR" sz="2000" dirty="0">
                <a:solidFill>
                  <a:schemeClr val="tx1"/>
                </a:solidFill>
                <a:cs typeface="B Homa" panose="00000400000000000000" pitchFamily="2" charset="-78"/>
              </a:rPr>
              <a:t>می شود.</a:t>
            </a:r>
            <a:endParaRPr lang="en-US" sz="20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algn="just">
              <a:lnSpc>
                <a:spcPct val="150000"/>
              </a:lnSpc>
            </a:pPr>
            <a:endParaRPr lang="fa-IR" sz="1400" dirty="0" smtClean="0">
              <a:cs typeface="B Titr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fa-IR" sz="2400" dirty="0">
                <a:solidFill>
                  <a:srgbClr val="FF0000"/>
                </a:solidFill>
                <a:cs typeface="B Titr" pitchFamily="2" charset="-78"/>
              </a:rPr>
              <a:t>مراحل خط مشی گذاری عمومی</a:t>
            </a:r>
            <a:r>
              <a:rPr lang="fa-IR" sz="2400" dirty="0" smtClean="0">
                <a:solidFill>
                  <a:srgbClr val="FF0000"/>
                </a:solidFill>
                <a:cs typeface="B Titr" pitchFamily="2" charset="-78"/>
              </a:rPr>
              <a:t>:</a:t>
            </a:r>
          </a:p>
          <a:p>
            <a:pPr marL="579438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مرحله </a:t>
            </a:r>
            <a:r>
              <a:rPr lang="fa-IR" sz="2000" dirty="0">
                <a:solidFill>
                  <a:schemeClr val="tx1"/>
                </a:solidFill>
                <a:cs typeface="B Homa" panose="00000400000000000000" pitchFamily="2" charset="-78"/>
              </a:rPr>
              <a:t>شناخت،درک و بیان مساله یا مشکل</a:t>
            </a:r>
            <a:endParaRPr lang="en-US" sz="20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marL="579438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ارجاع </a:t>
            </a:r>
            <a:r>
              <a:rPr lang="fa-IR" sz="2000" dirty="0">
                <a:solidFill>
                  <a:schemeClr val="tx1"/>
                </a:solidFill>
                <a:cs typeface="B Homa" panose="00000400000000000000" pitchFamily="2" charset="-78"/>
              </a:rPr>
              <a:t>و طرح مسائل در سازمان های عمومی</a:t>
            </a:r>
            <a:endParaRPr lang="en-US" sz="20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marL="579438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شکل </a:t>
            </a:r>
            <a:r>
              <a:rPr lang="fa-IR" sz="2000" dirty="0">
                <a:solidFill>
                  <a:schemeClr val="tx1"/>
                </a:solidFill>
                <a:cs typeface="B Homa" panose="00000400000000000000" pitchFamily="2" charset="-78"/>
              </a:rPr>
              <a:t>گیری،تهیه و تدوین خط مشی</a:t>
            </a:r>
            <a:endParaRPr lang="en-US" sz="20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marL="579438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قانونی </a:t>
            </a:r>
            <a:r>
              <a:rPr lang="fa-IR" sz="2000" dirty="0">
                <a:solidFill>
                  <a:schemeClr val="tx1"/>
                </a:solidFill>
                <a:cs typeface="B Homa" panose="00000400000000000000" pitchFamily="2" charset="-78"/>
              </a:rPr>
              <a:t>کردن و مشروعیت بخشیدن به خط مشی</a:t>
            </a:r>
            <a:endParaRPr lang="en-US" sz="20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marL="579438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ابلاغ </a:t>
            </a:r>
            <a:r>
              <a:rPr lang="fa-IR" sz="2000" dirty="0">
                <a:solidFill>
                  <a:schemeClr val="tx1"/>
                </a:solidFill>
                <a:cs typeface="B Homa" panose="00000400000000000000" pitchFamily="2" charset="-78"/>
              </a:rPr>
              <a:t>و اجرای خط مشی</a:t>
            </a:r>
            <a:endParaRPr lang="en-US" sz="20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marL="579438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ارزیابی </a:t>
            </a:r>
            <a:r>
              <a:rPr lang="fa-IR" sz="2000" dirty="0">
                <a:solidFill>
                  <a:schemeClr val="tx1"/>
                </a:solidFill>
                <a:cs typeface="B Homa" panose="00000400000000000000" pitchFamily="2" charset="-78"/>
              </a:rPr>
              <a:t>خط مشی و جمع آوری اطلاعات از بازتاب عملیات اجرا شده</a:t>
            </a:r>
            <a:r>
              <a:rPr lang="fa-IR" sz="2000" dirty="0" smtClean="0">
                <a:solidFill>
                  <a:schemeClr val="tx1"/>
                </a:solidFill>
                <a:cs typeface="B Homa" panose="00000400000000000000" pitchFamily="2" charset="-78"/>
              </a:rPr>
              <a:t>.</a:t>
            </a:r>
          </a:p>
          <a:p>
            <a:pPr marL="236538" algn="just">
              <a:lnSpc>
                <a:spcPct val="150000"/>
              </a:lnSpc>
            </a:pPr>
            <a:endParaRPr lang="fa-IR" sz="1800" dirty="0" smtClean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marL="45720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a-IR" sz="2400" dirty="0" smtClean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 </a:t>
            </a:r>
            <a:r>
              <a:rPr lang="fa-IR" sz="1600" dirty="0" smtClean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این </a:t>
            </a:r>
            <a:r>
              <a:rPr lang="fa-IR" sz="1600" dirty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مراحل جدا از هم نمی باشند بلکه در یک چرخه </a:t>
            </a:r>
            <a:r>
              <a:rPr lang="fa-IR" sz="1600" dirty="0" smtClean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که </a:t>
            </a:r>
            <a:r>
              <a:rPr lang="fa-IR" sz="1600" dirty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دارای ارتباطات چند سویه و مداوم </a:t>
            </a:r>
            <a:r>
              <a:rPr lang="fa-IR" sz="1600" dirty="0" smtClean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هستند </a:t>
            </a:r>
            <a:r>
              <a:rPr lang="fa-IR" sz="1600" dirty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شکل می </a:t>
            </a:r>
            <a:r>
              <a:rPr lang="fa-IR" sz="1600" dirty="0" smtClean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گیرند</a:t>
            </a:r>
            <a:r>
              <a:rPr lang="fa-IR" sz="1600" dirty="0">
                <a:solidFill>
                  <a:schemeClr val="accent5">
                    <a:lumMod val="50000"/>
                  </a:schemeClr>
                </a:solidFill>
                <a:cs typeface="B Homa" panose="00000400000000000000" pitchFamily="2" charset="-78"/>
              </a:rPr>
              <a:t>.</a:t>
            </a:r>
            <a:endParaRPr lang="en-US" sz="1600" dirty="0">
              <a:solidFill>
                <a:schemeClr val="accent5">
                  <a:lumMod val="50000"/>
                </a:schemeClr>
              </a:solidFill>
              <a:cs typeface="B Homa" panose="00000400000000000000" pitchFamily="2" charset="-78"/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3600" dirty="0">
              <a:solidFill>
                <a:srgbClr val="0070C0"/>
              </a:solidFill>
              <a:latin typeface="+mj-lt"/>
              <a:ea typeface="+mj-ea"/>
              <a:cs typeface="2  Titr" pitchFamily="2" charset="-78"/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5367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1340768"/>
            <a:ext cx="6858000" cy="657027"/>
          </a:xfrm>
        </p:spPr>
        <p:txBody>
          <a:bodyPr>
            <a:noAutofit/>
          </a:bodyPr>
          <a:lstStyle/>
          <a:p>
            <a:pPr algn="r" rtl="1"/>
            <a:r>
              <a:rPr lang="fa-IR" sz="2800" dirty="0" smtClean="0">
                <a:cs typeface="2  Titr" pitchFamily="2" charset="-78"/>
              </a:rPr>
              <a:t>فصل دوم</a:t>
            </a:r>
            <a:endParaRPr lang="fa-IR" sz="2800" dirty="0">
              <a:cs typeface="2 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2636912"/>
            <a:ext cx="7056784" cy="1600200"/>
          </a:xfrm>
        </p:spPr>
        <p:txBody>
          <a:bodyPr anchor="ctr">
            <a:noAutofit/>
          </a:bodyPr>
          <a:lstStyle/>
          <a:p>
            <a:r>
              <a:rPr lang="fa-IR" sz="3000" b="1" dirty="0" smtClean="0">
                <a:solidFill>
                  <a:schemeClr val="tx1"/>
                </a:solidFill>
                <a:cs typeface="B Titr" pitchFamily="2" charset="-78"/>
              </a:rPr>
              <a:t>مدل </a:t>
            </a:r>
            <a:r>
              <a:rPr lang="fa-IR" sz="3000" b="1" dirty="0">
                <a:solidFill>
                  <a:schemeClr val="tx1"/>
                </a:solidFill>
                <a:cs typeface="B Titr" pitchFamily="2" charset="-78"/>
              </a:rPr>
              <a:t>های خط مشی گذاری عمومی</a:t>
            </a:r>
          </a:p>
        </p:txBody>
      </p:sp>
    </p:spTree>
    <p:extLst>
      <p:ext uri="{BB962C8B-B14F-4D97-AF65-F5344CB8AC3E}">
        <p14:creationId xmlns:p14="http://schemas.microsoft.com/office/powerpoint/2010/main" val="390309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7422" y="366936"/>
            <a:ext cx="8424936" cy="6374432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 bIns="91440" anchor="t" anchorCtr="0">
            <a:noAutofit/>
          </a:bodyPr>
          <a:lstStyle>
            <a:lvl1pPr algn="ctr">
              <a:spcBef>
                <a:spcPct val="0"/>
              </a:spcBef>
              <a:buNone/>
              <a:defRPr kumimoji="0" sz="3200">
                <a:solidFill>
                  <a:srgbClr val="0070C0"/>
                </a:solidFill>
                <a:latin typeface="+mj-lt"/>
                <a:ea typeface="+mj-ea"/>
                <a:cs typeface="2  Titr" pitchFamily="2" charset="-78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fa-IR" sz="2000" b="1" dirty="0" smtClean="0">
                <a:solidFill>
                  <a:srgbClr val="FF0000"/>
                </a:solidFill>
                <a:cs typeface="B Titr" pitchFamily="2" charset="-78"/>
              </a:rPr>
              <a:t>تعریف مدل :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800" dirty="0" smtClean="0">
                <a:solidFill>
                  <a:schemeClr val="tx1"/>
                </a:solidFill>
                <a:cs typeface="B Homa" panose="00000400000000000000" pitchFamily="2" charset="-78"/>
              </a:rPr>
              <a:t>برداشتهای </a:t>
            </a:r>
            <a:r>
              <a:rPr lang="fa-IR" sz="1800" dirty="0">
                <a:solidFill>
                  <a:schemeClr val="tx1"/>
                </a:solidFill>
                <a:cs typeface="B Homa" panose="00000400000000000000" pitchFamily="2" charset="-78"/>
              </a:rPr>
              <a:t>انتزاعی از واقعیت می </a:t>
            </a:r>
            <a:r>
              <a:rPr lang="fa-IR" sz="1800" dirty="0" smtClean="0">
                <a:solidFill>
                  <a:schemeClr val="tx1"/>
                </a:solidFill>
                <a:cs typeface="B Homa" panose="00000400000000000000" pitchFamily="2" charset="-78"/>
              </a:rPr>
              <a:t>باشد 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800" dirty="0" smtClean="0">
                <a:solidFill>
                  <a:schemeClr val="tx1"/>
                </a:solidFill>
                <a:cs typeface="B Homa" panose="00000400000000000000" pitchFamily="2" charset="-78"/>
              </a:rPr>
              <a:t> بازسازی </a:t>
            </a:r>
            <a:r>
              <a:rPr lang="fa-IR" sz="1800" dirty="0">
                <a:solidFill>
                  <a:schemeClr val="tx1"/>
                </a:solidFill>
                <a:cs typeface="B Homa" panose="00000400000000000000" pitchFamily="2" charset="-78"/>
              </a:rPr>
              <a:t>و </a:t>
            </a:r>
            <a:r>
              <a:rPr lang="fa-IR" sz="1800" dirty="0" err="1">
                <a:solidFill>
                  <a:schemeClr val="tx1"/>
                </a:solidFill>
                <a:cs typeface="B Homa" panose="00000400000000000000" pitchFamily="2" charset="-78"/>
              </a:rPr>
              <a:t>تلخیصی</a:t>
            </a:r>
            <a:r>
              <a:rPr lang="fa-IR" sz="1800" dirty="0">
                <a:solidFill>
                  <a:schemeClr val="tx1"/>
                </a:solidFill>
                <a:cs typeface="B Homa" panose="00000400000000000000" pitchFamily="2" charset="-78"/>
              </a:rPr>
              <a:t> از واقعیت است که با در برداشتن ویژگیهای اصلی از واقعیت </a:t>
            </a:r>
            <a:r>
              <a:rPr lang="fa-IR" sz="1800" dirty="0" smtClean="0">
                <a:solidFill>
                  <a:schemeClr val="tx1"/>
                </a:solidFill>
                <a:cs typeface="B Homa" panose="00000400000000000000" pitchFamily="2" charset="-78"/>
              </a:rPr>
              <a:t> ،  شناخت </a:t>
            </a:r>
            <a:r>
              <a:rPr lang="fa-IR" sz="1800" dirty="0">
                <a:solidFill>
                  <a:schemeClr val="tx1"/>
                </a:solidFill>
                <a:cs typeface="B Homa" panose="00000400000000000000" pitchFamily="2" charset="-78"/>
              </a:rPr>
              <a:t>ما را تسهیل می </a:t>
            </a:r>
            <a:r>
              <a:rPr lang="fa-IR" sz="1800" dirty="0" smtClean="0">
                <a:solidFill>
                  <a:schemeClr val="tx1"/>
                </a:solidFill>
                <a:cs typeface="B Homa" panose="00000400000000000000" pitchFamily="2" charset="-78"/>
              </a:rPr>
              <a:t>کند .</a:t>
            </a:r>
          </a:p>
          <a:p>
            <a:pPr algn="just">
              <a:lnSpc>
                <a:spcPct val="150000"/>
              </a:lnSpc>
            </a:pPr>
            <a:endParaRPr lang="fa-IR" sz="600" b="1" dirty="0"/>
          </a:p>
          <a:p>
            <a:pPr algn="just">
              <a:lnSpc>
                <a:spcPct val="150000"/>
              </a:lnSpc>
            </a:pPr>
            <a:r>
              <a:rPr lang="fa-IR" sz="2000" b="1" dirty="0">
                <a:solidFill>
                  <a:srgbClr val="FF0000"/>
                </a:solidFill>
                <a:cs typeface="B Titr" pitchFamily="2" charset="-78"/>
              </a:rPr>
              <a:t>ویژگی های مدل </a:t>
            </a:r>
            <a:r>
              <a:rPr lang="fa-IR" sz="2000" b="1" dirty="0" smtClean="0">
                <a:solidFill>
                  <a:srgbClr val="FF0000"/>
                </a:solidFill>
                <a:cs typeface="B Titr" pitchFamily="2" charset="-78"/>
              </a:rPr>
              <a:t>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fa-IR" sz="1800" dirty="0">
                <a:solidFill>
                  <a:schemeClr val="tx1"/>
                </a:solidFill>
                <a:cs typeface="B Homa" panose="00000400000000000000" pitchFamily="2" charset="-78"/>
              </a:rPr>
              <a:t>سادگی و خلاصه بودن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fa-IR" sz="1800" dirty="0">
                <a:solidFill>
                  <a:schemeClr val="tx1"/>
                </a:solidFill>
                <a:cs typeface="B Homa" panose="00000400000000000000" pitchFamily="2" charset="-78"/>
              </a:rPr>
              <a:t>قدرت نظم دهندگی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fa-IR" sz="1800" dirty="0">
                <a:solidFill>
                  <a:schemeClr val="tx1"/>
                </a:solidFill>
                <a:cs typeface="B Homa" panose="00000400000000000000" pitchFamily="2" charset="-78"/>
              </a:rPr>
              <a:t>گویای جنبه های اصلی و </a:t>
            </a:r>
            <a:r>
              <a:rPr lang="fa-IR" sz="1800" dirty="0" err="1">
                <a:solidFill>
                  <a:schemeClr val="tx1"/>
                </a:solidFill>
                <a:cs typeface="B Homa" panose="00000400000000000000" pitchFamily="2" charset="-78"/>
              </a:rPr>
              <a:t>مهمّ</a:t>
            </a:r>
            <a:r>
              <a:rPr lang="fa-IR" sz="1800" dirty="0">
                <a:solidFill>
                  <a:schemeClr val="tx1"/>
                </a:solidFill>
                <a:cs typeface="B Homa" panose="00000400000000000000" pitchFamily="2" charset="-78"/>
              </a:rPr>
              <a:t> پدیده های مورد نظر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fa-IR" sz="1800" dirty="0">
                <a:solidFill>
                  <a:schemeClr val="tx1"/>
                </a:solidFill>
                <a:cs typeface="B Homa" panose="00000400000000000000" pitchFamily="2" charset="-78"/>
              </a:rPr>
              <a:t>هماهنگی و تطابق با واقعیت ها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fa-IR" sz="1800" dirty="0">
                <a:solidFill>
                  <a:schemeClr val="tx1"/>
                </a:solidFill>
                <a:cs typeface="B Homa" panose="00000400000000000000" pitchFamily="2" charset="-78"/>
              </a:rPr>
              <a:t>اثر بخشی و مفید بودن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fa-IR" sz="1800" dirty="0">
                <a:solidFill>
                  <a:schemeClr val="tx1"/>
                </a:solidFill>
                <a:cs typeface="B Homa" panose="00000400000000000000" pitchFamily="2" charset="-78"/>
              </a:rPr>
              <a:t>تسهیل کننده امر تحقیقات و بررسی ها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fa-IR" sz="1800" dirty="0" err="1">
                <a:solidFill>
                  <a:schemeClr val="tx1"/>
                </a:solidFill>
                <a:cs typeface="B Homa" panose="00000400000000000000" pitchFamily="2" charset="-78"/>
              </a:rPr>
              <a:t>مبیّن</a:t>
            </a:r>
            <a:r>
              <a:rPr lang="fa-IR" sz="1800" dirty="0">
                <a:solidFill>
                  <a:schemeClr val="tx1"/>
                </a:solidFill>
                <a:cs typeface="B Homa" panose="00000400000000000000" pitchFamily="2" charset="-78"/>
              </a:rPr>
              <a:t> و </a:t>
            </a:r>
            <a:r>
              <a:rPr lang="fa-IR" sz="1800" dirty="0" err="1">
                <a:solidFill>
                  <a:schemeClr val="tx1"/>
                </a:solidFill>
                <a:cs typeface="B Homa" panose="00000400000000000000" pitchFamily="2" charset="-78"/>
              </a:rPr>
              <a:t>مشرّح</a:t>
            </a:r>
            <a:r>
              <a:rPr lang="fa-IR" sz="1800" dirty="0">
                <a:solidFill>
                  <a:schemeClr val="tx1"/>
                </a:solidFill>
                <a:cs typeface="B Homa" panose="00000400000000000000" pitchFamily="2" charset="-78"/>
              </a:rPr>
              <a:t> پدیده ها</a:t>
            </a:r>
            <a:endParaRPr lang="en-US" sz="18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algn="just">
              <a:lnSpc>
                <a:spcPct val="150000"/>
              </a:lnSpc>
            </a:pPr>
            <a:endParaRPr lang="fa-IR" sz="500" b="1" dirty="0" smtClean="0">
              <a:solidFill>
                <a:srgbClr val="FF0000"/>
              </a:solidFill>
              <a:cs typeface="B Titr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fa-IR" sz="1800" dirty="0">
                <a:solidFill>
                  <a:srgbClr val="FF0000"/>
                </a:solidFill>
                <a:cs typeface="B Titr" pitchFamily="2" charset="-78"/>
              </a:rPr>
              <a:t>فرق مدل با فرایند واقعی خط مشی گذاری </a:t>
            </a:r>
            <a:r>
              <a:rPr lang="fa-IR" sz="1800" dirty="0" smtClean="0">
                <a:solidFill>
                  <a:srgbClr val="FF0000"/>
                </a:solidFill>
                <a:cs typeface="B Titr" pitchFamily="2" charset="-78"/>
              </a:rPr>
              <a:t>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a-IR" sz="1800" dirty="0" smtClean="0">
                <a:solidFill>
                  <a:schemeClr val="tx1"/>
                </a:solidFill>
                <a:cs typeface="B Homa" panose="00000400000000000000" pitchFamily="2" charset="-78"/>
              </a:rPr>
              <a:t>همه </a:t>
            </a:r>
            <a:r>
              <a:rPr lang="fa-IR" sz="1800" dirty="0">
                <a:solidFill>
                  <a:schemeClr val="tx1"/>
                </a:solidFill>
                <a:cs typeface="B Homa" panose="00000400000000000000" pitchFamily="2" charset="-78"/>
              </a:rPr>
              <a:t>متغیرهای </a:t>
            </a:r>
            <a:r>
              <a:rPr lang="fa-IR" sz="1800" dirty="0" smtClean="0">
                <a:solidFill>
                  <a:schemeClr val="tx1"/>
                </a:solidFill>
                <a:cs typeface="B Homa" panose="00000400000000000000" pitchFamily="2" charset="-78"/>
              </a:rPr>
              <a:t>موثر</a:t>
            </a:r>
            <a:r>
              <a:rPr lang="fa-IR" sz="1800" dirty="0">
                <a:solidFill>
                  <a:schemeClr val="tx1"/>
                </a:solidFill>
                <a:cs typeface="B Homa" panose="00000400000000000000" pitchFamily="2" charset="-78"/>
              </a:rPr>
              <a:t>،</a:t>
            </a:r>
            <a:r>
              <a:rPr lang="fa-IR" sz="1800" dirty="0" smtClean="0">
                <a:solidFill>
                  <a:schemeClr val="tx1"/>
                </a:solidFill>
                <a:cs typeface="B Homa" panose="00000400000000000000" pitchFamily="2" charset="-78"/>
              </a:rPr>
              <a:t> </a:t>
            </a:r>
            <a:r>
              <a:rPr lang="fa-IR" sz="1800" dirty="0" smtClean="0">
                <a:solidFill>
                  <a:schemeClr val="tx1"/>
                </a:solidFill>
                <a:cs typeface="B Homa" panose="00000400000000000000" pitchFamily="2" charset="-78"/>
              </a:rPr>
              <a:t>در </a:t>
            </a:r>
            <a:r>
              <a:rPr lang="fa-IR" sz="1800" dirty="0">
                <a:solidFill>
                  <a:schemeClr val="tx1"/>
                </a:solidFill>
                <a:cs typeface="B Homa" panose="00000400000000000000" pitchFamily="2" charset="-78"/>
              </a:rPr>
              <a:t>خط مشی گذاری دخیل هستند در صورتی که در مدل به بررسی برخی </a:t>
            </a:r>
            <a:r>
              <a:rPr lang="fa-IR" sz="1800" dirty="0" err="1">
                <a:solidFill>
                  <a:schemeClr val="tx1"/>
                </a:solidFill>
                <a:cs typeface="B Homa" panose="00000400000000000000" pitchFamily="2" charset="-78"/>
              </a:rPr>
              <a:t>متغیرها</a:t>
            </a:r>
            <a:r>
              <a:rPr lang="fa-IR" sz="1800" dirty="0">
                <a:solidFill>
                  <a:schemeClr val="tx1"/>
                </a:solidFill>
                <a:cs typeface="B Homa" panose="00000400000000000000" pitchFamily="2" charset="-78"/>
              </a:rPr>
              <a:t> پرداخته می </a:t>
            </a:r>
            <a:r>
              <a:rPr lang="fa-IR" sz="1800" dirty="0" smtClean="0">
                <a:solidFill>
                  <a:schemeClr val="tx1"/>
                </a:solidFill>
                <a:cs typeface="B Homa" panose="00000400000000000000" pitchFamily="2" charset="-78"/>
              </a:rPr>
              <a:t>شود.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a-IR" sz="1800" dirty="0" smtClean="0">
                <a:solidFill>
                  <a:schemeClr val="tx1"/>
                </a:solidFill>
                <a:cs typeface="B Homa" panose="00000400000000000000" pitchFamily="2" charset="-78"/>
              </a:rPr>
              <a:t>ساده ، خلاصه </a:t>
            </a:r>
            <a:r>
              <a:rPr lang="fa-IR" sz="1800" dirty="0">
                <a:solidFill>
                  <a:schemeClr val="tx1"/>
                </a:solidFill>
                <a:cs typeface="B Homa" panose="00000400000000000000" pitchFamily="2" charset="-78"/>
              </a:rPr>
              <a:t>و گویا بودن مدل ها </a:t>
            </a:r>
            <a:r>
              <a:rPr lang="fa-IR" sz="1800" dirty="0" smtClean="0">
                <a:solidFill>
                  <a:schemeClr val="tx1"/>
                </a:solidFill>
                <a:cs typeface="B Homa" panose="00000400000000000000" pitchFamily="2" charset="-78"/>
              </a:rPr>
              <a:t> ، خط </a:t>
            </a:r>
            <a:r>
              <a:rPr lang="fa-IR" sz="1800" dirty="0">
                <a:solidFill>
                  <a:schemeClr val="tx1"/>
                </a:solidFill>
                <a:cs typeface="B Homa" panose="00000400000000000000" pitchFamily="2" charset="-78"/>
              </a:rPr>
              <a:t>مشی گذاران را یاری می دهد</a:t>
            </a:r>
            <a:r>
              <a:rPr lang="fa-IR" sz="1800" dirty="0" smtClean="0">
                <a:solidFill>
                  <a:schemeClr val="tx1"/>
                </a:solidFill>
                <a:cs typeface="B Homa" panose="00000400000000000000" pitchFamily="2" charset="-78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a-IR" sz="1800" dirty="0">
                <a:solidFill>
                  <a:schemeClr val="tx1"/>
                </a:solidFill>
                <a:cs typeface="B Homa" panose="00000400000000000000" pitchFamily="2" charset="-78"/>
              </a:rPr>
              <a:t>مدلهای مفهومی کاربرد زیادی در خط مشی گذاری </a:t>
            </a:r>
            <a:r>
              <a:rPr lang="fa-IR" sz="1800" dirty="0" smtClean="0">
                <a:solidFill>
                  <a:schemeClr val="tx1"/>
                </a:solidFill>
                <a:cs typeface="B Homa" panose="00000400000000000000" pitchFamily="2" charset="-78"/>
              </a:rPr>
              <a:t>دارند.</a:t>
            </a:r>
            <a:endParaRPr lang="en-US" sz="18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algn="just"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  <a:cs typeface="B Titr" pitchFamily="2" charset="-78"/>
            </a:endParaRPr>
          </a:p>
          <a:p>
            <a:pPr algn="just">
              <a:lnSpc>
                <a:spcPct val="150000"/>
              </a:lnSpc>
            </a:pPr>
            <a:endParaRPr lang="en-US" sz="2000" b="1" dirty="0">
              <a:solidFill>
                <a:srgbClr val="FF0000"/>
              </a:solidFill>
              <a:cs typeface="B Titr" pitchFamily="2" charset="-78"/>
            </a:endParaRPr>
          </a:p>
          <a:p>
            <a:pPr algn="just">
              <a:lnSpc>
                <a:spcPct val="150000"/>
              </a:lnSpc>
            </a:pPr>
            <a:endParaRPr lang="fa-IR" sz="1400" dirty="0" smtClean="0"/>
          </a:p>
          <a:p>
            <a:pPr algn="just">
              <a:lnSpc>
                <a:spcPct val="15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2800" dirty="0">
              <a:solidFill>
                <a:srgbClr val="0070C0"/>
              </a:solidFill>
              <a:latin typeface="+mj-lt"/>
              <a:ea typeface="+mj-ea"/>
              <a:cs typeface="2  Titr" pitchFamily="2" charset="-78"/>
            </a:endParaRPr>
          </a:p>
          <a:p>
            <a:pPr algn="just">
              <a:lnSpc>
                <a:spcPct val="150000"/>
              </a:lnSpc>
            </a:pP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6251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7422" y="323212"/>
            <a:ext cx="8424936" cy="6230416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 bIns="91440" anchor="t" anchorCtr="0">
            <a:normAutofit lnSpcReduction="10000"/>
          </a:bodyPr>
          <a:lstStyle>
            <a:lvl1pPr algn="ctr">
              <a:spcBef>
                <a:spcPct val="0"/>
              </a:spcBef>
              <a:buNone/>
              <a:defRPr kumimoji="0" sz="3200">
                <a:solidFill>
                  <a:srgbClr val="0070C0"/>
                </a:solidFill>
                <a:latin typeface="+mj-lt"/>
                <a:ea typeface="+mj-ea"/>
                <a:cs typeface="2  Titr" pitchFamily="2" charset="-78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fa-IR" sz="2400" dirty="0" smtClean="0">
                <a:solidFill>
                  <a:srgbClr val="FF0000"/>
                </a:solidFill>
                <a:cs typeface="B Titr" pitchFamily="2" charset="-78"/>
              </a:rPr>
              <a:t>انواع مدلهای قابل استفاده در فرایند خط مشی گذاری:</a:t>
            </a:r>
            <a:endParaRPr lang="en-US" sz="2400" dirty="0">
              <a:solidFill>
                <a:srgbClr val="FF0000"/>
              </a:solidFill>
              <a:cs typeface="B Titr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fa-IR" sz="2000" dirty="0">
                <a:solidFill>
                  <a:schemeClr val="tx1"/>
                </a:solidFill>
                <a:cs typeface="B Titr" pitchFamily="2" charset="-78"/>
              </a:rPr>
              <a:t>مدل نهادی</a:t>
            </a:r>
            <a:r>
              <a:rPr lang="fa-IR" sz="2000" dirty="0" smtClean="0">
                <a:solidFill>
                  <a:schemeClr val="tx1"/>
                </a:solidFill>
                <a:cs typeface="B Titr" pitchFamily="2" charset="-78"/>
              </a:rPr>
              <a:t>: خط </a:t>
            </a:r>
            <a:r>
              <a:rPr lang="fa-IR" sz="2000" dirty="0">
                <a:solidFill>
                  <a:schemeClr val="tx1"/>
                </a:solidFill>
                <a:cs typeface="B Titr" pitchFamily="2" charset="-78"/>
              </a:rPr>
              <a:t>مشی عمومی به مثابه یک بازده نهادی</a:t>
            </a:r>
            <a:r>
              <a:rPr lang="en-US" sz="2000" dirty="0">
                <a:solidFill>
                  <a:schemeClr val="tx1"/>
                </a:solidFill>
                <a:cs typeface="B Titr" pitchFamily="2" charset="-78"/>
              </a:rPr>
              <a:t>(institutional model</a:t>
            </a:r>
            <a:r>
              <a:rPr lang="en-US" sz="2000" dirty="0" smtClean="0">
                <a:solidFill>
                  <a:schemeClr val="tx1"/>
                </a:solidFill>
                <a:cs typeface="B Titr" pitchFamily="2" charset="-78"/>
              </a:rPr>
              <a:t>)</a:t>
            </a:r>
            <a:endParaRPr lang="en-US" sz="2000" dirty="0">
              <a:solidFill>
                <a:schemeClr val="tx1"/>
              </a:solidFill>
              <a:cs typeface="B Titr" pitchFamily="2" charset="-78"/>
            </a:endParaRPr>
          </a:p>
          <a:p>
            <a:pPr marL="574675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800" dirty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سازمانهای دولتی نظیر شهرداری ها قوای سه گانه سازمان های </a:t>
            </a:r>
            <a:r>
              <a:rPr lang="fa-IR" sz="1800" dirty="0" err="1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محلّی</a:t>
            </a:r>
            <a:r>
              <a:rPr lang="fa-IR" sz="1800" dirty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 از جمله نهادهای خط مشی گذار هستند</a:t>
            </a:r>
            <a:r>
              <a:rPr lang="fa-IR" sz="1800" dirty="0" smtClean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.</a:t>
            </a:r>
          </a:p>
          <a:p>
            <a:pPr marL="574675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800" dirty="0" smtClean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اتخاذ </a:t>
            </a:r>
            <a:r>
              <a:rPr lang="fa-IR" sz="1800" dirty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تصمیم توسط </a:t>
            </a:r>
            <a:r>
              <a:rPr lang="fa-IR" sz="1800" dirty="0" smtClean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آنها </a:t>
            </a:r>
            <a:r>
              <a:rPr lang="fa-IR" sz="1800" dirty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سبب ضمانت </a:t>
            </a:r>
            <a:r>
              <a:rPr lang="fa-IR" sz="1800" dirty="0" smtClean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اجرایی شدن خط </a:t>
            </a:r>
            <a:r>
              <a:rPr lang="fa-IR" sz="1800" dirty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مشی ها می </a:t>
            </a:r>
            <a:r>
              <a:rPr lang="fa-IR" sz="1800" dirty="0" smtClean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شود.</a:t>
            </a:r>
          </a:p>
          <a:p>
            <a:pPr marL="574675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800" dirty="0" smtClean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گستردگی </a:t>
            </a:r>
            <a:r>
              <a:rPr lang="fa-IR" sz="1800" dirty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و فراگیری خط مشی </a:t>
            </a:r>
            <a:r>
              <a:rPr lang="fa-IR" sz="1800" dirty="0" smtClean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های عمومی چرا </a:t>
            </a:r>
            <a:r>
              <a:rPr lang="fa-IR" sz="1800" dirty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که دولت با در اختیار داشتن قدرت اجرایی می تواند در سطح جامعه خط مشی </a:t>
            </a:r>
            <a:r>
              <a:rPr lang="fa-IR" sz="1800" dirty="0" err="1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ابلاغی</a:t>
            </a:r>
            <a:r>
              <a:rPr lang="fa-IR" sz="1800" dirty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 را به اجرا در بیاورد. </a:t>
            </a:r>
            <a:endParaRPr lang="fa-IR" sz="1800" dirty="0" smtClean="0">
              <a:solidFill>
                <a:schemeClr val="bg2">
                  <a:lumMod val="10000"/>
                </a:schemeClr>
              </a:solidFill>
              <a:cs typeface="B Homa" panose="00000400000000000000" pitchFamily="2" charset="-78"/>
            </a:endParaRPr>
          </a:p>
          <a:p>
            <a:pPr algn="just">
              <a:lnSpc>
                <a:spcPct val="150000"/>
              </a:lnSpc>
            </a:pPr>
            <a:endParaRPr lang="en-US" sz="1600" dirty="0">
              <a:solidFill>
                <a:schemeClr val="tx1"/>
              </a:solidFill>
              <a:cs typeface="B Titr" pitchFamily="2" charset="-78"/>
            </a:endParaRPr>
          </a:p>
          <a:p>
            <a:pPr algn="justLow">
              <a:lnSpc>
                <a:spcPct val="150000"/>
              </a:lnSpc>
            </a:pPr>
            <a:r>
              <a:rPr lang="fa-IR" sz="2000" dirty="0">
                <a:solidFill>
                  <a:schemeClr val="tx1"/>
                </a:solidFill>
                <a:cs typeface="B Titr" pitchFamily="2" charset="-78"/>
              </a:rPr>
              <a:t>مدل </a:t>
            </a:r>
            <a:r>
              <a:rPr lang="fa-IR" sz="2000" dirty="0" err="1">
                <a:solidFill>
                  <a:schemeClr val="tx1"/>
                </a:solidFill>
                <a:cs typeface="B Titr" pitchFamily="2" charset="-78"/>
              </a:rPr>
              <a:t>فرآیندی:خط</a:t>
            </a:r>
            <a:r>
              <a:rPr lang="fa-IR" sz="2000" dirty="0">
                <a:solidFill>
                  <a:schemeClr val="tx1"/>
                </a:solidFill>
                <a:cs typeface="B Titr" pitchFamily="2" charset="-78"/>
              </a:rPr>
              <a:t> مشی گذاری به مثابه </a:t>
            </a:r>
            <a:r>
              <a:rPr lang="fa-IR" sz="2000" dirty="0" err="1">
                <a:solidFill>
                  <a:schemeClr val="tx1"/>
                </a:solidFill>
                <a:cs typeface="B Titr" pitchFamily="2" charset="-78"/>
              </a:rPr>
              <a:t>فعالیّت</a:t>
            </a:r>
            <a:r>
              <a:rPr lang="fa-IR" sz="2000" dirty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2000" dirty="0" smtClean="0">
                <a:solidFill>
                  <a:schemeClr val="tx1"/>
                </a:solidFill>
                <a:cs typeface="B Titr" pitchFamily="2" charset="-78"/>
              </a:rPr>
              <a:t>سیاسی </a:t>
            </a:r>
            <a:r>
              <a:rPr lang="en-US" sz="2000" dirty="0" smtClean="0">
                <a:solidFill>
                  <a:schemeClr val="tx1"/>
                </a:solidFill>
                <a:cs typeface="B Titr" pitchFamily="2" charset="-78"/>
              </a:rPr>
              <a:t>(</a:t>
            </a:r>
            <a:r>
              <a:rPr lang="en-US" sz="2000" dirty="0">
                <a:solidFill>
                  <a:schemeClr val="tx1"/>
                </a:solidFill>
                <a:cs typeface="B Titr" pitchFamily="2" charset="-78"/>
              </a:rPr>
              <a:t>process model</a:t>
            </a:r>
            <a:r>
              <a:rPr lang="en-US" sz="2000" dirty="0" smtClean="0">
                <a:solidFill>
                  <a:schemeClr val="tx1"/>
                </a:solidFill>
                <a:cs typeface="B Titr" pitchFamily="2" charset="-78"/>
              </a:rPr>
              <a:t>)</a:t>
            </a:r>
            <a:endParaRPr lang="en-US" sz="2000" dirty="0">
              <a:solidFill>
                <a:schemeClr val="tx1"/>
              </a:solidFill>
              <a:cs typeface="B Titr" pitchFamily="2" charset="-78"/>
            </a:endParaRPr>
          </a:p>
          <a:p>
            <a:pPr marL="574675" indent="-285750" algn="justLow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800" dirty="0" smtClean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می </a:t>
            </a:r>
            <a:r>
              <a:rPr lang="fa-IR" sz="1800" dirty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توان فرایند خط مشی گذاری را در قالب فعالیت های سیاسی نظیر </a:t>
            </a:r>
            <a:r>
              <a:rPr lang="fa-IR" sz="1800" u="sng" dirty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شناسایی مشکل</a:t>
            </a:r>
            <a:r>
              <a:rPr lang="fa-IR" sz="1800" dirty="0" smtClean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، تدوین </a:t>
            </a:r>
            <a:r>
              <a:rPr lang="fa-IR" sz="1800" dirty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راه حل ها</a:t>
            </a:r>
            <a:r>
              <a:rPr lang="fa-IR" sz="1800" dirty="0" smtClean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، </a:t>
            </a:r>
            <a:r>
              <a:rPr lang="fa-IR" sz="1800" u="sng" dirty="0" smtClean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قانونی </a:t>
            </a:r>
            <a:r>
              <a:rPr lang="fa-IR" sz="1800" u="sng" dirty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کردن</a:t>
            </a:r>
            <a:r>
              <a:rPr lang="fa-IR" sz="1800" u="sng" dirty="0" smtClean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،</a:t>
            </a:r>
            <a:r>
              <a:rPr lang="fa-IR" sz="1800" dirty="0" smtClean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 </a:t>
            </a:r>
            <a:r>
              <a:rPr lang="fa-IR" sz="1800" u="sng" dirty="0" smtClean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اجرا </a:t>
            </a:r>
            <a:r>
              <a:rPr lang="fa-IR" sz="1800" dirty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و </a:t>
            </a:r>
            <a:r>
              <a:rPr lang="fa-IR" sz="1800" u="sng" dirty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ارزیابی</a:t>
            </a:r>
            <a:r>
              <a:rPr lang="fa-IR" sz="1800" dirty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 در نظر گرفت</a:t>
            </a:r>
            <a:r>
              <a:rPr lang="fa-IR" sz="1800" dirty="0" smtClean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.</a:t>
            </a:r>
          </a:p>
          <a:p>
            <a:pPr marL="574675" indent="-285750" algn="justLow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800" dirty="0" smtClean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نظر بر این است که دانشمندان علوم سیاسی باید مطالعات خود را در مورد خط مشی عمومی، فقط به این </a:t>
            </a:r>
            <a:r>
              <a:rPr lang="fa-IR" sz="1800" dirty="0" err="1" smtClean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فرایندها</a:t>
            </a:r>
            <a:r>
              <a:rPr lang="fa-IR" sz="1800" dirty="0" smtClean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 محدود نمایند.</a:t>
            </a:r>
          </a:p>
          <a:p>
            <a:pPr marL="574675" indent="-285750" algn="justLow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800" dirty="0" err="1" smtClean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شناخت،تعریف</a:t>
            </a:r>
            <a:r>
              <a:rPr lang="fa-IR" sz="1800" dirty="0" smtClean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، جمع بندی، سازماندهی مشکل، ارائه راه حل/تدوین راه حل ها و قانونی کردن راه حل ها/سازماندهی، کاربرد/ارزیابی/ تصمیم و پایان فرایند</a:t>
            </a:r>
            <a:endParaRPr lang="en-US" sz="1800" dirty="0">
              <a:solidFill>
                <a:schemeClr val="bg2">
                  <a:lumMod val="10000"/>
                </a:schemeClr>
              </a:solidFill>
              <a:cs typeface="B Homa" panose="00000400000000000000" pitchFamily="2" charset="-78"/>
            </a:endParaRPr>
          </a:p>
          <a:p>
            <a:pPr algn="justLow">
              <a:lnSpc>
                <a:spcPct val="150000"/>
              </a:lnSpc>
            </a:pPr>
            <a:endParaRPr lang="en-US" sz="1600" dirty="0">
              <a:solidFill>
                <a:srgbClr val="FF0000"/>
              </a:solidFill>
              <a:cs typeface="B Titr" pitchFamily="2" charset="-78"/>
            </a:endParaRPr>
          </a:p>
          <a:p>
            <a:pPr algn="just">
              <a:lnSpc>
                <a:spcPct val="150000"/>
              </a:lnSpc>
            </a:pPr>
            <a:endParaRPr lang="en-US" sz="2800" dirty="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6616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323212"/>
            <a:ext cx="8892480" cy="6230416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 bIns="91440" anchor="t" anchorCtr="0">
            <a:normAutofit fontScale="85000" lnSpcReduction="10000"/>
          </a:bodyPr>
          <a:lstStyle>
            <a:lvl1pPr algn="ctr">
              <a:spcBef>
                <a:spcPct val="0"/>
              </a:spcBef>
              <a:buNone/>
              <a:defRPr kumimoji="0" sz="3200">
                <a:solidFill>
                  <a:srgbClr val="0070C0"/>
                </a:solidFill>
                <a:latin typeface="+mj-lt"/>
                <a:ea typeface="+mj-ea"/>
                <a:cs typeface="2  Titr" pitchFamily="2" charset="-78"/>
              </a:defRPr>
            </a:lvl1pPr>
          </a:lstStyle>
          <a:p>
            <a:pPr marL="514350" indent="-514350" algn="just">
              <a:buFont typeface="Arial" pitchFamily="34" charset="0"/>
              <a:buChar char="•"/>
            </a:pPr>
            <a:endParaRPr lang="fa-IR" sz="2400" dirty="0" smtClean="0"/>
          </a:p>
          <a:p>
            <a:pPr algn="just"/>
            <a:r>
              <a:rPr lang="fa-IR" sz="2600" dirty="0">
                <a:solidFill>
                  <a:srgbClr val="FF0000"/>
                </a:solidFill>
                <a:cs typeface="B Titr" pitchFamily="2" charset="-78"/>
              </a:rPr>
              <a:t>انواع </a:t>
            </a:r>
            <a:r>
              <a:rPr lang="fa-IR" sz="2600" dirty="0" smtClean="0">
                <a:solidFill>
                  <a:srgbClr val="FF0000"/>
                </a:solidFill>
                <a:cs typeface="B Titr" pitchFamily="2" charset="-78"/>
              </a:rPr>
              <a:t>مدلهای قابل استفاده در فرایند خط مشی گذاری</a:t>
            </a:r>
            <a:r>
              <a:rPr lang="fa-IR" sz="2600" dirty="0" smtClean="0">
                <a:solidFill>
                  <a:srgbClr val="FF0000"/>
                </a:solidFill>
                <a:cs typeface="B Titr" pitchFamily="2" charset="-78"/>
                <a:sym typeface="Wingdings" panose="05000000000000000000" pitchFamily="2" charset="2"/>
              </a:rPr>
              <a:t>(ادامه)</a:t>
            </a:r>
            <a:endParaRPr lang="en-US" sz="2600" dirty="0" smtClean="0">
              <a:solidFill>
                <a:srgbClr val="FF0000"/>
              </a:solidFill>
              <a:cs typeface="B Titr" pitchFamily="2" charset="-78"/>
            </a:endParaRPr>
          </a:p>
          <a:p>
            <a:pPr algn="justLow"/>
            <a:endParaRPr lang="en-US" sz="1200" dirty="0" smtClean="0">
              <a:solidFill>
                <a:srgbClr val="FF0000"/>
              </a:solidFill>
              <a:cs typeface="B Titr" pitchFamily="2" charset="-78"/>
            </a:endParaRPr>
          </a:p>
          <a:p>
            <a:pPr algn="justLow">
              <a:lnSpc>
                <a:spcPct val="150000"/>
              </a:lnSpc>
            </a:pPr>
            <a:r>
              <a:rPr lang="fa-IR" sz="2400" dirty="0" smtClean="0">
                <a:solidFill>
                  <a:schemeClr val="tx1"/>
                </a:solidFill>
                <a:cs typeface="B Titr" pitchFamily="2" charset="-78"/>
              </a:rPr>
              <a:t>مدل </a:t>
            </a:r>
            <a:r>
              <a:rPr lang="fa-IR" sz="2400" dirty="0" err="1">
                <a:solidFill>
                  <a:schemeClr val="tx1"/>
                </a:solidFill>
                <a:cs typeface="B Titr" pitchFamily="2" charset="-78"/>
              </a:rPr>
              <a:t>گروهی:خط</a:t>
            </a:r>
            <a:r>
              <a:rPr lang="fa-IR" sz="2400" dirty="0">
                <a:solidFill>
                  <a:schemeClr val="tx1"/>
                </a:solidFill>
                <a:cs typeface="B Titr" pitchFamily="2" charset="-78"/>
              </a:rPr>
              <a:t> مشی به مثابه حاصل تعادل و تعامل بین گروهها</a:t>
            </a:r>
            <a:r>
              <a:rPr lang="en-US" sz="2400" dirty="0">
                <a:solidFill>
                  <a:schemeClr val="tx1"/>
                </a:solidFill>
                <a:cs typeface="B Titr" pitchFamily="2" charset="-78"/>
              </a:rPr>
              <a:t>(group model)</a:t>
            </a:r>
          </a:p>
          <a:p>
            <a:pPr marL="631825" indent="-342900" algn="justLow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000" dirty="0" smtClean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بر </a:t>
            </a:r>
            <a:r>
              <a:rPr lang="fa-IR" sz="2000" dirty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این فرض استوار است که تعامل بین </a:t>
            </a:r>
            <a:r>
              <a:rPr lang="fa-IR" sz="2000" dirty="0" smtClean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گروهها، </a:t>
            </a:r>
            <a:r>
              <a:rPr lang="fa-IR" sz="2000" dirty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عامل اصلی در تعیین خط مشی است</a:t>
            </a:r>
            <a:r>
              <a:rPr lang="fa-IR" sz="2000" dirty="0" smtClean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.</a:t>
            </a:r>
          </a:p>
          <a:p>
            <a:pPr marL="631825" indent="-342900" algn="justLow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000" dirty="0" smtClean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در </a:t>
            </a:r>
            <a:r>
              <a:rPr lang="fa-IR" sz="2000" dirty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این دیدگاه افراد زمانی موثر هستند که نماینده یا عضوی از یک گروه باشند</a:t>
            </a:r>
            <a:r>
              <a:rPr lang="fa-IR" sz="2000" dirty="0" smtClean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.</a:t>
            </a:r>
          </a:p>
          <a:p>
            <a:pPr marL="631825" indent="-342900" algn="justLow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000" dirty="0" smtClean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گروه </a:t>
            </a:r>
            <a:r>
              <a:rPr lang="fa-IR" sz="2000" dirty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حلقه ارتباطی بین افراد و دولت می </a:t>
            </a:r>
            <a:r>
              <a:rPr lang="fa-IR" sz="2000" dirty="0" smtClean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باشد</a:t>
            </a:r>
          </a:p>
          <a:p>
            <a:pPr marL="631825" indent="-342900" algn="justLow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000" dirty="0" smtClean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نقطه </a:t>
            </a:r>
            <a:r>
              <a:rPr lang="fa-IR" sz="2000" dirty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تعادل در خط مشی به سمت گروهی هست که نفوذ بیشتری دارد</a:t>
            </a:r>
            <a:r>
              <a:rPr lang="fa-IR" sz="2000" dirty="0" smtClean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.</a:t>
            </a:r>
          </a:p>
          <a:p>
            <a:pPr marL="631825" indent="-342900" algn="justLow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000" dirty="0" smtClean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قانونگذار داور این مبارزه گروهی است و با داوری خود تلاش های موفقیت آمیز گروه های پیروز را تایید می کند</a:t>
            </a:r>
          </a:p>
          <a:p>
            <a:pPr marL="288925" algn="justLow">
              <a:lnSpc>
                <a:spcPct val="150000"/>
              </a:lnSpc>
            </a:pPr>
            <a:endParaRPr lang="en-US" sz="20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fa-IR" sz="2400" dirty="0">
                <a:solidFill>
                  <a:schemeClr val="tx1"/>
                </a:solidFill>
                <a:cs typeface="B Titr" pitchFamily="2" charset="-78"/>
              </a:rPr>
              <a:t>مدل </a:t>
            </a:r>
            <a:r>
              <a:rPr lang="fa-IR" sz="2400" dirty="0" err="1">
                <a:solidFill>
                  <a:schemeClr val="tx1"/>
                </a:solidFill>
                <a:cs typeface="B Titr" pitchFamily="2" charset="-78"/>
              </a:rPr>
              <a:t>عقلایی:خط</a:t>
            </a:r>
            <a:r>
              <a:rPr lang="fa-IR" sz="2400" dirty="0">
                <a:solidFill>
                  <a:schemeClr val="tx1"/>
                </a:solidFill>
                <a:cs typeface="B Titr" pitchFamily="2" charset="-78"/>
              </a:rPr>
              <a:t> مشی به </a:t>
            </a:r>
            <a:r>
              <a:rPr lang="fa-IR" sz="2400" dirty="0" err="1">
                <a:solidFill>
                  <a:schemeClr val="tx1"/>
                </a:solidFill>
                <a:cs typeface="B Titr" pitchFamily="2" charset="-78"/>
              </a:rPr>
              <a:t>مثابه"حداکثر</a:t>
            </a:r>
            <a:r>
              <a:rPr lang="fa-IR" sz="2400" dirty="0">
                <a:solidFill>
                  <a:schemeClr val="tx1"/>
                </a:solidFill>
                <a:cs typeface="B Titr" pitchFamily="2" charset="-78"/>
              </a:rPr>
              <a:t> دستاورد اجتماعی"</a:t>
            </a:r>
            <a:r>
              <a:rPr lang="en-US" sz="2400" dirty="0">
                <a:solidFill>
                  <a:schemeClr val="tx1"/>
                </a:solidFill>
                <a:cs typeface="B Titr" pitchFamily="2" charset="-78"/>
              </a:rPr>
              <a:t>(rational model)</a:t>
            </a:r>
          </a:p>
          <a:p>
            <a:pPr marL="631825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000" dirty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اساس این مدل بر کسب حداکثر دستاورد اجتماعی می باشد </a:t>
            </a:r>
            <a:r>
              <a:rPr lang="fa-IR" sz="2000" dirty="0" smtClean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.</a:t>
            </a:r>
          </a:p>
          <a:p>
            <a:pPr marL="631825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000" dirty="0" smtClean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دولتها </a:t>
            </a:r>
            <a:r>
              <a:rPr lang="fa-IR" sz="2000" dirty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باید خط مشی </a:t>
            </a:r>
            <a:r>
              <a:rPr lang="fa-IR" sz="2000" dirty="0" err="1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هایی</a:t>
            </a:r>
            <a:r>
              <a:rPr lang="fa-IR" sz="2000" dirty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 را انتخاب کنند که هزینه-فایده آن به بیشترین حد ممکن برسد </a:t>
            </a:r>
            <a:r>
              <a:rPr lang="fa-IR" sz="2000" dirty="0" smtClean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.</a:t>
            </a:r>
          </a:p>
          <a:p>
            <a:pPr marL="631825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000" dirty="0" smtClean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علاوه </a:t>
            </a:r>
            <a:r>
              <a:rPr lang="fa-IR" sz="2000" dirty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بر متغیرهای قابل اندازه گیری نظیر واحد پولی باید ارزش های اجتماعی ، سیاسی و اقتصادی در ارتباط با موضوع خط مشی نیز در نظر گرفته شود.</a:t>
            </a:r>
            <a:endParaRPr lang="en-US" sz="2000" dirty="0">
              <a:solidFill>
                <a:schemeClr val="bg2">
                  <a:lumMod val="10000"/>
                </a:schemeClr>
              </a:solidFill>
              <a:cs typeface="B Homa" panose="00000400000000000000" pitchFamily="2" charset="-78"/>
            </a:endParaRPr>
          </a:p>
          <a:p>
            <a:pPr marL="631825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000" dirty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برای انتخاب یک خط مشی </a:t>
            </a:r>
            <a:r>
              <a:rPr lang="fa-IR" sz="2000" dirty="0" err="1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عقلایی</a:t>
            </a:r>
            <a:r>
              <a:rPr lang="fa-IR" sz="2000" dirty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 </a:t>
            </a:r>
            <a:r>
              <a:rPr lang="fa-IR" sz="2000" dirty="0" err="1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سیاستگذار</a:t>
            </a:r>
            <a:r>
              <a:rPr lang="fa-IR" sz="2000" dirty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 باید همه اولویت های ارزشی جامعه در همه </a:t>
            </a:r>
            <a:r>
              <a:rPr lang="fa-IR" sz="2000" dirty="0" smtClean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گروهها، </a:t>
            </a:r>
            <a:r>
              <a:rPr lang="fa-IR" sz="2000" dirty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همه پیامدهای ممکن و همه گزینه های ممکن را شناخته و کارا ترین گزینه را انتخاب </a:t>
            </a:r>
            <a:r>
              <a:rPr lang="fa-IR" sz="2000" dirty="0" smtClean="0">
                <a:solidFill>
                  <a:schemeClr val="bg2">
                    <a:lumMod val="10000"/>
                  </a:schemeClr>
                </a:solidFill>
                <a:cs typeface="B Homa" panose="00000400000000000000" pitchFamily="2" charset="-78"/>
              </a:rPr>
              <a:t>کند.</a:t>
            </a:r>
            <a:endParaRPr lang="en-US" sz="2000" dirty="0">
              <a:solidFill>
                <a:schemeClr val="bg2">
                  <a:lumMod val="10000"/>
                </a:schemeClr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1149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2228</TotalTime>
  <Words>2367</Words>
  <Application>Microsoft Office PowerPoint</Application>
  <PresentationFormat>On-screen Show (4:3)</PresentationFormat>
  <Paragraphs>275</Paragraphs>
  <Slides>29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2  Titr</vt:lpstr>
      <vt:lpstr>Arial</vt:lpstr>
      <vt:lpstr>B Homa</vt:lpstr>
      <vt:lpstr>B Titr</vt:lpstr>
      <vt:lpstr>Calibri</vt:lpstr>
      <vt:lpstr>Calibri Light</vt:lpstr>
      <vt:lpstr>Wingdings</vt:lpstr>
      <vt:lpstr>Office Theme</vt:lpstr>
      <vt:lpstr>فرآیند خط مشی گذاری عمومی  دکتر سید مهدی الوانی- فتاح شریف زاده</vt:lpstr>
      <vt:lpstr>فصل اول</vt:lpstr>
      <vt:lpstr>PowerPoint Presentation</vt:lpstr>
      <vt:lpstr>PowerPoint Presentation</vt:lpstr>
      <vt:lpstr>PowerPoint Presentation</vt:lpstr>
      <vt:lpstr>فصل دوم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فصل سوم</vt:lpstr>
      <vt:lpstr>فصل سوم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فصل چهارم</vt:lpstr>
      <vt:lpstr>فصل پنجم</vt:lpstr>
      <vt:lpstr>فصل ششم</vt:lpstr>
      <vt:lpstr>فصل هفتم</vt:lpstr>
      <vt:lpstr>فصل هشتم</vt:lpstr>
      <vt:lpstr>فصل نهم</vt:lpstr>
      <vt:lpstr>PowerPoint Presentation</vt:lpstr>
      <vt:lpstr>با تشکر از حُسن توجه شما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ziad</dc:creator>
  <cp:lastModifiedBy>BTN</cp:lastModifiedBy>
  <cp:revision>119</cp:revision>
  <dcterms:created xsi:type="dcterms:W3CDTF">2013-10-11T16:52:02Z</dcterms:created>
  <dcterms:modified xsi:type="dcterms:W3CDTF">2014-02-18T04:59:48Z</dcterms:modified>
</cp:coreProperties>
</file>