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</p:sldMasterIdLst>
  <p:notesMasterIdLst>
    <p:notesMasterId r:id="rId49"/>
  </p:notesMasterIdLst>
  <p:sldIdLst>
    <p:sldId id="326" r:id="rId23"/>
    <p:sldId id="368" r:id="rId24"/>
    <p:sldId id="369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409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2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CE2DD7-827D-4C11-A2DA-1F80DE0BF6CA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3520E8-ABF3-4C98-9091-DAAFE9C0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29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F2B5-F667-4020-982A-0830DFA8D32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21BA-4F11-44BD-87FD-FD982AAEF05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22F4-F161-4145-AFC6-DEBC49E7DA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9160-8F92-42F1-A409-56EC76F912E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7055-AAFC-48AC-BF1E-A8D3946844BC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B2B2-D214-4BF0-968B-9ABCE5D6E8B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7C8-D05F-4411-9035-81BD8964614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7E8C-3788-4362-86E6-6EAF5F19F6A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C337-EC3D-489C-B582-BC4627605B8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2255-953B-461F-8A01-A4A4568FAB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8AA8-A3A6-4BCC-926E-A1834645CC0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58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6AA-A32C-48E6-BF8F-1AF8CE12114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FC89-BE90-40C6-859E-B1DE26744D0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EF38-EDB6-4CDE-B764-49A5C0E217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240A-D2FA-4DC1-B6C1-CF4531C69C3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80E-6239-4F0C-8702-13FD3AA6162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6DAD-9392-4024-851E-B3C6DC7E66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E0D6-81AB-43A0-8FE8-227D1EB4AD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91BA-8A8E-4BDB-A96F-B42C6A3BF6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9AC2-82E6-4ED8-AD78-83377B5629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738E-FCB4-4CD5-83B8-ED8696085A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A9C7-0CC3-4286-9397-89592A74E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0AF-DE3E-46A2-A55C-977420F7B70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933-6232-481B-A445-59BC70E9B79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B8-A590-4253-869C-1E15DAA0D25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187-5A6C-40DC-ACA9-B1B3295E768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116-54E7-43B0-8421-5A91E758726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FBA7-A7DA-4C99-BD65-E4DE579E57D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F3DD-FD2F-4757-A7AA-F2898E6DD0A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697-ED95-44CC-812A-0AEA412632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4A01-FAF6-4130-98B7-F2C4FD31BB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85A7-D17D-474C-AB03-AF66EA37192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5C2C-DC53-46C2-97F3-8C4734B4237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91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91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AFFA-C280-454F-835E-14C0CA42CE8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77EC-524E-471F-9720-945C172188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5890-B84C-4507-ADA8-7DB0F6E3778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D997-1186-4D3C-9A11-31C0BE5091F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889E-3EA3-4C3C-9BAB-50213B73D6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DF7E-0940-4DA9-8FCB-AE3E6A4F6B9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F509-2DF6-497D-B7DE-8B3B3317AE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670F-9D1B-41BA-BB86-DB86AD9B00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A42F-F927-4C81-81D8-2FE61D44E7E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3060-06EE-4A2B-9484-002F2AF690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29E2-8D4C-4EDD-A568-8D391C70712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21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21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9DB-DC9C-4D8F-977C-A309CDF6A69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D93B-7321-4387-98D8-99AA52571D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4CB6-267E-4404-966E-D178E3935B1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52D-98AD-4943-B2BC-3972E295F46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AD59-6E6A-42CE-9050-0911D89A8B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A04F-51BA-43F5-B233-D23DE5542CF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A963-D86D-4766-B98A-FB80F97EBFD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0A84-135C-492C-867E-FE34E796B1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8104-7D9C-405A-B253-8832DC3A428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44E9-5684-48C2-9FAF-241DA837209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961F-1011-401E-AFAC-632C945B10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72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2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7EDE-7C17-4165-8735-A4C6D0E647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4C00-E0AF-44B5-9D69-6524303D91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5DF7-92B8-462C-BFBD-87599C33B2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48B4-175D-474E-9B30-61582A1F36F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7632-82BC-40EC-8919-EC584A3E8AB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7677-B46E-4E9E-9264-75325E72C3E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E988-BE86-4657-B0E2-F87082A4AA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3BFA-FCDA-4860-972F-A61E0D3D4D3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FAD7-86BA-426F-A995-19C3F05F0F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CBEE-CF34-4E34-A3AC-EA0396F8097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4172-C7CC-4BF5-A713-7B0564F5871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A1F2-CF24-48E2-B5B3-BEADBAE8290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0F38-F4A9-442B-9BCE-ECB7DCFF32C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A89F-E32B-4145-9732-1D3B60D581B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E971-E814-48DD-9746-10A9B564080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55BF-067C-4177-97DB-D442DB5A78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1503-3F45-4CD5-9AB7-A6E4A4FE32C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EDD6-F6DB-44B2-A22C-530B2BAABD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A2D7-B1F1-4D98-878F-031ED510CD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DA6B-DC6E-4C19-AFDE-60497696C36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0A97-2C70-42A3-B370-222F3B6FA00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CD26-FCF4-441E-8B38-B5DB112088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5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5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4AB5-45EC-4B70-A1CC-36A3644B6FA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B78F-4C62-447D-A899-22F754E8C3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AB5D-BC72-4BB6-AC52-6AC79AF2FC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245D-3210-4D6B-968C-B3913F79F9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49A5-C4E4-46F0-95EA-8004891E796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6817-A319-482B-853F-0AFA3A3B3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C0-1458-46AD-8D6F-360572928ED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CA3-C47E-43DD-966D-2C2BA76FB62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9CA-5BE7-4F6C-9016-9B6F365C07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C3B7-260E-41C9-92B3-0965A05C82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4DAC-B2BC-4E7C-9EA3-7D6269F6D6F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5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596B7-BBDA-4811-8B30-2AA4C3B65D6D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416C-1E47-4D6B-BC9A-B57850342B6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89C8-C1BF-4BD2-B974-D7E0567EACF9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B3F4-0CB7-473A-BF27-87FEA84C986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0E06-C708-481D-B596-4625C0B765BA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D6C47-0BC2-4539-AE19-A57820032C6C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6AE8-B62D-47B8-9E9C-9162A010884A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081A2-735F-400E-8DE7-3FA1F9E02A93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66E9-8DC4-4440-BFE1-94BC498FFE3C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B2112-C28C-4874-9D49-91DD51816F0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E95FF-B704-4238-8B33-4F60FCF72EB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19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25A292-A037-4BB1-B7F7-24CC8CB450B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78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806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D91901-283D-43A0-B347-E83DCD2630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BA81F5F-AA7F-4940-A6EE-AE03CCBBB0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80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80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0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80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1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1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1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81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81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726EC90-4625-4681-AC07-E109BBFE285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311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4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311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311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311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3115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1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311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7AB2FE-6BCE-4A5E-8CF1-942BEA81DAF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3625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62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362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4EE12-50E9-4EAC-A1DC-46969B6ACB4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6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4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4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4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4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FAA2AC7-9BA5-42BE-8711-ED57059A3E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44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444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44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444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0C32B9A-CC38-45D4-9CAD-9BEE006E560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44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36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A1B97FB-190D-4408-9E7E-2A61AFFF39D4}" type="datetime1">
              <a:rPr lang="en-US" smtClean="0"/>
              <a:pPr/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61182"/>
            <a:ext cx="7924800" cy="94773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 err="1" smtClean="0">
                <a:cs typeface="B Aseman" pitchFamily="2" charset="-78"/>
              </a:rPr>
              <a:t>سيستم</a:t>
            </a:r>
            <a:r>
              <a:rPr lang="fa-IR" sz="4800" dirty="0" smtClean="0">
                <a:cs typeface="B Aseman" pitchFamily="2" charset="-78"/>
              </a:rPr>
              <a:t> های اطلاعات </a:t>
            </a:r>
            <a:r>
              <a:rPr lang="fa-IR" sz="4800" dirty="0" err="1" smtClean="0">
                <a:cs typeface="B Aseman" pitchFamily="2" charset="-78"/>
              </a:rPr>
              <a:t>مديريت</a:t>
            </a:r>
            <a:r>
              <a:rPr lang="fa-IR" sz="4800" dirty="0" smtClean="0">
                <a:cs typeface="B Aseman" pitchFamily="2" charset="-78"/>
              </a:rPr>
              <a:t/>
            </a:r>
            <a:br>
              <a:rPr lang="fa-IR" sz="4800" dirty="0" smtClean="0">
                <a:cs typeface="B Aseman" pitchFamily="2" charset="-78"/>
              </a:rPr>
            </a:br>
            <a:r>
              <a:rPr lang="fa-IR" sz="2400" dirty="0" smtClean="0">
                <a:cs typeface="B Aseman" pitchFamily="2" charset="-78"/>
              </a:rPr>
              <a:t>جلسه چهارم-روش </a:t>
            </a:r>
            <a:r>
              <a:rPr lang="fa-IR" sz="2400" dirty="0" err="1" smtClean="0">
                <a:cs typeface="B Aseman" pitchFamily="2" charset="-78"/>
              </a:rPr>
              <a:t>هاي</a:t>
            </a:r>
            <a:r>
              <a:rPr lang="fa-IR" sz="2400" dirty="0" smtClean="0">
                <a:cs typeface="B Aseman" pitchFamily="2" charset="-78"/>
              </a:rPr>
              <a:t> توسعه </a:t>
            </a:r>
            <a:r>
              <a:rPr lang="en-US" sz="2400" dirty="0" smtClean="0">
                <a:cs typeface="B Aseman" pitchFamily="2" charset="-78"/>
              </a:rPr>
              <a:t> </a:t>
            </a:r>
            <a:r>
              <a:rPr lang="fa-IR" sz="2400" dirty="0" err="1" smtClean="0">
                <a:cs typeface="B Aseman" pitchFamily="2" charset="-78"/>
              </a:rPr>
              <a:t>سيستم</a:t>
            </a:r>
            <a:r>
              <a:rPr lang="fa-IR" sz="2400" dirty="0" smtClean="0">
                <a:cs typeface="B Aseman" pitchFamily="2" charset="-78"/>
              </a:rPr>
              <a:t> </a:t>
            </a:r>
            <a:r>
              <a:rPr lang="fa-IR" sz="2400" dirty="0" err="1" smtClean="0">
                <a:cs typeface="B Aseman" pitchFamily="2" charset="-78"/>
              </a:rPr>
              <a:t>هاي</a:t>
            </a:r>
            <a:r>
              <a:rPr lang="fa-IR" sz="2400" dirty="0" smtClean="0">
                <a:cs typeface="B Aseman" pitchFamily="2" charset="-78"/>
              </a:rPr>
              <a:t> </a:t>
            </a:r>
            <a:r>
              <a:rPr lang="fa-IR" sz="2400" dirty="0" err="1" smtClean="0">
                <a:cs typeface="B Aseman" pitchFamily="2" charset="-78"/>
              </a:rPr>
              <a:t>اطلاعاتي</a:t>
            </a:r>
            <a:endParaRPr lang="en-US" sz="4800" dirty="0">
              <a:cs typeface="B Asem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152728" cy="1201688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dirty="0" err="1" smtClean="0">
                <a:cs typeface="B Mitra" pitchFamily="2" charset="-78"/>
              </a:rPr>
              <a:t>نیمسال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اول 92-93</a:t>
            </a:r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fa-IR" dirty="0" smtClean="0">
                <a:cs typeface="B Mitra" pitchFamily="2" charset="-78"/>
              </a:rPr>
              <a:t>مدرس: </a:t>
            </a:r>
            <a:r>
              <a:rPr lang="fa-IR" dirty="0" err="1" smtClean="0">
                <a:cs typeface="B Mitra" pitchFamily="2" charset="-78"/>
              </a:rPr>
              <a:t>محمدعلي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پوراهري</a:t>
            </a:r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en-US" sz="2100" dirty="0" smtClean="0">
                <a:cs typeface="B Mitra" pitchFamily="2" charset="-78"/>
              </a:rPr>
              <a:t>Ahari.mis@gmail.com</a:t>
            </a:r>
            <a:endParaRPr lang="en-US" sz="21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9792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Lotus" pitchFamily="2" charset="-78"/>
              </a:rPr>
              <a:t>به نام خدا</a:t>
            </a: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فاز دوم-تحلیل سیستم </a:t>
            </a:r>
            <a:r>
              <a:rPr lang="en-US" dirty="0" smtClean="0">
                <a:cs typeface="B Mitra" pitchFamily="2" charset="-78"/>
              </a:rPr>
              <a:t>(System Analysis)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این فاز مراحل زیر انجام می شود: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مطالعه فرآیند ها و رویه ها و دستورالعمل های موجود در سیستم 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سیستم های اطلاعاتی که جهت انجام کارهای سازمان وجود دارد.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تحلیل گر می بایست نیازهای سیستم جدید را شناسایی نماید، هنچنین تعریف نماید کاربران از سیستم چه انتظاری دارند.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مطالعه دقیق سیستم های مکانیزه و دستی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نیازها و ساختار آن ها (مواردی که باید حذف شوند، اضافه شوند و ...)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طراحی اولیه آلترناتیوها (راه کارها) </a:t>
            </a:r>
          </a:p>
          <a:p>
            <a:pPr marL="514350" indent="-514350" algn="just" rtl="1">
              <a:buFont typeface="+mj-lt"/>
              <a:buAutoNum type="arabicParenR"/>
            </a:pPr>
            <a:r>
              <a:rPr lang="fa-IR" dirty="0" smtClean="0">
                <a:cs typeface="B Mitra" pitchFamily="2" charset="-78"/>
              </a:rPr>
              <a:t>ارزیابی راه کار ها جهت برآوردن نیازها از دیدگاه هزینه، نیروی انسانی و سطح دانش فنی سیستم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خروجی فاز تحلیل سیستم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واقع خروجی فاز تحلیل تعیین انتظارات و خواسته ها از سیستم جدید  است: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نیازمندی های وظیفه ای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نیازمندی های عملکردی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چه بودن سیستم جدید در این فاز تعیین می شود:</a:t>
            </a:r>
          </a:p>
          <a:p>
            <a:pPr lvl="2" algn="just" rtl="1">
              <a:buNone/>
            </a:pPr>
            <a:r>
              <a:rPr lang="fa-IR" dirty="0" smtClean="0">
                <a:cs typeface="B Mitra" pitchFamily="2" charset="-78"/>
              </a:rPr>
              <a:t>چه داده هایی؟</a:t>
            </a:r>
          </a:p>
          <a:p>
            <a:pPr lvl="2" algn="just" rtl="1">
              <a:buNone/>
            </a:pPr>
            <a:r>
              <a:rPr lang="fa-IR" dirty="0" smtClean="0">
                <a:cs typeface="B Mitra" pitchFamily="2" charset="-78"/>
              </a:rPr>
              <a:t>چه پردازش هایی؟</a:t>
            </a:r>
          </a:p>
          <a:p>
            <a:pPr lvl="2" algn="just" rtl="1">
              <a:buNone/>
            </a:pPr>
            <a:r>
              <a:rPr lang="fa-IR" dirty="0" smtClean="0">
                <a:cs typeface="B Mitra" pitchFamily="2" charset="-78"/>
              </a:rPr>
              <a:t>چه خروجی و گزارشاتی؟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فاز سوم-طراحی سیستم جدید </a:t>
            </a:r>
            <a:r>
              <a:rPr lang="en-US" dirty="0" smtClean="0">
                <a:cs typeface="B Mitra" pitchFamily="2" charset="-78"/>
              </a:rPr>
              <a:t>(System Design)</a:t>
            </a: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تبدیل نیازمندی ها و مشخصات آلترناتیوهای پیشنهاد شده در فاز تحلیل به مشخصات منطقی و فیزیکی سیستم جدید. (چگونگی رسیدن به چه بودن سیستم جدید)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می بایست تمامی جنبه های سیستم جدید: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ورودی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پردازش های کامپیوتری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خروجی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نحوه نمایش و ارائه گزارشات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پایگاه داده ها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...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به تفصیل طراحی شود.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تبدیل طراحی منطقی به حالت و مشخصات فیزیکی سیستم جدید (چگونگی رسیدن به نیازمندی های سیستم جدید)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چه زبان کامپیوتری استفاده شود؟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چه پایگاه داده و ساختار فایلی مورداستفاده قرار گیرد؟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چه سیستم عامل و چه سخت افزارهایی موردنیاز است؟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چه شبکه کامپیوتری موردنیاز است؟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طراحی فرم های ورود داده و خروجی سیستم؟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فاز چهارم-پیاده سازی سیستم جدید و عملیاتی کردن آن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مجموعه فعالیت هایی که انجام می شوند تا یک سیستم طراحی شده به یک سیستم قابل نصب و بهره برداری و عملیاتی تبدیل شود.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کد کردن برنامه (برنامه نویسی)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تست و آزمایش سیستم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نصب سیستم (در عملیات جاری و روزمره سیستم پیاده می شود)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نرم افزارهای کاربردی نصب و اجرا می گردند.</a:t>
            </a:r>
          </a:p>
          <a:p>
            <a:pPr lvl="1" algn="just" rtl="1">
              <a:buNone/>
            </a:pPr>
            <a:r>
              <a:rPr lang="fa-IR" dirty="0" smtClean="0">
                <a:cs typeface="B Mitra" pitchFamily="2" charset="-78"/>
              </a:rPr>
              <a:t>پیاده سازی شامل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پشتیبانی های اولیه سیستم: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نهایی کردن مستندات و دستورالعمل ها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برنامه های آموزشی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راهنمایی کاربران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112721"/>
          <a:ext cx="8568954" cy="6628647"/>
        </p:xfrm>
        <a:graphic>
          <a:graphicData uri="http://schemas.openxmlformats.org/drawingml/2006/table">
            <a:tbl>
              <a:tblPr rtl="1"/>
              <a:tblGrid>
                <a:gridCol w="2856318"/>
                <a:gridCol w="2856318"/>
                <a:gridCol w="2856318"/>
              </a:tblGrid>
              <a:tr h="364721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مرحله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فعالیت ها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مستندات تولید شده 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69080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تحلیل نیازها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ct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Requirments Anlaysis</a:t>
                      </a: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ارزیابی درخواست کاربر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هدایت مطالعات امکان سنجی</a:t>
                      </a: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تعریف خواسته های کاربر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تهیه طرح کلی پروژه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درخواست کاربر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پیشنهاد پروژه و برآورد هزینه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نتایج مطالعات امکان سنجی/تحلیل خواسته های کاربر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طرح کلی پروژه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60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طراحی منطقی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ct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Logical Design</a:t>
                      </a: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تهیه طراحی عمومی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پالایش خواسته های کاربر</a:t>
                      </a: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توصیف کارکردی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سند خواسته های اطلاعاتی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338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طراحی فیزیکی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ct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Physical Design</a:t>
                      </a: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تهیه طراحی تفصیلی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تعریف زیرسیستم ها</a:t>
                      </a: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طراحی ساختار پایگاه داده ها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تعیین مشخصات سیستم و </a:t>
                      </a:r>
                      <a:r>
                        <a:rPr lang="fa-IR" sz="1500" kern="1200" dirty="0" err="1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زیرسیستم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 ها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تعیین مشخصات پایگاه داده ها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تعیین مشخصات برنامه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03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طراحی برنامه 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ct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Program Design</a:t>
                      </a:r>
                      <a:r>
                        <a:rPr lang="en-US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کد کردن برنامه ها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آزمون واحدهای برنامه ای</a:t>
                      </a: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مستند سازی برنامه ها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مستندات برنامه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740">
                <a:tc>
                  <a:txBody>
                    <a:bodyPr/>
                    <a:lstStyle/>
                    <a:p>
                      <a:pPr marL="347345" marR="0" indent="-347345" algn="l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پیاده سازی سیستم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l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System Implementation</a:t>
                      </a: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اجرای آزمون زیرسیستم ها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اجرای آزمون سیستم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آموزش کاربران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استقرار کنترل های تبدیل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اجرای تبدیل داده ها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طرح آزمون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گزارش تحلیل آزمون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راهنمای کاربران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69">
                <a:tc>
                  <a:txBody>
                    <a:bodyPr/>
                    <a:lstStyle/>
                    <a:p>
                      <a:pPr marL="347345" marR="0" indent="-347345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اجرای سیستم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7345" marR="0" indent="-347345" algn="ct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System Operation</a:t>
                      </a:r>
                      <a:r>
                        <a:rPr lang="en-US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اجرای سیستم واقعی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نگهداری سیستم جدید</a:t>
                      </a: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ارزیابی سیستم </a:t>
                      </a:r>
                      <a:endParaRPr lang="en-US" sz="150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راهنمای اجرا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Calibri"/>
                          <a:cs typeface="B Nazanin"/>
                        </a:rPr>
                        <a:t>راهنمای نگهداری</a:t>
                      </a: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marR="0" lvl="0" indent="-342900" algn="r" rtl="1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a-IR" sz="1500" kern="1200" dirty="0">
                          <a:solidFill>
                            <a:srgbClr val="01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گزارش ارزیابی 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68373" marR="68373" marT="34186" marB="341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cs typeface="B Lotus" pitchFamily="2" charset="-78"/>
              </a:rPr>
              <a:t>متدولوژی الگوسازی </a:t>
            </a:r>
            <a:r>
              <a:rPr lang="en-US" sz="3200" dirty="0" smtClean="0">
                <a:cs typeface="B Lotus" pitchFamily="2" charset="-78"/>
              </a:rPr>
              <a:t>Prototyping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این متدلوژی ابتدا سیستم در ابعاد کوچک تر که می توان آن را نسخه ابتدایی نامید و در یکی از واحدها یا وظیفه ها توسعه یافته به عنوان نمونه ای از سیستم نهایی ارائه می شود تا کاربر نهایی بتواند آن را بررسی و اظهار نظر نماید.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cs typeface="B Lotus" pitchFamily="2" charset="-78"/>
              </a:rPr>
              <a:t>متدولوژی الگوسازی </a:t>
            </a:r>
            <a:r>
              <a:rPr lang="en-US" sz="3200" dirty="0" smtClean="0">
                <a:cs typeface="B Lotus" pitchFamily="2" charset="-78"/>
              </a:rPr>
              <a:t>Prototyping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مزایای استفاده از این متدلوژی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مقاومت کاربران را کاهش می دهد.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اطمینان از سیستم نهایی را افزایش می دهد.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ترغیب کارکنان به مشارکت فعال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در سیستم هایی که شناخت کافی وجود ندارد و ریسک خطا بالاست این متدلوژی می تواند کارساز باشد.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معایب الگوسازی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نمونه می تواند هیچ یک از ابعاد عملکردی سیستم را تحت شرایط عملیاتی ارائه ننماید.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نادیده گرفتن آزمون و مستند سازی صحیح از سوی طراحان سیستم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Lotus" pitchFamily="2" charset="-78"/>
              </a:rPr>
              <a:t>متدلوژی تدریجی (تکاملی) </a:t>
            </a:r>
            <a:r>
              <a:rPr lang="en-US" sz="3200" dirty="0" smtClean="0">
                <a:cs typeface="B Lotus" pitchFamily="2" charset="-78"/>
              </a:rPr>
              <a:t>Evolutionary</a:t>
            </a:r>
            <a:endParaRPr lang="fa-IR" sz="3200" dirty="0" smtClean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در این متدولوژی کل سیستم درگیر می شوند ولیکن مشخصه ها و ابعاد سیستم به تدریج به تکامل می رسند.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ابعاد مختلف سیستم به گونه ای طراحی می شوند که امکان توسعه در هر یک از نواحی سیستم با گذشت زمان وجود دارد و باید سیستم این قابلیت را داشته باشد که ابزارهای لازم برای ترمیم و ایجاد نیازمندی های کاربر را در مراحل مختلف را دارا باشد.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Lotus" pitchFamily="2" charset="-78"/>
              </a:rPr>
              <a:t>متدلوژی تدریجی (تکاملی) </a:t>
            </a:r>
            <a:r>
              <a:rPr lang="en-US" sz="3200" dirty="0" smtClean="0">
                <a:cs typeface="B Lotus" pitchFamily="2" charset="-78"/>
              </a:rPr>
              <a:t>Evolutionary</a:t>
            </a:r>
            <a:endParaRPr lang="fa-IR" sz="3200" dirty="0" smtClean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مزایا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مخالفت با سیستم ایجاد شده وجود ندارد.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سیستم منطبق با نیازها طراحی می شود و فاز پشتیبانی و نگهداری به خوبی اجرا می شود.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معایب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فرآیند فرهنگ سازی در سازمان، متقاعد کردن افراد و ایجاد تصویر سیستم نهایی مشکل تر است.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تضمینی وجود ندارد که بتوان به برنامه های اولیه توسعه سیستم دست یافت.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زمانبر است.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انواع نیازمندی های غیر وظیفه ای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56109"/>
            <a:ext cx="8643998" cy="565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Lotus" pitchFamily="2" charset="-78"/>
              </a:rPr>
              <a:t>متدلوژی توسعه سریع </a:t>
            </a:r>
            <a:r>
              <a:rPr lang="en-US" sz="3200" dirty="0" smtClean="0">
                <a:cs typeface="B Lotus" pitchFamily="2" charset="-78"/>
              </a:rPr>
              <a:t>Rapid Application Design</a:t>
            </a:r>
            <a:endParaRPr lang="fa-IR" sz="3200" dirty="0" smtClean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فرآیندی است که خیلی سریع منجر به توسعه سیستم های کاربردی (نرم افزار) می شود.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فازهای این متدولوژی عبارتند از: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 برنامه ریزی نیازمندی های سیستم: </a:t>
            </a:r>
            <a:r>
              <a:rPr lang="fa-IR" sz="2400" dirty="0" smtClean="0">
                <a:cs typeface="B Mitra" pitchFamily="2" charset="-78"/>
              </a:rPr>
              <a:t>کاربران نهایی و کارشناسان به طور توأم و در کوتاه ترین زمان ممکن نیازمندی ها را تعریف می کنند.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طراحی کاربر: </a:t>
            </a:r>
            <a:r>
              <a:rPr lang="fa-IR" sz="2400" dirty="0" smtClean="0">
                <a:cs typeface="B Mitra" pitchFamily="2" charset="-78"/>
              </a:rPr>
              <a:t>در این فاز کاربران به طور غیرحرفه ای و غیرتکنیکی سیستم موردنظر را طراحی می کنند.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فاز ساخت سیستم :</a:t>
            </a:r>
            <a:r>
              <a:rPr lang="fa-IR" sz="2400" dirty="0" smtClean="0">
                <a:cs typeface="B Mitra" pitchFamily="2" charset="-78"/>
              </a:rPr>
              <a:t> سیستم نهایی با استفاده از الگوی ایجاد شده توسعه می یابد.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فاز انتقال: </a:t>
            </a:r>
            <a:r>
              <a:rPr lang="fa-IR" sz="2400" dirty="0" smtClean="0">
                <a:cs typeface="B Mitra" pitchFamily="2" charset="-78"/>
              </a:rPr>
              <a:t>در این فاز سیستم قبلی با سیستم موجود تا مدتی با هم کار می کنند تا مشخصات و ویژگی های سیستم جدید نهایی شود.</a:t>
            </a: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smtClean="0">
                <a:cs typeface="B Lotus" pitchFamily="2" charset="-78"/>
              </a:rPr>
              <a:t>متدلوژی توسعه سریع</a:t>
            </a:r>
            <a:endParaRPr lang="fa-IR" sz="3200" dirty="0" smtClean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err="1" smtClean="0">
                <a:cs typeface="B Mitra" pitchFamily="2" charset="-78"/>
              </a:rPr>
              <a:t>م</a:t>
            </a:r>
            <a:r>
              <a:rPr lang="fa-IR" dirty="0" err="1" smtClean="0">
                <a:cs typeface="B Mitra" pitchFamily="2" charset="-78"/>
              </a:rPr>
              <a:t>عايب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همکاری </a:t>
            </a:r>
            <a:r>
              <a:rPr lang="fa-IR" dirty="0" smtClean="0">
                <a:cs typeface="B Mitra" pitchFamily="2" charset="-78"/>
              </a:rPr>
              <a:t>در طراحی </a:t>
            </a:r>
            <a:r>
              <a:rPr lang="fa-IR" dirty="0" err="1" smtClean="0">
                <a:cs typeface="B Mitra" pitchFamily="2" charset="-78"/>
              </a:rPr>
              <a:t>زيا</a:t>
            </a:r>
            <a:r>
              <a:rPr lang="fa-IR" dirty="0" err="1" smtClean="0">
                <a:cs typeface="B Mitra" pitchFamily="2" charset="-78"/>
              </a:rPr>
              <a:t>د</a:t>
            </a:r>
            <a:r>
              <a:rPr lang="fa-IR" dirty="0" smtClean="0">
                <a:cs typeface="B Mitra" pitchFamily="2" charset="-78"/>
              </a:rPr>
              <a:t> نبوده </a:t>
            </a:r>
            <a:r>
              <a:rPr lang="fa-IR" dirty="0" smtClean="0">
                <a:cs typeface="B Mitra" pitchFamily="2" charset="-78"/>
              </a:rPr>
              <a:t>و </a:t>
            </a:r>
            <a:r>
              <a:rPr lang="fa-IR" dirty="0" smtClean="0">
                <a:cs typeface="B Mitra" pitchFamily="2" charset="-78"/>
              </a:rPr>
              <a:t>مخالفت با سیستم ایجاد شده وجود </a:t>
            </a:r>
            <a:r>
              <a:rPr lang="fa-IR" dirty="0" smtClean="0">
                <a:cs typeface="B Mitra" pitchFamily="2" charset="-78"/>
              </a:rPr>
              <a:t>دارد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با </a:t>
            </a:r>
            <a:r>
              <a:rPr lang="fa-IR" dirty="0" smtClean="0">
                <a:cs typeface="B Mitra" pitchFamily="2" charset="-78"/>
              </a:rPr>
              <a:t>توجه به اینکه به صورت غیرتکنیکی و توسط کاربر طراحی اولیه صورت می گیرد، فرصت های بهبود را کمتر در نظر می گیرد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algn="just" rtl="1"/>
            <a:r>
              <a:rPr lang="fa-IR" dirty="0" err="1" smtClean="0">
                <a:cs typeface="B Mitra" pitchFamily="2" charset="-78"/>
              </a:rPr>
              <a:t>مزيت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در زمان </a:t>
            </a:r>
            <a:r>
              <a:rPr lang="fa-IR" dirty="0" err="1" smtClean="0">
                <a:cs typeface="B Mitra" pitchFamily="2" charset="-78"/>
              </a:rPr>
              <a:t>كوتاه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سيستم</a:t>
            </a:r>
            <a:r>
              <a:rPr lang="fa-IR" dirty="0" smtClean="0">
                <a:cs typeface="B Mitra" pitchFamily="2" charset="-78"/>
              </a:rPr>
              <a:t> توسعه داده </a:t>
            </a:r>
            <a:r>
              <a:rPr lang="fa-IR" dirty="0" err="1" smtClean="0">
                <a:cs typeface="B Mitra" pitchFamily="2" charset="-78"/>
              </a:rPr>
              <a:t>مي</a:t>
            </a:r>
            <a:r>
              <a:rPr lang="fa-IR" dirty="0" smtClean="0">
                <a:cs typeface="B Mitra" pitchFamily="2" charset="-78"/>
              </a:rPr>
              <a:t> شود.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سیستم منطبق با نیازهای کاربر طراحی می </a:t>
            </a:r>
            <a:r>
              <a:rPr lang="fa-IR" dirty="0" smtClean="0">
                <a:cs typeface="B Mitra" pitchFamily="2" charset="-78"/>
              </a:rPr>
              <a:t>شود.</a:t>
            </a:r>
            <a:endParaRPr lang="fa-IR" dirty="0" smtClean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ساخت یافته تحلیل و طراحی سیستم ها </a:t>
            </a:r>
            <a:r>
              <a:rPr lang="en-US" sz="3200" b="1" dirty="0" smtClean="0">
                <a:cs typeface="B Mitra" pitchFamily="2" charset="-78"/>
              </a:rPr>
              <a:t>(SSADM)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این متدلوژی تکامل یافته </a:t>
            </a:r>
            <a:r>
              <a:rPr lang="en-US" dirty="0" smtClean="0">
                <a:cs typeface="B Mitra" pitchFamily="2" charset="-78"/>
              </a:rPr>
              <a:t>SDLC</a:t>
            </a:r>
            <a:r>
              <a:rPr lang="fa-IR" dirty="0" smtClean="0">
                <a:cs typeface="B Mitra" pitchFamily="2" charset="-78"/>
              </a:rPr>
              <a:t> است.</a:t>
            </a: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در روش هاي ساخت يافته تحليل و طراحي سيستم، يك سيستم از بالا به پايين به زيرسيستم هاي كوچكتر و نسبتاً مستقلي تفكيك مي شود. به اين ترتيب ، بررسي هر يك از زيرسيستم ها ساده تر و عملي تر است.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منطقی در مقابل مدل فیزیکی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Mitra" pitchFamily="2" charset="-78"/>
              </a:rPr>
              <a:t>مدل منطقی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ارائه مصور اینکه سیستم ما چه است و چه می کند.</a:t>
            </a:r>
            <a:endParaRPr lang="en-US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en-US" dirty="0" smtClean="0">
                <a:cs typeface="B Mitra" pitchFamily="2" charset="-78"/>
              </a:rPr>
              <a:t>(</a:t>
            </a:r>
            <a:r>
              <a:rPr lang="en-US" u="sng" dirty="0" smtClean="0">
                <a:cs typeface="B Mitra" pitchFamily="2" charset="-78"/>
              </a:rPr>
              <a:t>What</a:t>
            </a:r>
            <a:r>
              <a:rPr lang="en-US" dirty="0" smtClean="0">
                <a:cs typeface="B Mitra" pitchFamily="2" charset="-78"/>
              </a:rPr>
              <a:t> a system is or does)</a:t>
            </a:r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مدل فیزیکی</a:t>
            </a:r>
            <a:endParaRPr lang="en-US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ارائه مصور تکنیکی از آنچه سیستم است و انجام می دهد و چگونه سیستم به اجرا در می آید.</a:t>
            </a:r>
          </a:p>
          <a:p>
            <a:pPr algn="just" rtl="1">
              <a:buNone/>
            </a:pPr>
            <a:r>
              <a:rPr lang="en-US" dirty="0" smtClean="0">
                <a:cs typeface="B Mitra" pitchFamily="2" charset="-78"/>
              </a:rPr>
              <a:t>(</a:t>
            </a:r>
            <a:r>
              <a:rPr lang="en-US" u="sng" dirty="0" smtClean="0">
                <a:cs typeface="B Mitra" pitchFamily="2" charset="-78"/>
              </a:rPr>
              <a:t>How</a:t>
            </a:r>
            <a:r>
              <a:rPr lang="en-US" dirty="0" smtClean="0">
                <a:cs typeface="B Mitra" pitchFamily="2" charset="-78"/>
              </a:rPr>
              <a:t> the system is implemented)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ساخت یافته تحلیل و طراحی سیستم ها </a:t>
            </a:r>
            <a:r>
              <a:rPr lang="en-US" sz="3200" b="1" dirty="0" smtClean="0">
                <a:cs typeface="B Mitra" pitchFamily="2" charset="-78"/>
              </a:rPr>
              <a:t>(SSADM)</a:t>
            </a:r>
            <a:endParaRPr lang="en-US" sz="3200" b="1" dirty="0">
              <a:cs typeface="B Lotus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628800"/>
            <a:ext cx="8072494" cy="46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ساخت یافته تحلیل و طراحی سیستم ها </a:t>
            </a:r>
            <a:r>
              <a:rPr lang="en-US" sz="3200" b="1" dirty="0" smtClean="0">
                <a:cs typeface="B Mitra" pitchFamily="2" charset="-78"/>
              </a:rPr>
              <a:t>(SSADM)</a:t>
            </a:r>
            <a:endParaRPr lang="en-US" sz="3200" b="1" dirty="0">
              <a:cs typeface="B Lotus" pitchFamily="2" charset="-78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285860"/>
            <a:ext cx="7598648" cy="5534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 متدولوژی کتاب </a:t>
            </a:r>
            <a:r>
              <a:rPr lang="en-US" sz="3200" b="1" dirty="0" smtClean="0">
                <a:cs typeface="B Mitra" pitchFamily="2" charset="-78"/>
              </a:rPr>
              <a:t>Bentley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شامل فازهای زیر است که به صورت متوالی انجام می شوند و توسعه ای بر متدلوژی </a:t>
            </a:r>
            <a:r>
              <a:rPr lang="en-US" dirty="0" smtClean="0">
                <a:cs typeface="B Mitra" pitchFamily="2" charset="-78"/>
              </a:rPr>
              <a:t>SSADM</a:t>
            </a:r>
            <a:r>
              <a:rPr lang="fa-IR" dirty="0" smtClean="0">
                <a:cs typeface="B Mitra" pitchFamily="2" charset="-78"/>
              </a:rPr>
              <a:t> است:</a:t>
            </a:r>
            <a:endParaRPr lang="en-US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تعریف محدوده پروژه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تحلیل مسئله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تحلیل نیازمندی ها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طراحی منطقی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تحلیل تصمیم گیری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ادغام و طراحی فیزیکی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ایجاد و تست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نصب و تکمیل</a:t>
            </a:r>
            <a:endParaRPr lang="en-US" b="1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cs typeface="B Mitra" pitchFamily="2" charset="-78"/>
              </a:rPr>
              <a:t>پشتیبانی و عملیات سیستم</a:t>
            </a:r>
            <a:endParaRPr lang="en-US" b="1" dirty="0" smtClean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532404" cy="55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های توسعه سیستم ها</a:t>
            </a:r>
            <a:endParaRPr lang="en-US" sz="3200" b="1" dirty="0">
              <a:cs typeface="B Lotus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2204" y="2291556"/>
            <a:ext cx="5136100" cy="3081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های توسعه سیستم ها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643050"/>
            <a:ext cx="8472518" cy="4525963"/>
          </a:xfrm>
        </p:spPr>
        <p:txBody>
          <a:bodyPr/>
          <a:lstStyle/>
          <a:p>
            <a:pPr algn="just" rtl="1"/>
            <a:r>
              <a:rPr lang="fa-IR" dirty="0" smtClean="0">
                <a:cs typeface="B Lotus" pitchFamily="2" charset="-78"/>
              </a:rPr>
              <a:t>متدلوژی عبارت است از یک روش که با تکنیک خاص خود همراه است و برای توسعه یک سیستم بکار می رود.</a:t>
            </a:r>
          </a:p>
          <a:p>
            <a:pPr algn="just" rtl="1"/>
            <a:r>
              <a:rPr lang="fa-IR" dirty="0" err="1" smtClean="0">
                <a:cs typeface="B Lotus" pitchFamily="2" charset="-78"/>
              </a:rPr>
              <a:t>متدولوژی</a:t>
            </a:r>
            <a:r>
              <a:rPr lang="fa-IR" dirty="0" smtClean="0">
                <a:cs typeface="B Lotus" pitchFamily="2" charset="-78"/>
              </a:rPr>
              <a:t> از سه بخش اصلی تشکیل شده است: 1 – ساختار شکست کار : توسط این بخش می توان فهمید که چه کاری باید انجام داد و همچنین زمان انجام این کار مشخص می شود. 2 – تکنیک های چگونگی انجام کارها و ابزار مورد نیاز 3 – چگونگی مدیریت کیفیت نتایج.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اکثر متدلوژی های توسعه سیستم ها بر اساس چرخه زندگی توسعه سیستم شکل گرفته اند که معروف ترین آن ها متدولوژی ساخت یافته نام گرفته است.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متدلوژی های توسعه سیستم ها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643050"/>
            <a:ext cx="8472518" cy="4525963"/>
          </a:xfrm>
        </p:spPr>
        <p:txBody>
          <a:bodyPr/>
          <a:lstStyle/>
          <a:p>
            <a:pPr algn="just" rtl="1"/>
            <a:r>
              <a:rPr lang="fa-IR" dirty="0" smtClean="0">
                <a:cs typeface="B Lotus" pitchFamily="2" charset="-78"/>
              </a:rPr>
              <a:t>چرخه زندگی توسعه سیستم </a:t>
            </a:r>
            <a:r>
              <a:rPr lang="en-US" dirty="0" smtClean="0">
                <a:cs typeface="B Lotus" pitchFamily="2" charset="-78"/>
              </a:rPr>
              <a:t>SDLC</a:t>
            </a:r>
            <a:endParaRPr lang="fa-IR" dirty="0" smtClean="0">
              <a:cs typeface="B Lotus" pitchFamily="2" charset="-78"/>
            </a:endParaRPr>
          </a:p>
          <a:p>
            <a:pPr algn="just" rtl="1"/>
            <a:r>
              <a:rPr lang="fa-IR" dirty="0" smtClean="0">
                <a:cs typeface="B Lotus" pitchFamily="2" charset="-78"/>
              </a:rPr>
              <a:t>متدولوژی الگوسازی </a:t>
            </a:r>
            <a:r>
              <a:rPr lang="en-US" dirty="0" smtClean="0">
                <a:cs typeface="B Lotus" pitchFamily="2" charset="-78"/>
              </a:rPr>
              <a:t>Prototyping</a:t>
            </a:r>
            <a:endParaRPr lang="fa-IR" dirty="0" smtClean="0">
              <a:cs typeface="B Lotus" pitchFamily="2" charset="-78"/>
            </a:endParaRPr>
          </a:p>
          <a:p>
            <a:pPr algn="just" rtl="1"/>
            <a:r>
              <a:rPr lang="fa-IR" dirty="0" smtClean="0">
                <a:cs typeface="B Lotus" pitchFamily="2" charset="-78"/>
              </a:rPr>
              <a:t>متدولوژی تدریجی (تکاملی) </a:t>
            </a:r>
            <a:r>
              <a:rPr lang="en-US" dirty="0" smtClean="0">
                <a:cs typeface="B Lotus" pitchFamily="2" charset="-78"/>
              </a:rPr>
              <a:t>Evolutionary</a:t>
            </a:r>
            <a:endParaRPr lang="fa-IR" dirty="0" smtClean="0">
              <a:cs typeface="B Lotus" pitchFamily="2" charset="-78"/>
            </a:endParaRPr>
          </a:p>
          <a:p>
            <a:pPr algn="just" rtl="1"/>
            <a:r>
              <a:rPr lang="fa-IR" dirty="0" smtClean="0">
                <a:cs typeface="B Lotus" pitchFamily="2" charset="-78"/>
              </a:rPr>
              <a:t>متدولوژی توسعه سریع </a:t>
            </a:r>
            <a:r>
              <a:rPr lang="en-US" dirty="0" smtClean="0">
                <a:cs typeface="B Lotus" pitchFamily="2" charset="-78"/>
              </a:rPr>
              <a:t>Rapid Application Design</a:t>
            </a:r>
            <a:endParaRPr lang="fa-IR" dirty="0" smtClean="0">
              <a:cs typeface="B Lotus" pitchFamily="2" charset="-78"/>
            </a:endParaRPr>
          </a:p>
          <a:p>
            <a:pPr algn="just" rtl="1"/>
            <a:r>
              <a:rPr lang="fa-IR" dirty="0" smtClean="0">
                <a:cs typeface="B Lotus" pitchFamily="2" charset="-78"/>
              </a:rPr>
              <a:t>متدلوژی </a:t>
            </a:r>
            <a:r>
              <a:rPr lang="en-US" dirty="0" smtClean="0">
                <a:cs typeface="B Lotus" pitchFamily="2" charset="-78"/>
              </a:rPr>
              <a:t> SSADM</a:t>
            </a:r>
            <a:r>
              <a:rPr lang="fa-IR" dirty="0" smtClean="0">
                <a:cs typeface="B Lotus" pitchFamily="2" charset="-78"/>
              </a:rPr>
              <a:t> </a:t>
            </a:r>
            <a:endParaRPr lang="en-US" dirty="0" smtClean="0">
              <a:cs typeface="B Lotus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Lotus" pitchFamily="2" charset="-78"/>
              </a:rPr>
              <a:t> </a:t>
            </a:r>
            <a:r>
              <a:rPr lang="en-US" dirty="0" smtClean="0">
                <a:cs typeface="B Lotus" pitchFamily="2" charset="-78"/>
              </a:rPr>
              <a:t> (Structures System Analysis and Design method)</a:t>
            </a:r>
            <a:endParaRPr lang="fa-IR" dirty="0" smtClean="0">
              <a:cs typeface="B Lotus" pitchFamily="2" charset="-78"/>
            </a:endParaRPr>
          </a:p>
          <a:p>
            <a:pPr algn="just" rtl="1"/>
            <a:r>
              <a:rPr lang="fa-IR" dirty="0" smtClean="0">
                <a:cs typeface="B Lotus" pitchFamily="2" charset="-78"/>
              </a:rPr>
              <a:t>مدل های توسعه جامع سیستم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هر چیزی اعم از سیستم های کامپیوتری و اطلاعاتی یک دوره زندگی را سپری می کنند، بدین شکل که مانند هر موجود زنده ای، روزی زاده می شوند و سپس دوران رشد و پس از آن بلوغ و در نهایت دوران افول تا مرگ را می گذرانند.</a:t>
            </a: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این مفهوم که چرخه زندگی توسعه سیستم </a:t>
            </a:r>
            <a:r>
              <a:rPr lang="en-US" dirty="0" smtClean="0">
                <a:cs typeface="B Mitra" pitchFamily="2" charset="-78"/>
              </a:rPr>
              <a:t>(SDLC)</a:t>
            </a:r>
            <a:r>
              <a:rPr lang="fa-IR" dirty="0" smtClean="0">
                <a:cs typeface="B Mitra" pitchFamily="2" charset="-78"/>
              </a:rPr>
              <a:t> نامیده می شود برای سیستم های اطلاعاتی به صورت چهار فاز تعریف می شود:</a:t>
            </a:r>
          </a:p>
          <a:p>
            <a:pPr algn="just" rtl="1">
              <a:buNone/>
            </a:pPr>
            <a:endParaRPr lang="en-US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654" y="1643050"/>
            <a:ext cx="8681031" cy="430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مدل توسعه سیستم بر اساس چرخه طبیعی زندگی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فاز اول- برنامه ریزی سیستم</a:t>
            </a:r>
            <a:r>
              <a:rPr lang="en-US" dirty="0" smtClean="0">
                <a:cs typeface="B Mitra" pitchFamily="2" charset="-78"/>
              </a:rPr>
              <a:t> (System Planning) </a:t>
            </a: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این فاز اهداف توسعه سیستم جدید، محدوده سیستم جدید و یک امکان سنجی مقدماتی تهیه می شود.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نیازهای کلان سیستم برای بهبود و توسعه بررسی و اولویت بندی می شوند و سپس یک امکان سنجی مقدماتی انجام می شود تا محدوده کار و رویکرد سیستم مشخص شود و در نهایت برنامه زمانبندی و بودجه توسعه سیستم تهیه می شود.</a:t>
            </a:r>
            <a:endParaRPr lang="en-US" dirty="0" smtClean="0">
              <a:cs typeface="B Mitra" pitchFamily="2" charset="-78"/>
            </a:endParaRP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این فاز شامل دو قدم کلی است:</a:t>
            </a:r>
          </a:p>
          <a:p>
            <a:pPr lvl="1" algn="just" rtl="1">
              <a:buNone/>
            </a:pPr>
            <a:r>
              <a:rPr lang="fa-IR" b="1" dirty="0" smtClean="0">
                <a:cs typeface="B Mitra" pitchFamily="2" charset="-78"/>
              </a:rPr>
              <a:t>بررسی نیازهای کلان سیستم و اولویت بندی آن ها</a:t>
            </a:r>
          </a:p>
          <a:p>
            <a:pPr lvl="1" algn="just" rtl="1">
              <a:buNone/>
            </a:pPr>
            <a:r>
              <a:rPr lang="fa-IR" b="1" dirty="0" smtClean="0">
                <a:cs typeface="B Mitra" pitchFamily="2" charset="-78"/>
              </a:rPr>
              <a:t>ارزیابی و تعیین محدوده سیستم جدید </a:t>
            </a:r>
            <a:r>
              <a:rPr lang="en-US" b="1" dirty="0" smtClean="0">
                <a:cs typeface="B Mitra" pitchFamily="2" charset="-78"/>
              </a:rPr>
              <a:t>(Scope)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2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1612</Words>
  <Application>Microsoft Office PowerPoint</Application>
  <PresentationFormat>On-screen Show (4:3)</PresentationFormat>
  <Paragraphs>221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Bits and bytes design template</vt:lpstr>
      <vt:lpstr>Too many files design template</vt:lpstr>
      <vt:lpstr>1_Too many files design template</vt:lpstr>
      <vt:lpstr>1_Bits and bytes design template</vt:lpstr>
      <vt:lpstr>Level</vt:lpstr>
      <vt:lpstr>Theme2</vt:lpstr>
      <vt:lpstr>2_Too many files design template</vt:lpstr>
      <vt:lpstr>3_Too many files design template</vt:lpstr>
      <vt:lpstr>2_Bits and bytes design template</vt:lpstr>
      <vt:lpstr>Clouds</vt:lpstr>
      <vt:lpstr>Network</vt:lpstr>
      <vt:lpstr>Layers</vt:lpstr>
      <vt:lpstr>Ocean</vt:lpstr>
      <vt:lpstr>Globe</vt:lpstr>
      <vt:lpstr>Mountain Top</vt:lpstr>
      <vt:lpstr>Teamwork</vt:lpstr>
      <vt:lpstr>Competition</vt:lpstr>
      <vt:lpstr>1_Layers</vt:lpstr>
      <vt:lpstr>3_Bits and bytes design template</vt:lpstr>
      <vt:lpstr>4_Too many files design template</vt:lpstr>
      <vt:lpstr>5_Too many files design template</vt:lpstr>
      <vt:lpstr>4_Bits and bytes design template</vt:lpstr>
      <vt:lpstr>سيستم های اطلاعات مديريت جلسه چهارم-روش هاي توسعه  سيستم هاي اطلاعاتي</vt:lpstr>
      <vt:lpstr>انواع نیازمندی های غیر وظیفه ای</vt:lpstr>
      <vt:lpstr>Slide 3</vt:lpstr>
      <vt:lpstr>متدلوژی های توسعه سیستم ها</vt:lpstr>
      <vt:lpstr>متدلوژی های توسعه سیستم ها</vt:lpstr>
      <vt:lpstr>متدلوژی های توسعه سیستم ها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مدل توسعه سیستم بر اساس چرخه طبیعی زندگی</vt:lpstr>
      <vt:lpstr>Slide 15</vt:lpstr>
      <vt:lpstr>متدولوژی الگوسازی Prototyping</vt:lpstr>
      <vt:lpstr>متدولوژی الگوسازی Prototyping</vt:lpstr>
      <vt:lpstr>متدلوژی تدریجی (تکاملی) Evolutionary</vt:lpstr>
      <vt:lpstr>متدلوژی تدریجی (تکاملی) Evolutionary</vt:lpstr>
      <vt:lpstr>متدلوژی توسعه سریع Rapid Application Design</vt:lpstr>
      <vt:lpstr>متدلوژی توسعه سریع</vt:lpstr>
      <vt:lpstr>متدلوژی ساخت یافته تحلیل و طراحی سیستم ها (SSADM)</vt:lpstr>
      <vt:lpstr>مدل منطقی در مقابل مدل فیزیکی</vt:lpstr>
      <vt:lpstr>متدلوژی ساخت یافته تحلیل و طراحی سیستم ها (SSADM)</vt:lpstr>
      <vt:lpstr>متدلوژی ساخت یافته تحلیل و طراحی سیستم ها (SSADM)</vt:lpstr>
      <vt:lpstr> متدولوژی کتاب Bentley</vt:lpstr>
    </vt:vector>
  </TitlesOfParts>
  <Company>ZIGORAT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سیستم های اطلاعات مدیریت جلسه سوم</dc:title>
  <dc:creator>DELL-PC</dc:creator>
  <cp:lastModifiedBy>R.Ahari</cp:lastModifiedBy>
  <cp:revision>121</cp:revision>
  <dcterms:created xsi:type="dcterms:W3CDTF">2009-10-06T12:58:38Z</dcterms:created>
  <dcterms:modified xsi:type="dcterms:W3CDTF">2013-10-07T06:49:03Z</dcterms:modified>
</cp:coreProperties>
</file>