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4" r:id="rId1"/>
  </p:sldMasterIdLst>
  <p:notesMasterIdLst>
    <p:notesMasterId r:id="rId21"/>
  </p:notesMasterIdLst>
  <p:sldIdLst>
    <p:sldId id="256" r:id="rId2"/>
    <p:sldId id="299" r:id="rId3"/>
    <p:sldId id="297" r:id="rId4"/>
    <p:sldId id="298" r:id="rId5"/>
    <p:sldId id="300" r:id="rId6"/>
    <p:sldId id="257" r:id="rId7"/>
    <p:sldId id="306" r:id="rId8"/>
    <p:sldId id="265" r:id="rId9"/>
    <p:sldId id="267" r:id="rId10"/>
    <p:sldId id="304" r:id="rId11"/>
    <p:sldId id="305" r:id="rId12"/>
    <p:sldId id="260" r:id="rId13"/>
    <p:sldId id="307" r:id="rId14"/>
    <p:sldId id="268" r:id="rId15"/>
    <p:sldId id="308" r:id="rId16"/>
    <p:sldId id="269" r:id="rId17"/>
    <p:sldId id="271" r:id="rId18"/>
    <p:sldId id="301" r:id="rId19"/>
    <p:sldId id="302" r:id="rId2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EFFC"/>
    <a:srgbClr val="C4F8FF"/>
    <a:srgbClr val="C4EFF7"/>
    <a:srgbClr val="0AC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956" autoAdjust="0"/>
    <p:restoredTop sz="94660"/>
  </p:normalViewPr>
  <p:slideViewPr>
    <p:cSldViewPr>
      <p:cViewPr>
        <p:scale>
          <a:sx n="60" d="100"/>
          <a:sy n="60" d="100"/>
        </p:scale>
        <p:origin x="-1080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74A1FAA-5C77-4D70-AB9F-E1652E920604}" type="datetimeFigureOut">
              <a:rPr lang="fa-IR" smtClean="0"/>
              <a:t>08/17/1437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A9EA460-1EAB-43CB-8E73-9F04F3D5713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625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EA460-1EAB-43CB-8E73-9F04F3D5713D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88192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EA460-1EAB-43CB-8E73-9F04F3D5713D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965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EA460-1EAB-43CB-8E73-9F04F3D5713D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1923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EA460-1EAB-43CB-8E73-9F04F3D5713D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7668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EA460-1EAB-43CB-8E73-9F04F3D5713D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26271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EA460-1EAB-43CB-8E73-9F04F3D5713D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808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D6E8-5453-4848-938A-21757A1401FD}" type="datetime8">
              <a:rPr lang="fa-IR" smtClean="0"/>
              <a:t>مه 24، 16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E6E0-6921-4CCF-8313-395EA26C91CC}" type="datetime8">
              <a:rPr lang="fa-IR" smtClean="0"/>
              <a:t>مه 24،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B6E1C-95E7-4472-AD7D-D7BDBCA2A6D1}" type="datetime8">
              <a:rPr lang="fa-IR" smtClean="0"/>
              <a:t>مه 24،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49D57-5B34-4D4E-8F23-5D522D030DF7}" type="datetime8">
              <a:rPr lang="fa-IR" smtClean="0"/>
              <a:t>مه 24، 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761ED-3D9E-4BFB-B507-ED622AF400C5}" type="datetime8">
              <a:rPr lang="fa-IR" smtClean="0"/>
              <a:t>مه 24، 16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52FCBB8-9465-4898-A64A-7A55115B7E30}" type="datetime8">
              <a:rPr lang="fa-IR" smtClean="0"/>
              <a:t>مه 24، 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3825B-E4D0-4173-B565-6D2238199387}" type="datetime8">
              <a:rPr lang="fa-IR" smtClean="0"/>
              <a:t>مه 24، 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a-I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0809C-767C-4430-AB61-C470BA259377}" type="datetime8">
              <a:rPr lang="fa-IR" smtClean="0"/>
              <a:t>مه 24، 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746E6-9F7A-4200-A7DF-F4D2BED728FD}" type="datetime8">
              <a:rPr lang="fa-IR" smtClean="0"/>
              <a:t>مه 24، 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BCC2E-559C-4B4F-B77B-4408AAD179F5}" type="datetime8">
              <a:rPr lang="fa-IR" smtClean="0"/>
              <a:t>مه 24، 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3C67CC2-4F43-4B25-8955-F50E1C0908B5}" type="datetime8">
              <a:rPr lang="fa-IR" smtClean="0"/>
              <a:t>مه 24، 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1F88358-8B95-4E23-9C48-D087E20A4CCC}" type="datetime8">
              <a:rPr lang="fa-IR" smtClean="0"/>
              <a:t>مه 24، 16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9DD7776-E943-428F-9944-5D12D6C17224}" type="slidenum">
              <a:rPr lang="fa-IR" smtClean="0"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1282262" y="652826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dirty="0" smtClean="0">
              <a:cs typeface="B Nazanin" pitchFamily="2" charset="-78"/>
            </a:endParaRPr>
          </a:p>
          <a:p>
            <a:pPr algn="ctr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Outlook web app</a:t>
            </a:r>
            <a:endParaRPr lang="fa-IR" sz="28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  <a:p>
            <a:pPr>
              <a:buSzPct val="65000"/>
            </a:pPr>
            <a:r>
              <a:rPr lang="fa-IR" sz="2800" b="1" dirty="0">
                <a:solidFill>
                  <a:srgbClr val="003366"/>
                </a:solidFill>
                <a:cs typeface="B Nazanin" pitchFamily="2" charset="-78"/>
              </a:rPr>
              <a:t> </a:t>
            </a:r>
            <a:endParaRPr lang="fa-IR" sz="2800" b="1" dirty="0">
              <a:cs typeface="B Nazanin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87966" y="5858047"/>
            <a:ext cx="2743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/>
              <a:t>مریم جعفری</a:t>
            </a:r>
            <a:endParaRPr lang="fa-IR" sz="2400" b="1" dirty="0"/>
          </a:p>
        </p:txBody>
      </p:sp>
    </p:spTree>
    <p:extLst>
      <p:ext uri="{BB962C8B-B14F-4D97-AF65-F5344CB8AC3E}">
        <p14:creationId xmlns:p14="http://schemas.microsoft.com/office/powerpoint/2010/main" val="22431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Writing a message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10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7352506" cy="4453448"/>
          </a:xfrm>
        </p:spPr>
      </p:pic>
    </p:spTree>
    <p:extLst>
      <p:ext uri="{BB962C8B-B14F-4D97-AF65-F5344CB8AC3E}">
        <p14:creationId xmlns:p14="http://schemas.microsoft.com/office/powerpoint/2010/main" val="114282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Automatic reply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11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447800"/>
            <a:ext cx="7279811" cy="4877578"/>
          </a:xfrm>
        </p:spPr>
      </p:pic>
    </p:spTree>
    <p:extLst>
      <p:ext uri="{BB962C8B-B14F-4D97-AF65-F5344CB8AC3E}">
        <p14:creationId xmlns:p14="http://schemas.microsoft.com/office/powerpoint/2010/main" val="161801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Using the Calendar</a:t>
            </a:r>
            <a:endParaRPr lang="fa-I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endParaRPr lang="fa-IR" dirty="0"/>
          </a:p>
        </p:txBody>
      </p:sp>
      <p:sp>
        <p:nvSpPr>
          <p:cNvPr id="3" name="Rectangle 2"/>
          <p:cNvSpPr/>
          <p:nvPr/>
        </p:nvSpPr>
        <p:spPr>
          <a:xfrm>
            <a:off x="304800" y="1600200"/>
            <a:ext cx="7848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dirty="0">
                <a:cs typeface="+mj-cs"/>
              </a:rPr>
              <a:t>Your calendar is like a calendar on the wall, but with a lot of extra features</a:t>
            </a:r>
            <a:r>
              <a:rPr lang="en-US" dirty="0" smtClean="0">
                <a:cs typeface="+mj-cs"/>
              </a:rPr>
              <a:t>.</a:t>
            </a:r>
          </a:p>
          <a:p>
            <a:pPr algn="l"/>
            <a:endParaRPr lang="en-US" dirty="0">
              <a:cs typeface="+mj-cs"/>
            </a:endParaRPr>
          </a:p>
          <a:p>
            <a:pPr algn="l"/>
            <a:r>
              <a:rPr lang="en-US" dirty="0" smtClean="0">
                <a:cs typeface="+mj-cs"/>
              </a:rPr>
              <a:t> </a:t>
            </a:r>
            <a:r>
              <a:rPr lang="en-US" dirty="0">
                <a:cs typeface="+mj-cs"/>
              </a:rPr>
              <a:t>When you add an appointment to your calendar, you can customize it </a:t>
            </a:r>
            <a:r>
              <a:rPr lang="en-US" dirty="0" smtClean="0">
                <a:cs typeface="+mj-cs"/>
              </a:rPr>
              <a:t>in</a:t>
            </a:r>
          </a:p>
          <a:p>
            <a:pPr algn="l"/>
            <a:endParaRPr lang="en-US" dirty="0" smtClean="0">
              <a:cs typeface="+mj-cs"/>
            </a:endParaRPr>
          </a:p>
          <a:p>
            <a:pPr algn="l"/>
            <a:r>
              <a:rPr lang="fa-IR" dirty="0" smtClean="0">
                <a:cs typeface="+mj-cs"/>
              </a:rPr>
              <a:t>.</a:t>
            </a:r>
            <a:r>
              <a:rPr lang="en-US" dirty="0" smtClean="0">
                <a:cs typeface="+mj-cs"/>
              </a:rPr>
              <a:t> </a:t>
            </a:r>
            <a:r>
              <a:rPr lang="en-US" dirty="0">
                <a:cs typeface="+mj-cs"/>
              </a:rPr>
              <a:t>many </a:t>
            </a:r>
            <a:r>
              <a:rPr lang="en-US" dirty="0" smtClean="0">
                <a:cs typeface="+mj-cs"/>
              </a:rPr>
              <a:t>ways</a:t>
            </a:r>
          </a:p>
          <a:p>
            <a:pPr algn="l"/>
            <a:endParaRPr lang="en-US" dirty="0" smtClean="0">
              <a:cs typeface="+mj-cs"/>
            </a:endParaRPr>
          </a:p>
          <a:p>
            <a:pPr algn="l"/>
            <a:r>
              <a:rPr lang="en-US" dirty="0" smtClean="0">
                <a:cs typeface="+mj-cs"/>
              </a:rPr>
              <a:t>In </a:t>
            </a:r>
            <a:r>
              <a:rPr lang="en-US" dirty="0">
                <a:cs typeface="+mj-cs"/>
              </a:rPr>
              <a:t>addition to creating appointments, you can set up meetings. A meeting is </a:t>
            </a:r>
            <a:endParaRPr lang="en-US" dirty="0" smtClean="0">
              <a:cs typeface="+mj-cs"/>
            </a:endParaRPr>
          </a:p>
          <a:p>
            <a:pPr algn="l"/>
            <a:endParaRPr lang="en-US" dirty="0">
              <a:cs typeface="+mj-cs"/>
            </a:endParaRPr>
          </a:p>
          <a:p>
            <a:pPr algn="l"/>
            <a:r>
              <a:rPr lang="en-US" dirty="0" smtClean="0">
                <a:cs typeface="+mj-cs"/>
              </a:rPr>
              <a:t>just </a:t>
            </a:r>
            <a:r>
              <a:rPr lang="en-US" dirty="0">
                <a:cs typeface="+mj-cs"/>
              </a:rPr>
              <a:t>like an appointment, except you send an invitation to other people</a:t>
            </a:r>
            <a:endParaRPr lang="fa-IR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91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Calendar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13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76400"/>
            <a:ext cx="8839200" cy="5020543"/>
          </a:xfrm>
        </p:spPr>
      </p:pic>
    </p:spTree>
    <p:extLst>
      <p:ext uri="{BB962C8B-B14F-4D97-AF65-F5344CB8AC3E}">
        <p14:creationId xmlns:p14="http://schemas.microsoft.com/office/powerpoint/2010/main" val="178905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Contacts and Groups</a:t>
            </a:r>
            <a:endParaRPr lang="fa-IR" sz="2800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14</a:t>
            </a:r>
            <a:endParaRPr lang="fa-IR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077200" cy="22223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>
              <a:lnSpc>
                <a:spcPct val="200000"/>
              </a:lnSpc>
            </a:pPr>
            <a:r>
              <a:rPr lang="en-US" dirty="0">
                <a:cs typeface="+mj-cs"/>
              </a:rPr>
              <a:t>The Contacts folder of your mailbox is like a Rolodex or address book with an entry for each person or group you want to store information about</a:t>
            </a:r>
            <a:r>
              <a:rPr lang="en-US" dirty="0" smtClean="0">
                <a:cs typeface="+mj-cs"/>
              </a:rPr>
              <a:t>.</a:t>
            </a:r>
          </a:p>
          <a:p>
            <a:pPr algn="l">
              <a:lnSpc>
                <a:spcPct val="200000"/>
              </a:lnSpc>
            </a:pPr>
            <a:r>
              <a:rPr lang="en-US" dirty="0"/>
              <a:t>Groups let you create a single entry that includes multiple contacts. When you send a message to a group, it goes to every contact in the group.</a:t>
            </a:r>
            <a:endParaRPr lang="fa-IR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020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Contacts and Groups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endParaRPr lang="fa-IR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7174"/>
            <a:ext cx="8763000" cy="4949825"/>
          </a:xfrm>
        </p:spPr>
      </p:pic>
    </p:spTree>
    <p:extLst>
      <p:ext uri="{BB962C8B-B14F-4D97-AF65-F5344CB8AC3E}">
        <p14:creationId xmlns:p14="http://schemas.microsoft.com/office/powerpoint/2010/main" val="15704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Customizing</a:t>
            </a:r>
            <a:endParaRPr lang="fa-IR" sz="2800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16</a:t>
            </a:r>
            <a:endParaRPr lang="fa-IR" dirty="0"/>
          </a:p>
        </p:txBody>
      </p:sp>
      <p:sp>
        <p:nvSpPr>
          <p:cNvPr id="6" name="Rectangle 5"/>
          <p:cNvSpPr/>
          <p:nvPr/>
        </p:nvSpPr>
        <p:spPr>
          <a:xfrm>
            <a:off x="381000" y="1676400"/>
            <a:ext cx="79248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spcAft>
                <a:spcPts val="1000"/>
              </a:spcAft>
              <a:tabLst>
                <a:tab pos="5943600" algn="r"/>
              </a:tabLst>
            </a:pPr>
            <a:r>
              <a:rPr lang="en-US" dirty="0" smtClean="0">
                <a:cs typeface="+mj-cs"/>
              </a:rPr>
              <a:t>Your </a:t>
            </a:r>
            <a:r>
              <a:rPr lang="en-US" dirty="0">
                <a:cs typeface="+mj-cs"/>
              </a:rPr>
              <a:t>mailbox is ready to use as soon as you sign in. You don't have to change any settings or turn anything on or off to start sending and receiving e-mail messages.</a:t>
            </a:r>
            <a:endParaRPr lang="en-US" sz="1400" dirty="0">
              <a:effectLst/>
              <a:latin typeface="Calibri"/>
              <a:ea typeface="Calibri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8248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POP3</a:t>
            </a:r>
            <a:endParaRPr lang="fa-IR" sz="2800" b="1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17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1800" dirty="0"/>
              <a:t>In computing, the </a:t>
            </a:r>
            <a:r>
              <a:rPr lang="en-US" sz="1800" b="1" dirty="0"/>
              <a:t>Post Office Protocol</a:t>
            </a:r>
            <a:r>
              <a:rPr lang="en-US" sz="1800" dirty="0"/>
              <a:t> (</a:t>
            </a:r>
            <a:r>
              <a:rPr lang="en-US" sz="1800" b="1" dirty="0"/>
              <a:t>POP</a:t>
            </a:r>
            <a:r>
              <a:rPr lang="en-US" sz="1800" dirty="0"/>
              <a:t>) is an application-layer Internet standard protocol used by local e-mail clients to retrieve e-mail from a </a:t>
            </a:r>
            <a:r>
              <a:rPr lang="en-US" sz="1800" dirty="0" smtClean="0"/>
              <a:t>remote server</a:t>
            </a:r>
            <a:r>
              <a:rPr lang="en-US" sz="1800" dirty="0"/>
              <a:t> over a TCP/IP connection</a:t>
            </a:r>
            <a:r>
              <a:rPr lang="en-US" sz="1800" dirty="0" smtClean="0"/>
              <a:t>.</a:t>
            </a:r>
            <a:r>
              <a:rPr lang="en-US" sz="1800" baseline="30000" dirty="0" smtClean="0"/>
              <a:t> </a:t>
            </a:r>
            <a:r>
              <a:rPr lang="en-US" sz="1800" dirty="0" smtClean="0"/>
              <a:t>POP </a:t>
            </a:r>
            <a:r>
              <a:rPr lang="en-US" sz="1800" dirty="0"/>
              <a:t>has been developed through several versions, with version 3 (</a:t>
            </a:r>
            <a:r>
              <a:rPr lang="en-US" sz="1800" b="1" dirty="0"/>
              <a:t>POP3</a:t>
            </a:r>
            <a:r>
              <a:rPr lang="en-US" sz="1800" dirty="0"/>
              <a:t>) being the last standard in common use before largely being made obsolete by the more advanced IMAP. In POP3, e-mails are downloaded from the server's inbox to your computer. E-mails are available when you are not connected.</a:t>
            </a:r>
            <a:endParaRPr lang="fa-IR" sz="1800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6497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IMAP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dirty="0">
                <a:cs typeface="+mj-cs"/>
              </a:rPr>
              <a:t>In computing, the </a:t>
            </a:r>
            <a:r>
              <a:rPr lang="en-US" sz="1800" b="1" dirty="0">
                <a:cs typeface="+mj-cs"/>
              </a:rPr>
              <a:t>Internet Message Access Protocol</a:t>
            </a:r>
            <a:r>
              <a:rPr lang="en-US" sz="1800" dirty="0">
                <a:cs typeface="+mj-cs"/>
              </a:rPr>
              <a:t> (</a:t>
            </a:r>
            <a:r>
              <a:rPr lang="en-US" sz="1800" b="1" dirty="0">
                <a:cs typeface="+mj-cs"/>
              </a:rPr>
              <a:t>IMAP</a:t>
            </a:r>
            <a:r>
              <a:rPr lang="en-US" sz="1800" dirty="0">
                <a:cs typeface="+mj-cs"/>
              </a:rPr>
              <a:t>) is an Internet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standard</a:t>
            </a:r>
            <a:r>
              <a:rPr lang="en-US" sz="1800" dirty="0">
                <a:cs typeface="+mj-cs"/>
              </a:rPr>
              <a:t> protocol used by e-mail clients to retrieve e-mail messages from </a:t>
            </a:r>
            <a:r>
              <a:rPr lang="en-US" sz="1800" dirty="0" smtClean="0">
                <a:cs typeface="+mj-cs"/>
              </a:rPr>
              <a:t>a mail </a:t>
            </a: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server</a:t>
            </a:r>
            <a:r>
              <a:rPr lang="en-US" sz="1800" dirty="0">
                <a:cs typeface="+mj-cs"/>
              </a:rPr>
              <a:t> over a TCP/IP connection</a:t>
            </a:r>
            <a:r>
              <a:rPr lang="en-US" sz="1800" dirty="0" smtClean="0">
                <a:cs typeface="+mj-cs"/>
              </a:rPr>
              <a:t>.</a:t>
            </a:r>
            <a:r>
              <a:rPr lang="en-US" sz="1800" baseline="30000" dirty="0" smtClean="0">
                <a:cs typeface="+mj-cs"/>
              </a:rPr>
              <a:t> </a:t>
            </a:r>
            <a:r>
              <a:rPr lang="en-US" sz="1800" dirty="0" smtClean="0">
                <a:cs typeface="+mj-cs"/>
              </a:rPr>
              <a:t>IMAP </a:t>
            </a:r>
            <a:r>
              <a:rPr lang="en-US" sz="1800" dirty="0">
                <a:cs typeface="+mj-cs"/>
              </a:rPr>
              <a:t>is defined by RFC 3501.</a:t>
            </a: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IMAP </a:t>
            </a:r>
            <a:r>
              <a:rPr lang="en-US" sz="1800" dirty="0">
                <a:cs typeface="+mj-cs"/>
              </a:rPr>
              <a:t>was designed with the goal of permitting complete management of </a:t>
            </a:r>
            <a:r>
              <a:rPr lang="en-US" sz="1800" dirty="0" smtClean="0">
                <a:cs typeface="+mj-cs"/>
              </a:rPr>
              <a:t>an email </a:t>
            </a: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box</a:t>
            </a:r>
            <a:r>
              <a:rPr lang="en-US" sz="1800" dirty="0">
                <a:cs typeface="+mj-cs"/>
              </a:rPr>
              <a:t> by multiple email clients, therefore clients generally leave messages on the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server </a:t>
            </a:r>
            <a:r>
              <a:rPr lang="en-US" sz="1800" dirty="0">
                <a:cs typeface="+mj-cs"/>
              </a:rPr>
              <a:t>until the user explicitly deletes them. An IMAP server typically listens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on</a:t>
            </a:r>
            <a:r>
              <a:rPr lang="en-US" sz="1800" dirty="0">
                <a:cs typeface="+mj-cs"/>
              </a:rPr>
              <a:t> port number 143. IMAP over SSL (</a:t>
            </a:r>
            <a:r>
              <a:rPr lang="en-US" sz="1800" b="1" dirty="0">
                <a:cs typeface="+mj-cs"/>
              </a:rPr>
              <a:t>IMAPS</a:t>
            </a:r>
            <a:r>
              <a:rPr lang="en-US" sz="1800" dirty="0">
                <a:cs typeface="+mj-cs"/>
              </a:rPr>
              <a:t>) is assigned the port number 993.</a:t>
            </a:r>
          </a:p>
          <a:p>
            <a:pPr marL="0" indent="0" algn="l">
              <a:buNone/>
            </a:pPr>
            <a:endParaRPr lang="fa-IR" sz="1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21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Mozila</a:t>
            </a:r>
            <a:r>
              <a:rPr lang="en-US" sz="2800" b="1" dirty="0" smtClean="0"/>
              <a:t> Thunderbird</a:t>
            </a:r>
            <a:endParaRPr lang="fa-IR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19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b="1" dirty="0">
                <a:cs typeface="+mj-cs"/>
              </a:rPr>
              <a:t>Mozilla Thunderbird</a:t>
            </a:r>
            <a:r>
              <a:rPr lang="en-US" sz="1800" dirty="0">
                <a:cs typeface="+mj-cs"/>
              </a:rPr>
              <a:t> is a </a:t>
            </a:r>
            <a:r>
              <a:rPr lang="en-US" sz="1800" dirty="0" err="1" smtClean="0">
                <a:cs typeface="+mj-cs"/>
              </a:rPr>
              <a:t>free,open</a:t>
            </a:r>
            <a:r>
              <a:rPr lang="en-US" sz="1800" dirty="0" smtClean="0">
                <a:cs typeface="+mj-cs"/>
              </a:rPr>
              <a:t> </a:t>
            </a:r>
            <a:r>
              <a:rPr lang="en-US" sz="1800" dirty="0">
                <a:cs typeface="+mj-cs"/>
              </a:rPr>
              <a:t>source, cross-platform email</a:t>
            </a:r>
            <a:r>
              <a:rPr lang="en-US" sz="1800" dirty="0" smtClean="0">
                <a:cs typeface="+mj-cs"/>
              </a:rPr>
              <a:t>, news</a:t>
            </a:r>
            <a:r>
              <a:rPr lang="en-US" sz="1800" dirty="0">
                <a:cs typeface="+mj-cs"/>
              </a:rPr>
              <a:t>,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and</a:t>
            </a:r>
            <a:r>
              <a:rPr lang="en-US" sz="1800" dirty="0">
                <a:cs typeface="+mj-cs"/>
              </a:rPr>
              <a:t> chat client developed by the Mozilla Foundation. The project strategy was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modeled </a:t>
            </a:r>
            <a:r>
              <a:rPr lang="en-US" sz="1800" dirty="0">
                <a:cs typeface="+mj-cs"/>
              </a:rPr>
              <a:t>after that of the Mozilla Firefox web browser.</a:t>
            </a: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On </a:t>
            </a:r>
            <a:r>
              <a:rPr lang="en-US" sz="1800" dirty="0">
                <a:cs typeface="+mj-cs"/>
              </a:rPr>
              <a:t>December 7, 2004, version 1.0 was released, and received more than 500,000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downloads </a:t>
            </a:r>
            <a:r>
              <a:rPr lang="en-US" sz="1800" dirty="0">
                <a:cs typeface="+mj-cs"/>
              </a:rPr>
              <a:t>in its first three days of release, and 1,000,000 in 10 days</a:t>
            </a:r>
          </a:p>
          <a:p>
            <a:pPr marL="0" indent="0" algn="l">
              <a:buNone/>
            </a:pPr>
            <a:endParaRPr lang="fa-IR" sz="1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185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Preface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b="1" dirty="0"/>
              <a:t>Webmail</a:t>
            </a:r>
            <a:r>
              <a:rPr lang="en-US" sz="1800" dirty="0"/>
              <a:t> (or </a:t>
            </a:r>
            <a:r>
              <a:rPr lang="en-US" sz="1800" b="1" dirty="0"/>
              <a:t>web-based email</a:t>
            </a:r>
            <a:r>
              <a:rPr lang="en-US" sz="1800" dirty="0"/>
              <a:t>) is any email client implemented as a web </a:t>
            </a:r>
            <a:endParaRPr lang="en-US" sz="1800" dirty="0" smtClean="0"/>
          </a:p>
          <a:p>
            <a:pPr marL="0" indent="0" algn="l">
              <a:buNone/>
            </a:pPr>
            <a:r>
              <a:rPr lang="en-US" sz="1800" dirty="0" smtClean="0"/>
              <a:t>application</a:t>
            </a:r>
            <a:r>
              <a:rPr lang="en-US" sz="1800" dirty="0"/>
              <a:t> running on a web server. Examples of webmail software </a:t>
            </a:r>
            <a:endParaRPr lang="en-US" sz="1800" dirty="0" smtClean="0"/>
          </a:p>
          <a:p>
            <a:pPr marL="0" indent="0" algn="l">
              <a:buNone/>
            </a:pPr>
            <a:r>
              <a:rPr lang="en-US" sz="1800" dirty="0" smtClean="0"/>
              <a:t>are</a:t>
            </a:r>
            <a:r>
              <a:rPr lang="en-US" sz="1800" dirty="0"/>
              <a:t> </a:t>
            </a:r>
            <a:r>
              <a:rPr lang="en-US" sz="1800" b="1" dirty="0"/>
              <a:t>Roundcube</a:t>
            </a:r>
            <a:r>
              <a:rPr lang="en-US" sz="1800" dirty="0"/>
              <a:t> and </a:t>
            </a:r>
            <a:r>
              <a:rPr lang="en-US" sz="1800" b="1" dirty="0"/>
              <a:t>SquirrelMail</a:t>
            </a:r>
            <a:r>
              <a:rPr lang="en-US" sz="1800" dirty="0"/>
              <a:t>. Examples of webmail providers are AOL </a:t>
            </a:r>
            <a:endParaRPr lang="en-US" sz="1800" dirty="0" smtClean="0"/>
          </a:p>
          <a:p>
            <a:pPr marL="0" indent="0" algn="l">
              <a:buNone/>
            </a:pPr>
            <a:r>
              <a:rPr lang="en-US" sz="1800" dirty="0" smtClean="0"/>
              <a:t>Mail</a:t>
            </a:r>
            <a:r>
              <a:rPr lang="en-US" sz="1800" dirty="0"/>
              <a:t>, Gmail, </a:t>
            </a:r>
            <a:r>
              <a:rPr lang="en-US" sz="1800" b="1" dirty="0" smtClean="0"/>
              <a:t>Outlook.com</a:t>
            </a:r>
            <a:r>
              <a:rPr lang="en-US" sz="1800" dirty="0" smtClean="0"/>
              <a:t> and</a:t>
            </a:r>
            <a:r>
              <a:rPr lang="en-US" sz="1800" dirty="0"/>
              <a:t> </a:t>
            </a:r>
            <a:r>
              <a:rPr lang="en-US" sz="1800" b="1" dirty="0"/>
              <a:t>Yahoo! </a:t>
            </a:r>
            <a:r>
              <a:rPr lang="en-US" sz="1800" b="1" dirty="0" smtClean="0"/>
              <a:t>Mail</a:t>
            </a:r>
            <a:r>
              <a:rPr lang="en-US" sz="1800" dirty="0" smtClean="0"/>
              <a:t>. Many </a:t>
            </a:r>
            <a:r>
              <a:rPr lang="en-US" sz="1800" dirty="0"/>
              <a:t>webmail providers also offer </a:t>
            </a:r>
            <a:r>
              <a:rPr lang="en-US" sz="1800" dirty="0" smtClean="0"/>
              <a:t>email </a:t>
            </a:r>
            <a:r>
              <a:rPr lang="en-US" sz="1800" dirty="0"/>
              <a:t>access by a desktop email client using standard email protocols, while </a:t>
            </a:r>
            <a:endParaRPr lang="en-US" sz="1800" dirty="0" smtClean="0"/>
          </a:p>
          <a:p>
            <a:pPr marL="0" indent="0" algn="l">
              <a:buNone/>
            </a:pPr>
            <a:r>
              <a:rPr lang="en-US" sz="1800" dirty="0" smtClean="0"/>
              <a:t>many</a:t>
            </a:r>
            <a:r>
              <a:rPr lang="en-US" sz="1800" dirty="0"/>
              <a:t> internet service providers provide a webmail client as part of the email </a:t>
            </a:r>
            <a:endParaRPr lang="en-US" sz="1800" dirty="0" smtClean="0"/>
          </a:p>
          <a:p>
            <a:pPr marL="0" indent="0" algn="l">
              <a:buNone/>
            </a:pPr>
            <a:r>
              <a:rPr lang="en-US" sz="1800" dirty="0" smtClean="0"/>
              <a:t>service </a:t>
            </a:r>
            <a:r>
              <a:rPr lang="en-US" sz="1800" dirty="0"/>
              <a:t>included in their internet service package.</a:t>
            </a:r>
            <a:r>
              <a:rPr lang="en-US" sz="1800"/>
              <a:t> 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13236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cs typeface="B Nazanin" pitchFamily="2" charset="-78"/>
              </a:rPr>
              <a:t>ntroduction</a:t>
            </a:r>
            <a:endParaRPr lang="en-US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Outlook </a:t>
            </a:r>
            <a:r>
              <a:rPr lang="en-US" sz="1800" dirty="0">
                <a:cs typeface="+mj-cs"/>
              </a:rPr>
              <a:t>on the web (previously called Exchange Web Connect</a:t>
            </a:r>
            <a:r>
              <a:rPr lang="en-US" sz="1800" b="1" dirty="0" smtClean="0">
                <a:cs typeface="+mj-cs"/>
              </a:rPr>
              <a:t>, </a:t>
            </a:r>
            <a:r>
              <a:rPr lang="en-US" sz="1800" dirty="0" smtClean="0">
                <a:cs typeface="+mj-cs"/>
              </a:rPr>
              <a:t>Outlook Web</a:t>
            </a: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 </a:t>
            </a:r>
            <a:r>
              <a:rPr lang="en-US" sz="1800" dirty="0">
                <a:cs typeface="+mj-cs"/>
              </a:rPr>
              <a:t>Access</a:t>
            </a:r>
            <a:r>
              <a:rPr lang="en-US" sz="1800" b="1" dirty="0">
                <a:cs typeface="+mj-cs"/>
              </a:rPr>
              <a:t>,</a:t>
            </a:r>
            <a:r>
              <a:rPr lang="en-US" sz="1800" dirty="0">
                <a:cs typeface="+mj-cs"/>
              </a:rPr>
              <a:t> and Outlook Web App in Office 365 and Exchange Server 2013) is a </a:t>
            </a:r>
            <a:r>
              <a:rPr lang="en-US" sz="1800" dirty="0" smtClean="0">
                <a:cs typeface="+mj-cs"/>
              </a:rPr>
              <a:t>suite</a:t>
            </a: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 </a:t>
            </a:r>
            <a:r>
              <a:rPr lang="en-US" sz="1800" dirty="0">
                <a:cs typeface="+mj-cs"/>
              </a:rPr>
              <a:t>of Outlook web apps from Microsoft. It spans across Office 365</a:t>
            </a:r>
            <a:r>
              <a:rPr lang="en-US" sz="1800" dirty="0" smtClean="0">
                <a:cs typeface="+mj-cs"/>
              </a:rPr>
              <a:t>,</a:t>
            </a: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 </a:t>
            </a:r>
            <a:r>
              <a:rPr lang="en-US" sz="1800" dirty="0">
                <a:cs typeface="+mj-cs"/>
              </a:rPr>
              <a:t>Outlook.com, Exchange Server, </a:t>
            </a:r>
            <a:r>
              <a:rPr lang="en-US" sz="1800" dirty="0" smtClean="0">
                <a:cs typeface="+mj-cs"/>
              </a:rPr>
              <a:t>and Exchange Online. It </a:t>
            </a:r>
            <a:r>
              <a:rPr lang="en-US" sz="1800" dirty="0">
                <a:cs typeface="+mj-cs"/>
              </a:rPr>
              <a:t>includes a </a:t>
            </a:r>
            <a:r>
              <a:rPr lang="en-US" sz="1800" dirty="0" smtClean="0">
                <a:cs typeface="+mj-cs"/>
              </a:rPr>
              <a:t>web-based</a:t>
            </a: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 </a:t>
            </a:r>
            <a:r>
              <a:rPr lang="en-US" sz="1800" dirty="0">
                <a:cs typeface="+mj-cs"/>
              </a:rPr>
              <a:t>email client, a calendaring tool, a contact manager, and a task manager.</a:t>
            </a:r>
          </a:p>
        </p:txBody>
      </p:sp>
    </p:spTree>
    <p:extLst>
      <p:ext uri="{BB962C8B-B14F-4D97-AF65-F5344CB8AC3E}">
        <p14:creationId xmlns:p14="http://schemas.microsoft.com/office/powerpoint/2010/main" val="258677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History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dirty="0">
                <a:cs typeface="+mj-cs"/>
              </a:rPr>
              <a:t>Outlook Web Access was created in 1995 by Microsoft Program Manager Thom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McCann </a:t>
            </a:r>
            <a:r>
              <a:rPr lang="en-US" sz="1800" dirty="0">
                <a:cs typeface="+mj-cs"/>
              </a:rPr>
              <a:t>on the Exchange Server team. An early working version was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demonstrated </a:t>
            </a:r>
            <a:r>
              <a:rPr lang="en-US" sz="1800" dirty="0">
                <a:cs typeface="+mj-cs"/>
              </a:rPr>
              <a:t>by Microsoft Vice President Paul Maritz at Microsoft's famous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Internet </a:t>
            </a:r>
            <a:r>
              <a:rPr lang="en-US" sz="1800" dirty="0">
                <a:cs typeface="+mj-cs"/>
              </a:rPr>
              <a:t>summit in Seattle on December 27, 1995. The first customer version was </a:t>
            </a:r>
            <a:endParaRPr lang="en-US" sz="1800" dirty="0" smtClean="0">
              <a:cs typeface="+mj-cs"/>
            </a:endParaRPr>
          </a:p>
          <a:p>
            <a:pPr marL="0" indent="0" algn="l">
              <a:buNone/>
            </a:pPr>
            <a:endParaRPr lang="en-US" sz="1800" dirty="0">
              <a:cs typeface="+mj-cs"/>
            </a:endParaRPr>
          </a:p>
          <a:p>
            <a:pPr marL="0" indent="0" algn="l">
              <a:buNone/>
            </a:pPr>
            <a:r>
              <a:rPr lang="en-US" sz="1800" dirty="0" smtClean="0">
                <a:cs typeface="+mj-cs"/>
              </a:rPr>
              <a:t>shipped </a:t>
            </a:r>
            <a:r>
              <a:rPr lang="en-US" sz="1800" dirty="0">
                <a:cs typeface="+mj-cs"/>
              </a:rPr>
              <a:t>as part of the Exchange Server 5.0 release in early 1997.</a:t>
            </a:r>
            <a:endParaRPr lang="fa-IR" sz="1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9412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Competitors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5</a:t>
            </a:r>
            <a:endParaRPr lang="fa-I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en-US" dirty="0" smtClean="0"/>
              <a:t>RoundCube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r>
              <a:rPr lang="en-US" dirty="0" smtClean="0"/>
              <a:t>SquirrelMail</a:t>
            </a:r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fa-IR" dirty="0" smtClean="0"/>
          </a:p>
          <a:p>
            <a:pPr marL="0" indent="0" algn="l">
              <a:buNone/>
            </a:pPr>
            <a:r>
              <a:rPr lang="en-US" dirty="0" err="1" smtClean="0"/>
              <a:t>RainLoop</a:t>
            </a:r>
            <a:endParaRPr lang="fa-I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553185"/>
            <a:ext cx="1885950" cy="130619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208" y="3295650"/>
            <a:ext cx="1809750" cy="1028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208" y="4838700"/>
            <a:ext cx="1838653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86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3366"/>
                </a:solidFill>
                <a:cs typeface="B Nazanin" pitchFamily="2" charset="-78"/>
              </a:rPr>
              <a:t/>
            </a:r>
            <a:br>
              <a:rPr lang="en-US" dirty="0">
                <a:solidFill>
                  <a:srgbClr val="003366"/>
                </a:solidFill>
                <a:cs typeface="B Nazanin" pitchFamily="2" charset="-78"/>
              </a:rPr>
            </a:br>
            <a:endParaRPr lang="en-US" dirty="0">
              <a:solidFill>
                <a:srgbClr val="003366"/>
              </a:solidFill>
              <a:cs typeface="B Nazanin" pitchFamily="2" charset="-78"/>
            </a:endParaRP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cs typeface="B Nazanin" pitchFamily="2" charset="-78"/>
              </a:rPr>
              <a:t>6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  <a:t>Getting Started with Outlook Web App</a:t>
            </a:r>
            <a:br>
              <a:rPr lang="en-US" sz="24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fa-IR" sz="2400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9469" y="3200400"/>
            <a:ext cx="8153400" cy="156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lnSpc>
                <a:spcPct val="90000"/>
              </a:lnSpc>
              <a:spcBef>
                <a:spcPct val="20000"/>
              </a:spcBef>
              <a:buClr>
                <a:srgbClr val="0F6FC6"/>
              </a:buClr>
              <a:buSzPct val="85000"/>
            </a:pPr>
            <a:r>
              <a:rPr lang="en-US" dirty="0"/>
              <a:t>Outlook Web App lets you use a Web browser to access your mailbox from </a:t>
            </a:r>
            <a:r>
              <a:rPr lang="en-US" dirty="0" smtClean="0"/>
              <a:t>any</a:t>
            </a:r>
          </a:p>
          <a:p>
            <a:pPr lvl="0" algn="l">
              <a:lnSpc>
                <a:spcPct val="90000"/>
              </a:lnSpc>
              <a:spcBef>
                <a:spcPct val="20000"/>
              </a:spcBef>
              <a:buClr>
                <a:srgbClr val="0F6FC6"/>
              </a:buClr>
              <a:buSzPct val="85000"/>
            </a:pPr>
            <a:r>
              <a:rPr lang="en-US" dirty="0" smtClean="0"/>
              <a:t> </a:t>
            </a:r>
            <a:r>
              <a:rPr lang="en-US" dirty="0"/>
              <a:t>computer that has an Internet connection. You can use the browser to </a:t>
            </a:r>
            <a:r>
              <a:rPr lang="en-US" dirty="0" smtClean="0"/>
              <a:t>read</a:t>
            </a:r>
          </a:p>
          <a:p>
            <a:pPr lvl="0" algn="l">
              <a:lnSpc>
                <a:spcPct val="90000"/>
              </a:lnSpc>
              <a:spcBef>
                <a:spcPct val="20000"/>
              </a:spcBef>
              <a:buClr>
                <a:srgbClr val="0F6FC6"/>
              </a:buClr>
              <a:buSzPct val="85000"/>
            </a:pPr>
            <a:r>
              <a:rPr lang="en-US" dirty="0" smtClean="0"/>
              <a:t> </a:t>
            </a:r>
            <a:r>
              <a:rPr lang="en-US" dirty="0"/>
              <a:t>and send e-mail messages, organize contacts, create tasks, and manage your </a:t>
            </a:r>
            <a:endParaRPr lang="en-US" dirty="0" smtClean="0"/>
          </a:p>
          <a:p>
            <a:pPr lvl="0" algn="l">
              <a:lnSpc>
                <a:spcPct val="90000"/>
              </a:lnSpc>
              <a:spcBef>
                <a:spcPct val="20000"/>
              </a:spcBef>
              <a:buClr>
                <a:srgbClr val="0F6FC6"/>
              </a:buClr>
              <a:buSzPct val="85000"/>
            </a:pPr>
            <a:r>
              <a:rPr lang="en-US" dirty="0" smtClean="0"/>
              <a:t>calendar.</a:t>
            </a:r>
          </a:p>
          <a:p>
            <a:pPr lvl="0" algn="l">
              <a:lnSpc>
                <a:spcPct val="90000"/>
              </a:lnSpc>
              <a:spcBef>
                <a:spcPct val="20000"/>
              </a:spcBef>
              <a:buClr>
                <a:srgbClr val="0F6FC6"/>
              </a:buClr>
              <a:buSzPct val="85000"/>
            </a:pPr>
            <a:endParaRPr lang="fa-IR" dirty="0">
              <a:solidFill>
                <a:prstClr val="black"/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269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Outlook web app</a:t>
            </a:r>
            <a:endParaRPr lang="fa-I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47800"/>
            <a:ext cx="8763000" cy="4986969"/>
          </a:xfrm>
        </p:spPr>
      </p:pic>
    </p:spTree>
    <p:extLst>
      <p:ext uri="{BB962C8B-B14F-4D97-AF65-F5344CB8AC3E}">
        <p14:creationId xmlns:p14="http://schemas.microsoft.com/office/powerpoint/2010/main" val="19705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Supported Browsers</a:t>
            </a:r>
            <a:endParaRPr lang="fa-IR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cs typeface="B Nazanin" pitchFamily="2" charset="-78"/>
              </a:rPr>
              <a:t>8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1800" dirty="0" smtClean="0">
                <a:cs typeface="+mj-cs"/>
              </a:rPr>
              <a:t>You </a:t>
            </a:r>
            <a:r>
              <a:rPr lang="en-US" sz="1800" dirty="0">
                <a:cs typeface="+mj-cs"/>
              </a:rPr>
              <a:t>can access your mailbox through any browser that supports HTML 3.2 </a:t>
            </a:r>
            <a:r>
              <a:rPr lang="en-US" sz="1800" dirty="0" smtClean="0">
                <a:cs typeface="+mj-cs"/>
              </a:rPr>
              <a:t>and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1800" dirty="0" smtClean="0">
                <a:cs typeface="+mj-cs"/>
              </a:rPr>
              <a:t> </a:t>
            </a:r>
            <a:r>
              <a:rPr lang="en-US" sz="1800" dirty="0">
                <a:cs typeface="+mj-cs"/>
              </a:rPr>
              <a:t>ECMA. This includes Internet Explorer, Mozilla Firefox, Apple Safari, Chrome</a:t>
            </a:r>
            <a:r>
              <a:rPr lang="en-US" sz="1800" dirty="0" smtClean="0">
                <a:cs typeface="+mj-cs"/>
              </a:rPr>
              <a:t>,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1800" dirty="0" smtClean="0">
                <a:cs typeface="+mj-cs"/>
              </a:rPr>
              <a:t> </a:t>
            </a:r>
            <a:r>
              <a:rPr lang="en-US" sz="1800" dirty="0">
                <a:cs typeface="+mj-cs"/>
              </a:rPr>
              <a:t>and other Web browsers on computers that run </a:t>
            </a:r>
            <a:r>
              <a:rPr lang="en-US" sz="1800" dirty="0" smtClean="0">
                <a:cs typeface="+mj-cs"/>
              </a:rPr>
              <a:t>UNIX.</a:t>
            </a:r>
            <a:endParaRPr lang="fa-IR" sz="1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506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Working with Messages</a:t>
            </a:r>
            <a:endParaRPr lang="fa-IR" dirty="0">
              <a:solidFill>
                <a:schemeClr val="accent1">
                  <a:lumMod val="75000"/>
                </a:schemeClr>
              </a:solidFill>
              <a:cs typeface="B Nazanin" pitchFamily="2" charset="-7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cs typeface="B Nazanin" pitchFamily="2" charset="-78"/>
              </a:rPr>
              <a:t>9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2057400"/>
            <a:ext cx="883920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dirty="0"/>
              <a:t>In addition to reading and sending e-mail messages, you can  </a:t>
            </a:r>
            <a:r>
              <a:rPr lang="en-US" dirty="0" smtClean="0"/>
              <a:t>customize </a:t>
            </a:r>
            <a:r>
              <a:rPr lang="en-US" dirty="0"/>
              <a:t>your </a:t>
            </a:r>
            <a:r>
              <a:rPr lang="fa-IR" dirty="0" smtClean="0"/>
              <a:t>.</a:t>
            </a:r>
            <a:r>
              <a:rPr lang="en-US" dirty="0" smtClean="0"/>
              <a:t>messages</a:t>
            </a:r>
            <a:endParaRPr lang="en-US" dirty="0"/>
          </a:p>
          <a:p>
            <a:pPr algn="l"/>
            <a:r>
              <a:rPr lang="en-US" dirty="0"/>
              <a:t>You can use folders to organize your messages just as you'd use a file system to organize papers. You can manage the messages you receive by using rules to sort them into different folders.</a:t>
            </a:r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203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2194</TotalTime>
  <Words>386</Words>
  <Application>Microsoft Office PowerPoint</Application>
  <PresentationFormat>On-screen Show (4:3)</PresentationFormat>
  <Paragraphs>116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Civic</vt:lpstr>
      <vt:lpstr>  </vt:lpstr>
      <vt:lpstr>Preface</vt:lpstr>
      <vt:lpstr>Introduction</vt:lpstr>
      <vt:lpstr>History</vt:lpstr>
      <vt:lpstr>Competitors</vt:lpstr>
      <vt:lpstr>Getting Started with Outlook Web App </vt:lpstr>
      <vt:lpstr>Outlook web app</vt:lpstr>
      <vt:lpstr>Supported Browsers</vt:lpstr>
      <vt:lpstr>Working with Messages</vt:lpstr>
      <vt:lpstr>Writing a message</vt:lpstr>
      <vt:lpstr>Automatic reply</vt:lpstr>
      <vt:lpstr>Using the Calendar</vt:lpstr>
      <vt:lpstr>Calendar</vt:lpstr>
      <vt:lpstr>Contacts and Groups</vt:lpstr>
      <vt:lpstr>Contacts and Groups</vt:lpstr>
      <vt:lpstr>Customizing</vt:lpstr>
      <vt:lpstr>POP3</vt:lpstr>
      <vt:lpstr>IMAP</vt:lpstr>
      <vt:lpstr>Mozila Thunderbird</vt:lpstr>
    </vt:vector>
  </TitlesOfParts>
  <Company>Office07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Maryam</cp:lastModifiedBy>
  <cp:revision>140</cp:revision>
  <dcterms:created xsi:type="dcterms:W3CDTF">2014-02-09T20:03:13Z</dcterms:created>
  <dcterms:modified xsi:type="dcterms:W3CDTF">2016-05-24T10:45:10Z</dcterms:modified>
</cp:coreProperties>
</file>