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61" r:id="rId4"/>
    <p:sldId id="258" r:id="rId5"/>
    <p:sldId id="275" r:id="rId6"/>
    <p:sldId id="276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0" r:id="rId18"/>
    <p:sldId id="259" r:id="rId19"/>
    <p:sldId id="274" r:id="rId20"/>
    <p:sldId id="2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35" autoAdjust="0"/>
    <p:restoredTop sz="94660"/>
  </p:normalViewPr>
  <p:slideViewPr>
    <p:cSldViewPr snapToGrid="0">
      <p:cViewPr>
        <p:scale>
          <a:sx n="50" d="100"/>
          <a:sy n="50" d="100"/>
        </p:scale>
        <p:origin x="144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2579-10AB-4A99-822A-2A02DE61F0F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BFDA-3FDF-49DB-9B0C-52911313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76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2579-10AB-4A99-822A-2A02DE61F0F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BFDA-3FDF-49DB-9B0C-52911313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07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2579-10AB-4A99-822A-2A02DE61F0F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BFDA-3FDF-49DB-9B0C-52911313B34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4969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2579-10AB-4A99-822A-2A02DE61F0F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BFDA-3FDF-49DB-9B0C-52911313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42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2579-10AB-4A99-822A-2A02DE61F0F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BFDA-3FDF-49DB-9B0C-52911313B34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2323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2579-10AB-4A99-822A-2A02DE61F0F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BFDA-3FDF-49DB-9B0C-52911313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210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2579-10AB-4A99-822A-2A02DE61F0F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BFDA-3FDF-49DB-9B0C-52911313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480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2579-10AB-4A99-822A-2A02DE61F0F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BFDA-3FDF-49DB-9B0C-52911313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921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2579-10AB-4A99-822A-2A02DE61F0F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BFDA-3FDF-49DB-9B0C-52911313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906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2579-10AB-4A99-822A-2A02DE61F0F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BFDA-3FDF-49DB-9B0C-52911313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416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2579-10AB-4A99-822A-2A02DE61F0F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BFDA-3FDF-49DB-9B0C-52911313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680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2579-10AB-4A99-822A-2A02DE61F0F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BFDA-3FDF-49DB-9B0C-52911313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82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2579-10AB-4A99-822A-2A02DE61F0F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BFDA-3FDF-49DB-9B0C-52911313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675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2579-10AB-4A99-822A-2A02DE61F0F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BFDA-3FDF-49DB-9B0C-52911313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86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2579-10AB-4A99-822A-2A02DE61F0F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BFDA-3FDF-49DB-9B0C-52911313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38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2579-10AB-4A99-822A-2A02DE61F0F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EBFDA-3FDF-49DB-9B0C-52911313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66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72579-10AB-4A99-822A-2A02DE61F0F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B2EBFDA-3FDF-49DB-9B0C-52911313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022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B.S.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en.wikipedia.org/wiki/Columbia_Business_Schoo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M.B.A." TargetMode="External"/><Relationship Id="rId5" Type="http://schemas.openxmlformats.org/officeDocument/2006/relationships/hyperlink" Target="http://en.wikipedia.org/wiki/University_of_California_at_Berkeley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://en.wikipedia.org/wiki/Ph.D." TargetMode="External"/><Relationship Id="rId9" Type="http://schemas.openxmlformats.org/officeDocument/2006/relationships/hyperlink" Target="http://en.wikipedia.org/wiki/Union_College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910" y="1122363"/>
            <a:ext cx="12076090" cy="2387600"/>
          </a:xfrm>
        </p:spPr>
        <p:txBody>
          <a:bodyPr anchor="ctr"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Zar" panose="00000400000000000000" pitchFamily="2" charset="-78"/>
              </a:rPr>
              <a:t>The Control Function of Management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Zar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966187"/>
          </a:xfrm>
        </p:spPr>
        <p:txBody>
          <a:bodyPr>
            <a:normAutofit/>
          </a:bodyPr>
          <a:lstStyle/>
          <a:p>
            <a:r>
              <a:rPr lang="en-US" sz="5200" b="1" dirty="0" smtClean="0"/>
              <a:t>Kenneth A. Merchant</a:t>
            </a:r>
          </a:p>
          <a:p>
            <a:r>
              <a:rPr lang="en-US" dirty="0" smtClean="0"/>
              <a:t>Summer 1982</a:t>
            </a:r>
          </a:p>
          <a:p>
            <a:endParaRPr lang="en-US" dirty="0" smtClean="0"/>
          </a:p>
          <a:p>
            <a:r>
              <a:rPr lang="en-US" dirty="0" smtClean="0"/>
              <a:t>Dr. </a:t>
            </a:r>
            <a:r>
              <a:rPr lang="en-US" dirty="0" err="1" smtClean="0"/>
              <a:t>Hosseini</a:t>
            </a:r>
            <a:endParaRPr lang="en-US" dirty="0" smtClean="0"/>
          </a:p>
          <a:p>
            <a:r>
              <a:rPr lang="en-US" dirty="0" smtClean="0"/>
              <a:t>Presented by: </a:t>
            </a:r>
            <a:r>
              <a:rPr lang="en-US" dirty="0" err="1" smtClean="0"/>
              <a:t>Zainab</a:t>
            </a:r>
            <a:r>
              <a:rPr lang="en-US" dirty="0" smtClean="0"/>
              <a:t> </a:t>
            </a:r>
            <a:r>
              <a:rPr lang="en-US" dirty="0" err="1" smtClean="0"/>
              <a:t>Aboutalebi</a:t>
            </a:r>
            <a:r>
              <a:rPr lang="en-US" dirty="0" smtClean="0"/>
              <a:t> </a:t>
            </a:r>
          </a:p>
          <a:p>
            <a:r>
              <a:rPr lang="en-US" dirty="0" smtClean="0"/>
              <a:t>Fall2013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49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چه سیستم کنترلی مناسب(امکان پذیر) است؟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900" y="1673224"/>
            <a:ext cx="10706100" cy="4822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004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چگونه از میان گزینه های ممکن انتخاب کنیم؟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sz="2400" b="1" dirty="0" smtClean="0"/>
              <a:t>موضوع کنترل 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 smtClean="0"/>
              <a:t>مقدار کنترل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 smtClean="0"/>
              <a:t>هزینه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63231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رابطه بازخورد و کنترل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950" y="1825625"/>
            <a:ext cx="971550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751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رابطه بازخورد و کنترل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5884" y="1528673"/>
            <a:ext cx="5418666" cy="427055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38900" y="1560423"/>
            <a:ext cx="41529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a-IR" sz="2000" b="1" dirty="0" smtClean="0"/>
              <a:t>تقویت سیستم پاسخگویی نتایج</a:t>
            </a:r>
          </a:p>
          <a:p>
            <a:pPr marL="342900" indent="-342900" algn="r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a-IR" sz="2000" b="1" dirty="0" smtClean="0"/>
              <a:t>کمک به تدوین شاخص ها در موقعیت های تکرار شونده</a:t>
            </a:r>
          </a:p>
          <a:p>
            <a:pPr marL="342900" indent="-342900" algn="r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a-IR" sz="2000" b="1" dirty="0" smtClean="0"/>
              <a:t>کمک به فهم بهتر ارتباط ورودی و خروجی ها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43862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چطور یک سیستم کنترل را طراحی کنیم؟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b="1" dirty="0" smtClean="0"/>
              <a:t>اولین قدم ارزیابی 2 فاکتور زیر است:</a:t>
            </a:r>
          </a:p>
          <a:p>
            <a:pPr lvl="1" algn="r" rtl="1">
              <a:lnSpc>
                <a:spcPct val="200000"/>
              </a:lnSpc>
            </a:pPr>
            <a:r>
              <a:rPr lang="fa-IR" sz="1800" b="1" dirty="0" smtClean="0"/>
              <a:t>میزان آگاهی ما از </a:t>
            </a:r>
            <a:r>
              <a:rPr lang="en-US" sz="1800" b="1" dirty="0" smtClean="0"/>
              <a:t>specific action</a:t>
            </a:r>
          </a:p>
          <a:p>
            <a:pPr lvl="1" algn="r" rtl="1">
              <a:lnSpc>
                <a:spcPct val="200000"/>
              </a:lnSpc>
            </a:pPr>
            <a:r>
              <a:rPr lang="fa-IR" sz="1800" b="1" dirty="0" smtClean="0"/>
              <a:t>قابل اندازه گیری بودن عملکرد و توانمندی ما برای ارزیابی</a:t>
            </a:r>
          </a:p>
        </p:txBody>
      </p:sp>
    </p:spTree>
    <p:extLst>
      <p:ext uri="{BB962C8B-B14F-4D97-AF65-F5344CB8AC3E}">
        <p14:creationId xmlns:p14="http://schemas.microsoft.com/office/powerpoint/2010/main" val="140799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نتیجه گیری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fa-IR" b="1" dirty="0" smtClean="0"/>
              <a:t>کنترل </a:t>
            </a:r>
            <a:r>
              <a:rPr lang="fa-IR" b="1" dirty="0" err="1"/>
              <a:t>مدیرت</a:t>
            </a:r>
            <a:r>
              <a:rPr lang="fa-IR" b="1" dirty="0"/>
              <a:t> یک مساله رفتاری است</a:t>
            </a:r>
            <a:r>
              <a:rPr lang="fa-IR" b="1" dirty="0" smtClean="0"/>
              <a:t>.</a:t>
            </a:r>
          </a:p>
          <a:p>
            <a:pPr marL="514350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fa-IR" b="1" dirty="0" smtClean="0"/>
              <a:t>کنترل خوب مجموعه ای از کنترل های ممکن است.</a:t>
            </a:r>
          </a:p>
          <a:p>
            <a:pPr marL="514350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fa-IR" b="1" dirty="0" smtClean="0"/>
              <a:t>بررسی امکان پذیری مدل های کنترلی بر اساس شرایط براساس نمودار4</a:t>
            </a:r>
          </a:p>
          <a:p>
            <a:pPr marL="514350" indent="-514350" algn="r" rtl="1">
              <a:lnSpc>
                <a:spcPct val="200000"/>
              </a:lnSpc>
              <a:buFont typeface="+mj-lt"/>
              <a:buAutoNum type="arabicPeriod"/>
            </a:pPr>
            <a:endParaRPr lang="fa-IR" b="1" dirty="0" smtClean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54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98244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105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45" y="592139"/>
            <a:ext cx="8596668" cy="1320800"/>
          </a:xfrm>
        </p:spPr>
        <p:txBody>
          <a:bodyPr>
            <a:normAutofit/>
          </a:bodyPr>
          <a:lstStyle/>
          <a:p>
            <a:pPr algn="r" rtl="1"/>
            <a:r>
              <a:rPr lang="fa-IR" sz="2400" b="1" dirty="0" smtClean="0">
                <a:solidFill>
                  <a:schemeClr val="tx1"/>
                </a:solidFill>
              </a:rPr>
              <a:t>نتیجه گیری(ادامه)</a:t>
            </a:r>
            <a:r>
              <a:rPr lang="fa-IR" sz="2400" b="1" dirty="0" smtClean="0"/>
              <a:t/>
            </a:r>
            <a:br>
              <a:rPr lang="fa-IR" sz="2400" b="1" dirty="0" smtClean="0"/>
            </a:br>
            <a:r>
              <a:rPr lang="fa-IR" sz="2400" b="1" dirty="0" smtClean="0">
                <a:solidFill>
                  <a:schemeClr val="tx1"/>
                </a:solidFill>
              </a:rPr>
              <a:t>4- کیفیت، فواید و هزینه های انواع کنترل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743" y="1602712"/>
            <a:ext cx="915985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64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b="1" dirty="0">
                <a:solidFill>
                  <a:schemeClr val="tx1"/>
                </a:solidFill>
              </a:rPr>
              <a:t>نتیجه گیری(ادامه)</a:t>
            </a:r>
            <a:r>
              <a:rPr lang="fa-IR" sz="2400" b="1" dirty="0"/>
              <a:t/>
            </a:r>
            <a:br>
              <a:rPr lang="fa-IR" sz="2400" b="1" dirty="0"/>
            </a:br>
            <a:r>
              <a:rPr lang="fa-IR" sz="2400" b="1" dirty="0">
                <a:solidFill>
                  <a:schemeClr val="tx1"/>
                </a:solidFill>
              </a:rPr>
              <a:t>4- کیفیت، فواید و هزینه های انواع کنترل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1001408"/>
              </p:ext>
            </p:extLst>
          </p:nvPr>
        </p:nvGraphicFramePr>
        <p:xfrm>
          <a:off x="419099" y="2394203"/>
          <a:ext cx="8991600" cy="3568446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498280"/>
                <a:gridCol w="1498280"/>
                <a:gridCol w="1498280"/>
                <a:gridCol w="1498280"/>
                <a:gridCol w="1499240"/>
                <a:gridCol w="1499240"/>
              </a:tblGrid>
              <a:tr h="354249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Zar" panose="00000400000000000000" pitchFamily="2" charset="-78"/>
                        </a:rPr>
                        <a:t>جدول 4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5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Zar" panose="00000400000000000000" pitchFamily="2" charset="-78"/>
                        </a:rPr>
                        <a:t>موضوع کنترل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Zar" panose="00000400000000000000" pitchFamily="2" charset="-78"/>
                        </a:rPr>
                        <a:t>Specific action</a:t>
                      </a:r>
                      <a:endParaRPr lang="en-US" sz="1600" dirty="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Zar" panose="00000400000000000000" pitchFamily="2" charset="-78"/>
                        </a:rPr>
                        <a:t>Results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Zar" panose="00000400000000000000" pitchFamily="2" charset="-78"/>
                        </a:rPr>
                        <a:t>personnel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3565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Zar" panose="00000400000000000000" pitchFamily="2" charset="-78"/>
                        </a:rPr>
                        <a:t> 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Zar" panose="00000400000000000000" pitchFamily="2" charset="-78"/>
                        </a:rPr>
                        <a:t>محدودیت/قید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Zar" panose="00000400000000000000" pitchFamily="2" charset="-78"/>
                        </a:rPr>
                        <a:t>پاسخگویی</a:t>
                      </a:r>
                      <a:endParaRPr lang="en-US" sz="1600" dirty="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Zar" panose="00000400000000000000" pitchFamily="2" charset="-78"/>
                        </a:rPr>
                        <a:t>review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Zar" panose="00000400000000000000" pitchFamily="2" charset="-78"/>
                        </a:rPr>
                        <a:t> 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cs typeface="B Zar" panose="00000400000000000000" pitchFamily="2" charset="-78"/>
                        </a:rPr>
                        <a:t> 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10465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Zar" panose="00000400000000000000" pitchFamily="2" charset="-78"/>
                        </a:rPr>
                        <a:t>مقدار کنترل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Zar" panose="00000400000000000000" pitchFamily="2" charset="-78"/>
                        </a:rPr>
                        <a:t>سخت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Zar" panose="00000400000000000000" pitchFamily="2" charset="-78"/>
                        </a:rPr>
                        <a:t>سخت در صورت مشخص بودن/ ضعیف در صورت ابهام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Zar" panose="00000400000000000000" pitchFamily="2" charset="-78"/>
                        </a:rPr>
                        <a:t>سخت در صورت جزئی و تکرار شونده بودن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Zar" panose="00000400000000000000" pitchFamily="2" charset="-78"/>
                        </a:rPr>
                        <a:t>سخت اگر انتظارات مشخص و جزئی باشد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Zar" panose="00000400000000000000" pitchFamily="2" charset="-78"/>
                        </a:rPr>
                        <a:t>ضعیف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3542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Zar" panose="00000400000000000000" pitchFamily="2" charset="-78"/>
                        </a:rPr>
                        <a:t>هزینه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Zar" panose="00000400000000000000" pitchFamily="2" charset="-78"/>
                        </a:rPr>
                        <a:t>پایین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Zar" panose="00000400000000000000" pitchFamily="2" charset="-78"/>
                        </a:rPr>
                        <a:t>پایین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Zar" panose="00000400000000000000" pitchFamily="2" charset="-78"/>
                        </a:rPr>
                        <a:t>بالا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Zar" panose="00000400000000000000" pitchFamily="2" charset="-78"/>
                        </a:rPr>
                        <a:t>بالا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Zar" panose="00000400000000000000" pitchFamily="2" charset="-78"/>
                        </a:rPr>
                        <a:t>متغیر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11002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Zar" panose="00000400000000000000" pitchFamily="2" charset="-78"/>
                        </a:rPr>
                        <a:t>مثال هایی از اثرات ناخواسته</a:t>
                      </a:r>
                      <a:endParaRPr lang="en-US" sz="1600" dirty="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Zar" panose="00000400000000000000" pitchFamily="2" charset="-78"/>
                        </a:rPr>
                        <a:t>تاخیرات عملیاتی جزئی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Zar" panose="00000400000000000000" pitchFamily="2" charset="-78"/>
                        </a:rPr>
                        <a:t>بوروکراسی سخت و غیر منعطف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Zar" panose="00000400000000000000" pitchFamily="2" charset="-78"/>
                        </a:rPr>
                        <a:t>تاخیرات عملیاتی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Zar" panose="00000400000000000000" pitchFamily="2" charset="-78"/>
                        </a:rPr>
                        <a:t>جابجایی اهداف</a:t>
                      </a:r>
                      <a:endParaRPr lang="en-US" sz="1600">
                        <a:effectLst/>
                        <a:cs typeface="B Zar" panose="00000400000000000000" pitchFamily="2" charset="-78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Zar" panose="00000400000000000000" pitchFamily="2" charset="-78"/>
                        </a:rPr>
                        <a:t>تحریف داده ها</a:t>
                      </a:r>
                      <a:endParaRPr lang="en-US" sz="160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Zar" panose="00000400000000000000" pitchFamily="2" charset="-78"/>
                        </a:rPr>
                        <a:t> </a:t>
                      </a:r>
                      <a:endParaRPr lang="en-US" sz="1600" dirty="0">
                        <a:solidFill>
                          <a:srgbClr val="C4591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712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b="1" dirty="0">
                <a:solidFill>
                  <a:schemeClr val="tx1"/>
                </a:solidFill>
              </a:rPr>
              <a:t>نتیجه گیری(ادامه)</a:t>
            </a:r>
            <a:r>
              <a:rPr lang="fa-IR" b="1" dirty="0"/>
              <a:t/>
            </a:r>
            <a:br>
              <a:rPr lang="fa-IR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lnSpc>
                <a:spcPct val="200000"/>
              </a:lnSpc>
              <a:buNone/>
            </a:pPr>
            <a:r>
              <a:rPr lang="fa-IR" sz="2400" b="1" dirty="0" smtClean="0"/>
              <a:t>5- کنترل در همه سطوح مدیریتی و در مورد همه </a:t>
            </a:r>
            <a:r>
              <a:rPr lang="fa-IR" sz="2400" b="1" dirty="0" err="1" smtClean="0"/>
              <a:t>کارکردهای</a:t>
            </a:r>
            <a:r>
              <a:rPr lang="fa-IR" sz="2400" b="1" dirty="0" smtClean="0"/>
              <a:t> مدیریتی قابل استفاده است.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6418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1538" y="365125"/>
            <a:ext cx="8594158" cy="1325563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00B0F0"/>
                </a:solidFill>
                <a:effectLst/>
              </a:rPr>
              <a:t/>
            </a:r>
            <a:br>
              <a:rPr lang="en-US" sz="2800" b="1" dirty="0" smtClean="0">
                <a:solidFill>
                  <a:srgbClr val="00B0F0"/>
                </a:solidFill>
                <a:effectLst/>
              </a:rPr>
            </a:br>
            <a:r>
              <a:rPr lang="en-US" sz="2800" b="1" dirty="0" smtClean="0">
                <a:solidFill>
                  <a:srgbClr val="00B0F0"/>
                </a:solidFill>
                <a:effectLst/>
              </a:rPr>
              <a:t>Kenneth Merchant is an expert in </a:t>
            </a:r>
            <a:r>
              <a:rPr lang="en-US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 accounting</a:t>
            </a:r>
            <a:r>
              <a:rPr lang="en-US" sz="2800" b="1" dirty="0" smtClean="0">
                <a:solidFill>
                  <a:srgbClr val="00B0F0"/>
                </a:solidFill>
                <a:effectLst/>
              </a:rPr>
              <a:t>, </a:t>
            </a:r>
            <a:r>
              <a:rPr lang="en-US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 control systems</a:t>
            </a:r>
            <a:r>
              <a:rPr lang="en-US" sz="2800" b="1" dirty="0" smtClean="0">
                <a:solidFill>
                  <a:srgbClr val="00B0F0"/>
                </a:solidFill>
                <a:effectLst/>
              </a:rPr>
              <a:t>, and </a:t>
            </a:r>
            <a:r>
              <a:rPr lang="en-US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corporate governance</a:t>
            </a:r>
            <a:endParaRPr lang="en-US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592" y="176213"/>
            <a:ext cx="2914650" cy="30289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6271" y="2623947"/>
            <a:ext cx="3019425" cy="41243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4592" y="2977949"/>
            <a:ext cx="81008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Harvard Business School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</a:rPr>
              <a:t>UC-Berkeley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Southern University of California</a:t>
            </a:r>
          </a:p>
          <a:p>
            <a:r>
              <a:rPr lang="en-US" b="1" dirty="0" smtClean="0"/>
              <a:t>Career:</a:t>
            </a:r>
          </a:p>
          <a:p>
            <a:r>
              <a:rPr lang="en-US" dirty="0" smtClean="0"/>
              <a:t>Dr. Merchant is the author of many articles and books on accounting, including the standard textbooks: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>
                <a:effectLst/>
              </a:rPr>
              <a:t>Accounting: Text and Cases</a:t>
            </a:r>
            <a:r>
              <a:rPr lang="en-US" dirty="0" smtClean="0">
                <a:effectLst/>
              </a:rPr>
              <a:t>, 12th 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>
                <a:effectLst/>
              </a:rPr>
              <a:t>Management Control Systems: Performance Measurement, Evaluation and Incentives</a:t>
            </a:r>
            <a:r>
              <a:rPr lang="en-US" dirty="0" smtClean="0">
                <a:effectLst/>
              </a:rPr>
              <a:t>, 2nd ed.</a:t>
            </a:r>
          </a:p>
          <a:p>
            <a:r>
              <a:rPr lang="en-US" b="1" dirty="0" smtClean="0"/>
              <a:t>Education:</a:t>
            </a:r>
          </a:p>
          <a:p>
            <a:r>
              <a:rPr lang="en-US" dirty="0" smtClean="0">
                <a:latin typeface="+mj-lt"/>
              </a:rPr>
              <a:t>His </a:t>
            </a:r>
            <a:r>
              <a:rPr lang="en-US" dirty="0" smtClean="0">
                <a:latin typeface="+mj-lt"/>
                <a:hlinkClick r:id="rId4" tooltip="Ph.D."/>
              </a:rPr>
              <a:t>Ph.D.</a:t>
            </a:r>
            <a:r>
              <a:rPr lang="en-US" dirty="0" smtClean="0">
                <a:latin typeface="+mj-lt"/>
              </a:rPr>
              <a:t> is from the </a:t>
            </a:r>
            <a:r>
              <a:rPr lang="en-US" dirty="0" smtClean="0">
                <a:latin typeface="+mj-lt"/>
                <a:hlinkClick r:id="rId5" tooltip="University of California at Berkeley"/>
              </a:rPr>
              <a:t>University of California at Berkeley</a:t>
            </a:r>
            <a:r>
              <a:rPr lang="en-US" dirty="0" smtClean="0">
                <a:latin typeface="+mj-lt"/>
              </a:rPr>
              <a:t>. His </a:t>
            </a:r>
            <a:r>
              <a:rPr lang="en-US" dirty="0" smtClean="0">
                <a:latin typeface="+mj-lt"/>
                <a:hlinkClick r:id="rId6" tooltip="M.B.A."/>
              </a:rPr>
              <a:t>M.B.A.</a:t>
            </a:r>
            <a:r>
              <a:rPr lang="en-US" dirty="0" smtClean="0">
                <a:latin typeface="+mj-lt"/>
              </a:rPr>
              <a:t> is from </a:t>
            </a:r>
            <a:r>
              <a:rPr lang="en-US" dirty="0" smtClean="0">
                <a:latin typeface="+mj-lt"/>
                <a:hlinkClick r:id="rId7" tooltip="Columbia Business School"/>
              </a:rPr>
              <a:t>Columbia Business School</a:t>
            </a:r>
            <a:r>
              <a:rPr lang="en-US" dirty="0" smtClean="0">
                <a:latin typeface="+mj-lt"/>
              </a:rPr>
              <a:t>. His </a:t>
            </a:r>
            <a:r>
              <a:rPr lang="en-US" dirty="0" smtClean="0">
                <a:latin typeface="+mj-lt"/>
                <a:hlinkClick r:id="rId8" tooltip="B.S."/>
              </a:rPr>
              <a:t>B.S.</a:t>
            </a:r>
            <a:r>
              <a:rPr lang="en-US" dirty="0" smtClean="0">
                <a:latin typeface="+mj-lt"/>
              </a:rPr>
              <a:t> is from </a:t>
            </a:r>
            <a:r>
              <a:rPr lang="en-US" dirty="0" smtClean="0">
                <a:latin typeface="+mj-lt"/>
                <a:hlinkClick r:id="rId9" tooltip="Union College"/>
              </a:rPr>
              <a:t>Union College</a:t>
            </a:r>
            <a:endParaRPr lang="en-US" dirty="0" smtClean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27738" y="94714"/>
            <a:ext cx="203835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60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b="1" dirty="0" smtClean="0"/>
              <a:t>با تشکر از توجه شما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986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آنچه این مقاله به آن می پردازد: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Zar" panose="00000400000000000000" pitchFamily="2" charset="-78"/>
              </a:rPr>
              <a:t>مسائل عمومی کنترل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Zar" panose="00000400000000000000" pitchFamily="2" charset="-78"/>
              </a:rPr>
              <a:t>انواع کنترلهای دسترس پذیر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Zar" panose="00000400000000000000" pitchFamily="2" charset="-78"/>
              </a:rPr>
              <a:t>علت متفاوت بودن کنترل ها در مجموعه های گوناگون</a:t>
            </a:r>
            <a:endParaRPr lang="en-US" sz="2400" b="1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3399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آنچه این مقاله به آن می پردازد: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25911"/>
          </a:xfrm>
        </p:spPr>
        <p:txBody>
          <a:bodyPr>
            <a:noAutofit/>
          </a:bodyPr>
          <a:lstStyle/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Zar" panose="00000400000000000000" pitchFamily="2" charset="-78"/>
              </a:rPr>
              <a:t>چرایی کنترل</a:t>
            </a:r>
          </a:p>
          <a:p>
            <a:pPr lvl="1" algn="r" rtl="1">
              <a:lnSpc>
                <a:spcPct val="200000"/>
              </a:lnSpc>
            </a:pPr>
            <a:r>
              <a:rPr lang="fa-IR" sz="2400" b="1" dirty="0" smtClean="0">
                <a:cs typeface="B Zar" panose="00000400000000000000" pitchFamily="2" charset="-78"/>
              </a:rPr>
              <a:t>کارکنان یا </a:t>
            </a:r>
            <a:r>
              <a:rPr lang="fa-IR" sz="2400" b="1" dirty="0" err="1" smtClean="0">
                <a:cs typeface="B Zar" panose="00000400000000000000" pitchFamily="2" charset="-78"/>
              </a:rPr>
              <a:t>نمی</a:t>
            </a:r>
            <a:r>
              <a:rPr lang="fa-IR" sz="2400" b="1" dirty="0" smtClean="0">
                <a:cs typeface="B Zar" panose="00000400000000000000" pitchFamily="2" charset="-78"/>
              </a:rPr>
              <a:t> خواهند و یا </a:t>
            </a:r>
            <a:r>
              <a:rPr lang="fa-IR" sz="2400" b="1" dirty="0" err="1" smtClean="0">
                <a:cs typeface="B Zar" panose="00000400000000000000" pitchFamily="2" charset="-78"/>
              </a:rPr>
              <a:t>نمی</a:t>
            </a:r>
            <a:r>
              <a:rPr lang="fa-IR" sz="2400" b="1" dirty="0" smtClean="0">
                <a:cs typeface="B Zar" panose="00000400000000000000" pitchFamily="2" charset="-78"/>
              </a:rPr>
              <a:t> توانند بهترین عملکرد را داشته باشند بنابراین به یک سیستم کنترل نیاز است تا:</a:t>
            </a:r>
          </a:p>
          <a:p>
            <a:pPr lvl="2" algn="r" rtl="1">
              <a:lnSpc>
                <a:spcPct val="200000"/>
              </a:lnSpc>
            </a:pPr>
            <a:r>
              <a:rPr lang="fa-IR" sz="2400" b="1" dirty="0" smtClean="0">
                <a:cs typeface="B Zar" panose="00000400000000000000" pitchFamily="2" charset="-78"/>
              </a:rPr>
              <a:t>اجازه بروز رفتارهای نا مطلوب را ندهد </a:t>
            </a:r>
          </a:p>
          <a:p>
            <a:pPr lvl="2" algn="r" rtl="1">
              <a:lnSpc>
                <a:spcPct val="200000"/>
              </a:lnSpc>
            </a:pPr>
            <a:r>
              <a:rPr lang="fa-IR" sz="2400" b="1" dirty="0" smtClean="0">
                <a:cs typeface="B Zar" panose="00000400000000000000" pitchFamily="2" charset="-78"/>
              </a:rPr>
              <a:t>رفتارهای مطلوب را تشویق کند</a:t>
            </a:r>
          </a:p>
          <a:p>
            <a:pPr lvl="1" algn="r" rtl="1">
              <a:lnSpc>
                <a:spcPct val="200000"/>
              </a:lnSpc>
            </a:pPr>
            <a:endParaRPr lang="en-US" sz="2400" b="1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00484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آنچه این مقاله به آن می پردازد: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b="1" dirty="0">
                <a:cs typeface="B Zar" panose="00000400000000000000" pitchFamily="2" charset="-78"/>
              </a:rPr>
              <a:t>چیستی کنترل</a:t>
            </a:r>
          </a:p>
          <a:p>
            <a:pPr lvl="1" algn="r" rtl="1"/>
            <a:r>
              <a:rPr lang="fa-IR" sz="2400" b="1" dirty="0">
                <a:cs typeface="B Zar" panose="00000400000000000000" pitchFamily="2" charset="-78"/>
              </a:rPr>
              <a:t>سیستمی که ما را مطمئن کند که هیچ اتفاق مهم ناخوشایند </a:t>
            </a:r>
            <a:r>
              <a:rPr lang="fa-IR" sz="2400" b="1" dirty="0" err="1">
                <a:cs typeface="B Zar" panose="00000400000000000000" pitchFamily="2" charset="-78"/>
              </a:rPr>
              <a:t>غیرمنتظره</a:t>
            </a:r>
            <a:r>
              <a:rPr lang="fa-IR" sz="2400" b="1" dirty="0">
                <a:cs typeface="B Zar" panose="00000400000000000000" pitchFamily="2" charset="-78"/>
              </a:rPr>
              <a:t> ای رخ نخواهد داد.</a:t>
            </a:r>
          </a:p>
          <a:p>
            <a:pPr lvl="1" algn="r" rtl="1"/>
            <a:r>
              <a:rPr lang="fa-IR" sz="2400" b="1" dirty="0">
                <a:cs typeface="B Zar" panose="00000400000000000000" pitchFamily="2" charset="-78"/>
              </a:rPr>
              <a:t>ویژگی های سیستم کنترل</a:t>
            </a:r>
          </a:p>
          <a:p>
            <a:pPr lvl="2" algn="r" rtl="1"/>
            <a:r>
              <a:rPr lang="fa-IR" sz="2400" b="1" dirty="0">
                <a:cs typeface="B Zar" panose="00000400000000000000" pitchFamily="2" charset="-78"/>
              </a:rPr>
              <a:t>آینده محور </a:t>
            </a:r>
          </a:p>
          <a:p>
            <a:pPr lvl="2" algn="r" rtl="1"/>
            <a:r>
              <a:rPr lang="fa-IR" sz="2400" b="1" dirty="0" err="1">
                <a:cs typeface="B Zar" panose="00000400000000000000" pitchFamily="2" charset="-78"/>
              </a:rPr>
              <a:t>چندبعدی</a:t>
            </a:r>
            <a:endParaRPr lang="fa-IR" sz="2400" b="1" dirty="0">
              <a:cs typeface="B Zar" panose="00000400000000000000" pitchFamily="2" charset="-78"/>
            </a:endParaRPr>
          </a:p>
          <a:p>
            <a:pPr lvl="2" algn="r" rtl="1"/>
            <a:r>
              <a:rPr lang="fa-IR" sz="2400" b="1" dirty="0">
                <a:cs typeface="B Zar" panose="00000400000000000000" pitchFamily="2" charset="-78"/>
              </a:rPr>
              <a:t>غیر عینی </a:t>
            </a:r>
          </a:p>
          <a:p>
            <a:pPr lvl="2" algn="r" rtl="1"/>
            <a:r>
              <a:rPr lang="fa-IR" sz="2400" b="1" dirty="0">
                <a:cs typeface="B Zar" panose="00000400000000000000" pitchFamily="2" charset="-78"/>
              </a:rPr>
              <a:t>پرهزینه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68414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آنچه این مقاله به آن می پردازد: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sz="2400" b="1" dirty="0">
                <a:cs typeface="B Zar" panose="00000400000000000000" pitchFamily="2" charset="-78"/>
              </a:rPr>
              <a:t>چگونگی کنترل</a:t>
            </a:r>
          </a:p>
          <a:p>
            <a:pPr lvl="1" algn="r" rtl="1">
              <a:lnSpc>
                <a:spcPct val="200000"/>
              </a:lnSpc>
            </a:pPr>
            <a:r>
              <a:rPr lang="fa-IR" sz="2400" b="1" dirty="0">
                <a:cs typeface="B Zar" panose="00000400000000000000" pitchFamily="2" charset="-78"/>
              </a:rPr>
              <a:t>اجتناب از </a:t>
            </a:r>
            <a:r>
              <a:rPr lang="fa-IR" sz="2400" b="1" dirty="0" err="1">
                <a:cs typeface="B Zar" panose="00000400000000000000" pitchFamily="2" charset="-78"/>
              </a:rPr>
              <a:t>برروز</a:t>
            </a:r>
            <a:r>
              <a:rPr lang="fa-IR" sz="2400" b="1" dirty="0">
                <a:cs typeface="B Zar" panose="00000400000000000000" pitchFamily="2" charset="-78"/>
              </a:rPr>
              <a:t> برخی مسائل رفتاری</a:t>
            </a:r>
          </a:p>
          <a:p>
            <a:pPr lvl="1" algn="r" rtl="1">
              <a:lnSpc>
                <a:spcPct val="200000"/>
              </a:lnSpc>
            </a:pPr>
            <a:r>
              <a:rPr lang="fa-IR" sz="2400" b="1" dirty="0" err="1">
                <a:cs typeface="B Zar" panose="00000400000000000000" pitchFamily="2" charset="-78"/>
              </a:rPr>
              <a:t>حفاطت</a:t>
            </a:r>
            <a:r>
              <a:rPr lang="fa-IR" sz="2400" b="1" dirty="0">
                <a:cs typeface="B Zar" panose="00000400000000000000" pitchFamily="2" charset="-78"/>
              </a:rPr>
              <a:t> (از سازمان) در برابر مابقی مسائل از طریق پیاده سازی سیستم های کنترلی</a:t>
            </a:r>
          </a:p>
          <a:p>
            <a:pPr>
              <a:lnSpc>
                <a:spcPct val="200000"/>
              </a:lnSpc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44642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Zar" panose="00000400000000000000" pitchFamily="2" charset="-78"/>
              </a:rPr>
              <a:t>مسائلی که سیستم های کنترلی با آن ها مواجه هستند</a:t>
            </a:r>
            <a:endParaRPr lang="en-US" dirty="0"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9589"/>
            <a:ext cx="8596668" cy="3880773"/>
          </a:xfrm>
        </p:spPr>
        <p:txBody>
          <a:bodyPr>
            <a:normAutofit fontScale="77500" lnSpcReduction="20000"/>
          </a:bodyPr>
          <a:lstStyle/>
          <a:p>
            <a:pPr algn="r" rtl="1">
              <a:lnSpc>
                <a:spcPct val="150000"/>
              </a:lnSpc>
            </a:pPr>
            <a:r>
              <a:rPr lang="fa-IR" b="1" dirty="0" smtClean="0"/>
              <a:t>محدودیت های انسانی</a:t>
            </a:r>
          </a:p>
          <a:p>
            <a:pPr lvl="1" algn="r" rtl="1">
              <a:lnSpc>
                <a:spcPct val="150000"/>
              </a:lnSpc>
            </a:pPr>
            <a:r>
              <a:rPr lang="fa-IR" b="1" dirty="0" smtClean="0"/>
              <a:t>عدم فهم درست از انتظارات</a:t>
            </a:r>
          </a:p>
          <a:p>
            <a:pPr lvl="1" algn="r" rtl="1">
              <a:lnSpc>
                <a:spcPct val="150000"/>
              </a:lnSpc>
            </a:pPr>
            <a:r>
              <a:rPr lang="fa-IR" b="1" dirty="0" smtClean="0"/>
              <a:t>عدم فهم درست از نحوه عملکرد صحیح</a:t>
            </a:r>
          </a:p>
          <a:p>
            <a:pPr lvl="2" algn="r" rtl="1">
              <a:lnSpc>
                <a:spcPct val="150000"/>
              </a:lnSpc>
            </a:pPr>
            <a:r>
              <a:rPr lang="fa-IR" b="1" dirty="0" smtClean="0"/>
              <a:t>کمبود توانایی های مورد نیاز</a:t>
            </a:r>
          </a:p>
          <a:p>
            <a:pPr lvl="2" algn="r" rtl="1">
              <a:lnSpc>
                <a:spcPct val="150000"/>
              </a:lnSpc>
            </a:pPr>
            <a:r>
              <a:rPr lang="fa-IR" b="1" dirty="0" smtClean="0"/>
              <a:t>کمبود آموزش</a:t>
            </a:r>
          </a:p>
          <a:p>
            <a:pPr lvl="2" algn="r" rtl="1">
              <a:lnSpc>
                <a:spcPct val="150000"/>
              </a:lnSpc>
            </a:pPr>
            <a:r>
              <a:rPr lang="fa-IR" b="1" dirty="0" smtClean="0"/>
              <a:t>کمبود اطلاعات</a:t>
            </a:r>
          </a:p>
          <a:p>
            <a:pPr lvl="1" algn="r" rtl="1">
              <a:lnSpc>
                <a:spcPct val="150000"/>
              </a:lnSpc>
            </a:pPr>
            <a:r>
              <a:rPr lang="fa-IR" b="1" dirty="0" smtClean="0"/>
              <a:t>خطاهای شناختی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/>
              <a:t>عدم تجانس اهداف</a:t>
            </a:r>
          </a:p>
          <a:p>
            <a:pPr lvl="1" algn="r" rtl="1">
              <a:lnSpc>
                <a:spcPct val="150000"/>
              </a:lnSpc>
            </a:pPr>
            <a:r>
              <a:rPr lang="fa-IR" b="1" dirty="0" smtClean="0"/>
              <a:t>افزایش تجانس اهداف</a:t>
            </a:r>
          </a:p>
          <a:p>
            <a:pPr lvl="1" algn="r" rtl="1">
              <a:lnSpc>
                <a:spcPct val="150000"/>
              </a:lnSpc>
            </a:pPr>
            <a:r>
              <a:rPr lang="fa-IR" b="1" dirty="0" smtClean="0"/>
              <a:t>جلوگیری از سلیقه ای عمل کردن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05446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آنچه این مقاله به آن می پردازد: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Zar" panose="00000400000000000000" pitchFamily="2" charset="-78"/>
              </a:rPr>
              <a:t>چگونگی کنترل</a:t>
            </a:r>
          </a:p>
          <a:p>
            <a:pPr lvl="1" algn="r" rtl="1">
              <a:lnSpc>
                <a:spcPct val="150000"/>
              </a:lnSpc>
            </a:pPr>
            <a:r>
              <a:rPr lang="fa-IR" sz="1800" b="1" dirty="0" smtClean="0">
                <a:cs typeface="B Zar" panose="00000400000000000000" pitchFamily="2" charset="-78"/>
              </a:rPr>
              <a:t>اجتناب از </a:t>
            </a:r>
            <a:r>
              <a:rPr lang="fa-IR" sz="1800" b="1" dirty="0" err="1" smtClean="0">
                <a:cs typeface="B Zar" panose="00000400000000000000" pitchFamily="2" charset="-78"/>
              </a:rPr>
              <a:t>برروز</a:t>
            </a:r>
            <a:r>
              <a:rPr lang="fa-IR" sz="1800" b="1" dirty="0" smtClean="0">
                <a:cs typeface="B Zar" panose="00000400000000000000" pitchFamily="2" charset="-78"/>
              </a:rPr>
              <a:t> برخی مسائل رفتاری</a:t>
            </a:r>
          </a:p>
          <a:p>
            <a:pPr lvl="2" algn="r" rtl="1">
              <a:lnSpc>
                <a:spcPct val="150000"/>
              </a:lnSpc>
            </a:pPr>
            <a:r>
              <a:rPr lang="fa-IR" sz="1800" b="1" dirty="0" err="1" smtClean="0">
                <a:cs typeface="B Zar" panose="00000400000000000000" pitchFamily="2" charset="-78"/>
              </a:rPr>
              <a:t>اتوماسیون</a:t>
            </a:r>
            <a:endParaRPr lang="fa-IR" sz="1800" b="1" dirty="0" smtClean="0">
              <a:cs typeface="B Zar" panose="00000400000000000000" pitchFamily="2" charset="-78"/>
            </a:endParaRPr>
          </a:p>
          <a:p>
            <a:pPr lvl="2" algn="r" rtl="1">
              <a:lnSpc>
                <a:spcPct val="150000"/>
              </a:lnSpc>
            </a:pPr>
            <a:r>
              <a:rPr lang="fa-IR" sz="1800" b="1" dirty="0" smtClean="0">
                <a:cs typeface="B Zar" panose="00000400000000000000" pitchFamily="2" charset="-78"/>
              </a:rPr>
              <a:t>تمرکز</a:t>
            </a:r>
          </a:p>
          <a:p>
            <a:pPr lvl="2" algn="r" rtl="1">
              <a:lnSpc>
                <a:spcPct val="150000"/>
              </a:lnSpc>
            </a:pPr>
            <a:r>
              <a:rPr lang="en-US" sz="1800" b="1" dirty="0" smtClean="0">
                <a:cs typeface="B Zar" panose="00000400000000000000" pitchFamily="2" charset="-78"/>
              </a:rPr>
              <a:t>Risk- sharing</a:t>
            </a:r>
          </a:p>
          <a:p>
            <a:pPr lvl="2" algn="r" rtl="1">
              <a:lnSpc>
                <a:spcPct val="150000"/>
              </a:lnSpc>
            </a:pPr>
            <a:r>
              <a:rPr lang="fa-IR" sz="1800" b="1" dirty="0" smtClean="0">
                <a:cs typeface="B Zar" panose="00000400000000000000" pitchFamily="2" charset="-78"/>
              </a:rPr>
              <a:t>حذف یک عملیات به طور کلی</a:t>
            </a:r>
            <a:endParaRPr lang="fa-IR" sz="1800" b="1" dirty="0" smtClean="0">
              <a:cs typeface="B Zar" panose="00000400000000000000" pitchFamily="2" charset="-78"/>
            </a:endParaRPr>
          </a:p>
          <a:p>
            <a:pPr lvl="1" algn="r" rtl="1">
              <a:lnSpc>
                <a:spcPct val="150000"/>
              </a:lnSpc>
            </a:pPr>
            <a:r>
              <a:rPr lang="fa-IR" sz="1800" b="1" dirty="0" smtClean="0">
                <a:cs typeface="B Zar" panose="00000400000000000000" pitchFamily="2" charset="-78"/>
              </a:rPr>
              <a:t>حفاظت (از سازمان) در برابر مابقی مسائل از طریق پیاده سازی سیستم های کنترلی</a:t>
            </a:r>
          </a:p>
          <a:p>
            <a:pPr lvl="1" algn="r" rtl="1">
              <a:lnSpc>
                <a:spcPct val="150000"/>
              </a:lnSpc>
            </a:pPr>
            <a:endParaRPr lang="fa-IR" sz="1800" b="1" dirty="0" smtClean="0">
              <a:cs typeface="B Zar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96566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 smtClean="0">
                <a:cs typeface="B Zar" panose="00000400000000000000" pitchFamily="2" charset="-78"/>
              </a:rPr>
              <a:t>ابزارهای کنترل</a:t>
            </a:r>
            <a:endParaRPr lang="en-US" b="1" dirty="0">
              <a:cs typeface="B Zar" panose="000004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24000"/>
            <a:ext cx="9467849" cy="451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231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187</TotalTime>
  <Words>542</Words>
  <Application>Microsoft Office PowerPoint</Application>
  <PresentationFormat>Widescreen</PresentationFormat>
  <Paragraphs>112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B Zar</vt:lpstr>
      <vt:lpstr>Calibri</vt:lpstr>
      <vt:lpstr>Tahoma</vt:lpstr>
      <vt:lpstr>Trebuchet MS</vt:lpstr>
      <vt:lpstr>Wingdings 3</vt:lpstr>
      <vt:lpstr>Facet</vt:lpstr>
      <vt:lpstr>The Control Function of Management </vt:lpstr>
      <vt:lpstr> Kenneth Merchant is an expert in management accounting, management control systems, and corporate governance</vt:lpstr>
      <vt:lpstr>آنچه این مقاله به آن می پردازد:</vt:lpstr>
      <vt:lpstr>آنچه این مقاله به آن می پردازد:</vt:lpstr>
      <vt:lpstr>آنچه این مقاله به آن می پردازد:</vt:lpstr>
      <vt:lpstr>آنچه این مقاله به آن می پردازد:</vt:lpstr>
      <vt:lpstr>مسائلی که سیستم های کنترلی با آن ها مواجه هستند</vt:lpstr>
      <vt:lpstr>آنچه این مقاله به آن می پردازد:</vt:lpstr>
      <vt:lpstr>ابزارهای کنترل</vt:lpstr>
      <vt:lpstr>چه سیستم کنترلی مناسب(امکان پذیر) است؟</vt:lpstr>
      <vt:lpstr>چگونه از میان گزینه های ممکن انتخاب کنیم؟</vt:lpstr>
      <vt:lpstr>رابطه بازخورد و کنترل</vt:lpstr>
      <vt:lpstr>رابطه بازخورد و کنترل</vt:lpstr>
      <vt:lpstr>چطور یک سیستم کنترل را طراحی کنیم؟</vt:lpstr>
      <vt:lpstr>نتیجه گیری</vt:lpstr>
      <vt:lpstr>PowerPoint Presentation</vt:lpstr>
      <vt:lpstr>نتیجه گیری(ادامه) 4- کیفیت، فواید و هزینه های انواع کنترل</vt:lpstr>
      <vt:lpstr>نتیجه گیری(ادامه) 4- کیفیت، فواید و هزینه های انواع کنترل</vt:lpstr>
      <vt:lpstr>نتیجه گیری(ادامه) </vt:lpstr>
      <vt:lpstr>با تشکر از توجه شما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کارکرد کنترلی مدیریت</dc:title>
  <dc:creator>Z.Aboutalebi</dc:creator>
  <cp:lastModifiedBy>Z.Aboutalebi</cp:lastModifiedBy>
  <cp:revision>12</cp:revision>
  <dcterms:created xsi:type="dcterms:W3CDTF">2013-12-10T01:48:49Z</dcterms:created>
  <dcterms:modified xsi:type="dcterms:W3CDTF">2013-12-10T04:55:56Z</dcterms:modified>
</cp:coreProperties>
</file>