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theme/themeOverride3.xml" ContentType="application/vnd.openxmlformats-officedocument.themeOverride+xml"/>
  <Override PartName="/ppt/charts/chart7.xml" ContentType="application/vnd.openxmlformats-officedocument.drawingml.chart+xml"/>
  <Override PartName="/ppt/theme/themeOverride4.xml" ContentType="application/vnd.openxmlformats-officedocument.themeOverride+xml"/>
  <Override PartName="/ppt/charts/chart8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9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sldIdLst>
    <p:sldId id="256" r:id="rId2"/>
    <p:sldId id="279" r:id="rId3"/>
    <p:sldId id="280" r:id="rId4"/>
    <p:sldId id="275" r:id="rId5"/>
    <p:sldId id="277" r:id="rId6"/>
    <p:sldId id="276" r:id="rId7"/>
    <p:sldId id="257" r:id="rId8"/>
    <p:sldId id="258" r:id="rId9"/>
    <p:sldId id="278" r:id="rId10"/>
    <p:sldId id="260" r:id="rId11"/>
    <p:sldId id="261" r:id="rId12"/>
    <p:sldId id="259" r:id="rId13"/>
    <p:sldId id="263" r:id="rId14"/>
    <p:sldId id="265" r:id="rId15"/>
    <p:sldId id="266" r:id="rId16"/>
    <p:sldId id="269" r:id="rId17"/>
    <p:sldId id="268" r:id="rId18"/>
    <p:sldId id="270" r:id="rId19"/>
    <p:sldId id="273" r:id="rId20"/>
    <p:sldId id="271" r:id="rId21"/>
    <p:sldId id="27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10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3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4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نمرات دینی</c:v>
                </c:pt>
              </c:strCache>
            </c:strRef>
          </c:tx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15.95</c:v>
                </c:pt>
                <c:pt idx="1">
                  <c:v>16.850000000000001</c:v>
                </c:pt>
                <c:pt idx="2">
                  <c:v>17.75</c:v>
                </c:pt>
                <c:pt idx="3">
                  <c:v>18.649999999999999</c:v>
                </c:pt>
                <c:pt idx="4">
                  <c:v>19.55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6</c:v>
                </c:pt>
                <c:pt idx="3">
                  <c:v>5</c:v>
                </c:pt>
                <c:pt idx="4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4011864"/>
        <c:axId val="94013432"/>
        <c:axId val="0"/>
      </c:bar3DChart>
      <c:catAx>
        <c:axId val="94011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4013432"/>
        <c:crosses val="autoZero"/>
        <c:auto val="1"/>
        <c:lblAlgn val="ctr"/>
        <c:lblOffset val="100"/>
        <c:noMultiLvlLbl val="0"/>
      </c:catAx>
      <c:valAx>
        <c:axId val="94013432"/>
        <c:scaling>
          <c:orientation val="minMax"/>
          <c:max val="30"/>
        </c:scaling>
        <c:delete val="0"/>
        <c:axPos val="l"/>
        <c:majorGridlines/>
        <c:numFmt formatCode="General" sourceLinked="1"/>
        <c:majorTickMark val="out"/>
        <c:minorTickMark val="none"/>
        <c:tickLblPos val="low"/>
        <c:crossAx val="94011864"/>
        <c:crosses val="autoZero"/>
        <c:crossBetween val="between"/>
        <c:majorUnit val="3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نمرات ریاضی </c:v>
                </c:pt>
              </c:strCache>
            </c:strRef>
          </c:tx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15.95</c:v>
                </c:pt>
                <c:pt idx="1">
                  <c:v>16.850000000000001</c:v>
                </c:pt>
                <c:pt idx="2">
                  <c:v>17.75</c:v>
                </c:pt>
                <c:pt idx="3">
                  <c:v>18.649999999999999</c:v>
                </c:pt>
                <c:pt idx="4">
                  <c:v>19.55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6</c:v>
                </c:pt>
                <c:pt idx="3">
                  <c:v>5</c:v>
                </c:pt>
                <c:pt idx="4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7982624"/>
        <c:axId val="137983016"/>
        <c:axId val="0"/>
      </c:bar3DChart>
      <c:catAx>
        <c:axId val="137982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7983016"/>
        <c:crosses val="autoZero"/>
        <c:auto val="1"/>
        <c:lblAlgn val="ctr"/>
        <c:lblOffset val="100"/>
        <c:noMultiLvlLbl val="0"/>
      </c:catAx>
      <c:valAx>
        <c:axId val="137983016"/>
        <c:scaling>
          <c:orientation val="minMax"/>
          <c:max val="30"/>
        </c:scaling>
        <c:delete val="0"/>
        <c:axPos val="l"/>
        <c:majorGridlines/>
        <c:numFmt formatCode="General" sourceLinked="1"/>
        <c:majorTickMark val="out"/>
        <c:minorTickMark val="none"/>
        <c:tickLblPos val="low"/>
        <c:crossAx val="137982624"/>
        <c:crosses val="autoZero"/>
        <c:crossBetween val="between"/>
        <c:majorUnit val="3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numRef>
              <c:f>Sheet1!$A$2:$A$8</c:f>
              <c:numCache>
                <c:formatCode>General</c:formatCode>
                <c:ptCount val="7"/>
                <c:pt idx="0">
                  <c:v>15.5</c:v>
                </c:pt>
                <c:pt idx="1">
                  <c:v>16.399999999999999</c:v>
                </c:pt>
                <c:pt idx="2">
                  <c:v>17.3</c:v>
                </c:pt>
                <c:pt idx="3">
                  <c:v>18.2</c:v>
                </c:pt>
                <c:pt idx="4">
                  <c:v>19.100000000000001</c:v>
                </c:pt>
                <c:pt idx="5">
                  <c:v>20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5</c:v>
                </c:pt>
                <c:pt idx="3">
                  <c:v>4</c:v>
                </c:pt>
                <c:pt idx="4">
                  <c:v>27</c:v>
                </c:pt>
                <c:pt idx="5">
                  <c:v>27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numRef>
              <c:f>Sheet1!$A$2:$A$8</c:f>
              <c:numCache>
                <c:formatCode>General</c:formatCode>
                <c:ptCount val="7"/>
                <c:pt idx="0">
                  <c:v>15.5</c:v>
                </c:pt>
                <c:pt idx="1">
                  <c:v>16.399999999999999</c:v>
                </c:pt>
                <c:pt idx="2">
                  <c:v>17.3</c:v>
                </c:pt>
                <c:pt idx="3">
                  <c:v>18.2</c:v>
                </c:pt>
                <c:pt idx="4">
                  <c:v>19.100000000000001</c:v>
                </c:pt>
                <c:pt idx="5">
                  <c:v>20</c:v>
                </c:pt>
              </c:numCache>
            </c:num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invertIfNegative val="0"/>
          <c:cat>
            <c:numRef>
              <c:f>Sheet1!$A$2:$A$8</c:f>
              <c:numCache>
                <c:formatCode>General</c:formatCode>
                <c:ptCount val="7"/>
                <c:pt idx="0">
                  <c:v>15.5</c:v>
                </c:pt>
                <c:pt idx="1">
                  <c:v>16.399999999999999</c:v>
                </c:pt>
                <c:pt idx="2">
                  <c:v>17.3</c:v>
                </c:pt>
                <c:pt idx="3">
                  <c:v>18.2</c:v>
                </c:pt>
                <c:pt idx="4">
                  <c:v>19.100000000000001</c:v>
                </c:pt>
                <c:pt idx="5">
                  <c:v>20</c:v>
                </c:pt>
              </c:numCache>
            </c:num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982232"/>
        <c:axId val="171141576"/>
      </c:barChart>
      <c:catAx>
        <c:axId val="137982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1141576"/>
        <c:crosses val="autoZero"/>
        <c:auto val="1"/>
        <c:lblAlgn val="ctr"/>
        <c:lblOffset val="100"/>
        <c:noMultiLvlLbl val="0"/>
      </c:catAx>
      <c:valAx>
        <c:axId val="171141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79822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numRef>
              <c:f>Sheet1!$A$2:$A$8</c:f>
              <c:numCache>
                <c:formatCode>General</c:formatCode>
                <c:ptCount val="7"/>
                <c:pt idx="0" formatCode="0.00">
                  <c:v>15.49</c:v>
                </c:pt>
                <c:pt idx="1">
                  <c:v>15.5</c:v>
                </c:pt>
                <c:pt idx="2">
                  <c:v>16.399999999999999</c:v>
                </c:pt>
                <c:pt idx="3">
                  <c:v>17.3</c:v>
                </c:pt>
                <c:pt idx="4">
                  <c:v>18.2</c:v>
                </c:pt>
                <c:pt idx="5">
                  <c:v>19.100000000000001</c:v>
                </c:pt>
                <c:pt idx="6">
                  <c:v>20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5</c:v>
                </c:pt>
                <c:pt idx="4">
                  <c:v>4</c:v>
                </c:pt>
                <c:pt idx="5">
                  <c:v>27</c:v>
                </c:pt>
                <c:pt idx="6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1142360"/>
        <c:axId val="171142752"/>
      </c:areaChart>
      <c:catAx>
        <c:axId val="171142360"/>
        <c:scaling>
          <c:orientation val="minMax"/>
        </c:scaling>
        <c:delete val="0"/>
        <c:axPos val="b"/>
        <c:numFmt formatCode="0.00" sourceLinked="1"/>
        <c:majorTickMark val="out"/>
        <c:minorTickMark val="none"/>
        <c:tickLblPos val="nextTo"/>
        <c:crossAx val="171142752"/>
        <c:crosses val="autoZero"/>
        <c:auto val="1"/>
        <c:lblAlgn val="ctr"/>
        <c:lblOffset val="100"/>
        <c:noMultiLvlLbl val="0"/>
      </c:catAx>
      <c:valAx>
        <c:axId val="171142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1142360"/>
        <c:crosses val="autoZero"/>
        <c:crossBetween val="midCat"/>
      </c:valAx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نمرات</c:v>
                </c:pt>
              </c:strCache>
            </c:strRef>
          </c:tx>
          <c:cat>
            <c:numRef>
              <c:f>Sheet1!$A$2:$A$8</c:f>
              <c:numCache>
                <c:formatCode>General</c:formatCode>
                <c:ptCount val="7"/>
                <c:pt idx="1">
                  <c:v>15.5</c:v>
                </c:pt>
                <c:pt idx="2">
                  <c:v>16.399999999999999</c:v>
                </c:pt>
                <c:pt idx="3">
                  <c:v>17.3</c:v>
                </c:pt>
                <c:pt idx="4">
                  <c:v>18.2</c:v>
                </c:pt>
                <c:pt idx="5">
                  <c:v>19.100000000000001</c:v>
                </c:pt>
                <c:pt idx="6">
                  <c:v>20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1">
                  <c:v>3</c:v>
                </c:pt>
                <c:pt idx="2">
                  <c:v>7</c:v>
                </c:pt>
                <c:pt idx="3">
                  <c:v>12</c:v>
                </c:pt>
                <c:pt idx="4">
                  <c:v>8</c:v>
                </c:pt>
                <c:pt idx="5">
                  <c:v>11</c:v>
                </c:pt>
                <c:pt idx="6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1144712"/>
        <c:axId val="171145104"/>
      </c:areaChart>
      <c:catAx>
        <c:axId val="171144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1145104"/>
        <c:crosses val="autoZero"/>
        <c:auto val="1"/>
        <c:lblAlgn val="ctr"/>
        <c:lblOffset val="100"/>
        <c:noMultiLvlLbl val="0"/>
      </c:catAx>
      <c:valAx>
        <c:axId val="1711451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1144712"/>
        <c:crosses val="autoZero"/>
        <c:crossBetween val="midCat"/>
      </c:valAx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نمرات</c:v>
                </c:pt>
              </c:strCache>
            </c:strRef>
          </c:tx>
          <c:cat>
            <c:numRef>
              <c:f>Sheet1!$A$2:$A$9</c:f>
              <c:numCache>
                <c:formatCode>General</c:formatCode>
                <c:ptCount val="8"/>
                <c:pt idx="1">
                  <c:v>15.05</c:v>
                </c:pt>
                <c:pt idx="2">
                  <c:v>15.95</c:v>
                </c:pt>
                <c:pt idx="3">
                  <c:v>16.850000000000001</c:v>
                </c:pt>
                <c:pt idx="4">
                  <c:v>17.75</c:v>
                </c:pt>
                <c:pt idx="5">
                  <c:v>18.649999999999999</c:v>
                </c:pt>
                <c:pt idx="6">
                  <c:v>19.55</c:v>
                </c:pt>
                <c:pt idx="7">
                  <c:v>20.45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1">
                  <c:v>0</c:v>
                </c:pt>
                <c:pt idx="2">
                  <c:v>3</c:v>
                </c:pt>
                <c:pt idx="3">
                  <c:v>8</c:v>
                </c:pt>
                <c:pt idx="4">
                  <c:v>12</c:v>
                </c:pt>
                <c:pt idx="5">
                  <c:v>7</c:v>
                </c:pt>
                <c:pt idx="6">
                  <c:v>12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2341656"/>
        <c:axId val="172342048"/>
      </c:areaChart>
      <c:catAx>
        <c:axId val="172341656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crossAx val="172342048"/>
        <c:crosses val="autoZero"/>
        <c:auto val="1"/>
        <c:lblAlgn val="ctr"/>
        <c:lblOffset val="100"/>
        <c:noMultiLvlLbl val="0"/>
      </c:catAx>
      <c:valAx>
        <c:axId val="172342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2341656"/>
        <c:crosses val="autoZero"/>
        <c:crossBetween val="midCat"/>
      </c:valAx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نمرات</c:v>
                </c:pt>
              </c:strCache>
            </c:strRef>
          </c:tx>
          <c:cat>
            <c:numRef>
              <c:f>Sheet1!$A$2:$A$9</c:f>
              <c:numCache>
                <c:formatCode>General</c:formatCode>
                <c:ptCount val="8"/>
                <c:pt idx="1">
                  <c:v>15.05</c:v>
                </c:pt>
                <c:pt idx="2">
                  <c:v>15.95</c:v>
                </c:pt>
                <c:pt idx="3">
                  <c:v>16.850000000000001</c:v>
                </c:pt>
                <c:pt idx="4">
                  <c:v>17.75</c:v>
                </c:pt>
                <c:pt idx="5">
                  <c:v>18.649999999999999</c:v>
                </c:pt>
                <c:pt idx="6">
                  <c:v>19.55</c:v>
                </c:pt>
                <c:pt idx="7">
                  <c:v>20.45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1">
                  <c:v>0</c:v>
                </c:pt>
                <c:pt idx="2">
                  <c:v>2</c:v>
                </c:pt>
                <c:pt idx="3">
                  <c:v>2</c:v>
                </c:pt>
                <c:pt idx="4">
                  <c:v>6</c:v>
                </c:pt>
                <c:pt idx="5">
                  <c:v>5</c:v>
                </c:pt>
                <c:pt idx="6">
                  <c:v>27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2343224"/>
        <c:axId val="172343616"/>
      </c:areaChart>
      <c:catAx>
        <c:axId val="17234322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crossAx val="172343616"/>
        <c:crosses val="autoZero"/>
        <c:auto val="1"/>
        <c:lblAlgn val="ctr"/>
        <c:lblOffset val="100"/>
        <c:noMultiLvlLbl val="0"/>
      </c:catAx>
      <c:valAx>
        <c:axId val="172343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2343224"/>
        <c:crosses val="autoZero"/>
        <c:crossBetween val="midCat"/>
      </c:valAx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ریاضی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73000"/>
                      <a:satMod val="150000"/>
                    </a:schemeClr>
                  </a:gs>
                  <a:gs pos="25000">
                    <a:schemeClr val="accent1">
                      <a:tint val="96000"/>
                      <a:shade val="80000"/>
                      <a:satMod val="105000"/>
                    </a:schemeClr>
                  </a:gs>
                  <a:gs pos="38000">
                    <a:schemeClr val="accent1">
                      <a:tint val="96000"/>
                      <a:shade val="59000"/>
                      <a:satMod val="120000"/>
                    </a:schemeClr>
                  </a:gs>
                  <a:gs pos="55000">
                    <a:schemeClr val="accent1">
                      <a:shade val="57000"/>
                      <a:satMod val="120000"/>
                    </a:schemeClr>
                  </a:gs>
                  <a:gs pos="80000">
                    <a:schemeClr val="accent1">
                      <a:shade val="56000"/>
                      <a:satMod val="145000"/>
                    </a:schemeClr>
                  </a:gs>
                  <a:gs pos="88000">
                    <a:schemeClr val="accent1">
                      <a:shade val="63000"/>
                      <a:satMod val="160000"/>
                    </a:schemeClr>
                  </a:gs>
                  <a:gs pos="100000">
                    <a:schemeClr val="accent1">
                      <a:tint val="99555"/>
                      <a:satMod val="155000"/>
                    </a:schemeClr>
                  </a:gs>
                </a:gsLst>
                <a:lin ang="5400000" scaled="1"/>
              </a:gradFill>
              <a:ln>
                <a:noFill/>
              </a:ln>
              <a:effectLst>
                <a:glow rad="70000">
                  <a:scrgbClr r="0" g="0" b="0">
                    <a:tint val="30000"/>
                    <a:shade val="95000"/>
                    <a:satMod val="300000"/>
                    <a:alpha val="50000"/>
                  </a:scrgbClr>
                </a:glo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73000"/>
                      <a:satMod val="150000"/>
                    </a:schemeClr>
                  </a:gs>
                  <a:gs pos="25000">
                    <a:schemeClr val="accent2">
                      <a:tint val="96000"/>
                      <a:shade val="80000"/>
                      <a:satMod val="105000"/>
                    </a:schemeClr>
                  </a:gs>
                  <a:gs pos="38000">
                    <a:schemeClr val="accent2">
                      <a:tint val="96000"/>
                      <a:shade val="59000"/>
                      <a:satMod val="120000"/>
                    </a:schemeClr>
                  </a:gs>
                  <a:gs pos="55000">
                    <a:schemeClr val="accent2">
                      <a:shade val="57000"/>
                      <a:satMod val="120000"/>
                    </a:schemeClr>
                  </a:gs>
                  <a:gs pos="80000">
                    <a:schemeClr val="accent2">
                      <a:shade val="56000"/>
                      <a:satMod val="145000"/>
                    </a:schemeClr>
                  </a:gs>
                  <a:gs pos="88000">
                    <a:schemeClr val="accent2">
                      <a:shade val="63000"/>
                      <a:satMod val="160000"/>
                    </a:schemeClr>
                  </a:gs>
                  <a:gs pos="100000">
                    <a:schemeClr val="accent2">
                      <a:tint val="99555"/>
                      <a:satMod val="155000"/>
                    </a:schemeClr>
                  </a:gs>
                </a:gsLst>
                <a:lin ang="5400000" scaled="1"/>
              </a:gradFill>
              <a:ln>
                <a:noFill/>
              </a:ln>
              <a:effectLst>
                <a:glow rad="70000">
                  <a:scrgbClr r="0" g="0" b="0">
                    <a:tint val="30000"/>
                    <a:shade val="95000"/>
                    <a:satMod val="300000"/>
                    <a:alpha val="50000"/>
                  </a:scrgbClr>
                </a:glo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73000"/>
                      <a:satMod val="150000"/>
                    </a:schemeClr>
                  </a:gs>
                  <a:gs pos="25000">
                    <a:schemeClr val="accent3">
                      <a:tint val="96000"/>
                      <a:shade val="80000"/>
                      <a:satMod val="105000"/>
                    </a:schemeClr>
                  </a:gs>
                  <a:gs pos="38000">
                    <a:schemeClr val="accent3">
                      <a:tint val="96000"/>
                      <a:shade val="59000"/>
                      <a:satMod val="120000"/>
                    </a:schemeClr>
                  </a:gs>
                  <a:gs pos="55000">
                    <a:schemeClr val="accent3">
                      <a:shade val="57000"/>
                      <a:satMod val="120000"/>
                    </a:schemeClr>
                  </a:gs>
                  <a:gs pos="80000">
                    <a:schemeClr val="accent3">
                      <a:shade val="56000"/>
                      <a:satMod val="145000"/>
                    </a:schemeClr>
                  </a:gs>
                  <a:gs pos="88000">
                    <a:schemeClr val="accent3">
                      <a:shade val="63000"/>
                      <a:satMod val="160000"/>
                    </a:schemeClr>
                  </a:gs>
                  <a:gs pos="100000">
                    <a:schemeClr val="accent3">
                      <a:tint val="99555"/>
                      <a:satMod val="155000"/>
                    </a:schemeClr>
                  </a:gs>
                </a:gsLst>
                <a:lin ang="5400000" scaled="1"/>
              </a:gradFill>
              <a:ln>
                <a:noFill/>
              </a:ln>
              <a:effectLst>
                <a:glow rad="70000">
                  <a:scrgbClr r="0" g="0" b="0">
                    <a:tint val="30000"/>
                    <a:shade val="95000"/>
                    <a:satMod val="300000"/>
                    <a:alpha val="50000"/>
                  </a:scrgbClr>
                </a:glo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73000"/>
                      <a:satMod val="150000"/>
                    </a:schemeClr>
                  </a:gs>
                  <a:gs pos="25000">
                    <a:schemeClr val="accent4">
                      <a:tint val="96000"/>
                      <a:shade val="80000"/>
                      <a:satMod val="105000"/>
                    </a:schemeClr>
                  </a:gs>
                  <a:gs pos="38000">
                    <a:schemeClr val="accent4">
                      <a:tint val="96000"/>
                      <a:shade val="59000"/>
                      <a:satMod val="120000"/>
                    </a:schemeClr>
                  </a:gs>
                  <a:gs pos="55000">
                    <a:schemeClr val="accent4">
                      <a:shade val="57000"/>
                      <a:satMod val="120000"/>
                    </a:schemeClr>
                  </a:gs>
                  <a:gs pos="80000">
                    <a:schemeClr val="accent4">
                      <a:shade val="56000"/>
                      <a:satMod val="145000"/>
                    </a:schemeClr>
                  </a:gs>
                  <a:gs pos="88000">
                    <a:schemeClr val="accent4">
                      <a:shade val="63000"/>
                      <a:satMod val="160000"/>
                    </a:schemeClr>
                  </a:gs>
                  <a:gs pos="100000">
                    <a:schemeClr val="accent4">
                      <a:tint val="99555"/>
                      <a:satMod val="155000"/>
                    </a:schemeClr>
                  </a:gs>
                </a:gsLst>
                <a:lin ang="5400000" scaled="1"/>
              </a:gradFill>
              <a:ln>
                <a:noFill/>
              </a:ln>
              <a:effectLst>
                <a:glow rad="70000">
                  <a:scrgbClr r="0" g="0" b="0">
                    <a:tint val="30000"/>
                    <a:shade val="95000"/>
                    <a:satMod val="300000"/>
                    <a:alpha val="50000"/>
                  </a:scrgbClr>
                </a:glow>
              </a:effectLst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73000"/>
                      <a:satMod val="150000"/>
                    </a:schemeClr>
                  </a:gs>
                  <a:gs pos="25000">
                    <a:schemeClr val="accent5">
                      <a:tint val="96000"/>
                      <a:shade val="80000"/>
                      <a:satMod val="105000"/>
                    </a:schemeClr>
                  </a:gs>
                  <a:gs pos="38000">
                    <a:schemeClr val="accent5">
                      <a:tint val="96000"/>
                      <a:shade val="59000"/>
                      <a:satMod val="120000"/>
                    </a:schemeClr>
                  </a:gs>
                  <a:gs pos="55000">
                    <a:schemeClr val="accent5">
                      <a:shade val="57000"/>
                      <a:satMod val="120000"/>
                    </a:schemeClr>
                  </a:gs>
                  <a:gs pos="80000">
                    <a:schemeClr val="accent5">
                      <a:shade val="56000"/>
                      <a:satMod val="145000"/>
                    </a:schemeClr>
                  </a:gs>
                  <a:gs pos="88000">
                    <a:schemeClr val="accent5">
                      <a:shade val="63000"/>
                      <a:satMod val="160000"/>
                    </a:schemeClr>
                  </a:gs>
                  <a:gs pos="100000">
                    <a:schemeClr val="accent5">
                      <a:tint val="99555"/>
                      <a:satMod val="155000"/>
                    </a:schemeClr>
                  </a:gs>
                </a:gsLst>
                <a:lin ang="5400000" scaled="1"/>
              </a:gradFill>
              <a:ln>
                <a:noFill/>
              </a:ln>
              <a:effectLst>
                <a:glow rad="70000">
                  <a:scrgbClr r="0" g="0" b="0">
                    <a:tint val="30000"/>
                    <a:shade val="95000"/>
                    <a:satMod val="300000"/>
                    <a:alpha val="50000"/>
                  </a:scrgbClr>
                </a:glo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Aharoni" panose="02010803020104030203" pitchFamily="2" charset="-79"/>
                    <a:ea typeface="+mn-ea"/>
                    <a:cs typeface="Aharoni" panose="02010803020104030203" pitchFamily="2" charset="-79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θ1</c:v>
                </c:pt>
                <c:pt idx="1">
                  <c:v>θ2</c:v>
                </c:pt>
                <c:pt idx="2">
                  <c:v>θ3</c:v>
                </c:pt>
                <c:pt idx="3">
                  <c:v>θ4</c:v>
                </c:pt>
                <c:pt idx="4">
                  <c:v>θ5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27</c:v>
                </c:pt>
                <c:pt idx="1">
                  <c:v>108</c:v>
                </c:pt>
                <c:pt idx="2">
                  <c:v>99</c:v>
                </c:pt>
                <c:pt idx="3">
                  <c:v>63</c:v>
                </c:pt>
                <c:pt idx="4">
                  <c:v>63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6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ریاضی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Aharoni" panose="02010803020104030203" pitchFamily="2" charset="-79"/>
                    <a:ea typeface="+mn-ea"/>
                    <a:cs typeface="Aharoni" panose="02010803020104030203" pitchFamily="2" charset="-79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θ1</c:v>
                </c:pt>
                <c:pt idx="1">
                  <c:v>θ2</c:v>
                </c:pt>
                <c:pt idx="2">
                  <c:v>θ3</c:v>
                </c:pt>
                <c:pt idx="3">
                  <c:v>θ4</c:v>
                </c:pt>
                <c:pt idx="4">
                  <c:v>θ5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27</c:v>
                </c:pt>
                <c:pt idx="1">
                  <c:v>108</c:v>
                </c:pt>
                <c:pt idx="2">
                  <c:v>99</c:v>
                </c:pt>
                <c:pt idx="3">
                  <c:v>63</c:v>
                </c:pt>
                <c:pt idx="4">
                  <c:v>63</c:v>
                </c:pt>
              </c:numCache>
            </c:numRef>
          </c:val>
        </c:ser>
        <c:dLbls>
          <c:dLblPos val="inEnd"/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6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863F-08F9-4084-A1F9-B5FA4C689D0D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3683-E0CB-4FB4-BA9A-921FAFB849B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863F-08F9-4084-A1F9-B5FA4C689D0D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3683-E0CB-4FB4-BA9A-921FAFB849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863F-08F9-4084-A1F9-B5FA4C689D0D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3683-E0CB-4FB4-BA9A-921FAFB849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863F-08F9-4084-A1F9-B5FA4C689D0D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3683-E0CB-4FB4-BA9A-921FAFB849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863F-08F9-4084-A1F9-B5FA4C689D0D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3683-E0CB-4FB4-BA9A-921FAFB849B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863F-08F9-4084-A1F9-B5FA4C689D0D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3683-E0CB-4FB4-BA9A-921FAFB849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863F-08F9-4084-A1F9-B5FA4C689D0D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3683-E0CB-4FB4-BA9A-921FAFB849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863F-08F9-4084-A1F9-B5FA4C689D0D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653683-E0CB-4FB4-BA9A-921FAFB849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863F-08F9-4084-A1F9-B5FA4C689D0D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3683-E0CB-4FB4-BA9A-921FAFB849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863F-08F9-4084-A1F9-B5FA4C689D0D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D653683-E0CB-4FB4-BA9A-921FAFB849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8C7863F-08F9-4084-A1F9-B5FA4C689D0D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3683-E0CB-4FB4-BA9A-921FAFB849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8C7863F-08F9-4084-A1F9-B5FA4C689D0D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D653683-E0CB-4FB4-BA9A-921FAFB849B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352800"/>
            <a:ext cx="6480048" cy="2301240"/>
          </a:xfrm>
        </p:spPr>
        <p:txBody>
          <a:bodyPr/>
          <a:lstStyle/>
          <a:p>
            <a:r>
              <a:rPr lang="fa-IR" dirty="0">
                <a:latin typeface="+mn-lt"/>
                <a:cs typeface="B Yagut" pitchFamily="2" charset="-78"/>
              </a:rPr>
              <a:t>بررسی تاثیر دینی بر ریاضی</a:t>
            </a:r>
            <a:endParaRPr lang="en-US" dirty="0">
              <a:latin typeface="+mn-lt"/>
              <a:cs typeface="B Yagut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128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800" y="152400"/>
            <a:ext cx="1412966" cy="831669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latin typeface="Arial" pitchFamily="34" charset="0"/>
                <a:cs typeface="B Titr" panose="00000700000000000000" pitchFamily="2" charset="-78"/>
              </a:rPr>
              <a:t>ریاضی</a:t>
            </a:r>
            <a:endParaRPr lang="en-US" dirty="0">
              <a:latin typeface="Arial" pitchFamily="34" charset="0"/>
              <a:cs typeface="B Titr" panose="000007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581806440"/>
                  </p:ext>
                </p:extLst>
              </p:nvPr>
            </p:nvGraphicFramePr>
            <p:xfrm>
              <a:off x="457200" y="1600200"/>
              <a:ext cx="8001000" cy="472439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33500"/>
                    <a:gridCol w="1333500"/>
                    <a:gridCol w="1333500"/>
                    <a:gridCol w="1028700"/>
                    <a:gridCol w="1219200"/>
                    <a:gridCol w="1752600"/>
                  </a:tblGrid>
                  <a:tr h="67491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حدود</a:t>
                          </a:r>
                          <a:r>
                            <a:rPr lang="fa-IR" baseline="0" dirty="0" smtClean="0">
                              <a:cs typeface="B Homa" panose="00000400000000000000" pitchFamily="2" charset="-78"/>
                            </a:rPr>
                            <a:t> دسته ها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cs typeface="B Homa" panose="00000400000000000000" pitchFamily="2" charset="-78"/>
                            </a:rPr>
                            <a:t>fi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cs typeface="B Homa" panose="00000400000000000000" pitchFamily="2" charset="-78"/>
                            </a:rPr>
                            <a:t>xi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cs typeface="B Homa" panose="00000400000000000000" pitchFamily="2" charset="-78"/>
                            </a:rPr>
                            <a:t>Fi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فراوانی نسبی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درصد فراوانی نسبی</a:t>
                          </a:r>
                          <a:endParaRPr lang="en-US" dirty="0" smtClean="0">
                            <a:cs typeface="B Homa" panose="00000400000000000000" pitchFamily="2" charset="-78"/>
                          </a:endParaRPr>
                        </a:p>
                        <a:p>
                          <a:pPr algn="ctr"/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</a:tr>
                  <a:tr h="67491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15</m:t>
                                </m:r>
                                <m:r>
                                  <m:rPr>
                                    <m:nor/>
                                  </m:rPr>
                                  <a:rPr lang="fa-IR" dirty="0" smtClean="0">
                                    <a:cs typeface="B Homa" pitchFamily="2" charset="-78"/>
                                  </a:rPr>
                                  <m:t>/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50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16</m:t>
                                </m:r>
                                <m:r>
                                  <m:rPr>
                                    <m:nor/>
                                  </m:rPr>
                                  <a:rPr lang="fa-IR" dirty="0" smtClean="0">
                                    <a:cs typeface="B Homa" pitchFamily="2" charset="-78"/>
                                  </a:rPr>
                                  <m:t>/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3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15/95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3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0/075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7/5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</a:tr>
                  <a:tr h="674914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16</m:t>
                                </m:r>
                                <m:r>
                                  <m:rPr>
                                    <m:nor/>
                                  </m:rPr>
                                  <a:rPr lang="fa-IR" dirty="0" smtClean="0">
                                    <a:cs typeface="B Homa" pitchFamily="2" charset="-78"/>
                                  </a:rPr>
                                  <m:t>/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4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17</m:t>
                                </m:r>
                                <m:r>
                                  <m:rPr>
                                    <m:nor/>
                                  </m:rPr>
                                  <a:rPr lang="fa-IR" dirty="0" smtClean="0">
                                    <a:cs typeface="B Homa" pitchFamily="2" charset="-78"/>
                                  </a:rPr>
                                  <m:t>/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7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16/85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10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0/175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17/5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</a:tr>
                  <a:tr h="674914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17</m:t>
                                </m:r>
                                <m:r>
                                  <m:rPr>
                                    <m:nor/>
                                  </m:rPr>
                                  <a:rPr lang="fa-IR" dirty="0" smtClean="0">
                                    <a:cs typeface="B Homa" pitchFamily="2" charset="-78"/>
                                  </a:rPr>
                                  <m:t>/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3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18</m:t>
                                </m:r>
                                <m:r>
                                  <m:rPr>
                                    <m:nor/>
                                  </m:rPr>
                                  <a:rPr lang="fa-IR" dirty="0" smtClean="0">
                                    <a:cs typeface="B Homa" pitchFamily="2" charset="-78"/>
                                  </a:rPr>
                                  <m:t>/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12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17/75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22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0/3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30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</a:tr>
                  <a:tr h="674914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18</m:t>
                                </m:r>
                                <m:r>
                                  <m:rPr>
                                    <m:nor/>
                                  </m:rPr>
                                  <a:rPr lang="fa-IR" dirty="0" smtClean="0">
                                    <a:cs typeface="B Homa" pitchFamily="2" charset="-78"/>
                                  </a:rPr>
                                  <m:t>/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2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19</m:t>
                                </m:r>
                                <m:r>
                                  <m:rPr>
                                    <m:nor/>
                                  </m:rPr>
                                  <a:rPr lang="fa-IR" dirty="0" smtClean="0">
                                    <a:cs typeface="B Homa" pitchFamily="2" charset="-78"/>
                                  </a:rPr>
                                  <m:t>/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7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18/65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29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0/175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17/5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</a:tr>
                  <a:tr h="674914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19</m:t>
                                </m:r>
                                <m:r>
                                  <m:rPr>
                                    <m:nor/>
                                  </m:rPr>
                                  <a:rPr lang="fa-IR" dirty="0" smtClean="0">
                                    <a:cs typeface="B Homa" pitchFamily="2" charset="-78"/>
                                  </a:rPr>
                                  <m:t>/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1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20</m:t>
                                </m:r>
                              </m:oMath>
                            </m:oMathPara>
                          </a14:m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11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19/55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40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0/275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27/5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</a:tr>
                  <a:tr h="674914">
                    <a:tc>
                      <a:txBody>
                        <a:bodyPr/>
                        <a:lstStyle/>
                        <a:p>
                          <a:pPr algn="ctr"/>
                          <a:endParaRPr lang="en-US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US" b="0" i="0" dirty="0" smtClean="0">
                                    <a:latin typeface="Cambria Math" panose="02040503050406030204" pitchFamily="18" charset="0"/>
                                    <a:cs typeface="B Homa" pitchFamily="2" charset="-78"/>
                                  </a:rPr>
                                  <m:t>n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dirty="0" smtClean="0">
                                    <a:latin typeface="Cambria Math" panose="02040503050406030204" pitchFamily="18" charset="0"/>
                                    <a:cs typeface="B Homa" pitchFamily="2" charset="-78"/>
                                  </a:rPr>
                                  <m:t>=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40</m:t>
                                </m:r>
                              </m:oMath>
                            </m:oMathPara>
                          </a14:m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100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581806440"/>
                  </p:ext>
                </p:extLst>
              </p:nvPr>
            </p:nvGraphicFramePr>
            <p:xfrm>
              <a:off x="457200" y="1600200"/>
              <a:ext cx="8001000" cy="472439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33500"/>
                    <a:gridCol w="1333500"/>
                    <a:gridCol w="1333500"/>
                    <a:gridCol w="1028700"/>
                    <a:gridCol w="1219200"/>
                    <a:gridCol w="1752600"/>
                  </a:tblGrid>
                  <a:tr h="67491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حدود</a:t>
                          </a:r>
                          <a:r>
                            <a:rPr lang="fa-IR" baseline="0" dirty="0" smtClean="0">
                              <a:cs typeface="B Homa" panose="00000400000000000000" pitchFamily="2" charset="-78"/>
                            </a:rPr>
                            <a:t> دسته ها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cs typeface="B Homa" panose="00000400000000000000" pitchFamily="2" charset="-78"/>
                            </a:rPr>
                            <a:t>fi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cs typeface="B Homa" panose="00000400000000000000" pitchFamily="2" charset="-78"/>
                            </a:rPr>
                            <a:t>xi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cs typeface="B Homa" panose="00000400000000000000" pitchFamily="2" charset="-78"/>
                            </a:rPr>
                            <a:t>Fi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فراوانی نسبی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درصد فراوانی نسبی</a:t>
                          </a:r>
                          <a:endParaRPr lang="en-US" dirty="0" smtClean="0">
                            <a:cs typeface="B Homa" panose="00000400000000000000" pitchFamily="2" charset="-78"/>
                          </a:endParaRPr>
                        </a:p>
                        <a:p>
                          <a:pPr algn="ctr"/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</a:tr>
                  <a:tr h="67491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913" t="-100901" r="-501370" b="-50090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3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15/95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3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0/075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7/5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</a:tr>
                  <a:tr h="67491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913" t="-200901" r="-501370" b="-40090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7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16/85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10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0/175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17/5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</a:tr>
                  <a:tr h="67491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913" t="-303636" r="-501370" b="-30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12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17/75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22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0/3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30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</a:tr>
                  <a:tr h="67491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913" t="-400000" r="-501370" b="-2018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7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18/65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29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0/175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17/5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</a:tr>
                  <a:tr h="67491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913" t="-500000" r="-501370" b="-1018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11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19/55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40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0/275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27/5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</a:tr>
                  <a:tr h="674914">
                    <a:tc>
                      <a:txBody>
                        <a:bodyPr/>
                        <a:lstStyle/>
                        <a:p>
                          <a:pPr algn="ctr"/>
                          <a:endParaRPr lang="en-US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100913" t="-600000" r="-401370" b="-18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100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40986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</p:spPr>
        <p:txBody>
          <a:bodyPr>
            <a:noAutofit/>
          </a:bodyPr>
          <a:lstStyle/>
          <a:p>
            <a:pPr algn="ctr"/>
            <a:r>
              <a:rPr lang="fa-IR" sz="3200" dirty="0" smtClean="0"/>
              <a:t>بررسی نمرات ریاضی چهل نفر از دانش آموزان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2608206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0583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06363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3643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4645898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9835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6406880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59449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5728613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181600" y="228600"/>
            <a:ext cx="3344994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45720" rIns="4572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2800" dirty="0" smtClean="0">
                <a:cs typeface="B Titr" panose="00000700000000000000" pitchFamily="2" charset="-78"/>
              </a:rPr>
              <a:t>بررسی نمرات ریاضی چهل نفر از دانش آموزان</a:t>
            </a:r>
            <a:endParaRPr lang="en-US" sz="28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240262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0503457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105400" y="388938"/>
            <a:ext cx="3344994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45720" rIns="4572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2800" dirty="0" smtClean="0">
                <a:cs typeface="B Titr" panose="00000700000000000000" pitchFamily="2" charset="-78"/>
              </a:rPr>
              <a:t>بررسی نمرات </a:t>
            </a:r>
            <a:r>
              <a:rPr lang="fa-IR" sz="2800" dirty="0" smtClean="0">
                <a:cs typeface="B Titr" panose="00000700000000000000" pitchFamily="2" charset="-78"/>
              </a:rPr>
              <a:t>دینی </a:t>
            </a:r>
          </a:p>
          <a:p>
            <a:pPr algn="ctr"/>
            <a:r>
              <a:rPr lang="fa-IR" sz="2800" dirty="0" smtClean="0">
                <a:cs typeface="B Titr" panose="00000700000000000000" pitchFamily="2" charset="-78"/>
              </a:rPr>
              <a:t>چهل </a:t>
            </a:r>
            <a:r>
              <a:rPr lang="fa-IR" sz="2800" dirty="0" smtClean="0">
                <a:cs typeface="B Titr" panose="00000700000000000000" pitchFamily="2" charset="-78"/>
              </a:rPr>
              <a:t>نفر از دانش آموزان</a:t>
            </a:r>
            <a:endParaRPr lang="en-US" sz="28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3334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ریاضی</a:t>
            </a:r>
            <a:endParaRPr lang="en-US" dirty="0">
              <a:cs typeface="B Titr" panose="000007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7218351"/>
              </p:ext>
            </p:extLst>
          </p:nvPr>
        </p:nvGraphicFramePr>
        <p:xfrm>
          <a:off x="4343400" y="1219200"/>
          <a:ext cx="45720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" name="Title 1"/>
              <p:cNvSpPr txBox="1">
                <a:spLocks/>
              </p:cNvSpPr>
              <p:nvPr/>
            </p:nvSpPr>
            <p:spPr>
              <a:xfrm>
                <a:off x="457200" y="1524000"/>
                <a:ext cx="2730649" cy="914400"/>
              </a:xfrm>
              <a:prstGeom prst="rect">
                <a:avLst/>
              </a:prstGeom>
            </p:spPr>
            <p:txBody>
              <a:bodyPr vert="horz" lIns="45720" rIns="45720" anchor="ctr">
                <a:normAutofit/>
              </a:bodyPr>
              <a:lstStyle>
                <a:lvl1pPr algn="l" rtl="0" eaLnBrk="1" latinLnBrk="0" hangingPunct="1">
                  <a:spcBef>
                    <a:spcPct val="0"/>
                  </a:spcBef>
                  <a:buNone/>
                  <a:defRPr kumimoji="0" sz="46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r" rtl="1"/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B Titr" panose="00000700000000000000" pitchFamily="2" charset="-78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B Titr" panose="00000700000000000000" pitchFamily="2" charset="-78"/>
                          </a:rPr>
                          <m:t>θ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B Titr" panose="00000700000000000000" pitchFamily="2" charset="-78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B Titr" panose="00000700000000000000" pitchFamily="2" charset="-78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fa-IR" sz="3200" b="0" i="0" dirty="0" smtClean="0">
                            <a:cs typeface="B Homa" pitchFamily="2" charset="-78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fa-IR" sz="3200" dirty="0">
                            <a:cs typeface="B Homa" pitchFamily="2" charset="-78"/>
                          </a:rPr>
                          <m:t>40</m:t>
                        </m:r>
                      </m:den>
                    </m:f>
                    <m:r>
                      <a:rPr lang="fa-IR" sz="3200" b="0" i="1" dirty="0" smtClean="0">
                        <a:latin typeface="Cambria Math" panose="02040503050406030204" pitchFamily="18" charset="0"/>
                        <a:cs typeface="B Homa" pitchFamily="2" charset="-78"/>
                      </a:rPr>
                      <m:t>∗</m:t>
                    </m:r>
                    <m:r>
                      <m:rPr>
                        <m:nor/>
                      </m:rPr>
                      <a:rPr lang="fa-IR" sz="3200" b="0" i="0" dirty="0" smtClean="0">
                        <a:latin typeface="Cambria Math" panose="02040503050406030204" pitchFamily="18" charset="0"/>
                        <a:cs typeface="B Homa" pitchFamily="2" charset="-78"/>
                      </a:rPr>
                      <m:t>360</m:t>
                    </m:r>
                  </m:oMath>
                </a14:m>
                <a:endParaRPr lang="en-US" sz="3200" dirty="0">
                  <a:cs typeface="B Titr" panose="00000700000000000000" pitchFamily="2" charset="-78"/>
                </a:endParaRPr>
              </a:p>
            </p:txBody>
          </p:sp>
        </mc:Choice>
        <mc:Fallback>
          <p:sp>
            <p:nvSpPr>
              <p:cNvPr id="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524000"/>
                <a:ext cx="2730649" cy="914400"/>
              </a:xfrm>
              <a:prstGeom prst="rect">
                <a:avLst/>
              </a:prstGeom>
              <a:blipFill rotWithShape="0">
                <a:blip r:embed="rId3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3116082" y="1777425"/>
                <a:ext cx="109837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a-IR" sz="3200" b="0" dirty="0" smtClean="0">
                    <a:cs typeface="B Homa" pitchFamily="2" charset="-78"/>
                  </a:rPr>
                  <a:t>=</a:t>
                </a:r>
                <a:r>
                  <a:rPr lang="fa-IR" sz="3200" dirty="0">
                    <a:cs typeface="B Homa" pitchFamily="2" charset="-78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a-IR" sz="3200" b="0" i="0" dirty="0" smtClean="0">
                        <a:cs typeface="B Homa" pitchFamily="2" charset="-78"/>
                      </a:rPr>
                      <m:t>27</m:t>
                    </m:r>
                    <m:r>
                      <a:rPr lang="fa-IR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Homa" pitchFamily="2" charset="-78"/>
                      </a:rPr>
                      <m:t>°</m:t>
                    </m:r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6082" y="1777425"/>
                <a:ext cx="1098378" cy="584775"/>
              </a:xfrm>
              <a:prstGeom prst="rect">
                <a:avLst/>
              </a:prstGeom>
              <a:blipFill rotWithShape="0">
                <a:blip r:embed="rId4"/>
                <a:stretch>
                  <a:fillRect l="-14444" t="-10417" b="-36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itle 1"/>
              <p:cNvSpPr txBox="1">
                <a:spLocks/>
              </p:cNvSpPr>
              <p:nvPr/>
            </p:nvSpPr>
            <p:spPr>
              <a:xfrm>
                <a:off x="385433" y="2438400"/>
                <a:ext cx="2730649" cy="914400"/>
              </a:xfrm>
              <a:prstGeom prst="rect">
                <a:avLst/>
              </a:prstGeom>
            </p:spPr>
            <p:txBody>
              <a:bodyPr vert="horz" lIns="45720" rIns="45720" anchor="ctr">
                <a:normAutofit/>
              </a:bodyPr>
              <a:lstStyle>
                <a:lvl1pPr algn="l" rtl="0" eaLnBrk="1" latinLnBrk="0" hangingPunct="1">
                  <a:spcBef>
                    <a:spcPct val="0"/>
                  </a:spcBef>
                  <a:buNone/>
                  <a:defRPr kumimoji="0" sz="46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r" rtl="1"/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B Titr" panose="00000700000000000000" pitchFamily="2" charset="-78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B Titr" panose="00000700000000000000" pitchFamily="2" charset="-78"/>
                          </a:rPr>
                          <m:t>θ</m:t>
                        </m:r>
                      </m:e>
                      <m:sub>
                        <m:r>
                          <a:rPr lang="fa-IR" sz="3200" b="0" i="1" smtClean="0">
                            <a:latin typeface="Cambria Math" panose="02040503050406030204" pitchFamily="18" charset="0"/>
                            <a:cs typeface="B Titr" panose="00000700000000000000" pitchFamily="2" charset="-78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B Titr" panose="00000700000000000000" pitchFamily="2" charset="-78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fa-IR" sz="3200" b="0" i="0" dirty="0" smtClean="0">
                            <a:cs typeface="B Homa" pitchFamily="2" charset="-78"/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fa-IR" sz="3200" dirty="0">
                            <a:cs typeface="B Homa" pitchFamily="2" charset="-78"/>
                          </a:rPr>
                          <m:t>40</m:t>
                        </m:r>
                      </m:den>
                    </m:f>
                    <m:r>
                      <a:rPr lang="fa-IR" sz="3200" b="0" i="1" dirty="0" smtClean="0">
                        <a:latin typeface="Cambria Math" panose="02040503050406030204" pitchFamily="18" charset="0"/>
                        <a:cs typeface="B Homa" pitchFamily="2" charset="-78"/>
                      </a:rPr>
                      <m:t>∗</m:t>
                    </m:r>
                    <m:r>
                      <m:rPr>
                        <m:nor/>
                      </m:rPr>
                      <a:rPr lang="fa-IR" sz="3200" b="0" i="0" dirty="0" smtClean="0">
                        <a:latin typeface="Cambria Math" panose="02040503050406030204" pitchFamily="18" charset="0"/>
                        <a:cs typeface="B Homa" pitchFamily="2" charset="-78"/>
                      </a:rPr>
                      <m:t>360</m:t>
                    </m:r>
                  </m:oMath>
                </a14:m>
                <a:endParaRPr lang="en-US" sz="3200" dirty="0">
                  <a:cs typeface="B Titr" panose="00000700000000000000" pitchFamily="2" charset="-78"/>
                </a:endParaRPr>
              </a:p>
            </p:txBody>
          </p:sp>
        </mc:Choice>
        <mc:Fallback>
          <p:sp>
            <p:nvSpPr>
              <p:cNvPr id="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433" y="2438400"/>
                <a:ext cx="2730649" cy="914400"/>
              </a:xfrm>
              <a:prstGeom prst="rect">
                <a:avLst/>
              </a:prstGeom>
              <a:blipFill rotWithShape="0"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3044315" y="2691825"/>
                <a:ext cx="104387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a-IR" sz="3200" b="0" dirty="0" smtClean="0">
                    <a:cs typeface="B Homa" pitchFamily="2" charset="-78"/>
                  </a:rPr>
                  <a:t>=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a-IR" sz="3200" b="0" i="0" dirty="0" smtClean="0">
                        <a:cs typeface="B Homa" pitchFamily="2" charset="-78"/>
                      </a:rPr>
                      <m:t>63</m:t>
                    </m:r>
                    <m:r>
                      <a:rPr lang="fa-IR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Homa" pitchFamily="2" charset="-78"/>
                      </a:rPr>
                      <m:t>°</m:t>
                    </m:r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315" y="2691825"/>
                <a:ext cx="1043876" cy="584775"/>
              </a:xfrm>
              <a:prstGeom prst="rect">
                <a:avLst/>
              </a:prstGeom>
              <a:blipFill rotWithShape="0">
                <a:blip r:embed="rId6"/>
                <a:stretch>
                  <a:fillRect l="-15116" t="-10417" b="-36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itle 1"/>
              <p:cNvSpPr txBox="1">
                <a:spLocks/>
              </p:cNvSpPr>
              <p:nvPr/>
            </p:nvSpPr>
            <p:spPr>
              <a:xfrm>
                <a:off x="385433" y="3370729"/>
                <a:ext cx="2730649" cy="914400"/>
              </a:xfrm>
              <a:prstGeom prst="rect">
                <a:avLst/>
              </a:prstGeom>
            </p:spPr>
            <p:txBody>
              <a:bodyPr vert="horz" lIns="45720" rIns="45720" anchor="ctr">
                <a:normAutofit/>
              </a:bodyPr>
              <a:lstStyle>
                <a:lvl1pPr algn="l" rtl="0" eaLnBrk="1" latinLnBrk="0" hangingPunct="1">
                  <a:spcBef>
                    <a:spcPct val="0"/>
                  </a:spcBef>
                  <a:buNone/>
                  <a:defRPr kumimoji="0" sz="46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r" rtl="1"/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B Titr" panose="00000700000000000000" pitchFamily="2" charset="-78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B Titr" panose="00000700000000000000" pitchFamily="2" charset="-78"/>
                          </a:rPr>
                          <m:t>θ</m:t>
                        </m:r>
                      </m:e>
                      <m:sub>
                        <m:r>
                          <a:rPr lang="fa-IR" sz="3200" b="0" i="1" smtClean="0">
                            <a:latin typeface="Cambria Math" panose="02040503050406030204" pitchFamily="18" charset="0"/>
                            <a:cs typeface="B Titr" panose="00000700000000000000" pitchFamily="2" charset="-78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B Titr" panose="00000700000000000000" pitchFamily="2" charset="-78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fa-IR" sz="3200" b="0" i="0" dirty="0" smtClean="0">
                            <a:cs typeface="B Homa" pitchFamily="2" charset="-78"/>
                          </a:rPr>
                          <m:t>12</m:t>
                        </m:r>
                      </m:num>
                      <m:den>
                        <m:r>
                          <m:rPr>
                            <m:nor/>
                          </m:rPr>
                          <a:rPr lang="fa-IR" sz="3200" dirty="0">
                            <a:cs typeface="B Homa" pitchFamily="2" charset="-78"/>
                          </a:rPr>
                          <m:t>40</m:t>
                        </m:r>
                      </m:den>
                    </m:f>
                    <m:r>
                      <a:rPr lang="fa-IR" sz="3200" b="0" i="1" dirty="0" smtClean="0">
                        <a:latin typeface="Cambria Math" panose="02040503050406030204" pitchFamily="18" charset="0"/>
                        <a:cs typeface="B Homa" pitchFamily="2" charset="-78"/>
                      </a:rPr>
                      <m:t>∗</m:t>
                    </m:r>
                    <m:r>
                      <m:rPr>
                        <m:nor/>
                      </m:rPr>
                      <a:rPr lang="fa-IR" sz="3200" b="0" i="0" dirty="0" smtClean="0">
                        <a:latin typeface="Cambria Math" panose="02040503050406030204" pitchFamily="18" charset="0"/>
                        <a:cs typeface="B Homa" pitchFamily="2" charset="-78"/>
                      </a:rPr>
                      <m:t>360</m:t>
                    </m:r>
                  </m:oMath>
                </a14:m>
                <a:endParaRPr lang="en-US" sz="3200" dirty="0">
                  <a:cs typeface="B Titr" panose="00000700000000000000" pitchFamily="2" charset="-78"/>
                </a:endParaRPr>
              </a:p>
            </p:txBody>
          </p:sp>
        </mc:Choice>
        <mc:Fallback>
          <p:sp>
            <p:nvSpPr>
              <p:cNvPr id="1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433" y="3370729"/>
                <a:ext cx="2730649" cy="914400"/>
              </a:xfrm>
              <a:prstGeom prst="rect">
                <a:avLst/>
              </a:prstGeom>
              <a:blipFill rotWithShape="0">
                <a:blip r:embed="rId7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2972548" y="3581400"/>
                <a:ext cx="111601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a-IR" sz="3200" b="0" dirty="0" smtClean="0">
                    <a:cs typeface="B Homa" pitchFamily="2" charset="-78"/>
                  </a:rPr>
                  <a:t>=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a-IR" sz="3200" b="0" i="0" dirty="0" smtClean="0">
                        <a:cs typeface="B Homa" pitchFamily="2" charset="-78"/>
                      </a:rPr>
                      <m:t>108</m:t>
                    </m:r>
                    <m:r>
                      <a:rPr lang="fa-IR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Homa" pitchFamily="2" charset="-78"/>
                      </a:rPr>
                      <m:t>°</m:t>
                    </m:r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2548" y="3581400"/>
                <a:ext cx="1116011" cy="584775"/>
              </a:xfrm>
              <a:prstGeom prst="rect">
                <a:avLst/>
              </a:prstGeom>
              <a:blipFill rotWithShape="0">
                <a:blip r:embed="rId8"/>
                <a:stretch>
                  <a:fillRect l="-14754" t="-10526" b="-36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itle 1"/>
              <p:cNvSpPr txBox="1">
                <a:spLocks/>
              </p:cNvSpPr>
              <p:nvPr/>
            </p:nvSpPr>
            <p:spPr>
              <a:xfrm>
                <a:off x="385433" y="4343400"/>
                <a:ext cx="2730649" cy="914400"/>
              </a:xfrm>
              <a:prstGeom prst="rect">
                <a:avLst/>
              </a:prstGeom>
            </p:spPr>
            <p:txBody>
              <a:bodyPr vert="horz" lIns="45720" rIns="45720" anchor="ctr">
                <a:normAutofit/>
              </a:bodyPr>
              <a:lstStyle>
                <a:lvl1pPr algn="l" rtl="0" eaLnBrk="1" latinLnBrk="0" hangingPunct="1">
                  <a:spcBef>
                    <a:spcPct val="0"/>
                  </a:spcBef>
                  <a:buNone/>
                  <a:defRPr kumimoji="0" sz="46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r" rtl="1"/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B Titr" panose="00000700000000000000" pitchFamily="2" charset="-78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B Titr" panose="00000700000000000000" pitchFamily="2" charset="-78"/>
                          </a:rPr>
                          <m:t>θ</m:t>
                        </m:r>
                      </m:e>
                      <m:sub>
                        <m:r>
                          <a:rPr lang="fa-IR" sz="3200" b="0" i="1" smtClean="0">
                            <a:latin typeface="Cambria Math" panose="02040503050406030204" pitchFamily="18" charset="0"/>
                            <a:cs typeface="B Titr" panose="00000700000000000000" pitchFamily="2" charset="-78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B Titr" panose="00000700000000000000" pitchFamily="2" charset="-78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fa-IR" sz="3200" b="0" i="0" dirty="0" smtClean="0">
                            <a:cs typeface="B Homa" pitchFamily="2" charset="-78"/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fa-IR" sz="3200" dirty="0">
                            <a:cs typeface="B Homa" pitchFamily="2" charset="-78"/>
                          </a:rPr>
                          <m:t>40</m:t>
                        </m:r>
                      </m:den>
                    </m:f>
                    <m:r>
                      <a:rPr lang="fa-IR" sz="3200" b="0" i="1" dirty="0" smtClean="0">
                        <a:latin typeface="Cambria Math" panose="02040503050406030204" pitchFamily="18" charset="0"/>
                        <a:cs typeface="B Homa" pitchFamily="2" charset="-78"/>
                      </a:rPr>
                      <m:t>∗</m:t>
                    </m:r>
                    <m:r>
                      <m:rPr>
                        <m:nor/>
                      </m:rPr>
                      <a:rPr lang="fa-IR" sz="3200" b="0" i="0" dirty="0" smtClean="0">
                        <a:latin typeface="Cambria Math" panose="02040503050406030204" pitchFamily="18" charset="0"/>
                        <a:cs typeface="B Homa" pitchFamily="2" charset="-78"/>
                      </a:rPr>
                      <m:t>360</m:t>
                    </m:r>
                  </m:oMath>
                </a14:m>
                <a:endParaRPr lang="en-US" sz="3200" dirty="0">
                  <a:cs typeface="B Titr" panose="00000700000000000000" pitchFamily="2" charset="-78"/>
                </a:endParaRPr>
              </a:p>
            </p:txBody>
          </p:sp>
        </mc:Choice>
        <mc:Fallback>
          <p:sp>
            <p:nvSpPr>
              <p:cNvPr id="1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433" y="4343400"/>
                <a:ext cx="2730649" cy="914400"/>
              </a:xfrm>
              <a:prstGeom prst="rect">
                <a:avLst/>
              </a:prstGeom>
              <a:blipFill rotWithShape="0">
                <a:blip r:embed="rId9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3044315" y="4596825"/>
                <a:ext cx="104387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a-IR" sz="3200" b="0" dirty="0" smtClean="0">
                    <a:cs typeface="B Homa" pitchFamily="2" charset="-78"/>
                  </a:rPr>
                  <a:t>=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a-IR" sz="3200" b="0" i="0" dirty="0" smtClean="0">
                        <a:cs typeface="B Homa" pitchFamily="2" charset="-78"/>
                      </a:rPr>
                      <m:t>63</m:t>
                    </m:r>
                    <m:r>
                      <a:rPr lang="fa-IR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Homa" pitchFamily="2" charset="-78"/>
                      </a:rPr>
                      <m:t>°</m:t>
                    </m:r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315" y="4596825"/>
                <a:ext cx="1043876" cy="584775"/>
              </a:xfrm>
              <a:prstGeom prst="rect">
                <a:avLst/>
              </a:prstGeom>
              <a:blipFill rotWithShape="0">
                <a:blip r:embed="rId10"/>
                <a:stretch>
                  <a:fillRect l="-15116" t="-10417" b="-36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itle 1"/>
              <p:cNvSpPr txBox="1">
                <a:spLocks/>
              </p:cNvSpPr>
              <p:nvPr/>
            </p:nvSpPr>
            <p:spPr>
              <a:xfrm>
                <a:off x="385433" y="5334000"/>
                <a:ext cx="2730649" cy="914400"/>
              </a:xfrm>
              <a:prstGeom prst="rect">
                <a:avLst/>
              </a:prstGeom>
            </p:spPr>
            <p:txBody>
              <a:bodyPr vert="horz" lIns="45720" rIns="45720" anchor="ctr">
                <a:normAutofit/>
              </a:bodyPr>
              <a:lstStyle>
                <a:lvl1pPr algn="l" rtl="0" eaLnBrk="1" latinLnBrk="0" hangingPunct="1">
                  <a:spcBef>
                    <a:spcPct val="0"/>
                  </a:spcBef>
                  <a:buNone/>
                  <a:defRPr kumimoji="0" sz="46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r" rtl="1"/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B Titr" panose="00000700000000000000" pitchFamily="2" charset="-78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B Titr" panose="00000700000000000000" pitchFamily="2" charset="-78"/>
                          </a:rPr>
                          <m:t>θ</m:t>
                        </m:r>
                      </m:e>
                      <m:sub>
                        <m:r>
                          <a:rPr lang="fa-IR" sz="3200" b="0" i="1" smtClean="0">
                            <a:latin typeface="Cambria Math" panose="02040503050406030204" pitchFamily="18" charset="0"/>
                            <a:cs typeface="B Titr" panose="00000700000000000000" pitchFamily="2" charset="-78"/>
                          </a:rPr>
                          <m:t>5</m:t>
                        </m:r>
                      </m:sub>
                    </m:sSub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B Titr" panose="00000700000000000000" pitchFamily="2" charset="-78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fa-IR" sz="3200" b="0" i="0" dirty="0" smtClean="0">
                            <a:cs typeface="B Homa" pitchFamily="2" charset="-78"/>
                          </a:rPr>
                          <m:t>11</m:t>
                        </m:r>
                      </m:num>
                      <m:den>
                        <m:r>
                          <m:rPr>
                            <m:nor/>
                          </m:rPr>
                          <a:rPr lang="fa-IR" sz="3200" dirty="0">
                            <a:cs typeface="B Homa" pitchFamily="2" charset="-78"/>
                          </a:rPr>
                          <m:t>40</m:t>
                        </m:r>
                      </m:den>
                    </m:f>
                    <m:r>
                      <a:rPr lang="fa-IR" sz="3200" b="0" i="1" dirty="0" smtClean="0">
                        <a:latin typeface="Cambria Math" panose="02040503050406030204" pitchFamily="18" charset="0"/>
                        <a:cs typeface="B Homa" pitchFamily="2" charset="-78"/>
                      </a:rPr>
                      <m:t>∗</m:t>
                    </m:r>
                    <m:r>
                      <m:rPr>
                        <m:nor/>
                      </m:rPr>
                      <a:rPr lang="fa-IR" sz="3200" b="0" i="0" dirty="0" smtClean="0">
                        <a:latin typeface="Cambria Math" panose="02040503050406030204" pitchFamily="18" charset="0"/>
                        <a:cs typeface="B Homa" pitchFamily="2" charset="-78"/>
                      </a:rPr>
                      <m:t>360</m:t>
                    </m:r>
                  </m:oMath>
                </a14:m>
                <a:endParaRPr lang="en-US" sz="3200" dirty="0">
                  <a:cs typeface="B Titr" panose="00000700000000000000" pitchFamily="2" charset="-78"/>
                </a:endParaRPr>
              </a:p>
            </p:txBody>
          </p:sp>
        </mc:Choice>
        <mc:Fallback>
          <p:sp>
            <p:nvSpPr>
              <p:cNvPr id="1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433" y="5334000"/>
                <a:ext cx="2730649" cy="914400"/>
              </a:xfrm>
              <a:prstGeom prst="rect">
                <a:avLst/>
              </a:prstGeom>
              <a:blipFill rotWithShape="0">
                <a:blip r:embed="rId11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3044315" y="5587425"/>
                <a:ext cx="94128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a-IR" sz="3200" b="0" dirty="0" smtClean="0">
                    <a:cs typeface="B Homa" pitchFamily="2" charset="-78"/>
                  </a:rPr>
                  <a:t>=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a-IR" sz="3200" b="0" i="0" dirty="0" smtClean="0">
                        <a:cs typeface="B Homa" pitchFamily="2" charset="-78"/>
                      </a:rPr>
                      <m:t>99</m:t>
                    </m:r>
                    <m:r>
                      <a:rPr lang="fa-IR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Homa" pitchFamily="2" charset="-78"/>
                      </a:rPr>
                      <m:t>°</m:t>
                    </m:r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315" y="5587425"/>
                <a:ext cx="941283" cy="584775"/>
              </a:xfrm>
              <a:prstGeom prst="rect">
                <a:avLst/>
              </a:prstGeom>
              <a:blipFill rotWithShape="0">
                <a:blip r:embed="rId12"/>
                <a:stretch>
                  <a:fillRect l="-16774" t="-10417" b="-36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itle 1"/>
          <p:cNvSpPr txBox="1">
            <a:spLocks/>
          </p:cNvSpPr>
          <p:nvPr/>
        </p:nvSpPr>
        <p:spPr>
          <a:xfrm>
            <a:off x="4971983" y="5422612"/>
            <a:ext cx="3344994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45720" rIns="4572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-IR" sz="2800" dirty="0" smtClean="0">
                <a:cs typeface="B Titr" panose="00000700000000000000" pitchFamily="2" charset="-78"/>
              </a:rPr>
              <a:t>بررسی نمرات ریاضی چهل نفر از دانش آموزان</a:t>
            </a:r>
            <a:endParaRPr lang="en-US" sz="28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186084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876674"/>
              </p:ext>
            </p:extLst>
          </p:nvPr>
        </p:nvGraphicFramePr>
        <p:xfrm>
          <a:off x="457200" y="990600"/>
          <a:ext cx="7467600" cy="74168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  <a:gridCol w="579120"/>
                <a:gridCol w="914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18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18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17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15/5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18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17/5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19/5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18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16/75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17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1/5-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0/5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2/5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0/25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041898"/>
              </p:ext>
            </p:extLst>
          </p:nvPr>
        </p:nvGraphicFramePr>
        <p:xfrm>
          <a:off x="457200" y="1905000"/>
          <a:ext cx="8610600" cy="1070535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717550"/>
                <a:gridCol w="717550"/>
                <a:gridCol w="717550"/>
                <a:gridCol w="514350"/>
                <a:gridCol w="685800"/>
                <a:gridCol w="762000"/>
                <a:gridCol w="908050"/>
                <a:gridCol w="717550"/>
                <a:gridCol w="717550"/>
                <a:gridCol w="717550"/>
                <a:gridCol w="717550"/>
                <a:gridCol w="717550"/>
              </a:tblGrid>
              <a:tr h="704775"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18/5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20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18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18/5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19/25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17/75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18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18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20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20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18/5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85825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17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1/5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3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1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1/5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2/25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0/75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1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1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3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3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1/5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2191548"/>
              </p:ext>
            </p:extLst>
          </p:nvPr>
        </p:nvGraphicFramePr>
        <p:xfrm>
          <a:off x="457200" y="3200400"/>
          <a:ext cx="7696195" cy="74168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592015"/>
                <a:gridCol w="592015"/>
                <a:gridCol w="592015"/>
                <a:gridCol w="592015"/>
                <a:gridCol w="592015"/>
                <a:gridCol w="592015"/>
                <a:gridCol w="592015"/>
                <a:gridCol w="656495"/>
                <a:gridCol w="527535"/>
                <a:gridCol w="592015"/>
                <a:gridCol w="592015"/>
                <a:gridCol w="592015"/>
                <a:gridCol w="592015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17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19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18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20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19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16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16/5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19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20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17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20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20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17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2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3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2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1-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0/5-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2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3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3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3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7532022"/>
              </p:ext>
            </p:extLst>
          </p:nvPr>
        </p:nvGraphicFramePr>
        <p:xfrm>
          <a:off x="457200" y="4267200"/>
          <a:ext cx="6720840" cy="74168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19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17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17/5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20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19/5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18/25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17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18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17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1-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0/5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3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2/5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1/25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itle 1"/>
              <p:cNvSpPr txBox="1">
                <a:spLocks/>
              </p:cNvSpPr>
              <p:nvPr/>
            </p:nvSpPr>
            <p:spPr>
              <a:xfrm>
                <a:off x="2971801" y="5486400"/>
                <a:ext cx="2590800" cy="914400"/>
              </a:xfrm>
              <a:prstGeom prst="rect">
                <a:avLst/>
              </a:prstGeom>
            </p:spPr>
            <p:txBody>
              <a:bodyPr vert="horz" lIns="45720" rIns="45720" anchor="ctr">
                <a:normAutofit fontScale="85000" lnSpcReduction="10000"/>
              </a:bodyPr>
              <a:lstStyle>
                <a:lvl1pPr algn="l" rtl="0" eaLnBrk="1" latinLnBrk="0" hangingPunct="1">
                  <a:spcBef>
                    <a:spcPct val="0"/>
                  </a:spcBef>
                  <a:buNone/>
                  <a:defRPr kumimoji="0" sz="46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fa-IR" sz="3200" dirty="0" smtClean="0">
                          <a:cs typeface="B Homa" pitchFamily="2" charset="-78"/>
                        </a:rPr>
                        <m:t>1</m:t>
                      </m:r>
                      <m:r>
                        <m:rPr>
                          <m:nor/>
                        </m:rPr>
                        <a:rPr lang="fa-IR" sz="3200" b="0" i="0" dirty="0" smtClean="0">
                          <a:cs typeface="B Homa" pitchFamily="2" charset="-78"/>
                        </a:rPr>
                        <m:t>7</m:t>
                      </m:r>
                      <m:r>
                        <a:rPr lang="fa-IR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fa-IR" sz="3200" b="0" i="0" dirty="0" smtClean="0">
                              <a:cs typeface="B Homa" pitchFamily="2" charset="-78"/>
                            </a:rPr>
                            <m:t>48</m:t>
                          </m:r>
                          <m:r>
                            <m:rPr>
                              <m:nor/>
                            </m:rPr>
                            <a:rPr lang="fa-IR" sz="3200" b="0" i="0" dirty="0" smtClean="0">
                              <a:cs typeface="B Homa" pitchFamily="2" charset="-78"/>
                            </a:rPr>
                            <m:t>/</m:t>
                          </m:r>
                          <m:r>
                            <m:rPr>
                              <m:nor/>
                            </m:rPr>
                            <a:rPr lang="fa-IR" sz="3200" b="0" i="0" dirty="0" smtClean="0">
                              <a:cs typeface="B Homa" pitchFamily="2" charset="-78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fa-IR" sz="3200" dirty="0">
                              <a:cs typeface="B Homa" pitchFamily="2" charset="-78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US" sz="3200" dirty="0">
                  <a:cs typeface="B Titr" panose="00000700000000000000" pitchFamily="2" charset="-78"/>
                </a:endParaRPr>
              </a:p>
            </p:txBody>
          </p:sp>
        </mc:Choice>
        <mc:Fallback>
          <p:sp>
            <p:nvSpPr>
              <p:cNvPr id="1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1" y="5486400"/>
                <a:ext cx="2590800" cy="91440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5181600" y="5638800"/>
                <a:ext cx="12779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a-IR" sz="3200" b="0" dirty="0" smtClean="0">
                    <a:cs typeface="B Homa" pitchFamily="2" charset="-78"/>
                  </a:rPr>
                  <a:t>=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a-IR" sz="3200" b="0" i="0" dirty="0" smtClean="0">
                        <a:cs typeface="B Homa" pitchFamily="2" charset="-78"/>
                      </a:rPr>
                      <m:t>18</m:t>
                    </m:r>
                    <m:r>
                      <m:rPr>
                        <m:nor/>
                      </m:rPr>
                      <a:rPr lang="fa-IR" sz="3200" b="0" i="0" dirty="0" smtClean="0">
                        <a:cs typeface="B Homa" pitchFamily="2" charset="-78"/>
                      </a:rPr>
                      <m:t>/</m:t>
                    </m:r>
                    <m:r>
                      <m:rPr>
                        <m:nor/>
                      </m:rPr>
                      <a:rPr lang="fa-IR" sz="3200" b="0" i="0" dirty="0" smtClean="0">
                        <a:cs typeface="B Homa" pitchFamily="2" charset="-78"/>
                      </a:rPr>
                      <m:t>21</m:t>
                    </m:r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5638800"/>
                <a:ext cx="1277914" cy="584775"/>
              </a:xfrm>
              <a:prstGeom prst="rect">
                <a:avLst/>
              </a:prstGeom>
              <a:blipFill rotWithShape="0">
                <a:blip r:embed="rId3"/>
                <a:stretch>
                  <a:fillRect l="-12381" t="-10417" b="-36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813594" y="5697071"/>
            <a:ext cx="25122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dirty="0" smtClean="0">
                <a:cs typeface="B Homa" pitchFamily="2" charset="-78"/>
              </a:rPr>
              <a:t>= میانگین دقیق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14747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2308134"/>
              </p:ext>
            </p:extLst>
          </p:nvPr>
        </p:nvGraphicFramePr>
        <p:xfrm>
          <a:off x="381000" y="1600200"/>
          <a:ext cx="7467600" cy="74168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20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20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19/5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19/5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17/25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18/5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20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20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17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17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3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3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2/5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2/5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0/25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1/5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3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3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1340627"/>
              </p:ext>
            </p:extLst>
          </p:nvPr>
        </p:nvGraphicFramePr>
        <p:xfrm>
          <a:off x="381000" y="2590800"/>
          <a:ext cx="7467603" cy="10109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574431"/>
                <a:gridCol w="574431"/>
                <a:gridCol w="574431"/>
                <a:gridCol w="574431"/>
                <a:gridCol w="574431"/>
                <a:gridCol w="574431"/>
                <a:gridCol w="574431"/>
                <a:gridCol w="574431"/>
                <a:gridCol w="574431"/>
                <a:gridCol w="574431"/>
                <a:gridCol w="574431"/>
                <a:gridCol w="574431"/>
                <a:gridCol w="574431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18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20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19/5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18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19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20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18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20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20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20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20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20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17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3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2/5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2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3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1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3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3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3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3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Homa" panose="00000400000000000000" pitchFamily="2" charset="-78"/>
                        </a:rPr>
                        <a:t>3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2567239"/>
              </p:ext>
            </p:extLst>
          </p:nvPr>
        </p:nvGraphicFramePr>
        <p:xfrm>
          <a:off x="381000" y="3733800"/>
          <a:ext cx="7467602" cy="74168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678873"/>
                <a:gridCol w="785362"/>
                <a:gridCol w="572383"/>
                <a:gridCol w="678873"/>
                <a:gridCol w="678873"/>
                <a:gridCol w="678873"/>
                <a:gridCol w="678873"/>
                <a:gridCol w="678873"/>
                <a:gridCol w="678873"/>
                <a:gridCol w="748144"/>
                <a:gridCol w="60960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19/75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20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19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19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20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20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19/5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19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19/25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20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17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2/75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3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2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2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3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3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2/5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2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2/25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3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6533218"/>
              </p:ext>
            </p:extLst>
          </p:nvPr>
        </p:nvGraphicFramePr>
        <p:xfrm>
          <a:off x="381000" y="4724400"/>
          <a:ext cx="7467600" cy="74168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20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20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20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19/5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18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15/5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20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20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18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17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3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3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3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2/5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1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1/5-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3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3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Homa" panose="00000400000000000000" pitchFamily="2" charset="-78"/>
                        </a:rPr>
                        <a:t>1</a:t>
                      </a:r>
                      <a:endParaRPr lang="en-US" dirty="0">
                        <a:cs typeface="B Homa" panose="00000400000000000000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9" name="Title 1"/>
              <p:cNvSpPr txBox="1">
                <a:spLocks/>
              </p:cNvSpPr>
              <p:nvPr/>
            </p:nvSpPr>
            <p:spPr>
              <a:xfrm>
                <a:off x="2971800" y="5486400"/>
                <a:ext cx="2730649" cy="914400"/>
              </a:xfrm>
              <a:prstGeom prst="rect">
                <a:avLst/>
              </a:prstGeom>
            </p:spPr>
            <p:txBody>
              <a:bodyPr vert="horz" lIns="45720" rIns="45720" anchor="ctr">
                <a:normAutofit fontScale="85000" lnSpcReduction="10000"/>
              </a:bodyPr>
              <a:lstStyle>
                <a:lvl1pPr algn="l" rtl="0" eaLnBrk="1" latinLnBrk="0" hangingPunct="1">
                  <a:spcBef>
                    <a:spcPct val="0"/>
                  </a:spcBef>
                  <a:buNone/>
                  <a:defRPr kumimoji="0" sz="46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fa-IR" sz="3200" dirty="0" smtClean="0">
                          <a:cs typeface="B Homa" pitchFamily="2" charset="-78"/>
                        </a:rPr>
                        <m:t>1</m:t>
                      </m:r>
                      <m:r>
                        <m:rPr>
                          <m:nor/>
                        </m:rPr>
                        <a:rPr lang="fa-IR" sz="3200" b="0" i="0" dirty="0" smtClean="0">
                          <a:cs typeface="B Homa" pitchFamily="2" charset="-78"/>
                        </a:rPr>
                        <m:t>7</m:t>
                      </m:r>
                      <m:r>
                        <a:rPr lang="fa-IR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fa-IR" sz="3200" b="0" i="0" dirty="0" smtClean="0">
                              <a:cs typeface="B Homa" pitchFamily="2" charset="-78"/>
                            </a:rPr>
                            <m:t>90</m:t>
                          </m:r>
                          <m:r>
                            <m:rPr>
                              <m:nor/>
                            </m:rPr>
                            <a:rPr lang="fa-IR" sz="3200" b="0" i="0" dirty="0" smtClean="0">
                              <a:cs typeface="B Homa" pitchFamily="2" charset="-78"/>
                            </a:rPr>
                            <m:t>/</m:t>
                          </m:r>
                          <m:r>
                            <m:rPr>
                              <m:nor/>
                            </m:rPr>
                            <a:rPr lang="fa-IR" sz="3200" b="0" i="0" dirty="0" smtClean="0">
                              <a:cs typeface="B Homa" pitchFamily="2" charset="-78"/>
                            </a:rPr>
                            <m:t>75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fa-IR" sz="3200" dirty="0">
                              <a:cs typeface="B Homa" pitchFamily="2" charset="-78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US" sz="3200" dirty="0">
                  <a:cs typeface="B Titr" panose="00000700000000000000" pitchFamily="2" charset="-78"/>
                </a:endParaRPr>
              </a:p>
            </p:txBody>
          </p:sp>
        </mc:Choice>
        <mc:Fallback>
          <p:sp>
            <p:nvSpPr>
              <p:cNvPr id="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5486400"/>
                <a:ext cx="2730649" cy="91440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5181600" y="5638800"/>
                <a:ext cx="130997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a-IR" sz="3200" b="0" dirty="0" smtClean="0">
                    <a:cs typeface="B Homa" pitchFamily="2" charset="-78"/>
                  </a:rPr>
                  <a:t>=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a-IR" sz="3200" b="0" i="0" dirty="0" smtClean="0">
                        <a:cs typeface="B Homa" pitchFamily="2" charset="-78"/>
                      </a:rPr>
                      <m:t>19</m:t>
                    </m:r>
                    <m:r>
                      <m:rPr>
                        <m:nor/>
                      </m:rPr>
                      <a:rPr lang="fa-IR" sz="3200" b="0" i="0" dirty="0" smtClean="0">
                        <a:cs typeface="B Homa" pitchFamily="2" charset="-78"/>
                      </a:rPr>
                      <m:t>/</m:t>
                    </m:r>
                    <m:r>
                      <m:rPr>
                        <m:nor/>
                      </m:rPr>
                      <a:rPr lang="fa-IR" sz="3200" b="0" i="0" dirty="0" smtClean="0">
                        <a:cs typeface="B Homa" pitchFamily="2" charset="-78"/>
                      </a:rPr>
                      <m:t>26</m:t>
                    </m:r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5638800"/>
                <a:ext cx="1309974" cy="584775"/>
              </a:xfrm>
              <a:prstGeom prst="rect">
                <a:avLst/>
              </a:prstGeom>
              <a:blipFill rotWithShape="0">
                <a:blip r:embed="rId3"/>
                <a:stretch>
                  <a:fillRect l="-12093" t="-10417" b="-36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813594" y="5697071"/>
            <a:ext cx="25122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dirty="0" smtClean="0">
                <a:cs typeface="B Homa" pitchFamily="2" charset="-78"/>
              </a:rPr>
              <a:t>= میانگین دقیق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15973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3200" y="274638"/>
            <a:ext cx="1447800" cy="944562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میانه</a:t>
            </a:r>
            <a:endParaRPr lang="en-US" dirty="0">
              <a:cs typeface="B Titr" panose="000007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7620000" cy="4525963"/>
              </a:xfrm>
            </p:spPr>
            <p:txBody>
              <a:bodyPr/>
              <a:lstStyle/>
              <a:p>
                <a:r>
                  <a:rPr lang="fa-IR" dirty="0" smtClean="0">
                    <a:cs typeface="B Homa" panose="00000400000000000000" pitchFamily="2" charset="-78"/>
                  </a:rPr>
                  <a:t>17-17-17-17-17-16/75-16/5-16-16-15/5</a:t>
                </a:r>
              </a:p>
              <a:p>
                <a:r>
                  <a:rPr lang="fa-IR" dirty="0" smtClean="0">
                    <a:cs typeface="B Homa" panose="00000400000000000000" pitchFamily="2" charset="-78"/>
                  </a:rPr>
                  <a:t>18-18-18-18-18-18-17/75-17/5-17/5</a:t>
                </a:r>
              </a:p>
              <a:p>
                <a:r>
                  <a:rPr lang="fa-IR" dirty="0" smtClean="0">
                    <a:cs typeface="B Homa" panose="00000400000000000000" pitchFamily="2" charset="-78"/>
                  </a:rPr>
                  <a:t>19-19-19-18/5-18/5-18/5-18/25-18-18-18</a:t>
                </a:r>
              </a:p>
              <a:p>
                <a:r>
                  <a:rPr lang="fa-IR" dirty="0" smtClean="0">
                    <a:cs typeface="B Homa" panose="00000400000000000000" pitchFamily="2" charset="-78"/>
                  </a:rPr>
                  <a:t>20-20-20-20-20-20-20-20-19/5-19/5-19/25</a:t>
                </a:r>
              </a:p>
              <a:p>
                <a:pPr marL="36576" indent="0">
                  <a:buNone/>
                </a:pPr>
                <a:r>
                  <a:rPr lang="fa-IR" dirty="0" smtClean="0">
                    <a:cs typeface="B Homa" panose="00000400000000000000" pitchFamily="2" charset="-78"/>
                  </a:rPr>
                  <a:t>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  <a:cs typeface="B Homa" panose="00000400000000000000" pitchFamily="2" charset="-78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fa-IR" sz="3600" b="1" i="0" dirty="0" smtClean="0">
                            <a:cs typeface="B Homa" panose="00000400000000000000" pitchFamily="2" charset="-78"/>
                          </a:rPr>
                          <m:t>18</m:t>
                        </m:r>
                        <m:r>
                          <m:rPr>
                            <m:nor/>
                          </m:rPr>
                          <a:rPr lang="fa-IR" sz="3600" b="1" i="0" dirty="0" smtClean="0">
                            <a:cs typeface="B Homa" panose="00000400000000000000" pitchFamily="2" charset="-78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fa-IR" sz="3600" b="1" i="0" dirty="0" smtClean="0">
                            <a:cs typeface="B Homa" panose="00000400000000000000" pitchFamily="2" charset="-78"/>
                          </a:rPr>
                          <m:t>18</m:t>
                        </m:r>
                      </m:num>
                      <m:den>
                        <m:r>
                          <m:rPr>
                            <m:nor/>
                          </m:rPr>
                          <a:rPr lang="fa-IR" sz="3600" b="1" i="0" smtClean="0">
                            <a:latin typeface="Cambria Math" panose="02040503050406030204" pitchFamily="18" charset="0"/>
                            <a:cs typeface="B Homa" panose="00000400000000000000" pitchFamily="2" charset="-78"/>
                          </a:rPr>
                          <m:t>2</m:t>
                        </m:r>
                      </m:den>
                    </m:f>
                  </m:oMath>
                </a14:m>
                <a:r>
                  <a:rPr lang="fa-IR" sz="3600" b="1" dirty="0" smtClean="0">
                    <a:cs typeface="B Homa" panose="00000400000000000000" pitchFamily="2" charset="-78"/>
                  </a:rPr>
                  <a:t> 18=</a:t>
                </a:r>
                <a:endParaRPr lang="en-US" sz="3600" b="1" dirty="0">
                  <a:cs typeface="B Homa" panose="00000400000000000000" pitchFamily="2" charset="-78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7620000" cy="4525963"/>
              </a:xfrm>
              <a:blipFill rotWithShape="0">
                <a:blip r:embed="rId2"/>
                <a:stretch>
                  <a:fillRect l="-1440" t="-1752" r="-10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ounded Rectangle 3"/>
          <p:cNvSpPr/>
          <p:nvPr/>
        </p:nvSpPr>
        <p:spPr>
          <a:xfrm>
            <a:off x="914400" y="2743200"/>
            <a:ext cx="1066800" cy="457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rgbClr val="FF0000"/>
                </a:solidFill>
              </a:ln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0" y="859773"/>
            <a:ext cx="2514600" cy="56356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2000" dirty="0" smtClean="0">
                <a:solidFill>
                  <a:srgbClr val="FF0000"/>
                </a:solidFill>
                <a:cs typeface="B Titr" panose="00000700000000000000" pitchFamily="2" charset="-78"/>
              </a:rPr>
              <a:t>مد  : 18</a:t>
            </a:r>
            <a:endParaRPr lang="en-US" sz="20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23900" y="401127"/>
            <a:ext cx="2514600" cy="56356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2000" dirty="0" smtClean="0">
                <a:solidFill>
                  <a:srgbClr val="FF0000"/>
                </a:solidFill>
                <a:cs typeface="B Titr" panose="00000700000000000000" pitchFamily="2" charset="-78"/>
              </a:rPr>
              <a:t>مد از روی جدول : 17/67</a:t>
            </a:r>
            <a:endParaRPr lang="en-US" sz="20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826533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15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fa-IR" b="0" i="1" dirty="0" smtClean="0">
                                <a:cs typeface="B Homa" pitchFamily="2" charset="-78"/>
                              </a:rPr>
                              <m:t>95</m:t>
                            </m:r>
                            <m:r>
                              <a:rPr lang="fa-IR" b="0" i="1" dirty="0" smtClean="0">
                                <a:latin typeface="Cambria Math"/>
                                <a:cs typeface="B Homa" pitchFamily="2" charset="-78"/>
                              </a:rPr>
                              <m:t>−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18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11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0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16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85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−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0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0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2</m:t>
                            </m:r>
                            <m:r>
                              <a:rPr lang="fa-IR" b="0" i="1" dirty="0" smtClean="0">
                                <a:latin typeface="Cambria Math"/>
                                <a:cs typeface="B Homa" pitchFamily="2" charset="-78"/>
                              </a:rPr>
                              <m:t>−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0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0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2</m:t>
                            </m:r>
                            <m:r>
                              <a:rPr lang="fa-IR" b="0" i="1" dirty="0" smtClean="0">
                                <a:latin typeface="Cambria Math"/>
                                <a:cs typeface="B Homa" pitchFamily="2" charset="-78"/>
                              </a:rPr>
                              <m:t>−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0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0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2</m:t>
                            </m:r>
                            <m:r>
                              <a:rPr lang="fa-IR" b="0" i="1" dirty="0" smtClean="0">
                                <a:latin typeface="Cambria Math"/>
                                <a:cs typeface="B Homa" pitchFamily="2" charset="-78"/>
                              </a:rPr>
                              <m:t>−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0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40</m:t>
                        </m:r>
                      </m:den>
                    </m:f>
                  </m:oMath>
                </a14:m>
                <a:endParaRPr lang="en-US" dirty="0" smtClean="0">
                  <a:cs typeface="B Homa" pitchFamily="2" charset="-78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>
                    <a:cs typeface="B Homa" pitchFamily="2" charset="-78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8</m:t>
                        </m:r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72</m:t>
                        </m:r>
                      </m:num>
                      <m:den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40</m:t>
                        </m:r>
                      </m:den>
                    </m:f>
                  </m:oMath>
                </a14:m>
                <a:r>
                  <a:rPr lang="en-US" dirty="0" smtClean="0">
                    <a:cs typeface="B Homa" pitchFamily="2" charset="-78"/>
                  </a:rPr>
                  <a:t> =</a:t>
                </a:r>
                <a:r>
                  <a:rPr lang="fa-IR" dirty="0" smtClean="0">
                    <a:cs typeface="B Homa" pitchFamily="2" charset="-78"/>
                  </a:rPr>
                  <a:t>0/21</a:t>
                </a:r>
                <a:endParaRPr lang="en-US" dirty="0" smtClean="0">
                  <a:cs typeface="B Homa" pitchFamily="2" charset="-78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en-US" dirty="0" smtClean="0">
                    <a:cs typeface="B Homa" pitchFamily="2" charset="-78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21</m:t>
                        </m:r>
                        <m:r>
                          <m:rPr>
                            <m:nor/>
                          </m:rPr>
                          <a:rPr lang="en-US" dirty="0">
                            <a:cs typeface="B Homa" pitchFamily="2" charset="-78"/>
                          </a:rPr>
                          <m:t> </m:t>
                        </m:r>
                      </m:e>
                    </m:rad>
                  </m:oMath>
                </a14:m>
                <a:r>
                  <a:rPr lang="en-US" dirty="0" smtClean="0">
                    <a:cs typeface="B Homa" pitchFamily="2" charset="-78"/>
                  </a:rPr>
                  <a:t> = </a:t>
                </a:r>
                <a:r>
                  <a:rPr lang="fa-IR" dirty="0" smtClean="0">
                    <a:cs typeface="B Homa" pitchFamily="2" charset="-78"/>
                  </a:rPr>
                  <a:t>0/45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𝜎</m:t>
                        </m:r>
                      </m:num>
                      <m:den>
                        <m:acc>
                          <m:accPr>
                            <m:chr m:val="̅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den>
                    </m:f>
                  </m:oMath>
                </a14:m>
                <a:r>
                  <a:rPr lang="en-US" dirty="0" smtClean="0"/>
                  <a:t> 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45 </m:t>
                        </m:r>
                      </m:num>
                      <m:den>
                        <m:r>
                          <m:rPr>
                            <m:nor/>
                          </m:rPr>
                          <a:rPr lang="fa-IR" b="0" i="0" dirty="0" smtClean="0">
                            <a:cs typeface="B Homa" pitchFamily="2" charset="-78"/>
                          </a:rPr>
                          <m:t>18</m:t>
                        </m:r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fa-IR" b="0" i="0" dirty="0" smtClean="0">
                            <a:cs typeface="B Homa" pitchFamily="2" charset="-78"/>
                          </a:rPr>
                          <m:t>11</m:t>
                        </m:r>
                      </m:den>
                    </m:f>
                  </m:oMath>
                </a14:m>
                <a:r>
                  <a:rPr lang="fa-IR" dirty="0" smtClean="0"/>
                  <a:t> </a:t>
                </a:r>
                <a:r>
                  <a:rPr lang="en-US" dirty="0">
                    <a:cs typeface="B Homa" pitchFamily="2" charset="-78"/>
                  </a:rPr>
                  <a:t>=</a:t>
                </a:r>
                <a:r>
                  <a:rPr lang="fa-IR" dirty="0" smtClean="0">
                    <a:cs typeface="B Homa" pitchFamily="2" charset="-78"/>
                  </a:rPr>
                  <a:t>0/02</a:t>
                </a:r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r="-48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05262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1400" y="351416"/>
            <a:ext cx="1524000" cy="1143000"/>
          </a:xfrm>
        </p:spPr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دینی</a:t>
            </a:r>
            <a:endParaRPr lang="en-US" dirty="0">
              <a:cs typeface="B Titr" panose="00000700000000000000" pitchFamily="2" charset="-78"/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7905759"/>
              </p:ext>
            </p:extLst>
          </p:nvPr>
        </p:nvGraphicFramePr>
        <p:xfrm>
          <a:off x="4640744" y="1219200"/>
          <a:ext cx="4274656" cy="4203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6" name="Title 1"/>
              <p:cNvSpPr txBox="1">
                <a:spLocks/>
              </p:cNvSpPr>
              <p:nvPr/>
            </p:nvSpPr>
            <p:spPr>
              <a:xfrm>
                <a:off x="457200" y="1524000"/>
                <a:ext cx="2730649" cy="914400"/>
              </a:xfrm>
              <a:prstGeom prst="rect">
                <a:avLst/>
              </a:prstGeom>
            </p:spPr>
            <p:txBody>
              <a:bodyPr vert="horz" lIns="45720" rIns="45720" anchor="ctr">
                <a:normAutofit/>
              </a:bodyPr>
              <a:lstStyle>
                <a:lvl1pPr algn="l" rtl="0" eaLnBrk="1" latinLnBrk="0" hangingPunct="1">
                  <a:spcBef>
                    <a:spcPct val="0"/>
                  </a:spcBef>
                  <a:buNone/>
                  <a:defRPr kumimoji="0" sz="46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r" rtl="1"/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B Titr" panose="00000700000000000000" pitchFamily="2" charset="-78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B Titr" panose="00000700000000000000" pitchFamily="2" charset="-78"/>
                          </a:rPr>
                          <m:t>θ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B Titr" panose="00000700000000000000" pitchFamily="2" charset="-78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B Titr" panose="00000700000000000000" pitchFamily="2" charset="-78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fa-IR" sz="3200" b="0" i="0" dirty="0" smtClean="0">
                            <a:cs typeface="B Homa" pitchFamily="2" charset="-78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fa-IR" sz="3200" dirty="0">
                            <a:cs typeface="B Homa" pitchFamily="2" charset="-78"/>
                          </a:rPr>
                          <m:t>40</m:t>
                        </m:r>
                      </m:den>
                    </m:f>
                    <m:r>
                      <a:rPr lang="fa-IR" sz="3200" b="0" i="1" dirty="0" smtClean="0">
                        <a:latin typeface="Cambria Math" panose="02040503050406030204" pitchFamily="18" charset="0"/>
                        <a:cs typeface="B Homa" pitchFamily="2" charset="-78"/>
                      </a:rPr>
                      <m:t>∗</m:t>
                    </m:r>
                    <m:r>
                      <m:rPr>
                        <m:nor/>
                      </m:rPr>
                      <a:rPr lang="fa-IR" sz="3200" b="0" i="0" dirty="0" smtClean="0">
                        <a:latin typeface="Cambria Math" panose="02040503050406030204" pitchFamily="18" charset="0"/>
                        <a:cs typeface="B Homa" pitchFamily="2" charset="-78"/>
                      </a:rPr>
                      <m:t>360</m:t>
                    </m:r>
                  </m:oMath>
                </a14:m>
                <a:endParaRPr lang="en-US" sz="3200" dirty="0">
                  <a:cs typeface="B Titr" panose="00000700000000000000" pitchFamily="2" charset="-78"/>
                </a:endParaRPr>
              </a:p>
            </p:txBody>
          </p:sp>
        </mc:Choice>
        <mc:Fallback>
          <p:sp>
            <p:nvSpPr>
              <p:cNvPr id="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524000"/>
                <a:ext cx="2730649" cy="914400"/>
              </a:xfrm>
              <a:prstGeom prst="rect">
                <a:avLst/>
              </a:prstGeom>
              <a:blipFill rotWithShape="0">
                <a:blip r:embed="rId3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3116082" y="1777425"/>
                <a:ext cx="84189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a-IR" sz="3200" b="0" dirty="0" smtClean="0">
                    <a:cs typeface="B Homa" pitchFamily="2" charset="-78"/>
                  </a:rPr>
                  <a:t>=</a:t>
                </a:r>
                <a:r>
                  <a:rPr lang="fa-IR" sz="3200" dirty="0">
                    <a:cs typeface="B Homa" pitchFamily="2" charset="-78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a-IR" sz="3200" b="0" i="0" dirty="0" smtClean="0">
                        <a:cs typeface="B Homa" pitchFamily="2" charset="-78"/>
                      </a:rPr>
                      <m:t>9</m:t>
                    </m:r>
                    <m:r>
                      <a:rPr lang="fa-IR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Homa" pitchFamily="2" charset="-78"/>
                      </a:rPr>
                      <m:t>°</m:t>
                    </m:r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6082" y="1777425"/>
                <a:ext cx="841897" cy="584775"/>
              </a:xfrm>
              <a:prstGeom prst="rect">
                <a:avLst/>
              </a:prstGeom>
              <a:blipFill rotWithShape="0">
                <a:blip r:embed="rId4"/>
                <a:stretch>
                  <a:fillRect l="-18841" t="-10417" b="-36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itle 1"/>
              <p:cNvSpPr txBox="1">
                <a:spLocks/>
              </p:cNvSpPr>
              <p:nvPr/>
            </p:nvSpPr>
            <p:spPr>
              <a:xfrm>
                <a:off x="385433" y="2438400"/>
                <a:ext cx="2730649" cy="914400"/>
              </a:xfrm>
              <a:prstGeom prst="rect">
                <a:avLst/>
              </a:prstGeom>
            </p:spPr>
            <p:txBody>
              <a:bodyPr vert="horz" lIns="45720" rIns="45720" anchor="ctr">
                <a:normAutofit/>
              </a:bodyPr>
              <a:lstStyle>
                <a:lvl1pPr algn="l" rtl="0" eaLnBrk="1" latinLnBrk="0" hangingPunct="1">
                  <a:spcBef>
                    <a:spcPct val="0"/>
                  </a:spcBef>
                  <a:buNone/>
                  <a:defRPr kumimoji="0" sz="46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r" rtl="1"/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B Titr" panose="00000700000000000000" pitchFamily="2" charset="-78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B Titr" panose="00000700000000000000" pitchFamily="2" charset="-78"/>
                          </a:rPr>
                          <m:t>θ</m:t>
                        </m:r>
                      </m:e>
                      <m:sub>
                        <m:r>
                          <a:rPr lang="fa-IR" sz="3200" b="0" i="1" smtClean="0">
                            <a:latin typeface="Cambria Math" panose="02040503050406030204" pitchFamily="18" charset="0"/>
                            <a:cs typeface="B Titr" panose="00000700000000000000" pitchFamily="2" charset="-78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B Titr" panose="00000700000000000000" pitchFamily="2" charset="-78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fa-IR" sz="3200" b="0" i="0" dirty="0" smtClean="0">
                            <a:cs typeface="B Homa" pitchFamily="2" charset="-78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fa-IR" sz="3200" dirty="0">
                            <a:cs typeface="B Homa" pitchFamily="2" charset="-78"/>
                          </a:rPr>
                          <m:t>40</m:t>
                        </m:r>
                      </m:den>
                    </m:f>
                    <m:r>
                      <a:rPr lang="fa-IR" sz="3200" b="0" i="1" dirty="0" smtClean="0">
                        <a:latin typeface="Cambria Math" panose="02040503050406030204" pitchFamily="18" charset="0"/>
                        <a:cs typeface="B Homa" pitchFamily="2" charset="-78"/>
                      </a:rPr>
                      <m:t>∗</m:t>
                    </m:r>
                    <m:r>
                      <m:rPr>
                        <m:nor/>
                      </m:rPr>
                      <a:rPr lang="fa-IR" sz="3200" b="0" i="0" dirty="0" smtClean="0">
                        <a:latin typeface="Cambria Math" panose="02040503050406030204" pitchFamily="18" charset="0"/>
                        <a:cs typeface="B Homa" pitchFamily="2" charset="-78"/>
                      </a:rPr>
                      <m:t>360</m:t>
                    </m:r>
                  </m:oMath>
                </a14:m>
                <a:endParaRPr lang="en-US" sz="3200" dirty="0">
                  <a:cs typeface="B Titr" panose="00000700000000000000" pitchFamily="2" charset="-78"/>
                </a:endParaRPr>
              </a:p>
            </p:txBody>
          </p:sp>
        </mc:Choice>
        <mc:Fallback>
          <p:sp>
            <p:nvSpPr>
              <p:cNvPr id="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433" y="2438400"/>
                <a:ext cx="2730649" cy="914400"/>
              </a:xfrm>
              <a:prstGeom prst="rect">
                <a:avLst/>
              </a:prstGeom>
              <a:blipFill rotWithShape="0"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3044315" y="2691825"/>
                <a:ext cx="74090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a-IR" sz="3200" b="0" dirty="0" smtClean="0">
                    <a:cs typeface="B Homa" pitchFamily="2" charset="-78"/>
                  </a:rPr>
                  <a:t>=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a-IR" sz="3200" b="0" i="0" dirty="0" smtClean="0">
                        <a:cs typeface="B Homa" pitchFamily="2" charset="-78"/>
                      </a:rPr>
                      <m:t>9</m:t>
                    </m:r>
                    <m:r>
                      <a:rPr lang="fa-IR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Homa" pitchFamily="2" charset="-78"/>
                      </a:rPr>
                      <m:t>°</m:t>
                    </m:r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315" y="2691825"/>
                <a:ext cx="740908" cy="584775"/>
              </a:xfrm>
              <a:prstGeom prst="rect">
                <a:avLst/>
              </a:prstGeom>
              <a:blipFill rotWithShape="0">
                <a:blip r:embed="rId6"/>
                <a:stretch>
                  <a:fillRect l="-21311" t="-10417" b="-36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itle 1"/>
              <p:cNvSpPr txBox="1">
                <a:spLocks/>
              </p:cNvSpPr>
              <p:nvPr/>
            </p:nvSpPr>
            <p:spPr>
              <a:xfrm>
                <a:off x="385433" y="3370729"/>
                <a:ext cx="2730649" cy="914400"/>
              </a:xfrm>
              <a:prstGeom prst="rect">
                <a:avLst/>
              </a:prstGeom>
            </p:spPr>
            <p:txBody>
              <a:bodyPr vert="horz" lIns="45720" rIns="45720" anchor="ctr">
                <a:normAutofit/>
              </a:bodyPr>
              <a:lstStyle>
                <a:lvl1pPr algn="l" rtl="0" eaLnBrk="1" latinLnBrk="0" hangingPunct="1">
                  <a:spcBef>
                    <a:spcPct val="0"/>
                  </a:spcBef>
                  <a:buNone/>
                  <a:defRPr kumimoji="0" sz="46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r" rtl="1"/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B Titr" panose="00000700000000000000" pitchFamily="2" charset="-78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B Titr" panose="00000700000000000000" pitchFamily="2" charset="-78"/>
                          </a:rPr>
                          <m:t>θ</m:t>
                        </m:r>
                      </m:e>
                      <m:sub>
                        <m:r>
                          <a:rPr lang="fa-IR" sz="3200" b="0" i="1" smtClean="0">
                            <a:latin typeface="Cambria Math" panose="02040503050406030204" pitchFamily="18" charset="0"/>
                            <a:cs typeface="B Titr" panose="00000700000000000000" pitchFamily="2" charset="-78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B Titr" panose="00000700000000000000" pitchFamily="2" charset="-78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fa-IR" sz="3200" b="0" i="0" dirty="0" smtClean="0">
                            <a:cs typeface="B Homa" pitchFamily="2" charset="-78"/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fa-IR" sz="3200" dirty="0">
                            <a:cs typeface="B Homa" pitchFamily="2" charset="-78"/>
                          </a:rPr>
                          <m:t>40</m:t>
                        </m:r>
                      </m:den>
                    </m:f>
                    <m:r>
                      <a:rPr lang="fa-IR" sz="3200" b="0" i="1" dirty="0" smtClean="0">
                        <a:latin typeface="Cambria Math" panose="02040503050406030204" pitchFamily="18" charset="0"/>
                        <a:cs typeface="B Homa" pitchFamily="2" charset="-78"/>
                      </a:rPr>
                      <m:t>∗</m:t>
                    </m:r>
                    <m:r>
                      <m:rPr>
                        <m:nor/>
                      </m:rPr>
                      <a:rPr lang="fa-IR" sz="3200" b="0" i="0" dirty="0" smtClean="0">
                        <a:latin typeface="Cambria Math" panose="02040503050406030204" pitchFamily="18" charset="0"/>
                        <a:cs typeface="B Homa" pitchFamily="2" charset="-78"/>
                      </a:rPr>
                      <m:t>360</m:t>
                    </m:r>
                  </m:oMath>
                </a14:m>
                <a:endParaRPr lang="en-US" sz="3200" dirty="0">
                  <a:cs typeface="B Titr" panose="00000700000000000000" pitchFamily="2" charset="-78"/>
                </a:endParaRPr>
              </a:p>
            </p:txBody>
          </p:sp>
        </mc:Choice>
        <mc:Fallback>
          <p:sp>
            <p:nvSpPr>
              <p:cNvPr id="1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433" y="3370729"/>
                <a:ext cx="2730649" cy="914400"/>
              </a:xfrm>
              <a:prstGeom prst="rect">
                <a:avLst/>
              </a:prstGeom>
              <a:blipFill rotWithShape="0">
                <a:blip r:embed="rId7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2972548" y="3581400"/>
                <a:ext cx="105349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a-IR" sz="3200" b="0" dirty="0" smtClean="0">
                    <a:cs typeface="B Homa" pitchFamily="2" charset="-78"/>
                  </a:rPr>
                  <a:t>=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a-IR" sz="3200" b="0" i="0" dirty="0" smtClean="0">
                        <a:cs typeface="B Homa" pitchFamily="2" charset="-78"/>
                      </a:rPr>
                      <m:t>54</m:t>
                    </m:r>
                    <m:r>
                      <a:rPr lang="fa-IR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Homa" pitchFamily="2" charset="-78"/>
                      </a:rPr>
                      <m:t>°</m:t>
                    </m:r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2548" y="3581400"/>
                <a:ext cx="1053494" cy="584775"/>
              </a:xfrm>
              <a:prstGeom prst="rect">
                <a:avLst/>
              </a:prstGeom>
              <a:blipFill rotWithShape="0">
                <a:blip r:embed="rId8"/>
                <a:stretch>
                  <a:fillRect l="-15698" t="-10526" b="-36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itle 1"/>
              <p:cNvSpPr txBox="1">
                <a:spLocks/>
              </p:cNvSpPr>
              <p:nvPr/>
            </p:nvSpPr>
            <p:spPr>
              <a:xfrm>
                <a:off x="385433" y="4343400"/>
                <a:ext cx="2730649" cy="914400"/>
              </a:xfrm>
              <a:prstGeom prst="rect">
                <a:avLst/>
              </a:prstGeom>
            </p:spPr>
            <p:txBody>
              <a:bodyPr vert="horz" lIns="45720" rIns="45720" anchor="ctr">
                <a:normAutofit/>
              </a:bodyPr>
              <a:lstStyle>
                <a:lvl1pPr algn="l" rtl="0" eaLnBrk="1" latinLnBrk="0" hangingPunct="1">
                  <a:spcBef>
                    <a:spcPct val="0"/>
                  </a:spcBef>
                  <a:buNone/>
                  <a:defRPr kumimoji="0" sz="46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r" rtl="1"/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B Titr" panose="00000700000000000000" pitchFamily="2" charset="-78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B Titr" panose="00000700000000000000" pitchFamily="2" charset="-78"/>
                          </a:rPr>
                          <m:t>θ</m:t>
                        </m:r>
                      </m:e>
                      <m:sub>
                        <m:r>
                          <a:rPr lang="fa-IR" sz="3200" b="0" i="1" smtClean="0">
                            <a:latin typeface="Cambria Math" panose="02040503050406030204" pitchFamily="18" charset="0"/>
                            <a:cs typeface="B Titr" panose="00000700000000000000" pitchFamily="2" charset="-78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B Titr" panose="00000700000000000000" pitchFamily="2" charset="-78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fa-IR" sz="3200" b="0" i="0" dirty="0" smtClean="0">
                            <a:cs typeface="B Homa" pitchFamily="2" charset="-78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fa-IR" sz="3200" dirty="0">
                            <a:cs typeface="B Homa" pitchFamily="2" charset="-78"/>
                          </a:rPr>
                          <m:t>40</m:t>
                        </m:r>
                      </m:den>
                    </m:f>
                    <m:r>
                      <a:rPr lang="fa-IR" sz="3200" b="0" i="1" dirty="0" smtClean="0">
                        <a:latin typeface="Cambria Math" panose="02040503050406030204" pitchFamily="18" charset="0"/>
                        <a:cs typeface="B Homa" pitchFamily="2" charset="-78"/>
                      </a:rPr>
                      <m:t>∗</m:t>
                    </m:r>
                    <m:r>
                      <m:rPr>
                        <m:nor/>
                      </m:rPr>
                      <a:rPr lang="fa-IR" sz="3200" b="0" i="0" dirty="0" smtClean="0">
                        <a:latin typeface="Cambria Math" panose="02040503050406030204" pitchFamily="18" charset="0"/>
                        <a:cs typeface="B Homa" pitchFamily="2" charset="-78"/>
                      </a:rPr>
                      <m:t>360</m:t>
                    </m:r>
                  </m:oMath>
                </a14:m>
                <a:endParaRPr lang="en-US" sz="3200" dirty="0">
                  <a:cs typeface="B Titr" panose="00000700000000000000" pitchFamily="2" charset="-78"/>
                </a:endParaRPr>
              </a:p>
            </p:txBody>
          </p:sp>
        </mc:Choice>
        <mc:Fallback>
          <p:sp>
            <p:nvSpPr>
              <p:cNvPr id="1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433" y="4343400"/>
                <a:ext cx="2730649" cy="914400"/>
              </a:xfrm>
              <a:prstGeom prst="rect">
                <a:avLst/>
              </a:prstGeom>
              <a:blipFill rotWithShape="0">
                <a:blip r:embed="rId9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3044315" y="4596825"/>
                <a:ext cx="105349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a-IR" sz="3200" b="0" dirty="0" smtClean="0">
                    <a:cs typeface="B Homa" pitchFamily="2" charset="-78"/>
                  </a:rPr>
                  <a:t>=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a-IR" sz="3200" b="0" i="0" dirty="0" smtClean="0">
                        <a:cs typeface="B Homa" pitchFamily="2" charset="-78"/>
                      </a:rPr>
                      <m:t>45</m:t>
                    </m:r>
                    <m:r>
                      <a:rPr lang="fa-IR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Homa" pitchFamily="2" charset="-78"/>
                      </a:rPr>
                      <m:t>°</m:t>
                    </m:r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315" y="4596825"/>
                <a:ext cx="1053494" cy="584775"/>
              </a:xfrm>
              <a:prstGeom prst="rect">
                <a:avLst/>
              </a:prstGeom>
              <a:blipFill rotWithShape="0">
                <a:blip r:embed="rId10"/>
                <a:stretch>
                  <a:fillRect l="-15029" t="-10417" b="-36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itle 1"/>
              <p:cNvSpPr txBox="1">
                <a:spLocks/>
              </p:cNvSpPr>
              <p:nvPr/>
            </p:nvSpPr>
            <p:spPr>
              <a:xfrm>
                <a:off x="385433" y="5334000"/>
                <a:ext cx="2730649" cy="914400"/>
              </a:xfrm>
              <a:prstGeom prst="rect">
                <a:avLst/>
              </a:prstGeom>
            </p:spPr>
            <p:txBody>
              <a:bodyPr vert="horz" lIns="45720" rIns="45720" anchor="ctr">
                <a:normAutofit/>
              </a:bodyPr>
              <a:lstStyle>
                <a:lvl1pPr algn="l" rtl="0" eaLnBrk="1" latinLnBrk="0" hangingPunct="1">
                  <a:spcBef>
                    <a:spcPct val="0"/>
                  </a:spcBef>
                  <a:buNone/>
                  <a:defRPr kumimoji="0" sz="46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r" rtl="1"/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B Titr" panose="00000700000000000000" pitchFamily="2" charset="-78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3200" dirty="0">
                            <a:latin typeface="Times New Roman" panose="02020603050405020304" pitchFamily="18" charset="0"/>
                            <a:cs typeface="B Titr" panose="00000700000000000000" pitchFamily="2" charset="-78"/>
                          </a:rPr>
                          <m:t>θ</m:t>
                        </m:r>
                      </m:e>
                      <m:sub>
                        <m:r>
                          <a:rPr lang="fa-IR" sz="3200" b="0" i="1" smtClean="0">
                            <a:latin typeface="Cambria Math" panose="02040503050406030204" pitchFamily="18" charset="0"/>
                            <a:cs typeface="B Titr" panose="00000700000000000000" pitchFamily="2" charset="-78"/>
                          </a:rPr>
                          <m:t>5</m:t>
                        </m:r>
                      </m:sub>
                    </m:sSub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B Titr" panose="00000700000000000000" pitchFamily="2" charset="-78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fa-IR" sz="3200" b="0" i="0" dirty="0" smtClean="0">
                            <a:cs typeface="B Homa" pitchFamily="2" charset="-78"/>
                          </a:rPr>
                          <m:t>27</m:t>
                        </m:r>
                      </m:num>
                      <m:den>
                        <m:r>
                          <m:rPr>
                            <m:nor/>
                          </m:rPr>
                          <a:rPr lang="fa-IR" sz="3200" dirty="0">
                            <a:cs typeface="B Homa" pitchFamily="2" charset="-78"/>
                          </a:rPr>
                          <m:t>40</m:t>
                        </m:r>
                      </m:den>
                    </m:f>
                    <m:r>
                      <a:rPr lang="fa-IR" sz="3200" b="0" i="1" dirty="0" smtClean="0">
                        <a:latin typeface="Cambria Math" panose="02040503050406030204" pitchFamily="18" charset="0"/>
                        <a:cs typeface="B Homa" pitchFamily="2" charset="-78"/>
                      </a:rPr>
                      <m:t>∗</m:t>
                    </m:r>
                    <m:r>
                      <m:rPr>
                        <m:nor/>
                      </m:rPr>
                      <a:rPr lang="fa-IR" sz="3200" b="0" i="0" dirty="0" smtClean="0">
                        <a:latin typeface="Cambria Math" panose="02040503050406030204" pitchFamily="18" charset="0"/>
                        <a:cs typeface="B Homa" pitchFamily="2" charset="-78"/>
                      </a:rPr>
                      <m:t>360</m:t>
                    </m:r>
                  </m:oMath>
                </a14:m>
                <a:endParaRPr lang="en-US" sz="3200" dirty="0">
                  <a:cs typeface="B Titr" panose="00000700000000000000" pitchFamily="2" charset="-78"/>
                </a:endParaRPr>
              </a:p>
            </p:txBody>
          </p:sp>
        </mc:Choice>
        <mc:Fallback>
          <p:sp>
            <p:nvSpPr>
              <p:cNvPr id="1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433" y="5334000"/>
                <a:ext cx="2730649" cy="914400"/>
              </a:xfrm>
              <a:prstGeom prst="rect">
                <a:avLst/>
              </a:prstGeom>
              <a:blipFill rotWithShape="0">
                <a:blip r:embed="rId11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3044315" y="5587425"/>
                <a:ext cx="126348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a-IR" sz="3200" b="0" dirty="0" smtClean="0">
                    <a:cs typeface="B Homa" pitchFamily="2" charset="-78"/>
                  </a:rPr>
                  <a:t>=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a-IR" sz="3200" b="0" i="0" dirty="0" smtClean="0">
                        <a:cs typeface="B Homa" pitchFamily="2" charset="-78"/>
                      </a:rPr>
                      <m:t>243</m:t>
                    </m:r>
                    <m:r>
                      <a:rPr lang="fa-IR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Homa" pitchFamily="2" charset="-78"/>
                      </a:rPr>
                      <m:t>°</m:t>
                    </m:r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315" y="5587425"/>
                <a:ext cx="1263487" cy="584775"/>
              </a:xfrm>
              <a:prstGeom prst="rect">
                <a:avLst/>
              </a:prstGeom>
              <a:blipFill rotWithShape="0">
                <a:blip r:embed="rId12"/>
                <a:stretch>
                  <a:fillRect l="-12500" t="-10417" b="-36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itle 1"/>
          <p:cNvSpPr txBox="1">
            <a:spLocks/>
          </p:cNvSpPr>
          <p:nvPr/>
        </p:nvSpPr>
        <p:spPr>
          <a:xfrm>
            <a:off x="4971983" y="5422612"/>
            <a:ext cx="3344994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45720" rIns="4572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-IR" sz="2800" dirty="0" smtClean="0">
                <a:cs typeface="B Titr" panose="00000700000000000000" pitchFamily="2" charset="-78"/>
              </a:rPr>
              <a:t>بررسی نمرات دینی </a:t>
            </a:r>
          </a:p>
          <a:p>
            <a:pPr algn="ctr"/>
            <a:r>
              <a:rPr lang="fa-IR" sz="2800" dirty="0" smtClean="0">
                <a:cs typeface="B Titr" panose="00000700000000000000" pitchFamily="2" charset="-78"/>
              </a:rPr>
              <a:t>چهل نفر از دانش آموزان</a:t>
            </a:r>
            <a:endParaRPr lang="en-US" sz="28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884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0" y="274638"/>
            <a:ext cx="3657600" cy="944562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میانه از روی جدول</a:t>
            </a:r>
            <a:endParaRPr lang="en-US" dirty="0">
              <a:cs typeface="B Titr" panose="000007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7620000" cy="4525963"/>
              </a:xfrm>
            </p:spPr>
            <p:txBody>
              <a:bodyPr>
                <a:normAutofit/>
              </a:bodyPr>
              <a:lstStyle/>
              <a:p>
                <a:r>
                  <a:rPr lang="fa-IR" sz="1800" b="1" i="1" dirty="0" smtClean="0">
                    <a:latin typeface="Cambria Math" panose="02040503050406030204" pitchFamily="18" charset="0"/>
                    <a:cs typeface="B Homa" panose="00000400000000000000" pitchFamily="2" charset="-78"/>
                  </a:rPr>
                  <a:t>15/95-</a:t>
                </a:r>
                <a:r>
                  <a:rPr lang="fa-IR" sz="1800" b="1" i="1" dirty="0">
                    <a:latin typeface="Cambria Math" panose="02040503050406030204" pitchFamily="18" charset="0"/>
                    <a:cs typeface="B Homa" panose="00000400000000000000" pitchFamily="2" charset="-78"/>
                  </a:rPr>
                  <a:t> </a:t>
                </a:r>
                <a:r>
                  <a:rPr lang="fa-IR" sz="1800" b="1" i="1" dirty="0" smtClean="0">
                    <a:latin typeface="Cambria Math" panose="02040503050406030204" pitchFamily="18" charset="0"/>
                    <a:cs typeface="B Homa" panose="00000400000000000000" pitchFamily="2" charset="-78"/>
                  </a:rPr>
                  <a:t>15/95-</a:t>
                </a:r>
                <a:r>
                  <a:rPr lang="fa-IR" sz="1800" b="1" i="1" dirty="0">
                    <a:latin typeface="Cambria Math" panose="02040503050406030204" pitchFamily="18" charset="0"/>
                    <a:cs typeface="B Homa" panose="00000400000000000000" pitchFamily="2" charset="-78"/>
                  </a:rPr>
                  <a:t> </a:t>
                </a:r>
                <a:r>
                  <a:rPr lang="fa-IR" sz="1800" b="1" i="1" dirty="0" smtClean="0">
                    <a:latin typeface="Cambria Math" panose="02040503050406030204" pitchFamily="18" charset="0"/>
                    <a:cs typeface="B Homa" panose="00000400000000000000" pitchFamily="2" charset="-78"/>
                  </a:rPr>
                  <a:t>15/95-</a:t>
                </a:r>
              </a:p>
              <a:p>
                <a:r>
                  <a:rPr lang="fa-IR" sz="1800" b="1" i="1" dirty="0" smtClean="0">
                    <a:latin typeface="Cambria Math" panose="02040503050406030204" pitchFamily="18" charset="0"/>
                    <a:cs typeface="B Homa" panose="00000400000000000000" pitchFamily="2" charset="-78"/>
                  </a:rPr>
                  <a:t>17/75-17/75-16/85-16/85-16/85-16/85-16/85-16/85-16/85</a:t>
                </a:r>
              </a:p>
              <a:p>
                <a:r>
                  <a:rPr lang="fa-IR" sz="1800" b="1" i="1" dirty="0" smtClean="0">
                    <a:latin typeface="Cambria Math" panose="02040503050406030204" pitchFamily="18" charset="0"/>
                    <a:cs typeface="B Homa" panose="00000400000000000000" pitchFamily="2" charset="-78"/>
                  </a:rPr>
                  <a:t>17/75-17/75-17/75-17/75-17/75-17/75-17/75-17/75-17/75</a:t>
                </a:r>
              </a:p>
              <a:p>
                <a:r>
                  <a:rPr lang="fa-IR" sz="1800" b="1" i="1" dirty="0" smtClean="0">
                    <a:latin typeface="Cambria Math" panose="02040503050406030204" pitchFamily="18" charset="0"/>
                    <a:cs typeface="B Homa" panose="00000400000000000000" pitchFamily="2" charset="-78"/>
                  </a:rPr>
                  <a:t>19/55-18/65-18/65-18/65-18/65-18/65-18/65-18/65-17/75-</a:t>
                </a:r>
              </a:p>
              <a:p>
                <a:r>
                  <a:rPr lang="fa-IR" sz="1800" b="1" i="1" dirty="0" smtClean="0">
                    <a:latin typeface="Cambria Math" panose="02040503050406030204" pitchFamily="18" charset="0"/>
                    <a:cs typeface="B Homa" panose="00000400000000000000" pitchFamily="2" charset="-78"/>
                  </a:rPr>
                  <a:t>19/55-19/55-19/55-19/55-19/55-19/55-19/55-19/55-19/55-19/55-</a:t>
                </a:r>
              </a:p>
              <a:p>
                <a:endParaRPr lang="fa-IR" sz="1800" b="1" i="1" dirty="0">
                  <a:latin typeface="Cambria Math" panose="02040503050406030204" pitchFamily="18" charset="0"/>
                  <a:cs typeface="B Homa" panose="00000400000000000000" pitchFamily="2" charset="-78"/>
                </a:endParaRPr>
              </a:p>
              <a:p>
                <a:endParaRPr lang="fa-IR" sz="1800" b="1" i="1" dirty="0" smtClean="0">
                  <a:latin typeface="Cambria Math" panose="02040503050406030204" pitchFamily="18" charset="0"/>
                  <a:cs typeface="B Homa" panose="00000400000000000000" pitchFamily="2" charset="-78"/>
                </a:endParaRPr>
              </a:p>
              <a:p>
                <a:endParaRPr lang="fa-IR" sz="1800" b="1" i="1" dirty="0">
                  <a:latin typeface="Cambria Math" panose="02040503050406030204" pitchFamily="18" charset="0"/>
                  <a:cs typeface="B Homa" panose="00000400000000000000" pitchFamily="2" charset="-78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1800" b="1" i="1" smtClean="0">
                            <a:latin typeface="Cambria Math" panose="02040503050406030204" pitchFamily="18" charset="0"/>
                            <a:cs typeface="B Homa" panose="00000400000000000000" pitchFamily="2" charset="-78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fa-IR" sz="1800" b="1" i="0" dirty="0" smtClean="0">
                            <a:cs typeface="B Homa" panose="00000400000000000000" pitchFamily="2" charset="-78"/>
                          </a:rPr>
                          <m:t>17</m:t>
                        </m:r>
                        <m:r>
                          <m:rPr>
                            <m:nor/>
                          </m:rPr>
                          <a:rPr lang="fa-IR" sz="1800" b="1" i="0" dirty="0" smtClean="0">
                            <a:cs typeface="B Homa" panose="00000400000000000000" pitchFamily="2" charset="-78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fa-IR" sz="1800" b="1" i="0" dirty="0" smtClean="0">
                            <a:cs typeface="B Homa" panose="00000400000000000000" pitchFamily="2" charset="-78"/>
                          </a:rPr>
                          <m:t>75</m:t>
                        </m:r>
                        <m:r>
                          <m:rPr>
                            <m:nor/>
                          </m:rPr>
                          <a:rPr lang="fa-IR" sz="1800" b="1" i="0" dirty="0" smtClean="0">
                            <a:cs typeface="B Homa" panose="00000400000000000000" pitchFamily="2" charset="-78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fa-IR" sz="1800" b="1" i="0" dirty="0" smtClean="0">
                            <a:cs typeface="B Homa" panose="00000400000000000000" pitchFamily="2" charset="-78"/>
                          </a:rPr>
                          <m:t>17</m:t>
                        </m:r>
                        <m:r>
                          <m:rPr>
                            <m:nor/>
                          </m:rPr>
                          <a:rPr lang="fa-IR" sz="1800" b="1" i="0" dirty="0" smtClean="0">
                            <a:cs typeface="B Homa" panose="00000400000000000000" pitchFamily="2" charset="-78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fa-IR" sz="1800" b="1" i="0" dirty="0" smtClean="0">
                            <a:cs typeface="B Homa" panose="00000400000000000000" pitchFamily="2" charset="-78"/>
                          </a:rPr>
                          <m:t>75</m:t>
                        </m:r>
                      </m:num>
                      <m:den>
                        <m:r>
                          <m:rPr>
                            <m:nor/>
                          </m:rPr>
                          <a:rPr lang="fa-IR" sz="1800" b="1" i="0" smtClean="0">
                            <a:latin typeface="Cambria Math" panose="02040503050406030204" pitchFamily="18" charset="0"/>
                            <a:cs typeface="B Homa" panose="00000400000000000000" pitchFamily="2" charset="-78"/>
                          </a:rPr>
                          <m:t>2</m:t>
                        </m:r>
                      </m:den>
                    </m:f>
                  </m:oMath>
                </a14:m>
                <a:r>
                  <a:rPr lang="fa-IR" sz="1800" b="1" dirty="0" smtClean="0">
                    <a:cs typeface="B Homa" panose="00000400000000000000" pitchFamily="2" charset="-78"/>
                  </a:rPr>
                  <a:t> =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a-IR" sz="1800" b="1" dirty="0">
                        <a:cs typeface="B Homa" panose="00000400000000000000" pitchFamily="2" charset="-78"/>
                      </a:rPr>
                      <m:t>17</m:t>
                    </m:r>
                    <m:r>
                      <m:rPr>
                        <m:nor/>
                      </m:rPr>
                      <a:rPr lang="fa-IR" sz="1800" b="1" dirty="0">
                        <a:cs typeface="B Homa" panose="00000400000000000000" pitchFamily="2" charset="-78"/>
                      </a:rPr>
                      <m:t>/</m:t>
                    </m:r>
                    <m:r>
                      <m:rPr>
                        <m:nor/>
                      </m:rPr>
                      <a:rPr lang="fa-IR" sz="1800" b="1" dirty="0">
                        <a:cs typeface="B Homa" panose="00000400000000000000" pitchFamily="2" charset="-78"/>
                      </a:rPr>
                      <m:t>75</m:t>
                    </m:r>
                  </m:oMath>
                </a14:m>
                <a:endParaRPr lang="en-US" sz="1800" b="1" dirty="0">
                  <a:cs typeface="B Homa" panose="00000400000000000000" pitchFamily="2" charset="-78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7620000" cy="4525963"/>
              </a:xfrm>
              <a:blipFill rotWithShape="0">
                <a:blip r:embed="rId2"/>
                <a:stretch>
                  <a:fillRect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ounded Rectangle 3"/>
          <p:cNvSpPr/>
          <p:nvPr/>
        </p:nvSpPr>
        <p:spPr>
          <a:xfrm>
            <a:off x="6019800" y="2209800"/>
            <a:ext cx="1447800" cy="457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rgbClr val="FF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527121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Titr" panose="00000700000000000000" pitchFamily="2" charset="-78"/>
              </a:rPr>
              <a:t>ریاضی</a:t>
            </a:r>
            <a:endParaRPr lang="en-US" dirty="0">
              <a:cs typeface="B Titr" panose="000007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55000" lnSpcReduction="20000"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15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fa-IR" b="0" i="1" dirty="0" smtClean="0">
                                <a:cs typeface="B Homa" pitchFamily="2" charset="-78"/>
                              </a:rPr>
                              <m:t>95</m:t>
                            </m:r>
                            <m:r>
                              <a:rPr lang="fa-IR" b="0" i="1" dirty="0" smtClean="0">
                                <a:latin typeface="Cambria Math"/>
                                <a:cs typeface="B Homa" pitchFamily="2" charset="-78"/>
                              </a:rPr>
                              <m:t>−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18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11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16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85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−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18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11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17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75</m:t>
                            </m:r>
                            <m:r>
                              <a:rPr lang="fa-IR" b="0" i="1" dirty="0" smtClean="0">
                                <a:latin typeface="Cambria Math"/>
                                <a:cs typeface="B Homa" pitchFamily="2" charset="-78"/>
                              </a:rPr>
                              <m:t>−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18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11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18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65</m:t>
                            </m:r>
                            <m:r>
                              <a:rPr lang="fa-IR" b="0" i="1" dirty="0" smtClean="0">
                                <a:latin typeface="Cambria Math"/>
                                <a:cs typeface="B Homa" pitchFamily="2" charset="-78"/>
                              </a:rPr>
                              <m:t>−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18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11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19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55</m:t>
                            </m:r>
                            <m:r>
                              <a:rPr lang="fa-IR" b="0" i="1" dirty="0" smtClean="0">
                                <a:latin typeface="Cambria Math"/>
                                <a:cs typeface="B Homa" pitchFamily="2" charset="-78"/>
                              </a:rPr>
                              <m:t>−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18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11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m:rPr>
                            <m:nor/>
                          </m:rPr>
                          <a:rPr lang="fa-IR" b="0" i="0" dirty="0" smtClean="0">
                            <a:cs typeface="B Homa" pitchFamily="2" charset="-78"/>
                          </a:rPr>
                          <m:t>40</m:t>
                        </m:r>
                      </m:den>
                    </m:f>
                  </m:oMath>
                </a14:m>
                <a:endParaRPr lang="en-US" dirty="0" smtClean="0">
                  <a:cs typeface="B Homa" pitchFamily="2" charset="-78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>
                    <a:cs typeface="B Homa" pitchFamily="2" charset="-78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8</m:t>
                        </m:r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72</m:t>
                        </m:r>
                      </m:num>
                      <m:den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40</m:t>
                        </m:r>
                      </m:den>
                    </m:f>
                  </m:oMath>
                </a14:m>
                <a:r>
                  <a:rPr lang="fa-IR" dirty="0" smtClean="0">
                    <a:cs typeface="B Homa" pitchFamily="2" charset="-78"/>
                  </a:rPr>
                  <a:t>=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a-IR" dirty="0" smtClean="0">
                        <a:latin typeface="Cambria Math" panose="02040503050406030204" pitchFamily="18" charset="0"/>
                        <a:cs typeface="B Homa" pitchFamily="2" charset="-78"/>
                      </a:rPr>
                      <m:t> </m:t>
                    </m:r>
                    <m:r>
                      <m:rPr>
                        <m:nor/>
                      </m:rPr>
                      <a:rPr lang="fa-IR" b="0" i="0" dirty="0" smtClean="0">
                        <a:cs typeface="B Homa" pitchFamily="2" charset="-78"/>
                      </a:rPr>
                      <m:t>0</m:t>
                    </m:r>
                    <m:r>
                      <m:rPr>
                        <m:nor/>
                      </m:rPr>
                      <a:rPr lang="fa-IR" dirty="0" smtClean="0">
                        <a:cs typeface="B Homa" pitchFamily="2" charset="-78"/>
                      </a:rPr>
                      <m:t>/</m:t>
                    </m:r>
                    <m:r>
                      <m:rPr>
                        <m:nor/>
                      </m:rPr>
                      <a:rPr lang="fa-IR" b="0" i="0" dirty="0" smtClean="0">
                        <a:cs typeface="B Homa" pitchFamily="2" charset="-78"/>
                      </a:rPr>
                      <m:t>2</m:t>
                    </m:r>
                    <m:r>
                      <m:rPr>
                        <m:nor/>
                      </m:rPr>
                      <a:rPr lang="fa-IR" dirty="0" smtClean="0">
                        <a:cs typeface="B Homa" pitchFamily="2" charset="-78"/>
                      </a:rPr>
                      <m:t>1</m:t>
                    </m:r>
                  </m:oMath>
                </a14:m>
                <a:endParaRPr lang="en-US" dirty="0" smtClean="0">
                  <a:cs typeface="B Homa" pitchFamily="2" charset="-78"/>
                </a:endParaRPr>
              </a:p>
              <a:p>
                <a:endParaRPr lang="en-US" dirty="0" smtClean="0">
                  <a:cs typeface="B Homa" pitchFamily="2" charset="-78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en-US" dirty="0" smtClean="0">
                    <a:cs typeface="B Homa" pitchFamily="2" charset="-78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21</m:t>
                        </m:r>
                        <m:r>
                          <m:rPr>
                            <m:nor/>
                          </m:rPr>
                          <a:rPr lang="en-US" dirty="0">
                            <a:cs typeface="B Homa" pitchFamily="2" charset="-78"/>
                          </a:rPr>
                          <m:t> </m:t>
                        </m:r>
                      </m:e>
                    </m:rad>
                  </m:oMath>
                </a14:m>
                <a:r>
                  <a:rPr lang="en-US" dirty="0" smtClean="0">
                    <a:cs typeface="B Homa" pitchFamily="2" charset="-78"/>
                  </a:rPr>
                  <a:t> = </a:t>
                </a:r>
                <a:r>
                  <a:rPr lang="fa-IR" dirty="0" smtClean="0">
                    <a:cs typeface="B Homa" pitchFamily="2" charset="-78"/>
                  </a:rPr>
                  <a:t>45/0</a:t>
                </a:r>
                <a:endParaRPr lang="en-US" dirty="0" smtClean="0">
                  <a:cs typeface="B Homa" pitchFamily="2" charset="-78"/>
                </a:endParaRPr>
              </a:p>
              <a:p>
                <a:endParaRPr lang="fa-IR" dirty="0" smtClean="0">
                  <a:cs typeface="B Homa" pitchFamily="2" charset="-78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𝜎</m:t>
                        </m:r>
                      </m:num>
                      <m:den>
                        <m:acc>
                          <m:accPr>
                            <m:chr m:val="̅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den>
                    </m:f>
                  </m:oMath>
                </a14:m>
                <a:r>
                  <a:rPr lang="en-US" dirty="0" smtClean="0"/>
                  <a:t> 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45 </m:t>
                        </m:r>
                      </m:num>
                      <m:den>
                        <m:r>
                          <m:rPr>
                            <m:nor/>
                          </m:rPr>
                          <a:rPr lang="fa-IR" b="0" i="0" dirty="0" smtClean="0">
                            <a:cs typeface="B Homa" pitchFamily="2" charset="-78"/>
                          </a:rPr>
                          <m:t>18</m:t>
                        </m:r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fa-IR" b="0" i="0" dirty="0" smtClean="0">
                            <a:cs typeface="B Homa" pitchFamily="2" charset="-78"/>
                          </a:rPr>
                          <m:t>11</m:t>
                        </m:r>
                      </m:den>
                    </m:f>
                  </m:oMath>
                </a14:m>
                <a:r>
                  <a:rPr lang="fa-IR" dirty="0" smtClean="0"/>
                  <a:t> </a:t>
                </a:r>
                <a:r>
                  <a:rPr lang="en-US" dirty="0" smtClean="0">
                    <a:cs typeface="B Homa" pitchFamily="2" charset="-78"/>
                  </a:rPr>
                  <a:t>=</a:t>
                </a:r>
                <a:r>
                  <a:rPr lang="fa-IR" dirty="0" smtClean="0">
                    <a:cs typeface="B Homa" pitchFamily="2" charset="-78"/>
                  </a:rPr>
                  <a:t> </a:t>
                </a:r>
                <a:r>
                  <a:rPr lang="fa-IR" dirty="0" smtClean="0">
                    <a:cs typeface="B Homa" pitchFamily="2" charset="-78"/>
                  </a:rPr>
                  <a:t>02/0</a:t>
                </a:r>
                <a:endParaRPr lang="en-US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r="-44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5882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Titr" panose="00000700000000000000" pitchFamily="2" charset="-78"/>
              </a:rPr>
              <a:t>دینی</a:t>
            </a:r>
            <a:endParaRPr lang="en-US" dirty="0">
              <a:cs typeface="B Titr" panose="000007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305800" cy="4525963"/>
              </a:xfrm>
            </p:spPr>
            <p:txBody>
              <a:bodyPr>
                <a:normAutofit fontScale="62500" lnSpcReduction="20000"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fa-IR" b="0" i="1" smtClean="0">
                        <a:latin typeface="Cambria Math" panose="02040503050406030204" pitchFamily="18" charset="0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15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fa-IR" b="0" i="1" dirty="0" smtClean="0">
                                <a:cs typeface="B Homa" pitchFamily="2" charset="-78"/>
                              </a:rPr>
                              <m:t>95</m:t>
                            </m:r>
                            <m:r>
                              <a:rPr lang="fa-IR" b="0" i="1" dirty="0" smtClean="0">
                                <a:latin typeface="Cambria Math"/>
                                <a:cs typeface="B Homa" pitchFamily="2" charset="-78"/>
                              </a:rPr>
                              <m:t>−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1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9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0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1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16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85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−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19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01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17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75</m:t>
                            </m:r>
                            <m:r>
                              <a:rPr lang="fa-IR" b="0" i="1" dirty="0" smtClean="0">
                                <a:latin typeface="Cambria Math"/>
                                <a:cs typeface="B Homa" pitchFamily="2" charset="-78"/>
                              </a:rPr>
                              <m:t>−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19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01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18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65</m:t>
                            </m:r>
                            <m:r>
                              <a:rPr lang="fa-IR" b="0" i="1" dirty="0" smtClean="0">
                                <a:latin typeface="Cambria Math"/>
                                <a:cs typeface="B Homa" pitchFamily="2" charset="-78"/>
                              </a:rPr>
                              <m:t>−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19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01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19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fa-IR" b="0" i="0" dirty="0" smtClean="0">
                                <a:cs typeface="B Homa" pitchFamily="2" charset="-78"/>
                              </a:rPr>
                              <m:t>55</m:t>
                            </m:r>
                            <m:r>
                              <a:rPr lang="fa-IR" b="0" i="1" dirty="0" smtClean="0">
                                <a:latin typeface="Cambria Math"/>
                                <a:cs typeface="B Homa" pitchFamily="2" charset="-78"/>
                              </a:rPr>
                              <m:t>−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19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/</m:t>
                            </m:r>
                            <m:r>
                              <m:rPr>
                                <m:nor/>
                              </m:rPr>
                              <a:rPr lang="fa-IR" dirty="0">
                                <a:cs typeface="B Homa" pitchFamily="2" charset="-78"/>
                              </a:rPr>
                              <m:t>01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m:rPr>
                            <m:nor/>
                          </m:rPr>
                          <a:rPr lang="fa-IR" b="0" i="0" dirty="0" smtClean="0">
                            <a:cs typeface="B Homa" pitchFamily="2" charset="-78"/>
                          </a:rPr>
                          <m:t>40</m:t>
                        </m:r>
                      </m:den>
                    </m:f>
                  </m:oMath>
                </a14:m>
                <a:endParaRPr lang="en-US" dirty="0" smtClean="0">
                  <a:cs typeface="B Homa" pitchFamily="2" charset="-78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>
                    <a:cs typeface="B Homa" pitchFamily="2" charset="-78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fa-IR" b="0" i="0" dirty="0" smtClean="0">
                            <a:cs typeface="B Homa" pitchFamily="2" charset="-78"/>
                          </a:rPr>
                          <m:t>6</m:t>
                        </m:r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01</m:t>
                        </m:r>
                      </m:num>
                      <m:den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40</m:t>
                        </m:r>
                      </m:den>
                    </m:f>
                  </m:oMath>
                </a14:m>
                <a:r>
                  <a:rPr lang="fa-IR" dirty="0" smtClean="0">
                    <a:cs typeface="B Homa" pitchFamily="2" charset="-78"/>
                  </a:rPr>
                  <a:t>=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a-IR" dirty="0" smtClean="0">
                        <a:latin typeface="Cambria Math" panose="02040503050406030204" pitchFamily="18" charset="0"/>
                        <a:cs typeface="B Homa" pitchFamily="2" charset="-78"/>
                      </a:rPr>
                      <m:t> </m:t>
                    </m:r>
                    <m:r>
                      <m:rPr>
                        <m:nor/>
                      </m:rPr>
                      <a:rPr lang="fa-IR" b="0" i="0" dirty="0" smtClean="0">
                        <a:cs typeface="B Homa" pitchFamily="2" charset="-78"/>
                      </a:rPr>
                      <m:t>0</m:t>
                    </m:r>
                    <m:r>
                      <m:rPr>
                        <m:nor/>
                      </m:rPr>
                      <a:rPr lang="fa-IR" dirty="0" smtClean="0">
                        <a:cs typeface="B Homa" pitchFamily="2" charset="-78"/>
                      </a:rPr>
                      <m:t>/</m:t>
                    </m:r>
                    <m:r>
                      <m:rPr>
                        <m:nor/>
                      </m:rPr>
                      <a:rPr lang="fa-IR" b="0" i="0" dirty="0" smtClean="0">
                        <a:cs typeface="B Homa" pitchFamily="2" charset="-78"/>
                      </a:rPr>
                      <m:t>4</m:t>
                    </m:r>
                  </m:oMath>
                </a14:m>
                <a:endParaRPr lang="en-US" dirty="0" smtClean="0">
                  <a:cs typeface="B Homa" pitchFamily="2" charset="-78"/>
                </a:endParaRPr>
              </a:p>
              <a:p>
                <a:endParaRPr lang="en-US" dirty="0" smtClean="0">
                  <a:cs typeface="B Homa" pitchFamily="2" charset="-78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en-US" dirty="0" smtClean="0">
                    <a:cs typeface="B Homa" pitchFamily="2" charset="-78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fa-IR" b="0" i="0" dirty="0" smtClean="0">
                            <a:cs typeface="B Homa" pitchFamily="2" charset="-78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en-US" dirty="0">
                            <a:cs typeface="B Homa" pitchFamily="2" charset="-78"/>
                          </a:rPr>
                          <m:t> </m:t>
                        </m:r>
                      </m:e>
                    </m:rad>
                  </m:oMath>
                </a14:m>
                <a:r>
                  <a:rPr lang="en-US" dirty="0" smtClean="0">
                    <a:cs typeface="B Homa" pitchFamily="2" charset="-78"/>
                  </a:rPr>
                  <a:t> = </a:t>
                </a:r>
                <a:r>
                  <a:rPr lang="fa-IR" dirty="0" smtClean="0">
                    <a:cs typeface="B Homa" pitchFamily="2" charset="-78"/>
                  </a:rPr>
                  <a:t>63/0</a:t>
                </a:r>
                <a:endParaRPr lang="en-US" dirty="0" smtClean="0">
                  <a:cs typeface="B Homa" pitchFamily="2" charset="-78"/>
                </a:endParaRPr>
              </a:p>
              <a:p>
                <a:endParaRPr lang="fa-IR" dirty="0" smtClean="0">
                  <a:cs typeface="B Homa" pitchFamily="2" charset="-78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𝜎</m:t>
                        </m:r>
                      </m:num>
                      <m:den>
                        <m:acc>
                          <m:accPr>
                            <m:chr m:val="̅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den>
                    </m:f>
                  </m:oMath>
                </a14:m>
                <a:r>
                  <a:rPr lang="en-US" dirty="0" smtClean="0"/>
                  <a:t> 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fa-IR" b="0" i="0" dirty="0" smtClean="0">
                            <a:cs typeface="B Homa" pitchFamily="2" charset="-78"/>
                          </a:rPr>
                          <m:t>63</m:t>
                        </m:r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 </m:t>
                        </m:r>
                      </m:num>
                      <m:den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19</m:t>
                        </m:r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fa-IR" dirty="0">
                            <a:cs typeface="B Homa" pitchFamily="2" charset="-78"/>
                          </a:rPr>
                          <m:t>01</m:t>
                        </m:r>
                      </m:den>
                    </m:f>
                  </m:oMath>
                </a14:m>
                <a:r>
                  <a:rPr lang="fa-IR" dirty="0" smtClean="0"/>
                  <a:t> </a:t>
                </a:r>
                <a:r>
                  <a:rPr lang="en-US" dirty="0" smtClean="0">
                    <a:cs typeface="B Homa" pitchFamily="2" charset="-78"/>
                  </a:rPr>
                  <a:t>=</a:t>
                </a:r>
                <a:r>
                  <a:rPr lang="fa-IR" dirty="0" smtClean="0">
                    <a:cs typeface="B Homa" pitchFamily="2" charset="-78"/>
                  </a:rPr>
                  <a:t> </a:t>
                </a:r>
                <a:r>
                  <a:rPr lang="fa-IR" dirty="0" smtClean="0">
                    <a:cs typeface="B Homa" pitchFamily="2" charset="-78"/>
                  </a:rPr>
                  <a:t>0</a:t>
                </a:r>
                <a:r>
                  <a:rPr lang="fa-IR" dirty="0" smtClean="0">
                    <a:cs typeface="B Homa" pitchFamily="2" charset="-78"/>
                  </a:rPr>
                  <a:t>33/0</a:t>
                </a:r>
                <a:endParaRPr lang="en-US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305800" cy="4525963"/>
              </a:xfrm>
              <a:blipFill rotWithShape="0">
                <a:blip r:embed="rId2"/>
                <a:stretch>
                  <a:fillRect r="-32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1863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Titr" panose="00000700000000000000" pitchFamily="2" charset="-78"/>
              </a:rPr>
              <a:t>دینی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2286000"/>
          </a:xfrm>
        </p:spPr>
        <p:txBody>
          <a:bodyPr/>
          <a:lstStyle/>
          <a:p>
            <a:r>
              <a:rPr lang="fa-IR" dirty="0" smtClean="0">
                <a:cs typeface="B Homa" panose="00000400000000000000" pitchFamily="2" charset="-78"/>
              </a:rPr>
              <a:t>20-20-18/5-17/25-19/5-19/5-20-20</a:t>
            </a:r>
          </a:p>
          <a:p>
            <a:r>
              <a:rPr lang="fa-IR" dirty="0" smtClean="0">
                <a:cs typeface="B Homa" panose="00000400000000000000" pitchFamily="2" charset="-78"/>
              </a:rPr>
              <a:t>20-20-20-20-18-20-19-18-19/5-20-18-17</a:t>
            </a:r>
          </a:p>
          <a:p>
            <a:r>
              <a:rPr lang="fa-IR" dirty="0" smtClean="0">
                <a:cs typeface="B Homa" panose="00000400000000000000" pitchFamily="2" charset="-78"/>
              </a:rPr>
              <a:t>19/25-19-19/5-20-20-19-19-20-19/75-20</a:t>
            </a:r>
          </a:p>
          <a:p>
            <a:r>
              <a:rPr lang="fa-IR" dirty="0" smtClean="0">
                <a:cs typeface="B Homa" panose="00000400000000000000" pitchFamily="2" charset="-78"/>
              </a:rPr>
              <a:t>18-20-20-15/5-18-19/5-20-20-20-20</a:t>
            </a: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1821" y="3886201"/>
            <a:ext cx="2824779" cy="533399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420624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2376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56032" algn="l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Char char="○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37744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9047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Char char="-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078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-"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9696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317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cs typeface="B Homa" panose="00000400000000000000" pitchFamily="2" charset="-78"/>
              </a:rPr>
              <a:t>R= </a:t>
            </a:r>
            <a:r>
              <a:rPr lang="fa-IR" dirty="0" smtClean="0">
                <a:cs typeface="B Homa" panose="00000400000000000000" pitchFamily="2" charset="-78"/>
              </a:rPr>
              <a:t>15/5 -20 </a:t>
            </a: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971800" y="3886201"/>
            <a:ext cx="1066800" cy="533399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420624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2376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56032" algn="l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Char char="○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37744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9047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Char char="-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078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-"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9696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317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" indent="0">
              <a:buNone/>
            </a:pPr>
            <a:r>
              <a:rPr lang="fa-IR" dirty="0" smtClean="0">
                <a:cs typeface="B Homa" panose="00000400000000000000" pitchFamily="2" charset="-78"/>
              </a:rPr>
              <a:t>4/5=</a:t>
            </a: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1821" y="4433048"/>
            <a:ext cx="1834179" cy="533399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420624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2376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56032" algn="l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Char char="○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37744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9047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Char char="-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078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-"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9696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317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cs typeface="B Homa" panose="00000400000000000000" pitchFamily="2" charset="-78"/>
              </a:rPr>
              <a:t>K</a:t>
            </a:r>
            <a:r>
              <a:rPr lang="en-US" dirty="0" smtClean="0">
                <a:cs typeface="B Homa" panose="00000400000000000000" pitchFamily="2" charset="-78"/>
              </a:rPr>
              <a:t>= </a:t>
            </a:r>
            <a:r>
              <a:rPr lang="fa-IR" dirty="0" smtClean="0">
                <a:cs typeface="B Homa" panose="00000400000000000000" pitchFamily="2" charset="-78"/>
              </a:rPr>
              <a:t>5 </a:t>
            </a:r>
            <a:endParaRPr lang="en-US" dirty="0">
              <a:cs typeface="B Homa" panose="000004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471543" y="4966447"/>
                <a:ext cx="2824779" cy="533399"/>
              </a:xfrm>
              <a:prstGeom prst="rect">
                <a:avLst/>
              </a:prstGeom>
            </p:spPr>
            <p:txBody>
              <a:bodyPr vert="horz">
                <a:normAutofit fontScale="47500" lnSpcReduction="20000"/>
              </a:bodyPr>
              <a:lstStyle>
                <a:lvl1pPr marL="420624" indent="-384048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"/>
                  <a:defRPr kumimoji="0" sz="3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22376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90000"/>
                  <a:buFont typeface="Wingdings 2"/>
                  <a:buChar char="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05840" indent="-256032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Arial"/>
                  <a:buChar char="○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80160" indent="-237744" algn="l" rtl="0" eaLnBrk="1" latinLnBrk="0" hangingPunct="1">
                  <a:spcBef>
                    <a:spcPct val="20000"/>
                  </a:spcBef>
                  <a:buClr>
                    <a:schemeClr val="accent3"/>
                  </a:buClr>
                  <a:buSzPct val="90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90472" indent="-182880" algn="l" rtl="0" eaLnBrk="1" latinLnBrk="0" hangingPunct="1">
                  <a:spcBef>
                    <a:spcPct val="20000"/>
                  </a:spcBef>
                  <a:buClr>
                    <a:schemeClr val="accent4"/>
                  </a:buClr>
                  <a:buSzPct val="100000"/>
                  <a:buFont typeface="Arial"/>
                  <a:buChar char="-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00784" indent="-182880" algn="l" rtl="0" eaLnBrk="1" latinLnBrk="0" hangingPunct="1">
                  <a:spcBef>
                    <a:spcPct val="20000"/>
                  </a:spcBef>
                  <a:buClr>
                    <a:schemeClr val="accent5"/>
                  </a:buClr>
                  <a:buFont typeface="Arial"/>
                  <a:buChar char="-"/>
                  <a:defRPr kumimoji="0" sz="20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182880" algn="l" rtl="0" eaLnBrk="1" latinLnBrk="0" hangingPunct="1">
                  <a:spcBef>
                    <a:spcPct val="20000"/>
                  </a:spcBef>
                  <a:buClr>
                    <a:schemeClr val="accent6"/>
                  </a:buClr>
                  <a:buSzPct val="100000"/>
                  <a:buFont typeface="Arial"/>
                  <a:buChar char="•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39696" indent="-182880" algn="l" rtl="0" eaLnBrk="1" latinLnBrk="0" hangingPunct="1">
                  <a:spcBef>
                    <a:spcPct val="20000"/>
                  </a:spcBef>
                  <a:buClr>
                    <a:schemeClr val="accent6"/>
                  </a:buClr>
                  <a:buFont typeface="Arial"/>
                  <a:buChar char="▪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331720" indent="-182880" algn="l" rtl="0" eaLnBrk="1" latinLnBrk="0" hangingPunct="1">
                  <a:spcBef>
                    <a:spcPct val="20000"/>
                  </a:spcBef>
                  <a:buClr>
                    <a:schemeClr val="accent6"/>
                  </a:buClr>
                  <a:buFont typeface="Arial"/>
                  <a:buChar char="•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5900" dirty="0" smtClean="0">
                    <a:cs typeface="B Homa" panose="00000400000000000000" pitchFamily="2" charset="-78"/>
                  </a:rPr>
                  <a:t>C=</a:t>
                </a:r>
                <a:r>
                  <a:rPr lang="en-US" dirty="0" smtClean="0">
                    <a:cs typeface="B Homa" panose="00000400000000000000" pitchFamily="2" charset="-78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a-IR" sz="4400" i="1" smtClean="0">
                            <a:latin typeface="Cambria Math" panose="02040503050406030204" pitchFamily="18" charset="0"/>
                            <a:cs typeface="B Homa" panose="00000400000000000000" pitchFamily="2" charset="-78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fa-IR" sz="4400" dirty="0">
                            <a:cs typeface="B Homa" panose="00000400000000000000" pitchFamily="2" charset="-78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fa-IR" sz="4400" dirty="0">
                            <a:cs typeface="B Homa" panose="00000400000000000000" pitchFamily="2" charset="-78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fa-IR" sz="4400" dirty="0">
                            <a:cs typeface="B Homa" panose="00000400000000000000" pitchFamily="2" charset="-78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fa-IR" sz="4400" dirty="0">
                            <a:cs typeface="B Homa" panose="00000400000000000000" pitchFamily="2" charset="-78"/>
                          </a:rPr>
                          <m:t>5</m:t>
                        </m:r>
                      </m:den>
                    </m:f>
                  </m:oMath>
                </a14:m>
                <a:endParaRPr lang="en-US" dirty="0">
                  <a:cs typeface="B Homa" panose="00000400000000000000" pitchFamily="2" charset="-78"/>
                </a:endParaRPr>
              </a:p>
            </p:txBody>
          </p:sp>
        </mc:Choice>
        <mc:Fallback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543" y="4966447"/>
                <a:ext cx="2824779" cy="533399"/>
              </a:xfrm>
              <a:prstGeom prst="rect">
                <a:avLst/>
              </a:prstGeom>
              <a:blipFill rotWithShape="0">
                <a:blip r:embed="rId2"/>
                <a:stretch>
                  <a:fillRect l="-862" t="-25287" b="-17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ontent Placeholder 2"/>
          <p:cNvSpPr txBox="1">
            <a:spLocks/>
          </p:cNvSpPr>
          <p:nvPr/>
        </p:nvSpPr>
        <p:spPr>
          <a:xfrm>
            <a:off x="1913965" y="4941346"/>
            <a:ext cx="1066800" cy="533399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420624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2376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56032" algn="l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Char char="○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37744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9047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Char char="-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078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-"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9696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317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" indent="0">
              <a:buNone/>
            </a:pPr>
            <a:r>
              <a:rPr lang="fa-IR" dirty="0" smtClean="0">
                <a:cs typeface="B Homa" panose="00000400000000000000" pitchFamily="2" charset="-78"/>
              </a:rPr>
              <a:t>0/9=</a:t>
            </a:r>
            <a:endParaRPr lang="en-US" dirty="0"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75657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0" y="152400"/>
            <a:ext cx="1260566" cy="851263"/>
          </a:xfrm>
        </p:spPr>
        <p:txBody>
          <a:bodyPr>
            <a:normAutofit/>
          </a:bodyPr>
          <a:lstStyle/>
          <a:p>
            <a:r>
              <a:rPr lang="fa-IR" dirty="0" smtClean="0">
                <a:latin typeface="Arial" pitchFamily="34" charset="0"/>
                <a:cs typeface="B Titr" panose="00000700000000000000" pitchFamily="2" charset="-78"/>
              </a:rPr>
              <a:t>دینی</a:t>
            </a:r>
            <a:endParaRPr lang="en-US" dirty="0">
              <a:latin typeface="Arial" pitchFamily="34" charset="0"/>
              <a:cs typeface="B Titr" panose="000007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819745676"/>
                  </p:ext>
                </p:extLst>
              </p:nvPr>
            </p:nvGraphicFramePr>
            <p:xfrm>
              <a:off x="457200" y="1600200"/>
              <a:ext cx="8001000" cy="472439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33500"/>
                    <a:gridCol w="1333500"/>
                    <a:gridCol w="1333500"/>
                    <a:gridCol w="1028700"/>
                    <a:gridCol w="1219200"/>
                    <a:gridCol w="1752600"/>
                  </a:tblGrid>
                  <a:tr h="67491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حدود</a:t>
                          </a:r>
                          <a:r>
                            <a:rPr lang="fa-IR" baseline="0" dirty="0" smtClean="0">
                              <a:cs typeface="B Homa" panose="00000400000000000000" pitchFamily="2" charset="-78"/>
                            </a:rPr>
                            <a:t> دسته ها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cs typeface="B Homa" panose="00000400000000000000" pitchFamily="2" charset="-78"/>
                            </a:rPr>
                            <a:t>fi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cs typeface="B Homa" panose="00000400000000000000" pitchFamily="2" charset="-78"/>
                            </a:rPr>
                            <a:t>xi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cs typeface="B Homa" panose="00000400000000000000" pitchFamily="2" charset="-78"/>
                            </a:rPr>
                            <a:t>Fi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فراوانی نسبی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درصد فراوانی نسبی</a:t>
                          </a:r>
                          <a:endParaRPr lang="en-US" dirty="0" smtClean="0">
                            <a:cs typeface="B Homa" panose="00000400000000000000" pitchFamily="2" charset="-78"/>
                          </a:endParaRPr>
                        </a:p>
                        <a:p>
                          <a:pPr algn="ctr"/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</a:tr>
                  <a:tr h="67491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15</m:t>
                                </m:r>
                                <m:r>
                                  <m:rPr>
                                    <m:nor/>
                                  </m:rPr>
                                  <a:rPr lang="fa-IR" dirty="0" smtClean="0">
                                    <a:cs typeface="B Homa" pitchFamily="2" charset="-78"/>
                                  </a:rPr>
                                  <m:t>/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50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-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16</m:t>
                                </m:r>
                                <m:r>
                                  <m:rPr>
                                    <m:nor/>
                                  </m:rPr>
                                  <a:rPr lang="fa-IR" dirty="0" smtClean="0">
                                    <a:cs typeface="B Homa" pitchFamily="2" charset="-78"/>
                                  </a:rPr>
                                  <m:t>/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15/95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0/025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2/5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</a:tr>
                  <a:tr h="674914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16</m:t>
                                </m:r>
                                <m:r>
                                  <m:rPr>
                                    <m:nor/>
                                  </m:rPr>
                                  <a:rPr lang="fa-IR" dirty="0" smtClean="0">
                                    <a:cs typeface="B Homa" pitchFamily="2" charset="-78"/>
                                  </a:rPr>
                                  <m:t>/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4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17</m:t>
                                </m:r>
                                <m:r>
                                  <m:rPr>
                                    <m:nor/>
                                  </m:rPr>
                                  <a:rPr lang="fa-IR" dirty="0" smtClean="0">
                                    <a:cs typeface="B Homa" pitchFamily="2" charset="-78"/>
                                  </a:rPr>
                                  <m:t>/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16/85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2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0/025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2/5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</a:tr>
                  <a:tr h="674914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17</m:t>
                                </m:r>
                                <m:r>
                                  <m:rPr>
                                    <m:nor/>
                                  </m:rPr>
                                  <a:rPr lang="fa-IR" dirty="0" smtClean="0">
                                    <a:cs typeface="B Homa" pitchFamily="2" charset="-78"/>
                                  </a:rPr>
                                  <m:t>/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3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18</m:t>
                                </m:r>
                                <m:r>
                                  <m:rPr>
                                    <m:nor/>
                                  </m:rPr>
                                  <a:rPr lang="fa-IR" dirty="0" smtClean="0">
                                    <a:cs typeface="B Homa" pitchFamily="2" charset="-78"/>
                                  </a:rPr>
                                  <m:t>/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6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17/75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8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0/15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</a:tr>
                  <a:tr h="674914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18</m:t>
                                </m:r>
                                <m:r>
                                  <m:rPr>
                                    <m:nor/>
                                  </m:rPr>
                                  <a:rPr lang="fa-IR" dirty="0" smtClean="0">
                                    <a:cs typeface="B Homa" pitchFamily="2" charset="-78"/>
                                  </a:rPr>
                                  <m:t>/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2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19</m:t>
                                </m:r>
                                <m:r>
                                  <m:rPr>
                                    <m:nor/>
                                  </m:rPr>
                                  <a:rPr lang="fa-IR" dirty="0" smtClean="0">
                                    <a:cs typeface="B Homa" pitchFamily="2" charset="-78"/>
                                  </a:rPr>
                                  <m:t>/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18/65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13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0/125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12/5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</a:tr>
                  <a:tr h="674914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19</m:t>
                                </m:r>
                                <m:r>
                                  <m:rPr>
                                    <m:nor/>
                                  </m:rPr>
                                  <a:rPr lang="fa-IR" dirty="0" smtClean="0">
                                    <a:cs typeface="B Homa" pitchFamily="2" charset="-78"/>
                                  </a:rPr>
                                  <m:t>/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1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20</m:t>
                                </m:r>
                              </m:oMath>
                            </m:oMathPara>
                          </a14:m>
                          <a:endParaRPr lang="en-US" dirty="0">
                            <a:cs typeface="B Homa" panose="00000400000000000000" pitchFamily="2" charset="-78"/>
                          </a:endParaRPr>
                        </a:p>
                        <a:p>
                          <a:pPr algn="ctr"/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27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19/55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40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0/675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67/5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</a:tr>
                  <a:tr h="674914"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US" b="0" i="0" dirty="0" smtClean="0">
                                    <a:latin typeface="Cambria Math" panose="02040503050406030204" pitchFamily="18" charset="0"/>
                                    <a:cs typeface="B Homa" pitchFamily="2" charset="-78"/>
                                  </a:rPr>
                                  <m:t>n</m:t>
                                </m:r>
                                <m:r>
                                  <m:rPr>
                                    <m:nor/>
                                  </m:rPr>
                                  <a:rPr lang="en-US" b="0" i="0" dirty="0" smtClean="0">
                                    <a:latin typeface="Cambria Math" panose="02040503050406030204" pitchFamily="18" charset="0"/>
                                    <a:cs typeface="B Homa" pitchFamily="2" charset="-78"/>
                                  </a:rPr>
                                  <m:t>=</m:t>
                                </m:r>
                                <m:r>
                                  <m:rPr>
                                    <m:nor/>
                                  </m:rPr>
                                  <a:rPr lang="fa-IR" b="0" i="0" dirty="0" smtClean="0">
                                    <a:cs typeface="B Homa" pitchFamily="2" charset="-78"/>
                                  </a:rPr>
                                  <m:t>40</m:t>
                                </m:r>
                              </m:oMath>
                            </m:oMathPara>
                          </a14:m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100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819745676"/>
                  </p:ext>
                </p:extLst>
              </p:nvPr>
            </p:nvGraphicFramePr>
            <p:xfrm>
              <a:off x="457200" y="1600200"/>
              <a:ext cx="8001000" cy="472439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33500"/>
                    <a:gridCol w="1333500"/>
                    <a:gridCol w="1333500"/>
                    <a:gridCol w="1028700"/>
                    <a:gridCol w="1219200"/>
                    <a:gridCol w="1752600"/>
                  </a:tblGrid>
                  <a:tr h="67491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حدود</a:t>
                          </a:r>
                          <a:r>
                            <a:rPr lang="fa-IR" baseline="0" dirty="0" smtClean="0">
                              <a:cs typeface="B Homa" panose="00000400000000000000" pitchFamily="2" charset="-78"/>
                            </a:rPr>
                            <a:t> دسته ها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cs typeface="B Homa" panose="00000400000000000000" pitchFamily="2" charset="-78"/>
                            </a:rPr>
                            <a:t>fi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cs typeface="B Homa" panose="00000400000000000000" pitchFamily="2" charset="-78"/>
                            </a:rPr>
                            <a:t>xi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cs typeface="B Homa" panose="00000400000000000000" pitchFamily="2" charset="-78"/>
                            </a:rPr>
                            <a:t>Fi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فراوانی نسبی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درصد فراوانی نسبی</a:t>
                          </a:r>
                          <a:endParaRPr lang="en-US" dirty="0" smtClean="0">
                            <a:cs typeface="B Homa" panose="00000400000000000000" pitchFamily="2" charset="-78"/>
                          </a:endParaRPr>
                        </a:p>
                        <a:p>
                          <a:pPr algn="ctr"/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</a:tr>
                  <a:tr h="67491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913" t="-100901" r="-501370" b="-50090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15/95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0/025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2/5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</a:tr>
                  <a:tr h="67491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913" t="-200901" r="-501370" b="-40090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16/85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2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0/025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2/5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</a:tr>
                  <a:tr h="67491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913" t="-303636" r="-501370" b="-30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6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17/75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8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0/15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</a:tr>
                  <a:tr h="67491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913" t="-400000" r="-501370" b="-2018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18/65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13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0/125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12/5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</a:tr>
                  <a:tr h="67491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913" t="-500000" r="-501370" b="-1018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27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19/55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40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0/675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67/5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</a:tr>
                  <a:tr h="674914"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100913" t="-600000" r="-401370" b="-18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a-IR" dirty="0" smtClean="0">
                              <a:cs typeface="B Homa" panose="00000400000000000000" pitchFamily="2" charset="-78"/>
                            </a:rPr>
                            <a:t>100</a:t>
                          </a:r>
                          <a:endParaRPr lang="en-US" dirty="0">
                            <a:cs typeface="B Homa" panose="00000400000000000000" pitchFamily="2" charset="-78"/>
                          </a:endParaRPr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64269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</p:spPr>
        <p:txBody>
          <a:bodyPr>
            <a:noAutofit/>
          </a:bodyPr>
          <a:lstStyle/>
          <a:p>
            <a:pPr algn="ctr"/>
            <a:r>
              <a:rPr lang="fa-IR" sz="3200" dirty="0" smtClean="0"/>
              <a:t>بررسی نمرات دینی چهل نفر از دانش آموزان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6994519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771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Titr" panose="00000700000000000000" pitchFamily="2" charset="-78"/>
              </a:rPr>
              <a:t>دینی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2286000"/>
          </a:xfrm>
        </p:spPr>
        <p:txBody>
          <a:bodyPr/>
          <a:lstStyle/>
          <a:p>
            <a:pPr marL="36576" indent="0" rtl="1">
              <a:buNone/>
            </a:pPr>
            <a:r>
              <a:rPr lang="fa-IR" dirty="0" smtClean="0">
                <a:cs typeface="B Homa" panose="00000400000000000000" pitchFamily="2" charset="-78"/>
              </a:rPr>
              <a:t>16/75-18-19/5-17/5-18-15/5-17-18-18</a:t>
            </a:r>
          </a:p>
          <a:p>
            <a:pPr marL="36576" indent="0" rtl="1">
              <a:buNone/>
            </a:pPr>
            <a:r>
              <a:rPr lang="fa-IR" dirty="0" smtClean="0">
                <a:cs typeface="B Homa" panose="00000400000000000000" pitchFamily="2" charset="-78"/>
              </a:rPr>
              <a:t>18-18-17/75-19/25-18/5-18-20-18/5</a:t>
            </a:r>
          </a:p>
          <a:p>
            <a:pPr marL="36576" indent="0" rtl="1">
              <a:buNone/>
            </a:pPr>
            <a:r>
              <a:rPr lang="fa-IR" dirty="0" smtClean="0">
                <a:cs typeface="B Homa" panose="00000400000000000000" pitchFamily="2" charset="-78"/>
              </a:rPr>
              <a:t>20-19-16/5-16-19-20-18-19-17-18/5-20-20</a:t>
            </a:r>
          </a:p>
          <a:p>
            <a:pPr marL="36576" indent="0" rtl="1">
              <a:buNone/>
            </a:pPr>
            <a:r>
              <a:rPr lang="fa-IR" dirty="0" smtClean="0">
                <a:cs typeface="B Homa" panose="00000400000000000000" pitchFamily="2" charset="-78"/>
              </a:rPr>
              <a:t>18-17-18/25-19/5-20-17/5-17-16-20-20-17</a:t>
            </a:r>
          </a:p>
          <a:p>
            <a:pPr marL="36576" indent="0" rtl="1">
              <a:buNone/>
            </a:pP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1821" y="3886201"/>
            <a:ext cx="2824779" cy="533399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420624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2376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56032" algn="l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Char char="○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37744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9047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Char char="-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078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-"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9696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317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cs typeface="B Homa" panose="00000400000000000000" pitchFamily="2" charset="-78"/>
              </a:rPr>
              <a:t>R= </a:t>
            </a:r>
            <a:r>
              <a:rPr lang="fa-IR" dirty="0" smtClean="0">
                <a:cs typeface="B Homa" panose="00000400000000000000" pitchFamily="2" charset="-78"/>
              </a:rPr>
              <a:t>15/5 -20 </a:t>
            </a: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971800" y="3886201"/>
            <a:ext cx="1066800" cy="533399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420624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2376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56032" algn="l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Char char="○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37744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9047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Char char="-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078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-"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9696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317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" indent="0">
              <a:buNone/>
            </a:pPr>
            <a:r>
              <a:rPr lang="fa-IR" dirty="0" smtClean="0">
                <a:cs typeface="B Homa" panose="00000400000000000000" pitchFamily="2" charset="-78"/>
              </a:rPr>
              <a:t>4/5=</a:t>
            </a:r>
            <a:endParaRPr lang="en-US" dirty="0">
              <a:cs typeface="B Homa" panose="00000400000000000000" pitchFamily="2" charset="-7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1821" y="4433048"/>
            <a:ext cx="1834179" cy="533399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420624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2376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56032" algn="l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Char char="○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37744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9047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Char char="-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078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-"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9696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317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cs typeface="B Homa" panose="00000400000000000000" pitchFamily="2" charset="-78"/>
              </a:rPr>
              <a:t>K</a:t>
            </a:r>
            <a:r>
              <a:rPr lang="en-US" dirty="0" smtClean="0">
                <a:cs typeface="B Homa" panose="00000400000000000000" pitchFamily="2" charset="-78"/>
              </a:rPr>
              <a:t>= </a:t>
            </a:r>
            <a:r>
              <a:rPr lang="fa-IR" dirty="0" smtClean="0">
                <a:cs typeface="B Homa" panose="00000400000000000000" pitchFamily="2" charset="-78"/>
              </a:rPr>
              <a:t>5 </a:t>
            </a:r>
            <a:endParaRPr lang="en-US" dirty="0">
              <a:cs typeface="B Homa" panose="000004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471543" y="4966447"/>
                <a:ext cx="2824779" cy="533399"/>
              </a:xfrm>
              <a:prstGeom prst="rect">
                <a:avLst/>
              </a:prstGeom>
            </p:spPr>
            <p:txBody>
              <a:bodyPr vert="horz">
                <a:normAutofit fontScale="47500" lnSpcReduction="20000"/>
              </a:bodyPr>
              <a:lstStyle>
                <a:lvl1pPr marL="420624" indent="-384048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"/>
                  <a:defRPr kumimoji="0" sz="3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22376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90000"/>
                  <a:buFont typeface="Wingdings 2"/>
                  <a:buChar char="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05840" indent="-256032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Arial"/>
                  <a:buChar char="○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80160" indent="-237744" algn="l" rtl="0" eaLnBrk="1" latinLnBrk="0" hangingPunct="1">
                  <a:spcBef>
                    <a:spcPct val="20000"/>
                  </a:spcBef>
                  <a:buClr>
                    <a:schemeClr val="accent3"/>
                  </a:buClr>
                  <a:buSzPct val="90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90472" indent="-182880" algn="l" rtl="0" eaLnBrk="1" latinLnBrk="0" hangingPunct="1">
                  <a:spcBef>
                    <a:spcPct val="20000"/>
                  </a:spcBef>
                  <a:buClr>
                    <a:schemeClr val="accent4"/>
                  </a:buClr>
                  <a:buSzPct val="100000"/>
                  <a:buFont typeface="Arial"/>
                  <a:buChar char="-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00784" indent="-182880" algn="l" rtl="0" eaLnBrk="1" latinLnBrk="0" hangingPunct="1">
                  <a:spcBef>
                    <a:spcPct val="20000"/>
                  </a:spcBef>
                  <a:buClr>
                    <a:schemeClr val="accent5"/>
                  </a:buClr>
                  <a:buFont typeface="Arial"/>
                  <a:buChar char="-"/>
                  <a:defRPr kumimoji="0" sz="20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182880" algn="l" rtl="0" eaLnBrk="1" latinLnBrk="0" hangingPunct="1">
                  <a:spcBef>
                    <a:spcPct val="20000"/>
                  </a:spcBef>
                  <a:buClr>
                    <a:schemeClr val="accent6"/>
                  </a:buClr>
                  <a:buSzPct val="100000"/>
                  <a:buFont typeface="Arial"/>
                  <a:buChar char="•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39696" indent="-182880" algn="l" rtl="0" eaLnBrk="1" latinLnBrk="0" hangingPunct="1">
                  <a:spcBef>
                    <a:spcPct val="20000"/>
                  </a:spcBef>
                  <a:buClr>
                    <a:schemeClr val="accent6"/>
                  </a:buClr>
                  <a:buFont typeface="Arial"/>
                  <a:buChar char="▪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331720" indent="-182880" algn="l" rtl="0" eaLnBrk="1" latinLnBrk="0" hangingPunct="1">
                  <a:spcBef>
                    <a:spcPct val="20000"/>
                  </a:spcBef>
                  <a:buClr>
                    <a:schemeClr val="accent6"/>
                  </a:buClr>
                  <a:buFont typeface="Arial"/>
                  <a:buChar char="•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5900" dirty="0" smtClean="0">
                    <a:cs typeface="B Homa" panose="00000400000000000000" pitchFamily="2" charset="-78"/>
                  </a:rPr>
                  <a:t>C=</a:t>
                </a:r>
                <a:r>
                  <a:rPr lang="en-US" dirty="0" smtClean="0">
                    <a:cs typeface="B Homa" panose="00000400000000000000" pitchFamily="2" charset="-78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a-IR" sz="4400" i="1" smtClean="0">
                            <a:latin typeface="Cambria Math" panose="02040503050406030204" pitchFamily="18" charset="0"/>
                            <a:cs typeface="B Homa" panose="00000400000000000000" pitchFamily="2" charset="-78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fa-IR" sz="4400" dirty="0">
                            <a:cs typeface="B Homa" panose="00000400000000000000" pitchFamily="2" charset="-78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fa-IR" sz="4400" dirty="0">
                            <a:cs typeface="B Homa" panose="00000400000000000000" pitchFamily="2" charset="-78"/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fa-IR" sz="4400" dirty="0">
                            <a:cs typeface="B Homa" panose="00000400000000000000" pitchFamily="2" charset="-78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fa-IR" sz="4400" dirty="0">
                            <a:cs typeface="B Homa" panose="00000400000000000000" pitchFamily="2" charset="-78"/>
                          </a:rPr>
                          <m:t>5</m:t>
                        </m:r>
                      </m:den>
                    </m:f>
                  </m:oMath>
                </a14:m>
                <a:endParaRPr lang="en-US" dirty="0">
                  <a:cs typeface="B Homa" panose="00000400000000000000" pitchFamily="2" charset="-78"/>
                </a:endParaRPr>
              </a:p>
            </p:txBody>
          </p:sp>
        </mc:Choice>
        <mc:Fallback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543" y="4966447"/>
                <a:ext cx="2824779" cy="533399"/>
              </a:xfrm>
              <a:prstGeom prst="rect">
                <a:avLst/>
              </a:prstGeom>
              <a:blipFill rotWithShape="0">
                <a:blip r:embed="rId2"/>
                <a:stretch>
                  <a:fillRect l="-862" t="-25287" b="-17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ontent Placeholder 2"/>
          <p:cNvSpPr txBox="1">
            <a:spLocks/>
          </p:cNvSpPr>
          <p:nvPr/>
        </p:nvSpPr>
        <p:spPr>
          <a:xfrm>
            <a:off x="1913965" y="4941346"/>
            <a:ext cx="1066800" cy="533399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420624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2376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56032" algn="l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Char char="○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37744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9047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Char char="-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078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-"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9696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317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" indent="0">
              <a:buNone/>
            </a:pPr>
            <a:r>
              <a:rPr lang="fa-IR" dirty="0" smtClean="0">
                <a:cs typeface="B Homa" panose="00000400000000000000" pitchFamily="2" charset="-78"/>
              </a:rPr>
              <a:t>0/9=</a:t>
            </a:r>
            <a:endParaRPr lang="en-US" dirty="0"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4257492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aveform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  <a:fontScheme name="Technic">
    <a:majorFont>
      <a:latin typeface="Franklin Gothic Book"/>
      <a:ea typeface=""/>
      <a:cs typeface=""/>
      <a:font script="Jpan" typeface="ＭＳ Ｐゴシック"/>
      <a:font script="Hang" typeface="HY견고딕"/>
      <a:font script="Hans" typeface="宋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HGｺﾞｼｯｸM"/>
      <a:font script="Hang" typeface="HY중고딕"/>
      <a:font script="Hans" typeface="黑体"/>
      <a:font script="Hant" typeface="微軟正黑體"/>
      <a:font script="Arab" typeface="Tahoma"/>
      <a:font script="Hebr" typeface="Levenim MT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Technic">
    <a:fillStyleLst>
      <a:solidFill>
        <a:schemeClr val="phClr"/>
      </a:solidFill>
      <a:gradFill rotWithShape="1">
        <a:gsLst>
          <a:gs pos="0">
            <a:schemeClr val="phClr">
              <a:tint val="1000"/>
            </a:schemeClr>
          </a:gs>
          <a:gs pos="68000">
            <a:schemeClr val="phClr">
              <a:tint val="77000"/>
            </a:schemeClr>
          </a:gs>
          <a:gs pos="81000">
            <a:schemeClr val="phClr">
              <a:tint val="79000"/>
            </a:schemeClr>
          </a:gs>
          <a:gs pos="86000">
            <a:schemeClr val="phClr">
              <a:tint val="73000"/>
            </a:schemeClr>
          </a:gs>
          <a:gs pos="100000">
            <a:schemeClr val="phClr">
              <a:tint val="35000"/>
            </a:schemeClr>
          </a:gs>
        </a:gsLst>
        <a:lin ang="5400000" scaled="1"/>
      </a:gradFill>
      <a:gradFill rotWithShape="1">
        <a:gsLst>
          <a:gs pos="0">
            <a:schemeClr val="phClr">
              <a:tint val="73000"/>
              <a:satMod val="150000"/>
            </a:schemeClr>
          </a:gs>
          <a:gs pos="25000">
            <a:schemeClr val="phClr">
              <a:tint val="96000"/>
              <a:shade val="80000"/>
              <a:satMod val="105000"/>
            </a:schemeClr>
          </a:gs>
          <a:gs pos="38000">
            <a:schemeClr val="phClr">
              <a:tint val="96000"/>
              <a:shade val="59000"/>
              <a:satMod val="120000"/>
            </a:schemeClr>
          </a:gs>
          <a:gs pos="55000">
            <a:schemeClr val="phClr">
              <a:shade val="57000"/>
              <a:satMod val="120000"/>
            </a:schemeClr>
          </a:gs>
          <a:gs pos="80000">
            <a:schemeClr val="phClr">
              <a:shade val="56000"/>
              <a:satMod val="145000"/>
            </a:schemeClr>
          </a:gs>
          <a:gs pos="88000">
            <a:schemeClr val="phClr">
              <a:shade val="63000"/>
              <a:satMod val="160000"/>
            </a:schemeClr>
          </a:gs>
          <a:gs pos="100000">
            <a:schemeClr val="phClr">
              <a:tint val="99555"/>
              <a:satMod val="155000"/>
            </a:schemeClr>
          </a:gs>
        </a:gsLst>
        <a:lin ang="5400000" scaled="1"/>
      </a:gradFill>
    </a:fillStyleLst>
    <a:lnStyleLst>
      <a:ln w="9525" cap="flat" cmpd="sng" algn="ctr">
        <a:solidFill>
          <a:schemeClr val="phClr">
            <a:shade val="60000"/>
            <a:satMod val="300000"/>
          </a:schemeClr>
        </a:solidFill>
        <a:prstDash val="solid"/>
      </a:ln>
      <a:ln w="1905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</a:lnStyleLst>
    <a:effectStyleLst>
      <a:effectStyle>
        <a:effectLst>
          <a:glow rad="63500">
            <a:schemeClr val="phClr">
              <a:tint val="30000"/>
              <a:shade val="95000"/>
              <a:satMod val="300000"/>
              <a:alpha val="50000"/>
            </a:schemeClr>
          </a:glow>
        </a:effectLst>
      </a:effectStyle>
      <a:effectStyle>
        <a:effectLst>
          <a:glow rad="70000">
            <a:schemeClr val="phClr">
              <a:tint val="30000"/>
              <a:shade val="95000"/>
              <a:satMod val="300000"/>
              <a:alpha val="50000"/>
            </a:schemeClr>
          </a:glow>
        </a:effectLst>
      </a:effectStyle>
      <a:effectStyle>
        <a:effectLst>
          <a:glow rad="76200">
            <a:schemeClr val="phClr"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 fov="0">
            <a:rot lat="0" lon="0" rev="0"/>
          </a:camera>
          <a:lightRig rig="harsh" dir="t">
            <a:rot lat="6000000" lon="6000000" rev="0"/>
          </a:lightRig>
        </a:scene3d>
        <a:sp3d contourW="10000" prstMaterial="metal">
          <a:bevelT w="20000" h="9000" prst="softRound"/>
          <a:contourClr>
            <a:schemeClr val="phClr">
              <a:shade val="30000"/>
              <a:satMod val="2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50000"/>
            </a:schemeClr>
          </a:gs>
          <a:gs pos="30000">
            <a:schemeClr val="phClr">
              <a:shade val="60000"/>
              <a:satMod val="150000"/>
            </a:schemeClr>
          </a:gs>
          <a:gs pos="100000">
            <a:schemeClr val="phClr">
              <a:tint val="83000"/>
              <a:satMod val="200000"/>
            </a:schemeClr>
          </a:gs>
        </a:gsLst>
        <a:lin ang="13000000" scaled="0"/>
      </a:gra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60000" t="50000" r="4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Waveform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  <a:fontScheme name="Technic">
    <a:majorFont>
      <a:latin typeface="Franklin Gothic Book"/>
      <a:ea typeface=""/>
      <a:cs typeface=""/>
      <a:font script="Jpan" typeface="ＭＳ Ｐゴシック"/>
      <a:font script="Hang" typeface="HY견고딕"/>
      <a:font script="Hans" typeface="宋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HGｺﾞｼｯｸM"/>
      <a:font script="Hang" typeface="HY중고딕"/>
      <a:font script="Hans" typeface="黑体"/>
      <a:font script="Hant" typeface="微軟正黑體"/>
      <a:font script="Arab" typeface="Tahoma"/>
      <a:font script="Hebr" typeface="Levenim MT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Technic">
    <a:fillStyleLst>
      <a:solidFill>
        <a:schemeClr val="phClr"/>
      </a:solidFill>
      <a:gradFill rotWithShape="1">
        <a:gsLst>
          <a:gs pos="0">
            <a:schemeClr val="phClr">
              <a:tint val="1000"/>
            </a:schemeClr>
          </a:gs>
          <a:gs pos="68000">
            <a:schemeClr val="phClr">
              <a:tint val="77000"/>
            </a:schemeClr>
          </a:gs>
          <a:gs pos="81000">
            <a:schemeClr val="phClr">
              <a:tint val="79000"/>
            </a:schemeClr>
          </a:gs>
          <a:gs pos="86000">
            <a:schemeClr val="phClr">
              <a:tint val="73000"/>
            </a:schemeClr>
          </a:gs>
          <a:gs pos="100000">
            <a:schemeClr val="phClr">
              <a:tint val="35000"/>
            </a:schemeClr>
          </a:gs>
        </a:gsLst>
        <a:lin ang="5400000" scaled="1"/>
      </a:gradFill>
      <a:gradFill rotWithShape="1">
        <a:gsLst>
          <a:gs pos="0">
            <a:schemeClr val="phClr">
              <a:tint val="73000"/>
              <a:satMod val="150000"/>
            </a:schemeClr>
          </a:gs>
          <a:gs pos="25000">
            <a:schemeClr val="phClr">
              <a:tint val="96000"/>
              <a:shade val="80000"/>
              <a:satMod val="105000"/>
            </a:schemeClr>
          </a:gs>
          <a:gs pos="38000">
            <a:schemeClr val="phClr">
              <a:tint val="96000"/>
              <a:shade val="59000"/>
              <a:satMod val="120000"/>
            </a:schemeClr>
          </a:gs>
          <a:gs pos="55000">
            <a:schemeClr val="phClr">
              <a:shade val="57000"/>
              <a:satMod val="120000"/>
            </a:schemeClr>
          </a:gs>
          <a:gs pos="80000">
            <a:schemeClr val="phClr">
              <a:shade val="56000"/>
              <a:satMod val="145000"/>
            </a:schemeClr>
          </a:gs>
          <a:gs pos="88000">
            <a:schemeClr val="phClr">
              <a:shade val="63000"/>
              <a:satMod val="160000"/>
            </a:schemeClr>
          </a:gs>
          <a:gs pos="100000">
            <a:schemeClr val="phClr">
              <a:tint val="99555"/>
              <a:satMod val="155000"/>
            </a:schemeClr>
          </a:gs>
        </a:gsLst>
        <a:lin ang="5400000" scaled="1"/>
      </a:gradFill>
    </a:fillStyleLst>
    <a:lnStyleLst>
      <a:ln w="9525" cap="flat" cmpd="sng" algn="ctr">
        <a:solidFill>
          <a:schemeClr val="phClr">
            <a:shade val="60000"/>
            <a:satMod val="300000"/>
          </a:schemeClr>
        </a:solidFill>
        <a:prstDash val="solid"/>
      </a:ln>
      <a:ln w="1905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</a:lnStyleLst>
    <a:effectStyleLst>
      <a:effectStyle>
        <a:effectLst>
          <a:glow rad="63500">
            <a:schemeClr val="phClr">
              <a:tint val="30000"/>
              <a:shade val="95000"/>
              <a:satMod val="300000"/>
              <a:alpha val="50000"/>
            </a:schemeClr>
          </a:glow>
        </a:effectLst>
      </a:effectStyle>
      <a:effectStyle>
        <a:effectLst>
          <a:glow rad="70000">
            <a:schemeClr val="phClr">
              <a:tint val="30000"/>
              <a:shade val="95000"/>
              <a:satMod val="300000"/>
              <a:alpha val="50000"/>
            </a:schemeClr>
          </a:glow>
        </a:effectLst>
      </a:effectStyle>
      <a:effectStyle>
        <a:effectLst>
          <a:glow rad="76200">
            <a:schemeClr val="phClr"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 fov="0">
            <a:rot lat="0" lon="0" rev="0"/>
          </a:camera>
          <a:lightRig rig="harsh" dir="t">
            <a:rot lat="6000000" lon="6000000" rev="0"/>
          </a:lightRig>
        </a:scene3d>
        <a:sp3d contourW="10000" prstMaterial="metal">
          <a:bevelT w="20000" h="9000" prst="softRound"/>
          <a:contourClr>
            <a:schemeClr val="phClr">
              <a:shade val="30000"/>
              <a:satMod val="2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50000"/>
            </a:schemeClr>
          </a:gs>
          <a:gs pos="30000">
            <a:schemeClr val="phClr">
              <a:shade val="60000"/>
              <a:satMod val="150000"/>
            </a:schemeClr>
          </a:gs>
          <a:gs pos="100000">
            <a:schemeClr val="phClr">
              <a:tint val="83000"/>
              <a:satMod val="200000"/>
            </a:schemeClr>
          </a:gs>
        </a:gsLst>
        <a:lin ang="13000000" scaled="0"/>
      </a:gra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60000" t="50000" r="4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Waveform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  <a:fontScheme name="Technic">
    <a:majorFont>
      <a:latin typeface="Franklin Gothic Book"/>
      <a:ea typeface=""/>
      <a:cs typeface=""/>
      <a:font script="Jpan" typeface="ＭＳ Ｐゴシック"/>
      <a:font script="Hang" typeface="HY견고딕"/>
      <a:font script="Hans" typeface="宋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HGｺﾞｼｯｸM"/>
      <a:font script="Hang" typeface="HY중고딕"/>
      <a:font script="Hans" typeface="黑体"/>
      <a:font script="Hant" typeface="微軟正黑體"/>
      <a:font script="Arab" typeface="Tahoma"/>
      <a:font script="Hebr" typeface="Levenim MT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Technic">
    <a:fillStyleLst>
      <a:solidFill>
        <a:schemeClr val="phClr"/>
      </a:solidFill>
      <a:gradFill rotWithShape="1">
        <a:gsLst>
          <a:gs pos="0">
            <a:schemeClr val="phClr">
              <a:tint val="1000"/>
            </a:schemeClr>
          </a:gs>
          <a:gs pos="68000">
            <a:schemeClr val="phClr">
              <a:tint val="77000"/>
            </a:schemeClr>
          </a:gs>
          <a:gs pos="81000">
            <a:schemeClr val="phClr">
              <a:tint val="79000"/>
            </a:schemeClr>
          </a:gs>
          <a:gs pos="86000">
            <a:schemeClr val="phClr">
              <a:tint val="73000"/>
            </a:schemeClr>
          </a:gs>
          <a:gs pos="100000">
            <a:schemeClr val="phClr">
              <a:tint val="35000"/>
            </a:schemeClr>
          </a:gs>
        </a:gsLst>
        <a:lin ang="5400000" scaled="1"/>
      </a:gradFill>
      <a:gradFill rotWithShape="1">
        <a:gsLst>
          <a:gs pos="0">
            <a:schemeClr val="phClr">
              <a:tint val="73000"/>
              <a:satMod val="150000"/>
            </a:schemeClr>
          </a:gs>
          <a:gs pos="25000">
            <a:schemeClr val="phClr">
              <a:tint val="96000"/>
              <a:shade val="80000"/>
              <a:satMod val="105000"/>
            </a:schemeClr>
          </a:gs>
          <a:gs pos="38000">
            <a:schemeClr val="phClr">
              <a:tint val="96000"/>
              <a:shade val="59000"/>
              <a:satMod val="120000"/>
            </a:schemeClr>
          </a:gs>
          <a:gs pos="55000">
            <a:schemeClr val="phClr">
              <a:shade val="57000"/>
              <a:satMod val="120000"/>
            </a:schemeClr>
          </a:gs>
          <a:gs pos="80000">
            <a:schemeClr val="phClr">
              <a:shade val="56000"/>
              <a:satMod val="145000"/>
            </a:schemeClr>
          </a:gs>
          <a:gs pos="88000">
            <a:schemeClr val="phClr">
              <a:shade val="63000"/>
              <a:satMod val="160000"/>
            </a:schemeClr>
          </a:gs>
          <a:gs pos="100000">
            <a:schemeClr val="phClr">
              <a:tint val="99555"/>
              <a:satMod val="155000"/>
            </a:schemeClr>
          </a:gs>
        </a:gsLst>
        <a:lin ang="5400000" scaled="1"/>
      </a:gradFill>
    </a:fillStyleLst>
    <a:lnStyleLst>
      <a:ln w="9525" cap="flat" cmpd="sng" algn="ctr">
        <a:solidFill>
          <a:schemeClr val="phClr">
            <a:shade val="60000"/>
            <a:satMod val="300000"/>
          </a:schemeClr>
        </a:solidFill>
        <a:prstDash val="solid"/>
      </a:ln>
      <a:ln w="1905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</a:lnStyleLst>
    <a:effectStyleLst>
      <a:effectStyle>
        <a:effectLst>
          <a:glow rad="63500">
            <a:schemeClr val="phClr">
              <a:tint val="30000"/>
              <a:shade val="95000"/>
              <a:satMod val="300000"/>
              <a:alpha val="50000"/>
            </a:schemeClr>
          </a:glow>
        </a:effectLst>
      </a:effectStyle>
      <a:effectStyle>
        <a:effectLst>
          <a:glow rad="70000">
            <a:schemeClr val="phClr">
              <a:tint val="30000"/>
              <a:shade val="95000"/>
              <a:satMod val="300000"/>
              <a:alpha val="50000"/>
            </a:schemeClr>
          </a:glow>
        </a:effectLst>
      </a:effectStyle>
      <a:effectStyle>
        <a:effectLst>
          <a:glow rad="76200">
            <a:schemeClr val="phClr"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 fov="0">
            <a:rot lat="0" lon="0" rev="0"/>
          </a:camera>
          <a:lightRig rig="harsh" dir="t">
            <a:rot lat="6000000" lon="6000000" rev="0"/>
          </a:lightRig>
        </a:scene3d>
        <a:sp3d contourW="10000" prstMaterial="metal">
          <a:bevelT w="20000" h="9000" prst="softRound"/>
          <a:contourClr>
            <a:schemeClr val="phClr">
              <a:shade val="30000"/>
              <a:satMod val="2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50000"/>
            </a:schemeClr>
          </a:gs>
          <a:gs pos="30000">
            <a:schemeClr val="phClr">
              <a:shade val="60000"/>
              <a:satMod val="150000"/>
            </a:schemeClr>
          </a:gs>
          <a:gs pos="100000">
            <a:schemeClr val="phClr">
              <a:tint val="83000"/>
              <a:satMod val="200000"/>
            </a:schemeClr>
          </a:gs>
        </a:gsLst>
        <a:lin ang="13000000" scaled="0"/>
      </a:gra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60000" t="50000" r="4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Waveform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  <a:fontScheme name="Technic">
    <a:majorFont>
      <a:latin typeface="Franklin Gothic Book"/>
      <a:ea typeface=""/>
      <a:cs typeface=""/>
      <a:font script="Jpan" typeface="ＭＳ Ｐゴシック"/>
      <a:font script="Hang" typeface="HY견고딕"/>
      <a:font script="Hans" typeface="宋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HGｺﾞｼｯｸM"/>
      <a:font script="Hang" typeface="HY중고딕"/>
      <a:font script="Hans" typeface="黑体"/>
      <a:font script="Hant" typeface="微軟正黑體"/>
      <a:font script="Arab" typeface="Tahoma"/>
      <a:font script="Hebr" typeface="Levenim MT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Technic">
    <a:fillStyleLst>
      <a:solidFill>
        <a:schemeClr val="phClr"/>
      </a:solidFill>
      <a:gradFill rotWithShape="1">
        <a:gsLst>
          <a:gs pos="0">
            <a:schemeClr val="phClr">
              <a:tint val="1000"/>
            </a:schemeClr>
          </a:gs>
          <a:gs pos="68000">
            <a:schemeClr val="phClr">
              <a:tint val="77000"/>
            </a:schemeClr>
          </a:gs>
          <a:gs pos="81000">
            <a:schemeClr val="phClr">
              <a:tint val="79000"/>
            </a:schemeClr>
          </a:gs>
          <a:gs pos="86000">
            <a:schemeClr val="phClr">
              <a:tint val="73000"/>
            </a:schemeClr>
          </a:gs>
          <a:gs pos="100000">
            <a:schemeClr val="phClr">
              <a:tint val="35000"/>
            </a:schemeClr>
          </a:gs>
        </a:gsLst>
        <a:lin ang="5400000" scaled="1"/>
      </a:gradFill>
      <a:gradFill rotWithShape="1">
        <a:gsLst>
          <a:gs pos="0">
            <a:schemeClr val="phClr">
              <a:tint val="73000"/>
              <a:satMod val="150000"/>
            </a:schemeClr>
          </a:gs>
          <a:gs pos="25000">
            <a:schemeClr val="phClr">
              <a:tint val="96000"/>
              <a:shade val="80000"/>
              <a:satMod val="105000"/>
            </a:schemeClr>
          </a:gs>
          <a:gs pos="38000">
            <a:schemeClr val="phClr">
              <a:tint val="96000"/>
              <a:shade val="59000"/>
              <a:satMod val="120000"/>
            </a:schemeClr>
          </a:gs>
          <a:gs pos="55000">
            <a:schemeClr val="phClr">
              <a:shade val="57000"/>
              <a:satMod val="120000"/>
            </a:schemeClr>
          </a:gs>
          <a:gs pos="80000">
            <a:schemeClr val="phClr">
              <a:shade val="56000"/>
              <a:satMod val="145000"/>
            </a:schemeClr>
          </a:gs>
          <a:gs pos="88000">
            <a:schemeClr val="phClr">
              <a:shade val="63000"/>
              <a:satMod val="160000"/>
            </a:schemeClr>
          </a:gs>
          <a:gs pos="100000">
            <a:schemeClr val="phClr">
              <a:tint val="99555"/>
              <a:satMod val="155000"/>
            </a:schemeClr>
          </a:gs>
        </a:gsLst>
        <a:lin ang="5400000" scaled="1"/>
      </a:gradFill>
    </a:fillStyleLst>
    <a:lnStyleLst>
      <a:ln w="9525" cap="flat" cmpd="sng" algn="ctr">
        <a:solidFill>
          <a:schemeClr val="phClr">
            <a:shade val="60000"/>
            <a:satMod val="300000"/>
          </a:schemeClr>
        </a:solidFill>
        <a:prstDash val="solid"/>
      </a:ln>
      <a:ln w="1905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</a:lnStyleLst>
    <a:effectStyleLst>
      <a:effectStyle>
        <a:effectLst>
          <a:glow rad="63500">
            <a:schemeClr val="phClr">
              <a:tint val="30000"/>
              <a:shade val="95000"/>
              <a:satMod val="300000"/>
              <a:alpha val="50000"/>
            </a:schemeClr>
          </a:glow>
        </a:effectLst>
      </a:effectStyle>
      <a:effectStyle>
        <a:effectLst>
          <a:glow rad="70000">
            <a:schemeClr val="phClr">
              <a:tint val="30000"/>
              <a:shade val="95000"/>
              <a:satMod val="300000"/>
              <a:alpha val="50000"/>
            </a:schemeClr>
          </a:glow>
        </a:effectLst>
      </a:effectStyle>
      <a:effectStyle>
        <a:effectLst>
          <a:glow rad="76200">
            <a:schemeClr val="phClr"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 fov="0">
            <a:rot lat="0" lon="0" rev="0"/>
          </a:camera>
          <a:lightRig rig="harsh" dir="t">
            <a:rot lat="6000000" lon="6000000" rev="0"/>
          </a:lightRig>
        </a:scene3d>
        <a:sp3d contourW="10000" prstMaterial="metal">
          <a:bevelT w="20000" h="9000" prst="softRound"/>
          <a:contourClr>
            <a:schemeClr val="phClr">
              <a:shade val="30000"/>
              <a:satMod val="2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50000"/>
            </a:schemeClr>
          </a:gs>
          <a:gs pos="30000">
            <a:schemeClr val="phClr">
              <a:shade val="60000"/>
              <a:satMod val="150000"/>
            </a:schemeClr>
          </a:gs>
          <a:gs pos="100000">
            <a:schemeClr val="phClr">
              <a:tint val="83000"/>
              <a:satMod val="200000"/>
            </a:schemeClr>
          </a:gs>
        </a:gsLst>
        <a:lin ang="13000000" scaled="0"/>
      </a:gra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60000" t="50000" r="4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334</TotalTime>
  <Words>452</Words>
  <Application>Microsoft Office PowerPoint</Application>
  <PresentationFormat>On-screen Show (4:3)</PresentationFormat>
  <Paragraphs>347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</vt:lpstr>
      <vt:lpstr>B Homa</vt:lpstr>
      <vt:lpstr>B Titr</vt:lpstr>
      <vt:lpstr>B Yagut</vt:lpstr>
      <vt:lpstr>Cambria Math</vt:lpstr>
      <vt:lpstr>Franklin Gothic Book</vt:lpstr>
      <vt:lpstr>Tahoma</vt:lpstr>
      <vt:lpstr>Times New Roman</vt:lpstr>
      <vt:lpstr>Wingdings 2</vt:lpstr>
      <vt:lpstr>Technic</vt:lpstr>
      <vt:lpstr>بررسی تاثیر دینی بر ریاضی</vt:lpstr>
      <vt:lpstr>میانه</vt:lpstr>
      <vt:lpstr>میانه از روی جدول</vt:lpstr>
      <vt:lpstr>ریاضی</vt:lpstr>
      <vt:lpstr>دینی</vt:lpstr>
      <vt:lpstr>دینی</vt:lpstr>
      <vt:lpstr>دینی</vt:lpstr>
      <vt:lpstr>بررسی نمرات دینی چهل نفر از دانش آموزان</vt:lpstr>
      <vt:lpstr>دینی</vt:lpstr>
      <vt:lpstr>ریاضی</vt:lpstr>
      <vt:lpstr>بررسی نمرات ریاضی چهل نفر از دانش آموزان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ریاضی</vt:lpstr>
      <vt:lpstr>PowerPoint Presentation</vt:lpstr>
      <vt:lpstr>PowerPoint Presentation</vt:lpstr>
      <vt:lpstr>PowerPoint Presentation</vt:lpstr>
      <vt:lpstr>دینی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Mehr</cp:lastModifiedBy>
  <cp:revision>42</cp:revision>
  <dcterms:created xsi:type="dcterms:W3CDTF">2006-02-12T02:34:06Z</dcterms:created>
  <dcterms:modified xsi:type="dcterms:W3CDTF">2017-04-20T15:34:12Z</dcterms:modified>
</cp:coreProperties>
</file>