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29"/>
  </p:notesMasterIdLst>
  <p:handoutMasterIdLst>
    <p:handoutMasterId r:id="rId30"/>
  </p:handoutMasterIdLst>
  <p:sldIdLst>
    <p:sldId id="258" r:id="rId2"/>
    <p:sldId id="256" r:id="rId3"/>
    <p:sldId id="257" r:id="rId4"/>
    <p:sldId id="336" r:id="rId5"/>
    <p:sldId id="349" r:id="rId6"/>
    <p:sldId id="350" r:id="rId7"/>
    <p:sldId id="338" r:id="rId8"/>
    <p:sldId id="339" r:id="rId9"/>
    <p:sldId id="340" r:id="rId10"/>
    <p:sldId id="341" r:id="rId11"/>
    <p:sldId id="342" r:id="rId12"/>
    <p:sldId id="343" r:id="rId13"/>
    <p:sldId id="351" r:id="rId14"/>
    <p:sldId id="344" r:id="rId15"/>
    <p:sldId id="300" r:id="rId16"/>
    <p:sldId id="345" r:id="rId17"/>
    <p:sldId id="346" r:id="rId18"/>
    <p:sldId id="294" r:id="rId19"/>
    <p:sldId id="259" r:id="rId20"/>
    <p:sldId id="260" r:id="rId21"/>
    <p:sldId id="347" r:id="rId22"/>
    <p:sldId id="355" r:id="rId23"/>
    <p:sldId id="348" r:id="rId24"/>
    <p:sldId id="262" r:id="rId25"/>
    <p:sldId id="353" r:id="rId26"/>
    <p:sldId id="352" r:id="rId27"/>
    <p:sldId id="354" r:id="rId28"/>
  </p:sldIdLst>
  <p:sldSz cx="9144000" cy="6858000" type="screen4x3"/>
  <p:notesSz cx="9144000" cy="6858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319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0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A65D4135-74B8-40B1-B449-23836FA2962E}" type="datetimeFigureOut">
              <a:rPr lang="fa-IR" smtClean="0"/>
              <a:pPr/>
              <a:t>1436/02/02</a:t>
            </a:fld>
            <a:endParaRPr lang="fa-IR"/>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3587B6E7-2A80-493D-BEB2-E568AE6E4ECA}" type="slidenum">
              <a:rPr lang="fa-IR" smtClean="0"/>
              <a:pPr/>
              <a:t>‹#›</a:t>
            </a:fld>
            <a:endParaRPr lang="fa-IR"/>
          </a:p>
        </p:txBody>
      </p:sp>
    </p:spTree>
    <p:extLst>
      <p:ext uri="{BB962C8B-B14F-4D97-AF65-F5344CB8AC3E}">
        <p14:creationId xmlns="" xmlns:p14="http://schemas.microsoft.com/office/powerpoint/2010/main" val="2145287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DD4950DA-299F-47BA-883A-74FE34DC6E40}" type="datetimeFigureOut">
              <a:rPr lang="fa-IR" smtClean="0"/>
              <a:pPr/>
              <a:t>1436/02/02</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075C151B-512B-4EFD-AD6C-C75A6146D577}" type="slidenum">
              <a:rPr lang="fa-IR" smtClean="0"/>
              <a:pPr/>
              <a:t>‹#›</a:t>
            </a:fld>
            <a:endParaRPr lang="fa-IR"/>
          </a:p>
        </p:txBody>
      </p:sp>
    </p:spTree>
    <p:extLst>
      <p:ext uri="{BB962C8B-B14F-4D97-AF65-F5344CB8AC3E}">
        <p14:creationId xmlns="" xmlns:p14="http://schemas.microsoft.com/office/powerpoint/2010/main" val="2939013276"/>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3</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12</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13</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14</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15</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16</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17</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18</a:t>
            </a:fld>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19</a:t>
            </a:fld>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20</a:t>
            </a:fld>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21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4</a:t>
            </a:fld>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23</a:t>
            </a:fld>
            <a:endParaRPr 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24</a:t>
            </a:fld>
            <a:endParaRPr 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25</a:t>
            </a:fld>
            <a:endParaRPr 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26</a:t>
            </a:fld>
            <a:endParaRPr 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27</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5</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6</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7</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8</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9</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10</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52D3F2-523C-457A-875E-02F847361F49}" type="datetime8">
              <a:rPr lang="fa-IR" smtClean="0"/>
              <a:pPr/>
              <a:t>14/نوامبر/24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86715-9215-4E57-98F5-EBA78434EBFB}" type="datetime8">
              <a:rPr lang="fa-IR" smtClean="0"/>
              <a:pPr/>
              <a:t>14/نوامبر/24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2CA9-986F-487E-8CAC-70A5839AA0A3}" type="datetime8">
              <a:rPr lang="fa-IR" smtClean="0"/>
              <a:pPr/>
              <a:t>14/نوامبر/24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D858B-6FBE-4982-8EBF-53B9E73AAC77}" type="datetime8">
              <a:rPr lang="fa-IR" smtClean="0"/>
              <a:pPr/>
              <a:t>14/نوامبر/24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5BF9A1-0ACD-4CB5-A88E-9DF214923540}" type="datetime8">
              <a:rPr lang="fa-IR" smtClean="0"/>
              <a:pPr/>
              <a:t>14/نوامبر/24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5D0C74-F707-488A-9A40-2214EA4D1E13}" type="datetime8">
              <a:rPr lang="fa-IR" smtClean="0"/>
              <a:pPr/>
              <a:t>14/نوامبر/24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F24E35-30A6-46C1-974D-6C1D9435A81D}" type="datetime8">
              <a:rPr lang="fa-IR" smtClean="0"/>
              <a:pPr/>
              <a:t>14/نوامبر/24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4B9392-1EC9-4A7B-8DE4-B189021C98B0}" type="datetime8">
              <a:rPr lang="fa-IR" smtClean="0"/>
              <a:pPr/>
              <a:t>14/نوامبر/24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52051-8F7B-4217-95E0-832645953E3C}" type="datetime8">
              <a:rPr lang="fa-IR" smtClean="0"/>
              <a:pPr/>
              <a:t>14/نوامبر/24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8D599A-4760-4F7C-BF1D-E005D8140321}" type="datetime8">
              <a:rPr lang="fa-IR" smtClean="0"/>
              <a:pPr/>
              <a:t>14/نوامبر/24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B0E0FA-EA45-4732-9130-F8453707982B}" type="datetime8">
              <a:rPr lang="fa-IR" smtClean="0"/>
              <a:pPr/>
              <a:t>14/نوامبر/24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E71C6F4-85B1-40CF-B24D-38999EE461D8}"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68430-A527-4699-84FB-20340122D968}" type="datetime8">
              <a:rPr lang="fa-IR" smtClean="0"/>
              <a:pPr/>
              <a:t>14/نوامبر/24</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71C6F4-85B1-40CF-B24D-38999EE461D8}"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4000528"/>
          </a:xfrm>
        </p:spPr>
        <p:txBody>
          <a:bodyPr>
            <a:noAutofit/>
          </a:bodyPr>
          <a:lstStyle/>
          <a:p>
            <a:pPr algn="ctr">
              <a:lnSpc>
                <a:spcPct val="150000"/>
              </a:lnSpc>
            </a:pPr>
            <a:r>
              <a:rPr lang="fa-IR" sz="5400" b="1" dirty="0" smtClean="0">
                <a:effectLst>
                  <a:outerShdw blurRad="38100" dist="38100" dir="2700000" algn="tl">
                    <a:srgbClr val="000000">
                      <a:alpha val="43137"/>
                    </a:srgbClr>
                  </a:outerShdw>
                </a:effectLst>
                <a:cs typeface="B Titr" pitchFamily="2" charset="-78"/>
              </a:rPr>
              <a:t>کنترل پروژه</a:t>
            </a:r>
            <a:br>
              <a:rPr lang="fa-IR" sz="54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دانشگاه جامع علمی کاربردی</a:t>
            </a:r>
            <a:r>
              <a:rPr lang="en-US" sz="3200" b="1" dirty="0" smtClean="0">
                <a:effectLst>
                  <a:outerShdw blurRad="38100" dist="38100" dir="2700000" algn="tl">
                    <a:srgbClr val="000000">
                      <a:alpha val="43137"/>
                    </a:srgbClr>
                  </a:outerShdw>
                </a:effectLst>
                <a:cs typeface="B Titr" pitchFamily="2" charset="-78"/>
              </a:rPr>
              <a:t/>
            </a:r>
            <a:br>
              <a:rPr lang="en-US"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کارخانجات مخابراتی ایران </a:t>
            </a:r>
            <a:r>
              <a:rPr lang="en-US" sz="3200" b="1" dirty="0" smtClean="0">
                <a:effectLst>
                  <a:outerShdw blurRad="38100" dist="38100" dir="2700000" algn="tl">
                    <a:srgbClr val="000000">
                      <a:alpha val="43137"/>
                    </a:srgbClr>
                  </a:outerShdw>
                </a:effectLst>
                <a:cs typeface="B Titr" pitchFamily="2" charset="-78"/>
              </a:rPr>
              <a:t>(ITMC)</a:t>
            </a:r>
            <a:r>
              <a:rPr lang="fa-IR" sz="3200" b="1" dirty="0" smtClean="0">
                <a:effectLst>
                  <a:outerShdw blurRad="38100" dist="38100" dir="2700000" algn="tl">
                    <a:srgbClr val="000000">
                      <a:alpha val="43137"/>
                    </a:srgbClr>
                  </a:outerShdw>
                </a:effectLst>
                <a:cs typeface="B Titr" pitchFamily="2" charset="-78"/>
              </a:rPr>
              <a:t> </a:t>
            </a:r>
            <a:br>
              <a:rPr lang="fa-IR"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a:r>
            <a:br>
              <a:rPr lang="fa-IR" sz="3200" b="1" dirty="0" smtClean="0">
                <a:effectLst>
                  <a:outerShdw blurRad="38100" dist="38100" dir="2700000" algn="tl">
                    <a:srgbClr val="000000">
                      <a:alpha val="43137"/>
                    </a:srgbClr>
                  </a:outerShdw>
                </a:effectLst>
                <a:cs typeface="B Titr" pitchFamily="2" charset="-78"/>
              </a:rPr>
            </a:br>
            <a:r>
              <a:rPr lang="fa-IR" sz="2400" b="1" dirty="0" smtClean="0">
                <a:effectLst>
                  <a:outerShdw blurRad="38100" dist="38100" dir="2700000" algn="tl">
                    <a:srgbClr val="000000">
                      <a:alpha val="43137"/>
                    </a:srgbClr>
                  </a:outerShdw>
                </a:effectLst>
                <a:cs typeface="B Titr" pitchFamily="2" charset="-78"/>
              </a:rPr>
              <a:t>نیمسال اول 94-93</a:t>
            </a:r>
            <a:endParaRPr lang="fa-IR" sz="5400" b="1" dirty="0">
              <a:effectLst>
                <a:outerShdw blurRad="38100" dist="38100" dir="2700000" algn="tl">
                  <a:srgbClr val="000000">
                    <a:alpha val="43137"/>
                  </a:srgbClr>
                </a:outerShdw>
              </a:effectLst>
              <a:cs typeface="B Titr" pitchFamily="2" charset="-78"/>
            </a:endParaRPr>
          </a:p>
        </p:txBody>
      </p:sp>
      <p:sp>
        <p:nvSpPr>
          <p:cNvPr id="3" name="Slide Number Placeholder 2"/>
          <p:cNvSpPr>
            <a:spLocks noGrp="1"/>
          </p:cNvSpPr>
          <p:nvPr>
            <p:ph type="sldNum" sz="quarter" idx="12"/>
          </p:nvPr>
        </p:nvSpPr>
        <p:spPr/>
        <p:txBody>
          <a:bodyPr/>
          <a:lstStyle/>
          <a:p>
            <a:fld id="{5E71C6F4-85B1-40CF-B24D-38999EE461D8}" type="slidenum">
              <a:rPr lang="fa-IR" smtClean="0"/>
              <a:pPr/>
              <a:t>1</a:t>
            </a:fld>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ویژگی های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nSpc>
                <a:spcPct val="150000"/>
              </a:lnSpc>
            </a:pPr>
            <a:r>
              <a:rPr lang="fa-IR" sz="2400" b="1" dirty="0" smtClean="0">
                <a:cs typeface="B Nazanin" pitchFamily="2" charset="-78"/>
              </a:rPr>
              <a:t>موقتي بودن</a:t>
            </a:r>
          </a:p>
          <a:p>
            <a:pPr>
              <a:lnSpc>
                <a:spcPct val="150000"/>
              </a:lnSpc>
            </a:pPr>
            <a:r>
              <a:rPr lang="fa-IR" sz="2400" b="1" dirty="0" smtClean="0">
                <a:cs typeface="B Nazanin" pitchFamily="2" charset="-78"/>
              </a:rPr>
              <a:t>داراي هدف يا اهداف تعيين شده مي باشد.</a:t>
            </a:r>
          </a:p>
          <a:p>
            <a:pPr>
              <a:lnSpc>
                <a:spcPct val="150000"/>
              </a:lnSpc>
            </a:pPr>
            <a:r>
              <a:rPr lang="fa-IR" sz="2400" b="1" dirty="0" smtClean="0">
                <a:cs typeface="B Nazanin" pitchFamily="2" charset="-78"/>
              </a:rPr>
              <a:t>همواره محدوديتهايي به پروژه اعمال مي شوند.</a:t>
            </a:r>
          </a:p>
          <a:p>
            <a:pPr>
              <a:lnSpc>
                <a:spcPct val="150000"/>
              </a:lnSpc>
            </a:pPr>
            <a:r>
              <a:rPr lang="fa-IR" sz="2400" b="1" dirty="0" smtClean="0">
                <a:cs typeface="B Nazanin" pitchFamily="2" charset="-78"/>
              </a:rPr>
              <a:t>داراي چرخه حيات مي باشد.</a:t>
            </a:r>
          </a:p>
          <a:p>
            <a:pPr>
              <a:lnSpc>
                <a:spcPct val="150000"/>
              </a:lnSpc>
            </a:pPr>
            <a:r>
              <a:rPr lang="fa-IR" sz="2400" b="1" dirty="0" smtClean="0">
                <a:cs typeface="B Nazanin" pitchFamily="2" charset="-78"/>
              </a:rPr>
              <a:t>هر پروژه پديده اي يکتا است.</a:t>
            </a:r>
          </a:p>
          <a:p>
            <a:pPr>
              <a:lnSpc>
                <a:spcPct val="150000"/>
              </a:lnSpc>
            </a:pPr>
            <a:r>
              <a:rPr lang="fa-IR" sz="2400" b="1" dirty="0" smtClean="0">
                <a:cs typeface="B Nazanin" pitchFamily="2" charset="-78"/>
              </a:rPr>
              <a:t>همواره با عدم قطعيت همراه است.</a:t>
            </a: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10</a:t>
            </a:fld>
            <a:endParaRPr lang="fa-I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ویژگی های اهداف پروژه</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lgn="just">
              <a:lnSpc>
                <a:spcPct val="150000"/>
              </a:lnSpc>
            </a:pPr>
            <a:r>
              <a:rPr lang="fa-IR" sz="2400" b="1" dirty="0" smtClean="0">
                <a:ea typeface="MS PGothic" pitchFamily="34" charset="-128"/>
                <a:cs typeface="B Nazanin" pitchFamily="2" charset="-78"/>
              </a:rPr>
              <a:t>اهداف انتخاب شده برای پروژه باید </a:t>
            </a:r>
            <a:r>
              <a:rPr lang="en-US" sz="2400" b="1" dirty="0" smtClean="0">
                <a:ea typeface="MS PGothic" pitchFamily="34" charset="-128"/>
                <a:cs typeface="B Nazanin" pitchFamily="2" charset="-78"/>
              </a:rPr>
              <a:t>SMART</a:t>
            </a:r>
            <a:r>
              <a:rPr lang="fa-IR" sz="2400" b="1" dirty="0" smtClean="0">
                <a:ea typeface="MS PGothic" pitchFamily="34" charset="-128"/>
                <a:cs typeface="B Nazanin" pitchFamily="2" charset="-78"/>
              </a:rPr>
              <a:t> باشند که ویژگی های آن عبارتند از :</a:t>
            </a:r>
          </a:p>
          <a:p>
            <a:pPr lvl="1">
              <a:lnSpc>
                <a:spcPct val="150000"/>
              </a:lnSpc>
              <a:buNone/>
            </a:pPr>
            <a:r>
              <a:rPr lang="fa-IR" sz="2200" b="1" dirty="0" smtClean="0">
                <a:ea typeface="MS PGothic" pitchFamily="34" charset="-128"/>
                <a:cs typeface="B Nazanin" pitchFamily="2" charset="-78"/>
              </a:rPr>
              <a:t>منحصر به فرد   </a:t>
            </a:r>
            <a:r>
              <a:rPr lang="en-US" sz="2200" b="1" dirty="0" smtClean="0">
                <a:ea typeface="MS PGothic" pitchFamily="34" charset="-128"/>
                <a:cs typeface="B Nazanin" pitchFamily="2" charset="-78"/>
              </a:rPr>
              <a:t>Specific</a:t>
            </a:r>
          </a:p>
          <a:p>
            <a:pPr lvl="1">
              <a:lnSpc>
                <a:spcPct val="150000"/>
              </a:lnSpc>
              <a:buNone/>
            </a:pPr>
            <a:r>
              <a:rPr lang="fa-IR" sz="2200" b="1" dirty="0" smtClean="0">
                <a:ea typeface="MS PGothic" pitchFamily="34" charset="-128"/>
                <a:cs typeface="B Nazanin" pitchFamily="2" charset="-78"/>
              </a:rPr>
              <a:t>قابل اندازه گیری </a:t>
            </a:r>
            <a:r>
              <a:rPr lang="en-US" sz="2200" b="1" dirty="0" smtClean="0">
                <a:ea typeface="MS PGothic" pitchFamily="34" charset="-128"/>
                <a:cs typeface="B Nazanin" pitchFamily="2" charset="-78"/>
              </a:rPr>
              <a:t>Measurable</a:t>
            </a:r>
          </a:p>
          <a:p>
            <a:pPr lvl="1">
              <a:lnSpc>
                <a:spcPct val="150000"/>
              </a:lnSpc>
              <a:buNone/>
            </a:pPr>
            <a:r>
              <a:rPr lang="fa-IR" sz="2200" b="1" dirty="0" smtClean="0">
                <a:ea typeface="MS PGothic" pitchFamily="34" charset="-128"/>
                <a:cs typeface="B Nazanin" pitchFamily="2" charset="-78"/>
              </a:rPr>
              <a:t>قابل دسترسی  </a:t>
            </a:r>
            <a:r>
              <a:rPr lang="en-US" sz="2200" b="1" dirty="0" smtClean="0">
                <a:ea typeface="MS PGothic" pitchFamily="34" charset="-128"/>
                <a:cs typeface="B Nazanin" pitchFamily="2" charset="-78"/>
              </a:rPr>
              <a:t>Attainable</a:t>
            </a:r>
            <a:endParaRPr lang="fa-IR" sz="2200" b="1" dirty="0" smtClean="0">
              <a:ea typeface="MS PGothic" pitchFamily="34" charset="-128"/>
              <a:cs typeface="B Nazanin" pitchFamily="2" charset="-78"/>
            </a:endParaRPr>
          </a:p>
          <a:p>
            <a:pPr lvl="1">
              <a:lnSpc>
                <a:spcPct val="150000"/>
              </a:lnSpc>
              <a:buNone/>
            </a:pPr>
            <a:r>
              <a:rPr lang="fa-IR" sz="2200" b="1" dirty="0" smtClean="0">
                <a:ea typeface="MS PGothic" pitchFamily="34" charset="-128"/>
                <a:cs typeface="B Nazanin" pitchFamily="2" charset="-78"/>
              </a:rPr>
              <a:t>واقعی   </a:t>
            </a:r>
            <a:r>
              <a:rPr lang="en-US" sz="2200" b="1" dirty="0" smtClean="0">
                <a:ea typeface="MS PGothic" pitchFamily="34" charset="-128"/>
                <a:cs typeface="B Nazanin" pitchFamily="2" charset="-78"/>
              </a:rPr>
              <a:t>Realistic</a:t>
            </a:r>
          </a:p>
          <a:p>
            <a:pPr lvl="1">
              <a:lnSpc>
                <a:spcPct val="150000"/>
              </a:lnSpc>
              <a:buNone/>
            </a:pPr>
            <a:r>
              <a:rPr lang="fa-IR" sz="2200" b="1" dirty="0" smtClean="0">
                <a:ea typeface="MS PGothic" pitchFamily="34" charset="-128"/>
                <a:cs typeface="B Nazanin" pitchFamily="2" charset="-78"/>
              </a:rPr>
              <a:t>دارای قید زمان </a:t>
            </a:r>
            <a:r>
              <a:rPr lang="en-US" sz="2200" b="1" dirty="0" smtClean="0">
                <a:ea typeface="MS PGothic" pitchFamily="34" charset="-128"/>
                <a:cs typeface="B Nazanin" pitchFamily="2" charset="-78"/>
              </a:rPr>
              <a:t>Time- bound</a:t>
            </a:r>
            <a:endParaRPr lang="fa-IR" sz="2200" b="1" dirty="0" smtClean="0">
              <a:ea typeface="MS PGothic" pitchFamily="34" charset="-128"/>
              <a:cs typeface="B Nazanin" pitchFamily="2" charset="-78"/>
            </a:endParaRPr>
          </a:p>
          <a:p>
            <a:pPr lvl="1">
              <a:lnSpc>
                <a:spcPct val="150000"/>
              </a:lnSpc>
              <a:buNone/>
            </a:pPr>
            <a:r>
              <a:rPr lang="fa-IR" sz="2200" b="1" dirty="0" smtClean="0">
                <a:ea typeface="MS PGothic" pitchFamily="34" charset="-128"/>
                <a:cs typeface="B Nazanin" pitchFamily="2" charset="-78"/>
              </a:rPr>
              <a:t> </a:t>
            </a:r>
            <a:endParaRPr lang="en-US" sz="2200" b="1" dirty="0" smtClean="0">
              <a:ea typeface="MS PGothic" pitchFamily="34" charset="-128"/>
              <a:cs typeface="B Nazanin" pitchFamily="2" charset="-78"/>
            </a:endParaRPr>
          </a:p>
          <a:p>
            <a:pPr rtl="0">
              <a:lnSpc>
                <a:spcPct val="150000"/>
              </a:lnSpc>
              <a:buNone/>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11</a:t>
            </a:fld>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ویژگی های اهداف پروژه</a:t>
            </a:r>
            <a:endParaRPr lang="fa-IR" sz="3600" b="1" dirty="0">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12</a:t>
            </a:fld>
            <a:endParaRPr lang="fa-IR"/>
          </a:p>
        </p:txBody>
      </p:sp>
      <p:pic>
        <p:nvPicPr>
          <p:cNvPr id="5" name="Picture 3" descr="SMART goals mind map"/>
          <p:cNvPicPr>
            <a:picLocks noGrp="1" noChangeAspect="1" noChangeArrowheads="1"/>
          </p:cNvPicPr>
          <p:nvPr>
            <p:ph idx="1"/>
          </p:nvPr>
        </p:nvPicPr>
        <p:blipFill>
          <a:blip r:embed="rId3"/>
          <a:srcRect/>
          <a:stretch>
            <a:fillRect/>
          </a:stretch>
        </p:blipFill>
        <p:spPr bwMode="auto">
          <a:xfrm>
            <a:off x="285720" y="1285860"/>
            <a:ext cx="8643998" cy="5253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فرآیندهای پروژه</a:t>
            </a:r>
            <a:endParaRPr lang="fa-IR" sz="3600" b="1" dirty="0">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13</a:t>
            </a:fld>
            <a:endParaRPr lang="fa-IR"/>
          </a:p>
        </p:txBody>
      </p:sp>
      <p:pic>
        <p:nvPicPr>
          <p:cNvPr id="7" name="Content Placeholder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83568" y="1484784"/>
            <a:ext cx="7704856" cy="424837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مفهوم پروژه</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lgn="just">
              <a:lnSpc>
                <a:spcPct val="150000"/>
              </a:lnSpc>
            </a:pPr>
            <a:r>
              <a:rPr lang="fa-IR" sz="2400" b="1" dirty="0" smtClean="0">
                <a:ea typeface="MS PGothic" pitchFamily="34" charset="-128"/>
                <a:cs typeface="B Nazanin" pitchFamily="2" charset="-78"/>
              </a:rPr>
              <a:t>امروزه فعالیت های عمده و اصلی توسط سازمان ها و موسسات در دو قالب ”عملیات دوره ای و مداوم“ و ”پروژه“ اجرا می شوند. </a:t>
            </a:r>
          </a:p>
          <a:p>
            <a:pPr algn="just">
              <a:lnSpc>
                <a:spcPct val="150000"/>
              </a:lnSpc>
            </a:pPr>
            <a:r>
              <a:rPr lang="fa-IR" sz="2400" b="1" dirty="0" smtClean="0">
                <a:ea typeface="MS PGothic" pitchFamily="34" charset="-128"/>
                <a:cs typeface="B Nazanin" pitchFamily="2" charset="-78"/>
              </a:rPr>
              <a:t>مشخصات مشترک :</a:t>
            </a:r>
          </a:p>
          <a:p>
            <a:pPr lvl="1" algn="just">
              <a:lnSpc>
                <a:spcPct val="150000"/>
              </a:lnSpc>
              <a:buNone/>
            </a:pPr>
            <a:r>
              <a:rPr lang="fa-IR" sz="2200" b="1" dirty="0" smtClean="0">
                <a:ea typeface="MS PGothic" pitchFamily="34" charset="-128"/>
                <a:cs typeface="B Nazanin" pitchFamily="2" charset="-78"/>
              </a:rPr>
              <a:t>هر دو قالب توسط نیروهای متخصص اجرا می شوند.</a:t>
            </a:r>
          </a:p>
          <a:p>
            <a:pPr lvl="1" algn="just">
              <a:lnSpc>
                <a:spcPct val="150000"/>
              </a:lnSpc>
              <a:buNone/>
            </a:pPr>
            <a:r>
              <a:rPr lang="fa-IR" sz="2100" b="1" dirty="0" smtClean="0">
                <a:ea typeface="MS PGothic" pitchFamily="34" charset="-128"/>
                <a:cs typeface="B Nazanin" pitchFamily="2" charset="-78"/>
              </a:rPr>
              <a:t>در هر دو قالب انجام فعالیت های عمده با محدودیت استفاده از منابع کاری همراه است.</a:t>
            </a:r>
          </a:p>
          <a:p>
            <a:pPr algn="just">
              <a:lnSpc>
                <a:spcPct val="150000"/>
              </a:lnSpc>
            </a:pPr>
            <a:r>
              <a:rPr lang="fa-IR" sz="2400" b="1" dirty="0" smtClean="0">
                <a:cs typeface="B Nazanin" pitchFamily="2" charset="-78"/>
              </a:rPr>
              <a:t>مثال هایی از پروژه : احداث کارخانه تولید قطعات خودرو ، تولید نرم افزار</a:t>
            </a:r>
          </a:p>
          <a:p>
            <a:pPr algn="just">
              <a:lnSpc>
                <a:spcPct val="150000"/>
              </a:lnSpc>
              <a:buNone/>
            </a:pPr>
            <a:r>
              <a:rPr lang="fa-IR" sz="2400" b="1" dirty="0" smtClean="0">
                <a:cs typeface="B Nazanin" pitchFamily="2" charset="-78"/>
              </a:rPr>
              <a:t>در حالی که تولید قطعات خودرو عملیات می باشد.</a:t>
            </a: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14</a:t>
            </a:fld>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تفاوت بین پروژه ها با عملیات</a:t>
            </a:r>
            <a:endParaRPr lang="fa-IR" sz="3600" b="1" dirty="0">
              <a:cs typeface="B Titr" pitchFamily="2" charset="-78"/>
            </a:endParaRPr>
          </a:p>
        </p:txBody>
      </p:sp>
      <p:graphicFrame>
        <p:nvGraphicFramePr>
          <p:cNvPr id="4" name="Content Placeholder 3"/>
          <p:cNvGraphicFramePr>
            <a:graphicFrameLocks noGrp="1"/>
          </p:cNvGraphicFramePr>
          <p:nvPr>
            <p:ph idx="1"/>
          </p:nvPr>
        </p:nvGraphicFramePr>
        <p:xfrm>
          <a:off x="357187" y="1428750"/>
          <a:ext cx="8358188" cy="3924618"/>
        </p:xfrm>
        <a:graphic>
          <a:graphicData uri="http://schemas.openxmlformats.org/drawingml/2006/table">
            <a:tbl>
              <a:tblPr rtl="1" firstRow="1" bandRow="1">
                <a:tableStyleId>{5C22544A-7EE6-4342-B048-85BDC9FD1C3A}</a:tableStyleId>
              </a:tblPr>
              <a:tblGrid>
                <a:gridCol w="3942053"/>
                <a:gridCol w="4416135"/>
              </a:tblGrid>
              <a:tr h="928680">
                <a:tc>
                  <a:txBody>
                    <a:bodyPr/>
                    <a:lstStyle/>
                    <a:p>
                      <a:pPr marL="0" marR="0" lvl="0" indent="0" algn="ctr" defTabSz="914400" rtl="1" eaLnBrk="1" fontAlgn="base" latinLnBrk="0" hangingPunct="1">
                        <a:lnSpc>
                          <a:spcPct val="100000"/>
                        </a:lnSpc>
                        <a:spcBef>
                          <a:spcPct val="20000"/>
                        </a:spcBef>
                        <a:spcAft>
                          <a:spcPct val="0"/>
                        </a:spcAft>
                        <a:buClrTx/>
                        <a:buSzTx/>
                        <a:buFont typeface="Wingdings" pitchFamily="2" charset="2"/>
                        <a:buNone/>
                        <a:tabLst/>
                      </a:pPr>
                      <a:r>
                        <a:rPr kumimoji="0" lang="fa-IR" sz="2800" b="1" i="0" u="none" strike="noStrike" cap="none" normalizeH="0" baseline="0" dirty="0" smtClean="0">
                          <a:ln>
                            <a:noFill/>
                          </a:ln>
                          <a:solidFill>
                            <a:schemeClr val="tx1"/>
                          </a:solidFill>
                          <a:effectLst/>
                          <a:latin typeface="Arial" charset="0"/>
                          <a:cs typeface="B Nazanin" pitchFamily="2" charset="-78"/>
                        </a:rPr>
                        <a:t>پروژه ها</a:t>
                      </a:r>
                      <a:endParaRPr kumimoji="0" lang="en-US" sz="2800" b="1" i="0" u="none" strike="noStrike" cap="none" normalizeH="0" baseline="0" dirty="0" smtClean="0">
                        <a:ln>
                          <a:noFill/>
                        </a:ln>
                        <a:solidFill>
                          <a:schemeClr val="tx1"/>
                        </a:solidFill>
                        <a:effectLst/>
                        <a:latin typeface="Arial" charset="0"/>
                        <a:cs typeface="B Nazanin"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 typeface="Wingdings" pitchFamily="2" charset="2"/>
                        <a:buNone/>
                        <a:tabLst/>
                        <a:defRPr/>
                      </a:pPr>
                      <a:r>
                        <a:rPr kumimoji="0" lang="fa-IR" sz="2800" b="1" i="0" u="none" strike="noStrike" cap="none" normalizeH="0" baseline="0" dirty="0" smtClean="0">
                          <a:ln>
                            <a:noFill/>
                          </a:ln>
                          <a:solidFill>
                            <a:schemeClr val="tx1"/>
                          </a:solidFill>
                          <a:effectLst/>
                          <a:latin typeface="Arial" charset="0"/>
                          <a:cs typeface="B Nazanin" pitchFamily="2" charset="-78"/>
                        </a:rPr>
                        <a:t> </a:t>
                      </a:r>
                      <a:r>
                        <a:rPr kumimoji="0" lang="fa-IR" sz="2800" b="1" i="0" u="none" strike="noStrike" cap="none" normalizeH="0" baseline="0" dirty="0" smtClean="0">
                          <a:ln>
                            <a:noFill/>
                          </a:ln>
                          <a:solidFill>
                            <a:schemeClr val="tx1"/>
                          </a:solidFill>
                          <a:effectLst/>
                          <a:latin typeface="Arial" charset="0"/>
                          <a:ea typeface="Arial Unicode MS" pitchFamily="34" charset="-128"/>
                          <a:cs typeface="B Nazanin" pitchFamily="2" charset="-78"/>
                        </a:rPr>
                        <a:t>فرایندهای</a:t>
                      </a:r>
                      <a:r>
                        <a:rPr kumimoji="0" lang="fa-IR" sz="2800" b="1" i="0" u="none" strike="noStrike" cap="none" normalizeH="0" baseline="0" dirty="0" smtClean="0">
                          <a:ln>
                            <a:noFill/>
                          </a:ln>
                          <a:solidFill>
                            <a:schemeClr val="tx1"/>
                          </a:solidFill>
                          <a:effectLst/>
                          <a:latin typeface="Arial" charset="0"/>
                          <a:cs typeface="B Nazanin" pitchFamily="2" charset="-78"/>
                        </a:rPr>
                        <a:t> تولیدی وعملیات </a:t>
                      </a:r>
                      <a:endParaRPr kumimoji="0" lang="en-US" sz="2800" b="1" i="0" u="none" strike="noStrike" cap="none" normalizeH="0" baseline="0" dirty="0" smtClean="0">
                        <a:ln>
                          <a:noFill/>
                        </a:ln>
                        <a:solidFill>
                          <a:schemeClr val="tx1"/>
                        </a:solidFill>
                        <a:effectLst/>
                        <a:latin typeface="Arial" charset="0"/>
                        <a:cs typeface="B Nazanin" pitchFamily="2" charset="-78"/>
                      </a:endParaRPr>
                    </a:p>
                    <a:p>
                      <a:pPr marL="0" marR="0" lvl="0" indent="0" algn="ctr" defTabSz="914400" rtl="1" eaLnBrk="1" fontAlgn="base" latinLnBrk="0" hangingPunct="1">
                        <a:lnSpc>
                          <a:spcPct val="100000"/>
                        </a:lnSpc>
                        <a:spcBef>
                          <a:spcPct val="20000"/>
                        </a:spcBef>
                        <a:spcAft>
                          <a:spcPct val="0"/>
                        </a:spcAft>
                        <a:buClrTx/>
                        <a:buSzTx/>
                        <a:buFont typeface="Wingdings" pitchFamily="2" charset="2"/>
                        <a:buNone/>
                        <a:tabLst/>
                      </a:pPr>
                      <a:endParaRPr kumimoji="0" lang="en-US" sz="2800" b="1" i="0" u="none" strike="noStrike" cap="none" normalizeH="0" baseline="0" dirty="0" smtClean="0">
                        <a:ln>
                          <a:noFill/>
                        </a:ln>
                        <a:solidFill>
                          <a:schemeClr val="tx1"/>
                        </a:solidFill>
                        <a:effectLst/>
                        <a:latin typeface="Arial" charset="0"/>
                        <a:cs typeface="B Nazanin" pitchFamily="2" charset="-78"/>
                      </a:endParaRPr>
                    </a:p>
                  </a:txBody>
                  <a:tcPr horzOverflow="overflow"/>
                </a:tc>
              </a:tr>
              <a:tr h="2564814">
                <a:tc>
                  <a:txBody>
                    <a:bodyPr/>
                    <a:lstStyle/>
                    <a:p>
                      <a:pPr marL="0" marR="0" lvl="0" indent="0" algn="r" defTabSz="914400" rtl="1" eaLnBrk="1" fontAlgn="base" latinLnBrk="0" hangingPunct="1">
                        <a:lnSpc>
                          <a:spcPct val="150000"/>
                        </a:lnSpc>
                        <a:spcBef>
                          <a:spcPct val="20000"/>
                        </a:spcBef>
                        <a:spcAft>
                          <a:spcPct val="0"/>
                        </a:spcAft>
                        <a:buClrTx/>
                        <a:buSzTx/>
                        <a:buFontTx/>
                        <a:buChar char="•"/>
                        <a:tabLst/>
                      </a:pPr>
                      <a:r>
                        <a:rPr kumimoji="0" lang="fa-IR" sz="2000" b="1" i="0" u="none" strike="noStrike" cap="none" normalizeH="0" baseline="0" dirty="0" smtClean="0">
                          <a:ln>
                            <a:noFill/>
                          </a:ln>
                          <a:solidFill>
                            <a:schemeClr val="tx1"/>
                          </a:solidFill>
                          <a:effectLst/>
                          <a:latin typeface="Arial" charset="0"/>
                          <a:cs typeface="B Nazanin" pitchFamily="2" charset="-78"/>
                        </a:rPr>
                        <a:t>غیرتکراری وموقتی اند : شروع وپایانی دارند.</a:t>
                      </a:r>
                    </a:p>
                    <a:p>
                      <a:pPr marL="0" marR="0" lvl="0" indent="0" algn="r" defTabSz="914400" rtl="1" eaLnBrk="1" fontAlgn="base" latinLnBrk="0" hangingPunct="1">
                        <a:lnSpc>
                          <a:spcPct val="150000"/>
                        </a:lnSpc>
                        <a:spcBef>
                          <a:spcPct val="20000"/>
                        </a:spcBef>
                        <a:spcAft>
                          <a:spcPct val="0"/>
                        </a:spcAft>
                        <a:buClrTx/>
                        <a:buSzTx/>
                        <a:buFontTx/>
                        <a:buChar char="•"/>
                        <a:tabLst/>
                      </a:pPr>
                      <a:r>
                        <a:rPr kumimoji="0" lang="fa-IR" sz="2000" b="1" i="0" u="none" strike="noStrike" cap="none" normalizeH="0" baseline="0" dirty="0" smtClean="0">
                          <a:ln>
                            <a:noFill/>
                          </a:ln>
                          <a:solidFill>
                            <a:schemeClr val="tx1"/>
                          </a:solidFill>
                          <a:effectLst/>
                          <a:latin typeface="Arial" charset="0"/>
                          <a:cs typeface="B Nazanin" pitchFamily="2" charset="-78"/>
                        </a:rPr>
                        <a:t>تولیدخروجی منحصربه فرد </a:t>
                      </a:r>
                    </a:p>
                    <a:p>
                      <a:pPr marL="0" marR="0" lvl="0" indent="0" algn="r" defTabSz="914400" rtl="1" eaLnBrk="1" fontAlgn="base" latinLnBrk="0" hangingPunct="1">
                        <a:lnSpc>
                          <a:spcPct val="150000"/>
                        </a:lnSpc>
                        <a:spcBef>
                          <a:spcPct val="20000"/>
                        </a:spcBef>
                        <a:spcAft>
                          <a:spcPct val="0"/>
                        </a:spcAft>
                        <a:buClrTx/>
                        <a:buSzTx/>
                        <a:buFontTx/>
                        <a:buChar char="•"/>
                        <a:tabLst/>
                      </a:pPr>
                      <a:r>
                        <a:rPr kumimoji="0" lang="fa-IR" sz="2000" b="1" i="0" u="none" strike="noStrike" cap="none" normalizeH="0" baseline="0" dirty="0" smtClean="0">
                          <a:ln>
                            <a:noFill/>
                          </a:ln>
                          <a:solidFill>
                            <a:schemeClr val="tx1"/>
                          </a:solidFill>
                          <a:effectLst/>
                          <a:latin typeface="Arial" charset="0"/>
                          <a:cs typeface="B Nazanin" pitchFamily="2" charset="-78"/>
                        </a:rPr>
                        <a:t>تخصیص های کاری از پیش تعیین شده ندارند.</a:t>
                      </a:r>
                      <a:endParaRPr kumimoji="0" lang="en-US" sz="2000" b="1" i="0" u="none" strike="noStrike" cap="none" normalizeH="0" baseline="0" dirty="0" smtClean="0">
                        <a:ln>
                          <a:noFill/>
                        </a:ln>
                        <a:solidFill>
                          <a:schemeClr val="tx1"/>
                        </a:solidFill>
                        <a:effectLst/>
                        <a:latin typeface="Arial" charset="0"/>
                        <a:cs typeface="B Nazanin" pitchFamily="2" charset="-78"/>
                      </a:endParaRPr>
                    </a:p>
                    <a:p>
                      <a:pPr algn="r" rtl="1">
                        <a:lnSpc>
                          <a:spcPct val="150000"/>
                        </a:lnSpc>
                      </a:pPr>
                      <a:endParaRPr lang="fa-IR" sz="2000" b="1" dirty="0"/>
                    </a:p>
                  </a:txBody>
                  <a:tcPr/>
                </a:tc>
                <a:tc>
                  <a:txBody>
                    <a:bodyPr/>
                    <a:lstStyle/>
                    <a:p>
                      <a:pPr marL="0" marR="0" lvl="0" indent="0" algn="r" defTabSz="914400" rtl="1" eaLnBrk="1" fontAlgn="base" latinLnBrk="0" hangingPunct="1">
                        <a:lnSpc>
                          <a:spcPct val="150000"/>
                        </a:lnSpc>
                        <a:spcBef>
                          <a:spcPct val="20000"/>
                        </a:spcBef>
                        <a:spcAft>
                          <a:spcPct val="0"/>
                        </a:spcAft>
                        <a:buClrTx/>
                        <a:buSzTx/>
                        <a:buFontTx/>
                        <a:buChar char="•"/>
                        <a:tabLst/>
                      </a:pPr>
                      <a:r>
                        <a:rPr kumimoji="0" lang="fa-IR" sz="2000" b="1" i="0" u="none" strike="noStrike" cap="none" normalizeH="0" baseline="0" dirty="0" smtClean="0">
                          <a:ln>
                            <a:noFill/>
                          </a:ln>
                          <a:solidFill>
                            <a:schemeClr val="tx1"/>
                          </a:solidFill>
                          <a:effectLst/>
                          <a:latin typeface="Arial" charset="0"/>
                          <a:cs typeface="B Nazanin" pitchFamily="2" charset="-78"/>
                        </a:rPr>
                        <a:t>ادامه دارند : تکرارهمان فرایند بارهاوبارها </a:t>
                      </a:r>
                    </a:p>
                    <a:p>
                      <a:pPr marL="0" marR="0" lvl="0" indent="0" algn="r" defTabSz="914400" rtl="1" eaLnBrk="1" fontAlgn="base" latinLnBrk="0" hangingPunct="1">
                        <a:lnSpc>
                          <a:spcPct val="150000"/>
                        </a:lnSpc>
                        <a:spcBef>
                          <a:spcPct val="20000"/>
                        </a:spcBef>
                        <a:spcAft>
                          <a:spcPct val="0"/>
                        </a:spcAft>
                        <a:buClrTx/>
                        <a:buSzTx/>
                        <a:buFontTx/>
                        <a:buChar char="•"/>
                        <a:tabLst/>
                      </a:pPr>
                      <a:r>
                        <a:rPr kumimoji="0" lang="fa-IR" sz="2000" b="1" i="0" u="none" strike="noStrike" cap="none" normalizeH="0" baseline="0" dirty="0" smtClean="0">
                          <a:ln>
                            <a:noFill/>
                          </a:ln>
                          <a:solidFill>
                            <a:schemeClr val="tx1"/>
                          </a:solidFill>
                          <a:effectLst/>
                          <a:latin typeface="Arial" charset="0"/>
                          <a:cs typeface="B Nazanin" pitchFamily="2" charset="-78"/>
                        </a:rPr>
                        <a:t>تولید خروجی های یکسان در هربارتکرارفرایند </a:t>
                      </a:r>
                    </a:p>
                    <a:p>
                      <a:pPr marL="0" marR="0" lvl="0" indent="0" algn="r" defTabSz="914400" rtl="1" eaLnBrk="1" fontAlgn="base" latinLnBrk="0" hangingPunct="1">
                        <a:lnSpc>
                          <a:spcPct val="150000"/>
                        </a:lnSpc>
                        <a:spcBef>
                          <a:spcPct val="20000"/>
                        </a:spcBef>
                        <a:spcAft>
                          <a:spcPct val="0"/>
                        </a:spcAft>
                        <a:buClrTx/>
                        <a:buSzTx/>
                        <a:buFontTx/>
                        <a:buChar char="•"/>
                        <a:tabLst/>
                      </a:pPr>
                      <a:r>
                        <a:rPr kumimoji="0" lang="fa-IR" sz="2000" b="1" i="0" u="none" strike="noStrike" cap="none" normalizeH="0" baseline="0" dirty="0" smtClean="0">
                          <a:ln>
                            <a:noFill/>
                          </a:ln>
                          <a:solidFill>
                            <a:schemeClr val="tx1"/>
                          </a:solidFill>
                          <a:effectLst/>
                          <a:latin typeface="Arial" charset="0"/>
                          <a:cs typeface="B Nazanin" pitchFamily="2" charset="-78"/>
                        </a:rPr>
                        <a:t>تخصیص های کاری از پیش تعیین شده دارند.</a:t>
                      </a:r>
                      <a:endParaRPr kumimoji="0" lang="en-US" sz="2000" b="1" i="0" u="none" strike="noStrike" cap="none" normalizeH="0" baseline="0" dirty="0" smtClean="0">
                        <a:ln>
                          <a:noFill/>
                        </a:ln>
                        <a:solidFill>
                          <a:schemeClr val="tx1"/>
                        </a:solidFill>
                        <a:effectLst/>
                        <a:latin typeface="Arial" charset="0"/>
                        <a:cs typeface="B Nazanin" pitchFamily="2" charset="-78"/>
                      </a:endParaRPr>
                    </a:p>
                    <a:p>
                      <a:pPr algn="r" rtl="1">
                        <a:lnSpc>
                          <a:spcPct val="150000"/>
                        </a:lnSpc>
                      </a:pPr>
                      <a:endParaRPr lang="fa-IR" sz="2000" b="1" dirty="0"/>
                    </a:p>
                  </a:txBody>
                  <a:tcPr/>
                </a:tc>
              </a:tr>
            </a:tbl>
          </a:graphicData>
        </a:graphic>
      </p:graphicFrame>
      <p:sp>
        <p:nvSpPr>
          <p:cNvPr id="5" name="Slide Number Placeholder 4"/>
          <p:cNvSpPr>
            <a:spLocks noGrp="1"/>
          </p:cNvSpPr>
          <p:nvPr>
            <p:ph type="sldNum" sz="quarter" idx="12"/>
          </p:nvPr>
        </p:nvSpPr>
        <p:spPr/>
        <p:txBody>
          <a:bodyPr/>
          <a:lstStyle/>
          <a:p>
            <a:fld id="{5E71C6F4-85B1-40CF-B24D-38999EE461D8}" type="slidenum">
              <a:rPr lang="fa-IR" smtClean="0"/>
              <a:pPr/>
              <a:t>15</a:t>
            </a:fld>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مفهوم موقتی در پروژه ها</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lgn="just">
              <a:lnSpc>
                <a:spcPct val="150000"/>
              </a:lnSpc>
            </a:pPr>
            <a:r>
              <a:rPr lang="fa-IR" sz="2200" b="1" dirty="0" smtClean="0">
                <a:ea typeface="MS PGothic" pitchFamily="34" charset="-128"/>
                <a:cs typeface="B Nazanin" pitchFamily="2" charset="-78"/>
              </a:rPr>
              <a:t>هر پروژه در زمان مشخصی آغاز و خاتمه می یابد. پروژه زمانی خاتمه می یابد که به اهداف از پیش تعیین شده قبلی رسیده باشد یا هنگامی که مشخص شود امکان رسیدن به اهداف نمی باشد، باید پروژه خاتمه یابد.</a:t>
            </a:r>
          </a:p>
          <a:p>
            <a:pPr algn="just">
              <a:lnSpc>
                <a:spcPct val="150000"/>
              </a:lnSpc>
            </a:pPr>
            <a:r>
              <a:rPr lang="fa-IR" sz="2200" b="1" dirty="0" smtClean="0">
                <a:ea typeface="MS PGothic" pitchFamily="34" charset="-128"/>
                <a:cs typeface="B Nazanin" pitchFamily="2" charset="-78"/>
              </a:rPr>
              <a:t>محصولات و خدمات حاصل از پروژه ها عموما موقتی نیستند و اغلب دارای نتیجه ماندگار می باشند.</a:t>
            </a:r>
          </a:p>
          <a:p>
            <a:pPr algn="just">
              <a:lnSpc>
                <a:spcPct val="150000"/>
              </a:lnSpc>
            </a:pPr>
            <a:r>
              <a:rPr lang="fa-IR" sz="2200" b="1" dirty="0" smtClean="0">
                <a:ea typeface="MS PGothic" pitchFamily="34" charset="-128"/>
                <a:cs typeface="B Nazanin" pitchFamily="2" charset="-78"/>
              </a:rPr>
              <a:t>امکان استفاده از پروژه ها در بازار و خدمات اساسا موقتی است و برای اخذ نتایج بهتر لازم است محصولات و خدمات پروژه در چارچوب زمانی مشخص شده ارائه شوند.</a:t>
            </a:r>
          </a:p>
          <a:p>
            <a:pPr algn="just">
              <a:lnSpc>
                <a:spcPct val="150000"/>
              </a:lnSpc>
            </a:pPr>
            <a:r>
              <a:rPr lang="fa-IR" sz="2200" b="1" dirty="0" smtClean="0">
                <a:ea typeface="MS PGothic" pitchFamily="34" charset="-128"/>
                <a:cs typeface="B Nazanin" pitchFamily="2" charset="-78"/>
              </a:rPr>
              <a:t>ترکیب و تعداد گروه مجری پروژه در طول اجرا متغیر است و متناسب با شرایط پروژه و میزان پیشرفت کار تغییرات در گروه کاری ایجاد می گردد. </a:t>
            </a:r>
            <a:endParaRPr lang="en-US" sz="22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16</a:t>
            </a:fld>
            <a:endParaRPr lang="fa-I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مفهوم یکتایی نتایج پروژه ها</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lgn="just">
              <a:lnSpc>
                <a:spcPct val="200000"/>
              </a:lnSpc>
            </a:pPr>
            <a:r>
              <a:rPr lang="fa-IR" sz="2200" b="1" dirty="0" smtClean="0">
                <a:ea typeface="MS PGothic" pitchFamily="34" charset="-128"/>
                <a:cs typeface="B Nazanin" pitchFamily="2" charset="-78"/>
              </a:rPr>
              <a:t>اجرای پروژه ها انجام فعالیت های منحصر به فردی است که قبلا انجام نشده اند و یکتا می باشند.</a:t>
            </a:r>
          </a:p>
          <a:p>
            <a:pPr algn="just">
              <a:lnSpc>
                <a:spcPct val="200000"/>
              </a:lnSpc>
            </a:pPr>
            <a:r>
              <a:rPr lang="fa-IR" sz="2200" b="1" dirty="0" smtClean="0">
                <a:ea typeface="MS PGothic" pitchFamily="34" charset="-128"/>
                <a:cs typeface="B Nazanin" pitchFamily="2" charset="-78"/>
              </a:rPr>
              <a:t>نحوه اجرای هر یک از پروژه ها از سایرین متمایز است. نجوه اجرای پروژه ها به صورت کارشناسانه و دقیق و مرحله به مرحله تعیین می گردند.</a:t>
            </a:r>
            <a:endParaRPr lang="en-US" sz="22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17</a:t>
            </a:fld>
            <a:endParaRPr lang="fa-I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محدودیت های سه گانه</a:t>
            </a:r>
            <a:endParaRPr lang="fa-IR" sz="3600" b="1" dirty="0">
              <a:cs typeface="B Titr" pitchFamily="2" charset="-78"/>
            </a:endParaRPr>
          </a:p>
        </p:txBody>
      </p:sp>
      <p:pic>
        <p:nvPicPr>
          <p:cNvPr id="4" name="Content Placeholder 3"/>
          <p:cNvPicPr>
            <a:picLocks noGrp="1" noChangeAspect="1" noChangeArrowheads="1"/>
          </p:cNvPicPr>
          <p:nvPr>
            <p:ph idx="1"/>
          </p:nvPr>
        </p:nvPicPr>
        <p:blipFill>
          <a:blip r:embed="rId3"/>
          <a:srcRect/>
          <a:stretch>
            <a:fillRect/>
          </a:stretch>
        </p:blipFill>
        <p:spPr bwMode="auto">
          <a:xfrm>
            <a:off x="1500166" y="1214422"/>
            <a:ext cx="6500857" cy="5438751"/>
          </a:xfrm>
          <a:prstGeom prst="rect">
            <a:avLst/>
          </a:prstGeom>
          <a:noFill/>
          <a:ln w="12700" cap="sq">
            <a:noFill/>
            <a:miter lim="800000"/>
            <a:headEnd type="none" w="sm" len="sm"/>
            <a:tailEnd type="none" w="sm" len="sm"/>
          </a:ln>
          <a:effectLst/>
        </p:spPr>
      </p:pic>
      <p:sp>
        <p:nvSpPr>
          <p:cNvPr id="5" name="Slide Number Placeholder 4"/>
          <p:cNvSpPr>
            <a:spLocks noGrp="1"/>
          </p:cNvSpPr>
          <p:nvPr>
            <p:ph type="sldNum" sz="quarter" idx="12"/>
          </p:nvPr>
        </p:nvSpPr>
        <p:spPr/>
        <p:txBody>
          <a:bodyPr/>
          <a:lstStyle/>
          <a:p>
            <a:fld id="{5E71C6F4-85B1-40CF-B24D-38999EE461D8}" type="slidenum">
              <a:rPr lang="fa-IR" smtClean="0"/>
              <a:pPr/>
              <a:t>18</a:t>
            </a:fld>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en-US" sz="3600" b="1" dirty="0" smtClean="0">
                <a:cs typeface="B Titr" pitchFamily="2" charset="-78"/>
              </a:rPr>
              <a:t> </a:t>
            </a:r>
            <a:r>
              <a:rPr lang="fa-IR" sz="3600" b="1" dirty="0" smtClean="0">
                <a:cs typeface="B Titr" pitchFamily="2" charset="-78"/>
              </a:rPr>
              <a:t>ادامه محدودیت های سه گانه</a:t>
            </a:r>
            <a:endParaRPr lang="fa-IR" sz="3600" b="1" dirty="0">
              <a:cs typeface="B Titr" pitchFamily="2" charset="-78"/>
            </a:endParaRPr>
          </a:p>
        </p:txBody>
      </p:sp>
      <p:sp>
        <p:nvSpPr>
          <p:cNvPr id="3" name="Content Placeholder 2"/>
          <p:cNvSpPr>
            <a:spLocks noGrp="1"/>
          </p:cNvSpPr>
          <p:nvPr>
            <p:ph idx="1"/>
          </p:nvPr>
        </p:nvSpPr>
        <p:spPr bwMode="black">
          <a:xfrm>
            <a:off x="214282" y="1428736"/>
            <a:ext cx="8715436" cy="5286412"/>
          </a:xfrm>
        </p:spPr>
        <p:txBody>
          <a:bodyPr>
            <a:normAutofit/>
          </a:bodyPr>
          <a:lstStyle/>
          <a:p>
            <a:pPr algn="just">
              <a:lnSpc>
                <a:spcPct val="150000"/>
              </a:lnSpc>
            </a:pPr>
            <a:r>
              <a:rPr lang="fa-IR" sz="2400" b="1" dirty="0" smtClean="0">
                <a:cs typeface="B Nazanin" pitchFamily="2" charset="-78"/>
              </a:rPr>
              <a:t>دامنه : پروژه سعی در انجام چه کار موفقیت آمیزی دارد؟ مشتری پروژه یا بانی آن از پروژه چه محصول یا خدمت منحصر به فردی را انتظار دارد؟</a:t>
            </a:r>
          </a:p>
          <a:p>
            <a:pPr algn="just">
              <a:lnSpc>
                <a:spcPct val="150000"/>
              </a:lnSpc>
            </a:pPr>
            <a:r>
              <a:rPr lang="fa-IR" sz="2400" b="1" dirty="0" smtClean="0">
                <a:cs typeface="B Nazanin" pitchFamily="2" charset="-78"/>
              </a:rPr>
              <a:t>زمان: تکمیل پروژه چه مدت زمان طول خواهد کشید؟ زمانبندی پروژه چیست؟</a:t>
            </a:r>
          </a:p>
          <a:p>
            <a:pPr algn="just">
              <a:lnSpc>
                <a:spcPct val="150000"/>
              </a:lnSpc>
            </a:pPr>
            <a:r>
              <a:rPr lang="fa-IR" sz="2400" b="1" dirty="0" smtClean="0">
                <a:cs typeface="B Nazanin" pitchFamily="2" charset="-78"/>
              </a:rPr>
              <a:t>هزینه : تکمیل پروژه چه مقدار هزینه در بردارد؟</a:t>
            </a:r>
          </a:p>
          <a:p>
            <a:pPr algn="just">
              <a:lnSpc>
                <a:spcPct val="150000"/>
              </a:lnSpc>
            </a:pPr>
            <a:endParaRPr lang="fa-IR" sz="2400" b="1" dirty="0" smtClean="0">
              <a:cs typeface="B Nazanin" pitchFamily="2" charset="-78"/>
            </a:endParaRPr>
          </a:p>
          <a:p>
            <a:pPr algn="just">
              <a:lnSpc>
                <a:spcPct val="150000"/>
              </a:lnSpc>
            </a:pPr>
            <a:r>
              <a:rPr lang="fa-IR" sz="2400" b="1" i="1" u="sng" dirty="0" smtClean="0">
                <a:cs typeface="B Nazanin" pitchFamily="2" charset="-78"/>
              </a:rPr>
              <a:t>مدیریت محدودیت های سه گانه، مستلزم انجام تعاملاتی بین اهداف دامنه، زمان و هزینه یک پروژه است.</a:t>
            </a:r>
            <a:endParaRPr lang="fa-IR" sz="2400" b="1" i="1" u="sng" dirty="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19</a:t>
            </a:fld>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effectLst/>
                <a:cs typeface="B Titr" pitchFamily="2" charset="-78"/>
              </a:rPr>
              <a:t>فصل اول</a:t>
            </a:r>
            <a:endParaRPr lang="fa-IR" b="1" dirty="0">
              <a:effectLst/>
              <a:cs typeface="B Titr" pitchFamily="2" charset="-78"/>
            </a:endParaRPr>
          </a:p>
        </p:txBody>
      </p:sp>
      <p:sp>
        <p:nvSpPr>
          <p:cNvPr id="3" name="Subtitle 2"/>
          <p:cNvSpPr>
            <a:spLocks noGrp="1"/>
          </p:cNvSpPr>
          <p:nvPr>
            <p:ph type="subTitle" idx="1"/>
          </p:nvPr>
        </p:nvSpPr>
        <p:spPr>
          <a:xfrm>
            <a:off x="500034" y="3714752"/>
            <a:ext cx="7854696" cy="1071570"/>
          </a:xfrm>
        </p:spPr>
        <p:txBody>
          <a:bodyPr>
            <a:normAutofit/>
          </a:bodyPr>
          <a:lstStyle/>
          <a:p>
            <a:pPr algn="ctr"/>
            <a:r>
              <a:rPr lang="fa-IR" sz="3200" b="1" dirty="0" smtClean="0">
                <a:cs typeface="B Titr" pitchFamily="2" charset="-78"/>
              </a:rPr>
              <a:t>مفهوم پروژه</a:t>
            </a:r>
            <a:endParaRPr lang="fa-IR" sz="3200" b="1" dirty="0">
              <a:solidFill>
                <a:schemeClr val="tx1"/>
              </a:solidFill>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a:t>
            </a:fld>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928670"/>
            <a:ext cx="8229600" cy="642958"/>
          </a:xfrm>
        </p:spPr>
        <p:txBody>
          <a:bodyPr>
            <a:normAutofit/>
          </a:bodyPr>
          <a:lstStyle/>
          <a:p>
            <a:pPr algn="ctr"/>
            <a:r>
              <a:rPr lang="fa-IR" sz="3600" b="1" dirty="0" smtClean="0">
                <a:cs typeface="B Titr" pitchFamily="2" charset="-78"/>
              </a:rPr>
              <a:t>مدیریت پروژه چیست؟</a:t>
            </a:r>
            <a:endParaRPr lang="fa-IR" sz="3600" b="1" dirty="0">
              <a:cs typeface="B Titr" pitchFamily="2" charset="-78"/>
            </a:endParaRPr>
          </a:p>
        </p:txBody>
      </p:sp>
      <p:sp>
        <p:nvSpPr>
          <p:cNvPr id="3" name="Content Placeholder 2"/>
          <p:cNvSpPr>
            <a:spLocks noGrp="1"/>
          </p:cNvSpPr>
          <p:nvPr>
            <p:ph idx="1"/>
          </p:nvPr>
        </p:nvSpPr>
        <p:spPr bwMode="black">
          <a:xfrm>
            <a:off x="214282" y="2285992"/>
            <a:ext cx="8715436" cy="3571924"/>
          </a:xfrm>
        </p:spPr>
        <p:txBody>
          <a:bodyPr>
            <a:normAutofit/>
          </a:bodyPr>
          <a:lstStyle/>
          <a:p>
            <a:pPr>
              <a:lnSpc>
                <a:spcPct val="150000"/>
              </a:lnSpc>
            </a:pPr>
            <a:r>
              <a:rPr lang="fa-IR" sz="2400" b="1" dirty="0" smtClean="0">
                <a:cs typeface="B Nazanin" pitchFamily="2" charset="-78"/>
              </a:rPr>
              <a:t>کاربرد دانش، مهارت ها، ابزار و تکنیک های لازم در اداره فعالیت های پروژه به نحوی که اهداف و الزامات پروژه تأمین شود.</a:t>
            </a:r>
          </a:p>
          <a:p>
            <a:pPr algn="just">
              <a:lnSpc>
                <a:spcPct val="150000"/>
              </a:lnSpc>
            </a:pPr>
            <a:r>
              <a:rPr lang="fa-IR" sz="2400" b="1" dirty="0" smtClean="0">
                <a:cs typeface="B Nazanin" pitchFamily="2" charset="-78"/>
              </a:rPr>
              <a:t>مدیران پروژه نباید تنها تلاش خود را روی تأمین اهداف دامنه، زمان، هزینه و کیفیت معطوف کنند ، بلکه باید فرایندی را به کار گیرند که در نتیجه آن نیازها و انتظارات تمامی ذینفعان پروژه تأمین شود.</a:t>
            </a:r>
            <a:endParaRPr lang="fa-IR" sz="2400" b="1" dirty="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20</a:t>
            </a:fld>
            <a:endParaRPr lang="fa-I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428596" y="214290"/>
            <a:ext cx="8229600" cy="785834"/>
          </a:xfrm>
        </p:spPr>
        <p:txBody>
          <a:bodyPr>
            <a:normAutofit/>
          </a:bodyPr>
          <a:lstStyle/>
          <a:p>
            <a:pPr algn="ctr"/>
            <a:r>
              <a:rPr lang="fa-IR" sz="3600" b="1" dirty="0" smtClean="0">
                <a:cs typeface="B Titr" pitchFamily="2" charset="-78"/>
              </a:rPr>
              <a:t>نرم افزارهای متداول برنامه ریزی و مدیریت پروژه</a:t>
            </a:r>
            <a:r>
              <a:rPr lang="en-US" sz="3600" dirty="0" smtClean="0">
                <a:cs typeface="B Titr" pitchFamily="2" charset="-78"/>
              </a:rPr>
              <a:t> </a:t>
            </a:r>
            <a:endParaRPr lang="fa-IR" sz="3600" b="1" dirty="0">
              <a:cs typeface="B Titr" pitchFamily="2" charset="-78"/>
            </a:endParaRPr>
          </a:p>
        </p:txBody>
      </p:sp>
      <p:sp>
        <p:nvSpPr>
          <p:cNvPr id="5" name="Slide Number Placeholder 4"/>
          <p:cNvSpPr>
            <a:spLocks noGrp="1"/>
          </p:cNvSpPr>
          <p:nvPr>
            <p:ph type="sldNum" sz="quarter" idx="12"/>
          </p:nvPr>
        </p:nvSpPr>
        <p:spPr/>
        <p:txBody>
          <a:bodyPr/>
          <a:lstStyle/>
          <a:p>
            <a:fld id="{5E71C6F4-85B1-40CF-B24D-38999EE461D8}" type="slidenum">
              <a:rPr lang="fa-IR" smtClean="0"/>
              <a:pPr/>
              <a:t>21</a:t>
            </a:fld>
            <a:endParaRPr lang="fa-IR" dirty="0"/>
          </a:p>
        </p:txBody>
      </p:sp>
      <p:sp>
        <p:nvSpPr>
          <p:cNvPr id="6" name="Content Placeholder 5"/>
          <p:cNvSpPr>
            <a:spLocks noGrp="1"/>
          </p:cNvSpPr>
          <p:nvPr>
            <p:ph idx="1"/>
          </p:nvPr>
        </p:nvSpPr>
        <p:spPr/>
        <p:txBody>
          <a:bodyPr/>
          <a:lstStyle/>
          <a:p>
            <a:endParaRPr lang="en-US"/>
          </a:p>
        </p:txBody>
      </p:sp>
      <p:pic>
        <p:nvPicPr>
          <p:cNvPr id="7" name="Picture 3" descr="1 003"/>
          <p:cNvPicPr>
            <a:picLocks noChangeAspect="1" noChangeArrowheads="1"/>
          </p:cNvPicPr>
          <p:nvPr/>
        </p:nvPicPr>
        <p:blipFill>
          <a:blip r:embed="rId3">
            <a:lum contrast="18000"/>
          </a:blip>
          <a:srcRect/>
          <a:stretch>
            <a:fillRect/>
          </a:stretch>
        </p:blipFill>
        <p:spPr>
          <a:xfrm>
            <a:off x="685800" y="1143000"/>
            <a:ext cx="7696200" cy="5486400"/>
          </a:xfrm>
          <a:prstGeom prst="rect">
            <a:avLst/>
          </a:prstGeom>
          <a:solidFill>
            <a:srgbClr val="000099"/>
          </a:solidFill>
          <a:ln w="76200">
            <a:solidFill>
              <a:srgbClr val="000000"/>
            </a:solid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ctr"/>
            <a:r>
              <a:rPr lang="fa-IR" sz="4500" b="1" dirty="0" smtClean="0">
                <a:cs typeface="B Titr" pitchFamily="2" charset="-78"/>
              </a:rPr>
              <a:t>ابزارهای نرم افزاری مدیریت پروژه</a:t>
            </a:r>
            <a:endParaRPr lang="en-US" sz="4500" b="1" dirty="0">
              <a:cs typeface="B Titr" pitchFamily="2" charset="-78"/>
            </a:endParaRPr>
          </a:p>
        </p:txBody>
      </p:sp>
      <p:sp>
        <p:nvSpPr>
          <p:cNvPr id="3" name="Content Placeholder 2"/>
          <p:cNvSpPr>
            <a:spLocks noGrp="1"/>
          </p:cNvSpPr>
          <p:nvPr>
            <p:ph idx="1"/>
          </p:nvPr>
        </p:nvSpPr>
        <p:spPr>
          <a:xfrm>
            <a:off x="571472" y="1428736"/>
            <a:ext cx="8229600" cy="3786214"/>
          </a:xfrm>
        </p:spPr>
        <p:txBody>
          <a:bodyPr>
            <a:noAutofit/>
          </a:bodyPr>
          <a:lstStyle/>
          <a:p>
            <a:pPr marL="742950" lvl="2" indent="-342900" algn="just">
              <a:buSzPct val="75000"/>
              <a:buFont typeface="Wingdings" pitchFamily="2" charset="2"/>
              <a:buChar char="Ø"/>
            </a:pPr>
            <a:r>
              <a:rPr lang="fa-IR" sz="1800" b="1" dirty="0" smtClean="0">
                <a:cs typeface="B Mitra" pitchFamily="2" charset="-78"/>
              </a:rPr>
              <a:t>ابزارهای نرم افزاری تجاری که بسیاری از جنبه های مدیریت پروژه را خودکار می کنند، موجب تسهیل فرایند مدیریت پروژه می شوند.</a:t>
            </a:r>
          </a:p>
          <a:p>
            <a:pPr marL="742950" lvl="2" indent="-342900" algn="just">
              <a:buSzPct val="75000"/>
              <a:buFont typeface="Wingdings" pitchFamily="2" charset="2"/>
              <a:buChar char="Ø"/>
            </a:pPr>
            <a:r>
              <a:rPr lang="fa-IR" sz="1800" b="1" dirty="0" smtClean="0">
                <a:latin typeface="Times New Roman" pitchFamily="18" charset="0"/>
                <a:cs typeface="B Mitra" pitchFamily="2" charset="-78"/>
              </a:rPr>
              <a:t>نرم افزارهای مدیریت پروژه غالباً دارای قابلیت های</a:t>
            </a:r>
          </a:p>
          <a:p>
            <a:pPr marL="1200150" lvl="3" indent="-342900" algn="just">
              <a:buSzPct val="75000"/>
              <a:buFont typeface="Arial" pitchFamily="34" charset="0"/>
              <a:buChar char="•"/>
            </a:pPr>
            <a:r>
              <a:rPr lang="fa-IR" sz="1800" b="1" dirty="0" smtClean="0">
                <a:cs typeface="B Mitra" pitchFamily="2" charset="-78"/>
              </a:rPr>
              <a:t>تعریف وظایف و تخصیص منابع،</a:t>
            </a:r>
          </a:p>
          <a:p>
            <a:pPr marL="1200150" lvl="3" indent="-342900" algn="just">
              <a:buSzPct val="75000"/>
              <a:buFont typeface="Arial" pitchFamily="34" charset="0"/>
              <a:buChar char="•"/>
            </a:pPr>
            <a:r>
              <a:rPr lang="fa-IR" sz="1800" b="1" dirty="0" smtClean="0">
                <a:cs typeface="B Mitra" pitchFamily="2" charset="-78"/>
              </a:rPr>
              <a:t>تعیین تاریخ های شروع و پایان وظایف،</a:t>
            </a:r>
          </a:p>
          <a:p>
            <a:pPr marL="1200150" lvl="3" indent="-342900" algn="just">
              <a:buSzPct val="75000"/>
              <a:buFont typeface="Arial" pitchFamily="34" charset="0"/>
              <a:buChar char="•"/>
            </a:pPr>
            <a:r>
              <a:rPr lang="fa-IR" sz="1800" b="1" dirty="0" smtClean="0">
                <a:cs typeface="B Mitra" pitchFamily="2" charset="-78"/>
              </a:rPr>
              <a:t>ردیابی پیشرفت پروژه و</a:t>
            </a:r>
          </a:p>
          <a:p>
            <a:pPr marL="1200150" lvl="3" indent="-342900" algn="just">
              <a:buSzPct val="75000"/>
              <a:buFont typeface="Arial" pitchFamily="34" charset="0"/>
              <a:buChar char="•"/>
            </a:pPr>
            <a:r>
              <a:rPr lang="fa-IR" sz="1800" b="1" dirty="0" smtClean="0">
                <a:cs typeface="B Mitra" pitchFamily="2" charset="-78"/>
              </a:rPr>
              <a:t>تسهیل اصلاحات مورد نیاز در وظایف و منابع پروژه است. </a:t>
            </a:r>
          </a:p>
          <a:p>
            <a:pPr marL="742950" lvl="2" indent="-342900" algn="just">
              <a:buSzPct val="75000"/>
              <a:buFont typeface="Wingdings" pitchFamily="2" charset="2"/>
              <a:buChar char="Ø"/>
            </a:pPr>
            <a:r>
              <a:rPr lang="fa-IR" sz="1800" b="1" dirty="0" smtClean="0">
                <a:latin typeface="Times New Roman" pitchFamily="18" charset="0"/>
                <a:cs typeface="B Mitra" pitchFamily="2" charset="-78"/>
              </a:rPr>
              <a:t>برخی از این ابزارها برنامه های بزرگ و پیچیده ای هستند که برای مدیریت پروژه های بسیار بزرگ، گروه های کاری پراکنده و واحدهای سازمانی مورد استفاده قرار می گیرند.</a:t>
            </a:r>
          </a:p>
          <a:p>
            <a:pPr marL="742950" lvl="2" indent="-342900" algn="just">
              <a:buSzPct val="75000"/>
              <a:buFont typeface="Wingdings" pitchFamily="2" charset="2"/>
              <a:buChar char="Ø"/>
            </a:pPr>
            <a:r>
              <a:rPr lang="fa-IR" sz="1800" b="1" dirty="0" smtClean="0">
                <a:latin typeface="Times New Roman" pitchFamily="18" charset="0"/>
                <a:cs typeface="B Mitra" pitchFamily="2" charset="-78"/>
              </a:rPr>
              <a:t>نرم افزار </a:t>
            </a:r>
            <a:r>
              <a:rPr lang="en-US" sz="1800" b="1" dirty="0" smtClean="0">
                <a:latin typeface="Times New Roman" pitchFamily="18" charset="0"/>
                <a:cs typeface="B Mitra" pitchFamily="2" charset="-78"/>
              </a:rPr>
              <a:t>Microsoft Project</a:t>
            </a:r>
            <a:endParaRPr lang="fa-IR" sz="1800" b="1" dirty="0" smtClean="0">
              <a:latin typeface="Times New Roman" pitchFamily="18" charset="0"/>
              <a:cs typeface="B Mitra" pitchFamily="2" charset="-78"/>
            </a:endParaRPr>
          </a:p>
          <a:p>
            <a:pPr marL="1200150" lvl="3" indent="-342900" algn="just">
              <a:buSzPct val="75000"/>
              <a:buFont typeface="Arial" pitchFamily="34" charset="0"/>
              <a:buChar char="•"/>
            </a:pPr>
            <a:r>
              <a:rPr lang="fa-IR" sz="1800" b="1" dirty="0" smtClean="0">
                <a:cs typeface="B Mitra" pitchFamily="2" charset="-78"/>
              </a:rPr>
              <a:t>یکی از نرم افزارهای پرکاربرد مدیریت پروژه</a:t>
            </a:r>
          </a:p>
          <a:p>
            <a:pPr marL="1200150" lvl="3" indent="-342900" algn="just">
              <a:buSzPct val="75000"/>
              <a:buFont typeface="Arial" pitchFamily="34" charset="0"/>
              <a:buChar char="•"/>
            </a:pPr>
            <a:r>
              <a:rPr lang="fa-IR" sz="1800" b="1" dirty="0" smtClean="0">
                <a:cs typeface="B Mitra" pitchFamily="2" charset="-78"/>
              </a:rPr>
              <a:t>دارای قابلیت تولید نمودارهای گانت و پرت</a:t>
            </a:r>
          </a:p>
          <a:p>
            <a:pPr marL="1200150" lvl="3" indent="-342900" algn="just">
              <a:buSzPct val="75000"/>
              <a:buFont typeface="Arial" pitchFamily="34" charset="0"/>
              <a:buChar char="•"/>
            </a:pPr>
            <a:r>
              <a:rPr lang="fa-IR" sz="1800" b="1" dirty="0" smtClean="0">
                <a:cs typeface="B Mitra" pitchFamily="2" charset="-78"/>
              </a:rPr>
              <a:t>دارای قابلیت پشتیبانی از تحلیل مسیر بحرانی، تخصیص منابع، ردیابی پروژه و ارائه گزارش پیشرفت</a:t>
            </a:r>
          </a:p>
          <a:p>
            <a:pPr marL="1200150" lvl="3" indent="-342900" algn="just">
              <a:buSzPct val="75000"/>
              <a:buFont typeface="Arial" pitchFamily="34" charset="0"/>
              <a:buChar char="•"/>
            </a:pPr>
            <a:r>
              <a:rPr lang="fa-IR" sz="1800" b="1" dirty="0" smtClean="0">
                <a:cs typeface="B Mitra" pitchFamily="2" charset="-78"/>
              </a:rPr>
              <a:t>دارای نسخه سازمانی (</a:t>
            </a:r>
            <a:r>
              <a:rPr lang="en-US" sz="1800" b="1" dirty="0" smtClean="0">
                <a:latin typeface="Times New Roman" pitchFamily="18" charset="0"/>
                <a:cs typeface="Times New Roman" pitchFamily="18" charset="0"/>
              </a:rPr>
              <a:t>Enterprise Project Management Solution</a:t>
            </a:r>
            <a:r>
              <a:rPr lang="fa-IR" sz="1800" b="1" dirty="0" smtClean="0">
                <a:cs typeface="B Mitra" pitchFamily="2" charset="-78"/>
              </a:rPr>
              <a:t>) به همراه سرور برای پشتیبانی مدیریت پروژه در سازمان های بزرگ می باشد.</a:t>
            </a:r>
          </a:p>
          <a:p>
            <a:pPr marL="1200150" lvl="3" indent="-342900" algn="just">
              <a:buSzPct val="75000"/>
              <a:buNone/>
            </a:pPr>
            <a:endParaRPr lang="fa-IR" sz="1800" b="1" dirty="0" smtClean="0">
              <a:cs typeface="B Mitra" pitchFamily="2" charset="-78"/>
            </a:endParaRPr>
          </a:p>
          <a:p>
            <a:pPr marL="1200150" lvl="3" indent="-342900" algn="just">
              <a:buSzPct val="75000"/>
              <a:buNone/>
            </a:pPr>
            <a:endParaRPr lang="fa-IR" sz="1800" b="1" dirty="0" smtClean="0">
              <a:cs typeface="B Mitra"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22</a:t>
            </a:fld>
            <a:endParaRPr lang="fa-IR"/>
          </a:p>
        </p:txBody>
      </p:sp>
    </p:spTree>
    <p:extLst>
      <p:ext uri="{BB962C8B-B14F-4D97-AF65-F5344CB8AC3E}">
        <p14:creationId xmlns="" xmlns:p14="http://schemas.microsoft.com/office/powerpoint/2010/main" val="793024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6000760" y="785794"/>
            <a:ext cx="2800312" cy="3571900"/>
          </a:xfrm>
        </p:spPr>
        <p:txBody>
          <a:bodyPr>
            <a:normAutofit/>
          </a:bodyPr>
          <a:lstStyle/>
          <a:p>
            <a:pPr algn="ctr"/>
            <a:r>
              <a:rPr lang="fa-IR" sz="3600" dirty="0" smtClean="0">
                <a:cs typeface="B Titr" pitchFamily="2" charset="-78"/>
              </a:rPr>
              <a:t>محدوده هاي </a:t>
            </a:r>
            <a:br>
              <a:rPr lang="fa-IR" sz="3600" dirty="0" smtClean="0">
                <a:cs typeface="B Titr" pitchFamily="2" charset="-78"/>
              </a:rPr>
            </a:br>
            <a:r>
              <a:rPr lang="fa-IR" sz="3600" dirty="0" smtClean="0">
                <a:cs typeface="B Titr" pitchFamily="2" charset="-78"/>
              </a:rPr>
              <a:t>اصلي و فرايندهاي  عمده </a:t>
            </a:r>
            <a:br>
              <a:rPr lang="fa-IR" sz="3600" dirty="0" smtClean="0">
                <a:cs typeface="B Titr" pitchFamily="2" charset="-78"/>
              </a:rPr>
            </a:br>
            <a:r>
              <a:rPr lang="fa-IR" sz="3600" dirty="0" smtClean="0">
                <a:cs typeface="B Titr" pitchFamily="2" charset="-78"/>
              </a:rPr>
              <a:t>دانش مديريت </a:t>
            </a:r>
            <a:br>
              <a:rPr lang="fa-IR" sz="3600" dirty="0" smtClean="0">
                <a:cs typeface="B Titr" pitchFamily="2" charset="-78"/>
              </a:rPr>
            </a:br>
            <a:r>
              <a:rPr lang="fa-IR" sz="3600" dirty="0" smtClean="0">
                <a:cs typeface="B Titr" pitchFamily="2" charset="-78"/>
              </a:rPr>
              <a:t>پروژه</a:t>
            </a:r>
            <a:endParaRPr lang="fa-IR" sz="3600" b="1" dirty="0">
              <a:cs typeface="B Titr" pitchFamily="2" charset="-78"/>
            </a:endParaRPr>
          </a:p>
        </p:txBody>
      </p:sp>
      <p:sp>
        <p:nvSpPr>
          <p:cNvPr id="5" name="Slide Number Placeholder 4"/>
          <p:cNvSpPr>
            <a:spLocks noGrp="1"/>
          </p:cNvSpPr>
          <p:nvPr>
            <p:ph type="sldNum" sz="quarter" idx="12"/>
          </p:nvPr>
        </p:nvSpPr>
        <p:spPr/>
        <p:txBody>
          <a:bodyPr/>
          <a:lstStyle/>
          <a:p>
            <a:fld id="{5E71C6F4-85B1-40CF-B24D-38999EE461D8}" type="slidenum">
              <a:rPr lang="fa-IR" smtClean="0"/>
              <a:pPr/>
              <a:t>23</a:t>
            </a:fld>
            <a:endParaRPr lang="fa-IR"/>
          </a:p>
        </p:txBody>
      </p:sp>
      <p:pic>
        <p:nvPicPr>
          <p:cNvPr id="6" name="Picture 3" descr="2"/>
          <p:cNvPicPr>
            <a:picLocks noChangeAspect="1" noChangeArrowheads="1"/>
          </p:cNvPicPr>
          <p:nvPr/>
        </p:nvPicPr>
        <p:blipFill>
          <a:blip r:embed="rId3"/>
          <a:srcRect/>
          <a:stretch>
            <a:fillRect/>
          </a:stretch>
        </p:blipFill>
        <p:spPr bwMode="auto">
          <a:xfrm>
            <a:off x="285720" y="0"/>
            <a:ext cx="5638800" cy="6858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ذینفعان پروژه</a:t>
            </a:r>
            <a:endParaRPr lang="fa-IR" sz="3600" b="1" dirty="0">
              <a:cs typeface="B Titr" pitchFamily="2" charset="-78"/>
            </a:endParaRPr>
          </a:p>
        </p:txBody>
      </p:sp>
      <p:sp>
        <p:nvSpPr>
          <p:cNvPr id="3" name="Content Placeholder 2"/>
          <p:cNvSpPr>
            <a:spLocks noGrp="1"/>
          </p:cNvSpPr>
          <p:nvPr>
            <p:ph idx="1"/>
          </p:nvPr>
        </p:nvSpPr>
        <p:spPr bwMode="black">
          <a:xfrm>
            <a:off x="214282" y="1928802"/>
            <a:ext cx="8715436" cy="4214842"/>
          </a:xfrm>
        </p:spPr>
        <p:txBody>
          <a:bodyPr>
            <a:normAutofit/>
          </a:bodyPr>
          <a:lstStyle/>
          <a:p>
            <a:pPr algn="just">
              <a:lnSpc>
                <a:spcPct val="150000"/>
              </a:lnSpc>
              <a:buNone/>
            </a:pPr>
            <a:r>
              <a:rPr lang="fa-IR" b="1" i="1" u="sng" dirty="0" smtClean="0">
                <a:cs typeface="B Nazanin" pitchFamily="2" charset="-78"/>
              </a:rPr>
              <a:t> ذینفعان : </a:t>
            </a:r>
            <a:r>
              <a:rPr lang="fa-IR" b="1" dirty="0" smtClean="0">
                <a:cs typeface="B Nazanin" pitchFamily="2" charset="-78"/>
              </a:rPr>
              <a:t>افرادی هستند که در انجام فعالیت های پروژه دخالت داشته یا به نوعی تحت تأثیر آن فعالیت ها هستند. ذینفعان شامل بانیان پروژه، اعضای تیم پروژه، کارمندان پشتیبانی، مشتریان، کاربران،تأمین کنندگان یا حتی مخالفان پروژه هستند که هر کدام نیاز ها و انتظارات متفاوتی دارند.</a:t>
            </a:r>
          </a:p>
          <a:p>
            <a:pPr algn="just">
              <a:lnSpc>
                <a:spcPct val="150000"/>
              </a:lnSpc>
              <a:buNone/>
            </a:pPr>
            <a:endParaRPr lang="fa-IR" b="1" i="1" u="sng"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24</a:t>
            </a:fld>
            <a:endParaRPr lang="fa-I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857232"/>
          </a:xfrm>
        </p:spPr>
        <p:txBody>
          <a:bodyPr>
            <a:normAutofit/>
          </a:bodyPr>
          <a:lstStyle/>
          <a:p>
            <a:pPr algn="ctr"/>
            <a:r>
              <a:rPr lang="fa-IR" sz="3600" b="1" dirty="0" smtClean="0">
                <a:cs typeface="B Titr" pitchFamily="2" charset="-78"/>
              </a:rPr>
              <a:t>منشور پروژه</a:t>
            </a:r>
            <a:endParaRPr lang="fa-IR" sz="3600" b="1" dirty="0">
              <a:cs typeface="B Titr" pitchFamily="2" charset="-78"/>
            </a:endParaRPr>
          </a:p>
        </p:txBody>
      </p:sp>
      <p:sp>
        <p:nvSpPr>
          <p:cNvPr id="3" name="Content Placeholder 2"/>
          <p:cNvSpPr>
            <a:spLocks noGrp="1"/>
          </p:cNvSpPr>
          <p:nvPr>
            <p:ph idx="1"/>
          </p:nvPr>
        </p:nvSpPr>
        <p:spPr bwMode="black">
          <a:xfrm>
            <a:off x="214282" y="928670"/>
            <a:ext cx="8715436" cy="5357850"/>
          </a:xfrm>
        </p:spPr>
        <p:txBody>
          <a:bodyPr>
            <a:normAutofit fontScale="77500" lnSpcReduction="20000"/>
          </a:bodyPr>
          <a:lstStyle/>
          <a:p>
            <a:pPr marL="0" indent="0" algn="just">
              <a:lnSpc>
                <a:spcPct val="150000"/>
              </a:lnSpc>
              <a:buNone/>
            </a:pPr>
            <a:r>
              <a:rPr lang="fa-IR" b="1" dirty="0" smtClean="0">
                <a:cs typeface="B Nazanin" pitchFamily="2" charset="-78"/>
              </a:rPr>
              <a:t>سندی است که وجود پروژه را رسمیت می بخشد و راهنمایی برای هدایت اعضای تیم پروژه است. در برخی از سازمان ها به جای آن از یک توافق نامه ساده استفاده می کنند. ذینفعان کلیدی سازمان با امضای منشور پروژه موافقت خود را اعلام می کنند.</a:t>
            </a:r>
            <a:endParaRPr lang="fa-IR" sz="2000" b="1" dirty="0" smtClean="0">
              <a:cs typeface="B Nazanin" pitchFamily="2" charset="-78"/>
            </a:endParaRPr>
          </a:p>
          <a:p>
            <a:pPr marL="0" indent="0" algn="just">
              <a:lnSpc>
                <a:spcPct val="150000"/>
              </a:lnSpc>
              <a:buNone/>
            </a:pPr>
            <a:r>
              <a:rPr lang="fa-IR" sz="2800" b="1" dirty="0" smtClean="0">
                <a:cs typeface="B Nazanin" pitchFamily="2" charset="-78"/>
              </a:rPr>
              <a:t>بخش های کلیدی منشور پروژه</a:t>
            </a:r>
          </a:p>
          <a:p>
            <a:pPr lvl="1" algn="just">
              <a:lnSpc>
                <a:spcPct val="150000"/>
              </a:lnSpc>
              <a:buFont typeface="Wingdings" pitchFamily="2" charset="2"/>
              <a:buChar char="q"/>
            </a:pPr>
            <a:r>
              <a:rPr lang="fa-IR" sz="2600" b="1" dirty="0" smtClean="0">
                <a:cs typeface="B Nazanin" pitchFamily="2" charset="-78"/>
              </a:rPr>
              <a:t>عنوان پروژه و تاریخ مجوز آن </a:t>
            </a:r>
          </a:p>
          <a:p>
            <a:pPr lvl="2" algn="just">
              <a:lnSpc>
                <a:spcPct val="150000"/>
              </a:lnSpc>
              <a:buNone/>
            </a:pPr>
            <a:r>
              <a:rPr lang="fa-IR" sz="1900" b="1" dirty="0" smtClean="0">
                <a:cs typeface="B Nazanin" pitchFamily="2" charset="-78"/>
              </a:rPr>
              <a:t>می تواند عنوان فارسی، عنوان انگلیسی یا عنوان اختصاری برای پروژه باشد.</a:t>
            </a:r>
          </a:p>
          <a:p>
            <a:pPr lvl="1" algn="just">
              <a:lnSpc>
                <a:spcPct val="150000"/>
              </a:lnSpc>
              <a:buFont typeface="Wingdings" pitchFamily="2" charset="2"/>
              <a:buChar char="q"/>
            </a:pPr>
            <a:r>
              <a:rPr lang="fa-IR" sz="2600" b="1" dirty="0" smtClean="0">
                <a:cs typeface="B Nazanin" pitchFamily="2" charset="-78"/>
              </a:rPr>
              <a:t>توصیف پروژه </a:t>
            </a:r>
          </a:p>
          <a:p>
            <a:pPr lvl="2" algn="just">
              <a:lnSpc>
                <a:spcPct val="150000"/>
              </a:lnSpc>
              <a:buNone/>
            </a:pPr>
            <a:r>
              <a:rPr lang="fa-IR" b="1" dirty="0" smtClean="0">
                <a:cs typeface="B Nazanin" pitchFamily="2" charset="-78"/>
              </a:rPr>
              <a:t>شامل بیان کلی مساله، علت اصلی نیاز به پروژه ، بیان اهدافی که قرار است در این پروژه به آنها دست پیدا کنیم</a:t>
            </a:r>
            <a:r>
              <a:rPr lang="fa-IR" sz="2200" b="1" dirty="0" smtClean="0">
                <a:cs typeface="B Nazanin" pitchFamily="2" charset="-78"/>
              </a:rPr>
              <a:t>.</a:t>
            </a:r>
          </a:p>
          <a:p>
            <a:pPr lvl="1" algn="just">
              <a:lnSpc>
                <a:spcPct val="150000"/>
              </a:lnSpc>
              <a:buFont typeface="Wingdings" pitchFamily="2" charset="2"/>
              <a:buChar char="q"/>
            </a:pPr>
            <a:r>
              <a:rPr lang="fa-IR" sz="2600" b="1" dirty="0" smtClean="0">
                <a:cs typeface="B Nazanin" pitchFamily="2" charset="-78"/>
              </a:rPr>
              <a:t>نام مدیر پروژه و اطلاعات تماس با او و سطح اختیارات او</a:t>
            </a:r>
          </a:p>
          <a:p>
            <a:pPr lvl="1" algn="just">
              <a:lnSpc>
                <a:spcPct val="150000"/>
              </a:lnSpc>
              <a:buFont typeface="Wingdings" pitchFamily="2" charset="2"/>
              <a:buChar char="q"/>
            </a:pPr>
            <a:r>
              <a:rPr lang="fa-IR" sz="2600" b="1" dirty="0" smtClean="0">
                <a:cs typeface="B Nazanin" pitchFamily="2" charset="-78"/>
              </a:rPr>
              <a:t>کارفرما، مجری ، مشاوران . سایر ارکان پروژه</a:t>
            </a:r>
          </a:p>
          <a:p>
            <a:pPr lvl="1" algn="just">
              <a:lnSpc>
                <a:spcPct val="150000"/>
              </a:lnSpc>
              <a:buFont typeface="Wingdings" pitchFamily="2" charset="2"/>
              <a:buChar char="q"/>
            </a:pPr>
            <a:r>
              <a:rPr lang="fa-IR" sz="2600" b="1" dirty="0" smtClean="0">
                <a:cs typeface="B Nazanin" pitchFamily="2" charset="-78"/>
              </a:rPr>
              <a:t>نیازها و اهداف کسب و کار </a:t>
            </a:r>
            <a:endParaRPr lang="en-US" sz="2600" b="1" dirty="0" smtClean="0">
              <a:cs typeface="B Nazanin" pitchFamily="2" charset="-78"/>
            </a:endParaRPr>
          </a:p>
          <a:p>
            <a:pPr lvl="2" algn="just">
              <a:lnSpc>
                <a:spcPct val="150000"/>
              </a:lnSpc>
              <a:buNone/>
            </a:pPr>
            <a:r>
              <a:rPr lang="fa-IR" sz="2200" b="1" dirty="0" smtClean="0">
                <a:cs typeface="B Nazanin" pitchFamily="2" charset="-78"/>
              </a:rPr>
              <a:t>نیازهای اصلی کسب و کار و اهداف اصلی و فرعی که از پروژه به دست می آیند مطرح می گردند.</a:t>
            </a:r>
          </a:p>
          <a:p>
            <a:pPr algn="just">
              <a:lnSpc>
                <a:spcPct val="150000"/>
              </a:lnSpc>
            </a:pPr>
            <a:endParaRPr lang="fa-IR" sz="2400" b="1" i="1" u="sng"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25</a:t>
            </a:fld>
            <a:endParaRPr lang="fa-I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ادامه بخش های کلیدی منشور پروژه</a:t>
            </a:r>
            <a:endParaRPr lang="fa-IR" sz="3600" b="1" dirty="0">
              <a:cs typeface="B Titr" pitchFamily="2" charset="-78"/>
            </a:endParaRPr>
          </a:p>
        </p:txBody>
      </p:sp>
      <p:sp>
        <p:nvSpPr>
          <p:cNvPr id="3" name="Content Placeholder 2"/>
          <p:cNvSpPr>
            <a:spLocks noGrp="1"/>
          </p:cNvSpPr>
          <p:nvPr>
            <p:ph idx="1"/>
          </p:nvPr>
        </p:nvSpPr>
        <p:spPr bwMode="black">
          <a:xfrm>
            <a:off x="214282" y="1071546"/>
            <a:ext cx="8715436" cy="5357850"/>
          </a:xfrm>
        </p:spPr>
        <p:txBody>
          <a:bodyPr>
            <a:normAutofit fontScale="92500" lnSpcReduction="20000"/>
          </a:bodyPr>
          <a:lstStyle/>
          <a:p>
            <a:pPr lvl="1" algn="just">
              <a:lnSpc>
                <a:spcPct val="150000"/>
              </a:lnSpc>
              <a:buFont typeface="Wingdings" pitchFamily="2" charset="2"/>
              <a:buChar char="q"/>
            </a:pPr>
            <a:r>
              <a:rPr lang="fa-IR" sz="2200" b="1" dirty="0" smtClean="0">
                <a:cs typeface="B Nazanin" pitchFamily="2" charset="-78"/>
              </a:rPr>
              <a:t>توجیه اقتصادی و انگیزه تجاری پروژه  </a:t>
            </a:r>
          </a:p>
          <a:p>
            <a:pPr lvl="2" algn="just">
              <a:lnSpc>
                <a:spcPct val="150000"/>
              </a:lnSpc>
              <a:buNone/>
            </a:pPr>
            <a:r>
              <a:rPr lang="fa-IR" sz="1800" b="1" dirty="0" smtClean="0">
                <a:cs typeface="B Nazanin" pitchFamily="2" charset="-78"/>
              </a:rPr>
              <a:t>در این قسمت توجیه اقتصادی برای پروژه آورده می شود. این بخش شامل بحث های مالی و بودجه ای پیش بینی شده و مورد توافق است.</a:t>
            </a:r>
          </a:p>
          <a:p>
            <a:pPr lvl="1" algn="just">
              <a:lnSpc>
                <a:spcPct val="150000"/>
              </a:lnSpc>
              <a:buFont typeface="Wingdings" pitchFamily="2" charset="2"/>
              <a:buChar char="q"/>
            </a:pPr>
            <a:r>
              <a:rPr lang="fa-IR" sz="2200" b="1" dirty="0" smtClean="0">
                <a:cs typeface="B Nazanin" pitchFamily="2" charset="-78"/>
              </a:rPr>
              <a:t>بودجه پروژه</a:t>
            </a:r>
          </a:p>
          <a:p>
            <a:pPr lvl="1" algn="just">
              <a:lnSpc>
                <a:spcPct val="150000"/>
              </a:lnSpc>
              <a:buFont typeface="Wingdings" pitchFamily="2" charset="2"/>
              <a:buChar char="q"/>
            </a:pPr>
            <a:r>
              <a:rPr lang="fa-IR" sz="2200" b="1" dirty="0" smtClean="0">
                <a:cs typeface="B Nazanin" pitchFamily="2" charset="-78"/>
              </a:rPr>
              <a:t>منابع موجود </a:t>
            </a:r>
          </a:p>
          <a:p>
            <a:pPr lvl="2" algn="just">
              <a:lnSpc>
                <a:spcPct val="150000"/>
              </a:lnSpc>
              <a:buNone/>
            </a:pPr>
            <a:r>
              <a:rPr lang="fa-IR" sz="1800" b="1" dirty="0" smtClean="0">
                <a:cs typeface="B Nazanin" pitchFamily="2" charset="-78"/>
              </a:rPr>
              <a:t>در این قسمت لیست کلیه منابع انسانی و غیر انسانی که به صورت پیش فرض در اختیار پروژه قرار خواهند گرفت آورده می شود.</a:t>
            </a:r>
          </a:p>
          <a:p>
            <a:pPr lvl="1" algn="just">
              <a:lnSpc>
                <a:spcPct val="150000"/>
              </a:lnSpc>
              <a:buFont typeface="Wingdings" pitchFamily="2" charset="2"/>
              <a:buChar char="q"/>
            </a:pPr>
            <a:r>
              <a:rPr lang="fa-IR" sz="2200" b="1" dirty="0" smtClean="0">
                <a:cs typeface="B Nazanin" pitchFamily="2" charset="-78"/>
              </a:rPr>
              <a:t>ذینفعان</a:t>
            </a:r>
            <a:r>
              <a:rPr lang="fa-IR" sz="2000" b="1" dirty="0" smtClean="0">
                <a:cs typeface="B Nazanin" pitchFamily="2" charset="-78"/>
              </a:rPr>
              <a:t> </a:t>
            </a:r>
          </a:p>
          <a:p>
            <a:pPr lvl="2" algn="just">
              <a:lnSpc>
                <a:spcPct val="150000"/>
              </a:lnSpc>
              <a:buNone/>
            </a:pPr>
            <a:r>
              <a:rPr lang="fa-IR" sz="1700" b="1" dirty="0" smtClean="0">
                <a:cs typeface="B Nazanin" pitchFamily="2" charset="-78"/>
              </a:rPr>
              <a:t>در این قسمت ذینفعان اصلی در خارج و داخل پروژه آورده می شوند. که شامل نام و مشخصات ذینفعان ، نوع ارتباط، شیوه تاثیرگذاری، انتظارات و ... می باشد.</a:t>
            </a:r>
          </a:p>
          <a:p>
            <a:pPr lvl="1" algn="just">
              <a:lnSpc>
                <a:spcPct val="160000"/>
              </a:lnSpc>
              <a:buFont typeface="Wingdings" pitchFamily="2" charset="2"/>
              <a:buChar char="q"/>
            </a:pPr>
            <a:r>
              <a:rPr lang="fa-IR" sz="2200" b="1" dirty="0" smtClean="0">
                <a:cs typeface="B Nazanin" pitchFamily="2" charset="-78"/>
              </a:rPr>
              <a:t>محدودیت و فرض های پروژه </a:t>
            </a:r>
          </a:p>
          <a:p>
            <a:pPr lvl="2" algn="just">
              <a:lnSpc>
                <a:spcPct val="150000"/>
              </a:lnSpc>
              <a:buNone/>
            </a:pPr>
            <a:r>
              <a:rPr lang="fa-IR" sz="1700" b="1" dirty="0" smtClean="0">
                <a:cs typeface="B Nazanin" pitchFamily="2" charset="-78"/>
              </a:rPr>
              <a:t>شامل موانع و شرایط محدود کننده ای است که وجود آنها باعث می شود تا تیم پروژه در تصمیم گیری با محدودیت مواجه گردد.</a:t>
            </a:r>
          </a:p>
          <a:p>
            <a:pPr lvl="2" algn="just">
              <a:lnSpc>
                <a:spcPct val="150000"/>
              </a:lnSpc>
              <a:buNone/>
            </a:pPr>
            <a:endParaRPr lang="fa-IR" sz="1700" b="1" dirty="0" smtClean="0">
              <a:cs typeface="B Nazanin" pitchFamily="2" charset="-78"/>
            </a:endParaRPr>
          </a:p>
          <a:p>
            <a:pPr lvl="2" algn="just">
              <a:lnSpc>
                <a:spcPct val="150000"/>
              </a:lnSpc>
              <a:buNone/>
            </a:pPr>
            <a:endParaRPr lang="fa-IR" sz="1700" b="1" dirty="0" smtClean="0">
              <a:cs typeface="B Nazanin" pitchFamily="2" charset="-78"/>
            </a:endParaRPr>
          </a:p>
          <a:p>
            <a:pPr lvl="2" algn="just">
              <a:lnSpc>
                <a:spcPct val="150000"/>
              </a:lnSpc>
              <a:buNone/>
            </a:pPr>
            <a:endParaRPr lang="fa-IR" sz="1700" b="1" dirty="0" smtClean="0">
              <a:cs typeface="B Nazanin" pitchFamily="2" charset="-78"/>
            </a:endParaRPr>
          </a:p>
          <a:p>
            <a:pPr algn="just">
              <a:lnSpc>
                <a:spcPct val="150000"/>
              </a:lnSpc>
            </a:pPr>
            <a:endParaRPr lang="fa-IR" sz="2400" b="1" i="1" u="sng"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26</a:t>
            </a:fld>
            <a:endParaRPr lang="fa-I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ادامه بخش های کلیدی منشور پروژه</a:t>
            </a:r>
            <a:endParaRPr lang="fa-IR" sz="3600" b="1" dirty="0">
              <a:cs typeface="B Titr" pitchFamily="2" charset="-78"/>
            </a:endParaRPr>
          </a:p>
        </p:txBody>
      </p:sp>
      <p:sp>
        <p:nvSpPr>
          <p:cNvPr id="3" name="Content Placeholder 2"/>
          <p:cNvSpPr>
            <a:spLocks noGrp="1"/>
          </p:cNvSpPr>
          <p:nvPr>
            <p:ph idx="1"/>
          </p:nvPr>
        </p:nvSpPr>
        <p:spPr bwMode="black">
          <a:xfrm>
            <a:off x="214282" y="1214422"/>
            <a:ext cx="8715436" cy="5214974"/>
          </a:xfrm>
        </p:spPr>
        <p:txBody>
          <a:bodyPr>
            <a:normAutofit/>
          </a:bodyPr>
          <a:lstStyle/>
          <a:p>
            <a:pPr lvl="1" algn="just">
              <a:lnSpc>
                <a:spcPct val="140000"/>
              </a:lnSpc>
              <a:buFont typeface="Wingdings" pitchFamily="2" charset="2"/>
              <a:buChar char="q"/>
            </a:pPr>
            <a:r>
              <a:rPr lang="fa-IR" sz="2000" b="1" dirty="0" smtClean="0">
                <a:cs typeface="B Nazanin" pitchFamily="2" charset="-78"/>
              </a:rPr>
              <a:t>دستاوردهای اصلی و محصول نهایی پروژه</a:t>
            </a:r>
          </a:p>
          <a:p>
            <a:pPr lvl="2" algn="just">
              <a:lnSpc>
                <a:spcPct val="150000"/>
              </a:lnSpc>
              <a:buNone/>
            </a:pPr>
            <a:r>
              <a:rPr lang="fa-IR" sz="1700" b="1" dirty="0" smtClean="0">
                <a:cs typeface="B Nazanin" pitchFamily="2" charset="-78"/>
              </a:rPr>
              <a:t>در این قسمت دستاوردهای اصلی پروژه از دید ذینفعان و محصولات نهایی ذکر می گردد.</a:t>
            </a:r>
          </a:p>
          <a:p>
            <a:pPr lvl="1" algn="just">
              <a:lnSpc>
                <a:spcPct val="140000"/>
              </a:lnSpc>
              <a:buFont typeface="Wingdings" pitchFamily="2" charset="2"/>
              <a:buChar char="q"/>
            </a:pPr>
            <a:r>
              <a:rPr lang="fa-IR" sz="2000" b="1" dirty="0" smtClean="0">
                <a:cs typeface="B Nazanin" pitchFamily="2" charset="-78"/>
              </a:rPr>
              <a:t>ریسک های اصلی پروژه </a:t>
            </a:r>
          </a:p>
          <a:p>
            <a:pPr lvl="2" algn="just">
              <a:lnSpc>
                <a:spcPct val="150000"/>
              </a:lnSpc>
              <a:buNone/>
            </a:pPr>
            <a:r>
              <a:rPr lang="fa-IR" sz="1700" b="1" dirty="0" smtClean="0">
                <a:cs typeface="B Nazanin" pitchFamily="2" charset="-78"/>
              </a:rPr>
              <a:t>فهرست ریسک های کلان پروژه که می تواند مدیریت و اجرا پروژه را با مشکل مواجه کند لیست می گردد. جهت برنامه ریزی بهتر ریسک های اعلام شده پروژه دسته بندی می گردند.</a:t>
            </a:r>
          </a:p>
          <a:p>
            <a:pPr lvl="1" algn="just">
              <a:lnSpc>
                <a:spcPct val="140000"/>
              </a:lnSpc>
              <a:buFont typeface="Wingdings" pitchFamily="2" charset="2"/>
              <a:buChar char="q"/>
            </a:pPr>
            <a:r>
              <a:rPr lang="fa-IR" sz="2000" b="1" dirty="0" smtClean="0">
                <a:cs typeface="B Nazanin" pitchFamily="2" charset="-78"/>
              </a:rPr>
              <a:t>الزامات پروژه</a:t>
            </a:r>
          </a:p>
          <a:p>
            <a:pPr lvl="2" algn="just">
              <a:lnSpc>
                <a:spcPct val="150000"/>
              </a:lnSpc>
              <a:buNone/>
            </a:pPr>
            <a:r>
              <a:rPr lang="fa-IR" sz="1700" b="1" dirty="0" smtClean="0">
                <a:cs typeface="B Nazanin" pitchFamily="2" charset="-78"/>
              </a:rPr>
              <a:t>مشخصات کلی محصول و کارهای لازم در انجام پروژه</a:t>
            </a:r>
          </a:p>
          <a:p>
            <a:pPr lvl="1" algn="just">
              <a:lnSpc>
                <a:spcPct val="140000"/>
              </a:lnSpc>
              <a:buFont typeface="Wingdings" pitchFamily="2" charset="2"/>
              <a:buChar char="q"/>
            </a:pPr>
            <a:r>
              <a:rPr lang="fa-IR" sz="2000" b="1" dirty="0" smtClean="0">
                <a:cs typeface="B Nazanin" pitchFamily="2" charset="-78"/>
              </a:rPr>
              <a:t>معیارهای پذیرش</a:t>
            </a:r>
          </a:p>
          <a:p>
            <a:pPr lvl="2" algn="just">
              <a:lnSpc>
                <a:spcPct val="150000"/>
              </a:lnSpc>
              <a:buNone/>
            </a:pPr>
            <a:r>
              <a:rPr lang="fa-IR" sz="1700" b="1" dirty="0" smtClean="0">
                <a:cs typeface="B Nazanin" pitchFamily="2" charset="-78"/>
              </a:rPr>
              <a:t>معیارهایی که برای پذیرش محصول نهایی پروژه مد نظر هستند.</a:t>
            </a:r>
          </a:p>
          <a:p>
            <a:pPr lvl="1" algn="just">
              <a:lnSpc>
                <a:spcPct val="140000"/>
              </a:lnSpc>
              <a:buFont typeface="Wingdings" pitchFamily="2" charset="2"/>
              <a:buChar char="q"/>
            </a:pPr>
            <a:r>
              <a:rPr lang="fa-IR" sz="2000" b="1" dirty="0" smtClean="0">
                <a:cs typeface="B Nazanin" pitchFamily="2" charset="-78"/>
              </a:rPr>
              <a:t>نقاط پایانی اصلی در پروژه</a:t>
            </a:r>
          </a:p>
          <a:p>
            <a:pPr lvl="2" algn="just">
              <a:lnSpc>
                <a:spcPct val="150000"/>
              </a:lnSpc>
              <a:buNone/>
            </a:pPr>
            <a:r>
              <a:rPr lang="fa-IR" sz="1700" b="1" dirty="0" smtClean="0">
                <a:cs typeface="B Nazanin" pitchFamily="2" charset="-78"/>
              </a:rPr>
              <a:t>نقاط اصلی و مهم  </a:t>
            </a:r>
            <a:r>
              <a:rPr lang="en-US" sz="1700" b="1" dirty="0" smtClean="0">
                <a:cs typeface="B Nazanin" pitchFamily="2" charset="-78"/>
              </a:rPr>
              <a:t>(Milestone)</a:t>
            </a:r>
            <a:r>
              <a:rPr lang="fa-IR" sz="1700" b="1" dirty="0" smtClean="0">
                <a:cs typeface="B Nazanin" pitchFamily="2" charset="-78"/>
              </a:rPr>
              <a:t>در پروژه هستند که به مدیر پروژه برای برنامه ریزی بهتر کمک می کند.</a:t>
            </a:r>
          </a:p>
          <a:p>
            <a:pPr lvl="2" algn="just">
              <a:lnSpc>
                <a:spcPct val="150000"/>
              </a:lnSpc>
              <a:buNone/>
            </a:pPr>
            <a:endParaRPr lang="fa-IR" sz="1700" b="1" dirty="0" smtClean="0">
              <a:cs typeface="B Nazanin" pitchFamily="2" charset="-78"/>
            </a:endParaRPr>
          </a:p>
          <a:p>
            <a:pPr lvl="2" algn="just">
              <a:lnSpc>
                <a:spcPct val="150000"/>
              </a:lnSpc>
              <a:buNone/>
            </a:pPr>
            <a:endParaRPr lang="fa-IR" sz="1700" b="1" dirty="0" smtClean="0">
              <a:cs typeface="B Nazanin" pitchFamily="2" charset="-78"/>
            </a:endParaRPr>
          </a:p>
          <a:p>
            <a:pPr lvl="2" algn="just">
              <a:lnSpc>
                <a:spcPct val="150000"/>
              </a:lnSpc>
              <a:buNone/>
            </a:pPr>
            <a:endParaRPr lang="fa-IR" sz="1700" b="1" dirty="0" smtClean="0">
              <a:cs typeface="B Nazanin" pitchFamily="2" charset="-78"/>
            </a:endParaRPr>
          </a:p>
          <a:p>
            <a:pPr algn="just">
              <a:lnSpc>
                <a:spcPct val="150000"/>
              </a:lnSpc>
            </a:pPr>
            <a:endParaRPr lang="fa-IR" sz="2400" b="1" i="1" u="sng"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27</a:t>
            </a:fld>
            <a:endParaRPr lang="fa-I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تاريخچه مديريت پروژه به چه زماني باز مي‌گردد ؟</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defRPr/>
            </a:pPr>
            <a:r>
              <a:rPr lang="ar-SA" sz="2100" b="1" dirty="0" smtClean="0">
                <a:cs typeface="B Nazanin" pitchFamily="2" charset="-78"/>
              </a:rPr>
              <a:t>تاريخچه مديريت پروژه در جهان را معمولا به مديريت پروژه‌هاي عظيمي همچون ساخت اهرام مصر ، ديوار چين و يا بنا نهادن تخت جمشيد به دستور داريوش مربوط مي‏دانند ؛</a:t>
            </a:r>
            <a:br>
              <a:rPr lang="ar-SA" sz="2100" b="1" dirty="0" smtClean="0">
                <a:cs typeface="B Nazanin" pitchFamily="2" charset="-78"/>
              </a:rPr>
            </a:br>
            <a:r>
              <a:rPr lang="ar-SA" sz="2100" b="1" dirty="0" smtClean="0">
                <a:cs typeface="B Nazanin" pitchFamily="2" charset="-78"/>
              </a:rPr>
              <a:t>هريك از اين پروژه‌ها از جمله پروژه‌هاي بزرگ و پيچيده تاريخ بشريتند كه با كيفيت استاندارد بالا و بكارگيري نيروي عظيم انساني ساخته شده‏اند . </a:t>
            </a:r>
          </a:p>
          <a:p>
            <a:pPr algn="just">
              <a:defRPr/>
            </a:pPr>
            <a:r>
              <a:rPr lang="ar-SA" sz="2100" b="1" dirty="0" smtClean="0">
                <a:cs typeface="B Nazanin" pitchFamily="2" charset="-78"/>
              </a:rPr>
              <a:t>يك مدير پروژه وقتي به شهر اسرارآميز هخامنشيان سري مي‏زند و در هر گوشه‏اي از آن به نقوش هنرمندانه برجسته باستاني برخورد مي‌كند بدون شك دچار حيرت مي‏گردد كه چگونه چنين پروژه عظيمي قريب دو هزار و پانصد سال پيش با چنين كيفيت منحصر به‏ فردي ساخته شده كه علي‌رغم ويراني و به آتش كشيده شدن پياپي توسط اسكندر و تسخير كنندگان پس از او همچنان به عنوان نماد حيرت‌انگيز پروژه ايراني از آن ياد مي‏شود . هرچند به دستور كوروش ، مهندسان و سازندگان پاسارگاد موظف بودند شرح كار خود و همچنين برنامه كاري روز بعد خود را در لوحه‌هايي كه به نام كارنامك مشهور بود ‏, بنگارند اما امروزه جز با تكيه بر حدسيات نمي‌توان اظهارنظر قاطعي پيرامون نحوه دقيق مديريت پروژه‌هاي عظيم عهد باستان ابراز داشت ، چرا كه متاسفانه تاكنون هيچ مدرك و نشانه‌اي دال بر چگونگي بكار بستن روشها و تكنيكهاي مديريت پروژه در اين طرحها يافت نشده است .</a:t>
            </a:r>
            <a:endParaRPr lang="en-US" sz="21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3</a:t>
            </a:fld>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تاريخچه مديريت پروژه به چه زماني باز مي‌گردد ؟</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defRPr/>
            </a:pPr>
            <a:r>
              <a:rPr lang="ar-SA" sz="2400" b="1" dirty="0" smtClean="0">
                <a:cs typeface="B Nazanin" pitchFamily="2" charset="-78"/>
              </a:rPr>
              <a:t>اما تاريخچه مديريت پروژه در دنياي جديد به سالهاي ابتدايي دهه 1900 ميلادي باز مي‏گردد ؛ جايي كه هنري گانت با توسعه نمودار ميله‏اي ابداعي خود آغازگر حركت پرشتاب بعدي طي سالهاي دهه 1950 و 1960 ميلادي در پروژه‌هاي نظامي و هوافضاي آمريكا و سپس انگلستان گرديد . هرچند نام پرآوازه هنري گانت به عنوان پدر تكنيك‏هاي برنامه‌ريزي و كنترل پروژه در تاريخ ثبت گرديده است ليكن سالهاي دهه 1950 و 1960 به عنوان سالهاي آغازين رشد و توسعه مديريت پروژه در دنياي معاصر شناخته مي‌شود . اين سالها سرآغاز تكوين و توسعه بسياري از روشها و دانشهاي مربوط با مديريتهاي نه‌گانه پروژه است كه سالها بعد توسط نرم‌افزارهاي مختلف عملياتي و در پروژه‌ها بكار گرفته شدند .</a:t>
            </a: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4</a:t>
            </a:fld>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تاريخچه مديريت پروژه به چه زماني باز مي‌گردد ؟</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defRPr/>
            </a:pPr>
            <a:r>
              <a:rPr lang="ar-SA" sz="2200" b="1" dirty="0" smtClean="0">
                <a:cs typeface="B Nazanin" pitchFamily="2" charset="-78"/>
              </a:rPr>
              <a:t>گانت چارت در اوائل دهه 1900 ميلادي :</a:t>
            </a:r>
          </a:p>
          <a:p>
            <a:pPr>
              <a:defRPr/>
            </a:pPr>
            <a:r>
              <a:rPr lang="ar-SA" sz="2200" b="1" dirty="0" smtClean="0">
                <a:cs typeface="B Nazanin" pitchFamily="2" charset="-78"/>
              </a:rPr>
              <a:t>تاريخچه تكوين بارچارت به دوران جنگ جهاني اول ميرسد ؛ جائيكه يك آمريكايي به نام هنري گانت براي نخستين بار  بارچارت را براي برنامه‌ريزي و كنترل پروژه‌هاي موسسه كشتي‌سازي‌اش بكار برد . به پاسداشت اين اقدام نام گانت قبل از عنوان بارچارت تداعي كننده اين اقدام ارزشمند است . كتاب مرجع مهندسان صنايع اشاره مي‌دارد كه هنري گانت به كمك ابزار ابداعي خود در خلال جنگ جهاني اول توانست زمان ساخت كشتيهاي ترابري خود را به ميزان چشم‌گيري كوتاه نمايد . امروزه گانت چارت بدليل ساده و قابل فهم بودن آن , به عنوان روشي جالب و پرطرفدار به شكل وسيعي در دنيا جهت مديريت زمان پروژه‌ها به كار برده مي‌شود . يافته‌هاي يك پژوهش در ميان كاربران نرم افزار برنامه‌ريزي و كنترل پروژه </a:t>
            </a:r>
            <a:r>
              <a:rPr lang="en-US" sz="2200" b="1" dirty="0" smtClean="0">
                <a:cs typeface="B Nazanin" pitchFamily="2" charset="-78"/>
              </a:rPr>
              <a:t>Microsoft Project</a:t>
            </a:r>
            <a:r>
              <a:rPr lang="ar-SA" sz="2200" b="1" dirty="0" smtClean="0">
                <a:cs typeface="B Nazanin" pitchFamily="2" charset="-78"/>
              </a:rPr>
              <a:t> نشان داد كه هشتاد درصد مديران پروژه‌ها در دنيا ترجيح مي‌دهند‏ براي برنامه‌ريزي و كنترل پروژه‌هايشان از گانت چارت استفاده نمايند .</a:t>
            </a:r>
            <a:endParaRPr lang="en-US" sz="22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5</a:t>
            </a:fld>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نمونه نمودار گانت چارت</a:t>
            </a:r>
            <a:endParaRPr lang="fa-IR" sz="3600" b="1" dirty="0">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6</a:t>
            </a:fld>
            <a:endParaRPr lang="fa-IR"/>
          </a:p>
        </p:txBody>
      </p:sp>
      <p:pic>
        <p:nvPicPr>
          <p:cNvPr id="5" name="Picture 14"/>
          <p:cNvPicPr>
            <a:picLocks noGrp="1" noChangeAspect="1" noChangeArrowheads="1"/>
          </p:cNvPicPr>
          <p:nvPr>
            <p:ph idx="1"/>
          </p:nvPr>
        </p:nvPicPr>
        <p:blipFill>
          <a:blip r:embed="rId3"/>
          <a:srcRect t="11667" b="19661"/>
          <a:stretch>
            <a:fillRect/>
          </a:stretch>
        </p:blipFill>
        <p:spPr bwMode="auto">
          <a:xfrm>
            <a:off x="444514" y="1857364"/>
            <a:ext cx="8044820"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تعریف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nSpc>
                <a:spcPct val="150000"/>
              </a:lnSpc>
            </a:pPr>
            <a:r>
              <a:rPr lang="fa-IR" sz="2400" b="1" dirty="0" smtClean="0">
                <a:cs typeface="B Nazanin" pitchFamily="2" charset="-78"/>
              </a:rPr>
              <a:t>مجموعه تلاش هاي موقتي است که در راستای تولید یک محصول، خدمت یا دستیابی به یک نتیجه منحصر به فرد انجام می شود.</a:t>
            </a:r>
          </a:p>
          <a:p>
            <a:pPr>
              <a:lnSpc>
                <a:spcPct val="150000"/>
              </a:lnSpc>
            </a:pPr>
            <a:r>
              <a:rPr lang="fa-IR" sz="2400" b="1" dirty="0" smtClean="0">
                <a:cs typeface="B Nazanin" pitchFamily="2" charset="-78"/>
              </a:rPr>
              <a:t>مجموعه اي از فعاليتها براي دستيابي به منظور یا هدف خاص انجام مي گيرد.</a:t>
            </a:r>
          </a:p>
          <a:p>
            <a:pPr>
              <a:lnSpc>
                <a:spcPct val="150000"/>
              </a:lnSpc>
            </a:pPr>
            <a:r>
              <a:rPr lang="fa-IR" sz="2400" b="1" dirty="0" smtClean="0">
                <a:cs typeface="B Nazanin" pitchFamily="2" charset="-78"/>
              </a:rPr>
              <a:t>پروژه ها شامل فعالیت هایی هستند که باید در تاریخ های معین، با هزینه های معین و کیفیتی از پیش تعیین شده اجرا شوند.</a:t>
            </a:r>
            <a:endParaRPr lang="en-US" sz="2400" b="1" dirty="0" smtClean="0">
              <a:cs typeface="B Nazanin" pitchFamily="2" charset="-78"/>
            </a:endParaRPr>
          </a:p>
          <a:p>
            <a:pPr>
              <a:lnSpc>
                <a:spcPct val="150000"/>
              </a:lnSpc>
              <a:buNone/>
              <a:defRPr/>
            </a:pPr>
            <a:endParaRPr lang="en-US" sz="22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7</a:t>
            </a:fld>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برخی تعاریف دیگر</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nSpc>
                <a:spcPct val="150000"/>
              </a:lnSpc>
            </a:pPr>
            <a:r>
              <a:rPr lang="fa-IR" sz="2400" dirty="0" smtClean="0">
                <a:cs typeface="B Nazanin" pitchFamily="2" charset="-78"/>
              </a:rPr>
              <a:t>فعاليت : کوچکترين جزء عملياتي تشکيل دهنده يک پروژه را گويند.</a:t>
            </a:r>
          </a:p>
          <a:p>
            <a:pPr>
              <a:lnSpc>
                <a:spcPct val="150000"/>
              </a:lnSpc>
            </a:pPr>
            <a:r>
              <a:rPr lang="fa-IR" sz="2400" dirty="0" smtClean="0">
                <a:cs typeface="B Nazanin" pitchFamily="2" charset="-78"/>
              </a:rPr>
              <a:t>مثلاً جوش کاري،اجراي آسفالت، اجراي فونداسيون ، ... در يک پروژه سازه</a:t>
            </a:r>
          </a:p>
          <a:p>
            <a:pPr>
              <a:lnSpc>
                <a:spcPct val="150000"/>
              </a:lnSpc>
            </a:pPr>
            <a:r>
              <a:rPr lang="fa-IR" sz="2400" dirty="0" smtClean="0">
                <a:cs typeface="B Nazanin" pitchFamily="2" charset="-78"/>
              </a:rPr>
              <a:t>مدت فعاليت : مدت زمان انجام يک فعاليت در پروژه را مدت فعاليت گويند. اين زمان ميتواند کم يا زياد باشد اما صفر يا بي نهايت ممکن نيست.</a:t>
            </a:r>
          </a:p>
          <a:p>
            <a:pPr>
              <a:lnSpc>
                <a:spcPct val="150000"/>
              </a:lnSpc>
            </a:pPr>
            <a:r>
              <a:rPr lang="fa-IR" sz="2400" dirty="0" smtClean="0">
                <a:cs typeface="B Nazanin" pitchFamily="2" charset="-78"/>
              </a:rPr>
              <a:t>منابع: به کليه امکانات و وسايلي گفته ميشود که براي انجام آن فعاليت مورد نياز است. که به سه دسته عمده تقسيم ميشوند:</a:t>
            </a:r>
          </a:p>
          <a:p>
            <a:pPr>
              <a:lnSpc>
                <a:spcPct val="150000"/>
              </a:lnSpc>
            </a:pPr>
            <a:r>
              <a:rPr lang="fa-IR" sz="2400" dirty="0" smtClean="0">
                <a:cs typeface="B Nazanin" pitchFamily="2" charset="-78"/>
              </a:rPr>
              <a:t>1- منابع انساني   2- ماشين آلات و تجهيزات  3- مواد و مصالح </a:t>
            </a:r>
            <a:endParaRPr lang="en-US" sz="2400"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8</a:t>
            </a:fld>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انواع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nSpc>
                <a:spcPct val="150000"/>
              </a:lnSpc>
            </a:pPr>
            <a:r>
              <a:rPr lang="fa-IR" sz="2400" b="1" dirty="0" smtClean="0">
                <a:cs typeface="B Nazanin" pitchFamily="2" charset="-78"/>
              </a:rPr>
              <a:t>1- پروژه اجرايي:</a:t>
            </a:r>
          </a:p>
          <a:p>
            <a:pPr>
              <a:lnSpc>
                <a:spcPct val="150000"/>
              </a:lnSpc>
            </a:pPr>
            <a:r>
              <a:rPr lang="fa-IR" sz="2400" b="1" dirty="0" smtClean="0">
                <a:cs typeface="B Nazanin" pitchFamily="2" charset="-78"/>
              </a:rPr>
              <a:t>  همانند احداث پالايشگاه، احداث سد ، احداث ساختمان و ...</a:t>
            </a:r>
          </a:p>
          <a:p>
            <a:pPr>
              <a:lnSpc>
                <a:spcPct val="150000"/>
              </a:lnSpc>
            </a:pPr>
            <a:r>
              <a:rPr lang="fa-IR" sz="2400" b="1" dirty="0" smtClean="0">
                <a:cs typeface="B Nazanin" pitchFamily="2" charset="-78"/>
              </a:rPr>
              <a:t>2- پروژه مطالعاتي و تحقيقاتي:</a:t>
            </a:r>
          </a:p>
          <a:p>
            <a:pPr>
              <a:lnSpc>
                <a:spcPct val="150000"/>
              </a:lnSpc>
            </a:pPr>
            <a:r>
              <a:rPr lang="fa-IR" sz="2400" b="1" dirty="0" smtClean="0">
                <a:cs typeface="B Nazanin" pitchFamily="2" charset="-78"/>
              </a:rPr>
              <a:t>همانند مطالعه توجيه اقتصادي يک پروژه، مطالعات اجتماعي و فردي يک منطقه يا شهر و ...</a:t>
            </a:r>
          </a:p>
          <a:p>
            <a:pPr>
              <a:lnSpc>
                <a:spcPct val="150000"/>
              </a:lnSpc>
            </a:pPr>
            <a:r>
              <a:rPr lang="fa-IR" sz="2400" b="1" dirty="0" smtClean="0">
                <a:cs typeface="B Nazanin" pitchFamily="2" charset="-78"/>
              </a:rPr>
              <a:t>3- پروژه خدماتي :</a:t>
            </a:r>
          </a:p>
          <a:p>
            <a:pPr>
              <a:lnSpc>
                <a:spcPct val="150000"/>
              </a:lnSpc>
            </a:pPr>
            <a:r>
              <a:rPr lang="fa-IR" sz="2400" b="1" dirty="0" smtClean="0">
                <a:cs typeface="B Nazanin" pitchFamily="2" charset="-78"/>
              </a:rPr>
              <a:t>همانند زيبا سازي شهر، بهبود ترافيک ، دفع زباله و ...</a:t>
            </a:r>
          </a:p>
          <a:p>
            <a:pPr>
              <a:lnSpc>
                <a:spcPct val="150000"/>
              </a:lnSpc>
            </a:pPr>
            <a:endParaRPr lang="fa-IR" sz="2400" b="1" dirty="0" smtClean="0">
              <a:cs typeface="B Nazanin" pitchFamily="2" charset="-78"/>
            </a:endParaRPr>
          </a:p>
          <a:p>
            <a:pPr>
              <a:lnSpc>
                <a:spcPct val="150000"/>
              </a:lnSpc>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9</a:t>
            </a:fld>
            <a:endParaRPr lang="fa-I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Calibri"/>
        <a:ea typeface=""/>
        <a:cs typeface="Tahoma"/>
      </a:majorFont>
      <a:minorFont>
        <a:latin typeface="Calibri"/>
        <a:ea typeface=""/>
        <a:cs typeface="Tahom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1166</TotalTime>
  <Words>1803</Words>
  <Application>Microsoft Office PowerPoint</Application>
  <PresentationFormat>On-screen Show (4:3)</PresentationFormat>
  <Paragraphs>184</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کنترل پروژه دانشگاه جامع علمی کاربردی  کارخانجات مخابراتی ایران (ITMC)   نیمسال اول 94-93</vt:lpstr>
      <vt:lpstr>فصل اول</vt:lpstr>
      <vt:lpstr>تاريخچه مديريت پروژه به چه زماني باز مي‌گردد ؟</vt:lpstr>
      <vt:lpstr>تاريخچه مديريت پروژه به چه زماني باز مي‌گردد ؟</vt:lpstr>
      <vt:lpstr>تاريخچه مديريت پروژه به چه زماني باز مي‌گردد ؟</vt:lpstr>
      <vt:lpstr>نمونه نمودار گانت چارت</vt:lpstr>
      <vt:lpstr>تعریف پروژه</vt:lpstr>
      <vt:lpstr>برخی تعاریف دیگر</vt:lpstr>
      <vt:lpstr>انواع پروژه</vt:lpstr>
      <vt:lpstr>ویژگی های پروژه</vt:lpstr>
      <vt:lpstr>ویژگی های اهداف پروژه</vt:lpstr>
      <vt:lpstr>ویژگی های اهداف پروژه</vt:lpstr>
      <vt:lpstr>فرآیندهای پروژه</vt:lpstr>
      <vt:lpstr>مفهوم پروژه</vt:lpstr>
      <vt:lpstr>تفاوت بین پروژه ها با عملیات</vt:lpstr>
      <vt:lpstr>مفهوم موقتی در پروژه ها</vt:lpstr>
      <vt:lpstr>مفهوم یکتایی نتایج پروژه ها</vt:lpstr>
      <vt:lpstr>محدودیت های سه گانه</vt:lpstr>
      <vt:lpstr> ادامه محدودیت های سه گانه</vt:lpstr>
      <vt:lpstr>مدیریت پروژه چیست؟</vt:lpstr>
      <vt:lpstr>نرم افزارهای متداول برنامه ریزی و مدیریت پروژه </vt:lpstr>
      <vt:lpstr>ابزارهای نرم افزاری مدیریت پروژه</vt:lpstr>
      <vt:lpstr>محدوده هاي  اصلي و فرايندهاي  عمده  دانش مديريت  پروژه</vt:lpstr>
      <vt:lpstr>ذینفعان پروژه</vt:lpstr>
      <vt:lpstr>منشور پروژه</vt:lpstr>
      <vt:lpstr>ادامه بخش های کلیدی منشور پروژه</vt:lpstr>
      <vt:lpstr>ادامه بخش های کلیدی منشور پروژه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ajamshidi</dc:creator>
  <cp:lastModifiedBy>Mehrnoosh</cp:lastModifiedBy>
  <cp:revision>263</cp:revision>
  <dcterms:created xsi:type="dcterms:W3CDTF">2013-10-07T06:13:11Z</dcterms:created>
  <dcterms:modified xsi:type="dcterms:W3CDTF">2014-11-24T16:35:52Z</dcterms:modified>
</cp:coreProperties>
</file>