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24"/>
  </p:notesMasterIdLst>
  <p:sldIdLst>
    <p:sldId id="272" r:id="rId2"/>
    <p:sldId id="274" r:id="rId3"/>
    <p:sldId id="256" r:id="rId4"/>
    <p:sldId id="257" r:id="rId5"/>
    <p:sldId id="271" r:id="rId6"/>
    <p:sldId id="258" r:id="rId7"/>
    <p:sldId id="259" r:id="rId8"/>
    <p:sldId id="260" r:id="rId9"/>
    <p:sldId id="276" r:id="rId10"/>
    <p:sldId id="261" r:id="rId11"/>
    <p:sldId id="262" r:id="rId12"/>
    <p:sldId id="263" r:id="rId13"/>
    <p:sldId id="264" r:id="rId14"/>
    <p:sldId id="275" r:id="rId15"/>
    <p:sldId id="265" r:id="rId16"/>
    <p:sldId id="273" r:id="rId17"/>
    <p:sldId id="266" r:id="rId18"/>
    <p:sldId id="267" r:id="rId19"/>
    <p:sldId id="268" r:id="rId20"/>
    <p:sldId id="269" r:id="rId21"/>
    <p:sldId id="270" r:id="rId22"/>
    <p:sldId id="277" r:id="rId2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0" d="100"/>
          <a:sy n="80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4BDA792-7AE6-4EAD-981E-42D48EB77DBC}" type="datetimeFigureOut">
              <a:rPr lang="fa-IR" smtClean="0"/>
              <a:t>03/14/1435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9E53552-B8EB-43EA-845D-6AA8F4CAEDC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8400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53552-B8EB-43EA-845D-6AA8F4CAEDC1}" type="slidenum">
              <a:rPr lang="fa-IR" smtClean="0"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5774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964B-C2D1-4A4A-B632-90FC2B019A44}" type="datetimeFigureOut">
              <a:rPr lang="fa-IR" smtClean="0"/>
              <a:t>03/14/1435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C91A7-1B37-4CEC-B02F-2AF6FEFCB58B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964B-C2D1-4A4A-B632-90FC2B019A44}" type="datetimeFigureOut">
              <a:rPr lang="fa-IR" smtClean="0"/>
              <a:t>03/14/1435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C91A7-1B37-4CEC-B02F-2AF6FEFCB58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964B-C2D1-4A4A-B632-90FC2B019A44}" type="datetimeFigureOut">
              <a:rPr lang="fa-IR" smtClean="0"/>
              <a:t>03/14/1435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C91A7-1B37-4CEC-B02F-2AF6FEFCB58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964B-C2D1-4A4A-B632-90FC2B019A44}" type="datetimeFigureOut">
              <a:rPr lang="fa-IR" smtClean="0"/>
              <a:t>03/14/1435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C91A7-1B37-4CEC-B02F-2AF6FEFCB58B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964B-C2D1-4A4A-B632-90FC2B019A44}" type="datetimeFigureOut">
              <a:rPr lang="fa-IR" smtClean="0"/>
              <a:t>03/14/1435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C91A7-1B37-4CEC-B02F-2AF6FEFCB58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964B-C2D1-4A4A-B632-90FC2B019A44}" type="datetimeFigureOut">
              <a:rPr lang="fa-IR" smtClean="0"/>
              <a:t>03/14/1435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C91A7-1B37-4CEC-B02F-2AF6FEFCB58B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964B-C2D1-4A4A-B632-90FC2B019A44}" type="datetimeFigureOut">
              <a:rPr lang="fa-IR" smtClean="0"/>
              <a:t>03/14/1435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C91A7-1B37-4CEC-B02F-2AF6FEFCB58B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964B-C2D1-4A4A-B632-90FC2B019A44}" type="datetimeFigureOut">
              <a:rPr lang="fa-IR" smtClean="0"/>
              <a:t>03/14/1435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C91A7-1B37-4CEC-B02F-2AF6FEFCB58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964B-C2D1-4A4A-B632-90FC2B019A44}" type="datetimeFigureOut">
              <a:rPr lang="fa-IR" smtClean="0"/>
              <a:t>03/14/1435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C91A7-1B37-4CEC-B02F-2AF6FEFCB58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964B-C2D1-4A4A-B632-90FC2B019A44}" type="datetimeFigureOut">
              <a:rPr lang="fa-IR" smtClean="0"/>
              <a:t>03/14/1435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C91A7-1B37-4CEC-B02F-2AF6FEFCB58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964B-C2D1-4A4A-B632-90FC2B019A44}" type="datetimeFigureOut">
              <a:rPr lang="fa-IR" smtClean="0"/>
              <a:t>03/14/1435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C91A7-1B37-4CEC-B02F-2AF6FEFCB58B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254964B-C2D1-4A4A-B632-90FC2B019A44}" type="datetimeFigureOut">
              <a:rPr lang="fa-IR" smtClean="0"/>
              <a:t>03/14/1435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A4C91A7-1B37-4CEC-B02F-2AF6FEFCB58B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80928"/>
            <a:ext cx="7736647" cy="1143000"/>
          </a:xfrm>
        </p:spPr>
        <p:txBody>
          <a:bodyPr/>
          <a:lstStyle/>
          <a:p>
            <a:pPr marL="0" indent="0">
              <a:buNone/>
            </a:pPr>
            <a:r>
              <a:rPr lang="fa-IR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بسم الله الرحمن الرحیم</a:t>
            </a:r>
            <a:endParaRPr lang="fa-IR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13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832" y="1124744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200" dirty="0" smtClean="0"/>
              <a:t>-شواهد بالینی وجود کتو اسیدوز و عوامل زمینه ساز بروز آن بخصوص عفونت را بررسی نموده و وزن و قد و سطح بدن و شدت کم آبی بیمار را تعیین کنید.</a:t>
            </a:r>
          </a:p>
          <a:p>
            <a:r>
              <a:rPr lang="fa-IR" sz="2200" dirty="0" smtClean="0"/>
              <a:t>-سطح قند خون (با گلوکومتر) وسطح کتونها را در خون یا ادرار اندازه گیری کنید.</a:t>
            </a:r>
          </a:p>
          <a:p>
            <a:r>
              <a:rPr lang="fa-IR" sz="2200" dirty="0" smtClean="0"/>
              <a:t>-نمونه خون برای ازماشات بیوشیمی (قند ، اوره ف کراتینین ، سدیم ، پتاسیم </a:t>
            </a:r>
          </a:p>
          <a:p>
            <a:r>
              <a:rPr lang="fa-IR" sz="2200" dirty="0" smtClean="0"/>
              <a:t>-</a:t>
            </a:r>
            <a:r>
              <a:rPr lang="en-US" sz="2200" dirty="0" smtClean="0"/>
              <a:t>VBG(</a:t>
            </a:r>
            <a:r>
              <a:rPr lang="fa-IR" sz="2200" dirty="0" smtClean="0"/>
              <a:t>در بیماران شدیدا بد حال </a:t>
            </a:r>
            <a:r>
              <a:rPr lang="en-US" sz="2200" dirty="0" smtClean="0"/>
              <a:t>ABG  ) </a:t>
            </a:r>
            <a:r>
              <a:rPr lang="fa-IR" sz="2200" dirty="0" smtClean="0"/>
              <a:t>و ازمایش </a:t>
            </a:r>
            <a:r>
              <a:rPr lang="en-US" sz="2200" dirty="0" smtClean="0"/>
              <a:t>CBC  </a:t>
            </a:r>
            <a:r>
              <a:rPr lang="fa-IR" sz="2200" dirty="0" smtClean="0"/>
              <a:t>ارسال نمایید. </a:t>
            </a:r>
          </a:p>
          <a:p>
            <a:r>
              <a:rPr lang="fa-IR" sz="2200" dirty="0" smtClean="0"/>
              <a:t>-ازمایش کامل ادرار انجام ودر صورت لزوم کشت ادرار ، کشت خون و کشت حلق درخواست شود. </a:t>
            </a:r>
          </a:p>
          <a:p>
            <a:r>
              <a:rPr lang="fa-IR" sz="2200" dirty="0" smtClean="0"/>
              <a:t>-رادیوگرافی قفسه سینه و سینوس ها ممکن است ضرورت داشته باشد.</a:t>
            </a:r>
          </a:p>
          <a:p>
            <a:r>
              <a:rPr lang="fa-IR" sz="2200" dirty="0" smtClean="0"/>
              <a:t>-نوار قلب برای ارزیابی سطح پتاسیم انجام شود.</a:t>
            </a:r>
          </a:p>
          <a:p>
            <a:r>
              <a:rPr lang="fa-IR" sz="2200" dirty="0" smtClean="0"/>
              <a:t>-کودک را از نظر تغییر در حالت کتو اسیدوز پایش و مشاهده کنید.</a:t>
            </a:r>
          </a:p>
          <a:p>
            <a:r>
              <a:rPr lang="fa-IR" sz="2200" dirty="0" smtClean="0"/>
              <a:t>-وضعیت مایع رسانی کودک را پایش کنید : </a:t>
            </a:r>
          </a:p>
          <a:p>
            <a:r>
              <a:rPr lang="fa-IR" sz="2200" dirty="0" smtClean="0"/>
              <a:t>•ثبت صحیح جذب ، دفع و وزن مخصوص ادرار </a:t>
            </a:r>
          </a:p>
          <a:p>
            <a:r>
              <a:rPr lang="fa-IR" sz="2200" dirty="0" smtClean="0"/>
              <a:t>•پایش مایع رسانی :پوست خشک و خمیری ، افزایش وزن مخصوص ادرار ، خشکی غشاهای محیطی ، فرورفتگی ملاج ها در نوزادان </a:t>
            </a:r>
          </a:p>
          <a:p>
            <a:r>
              <a:rPr lang="fa-IR" sz="2200" dirty="0" smtClean="0"/>
              <a:t>•پایش اضافه بار مایعات: کاهش وزن مخصوص ادرار، ادم محیطی</a:t>
            </a:r>
            <a:endParaRPr lang="fa-IR" dirty="0" smtClean="0"/>
          </a:p>
          <a:p>
            <a:r>
              <a:rPr lang="fa-IR" dirty="0" smtClean="0"/>
              <a:t> </a:t>
            </a:r>
            <a:endParaRPr lang="fa-IR" dirty="0"/>
          </a:p>
        </p:txBody>
      </p:sp>
      <p:sp>
        <p:nvSpPr>
          <p:cNvPr id="6" name="Rectangle 5"/>
          <p:cNvSpPr/>
          <p:nvPr/>
        </p:nvSpPr>
        <p:spPr>
          <a:xfrm>
            <a:off x="2483768" y="244554"/>
            <a:ext cx="4968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a-IR" sz="2800" dirty="0">
                <a:solidFill>
                  <a:prstClr val="black"/>
                </a:solidFill>
              </a:rPr>
              <a:t>مراقبت بیماران در ارزیابی اولیه : </a:t>
            </a:r>
          </a:p>
        </p:txBody>
      </p:sp>
    </p:spTree>
    <p:extLst>
      <p:ext uri="{BB962C8B-B14F-4D97-AF65-F5344CB8AC3E}">
        <p14:creationId xmlns:p14="http://schemas.microsoft.com/office/powerpoint/2010/main" val="18615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948679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a-IR" sz="2200" dirty="0" smtClean="0"/>
          </a:p>
          <a:p>
            <a:r>
              <a:rPr lang="fa-IR" sz="2200" dirty="0" smtClean="0"/>
              <a:t>-در بیمارانی که سطح هوشیاری خیلی پایین و خواب آلودگی شدید دارند سوند معده گذاشته میشود تا بیمار از خطر اسپیراسیون محفوظ باشد و راههای هوایی باز باشند.</a:t>
            </a:r>
          </a:p>
          <a:p>
            <a:r>
              <a:rPr lang="fa-IR" sz="2200" dirty="0" smtClean="0"/>
              <a:t>-در بیماران تب دار بعد از گرفتن نمونه های لازم برای کشت ، آنتی بیوتیک شروع شود. </a:t>
            </a:r>
          </a:p>
          <a:p>
            <a:r>
              <a:rPr lang="fa-IR" sz="2200" dirty="0" smtClean="0"/>
              <a:t>-در بیمارانی که در شوک هستند و یا وضعیت مختلی در سیستم قلبی عروقی دارند اکسیژن درمانی انجام شود.</a:t>
            </a:r>
          </a:p>
          <a:p>
            <a:r>
              <a:rPr lang="fa-IR" sz="2200" dirty="0" smtClean="0"/>
              <a:t>-در بیماران بیهوش یا بیمارانی که قادر به تخلیه مثانه نیستند سوند ادراری گذاشته شود.</a:t>
            </a:r>
          </a:p>
          <a:p>
            <a:r>
              <a:rPr lang="fa-IR" sz="2200" dirty="0" smtClean="0"/>
              <a:t>-با کاتتر هپارینه یک رگ قابل دسترسی محیطی برای نمونه گیری های مکرر خون در نظر گرفته شود.</a:t>
            </a:r>
          </a:p>
          <a:p>
            <a:r>
              <a:rPr lang="fa-IR" sz="2200" dirty="0" smtClean="0"/>
              <a:t>-در صورت لزوم مانیتورینگ قلبی انجام شود.</a:t>
            </a:r>
          </a:p>
          <a:p>
            <a:r>
              <a:rPr lang="fa-IR" sz="2200" dirty="0" smtClean="0"/>
              <a:t>-تمام علایم بالینی ، آزمایشگاهی و جزییات اقدامات درمانی در یک برگه به دقت ثبت شود.</a:t>
            </a:r>
          </a:p>
          <a:p>
            <a:r>
              <a:rPr lang="fa-IR" sz="2200" dirty="0" smtClean="0"/>
              <a:t> </a:t>
            </a:r>
            <a:endParaRPr lang="fa-IR" sz="2200" dirty="0"/>
          </a:p>
        </p:txBody>
      </p:sp>
      <p:sp>
        <p:nvSpPr>
          <p:cNvPr id="6" name="Rectangle 5"/>
          <p:cNvSpPr/>
          <p:nvPr/>
        </p:nvSpPr>
        <p:spPr>
          <a:xfrm>
            <a:off x="3131840" y="163959"/>
            <a:ext cx="37444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a-IR" sz="2800" dirty="0">
                <a:solidFill>
                  <a:prstClr val="black"/>
                </a:solidFill>
              </a:rPr>
              <a:t>اقدامات محافظتی : </a:t>
            </a:r>
          </a:p>
        </p:txBody>
      </p:sp>
    </p:spTree>
    <p:extLst>
      <p:ext uri="{BB962C8B-B14F-4D97-AF65-F5344CB8AC3E}">
        <p14:creationId xmlns:p14="http://schemas.microsoft.com/office/powerpoint/2010/main" val="357525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544" y="692696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a-IR" sz="2200" dirty="0" smtClean="0"/>
          </a:p>
          <a:p>
            <a:r>
              <a:rPr lang="fa-IR" sz="2200" dirty="0" smtClean="0"/>
              <a:t>-توصیه می شود بیماران هر ساعت از نظر علایم بالینی ، داروهای خوراکی و تزریقی ،مایعات دریافتی و آزمایشات مورد ارزیابی قرار گیرند.</a:t>
            </a:r>
          </a:p>
          <a:p>
            <a:r>
              <a:rPr lang="fa-IR" sz="2200" dirty="0" smtClean="0"/>
              <a:t>-فشار خون ،تعداد ضربان قلب و تعداد تنفس هر ساعت کنترل و ثبت شود.</a:t>
            </a:r>
          </a:p>
          <a:p>
            <a:r>
              <a:rPr lang="fa-IR" sz="2200" dirty="0" smtClean="0"/>
              <a:t>-میزان مایعات تجویز شده و میزان مایعات دفع شده هر ساعت به دقت محاسبه شود.</a:t>
            </a:r>
          </a:p>
          <a:p>
            <a:r>
              <a:rPr lang="fa-IR" sz="2200" dirty="0" smtClean="0"/>
              <a:t>-در موارد شدید کتو اسیدوز برای اجتناب از بروز هیپر کالمی و هیپوکالمی مانیتورینگ قلبی و وضعیت موج </a:t>
            </a:r>
            <a:r>
              <a:rPr lang="en-US" sz="2200" dirty="0" smtClean="0"/>
              <a:t>T </a:t>
            </a:r>
            <a:r>
              <a:rPr lang="fa-IR" sz="2200" dirty="0" smtClean="0"/>
              <a:t>بررسی شود.</a:t>
            </a:r>
          </a:p>
          <a:p>
            <a:r>
              <a:rPr lang="fa-IR" sz="2200" dirty="0" smtClean="0"/>
              <a:t>-قند خون با گلوکومتر هر ساعت چک شود.</a:t>
            </a:r>
          </a:p>
          <a:p>
            <a:r>
              <a:rPr lang="fa-IR" sz="2200" dirty="0" smtClean="0"/>
              <a:t>-آزمایشات بیوشیمی هر 4-2 ساعت انجام شود. (</a:t>
            </a:r>
            <a:r>
              <a:rPr lang="en-US" sz="2200" dirty="0" smtClean="0"/>
              <a:t>K-Na-VBG ) </a:t>
            </a:r>
          </a:p>
          <a:p>
            <a:r>
              <a:rPr lang="en-US" sz="2200" dirty="0" smtClean="0"/>
              <a:t>-</a:t>
            </a:r>
            <a:r>
              <a:rPr lang="fa-IR" sz="2200" dirty="0" smtClean="0"/>
              <a:t>هر ساعت علایم و نشانه های ادم مغزی مورد بررسی قرار گیرد : سردرد ،کاهش ضربان قلب ،عود استفراغ ، تغییر وضعیت عصبی ( بیقراری ، تحریک پذیری ، خواب آلودگی ، بی اختیاری ) و علایم عصبی خاص ( فلج اعصاب مغزی ، تغییر پاسخ مردمک ) ، افزایش فشار خون ، کاهش </a:t>
            </a:r>
            <a:r>
              <a:rPr lang="en-US" sz="2200" dirty="0" smtClean="0"/>
              <a:t>O2saturation </a:t>
            </a:r>
          </a:p>
          <a:p>
            <a:r>
              <a:rPr lang="en-US" sz="2200" dirty="0" smtClean="0"/>
              <a:t> </a:t>
            </a:r>
            <a:endParaRPr lang="en-US" sz="2200" dirty="0"/>
          </a:p>
        </p:txBody>
      </p:sp>
      <p:sp>
        <p:nvSpPr>
          <p:cNvPr id="5" name="Rectangle 4"/>
          <p:cNvSpPr/>
          <p:nvPr/>
        </p:nvSpPr>
        <p:spPr>
          <a:xfrm>
            <a:off x="2411760" y="277505"/>
            <a:ext cx="3681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a-IR" sz="2800" dirty="0">
                <a:solidFill>
                  <a:prstClr val="black"/>
                </a:solidFill>
              </a:rPr>
              <a:t>نظارت بر بیماران : </a:t>
            </a:r>
          </a:p>
        </p:txBody>
      </p:sp>
    </p:spTree>
    <p:extLst>
      <p:ext uri="{BB962C8B-B14F-4D97-AF65-F5344CB8AC3E}">
        <p14:creationId xmlns:p14="http://schemas.microsoft.com/office/powerpoint/2010/main" val="276486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24744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a-IR" sz="2200" dirty="0" smtClean="0"/>
          </a:p>
          <a:p>
            <a:r>
              <a:rPr lang="fa-IR" sz="2200" dirty="0" smtClean="0"/>
              <a:t>-محلول های درون رگی بر اساس نتایج آزمایشگاهی و ظاهر بالینی تجویز شده و تزریق شود.جایگزینی مایعات حداقل برای 6-4 ساعت اول با </a:t>
            </a:r>
            <a:r>
              <a:rPr lang="en-US" sz="2200" dirty="0" smtClean="0"/>
              <a:t>N/S  </a:t>
            </a:r>
            <a:r>
              <a:rPr lang="fa-IR" sz="2200" dirty="0" smtClean="0"/>
              <a:t>انجام می شود ( تزریق 10-20</a:t>
            </a:r>
            <a:r>
              <a:rPr lang="en-US" sz="2200" dirty="0" smtClean="0"/>
              <a:t>cc/kg N/S  </a:t>
            </a:r>
            <a:r>
              <a:rPr lang="fa-IR" sz="2200" dirty="0" smtClean="0"/>
              <a:t>معمولا پیش از انفوزیون نگهدارنده صورت می گیرد.) بعد از آن سرم حداقل معادل نیم نرمال سدیم به همراه پتاسیم تجویز می شود.</a:t>
            </a:r>
          </a:p>
          <a:p>
            <a:endParaRPr lang="fa-IR" sz="2200" dirty="0" smtClean="0"/>
          </a:p>
          <a:p>
            <a:r>
              <a:rPr lang="fa-IR" sz="2200" dirty="0" smtClean="0"/>
              <a:t>مثالی از جبران مایعات نگهدارنده و 10 درصد کم آبی در عرض 48 ساعت :</a:t>
            </a:r>
            <a:endParaRPr lang="fa-IR" sz="2200" dirty="0"/>
          </a:p>
        </p:txBody>
      </p:sp>
      <p:sp>
        <p:nvSpPr>
          <p:cNvPr id="5" name="Rectangle 4"/>
          <p:cNvSpPr/>
          <p:nvPr/>
        </p:nvSpPr>
        <p:spPr>
          <a:xfrm>
            <a:off x="3183712" y="332656"/>
            <a:ext cx="29402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a-IR" sz="2800" dirty="0">
                <a:solidFill>
                  <a:prstClr val="black"/>
                </a:solidFill>
              </a:rPr>
              <a:t>مداخلات درمانی : </a:t>
            </a:r>
          </a:p>
        </p:txBody>
      </p:sp>
    </p:spTree>
    <p:extLst>
      <p:ext uri="{BB962C8B-B14F-4D97-AF65-F5344CB8AC3E}">
        <p14:creationId xmlns:p14="http://schemas.microsoft.com/office/powerpoint/2010/main" val="220398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18760208"/>
              </p:ext>
            </p:extLst>
          </p:nvPr>
        </p:nvGraphicFramePr>
        <p:xfrm>
          <a:off x="1547664" y="259512"/>
          <a:ext cx="6400800" cy="3235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00400"/>
                <a:gridCol w="3200400"/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وزن</a:t>
                      </a:r>
                      <a:r>
                        <a:rPr lang="fa-IR" baseline="0" dirty="0" smtClean="0"/>
                        <a:t> ( کیلوگرم )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سرعت انفوزیون (</a:t>
                      </a:r>
                      <a:r>
                        <a:rPr lang="en-US" dirty="0" smtClean="0"/>
                        <a:t>ml/kg/</a:t>
                      </a:r>
                      <a:r>
                        <a:rPr lang="en-US" dirty="0" err="1" smtClean="0"/>
                        <a:t>hr</a:t>
                      </a:r>
                      <a:r>
                        <a:rPr lang="en-US" dirty="0" smtClean="0"/>
                        <a:t> </a:t>
                      </a:r>
                      <a:r>
                        <a:rPr lang="fa-IR" dirty="0" smtClean="0"/>
                        <a:t>)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400" baseline="0" dirty="0" smtClean="0"/>
                        <a:t>        9-4</a:t>
                      </a:r>
                      <a:endParaRPr lang="fa-I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800" dirty="0" smtClean="0"/>
                        <a:t>          6</a:t>
                      </a:r>
                      <a:endParaRPr lang="fa-I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/>
                        <a:t>       19-10</a:t>
                      </a:r>
                      <a:endParaRPr lang="fa-I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baseline="0" dirty="0" smtClean="0"/>
                        <a:t>            5</a:t>
                      </a:r>
                      <a:endParaRPr lang="fa-I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        </a:t>
                      </a:r>
                      <a:r>
                        <a:rPr lang="fa-IR" sz="2400" dirty="0" smtClean="0"/>
                        <a:t>39-20</a:t>
                      </a:r>
                      <a:endParaRPr lang="fa-I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/>
                        <a:t>            4</a:t>
                      </a:r>
                      <a:endParaRPr lang="fa-I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/>
                        <a:t>      59-40</a:t>
                      </a:r>
                      <a:endParaRPr lang="fa-I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               </a:t>
                      </a:r>
                      <a:r>
                        <a:rPr lang="fa-IR" sz="2400" dirty="0" smtClean="0"/>
                        <a:t>3/5</a:t>
                      </a:r>
                      <a:endParaRPr lang="fa-IR" sz="2400" dirty="0"/>
                    </a:p>
                  </a:txBody>
                  <a:tcPr/>
                </a:tc>
              </a:tr>
              <a:tr h="97976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        </a:t>
                      </a:r>
                      <a:r>
                        <a:rPr lang="fa-IR" sz="2400" dirty="0" smtClean="0"/>
                        <a:t>80-60</a:t>
                      </a:r>
                      <a:endParaRPr lang="fa-I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               </a:t>
                      </a:r>
                      <a:r>
                        <a:rPr lang="fa-IR" sz="2400" dirty="0" smtClean="0"/>
                        <a:t>3</a:t>
                      </a:r>
                      <a:endParaRPr lang="fa-IR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21088"/>
            <a:ext cx="8064896" cy="7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0922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 </a:t>
            </a:r>
          </a:p>
          <a:p>
            <a:r>
              <a:rPr lang="en-US" sz="2200" dirty="0" smtClean="0"/>
              <a:t>-</a:t>
            </a:r>
            <a:r>
              <a:rPr lang="fa-IR" sz="2200" dirty="0" smtClean="0"/>
              <a:t>سطح گلوکز را هر ساعت پایش کنید : در عرض 12 ساعت نخست درمان گلوکز نباید به کمتر از 250 کاهش یابد سطح گلوکز نباید زیر 100</a:t>
            </a:r>
            <a:r>
              <a:rPr lang="en-US" sz="2200" dirty="0" smtClean="0"/>
              <a:t>mg/dl </a:t>
            </a:r>
            <a:r>
              <a:rPr lang="fa-IR" sz="2200" dirty="0" smtClean="0"/>
              <a:t>برسد زیرا کاهش سریع اسمولالیته کودک را در معرض خطر ادم مغزی قرار می دهد. </a:t>
            </a:r>
          </a:p>
          <a:p>
            <a:endParaRPr lang="fa-IR" sz="2200" dirty="0" smtClean="0"/>
          </a:p>
          <a:p>
            <a:r>
              <a:rPr lang="fa-IR" sz="2200" dirty="0" smtClean="0"/>
              <a:t>-برای درمان </a:t>
            </a:r>
            <a:r>
              <a:rPr lang="en-US" sz="2200" dirty="0" smtClean="0"/>
              <a:t>DKA  </a:t>
            </a:r>
            <a:r>
              <a:rPr lang="fa-IR" sz="2200" dirty="0" smtClean="0"/>
              <a:t>بهتر است انسولین معمولی به صورت درون رگی تزریق شود.</a:t>
            </a:r>
          </a:p>
          <a:p>
            <a:endParaRPr lang="fa-IR" sz="2200" dirty="0" smtClean="0"/>
          </a:p>
          <a:p>
            <a:r>
              <a:rPr lang="fa-IR" sz="2200" dirty="0" smtClean="0"/>
              <a:t>-انسولین تا 2 ساعت بعد از مایع درمانی شروع می شود ، برای مثال بعد از انفوزیون سرم اولیه که با هدف افزایش حجم داخل عروقی تجویز می شود.</a:t>
            </a:r>
          </a:p>
          <a:p>
            <a:endParaRPr lang="fa-IR" sz="2200" dirty="0" smtClean="0"/>
          </a:p>
          <a:p>
            <a:r>
              <a:rPr lang="fa-IR" sz="2200" dirty="0" smtClean="0"/>
              <a:t>-انسولین به میزان 0/1 </a:t>
            </a:r>
            <a:r>
              <a:rPr lang="en-US" sz="2200" dirty="0" smtClean="0"/>
              <a:t>unit/kg  </a:t>
            </a:r>
            <a:r>
              <a:rPr lang="fa-IR" sz="2200" dirty="0" smtClean="0"/>
              <a:t>تا اصلاح کتو اسیدوز ، </a:t>
            </a:r>
            <a:r>
              <a:rPr lang="en-US" sz="2200" dirty="0" smtClean="0"/>
              <a:t>PH  </a:t>
            </a:r>
            <a:r>
              <a:rPr lang="fa-IR" sz="2200" dirty="0" smtClean="0"/>
              <a:t>بالای 7/3 و بیکربنات بالای 15 بسته شدن شکاف آنیونی ادامه می یابد. این مدت خیلی طولانی تر از مدت زمان لازم برای اصلاح هیپر گلیسمی است. </a:t>
            </a:r>
          </a:p>
          <a:p>
            <a:endParaRPr lang="fa-IR" sz="2200" dirty="0" smtClean="0"/>
          </a:p>
        </p:txBody>
      </p:sp>
    </p:spTree>
    <p:extLst>
      <p:ext uri="{BB962C8B-B14F-4D97-AF65-F5344CB8AC3E}">
        <p14:creationId xmlns:p14="http://schemas.microsoft.com/office/powerpoint/2010/main" val="3583434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4144" y="1569660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/>
              <a:t>-</a:t>
            </a:r>
            <a:r>
              <a:rPr lang="fa-IR" sz="2200" dirty="0" smtClean="0"/>
              <a:t>با هدف جلوگیری از افت شدید قند خون و احتمال هیپوگلیسمی و ادم مغزی سرم قندی به میزان 5% دکستروز به محض رسیدن قند خون 300-250 شروع می شود.</a:t>
            </a:r>
          </a:p>
          <a:p>
            <a:endParaRPr lang="fa-IR" sz="2200" dirty="0" smtClean="0"/>
          </a:p>
          <a:p>
            <a:r>
              <a:rPr lang="fa-IR" sz="2200" dirty="0" smtClean="0"/>
              <a:t>-گاهی لازم است برای اصلاح اسیدوز و تداوم انسولین درمانی از سرم قندی با غلظت </a:t>
            </a:r>
            <a:r>
              <a:rPr lang="fa-IR" sz="2200" dirty="0" smtClean="0"/>
              <a:t>10% -12/5%یا سرم4/5 -1/5  </a:t>
            </a:r>
            <a:r>
              <a:rPr lang="fa-IR" sz="2200" dirty="0" smtClean="0"/>
              <a:t>استفاده شود. </a:t>
            </a:r>
          </a:p>
          <a:p>
            <a:endParaRPr lang="fa-IR" sz="2200" dirty="0" smtClean="0"/>
          </a:p>
          <a:p>
            <a:r>
              <a:rPr lang="fa-IR" sz="2200" dirty="0" smtClean="0"/>
              <a:t>-با رسیدن سطح گلوکز به 250 ، سطح </a:t>
            </a:r>
            <a:r>
              <a:rPr lang="en-US" sz="2200" dirty="0" smtClean="0"/>
              <a:t>PH </a:t>
            </a:r>
            <a:r>
              <a:rPr lang="fa-IR" sz="2200" dirty="0" smtClean="0"/>
              <a:t>به </a:t>
            </a:r>
            <a:r>
              <a:rPr lang="fa-IR" sz="2200" dirty="0" smtClean="0"/>
              <a:t>7/35</a:t>
            </a:r>
            <a:r>
              <a:rPr lang="fa-IR" sz="2200" dirty="0" smtClean="0"/>
              <a:t> </a:t>
            </a:r>
            <a:r>
              <a:rPr lang="fa-IR" sz="2200" dirty="0" smtClean="0"/>
              <a:t>و اصلاح کم آبی تجویز انسولین به صورت </a:t>
            </a:r>
            <a:r>
              <a:rPr lang="en-US" sz="2200" dirty="0" smtClean="0"/>
              <a:t>SQ  </a:t>
            </a:r>
            <a:r>
              <a:rPr lang="fa-IR" sz="2200" dirty="0" smtClean="0"/>
              <a:t>در آمده و کودک از</a:t>
            </a:r>
            <a:r>
              <a:rPr lang="en-US" sz="2200" dirty="0" smtClean="0"/>
              <a:t>NPO  </a:t>
            </a:r>
            <a:r>
              <a:rPr lang="fa-IR" sz="2200" dirty="0" smtClean="0"/>
              <a:t>خارج می شود. </a:t>
            </a:r>
            <a:endParaRPr lang="fa-IR" sz="2200" dirty="0"/>
          </a:p>
        </p:txBody>
      </p:sp>
      <p:sp>
        <p:nvSpPr>
          <p:cNvPr id="5" name="Rectangle 4"/>
          <p:cNvSpPr/>
          <p:nvPr/>
        </p:nvSpPr>
        <p:spPr>
          <a:xfrm>
            <a:off x="-28288" y="332656"/>
            <a:ext cx="915814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/>
              <a:t>-</a:t>
            </a:r>
            <a:r>
              <a:rPr lang="fa-IR" sz="2200" dirty="0" smtClean="0"/>
              <a:t>هر گاه مشخص شود که بیمار به انسولین حساس است مانند شیرخواران یا افراد مبتلا به کمای هیپر اسمولار دوز انسولین به 0/05 </a:t>
            </a:r>
            <a:r>
              <a:rPr lang="en-US" sz="2200" dirty="0" smtClean="0"/>
              <a:t>unit/kg/</a:t>
            </a:r>
            <a:r>
              <a:rPr lang="en-US" sz="2200" dirty="0" err="1" smtClean="0"/>
              <a:t>hr</a:t>
            </a:r>
            <a:r>
              <a:rPr lang="en-US" sz="2200" dirty="0" smtClean="0"/>
              <a:t> </a:t>
            </a:r>
            <a:r>
              <a:rPr lang="fa-IR" sz="2200" dirty="0" smtClean="0"/>
              <a:t>تقلیل می یابد. </a:t>
            </a:r>
            <a:endParaRPr lang="fa-IR" sz="2200" dirty="0"/>
          </a:p>
        </p:txBody>
      </p:sp>
    </p:spTree>
    <p:extLst>
      <p:ext uri="{BB962C8B-B14F-4D97-AF65-F5344CB8AC3E}">
        <p14:creationId xmlns:p14="http://schemas.microsoft.com/office/powerpoint/2010/main" val="326503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268760"/>
            <a:ext cx="91405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200" dirty="0" smtClean="0"/>
              <a:t>-صرف نظر از میزان پتاسیم خون جایگزینی پتاسیم ضروری است. </a:t>
            </a:r>
          </a:p>
          <a:p>
            <a:endParaRPr lang="fa-IR" sz="2200" dirty="0" smtClean="0"/>
          </a:p>
          <a:p>
            <a:r>
              <a:rPr lang="fa-IR" sz="2200" dirty="0" smtClean="0"/>
              <a:t>-اگر بیمار هیپو کالمیک است پتاسیم را همزمان با مایع درمانی اولیه و قبل از شروع انسولین شروع نمایید در غیر این صورت پتاسیم بعد از مایع درمانی اولیه و همزمان با شروع انسولین آغاز شود. اگر بیمار هیپر کالمیک است شروع پتاسیم را تا حصول اطمینان از برقراری جریان ادرار به تاخیر بیندازید.</a:t>
            </a:r>
          </a:p>
          <a:p>
            <a:endParaRPr lang="fa-IR" sz="2200" dirty="0" smtClean="0"/>
          </a:p>
          <a:p>
            <a:r>
              <a:rPr lang="fa-IR" sz="2200" dirty="0" smtClean="0"/>
              <a:t>-دوز اولیه شروع پتاسیم 40 </a:t>
            </a:r>
            <a:r>
              <a:rPr lang="en-US" sz="2200" dirty="0" err="1" smtClean="0"/>
              <a:t>meq</a:t>
            </a:r>
            <a:r>
              <a:rPr lang="en-US" sz="2200" dirty="0" smtClean="0"/>
              <a:t>/lit </a:t>
            </a:r>
            <a:r>
              <a:rPr lang="fa-IR" sz="2200" dirty="0" smtClean="0"/>
              <a:t>ودر ساعت های بعد بر مبنای میزان پتاسیم اندازه گیری شده دوز آن تنظیم می شود. </a:t>
            </a:r>
          </a:p>
          <a:p>
            <a:endParaRPr lang="fa-IR" sz="2200" dirty="0" smtClean="0"/>
          </a:p>
          <a:p>
            <a:r>
              <a:rPr lang="fa-IR" sz="2200" dirty="0" smtClean="0"/>
              <a:t>-اگر علی رغم استفاده از حد اکثر مجاز پتاسیم ( 0/5 </a:t>
            </a:r>
            <a:r>
              <a:rPr lang="en-US" sz="2200" dirty="0" err="1" smtClean="0"/>
              <a:t>mmol</a:t>
            </a:r>
            <a:r>
              <a:rPr lang="en-US" sz="2200" dirty="0" smtClean="0"/>
              <a:t>/kg/</a:t>
            </a:r>
            <a:r>
              <a:rPr lang="en-US" sz="2200" dirty="0" err="1" smtClean="0"/>
              <a:t>hr</a:t>
            </a:r>
            <a:r>
              <a:rPr lang="en-US" sz="2200" dirty="0" smtClean="0"/>
              <a:t>) </a:t>
            </a:r>
            <a:r>
              <a:rPr lang="fa-IR" sz="2200" dirty="0" smtClean="0"/>
              <a:t>میزان خونی آن کماکان پایین باقی بماند باید سرعت انفوزیون انسولین کم شود. </a:t>
            </a:r>
            <a:endParaRPr lang="fa-IR" sz="2200" dirty="0"/>
          </a:p>
        </p:txBody>
      </p:sp>
      <p:sp>
        <p:nvSpPr>
          <p:cNvPr id="5" name="Rectangle 4"/>
          <p:cNvSpPr/>
          <p:nvPr/>
        </p:nvSpPr>
        <p:spPr>
          <a:xfrm>
            <a:off x="2411760" y="188640"/>
            <a:ext cx="4079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a-IR" sz="2800" dirty="0">
                <a:solidFill>
                  <a:prstClr val="black"/>
                </a:solidFill>
              </a:rPr>
              <a:t>جایگزینی پتاسیم : </a:t>
            </a:r>
          </a:p>
        </p:txBody>
      </p:sp>
    </p:spTree>
    <p:extLst>
      <p:ext uri="{BB962C8B-B14F-4D97-AF65-F5344CB8AC3E}">
        <p14:creationId xmlns:p14="http://schemas.microsoft.com/office/powerpoint/2010/main" val="884638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46589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a-IR" sz="2200" dirty="0" smtClean="0"/>
          </a:p>
          <a:p>
            <a:r>
              <a:rPr lang="fa-IR" sz="2200" dirty="0" smtClean="0"/>
              <a:t>-به صورت روتین بیکربنات تجویز نمی شود. در موارد نادر که بیمار با اسیدوز خیلی شدید و در حالت شوک است ممکن است نیاز به استفاده از بیکربنات شود. اگر ضرورت داشت که از بیکربنات استفاده شود میزان آن 1-2</a:t>
            </a:r>
            <a:r>
              <a:rPr lang="en-US" sz="2200" dirty="0" err="1" smtClean="0"/>
              <a:t>mmol</a:t>
            </a:r>
            <a:r>
              <a:rPr lang="en-US" sz="2200" dirty="0" smtClean="0"/>
              <a:t>/kg  </a:t>
            </a:r>
            <a:r>
              <a:rPr lang="fa-IR" sz="2200" dirty="0" smtClean="0"/>
              <a:t>در عرض 60 دقیقه خواهد بود. </a:t>
            </a:r>
          </a:p>
          <a:p>
            <a:r>
              <a:rPr lang="fa-IR" sz="2200" dirty="0" smtClean="0"/>
              <a:t> </a:t>
            </a:r>
            <a:endParaRPr lang="fa-IR" sz="2200" dirty="0"/>
          </a:p>
        </p:txBody>
      </p:sp>
      <p:sp>
        <p:nvSpPr>
          <p:cNvPr id="5" name="Rectangle 4"/>
          <p:cNvSpPr/>
          <p:nvPr/>
        </p:nvSpPr>
        <p:spPr>
          <a:xfrm>
            <a:off x="3347864" y="332656"/>
            <a:ext cx="2528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a-IR" sz="2800" dirty="0">
                <a:solidFill>
                  <a:prstClr val="black"/>
                </a:solidFill>
              </a:rPr>
              <a:t>اسیدوز </a:t>
            </a:r>
          </a:p>
        </p:txBody>
      </p:sp>
    </p:spTree>
    <p:extLst>
      <p:ext uri="{BB962C8B-B14F-4D97-AF65-F5344CB8AC3E}">
        <p14:creationId xmlns:p14="http://schemas.microsoft.com/office/powerpoint/2010/main" val="43803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08520" y="1121728"/>
            <a:ext cx="925252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a-IR" sz="2200" dirty="0" smtClean="0"/>
          </a:p>
          <a:p>
            <a:r>
              <a:rPr lang="fa-IR" sz="2200" dirty="0" smtClean="0"/>
              <a:t>-به محض حدس بروز ادم مغزدرمان شروع می شود. </a:t>
            </a:r>
          </a:p>
          <a:p>
            <a:r>
              <a:rPr lang="fa-IR" sz="2200" dirty="0" smtClean="0"/>
              <a:t>-حجم مایعات تجویزی به </a:t>
            </a:r>
            <a:r>
              <a:rPr lang="fa-IR" sz="2200" dirty="0" smtClean="0"/>
              <a:t>1/3</a:t>
            </a:r>
            <a:r>
              <a:rPr lang="fa-IR" sz="2200" dirty="0" smtClean="0"/>
              <a:t> </a:t>
            </a:r>
            <a:r>
              <a:rPr lang="fa-IR" sz="2200" dirty="0" smtClean="0"/>
              <a:t>تقلیل یابد.</a:t>
            </a:r>
          </a:p>
          <a:p>
            <a:r>
              <a:rPr lang="fa-IR" sz="2200" dirty="0" smtClean="0"/>
              <a:t>-مانیتول به میزان 0/5-1</a:t>
            </a:r>
            <a:r>
              <a:rPr lang="en-US" sz="2200" dirty="0" smtClean="0"/>
              <a:t>gr/kg  </a:t>
            </a:r>
            <a:r>
              <a:rPr lang="fa-IR" sz="2200" dirty="0" smtClean="0"/>
              <a:t>به صورت وریدی در عرض 20 دقیقه انفوزیون و بین 5/0-2 ساعت بعد در صورت پاسخ نگرفتن تکرار شود. </a:t>
            </a:r>
          </a:p>
          <a:p>
            <a:r>
              <a:rPr lang="fa-IR" sz="2200" dirty="0" smtClean="0"/>
              <a:t>-جایگزین مانیتول در مواردی که پاسخ به آن دیده نشده است سالین هیپر تونیک 3% به میزان 5</a:t>
            </a:r>
            <a:r>
              <a:rPr lang="en-US" sz="2200" dirty="0" smtClean="0"/>
              <a:t>cc/kg  </a:t>
            </a:r>
            <a:r>
              <a:rPr lang="fa-IR" sz="2200" dirty="0" smtClean="0"/>
              <a:t>در عرض 30 دقیقه است. </a:t>
            </a:r>
          </a:p>
          <a:p>
            <a:r>
              <a:rPr lang="fa-IR" sz="2200" dirty="0" smtClean="0"/>
              <a:t>-همیشه از در دسترس بودن مانیتول و سالین هیپر تونیک بر بالین بیمار اطمینان حاصل کنید. </a:t>
            </a:r>
          </a:p>
          <a:p>
            <a:r>
              <a:rPr lang="fa-IR" sz="2200" dirty="0" smtClean="0"/>
              <a:t>-وضعیت سر بیمار را بالاتر قرار بدهید.</a:t>
            </a:r>
          </a:p>
          <a:p>
            <a:r>
              <a:rPr lang="fa-IR" sz="2200" dirty="0" smtClean="0"/>
              <a:t>-برای بیماری که در معرض نارسایی تنفسی است انتوباسیون در نظر گرفته شود ولی هیپر ونتیلاسیون شدید توصیه نمی شود.</a:t>
            </a:r>
          </a:p>
          <a:p>
            <a:r>
              <a:rPr lang="fa-IR" sz="2200" dirty="0" smtClean="0"/>
              <a:t> </a:t>
            </a:r>
            <a:endParaRPr lang="fa-IR" sz="2200" dirty="0"/>
          </a:p>
        </p:txBody>
      </p:sp>
      <p:sp>
        <p:nvSpPr>
          <p:cNvPr id="5" name="Rectangle 4"/>
          <p:cNvSpPr/>
          <p:nvPr/>
        </p:nvSpPr>
        <p:spPr>
          <a:xfrm>
            <a:off x="2483768" y="332656"/>
            <a:ext cx="37343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a-IR" sz="2800" dirty="0">
                <a:solidFill>
                  <a:prstClr val="black"/>
                </a:solidFill>
              </a:rPr>
              <a:t>درمان ادم مغزی : </a:t>
            </a:r>
          </a:p>
        </p:txBody>
      </p:sp>
    </p:spTree>
    <p:extLst>
      <p:ext uri="{BB962C8B-B14F-4D97-AF65-F5344CB8AC3E}">
        <p14:creationId xmlns:p14="http://schemas.microsoft.com/office/powerpoint/2010/main" val="48943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1" y="260648"/>
            <a:ext cx="8208912" cy="6048672"/>
          </a:xfrm>
        </p:spPr>
        <p:txBody>
          <a:bodyPr/>
          <a:lstStyle/>
          <a:p>
            <a:r>
              <a:rPr lang="fa-IR" dirty="0" smtClean="0"/>
              <a:t>کتو اسیدوز دیابتی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47664" y="1844824"/>
            <a:ext cx="6552728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5400" i="1" dirty="0" err="1" smtClean="0">
                <a:solidFill>
                  <a:schemeClr val="accent5">
                    <a:lumMod val="75000"/>
                  </a:schemeClr>
                </a:solidFill>
              </a:rPr>
              <a:t>Diabet</a:t>
            </a:r>
            <a:r>
              <a:rPr lang="en-US" sz="54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5400" i="1" dirty="0" err="1" smtClean="0">
                <a:solidFill>
                  <a:schemeClr val="accent5">
                    <a:lumMod val="75000"/>
                  </a:schemeClr>
                </a:solidFill>
              </a:rPr>
              <a:t>keto</a:t>
            </a:r>
            <a:r>
              <a:rPr lang="en-US" sz="5400" i="1" dirty="0" smtClean="0">
                <a:solidFill>
                  <a:schemeClr val="accent5">
                    <a:lumMod val="75000"/>
                  </a:schemeClr>
                </a:solidFill>
              </a:rPr>
              <a:t> Acidosis </a:t>
            </a:r>
            <a:endParaRPr lang="fa-IR" sz="5400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43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96" y="1196752"/>
            <a:ext cx="912570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a-IR" sz="2200" dirty="0" smtClean="0"/>
          </a:p>
          <a:p>
            <a:r>
              <a:rPr lang="fa-IR" sz="2200" dirty="0" smtClean="0"/>
              <a:t>-نشانه های هیپو گلیسمی و هیپر گلیسمی را مشاهده و پایش کنید. </a:t>
            </a:r>
          </a:p>
          <a:p>
            <a:r>
              <a:rPr lang="fa-IR" sz="2200" dirty="0" smtClean="0"/>
              <a:t>-کنترل گلوکز را بهترکنید : </a:t>
            </a:r>
          </a:p>
          <a:p>
            <a:r>
              <a:rPr lang="fa-IR" sz="2200" dirty="0" smtClean="0"/>
              <a:t>•سطح گلوکز خون و ادرار را از نظر ارزیابی اثر بخشی انسولین پایش کنید.</a:t>
            </a:r>
          </a:p>
          <a:p>
            <a:r>
              <a:rPr lang="fa-IR" sz="2200" dirty="0" smtClean="0"/>
              <a:t>•دوز انسولین برای حفظ گلوکز سرم داده می شود به طور کلی دوز کل انسولین به مقدار2/3</a:t>
            </a:r>
            <a:r>
              <a:rPr lang="en-US" sz="2200" dirty="0" smtClean="0"/>
              <a:t>NPH  </a:t>
            </a:r>
            <a:r>
              <a:rPr lang="fa-IR" sz="2200" dirty="0" smtClean="0"/>
              <a:t>و 1/3 </a:t>
            </a:r>
            <a:r>
              <a:rPr lang="en-US" sz="2200" dirty="0" smtClean="0"/>
              <a:t>R/I </a:t>
            </a:r>
            <a:r>
              <a:rPr lang="fa-IR" sz="2200" dirty="0" smtClean="0"/>
              <a:t>تعیین می شود که 2/3 دوز کلی پیش از صبحانه و 1/3 پیش از شام تزریق می شود. در کودکان 75/. واحد به ازائ هر کیلوگرم وزن بدن و برای بزرگسالان یک واحد به ازائ هر کیلوگرم وزن بدن بعنوان دوز کلی مورد نیاز روزانه در نظر گرفته می شود. </a:t>
            </a:r>
          </a:p>
          <a:p>
            <a:r>
              <a:rPr lang="fa-IR" sz="2200" dirty="0" smtClean="0"/>
              <a:t> </a:t>
            </a:r>
            <a:endParaRPr lang="fa-IR" sz="2200" dirty="0"/>
          </a:p>
        </p:txBody>
      </p:sp>
      <p:sp>
        <p:nvSpPr>
          <p:cNvPr id="5" name="Rectangle 4"/>
          <p:cNvSpPr/>
          <p:nvPr/>
        </p:nvSpPr>
        <p:spPr>
          <a:xfrm>
            <a:off x="2483768" y="260648"/>
            <a:ext cx="37981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a-IR" sz="2800" dirty="0">
                <a:solidFill>
                  <a:prstClr val="black"/>
                </a:solidFill>
              </a:rPr>
              <a:t>بهبودی و نگهداری : </a:t>
            </a:r>
          </a:p>
        </p:txBody>
      </p:sp>
    </p:spTree>
    <p:extLst>
      <p:ext uri="{BB962C8B-B14F-4D97-AF65-F5344CB8AC3E}">
        <p14:creationId xmlns:p14="http://schemas.microsoft.com/office/powerpoint/2010/main" val="184316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"/>
            <a:ext cx="912566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200" dirty="0" smtClean="0"/>
              <a:t>طرح ریزی ترخیص و مراقبت در منزل : </a:t>
            </a:r>
          </a:p>
          <a:p>
            <a:endParaRPr lang="fa-IR" sz="2200" dirty="0" smtClean="0"/>
          </a:p>
          <a:p>
            <a:r>
              <a:rPr lang="fa-IR" sz="2200" dirty="0" smtClean="0"/>
              <a:t>-به کودک و والدین درباره درمان و کنترل دیابت آموزش دهید.</a:t>
            </a:r>
          </a:p>
          <a:p>
            <a:endParaRPr lang="fa-IR" sz="2200" dirty="0" smtClean="0"/>
          </a:p>
          <a:p>
            <a:r>
              <a:rPr lang="fa-IR" sz="2200" dirty="0" smtClean="0"/>
              <a:t>•تزریق انسولین </a:t>
            </a:r>
          </a:p>
          <a:p>
            <a:r>
              <a:rPr lang="fa-IR" sz="2200" dirty="0" smtClean="0"/>
              <a:t>•الگوی غذایی </a:t>
            </a:r>
          </a:p>
          <a:p>
            <a:r>
              <a:rPr lang="fa-IR" sz="2200" dirty="0" smtClean="0"/>
              <a:t>•پایش گلوکز خون حد اقل 4 بار در روز </a:t>
            </a:r>
          </a:p>
          <a:p>
            <a:r>
              <a:rPr lang="fa-IR" sz="2200" dirty="0" smtClean="0"/>
              <a:t>•پیشگیری از عوارض </a:t>
            </a:r>
          </a:p>
          <a:p>
            <a:r>
              <a:rPr lang="fa-IR" sz="2200" dirty="0" smtClean="0"/>
              <a:t>•مراقبت از حالت های هیپو گلیسمی و هیپر گلیسمی </a:t>
            </a:r>
          </a:p>
          <a:p>
            <a:r>
              <a:rPr lang="fa-IR" sz="2200" dirty="0" smtClean="0"/>
              <a:t>•مراقبت از پوست </a:t>
            </a:r>
          </a:p>
          <a:p>
            <a:r>
              <a:rPr lang="fa-IR" sz="2200" dirty="0" smtClean="0"/>
              <a:t>•رژیم ورزشی </a:t>
            </a:r>
            <a:endParaRPr lang="fa-IR" sz="2200" dirty="0"/>
          </a:p>
        </p:txBody>
      </p:sp>
    </p:spTree>
    <p:extLst>
      <p:ext uri="{BB962C8B-B14F-4D97-AF65-F5344CB8AC3E}">
        <p14:creationId xmlns:p14="http://schemas.microsoft.com/office/powerpoint/2010/main" val="169121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31640" y="1700808"/>
            <a:ext cx="6400800" cy="3474720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fa-IR" sz="3800" b="1" i="1" dirty="0" smtClean="0"/>
              <a:t>باتشکرازهمراهی شما</a:t>
            </a:r>
          </a:p>
          <a:p>
            <a:pPr marL="365760" lvl="1" indent="0">
              <a:buNone/>
            </a:pPr>
            <a:endParaRPr lang="fa-IR" sz="3800" b="1" i="1" dirty="0"/>
          </a:p>
          <a:p>
            <a:pPr marL="365760" lvl="1" indent="0">
              <a:buNone/>
            </a:pPr>
            <a:r>
              <a:rPr lang="fa-IR" sz="3800" b="1" i="1" dirty="0" smtClean="0"/>
              <a:t>پایان.</a:t>
            </a:r>
            <a:endParaRPr lang="fa-IR" sz="3800" b="1" i="1" dirty="0"/>
          </a:p>
        </p:txBody>
      </p:sp>
    </p:spTree>
    <p:extLst>
      <p:ext uri="{BB962C8B-B14F-4D97-AF65-F5344CB8AC3E}">
        <p14:creationId xmlns:p14="http://schemas.microsoft.com/office/powerpoint/2010/main" val="1479799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6725" y="98072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dirty="0" smtClean="0"/>
              <a:t>دیابت شایع ترین بیماری غدد مترشحه داخلی کودکان و کتواسیدوز دیابتی یکی از شایع ترین اورژانس های طب کودکان محسوب می شود.			</a:t>
            </a:r>
          </a:p>
          <a:p>
            <a:r>
              <a:rPr lang="fa-IR" sz="2400" dirty="0" smtClean="0"/>
              <a:t>کتو اسیدوز دیابتی یکی از عوارض تهدید کننده حیات دیابت قندی است تقریبا 15-67 درصد مبتلایان به دیابت قندی برای اولین بار با تابلوی </a:t>
            </a:r>
            <a:r>
              <a:rPr lang="en-US" sz="2400" dirty="0" smtClean="0"/>
              <a:t>DKA </a:t>
            </a:r>
            <a:r>
              <a:rPr lang="fa-IR" sz="2400" dirty="0" smtClean="0"/>
              <a:t>مراجعه می نمایند و 65 درصد کل موارد بستری مبتلایان به دیابت در سنین زیر 19 سال به علت </a:t>
            </a:r>
            <a:r>
              <a:rPr lang="en-US" sz="2400" dirty="0" smtClean="0"/>
              <a:t>DKA </a:t>
            </a:r>
            <a:r>
              <a:rPr lang="fa-IR" sz="2400" dirty="0" smtClean="0"/>
              <a:t>است.</a:t>
            </a:r>
          </a:p>
          <a:p>
            <a:endParaRPr lang="fa-IR" sz="2400" dirty="0" smtClean="0"/>
          </a:p>
          <a:p>
            <a:r>
              <a:rPr lang="fa-IR" sz="2400" dirty="0" smtClean="0"/>
              <a:t>بی توجهی به علایم اولیه دیابت مانند پلی اوری پلی دیپسی کتونوری و عدم تشخیص به موقع به بروز </a:t>
            </a:r>
            <a:r>
              <a:rPr lang="en-US" sz="2400" dirty="0" smtClean="0"/>
              <a:t>DKA </a:t>
            </a:r>
            <a:r>
              <a:rPr lang="fa-IR" sz="2400" dirty="0" smtClean="0"/>
              <a:t>کمک می کند.	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41457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152" y="980728"/>
            <a:ext cx="90364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dirty="0" smtClean="0"/>
              <a:t>گلوکزوچربی های خون توسط هورمون های پانکراس (انسولین و کلوکاگون) وچندین هورمون دیگرکه به عنوان هورمون های مخالف شناخته می شوند تنظیم می شوند.	</a:t>
            </a:r>
          </a:p>
          <a:p>
            <a:r>
              <a:rPr lang="fa-IR" sz="2400" dirty="0" smtClean="0"/>
              <a:t>بدون حضور انسولین مقدارگلوکزی که وارد سلول ها می شود کاهش و تولید گلوکز توسط کبد افزایش می یابد هردوی این عوامل باعث هیپرگلیسمی می شود.به منظورخلاص شدن بدن از گلوکزاضافی کلیه ها گلوکز رابه همراه آب و الکترولیت ها(سدیم و پتاسیم) دفع می کند. این دیورز اسموتیک که با پرادراری همراه است منجر به دهیدراتاسیون و از دست رفتن املاح می شوند.</a:t>
            </a:r>
          </a:p>
          <a:p>
            <a:r>
              <a:rPr lang="fa-IR" sz="2400" dirty="0" smtClean="0"/>
              <a:t>-بیماران مبتلا به</a:t>
            </a:r>
            <a:r>
              <a:rPr lang="en-US" sz="2400" dirty="0" smtClean="0"/>
              <a:t>DKA  </a:t>
            </a:r>
            <a:r>
              <a:rPr lang="fa-IR" sz="2400" dirty="0" smtClean="0"/>
              <a:t>شدید ممکن است در طی 24 ساعت به طور متوسط 6-5 لیتر آب و 500-400 میلی اکی والان سدیم پتاسیم و کلر از دست بدهند.</a:t>
            </a:r>
          </a:p>
          <a:p>
            <a:r>
              <a:rPr lang="fa-IR" sz="2400" dirty="0" smtClean="0"/>
              <a:t> </a:t>
            </a:r>
            <a:endParaRPr lang="fa-IR" sz="2400" dirty="0"/>
          </a:p>
        </p:txBody>
      </p:sp>
      <p:sp>
        <p:nvSpPr>
          <p:cNvPr id="5" name="Rectangle 4"/>
          <p:cNvSpPr/>
          <p:nvPr/>
        </p:nvSpPr>
        <p:spPr>
          <a:xfrm>
            <a:off x="3432646" y="87015"/>
            <a:ext cx="29546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a-IR" sz="2800" dirty="0">
                <a:solidFill>
                  <a:prstClr val="black"/>
                </a:solidFill>
              </a:rPr>
              <a:t>فیزیوپاتولوژی:</a:t>
            </a:r>
            <a:r>
              <a:rPr lang="fa-IR" sz="2400" dirty="0">
                <a:solidFill>
                  <a:prstClr val="black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7918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88904018"/>
              </p:ext>
            </p:extLst>
          </p:nvPr>
        </p:nvGraphicFramePr>
        <p:xfrm>
          <a:off x="1547664" y="260648"/>
          <a:ext cx="6400800" cy="6210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856152"/>
                <a:gridCol w="2544648"/>
              </a:tblGrid>
              <a:tr h="783312">
                <a:tc>
                  <a:txBody>
                    <a:bodyPr/>
                    <a:lstStyle/>
                    <a:p>
                      <a:pPr rtl="1"/>
                      <a:r>
                        <a:rPr lang="fa-IR" sz="4400" dirty="0" smtClean="0"/>
                        <a:t>     عامل</a:t>
                      </a:r>
                      <a:endParaRPr lang="fa-IR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4000" dirty="0" smtClean="0"/>
                        <a:t>  درصد</a:t>
                      </a:r>
                      <a:endParaRPr lang="fa-IR" sz="4000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pPr rtl="1"/>
                      <a:r>
                        <a:rPr lang="fa-IR" sz="2800" dirty="0" smtClean="0"/>
                        <a:t>عفونت</a:t>
                      </a:r>
                      <a:endParaRPr lang="fa-I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/>
                        <a:t>40-30</a:t>
                      </a:r>
                      <a:endParaRPr lang="fa-IR" sz="2400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rtl="1"/>
                      <a:r>
                        <a:rPr lang="fa-IR" sz="2800" dirty="0" smtClean="0"/>
                        <a:t>قطع انسولین</a:t>
                      </a:r>
                      <a:endParaRPr lang="fa-I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/>
                        <a:t>20-15</a:t>
                      </a:r>
                      <a:endParaRPr lang="fa-IR" sz="2400" dirty="0"/>
                    </a:p>
                  </a:txBody>
                  <a:tcPr/>
                </a:tc>
              </a:tr>
              <a:tr h="944880">
                <a:tc>
                  <a:txBody>
                    <a:bodyPr/>
                    <a:lstStyle/>
                    <a:p>
                      <a:pPr rtl="1"/>
                      <a:r>
                        <a:rPr lang="fa-IR" sz="2800" dirty="0" smtClean="0"/>
                        <a:t>مواردتازه دیابت</a:t>
                      </a:r>
                      <a:endParaRPr lang="fa-I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/>
                        <a:t>25-20</a:t>
                      </a:r>
                      <a:endParaRPr lang="fa-IR" sz="24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rtl="1"/>
                      <a:r>
                        <a:rPr lang="fa-IR" sz="2800" dirty="0" smtClean="0"/>
                        <a:t>شوكو هیپوولمی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/>
                        <a:t>15-10</a:t>
                      </a:r>
                      <a:endParaRPr lang="fa-IR" sz="2400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 smtClean="0"/>
                        <a:t>عامل غیر قابل کشف</a:t>
                      </a:r>
                    </a:p>
                    <a:p>
                      <a:pPr rtl="1"/>
                      <a:endParaRPr lang="fa-I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/>
                        <a:t>25-20</a:t>
                      </a:r>
                      <a:endParaRPr lang="fa-IR" sz="2400" dirty="0"/>
                    </a:p>
                  </a:txBody>
                  <a:tcPr/>
                </a:tc>
              </a:tr>
              <a:tr h="496064">
                <a:tc>
                  <a:txBody>
                    <a:bodyPr/>
                    <a:lstStyle/>
                    <a:p>
                      <a:pPr rtl="1"/>
                      <a:r>
                        <a:rPr lang="fa-IR" sz="2800" dirty="0" smtClean="0"/>
                        <a:t>بیماریهاي استرسزا</a:t>
                      </a:r>
                    </a:p>
                    <a:p>
                      <a:pPr rtl="1"/>
                      <a:endParaRPr lang="fa-I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/>
                        <a:t>؟؟؟</a:t>
                      </a:r>
                      <a:endParaRPr lang="fa-IR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31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2136" y="764704"/>
            <a:ext cx="9144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a-IR" sz="2000" dirty="0" smtClean="0"/>
          </a:p>
          <a:p>
            <a:r>
              <a:rPr lang="fa-IR" sz="2000" dirty="0" smtClean="0"/>
              <a:t>-</a:t>
            </a:r>
            <a:r>
              <a:rPr lang="fa-IR" sz="2200" dirty="0" smtClean="0"/>
              <a:t>تنفس کاسمال : تنفس بیماران معمولا عمیق است ممکن است تعداد تنفس افزایش پیدا نکند.عامل تحریک مرکز تنفس اسیدوز است. تنفس کاسمال به منظور ایجاد الکالوز تنفسی و به قصد جبران اسیدوز متابولیک ایجاد می شود. هرچنددرنهایت این جبران بدون درمان کامل نخواهد بود. </a:t>
            </a:r>
          </a:p>
          <a:p>
            <a:r>
              <a:rPr lang="fa-IR" sz="2200" dirty="0" smtClean="0"/>
              <a:t>بوی استون در تنفس بیمار قابل استشمام است.</a:t>
            </a:r>
          </a:p>
          <a:p>
            <a:endParaRPr lang="fa-IR" sz="2200" dirty="0" smtClean="0"/>
          </a:p>
          <a:p>
            <a:r>
              <a:rPr lang="fa-IR" sz="2200" dirty="0" smtClean="0"/>
              <a:t>-هیپر گلیسمی (سطح </a:t>
            </a:r>
            <a:r>
              <a:rPr lang="en-US" sz="2200" dirty="0" smtClean="0"/>
              <a:t>BS</a:t>
            </a:r>
            <a:r>
              <a:rPr lang="fa-IR" sz="2200" dirty="0" smtClean="0"/>
              <a:t>بالاتراز 300</a:t>
            </a:r>
            <a:r>
              <a:rPr lang="en-US" sz="2200" dirty="0" smtClean="0"/>
              <a:t>mg/dl)</a:t>
            </a:r>
          </a:p>
          <a:p>
            <a:r>
              <a:rPr lang="en-US" sz="2200" dirty="0" smtClean="0"/>
              <a:t>-</a:t>
            </a:r>
            <a:r>
              <a:rPr lang="fa-IR" sz="2200" dirty="0" smtClean="0"/>
              <a:t>کتونوری</a:t>
            </a:r>
          </a:p>
          <a:p>
            <a:r>
              <a:rPr lang="fa-IR" sz="2200" dirty="0" smtClean="0"/>
              <a:t>-اسیدوز متابولیک(</a:t>
            </a:r>
            <a:r>
              <a:rPr lang="en-US" sz="2200" dirty="0" smtClean="0"/>
              <a:t>PH&lt;7/3 ،</a:t>
            </a:r>
            <a:r>
              <a:rPr lang="fa-IR" sz="2200" dirty="0" smtClean="0"/>
              <a:t>افزایش فشار نسبی دی اکسید کربن</a:t>
            </a:r>
            <a:r>
              <a:rPr lang="en-US" sz="2200" dirty="0" smtClean="0"/>
              <a:t>paco2 ، </a:t>
            </a:r>
            <a:r>
              <a:rPr lang="fa-IR" sz="2200" dirty="0" smtClean="0"/>
              <a:t>کاهش فشار نسبی اکسیژن </a:t>
            </a:r>
            <a:r>
              <a:rPr lang="en-US" sz="2200" dirty="0" smtClean="0"/>
              <a:t>pao2  ، </a:t>
            </a:r>
            <a:r>
              <a:rPr lang="fa-IR" sz="2200" dirty="0" smtClean="0"/>
              <a:t>بی کربنات کمتر از 15 </a:t>
            </a:r>
            <a:r>
              <a:rPr lang="en-US" sz="2200" dirty="0" err="1" smtClean="0"/>
              <a:t>meq</a:t>
            </a:r>
            <a:r>
              <a:rPr lang="en-US" sz="2200" dirty="0" smtClean="0"/>
              <a:t>/dl )</a:t>
            </a:r>
          </a:p>
          <a:p>
            <a:r>
              <a:rPr lang="en-US" sz="2200" dirty="0" smtClean="0"/>
              <a:t>-</a:t>
            </a:r>
            <a:r>
              <a:rPr lang="fa-IR" sz="2200" dirty="0" smtClean="0"/>
              <a:t>کم آبی : هرچند علایم کم آبی ممکن است دقیق نباشد(بعلت هیپر اسمولاریته)ولی در هر حال قابل کشف است.</a:t>
            </a:r>
          </a:p>
          <a:p>
            <a:r>
              <a:rPr lang="fa-IR" sz="2200" dirty="0" smtClean="0"/>
              <a:t>-وجود هیپوترمی علامت بعدی در پیش اگهی است. اگر بیماران تب داشته باشند حتما به صورت جدی از نظر عفونت بررسی ودرمان لازم انجام شود.</a:t>
            </a:r>
          </a:p>
          <a:p>
            <a:endParaRPr lang="fa-IR" sz="2200" dirty="0"/>
          </a:p>
        </p:txBody>
      </p:sp>
      <p:sp>
        <p:nvSpPr>
          <p:cNvPr id="5" name="Rectangle 4"/>
          <p:cNvSpPr/>
          <p:nvPr/>
        </p:nvSpPr>
        <p:spPr>
          <a:xfrm>
            <a:off x="4030566" y="138112"/>
            <a:ext cx="25346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a-IR" sz="2800" dirty="0">
                <a:solidFill>
                  <a:prstClr val="black"/>
                </a:solidFill>
              </a:rPr>
              <a:t>تظاهرات بالینی</a:t>
            </a:r>
            <a:r>
              <a:rPr lang="fa-IR" sz="2000" dirty="0">
                <a:solidFill>
                  <a:prstClr val="black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0277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577" y="3390384"/>
            <a:ext cx="9144000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000" dirty="0" smtClean="0"/>
              <a:t> -</a:t>
            </a:r>
            <a:r>
              <a:rPr lang="fa-IR" sz="2200" dirty="0" smtClean="0"/>
              <a:t>اغما </a:t>
            </a:r>
            <a:r>
              <a:rPr lang="fa-IR" sz="2200" dirty="0" smtClean="0"/>
              <a:t>(در اثر عدم تعادل الکترولیت و اسیدوزیس ): سطح هوشیاری بیماران از حالت کاملا هوشیار تا کما متغیر است. در واقع سطح هوشیاری بیمار با افزایش اسمولاریته ارتباط دارد.</a:t>
            </a:r>
          </a:p>
          <a:p>
            <a:r>
              <a:rPr lang="fa-IR" sz="2200" dirty="0" smtClean="0"/>
              <a:t> -پلی </a:t>
            </a:r>
            <a:r>
              <a:rPr lang="fa-IR" sz="2200" dirty="0" smtClean="0"/>
              <a:t>اوری و پلی دیپسی در ابتدای شروع </a:t>
            </a:r>
            <a:r>
              <a:rPr lang="en-US" sz="2200" dirty="0" smtClean="0"/>
              <a:t>DKA </a:t>
            </a:r>
            <a:r>
              <a:rPr lang="fa-IR" sz="2200" dirty="0" smtClean="0"/>
              <a:t>وجود دارد. احساس ضعف ، لتارژی ، سردرد و درد عضلات علایم غیر اختصاصی هستند.</a:t>
            </a:r>
          </a:p>
          <a:p>
            <a:r>
              <a:rPr lang="fa-IR" sz="2200" dirty="0" smtClean="0"/>
              <a:t> </a:t>
            </a:r>
            <a:endParaRPr lang="fa-IR" sz="2200" dirty="0"/>
          </a:p>
        </p:txBody>
      </p:sp>
      <p:sp>
        <p:nvSpPr>
          <p:cNvPr id="5" name="Rectangle 4"/>
          <p:cNvSpPr/>
          <p:nvPr/>
        </p:nvSpPr>
        <p:spPr>
          <a:xfrm>
            <a:off x="-2581" y="116632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000" dirty="0" smtClean="0"/>
              <a:t>-</a:t>
            </a:r>
            <a:r>
              <a:rPr lang="fa-IR" sz="2200" dirty="0" smtClean="0"/>
              <a:t>در معاینه شکم تندرنس و سفتی عضلات شکم جلب توجه می کند، درد شکم ممکن است شدید و بیانگر شکم حاد باشد. مواردی از </a:t>
            </a:r>
            <a:r>
              <a:rPr lang="en-US" sz="2200" dirty="0" smtClean="0"/>
              <a:t>DKA  </a:t>
            </a:r>
            <a:r>
              <a:rPr lang="fa-IR" sz="2200" dirty="0" smtClean="0"/>
              <a:t>که با تابلوی درد شکم مراجعه و با تشخیص شکم حاد تحت عمل جراحی قرار گرفته اند کم نیستند.</a:t>
            </a:r>
          </a:p>
          <a:p>
            <a:r>
              <a:rPr lang="fa-IR" sz="2200" dirty="0" smtClean="0"/>
              <a:t>-صداهای روده ای ممکن است کاهش یافته یا وجود نداشته باشند.</a:t>
            </a:r>
          </a:p>
          <a:p>
            <a:r>
              <a:rPr lang="fa-IR" sz="2200" dirty="0" smtClean="0"/>
              <a:t>-امکان بروز دیس ریتمی های قلبی وجود دارد (افزایش موج </a:t>
            </a:r>
            <a:r>
              <a:rPr lang="en-US" sz="2200" dirty="0" smtClean="0"/>
              <a:t>T </a:t>
            </a:r>
            <a:r>
              <a:rPr lang="fa-IR" sz="2200" dirty="0" smtClean="0"/>
              <a:t>همراه هیپوکالمی )</a:t>
            </a:r>
          </a:p>
          <a:p>
            <a:r>
              <a:rPr lang="fa-IR" sz="2200" dirty="0" smtClean="0"/>
              <a:t>-ادم مغزی (در اثر انفوزیون سریع و فراوان مایعات )</a:t>
            </a:r>
            <a:endParaRPr lang="fa-IR" sz="2200" dirty="0"/>
          </a:p>
        </p:txBody>
      </p:sp>
    </p:spTree>
    <p:extLst>
      <p:ext uri="{BB962C8B-B14F-4D97-AF65-F5344CB8AC3E}">
        <p14:creationId xmlns:p14="http://schemas.microsoft.com/office/powerpoint/2010/main" val="348065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-999997"/>
            <a:ext cx="9245272" cy="8363015"/>
          </a:xfrm>
        </p:spPr>
        <p:txBody>
          <a:bodyPr anchor="ctr">
            <a:normAutofit/>
          </a:bodyPr>
          <a:lstStyle/>
          <a:p>
            <a:endParaRPr lang="fa-IR" dirty="0"/>
          </a:p>
          <a:p>
            <a:r>
              <a:rPr lang="fa-IR" dirty="0"/>
              <a:t>در مقایسه با تشخیص های مشابه تشخیص </a:t>
            </a:r>
            <a:r>
              <a:rPr lang="en-US" dirty="0"/>
              <a:t>DKA  </a:t>
            </a:r>
            <a:r>
              <a:rPr lang="fa-IR" dirty="0"/>
              <a:t>راحت است. یک آزمایش ادرار ساده گلوکوزوری و کتونوری را نشان خواهد داد. </a:t>
            </a:r>
          </a:p>
          <a:p>
            <a:r>
              <a:rPr lang="fa-IR" dirty="0"/>
              <a:t>معمولا در اکثر موارد </a:t>
            </a:r>
            <a:r>
              <a:rPr lang="en-US" dirty="0"/>
              <a:t>DKA  </a:t>
            </a:r>
            <a:r>
              <a:rPr lang="fa-IR" dirty="0"/>
              <a:t>قند خون بالاست ولی حملات کتو اسدوز با </a:t>
            </a:r>
            <a:r>
              <a:rPr lang="en-US" dirty="0"/>
              <a:t>BS </a:t>
            </a:r>
            <a:r>
              <a:rPr lang="fa-IR" dirty="0"/>
              <a:t>نرمال نیز گزارش شده اند.</a:t>
            </a:r>
          </a:p>
          <a:p>
            <a:r>
              <a:rPr lang="fa-IR" dirty="0"/>
              <a:t>معیارهای تشخیص ازمایشگاهی در </a:t>
            </a:r>
            <a:r>
              <a:rPr lang="en-US" dirty="0"/>
              <a:t>DKA : </a:t>
            </a:r>
          </a:p>
          <a:p>
            <a:r>
              <a:rPr lang="en-US" dirty="0"/>
              <a:t>-	</a:t>
            </a:r>
            <a:r>
              <a:rPr lang="fa-IR" dirty="0"/>
              <a:t>معمولا برای تشخیص </a:t>
            </a:r>
            <a:r>
              <a:rPr lang="en-US" dirty="0"/>
              <a:t>DKA </a:t>
            </a:r>
            <a:r>
              <a:rPr lang="fa-IR" dirty="0"/>
              <a:t>از چهار معیار قند خون بیش از 300</a:t>
            </a:r>
            <a:r>
              <a:rPr lang="en-US" dirty="0"/>
              <a:t>mg/dl  ، </a:t>
            </a:r>
            <a:r>
              <a:rPr lang="fa-IR" dirty="0"/>
              <a:t>کتونومی (مثبت شدن کتونها با رقت 2/1 سرم ) ، اسیدوز با </a:t>
            </a:r>
            <a:r>
              <a:rPr lang="en-US" dirty="0"/>
              <a:t>PH </a:t>
            </a:r>
            <a:r>
              <a:rPr lang="fa-IR" dirty="0"/>
              <a:t>کمتر از3/7 و بیکربنات زیر 15 میلی اکی والان در لیتر استفاده می شود. کتونوری و گلوکوزوری نیز در این موارد وجود دارد. </a:t>
            </a:r>
          </a:p>
          <a:p>
            <a:r>
              <a:rPr lang="fa-IR" dirty="0"/>
              <a:t>کتو اسیدوز دیابتی بر حسب شدت به موارد خفیف و متوسط و شدید تقسیم می شود. جدول </a:t>
            </a:r>
            <a:r>
              <a:rPr lang="fa-IR" dirty="0" smtClean="0"/>
              <a:t>:</a:t>
            </a:r>
            <a:endParaRPr lang="fa-IR" dirty="0"/>
          </a:p>
          <a:p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3131840" y="188640"/>
            <a:ext cx="32941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18288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Char char="*"/>
            </a:pPr>
            <a:r>
              <a:rPr lang="fa-IR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تشخیص افتراقی</a:t>
            </a:r>
            <a:r>
              <a:rPr lang="fa-IR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73816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21356300"/>
              </p:ext>
            </p:extLst>
          </p:nvPr>
        </p:nvGraphicFramePr>
        <p:xfrm>
          <a:off x="1403648" y="1052736"/>
          <a:ext cx="6380640" cy="475488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280160"/>
                <a:gridCol w="1260000"/>
                <a:gridCol w="1280160"/>
                <a:gridCol w="1280160"/>
                <a:gridCol w="1280160"/>
              </a:tblGrid>
              <a:tr h="147678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 نرمال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 خفیف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 متوسط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 شدید</a:t>
                      </a:r>
                      <a:endParaRPr lang="fa-IR" dirty="0"/>
                    </a:p>
                  </a:txBody>
                  <a:tcPr/>
                </a:tc>
              </a:tr>
              <a:tr h="79200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سطح </a:t>
                      </a:r>
                      <a:r>
                        <a:rPr lang="en-US" dirty="0" smtClean="0"/>
                        <a:t>co2 </a:t>
                      </a:r>
                      <a:r>
                        <a:rPr lang="fa-IR" dirty="0" smtClean="0"/>
                        <a:t>خون وریدی (</a:t>
                      </a:r>
                      <a:r>
                        <a:rPr lang="en-US" dirty="0" err="1" smtClean="0"/>
                        <a:t>meq</a:t>
                      </a:r>
                      <a:r>
                        <a:rPr lang="en-US" dirty="0" smtClean="0"/>
                        <a:t>/lit</a:t>
                      </a:r>
                      <a:r>
                        <a:rPr lang="fa-IR" baseline="0" dirty="0" smtClean="0"/>
                        <a:t>)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</a:t>
                      </a:r>
                    </a:p>
                    <a:p>
                      <a:pPr rtl="1"/>
                      <a:r>
                        <a:rPr lang="fa-IR" dirty="0" smtClean="0"/>
                        <a:t> 28-20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 20-16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 15-10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 کمتراز10</a:t>
                      </a:r>
                      <a:endParaRPr lang="fa-IR" dirty="0"/>
                    </a:p>
                  </a:txBody>
                  <a:tcPr/>
                </a:tc>
              </a:tr>
              <a:tr h="82800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</a:t>
                      </a:r>
                      <a:r>
                        <a:rPr lang="fa-IR" baseline="0" dirty="0" smtClean="0"/>
                        <a:t>    </a:t>
                      </a:r>
                    </a:p>
                    <a:p>
                      <a:pPr rtl="1"/>
                      <a:r>
                        <a:rPr lang="en-US" baseline="0" dirty="0" smtClean="0"/>
                        <a:t>PH    </a:t>
                      </a:r>
                    </a:p>
                    <a:p>
                      <a:pPr rtl="1"/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7/45-7/35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7/35-7/25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7/25-7/15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کمتراز7/15</a:t>
                      </a:r>
                      <a:endParaRPr lang="fa-IR" dirty="0"/>
                    </a:p>
                  </a:txBody>
                  <a:tcPr/>
                </a:tc>
              </a:tr>
              <a:tr h="115200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  </a:t>
                      </a:r>
                      <a:r>
                        <a:rPr lang="fa-IR" baseline="0" dirty="0" smtClean="0"/>
                        <a:t>یافته های بالینی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 </a:t>
                      </a:r>
                    </a:p>
                    <a:p>
                      <a:pPr rtl="1"/>
                      <a:r>
                        <a:rPr lang="fa-IR" dirty="0" smtClean="0"/>
                        <a:t>بدون تغییر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  <a:p>
                      <a:pPr rtl="1"/>
                      <a:r>
                        <a:rPr lang="fa-IR" dirty="0" smtClean="0"/>
                        <a:t>  </a:t>
                      </a:r>
                    </a:p>
                    <a:p>
                      <a:pPr rtl="1"/>
                      <a:r>
                        <a:rPr lang="fa-IR" dirty="0" smtClean="0"/>
                        <a:t>هوشیار اما خسته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تنفس اسیدوتیک- هوشیار اما خواب الود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تنفس اسیدوتیک یا دپرسون</a:t>
                      </a:r>
                      <a:r>
                        <a:rPr lang="fa-IR" baseline="0" dirty="0" smtClean="0"/>
                        <a:t> تنفسی- خواب الودگی شدید یا کوما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4507555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211</TotalTime>
  <Words>1704</Words>
  <Application>Microsoft Office PowerPoint</Application>
  <PresentationFormat>On-screen Show (4:3)</PresentationFormat>
  <Paragraphs>187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Slipstream</vt:lpstr>
      <vt:lpstr>بسم الله الرحمن الرحیم</vt:lpstr>
      <vt:lpstr>کتو اسیدوز دیابتی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</dc:creator>
  <cp:lastModifiedBy>AMIR</cp:lastModifiedBy>
  <cp:revision>17</cp:revision>
  <dcterms:created xsi:type="dcterms:W3CDTF">2014-01-12T16:29:15Z</dcterms:created>
  <dcterms:modified xsi:type="dcterms:W3CDTF">2014-01-15T03:30:42Z</dcterms:modified>
</cp:coreProperties>
</file>