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50" r:id="rId2"/>
  </p:sldMasterIdLst>
  <p:notesMasterIdLst>
    <p:notesMasterId r:id="rId46"/>
  </p:notesMasterIdLst>
  <p:handoutMasterIdLst>
    <p:handoutMasterId r:id="rId47"/>
  </p:handoutMasterIdLst>
  <p:sldIdLst>
    <p:sldId id="256" r:id="rId3"/>
    <p:sldId id="264" r:id="rId4"/>
    <p:sldId id="332" r:id="rId5"/>
    <p:sldId id="366" r:id="rId6"/>
    <p:sldId id="365" r:id="rId7"/>
    <p:sldId id="368" r:id="rId8"/>
    <p:sldId id="390" r:id="rId9"/>
    <p:sldId id="334" r:id="rId10"/>
    <p:sldId id="369" r:id="rId11"/>
    <p:sldId id="350" r:id="rId12"/>
    <p:sldId id="351" r:id="rId13"/>
    <p:sldId id="372" r:id="rId14"/>
    <p:sldId id="359" r:id="rId15"/>
    <p:sldId id="371" r:id="rId16"/>
    <p:sldId id="373" r:id="rId17"/>
    <p:sldId id="375" r:id="rId18"/>
    <p:sldId id="374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54" r:id="rId30"/>
    <p:sldId id="388" r:id="rId31"/>
    <p:sldId id="355" r:id="rId32"/>
    <p:sldId id="389" r:id="rId33"/>
    <p:sldId id="391" r:id="rId34"/>
    <p:sldId id="405" r:id="rId35"/>
    <p:sldId id="392" r:id="rId36"/>
    <p:sldId id="402" r:id="rId37"/>
    <p:sldId id="394" r:id="rId38"/>
    <p:sldId id="393" r:id="rId39"/>
    <p:sldId id="406" r:id="rId40"/>
    <p:sldId id="407" r:id="rId41"/>
    <p:sldId id="404" r:id="rId42"/>
    <p:sldId id="403" r:id="rId43"/>
    <p:sldId id="400" r:id="rId44"/>
    <p:sldId id="286" r:id="rId4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7C1E"/>
    <a:srgbClr val="75113E"/>
    <a:srgbClr val="175D17"/>
    <a:srgbClr val="561E4E"/>
    <a:srgbClr val="AD497B"/>
    <a:srgbClr val="BD1D65"/>
    <a:srgbClr val="AF0505"/>
    <a:srgbClr val="891549"/>
    <a:srgbClr val="79A032"/>
    <a:srgbClr val="BB3B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4" autoAdjust="0"/>
    <p:restoredTop sz="94660"/>
  </p:normalViewPr>
  <p:slideViewPr>
    <p:cSldViewPr>
      <p:cViewPr varScale="1">
        <p:scale>
          <a:sx n="72" d="100"/>
          <a:sy n="72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55C2DFC-A24E-46C2-8E79-96A79A03A937}" type="datetimeFigureOut">
              <a:rPr lang="fa-IR" smtClean="0"/>
              <a:pPr/>
              <a:t>1436/01/26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9A606C-B4B2-4407-BBDE-F9CC5E75C0C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4286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F67E28D-4722-445D-AAD3-2258E5A354C1}" type="datetimeFigureOut">
              <a:rPr lang="fa-IR" smtClean="0"/>
              <a:pPr/>
              <a:t>1436/01/26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15B4051-DED6-4CEC-AD8D-C4DA6E5D72E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259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B4051-DED6-4CEC-AD8D-C4DA6E5D72E8}" type="slidenum">
              <a:rPr lang="fa-IR" smtClean="0"/>
              <a:pPr/>
              <a:t>38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B4051-DED6-4CEC-AD8D-C4DA6E5D72E8}" type="slidenum">
              <a:rPr lang="fa-IR" smtClean="0"/>
              <a:pPr/>
              <a:t>39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B4051-DED6-4CEC-AD8D-C4DA6E5D72E8}" type="slidenum">
              <a:rPr lang="fa-IR" smtClean="0"/>
              <a:pPr/>
              <a:t>42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BAL13531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00" y="-13500"/>
            <a:ext cx="9180000" cy="6885000"/>
          </a:xfrm>
          <a:prstGeom prst="rect">
            <a:avLst/>
          </a:prstGeom>
          <a:noFill/>
          <a:ln w="9525">
            <a:solidFill>
              <a:srgbClr val="E8EFF6"/>
            </a:solidFill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2130425"/>
            <a:ext cx="7772400" cy="1470025"/>
          </a:xfrm>
          <a:ln/>
        </p:spPr>
        <p:txBody>
          <a:bodyPr lIns="91440" tIns="45720" rIns="91440" bIns="45720"/>
          <a:lstStyle>
            <a:lvl1pPr algn="r" rtl="1">
              <a:defRPr sz="2800">
                <a:cs typeface="B Titr" pitchFamily="2" charset="-78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0813" y="3187700"/>
            <a:ext cx="6400800" cy="550863"/>
          </a:xfrm>
        </p:spPr>
        <p:txBody>
          <a:bodyPr/>
          <a:lstStyle>
            <a:lvl1pPr marL="0" indent="0" algn="r" rtl="1">
              <a:buFontTx/>
              <a:buNone/>
              <a:defRPr sz="2400">
                <a:cs typeface="B Titr" pitchFamily="2" charset="-78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ECD57-A28D-4186-B0A1-2DA036DD74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"/>
            <a:ext cx="2057400" cy="6107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"/>
            <a:ext cx="6019800" cy="6107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EDCC2-0F22-48BC-8B7B-B63BBC1DA1F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41255"/>
            <a:ext cx="6940550" cy="5302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1"/>
            <a:ext cx="8229600" cy="4911741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2570" y="6411640"/>
            <a:ext cx="542900" cy="398485"/>
          </a:xfrm>
        </p:spPr>
        <p:txBody>
          <a:bodyPr anchor="ctr" anchorCtr="0"/>
          <a:lstStyle>
            <a:lvl1pPr algn="ctr">
              <a:defRPr baseline="0">
                <a:cs typeface="B Sina" pitchFamily="2" charset="-78"/>
              </a:defRPr>
            </a:lvl1pPr>
          </a:lstStyle>
          <a:p>
            <a:fld id="{FD8793D1-19DE-4475-879B-5D5DD9F1ECF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 flipH="1">
            <a:off x="3746643" y="1071546"/>
            <a:ext cx="5400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E789A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0"/>
            <a:ext cx="9144000" cy="642918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42918"/>
            <a:ext cx="9144000" cy="142876"/>
          </a:xfrm>
          <a:prstGeom prst="rect">
            <a:avLst/>
          </a:prstGeom>
          <a:solidFill>
            <a:srgbClr val="B10B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1750231" y="3571876"/>
            <a:ext cx="5643538" cy="45719"/>
          </a:xfrm>
          <a:prstGeom prst="rect">
            <a:avLst/>
          </a:prstGeom>
          <a:solidFill>
            <a:srgbClr val="F577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1750231" y="3641629"/>
            <a:ext cx="5643538" cy="2160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0" y="5715016"/>
            <a:ext cx="9144000" cy="1142984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Picture 2" descr="D:\shaabani\proposals\پياده مداري\كميته پژوهشي\Logo2_without_text_Light_Green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3399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942552" y="4071942"/>
            <a:ext cx="1258896" cy="115613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5175"/>
            <a:ext cx="4038600" cy="5360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5175"/>
            <a:ext cx="4038600" cy="5360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D9148-6431-49B9-BB2E-450D50CBE4E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5EF86-F235-4D84-BF72-9F7D2FAF766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5576B-451B-49AA-B622-DFD3FBA8E98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7713E-663B-4A53-A440-A95FFF56015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8685D-CD19-4B05-B291-0F5F408EBEC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782B3-8239-44D9-BCF7-49823976033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L13531-0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85852" y="41255"/>
            <a:ext cx="694055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2983"/>
            <a:ext cx="8229600" cy="498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2570" y="6381750"/>
            <a:ext cx="542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aseline="0">
                <a:solidFill>
                  <a:srgbClr val="0070C0"/>
                </a:solidFill>
                <a:cs typeface="B Sina" pitchFamily="2" charset="-78"/>
              </a:defRPr>
            </a:lvl1pPr>
          </a:lstStyle>
          <a:p>
            <a:fld id="{09E25BA0-0DE6-4E52-A6B1-A9DE9135277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hdr="0" ftr="0" dt="0"/>
  <p:txStyles>
    <p:titleStyle>
      <a:lvl1pPr algn="r" rtl="1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B Titr" pitchFamily="2" charset="-78"/>
        </a:defRPr>
      </a:lvl1pPr>
      <a:lvl2pPr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rgbClr val="0C9ADA"/>
          </a:solidFill>
          <a:latin typeface="+mn-lt"/>
          <a:ea typeface="+mn-ea"/>
          <a:cs typeface="B Titr" pitchFamily="2" charset="-78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rgbClr val="0C9ADA"/>
          </a:solidFill>
          <a:latin typeface="+mn-lt"/>
          <a:cs typeface="B Mitra" pitchFamily="2" charset="-78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rgbClr val="0C9ADA"/>
          </a:solidFill>
          <a:latin typeface="+mn-lt"/>
          <a:cs typeface="B Mitra" pitchFamily="2" charset="-78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rgbClr val="0C9ADA"/>
          </a:solidFill>
          <a:latin typeface="+mn-lt"/>
          <a:cs typeface="B Mitra" pitchFamily="2" charset="-78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C9ADA"/>
          </a:solidFill>
          <a:latin typeface="+mn-lt"/>
          <a:cs typeface="B Mitra" pitchFamily="2" charset="-7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a-IR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GB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8196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8197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8198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8199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8200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8201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8202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8203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GB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GB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GB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672570" y="6381750"/>
            <a:ext cx="542900" cy="476250"/>
          </a:xfrm>
        </p:spPr>
        <p:txBody>
          <a:bodyPr/>
          <a:lstStyle/>
          <a:p>
            <a:fld id="{40BD65B0-3C08-4486-B20F-9685AE278C0B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3" name="Rounded Rectangle 2"/>
          <p:cNvSpPr/>
          <p:nvPr/>
        </p:nvSpPr>
        <p:spPr bwMode="auto">
          <a:xfrm>
            <a:off x="0" y="2214554"/>
            <a:ext cx="9144000" cy="2428892"/>
          </a:xfrm>
          <a:prstGeom prst="roundRect">
            <a:avLst>
              <a:gd name="adj" fmla="val 0"/>
            </a:avLst>
          </a:prstGeom>
          <a:solidFill>
            <a:schemeClr val="tx1">
              <a:alpha val="3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>
              <a:lnSpc>
                <a:spcPct val="150000"/>
              </a:lnSpc>
            </a:pPr>
            <a:r>
              <a:rPr lang="fa-IR" sz="2800" dirty="0" smtClean="0">
                <a:solidFill>
                  <a:schemeClr val="bg1"/>
                </a:solidFill>
                <a:cs typeface="B Titr" pitchFamily="2" charset="-78"/>
              </a:rPr>
              <a:t> پیاده مداری و جایگاه آن در شهرسازی</a:t>
            </a:r>
          </a:p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bg1"/>
                </a:solidFill>
                <a:cs typeface="B Titr" pitchFamily="2" charset="-78"/>
              </a:rPr>
              <a:t>با نگاهی بر توسعه مبتنی بر حمل و نقل عمومی 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0" y="0"/>
            <a:ext cx="9144000" cy="500042"/>
          </a:xfrm>
          <a:prstGeom prst="roundRect">
            <a:avLst>
              <a:gd name="adj" fmla="val 0"/>
            </a:avLst>
          </a:prstGeom>
          <a:solidFill>
            <a:schemeClr val="tx1">
              <a:alpha val="3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dirty="0" smtClean="0">
                <a:solidFill>
                  <a:schemeClr val="bg1"/>
                </a:solidFill>
                <a:cs typeface="B Mitra" pitchFamily="2" charset="-78"/>
              </a:rPr>
              <a:t>بسم الله الرحمن الرحيم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Mitra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43108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2400" kern="0" noProof="1" smtClean="0">
                <a:solidFill>
                  <a:srgbClr val="002060"/>
                </a:solidFill>
                <a:latin typeface="+mj-lt"/>
                <a:ea typeface="+mj-ea"/>
                <a:cs typeface="B Mitra" pitchFamily="2" charset="-78"/>
              </a:rPr>
              <a:t>          پيشينه مطالعات</a:t>
            </a:r>
            <a:endParaRPr kumimoji="0" lang="fa-IR" sz="2400" b="0" i="0" u="none" strike="noStrike" kern="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10986" r="23242" b="4785"/>
          <a:stretch>
            <a:fillRect/>
          </a:stretch>
        </p:blipFill>
        <p:spPr bwMode="auto">
          <a:xfrm>
            <a:off x="1071538" y="1194626"/>
            <a:ext cx="3571900" cy="494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 bwMode="auto">
          <a:xfrm>
            <a:off x="1428728" y="3157534"/>
            <a:ext cx="1143008" cy="219077"/>
          </a:xfrm>
          <a:prstGeom prst="wedgeRoundRectCallout">
            <a:avLst>
              <a:gd name="adj1" fmla="val 20945"/>
              <a:gd name="adj2" fmla="val -76166"/>
              <a:gd name="adj3" fmla="val 16667"/>
            </a:avLst>
          </a:prstGeom>
          <a:solidFill>
            <a:srgbClr val="D70F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Mitra" pitchFamily="2" charset="-78"/>
              </a:rPr>
              <a:t>Austin, Texas</a:t>
            </a:r>
            <a:endParaRPr kumimoji="0" lang="fa-IR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Mitra" pitchFamily="2" charset="-78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2"/>
            <a:ext cx="3786214" cy="4900495"/>
          </a:xfrm>
          <a:prstGeom prst="rect">
            <a:avLst/>
          </a:prstGeom>
          <a:noFill/>
          <a:ln w="19050">
            <a:solidFill>
              <a:srgbClr val="9D1B65"/>
            </a:solidFill>
            <a:miter lim="800000"/>
            <a:headEnd/>
            <a:tailEnd/>
          </a:ln>
        </p:spPr>
      </p:pic>
      <p:sp>
        <p:nvSpPr>
          <p:cNvPr id="10" name="Freeform 9"/>
          <p:cNvSpPr/>
          <p:nvPr/>
        </p:nvSpPr>
        <p:spPr bwMode="auto">
          <a:xfrm>
            <a:off x="1955800" y="2587625"/>
            <a:ext cx="438150" cy="419100"/>
          </a:xfrm>
          <a:custGeom>
            <a:avLst/>
            <a:gdLst>
              <a:gd name="connsiteX0" fmla="*/ 120650 w 438150"/>
              <a:gd name="connsiteY0" fmla="*/ 0 h 419100"/>
              <a:gd name="connsiteX1" fmla="*/ 219075 w 438150"/>
              <a:gd name="connsiteY1" fmla="*/ 0 h 419100"/>
              <a:gd name="connsiteX2" fmla="*/ 228600 w 438150"/>
              <a:gd name="connsiteY2" fmla="*/ 92075 h 419100"/>
              <a:gd name="connsiteX3" fmla="*/ 304800 w 438150"/>
              <a:gd name="connsiteY3" fmla="*/ 114300 h 419100"/>
              <a:gd name="connsiteX4" fmla="*/ 365125 w 438150"/>
              <a:gd name="connsiteY4" fmla="*/ 107950 h 419100"/>
              <a:gd name="connsiteX5" fmla="*/ 422275 w 438150"/>
              <a:gd name="connsiteY5" fmla="*/ 123825 h 419100"/>
              <a:gd name="connsiteX6" fmla="*/ 425450 w 438150"/>
              <a:gd name="connsiteY6" fmla="*/ 193675 h 419100"/>
              <a:gd name="connsiteX7" fmla="*/ 438150 w 438150"/>
              <a:gd name="connsiteY7" fmla="*/ 219075 h 419100"/>
              <a:gd name="connsiteX8" fmla="*/ 434975 w 438150"/>
              <a:gd name="connsiteY8" fmla="*/ 263525 h 419100"/>
              <a:gd name="connsiteX9" fmla="*/ 361950 w 438150"/>
              <a:gd name="connsiteY9" fmla="*/ 311150 h 419100"/>
              <a:gd name="connsiteX10" fmla="*/ 317500 w 438150"/>
              <a:gd name="connsiteY10" fmla="*/ 352425 h 419100"/>
              <a:gd name="connsiteX11" fmla="*/ 314325 w 438150"/>
              <a:gd name="connsiteY11" fmla="*/ 419100 h 419100"/>
              <a:gd name="connsiteX12" fmla="*/ 244475 w 438150"/>
              <a:gd name="connsiteY12" fmla="*/ 396875 h 419100"/>
              <a:gd name="connsiteX13" fmla="*/ 231775 w 438150"/>
              <a:gd name="connsiteY13" fmla="*/ 361950 h 419100"/>
              <a:gd name="connsiteX14" fmla="*/ 184150 w 438150"/>
              <a:gd name="connsiteY14" fmla="*/ 282575 h 419100"/>
              <a:gd name="connsiteX15" fmla="*/ 158750 w 438150"/>
              <a:gd name="connsiteY15" fmla="*/ 273050 h 419100"/>
              <a:gd name="connsiteX16" fmla="*/ 139700 w 438150"/>
              <a:gd name="connsiteY16" fmla="*/ 279400 h 419100"/>
              <a:gd name="connsiteX17" fmla="*/ 127000 w 438150"/>
              <a:gd name="connsiteY17" fmla="*/ 301625 h 419100"/>
              <a:gd name="connsiteX18" fmla="*/ 107950 w 438150"/>
              <a:gd name="connsiteY18" fmla="*/ 304800 h 419100"/>
              <a:gd name="connsiteX19" fmla="*/ 69850 w 438150"/>
              <a:gd name="connsiteY19" fmla="*/ 276225 h 419100"/>
              <a:gd name="connsiteX20" fmla="*/ 60325 w 438150"/>
              <a:gd name="connsiteY20" fmla="*/ 247650 h 419100"/>
              <a:gd name="connsiteX21" fmla="*/ 0 w 438150"/>
              <a:gd name="connsiteY21" fmla="*/ 184150 h 419100"/>
              <a:gd name="connsiteX22" fmla="*/ 117475 w 438150"/>
              <a:gd name="connsiteY22" fmla="*/ 180975 h 419100"/>
              <a:gd name="connsiteX23" fmla="*/ 120650 w 438150"/>
              <a:gd name="connsiteY23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8150" h="419100">
                <a:moveTo>
                  <a:pt x="120650" y="0"/>
                </a:moveTo>
                <a:lnTo>
                  <a:pt x="219075" y="0"/>
                </a:lnTo>
                <a:lnTo>
                  <a:pt x="228600" y="92075"/>
                </a:lnTo>
                <a:lnTo>
                  <a:pt x="304800" y="114300"/>
                </a:lnTo>
                <a:lnTo>
                  <a:pt x="365125" y="107950"/>
                </a:lnTo>
                <a:lnTo>
                  <a:pt x="422275" y="123825"/>
                </a:lnTo>
                <a:lnTo>
                  <a:pt x="425450" y="193675"/>
                </a:lnTo>
                <a:lnTo>
                  <a:pt x="438150" y="219075"/>
                </a:lnTo>
                <a:lnTo>
                  <a:pt x="434975" y="263525"/>
                </a:lnTo>
                <a:lnTo>
                  <a:pt x="361950" y="311150"/>
                </a:lnTo>
                <a:lnTo>
                  <a:pt x="317500" y="352425"/>
                </a:lnTo>
                <a:lnTo>
                  <a:pt x="314325" y="419100"/>
                </a:lnTo>
                <a:lnTo>
                  <a:pt x="244475" y="396875"/>
                </a:lnTo>
                <a:lnTo>
                  <a:pt x="231775" y="361950"/>
                </a:lnTo>
                <a:lnTo>
                  <a:pt x="184150" y="282575"/>
                </a:lnTo>
                <a:lnTo>
                  <a:pt x="158750" y="273050"/>
                </a:lnTo>
                <a:lnTo>
                  <a:pt x="139700" y="279400"/>
                </a:lnTo>
                <a:lnTo>
                  <a:pt x="127000" y="301625"/>
                </a:lnTo>
                <a:lnTo>
                  <a:pt x="107950" y="304800"/>
                </a:lnTo>
                <a:lnTo>
                  <a:pt x="69850" y="276225"/>
                </a:lnTo>
                <a:lnTo>
                  <a:pt x="60325" y="247650"/>
                </a:lnTo>
                <a:lnTo>
                  <a:pt x="0" y="184150"/>
                </a:lnTo>
                <a:lnTo>
                  <a:pt x="117475" y="180975"/>
                </a:lnTo>
                <a:cubicBezTo>
                  <a:pt x="118533" y="120650"/>
                  <a:pt x="119592" y="60325"/>
                  <a:pt x="120650" y="0"/>
                </a:cubicBezTo>
                <a:close/>
              </a:path>
            </a:pathLst>
          </a:custGeom>
          <a:noFill/>
          <a:ln w="9525" cap="flat" cmpd="sng" algn="ctr">
            <a:solidFill>
              <a:srgbClr val="BD1D65"/>
            </a:solidFill>
            <a:prstDash val="sysDash"/>
            <a:round/>
            <a:headEnd type="none" w="med" len="med"/>
            <a:tailEnd type="none" w="med" len="med"/>
          </a:ln>
          <a:effectLst>
            <a:glow rad="63500">
              <a:srgbClr val="BD1D65">
                <a:alpha val="40000"/>
              </a:srgbClr>
            </a:glo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Mitra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357290" y="3786190"/>
            <a:ext cx="2857520" cy="428628"/>
          </a:xfrm>
          <a:prstGeom prst="roundRect">
            <a:avLst/>
          </a:prstGeom>
          <a:solidFill>
            <a:schemeClr val="tx1">
              <a:alpha val="88000"/>
            </a:schemeClr>
          </a:solidFill>
          <a:ln w="9525" cap="flat" cmpd="sng" algn="ctr">
            <a:solidFill>
              <a:srgbClr val="BD1D65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cs typeface="B Mitra" pitchFamily="2" charset="-78"/>
              </a:rPr>
              <a:t>Population = 840000</a:t>
            </a:r>
            <a:endParaRPr kumimoji="0" lang="fa-I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Mitra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357290" y="4275746"/>
            <a:ext cx="2857520" cy="428628"/>
          </a:xfrm>
          <a:prstGeom prst="roundRect">
            <a:avLst/>
          </a:prstGeom>
          <a:solidFill>
            <a:schemeClr val="tx1">
              <a:alpha val="88000"/>
            </a:schemeClr>
          </a:solidFill>
          <a:ln w="9525" cap="flat" cmpd="sng" algn="ctr">
            <a:solidFill>
              <a:srgbClr val="BD1D65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cs typeface="B Mitra" pitchFamily="2" charset="-78"/>
              </a:rPr>
              <a:t>Area = 600 Km</a:t>
            </a:r>
            <a:r>
              <a:rPr lang="en-US" sz="1600" baseline="30000" dirty="0" smtClean="0">
                <a:solidFill>
                  <a:schemeClr val="bg1"/>
                </a:solidFill>
                <a:cs typeface="B Mitra" pitchFamily="2" charset="-78"/>
              </a:rPr>
              <a:t>2</a:t>
            </a:r>
            <a:endParaRPr kumimoji="0" lang="fa-IR" sz="1600" b="0" i="0" u="none" strike="noStrike" cap="none" normalizeH="0" baseline="30000" dirty="0" smtClean="0">
              <a:ln>
                <a:noFill/>
              </a:ln>
              <a:solidFill>
                <a:schemeClr val="bg1"/>
              </a:solidFill>
              <a:effectLst/>
              <a:cs typeface="B Mitra" pitchFamily="2" charset="-7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214546" y="2857496"/>
            <a:ext cx="71438" cy="71438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Mitra" pitchFamily="2" charset="-7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745609" y="1242996"/>
            <a:ext cx="559816" cy="60182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Mitra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21094" t="15381" r="33789" b="4785"/>
          <a:stretch>
            <a:fillRect/>
          </a:stretch>
        </p:blipFill>
        <p:spPr bwMode="auto">
          <a:xfrm>
            <a:off x="1226235" y="1222744"/>
            <a:ext cx="3458643" cy="48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43108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        پيشينه مطالعات</a:t>
            </a:r>
            <a:endParaRPr kumimoji="0" lang="fa-IR" sz="2400" b="0" i="0" u="none" strike="noStrike" kern="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335748" y="2714620"/>
            <a:ext cx="2000264" cy="200028"/>
          </a:xfrm>
          <a:prstGeom prst="wedgeRoundRectCallout">
            <a:avLst>
              <a:gd name="adj1" fmla="val -23817"/>
              <a:gd name="adj2" fmla="val -80928"/>
              <a:gd name="adj3" fmla="val 16667"/>
            </a:avLst>
          </a:prstGeom>
          <a:solidFill>
            <a:srgbClr val="D70F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Mitra" pitchFamily="2" charset="-78"/>
              </a:rPr>
              <a:t>San Francisco, California</a:t>
            </a:r>
            <a:endParaRPr kumimoji="0" lang="fa-IR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Mitra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478624" y="3786190"/>
            <a:ext cx="2857520" cy="428628"/>
          </a:xfrm>
          <a:prstGeom prst="roundRect">
            <a:avLst/>
          </a:prstGeom>
          <a:solidFill>
            <a:schemeClr val="tx1">
              <a:alpha val="88000"/>
            </a:schemeClr>
          </a:solidFill>
          <a:ln w="9525" cap="flat" cmpd="sng" algn="ctr">
            <a:solidFill>
              <a:srgbClr val="BD1D65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cs typeface="B Mitra" pitchFamily="2" charset="-78"/>
              </a:rPr>
              <a:t>Population = 885000</a:t>
            </a:r>
            <a:endParaRPr kumimoji="0" lang="fa-I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Mitra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478624" y="4275746"/>
            <a:ext cx="2857520" cy="428628"/>
          </a:xfrm>
          <a:prstGeom prst="roundRect">
            <a:avLst/>
          </a:prstGeom>
          <a:solidFill>
            <a:schemeClr val="tx1">
              <a:alpha val="88000"/>
            </a:schemeClr>
          </a:solidFill>
          <a:ln w="9525" cap="flat" cmpd="sng" algn="ctr">
            <a:solidFill>
              <a:srgbClr val="BD1D65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cs typeface="B Mitra" pitchFamily="2" charset="-78"/>
              </a:rPr>
              <a:t>Area = 704 Km</a:t>
            </a:r>
            <a:r>
              <a:rPr lang="en-US" sz="1600" baseline="30000" dirty="0" smtClean="0">
                <a:solidFill>
                  <a:schemeClr val="bg1"/>
                </a:solidFill>
                <a:cs typeface="B Mitra" pitchFamily="2" charset="-78"/>
              </a:rPr>
              <a:t>2</a:t>
            </a:r>
            <a:endParaRPr kumimoji="0" lang="fa-IR" sz="1600" b="0" i="0" u="none" strike="noStrike" cap="none" normalizeH="0" baseline="30000" dirty="0" smtClean="0">
              <a:ln>
                <a:noFill/>
              </a:ln>
              <a:solidFill>
                <a:schemeClr val="bg1"/>
              </a:solidFill>
              <a:effectLst/>
              <a:cs typeface="B Mitra" pitchFamily="2" charset="-78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583422" y="2124075"/>
            <a:ext cx="347662" cy="419100"/>
          </a:xfrm>
          <a:custGeom>
            <a:avLst/>
            <a:gdLst>
              <a:gd name="connsiteX0" fmla="*/ 9525 w 347662"/>
              <a:gd name="connsiteY0" fmla="*/ 0 h 419100"/>
              <a:gd name="connsiteX1" fmla="*/ 157162 w 347662"/>
              <a:gd name="connsiteY1" fmla="*/ 4763 h 419100"/>
              <a:gd name="connsiteX2" fmla="*/ 157162 w 347662"/>
              <a:gd name="connsiteY2" fmla="*/ 138113 h 419100"/>
              <a:gd name="connsiteX3" fmla="*/ 342900 w 347662"/>
              <a:gd name="connsiteY3" fmla="*/ 309563 h 419100"/>
              <a:gd name="connsiteX4" fmla="*/ 347662 w 347662"/>
              <a:gd name="connsiteY4" fmla="*/ 400050 h 419100"/>
              <a:gd name="connsiteX5" fmla="*/ 247650 w 347662"/>
              <a:gd name="connsiteY5" fmla="*/ 419100 h 419100"/>
              <a:gd name="connsiteX6" fmla="*/ 190500 w 347662"/>
              <a:gd name="connsiteY6" fmla="*/ 409575 h 419100"/>
              <a:gd name="connsiteX7" fmla="*/ 47625 w 347662"/>
              <a:gd name="connsiteY7" fmla="*/ 190500 h 419100"/>
              <a:gd name="connsiteX8" fmla="*/ 14287 w 347662"/>
              <a:gd name="connsiteY8" fmla="*/ 138113 h 419100"/>
              <a:gd name="connsiteX9" fmla="*/ 0 w 347662"/>
              <a:gd name="connsiteY9" fmla="*/ 76200 h 419100"/>
              <a:gd name="connsiteX10" fmla="*/ 9525 w 347662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662" h="419100">
                <a:moveTo>
                  <a:pt x="9525" y="0"/>
                </a:moveTo>
                <a:lnTo>
                  <a:pt x="157162" y="4763"/>
                </a:lnTo>
                <a:lnTo>
                  <a:pt x="157162" y="138113"/>
                </a:lnTo>
                <a:lnTo>
                  <a:pt x="342900" y="309563"/>
                </a:lnTo>
                <a:lnTo>
                  <a:pt x="347662" y="400050"/>
                </a:lnTo>
                <a:lnTo>
                  <a:pt x="247650" y="419100"/>
                </a:lnTo>
                <a:lnTo>
                  <a:pt x="190500" y="409575"/>
                </a:lnTo>
                <a:lnTo>
                  <a:pt x="47625" y="190500"/>
                </a:lnTo>
                <a:lnTo>
                  <a:pt x="14287" y="138113"/>
                </a:lnTo>
                <a:lnTo>
                  <a:pt x="0" y="76200"/>
                </a:lnTo>
                <a:lnTo>
                  <a:pt x="9525" y="0"/>
                </a:lnTo>
                <a:close/>
              </a:path>
            </a:pathLst>
          </a:custGeom>
          <a:noFill/>
          <a:ln w="9525" cap="flat" cmpd="sng" algn="ctr">
            <a:solidFill>
              <a:srgbClr val="BD1D65"/>
            </a:solidFill>
            <a:prstDash val="sysDash"/>
            <a:round/>
            <a:headEnd type="none" w="med" len="med"/>
            <a:tailEnd type="none" w="med" len="med"/>
          </a:ln>
          <a:effectLst>
            <a:glow rad="63500">
              <a:srgbClr val="BD1D65">
                <a:alpha val="40000"/>
              </a:srgbClr>
            </a:glo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fa-IR" dirty="0" smtClean="0">
              <a:cs typeface="B Mitra" pitchFamily="2" charset="-78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772" y="1214422"/>
            <a:ext cx="3379128" cy="4899753"/>
          </a:xfrm>
          <a:prstGeom prst="rect">
            <a:avLst/>
          </a:prstGeom>
          <a:noFill/>
          <a:ln w="19050">
            <a:solidFill>
              <a:srgbClr val="9D1B65"/>
            </a:solidFill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 bwMode="auto">
          <a:xfrm>
            <a:off x="1614467" y="2233604"/>
            <a:ext cx="71438" cy="71438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Mitra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745609" y="1242997"/>
            <a:ext cx="559816" cy="52982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Mitra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4572001" y="1669097"/>
            <a:ext cx="4143404" cy="542493"/>
          </a:xfrm>
          <a:prstGeom prst="round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a-IR" b="1" dirty="0" smtClean="0">
                <a:solidFill>
                  <a:schemeClr val="bg1"/>
                </a:solidFill>
                <a:latin typeface="Eras Demi ITC" pitchFamily="34" charset="0"/>
                <a:cs typeface="B Mitra" pitchFamily="2" charset="-78"/>
              </a:rPr>
              <a:t>خيابان شانزه ليزه پاريس</a:t>
            </a:r>
            <a:endParaRPr lang="en-US" b="1" dirty="0" smtClean="0">
              <a:solidFill>
                <a:schemeClr val="bg1"/>
              </a:solidFill>
              <a:latin typeface="Eras Demi ITC" pitchFamily="34" charset="0"/>
              <a:cs typeface="B Mitra" pitchFamily="2" charset="-7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1" y="2251111"/>
            <a:ext cx="4143404" cy="542493"/>
          </a:xfrm>
          <a:prstGeom prst="round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a-IR" b="1" dirty="0" smtClean="0">
                <a:solidFill>
                  <a:schemeClr val="bg1"/>
                </a:solidFill>
                <a:latin typeface="Eras Demi ITC" pitchFamily="34" charset="0"/>
                <a:cs typeface="B Mitra" pitchFamily="2" charset="-78"/>
              </a:rPr>
              <a:t>طرح پياده‌سازي حاشيه رودخانه مانزانارس مادرید</a:t>
            </a:r>
            <a:endParaRPr lang="en-US" b="1" dirty="0" smtClean="0">
              <a:solidFill>
                <a:schemeClr val="bg1"/>
              </a:solidFill>
              <a:latin typeface="Eras Demi ITC" pitchFamily="34" charset="0"/>
              <a:cs typeface="B Mitra" pitchFamily="2" charset="-7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572001" y="2841116"/>
            <a:ext cx="4143404" cy="542493"/>
          </a:xfrm>
          <a:prstGeom prst="round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a-IR" b="1" dirty="0" smtClean="0">
                <a:solidFill>
                  <a:schemeClr val="bg1"/>
                </a:solidFill>
                <a:latin typeface="Eras Demi ITC" pitchFamily="34" charset="0"/>
                <a:cs typeface="B Mitra" pitchFamily="2" charset="-78"/>
              </a:rPr>
              <a:t>مسير سبز رز كندي بستون </a:t>
            </a:r>
            <a:endParaRPr lang="en-US" b="1" dirty="0" smtClean="0">
              <a:solidFill>
                <a:schemeClr val="bg1"/>
              </a:solidFill>
              <a:latin typeface="Eras Demi ITC" pitchFamily="34" charset="0"/>
              <a:cs typeface="B Mitra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572001" y="3434027"/>
            <a:ext cx="4143404" cy="542493"/>
          </a:xfrm>
          <a:prstGeom prst="round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a-IR" b="1" dirty="0" smtClean="0">
                <a:solidFill>
                  <a:schemeClr val="bg1"/>
                </a:solidFill>
                <a:latin typeface="Eras Demi ITC" pitchFamily="34" charset="0"/>
                <a:cs typeface="B Mitra" pitchFamily="2" charset="-78"/>
              </a:rPr>
              <a:t>طراحي و احياي پياده‌گذر رامبلا بارسلون</a:t>
            </a:r>
            <a:endParaRPr lang="en-US" b="1" dirty="0" smtClean="0">
              <a:solidFill>
                <a:schemeClr val="bg1"/>
              </a:solidFill>
              <a:latin typeface="Eras Demi ITC" pitchFamily="34" charset="0"/>
              <a:cs typeface="B Mitra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572001" y="4003399"/>
            <a:ext cx="4143404" cy="542493"/>
          </a:xfrm>
          <a:prstGeom prst="round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a-IR" b="1" dirty="0" smtClean="0">
                <a:solidFill>
                  <a:schemeClr val="bg1"/>
                </a:solidFill>
                <a:latin typeface="Eras Demi ITC" pitchFamily="34" charset="0"/>
                <a:cs typeface="B Mitra" pitchFamily="2" charset="-78"/>
              </a:rPr>
              <a:t>پروژه تغيير شاهراه گاردينر تورنتو</a:t>
            </a:r>
            <a:endParaRPr lang="en-US" b="1" dirty="0" smtClean="0">
              <a:solidFill>
                <a:schemeClr val="bg1"/>
              </a:solidFill>
              <a:latin typeface="Eras Demi ITC" pitchFamily="34" charset="0"/>
              <a:cs typeface="B Mitra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572001" y="4581938"/>
            <a:ext cx="4143404" cy="542493"/>
          </a:xfrm>
          <a:prstGeom prst="round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a-IR" b="1" dirty="0" smtClean="0">
                <a:solidFill>
                  <a:schemeClr val="bg1"/>
                </a:solidFill>
                <a:latin typeface="Eras Demi ITC" pitchFamily="34" charset="0"/>
                <a:cs typeface="B Mitra" pitchFamily="2" charset="-78"/>
              </a:rPr>
              <a:t>خیابان استیت شیکاگو</a:t>
            </a:r>
            <a:endParaRPr lang="en-US" b="1" dirty="0" smtClean="0">
              <a:solidFill>
                <a:schemeClr val="bg1"/>
              </a:solidFill>
              <a:latin typeface="Eras Demi ITC" pitchFamily="34" charset="0"/>
              <a:cs typeface="B Mitra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572001" y="5171498"/>
            <a:ext cx="4143404" cy="542493"/>
          </a:xfrm>
          <a:prstGeom prst="round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b="1" dirty="0" smtClean="0">
                <a:solidFill>
                  <a:schemeClr val="bg1"/>
                </a:solidFill>
                <a:latin typeface="Eras Light ITC" pitchFamily="34" charset="0"/>
                <a:cs typeface="B Mitra" pitchFamily="2" charset="-78"/>
              </a:rPr>
              <a:t>خیابان جورج سیدنی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143108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         تجارب خارجی</a:t>
            </a:r>
            <a:endParaRPr kumimoji="0" lang="fa-IR" sz="2400" b="0" i="0" u="none" strike="noStrike" kern="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392877" y="1285860"/>
            <a:ext cx="8501122" cy="428628"/>
          </a:xfrm>
          <a:prstGeom prst="roundRect">
            <a:avLst/>
          </a:prstGeom>
          <a:solidFill>
            <a:srgbClr val="89154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Eras Demi ITC" pitchFamily="34" charset="0"/>
                <a:cs typeface="B Mitra" pitchFamily="2" charset="-78"/>
              </a:rPr>
              <a:t>خيابان شانزه ليزه پاريس</a:t>
            </a:r>
            <a:endParaRPr lang="en-US" sz="2000" b="1" dirty="0" smtClean="0">
              <a:solidFill>
                <a:schemeClr val="bg1"/>
              </a:solidFill>
              <a:latin typeface="Eras Demi ITC" pitchFamily="34" charset="0"/>
              <a:cs typeface="B Mitra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ras Light ITC" pitchFamily="34" charset="0"/>
              <a:cs typeface="B Mitra" pitchFamily="2" charset="-78"/>
            </a:endParaRPr>
          </a:p>
        </p:txBody>
      </p:sp>
      <p:sp>
        <p:nvSpPr>
          <p:cNvPr id="17" name="Round Same Side Corner Rectangle 16"/>
          <p:cNvSpPr/>
          <p:nvPr/>
        </p:nvSpPr>
        <p:spPr bwMode="auto">
          <a:xfrm>
            <a:off x="6643702" y="2143116"/>
            <a:ext cx="2143140" cy="357190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معرفي فضا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643702" y="2529704"/>
            <a:ext cx="2143140" cy="714380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وسيع‌ترين خيابان پاريس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643702" y="3275614"/>
            <a:ext cx="2143140" cy="928694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قرارگيري مغازه‌هاي معروف و لوكس، كافه‌ها و سينماها و غيره</a:t>
            </a:r>
          </a:p>
        </p:txBody>
      </p:sp>
      <p:sp>
        <p:nvSpPr>
          <p:cNvPr id="21" name="Round Same Side Corner Rectangle 20"/>
          <p:cNvSpPr/>
          <p:nvPr/>
        </p:nvSpPr>
        <p:spPr bwMode="auto">
          <a:xfrm>
            <a:off x="4429124" y="2143116"/>
            <a:ext cx="2143140" cy="357190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اهداف طرح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429124" y="2529704"/>
            <a:ext cx="2143140" cy="542106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حفاظت از عناصر منظر تاريخي خيابان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429124" y="3122228"/>
            <a:ext cx="2143140" cy="542106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تقويت رونق زندگي اجتماعي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4429124" y="3704242"/>
            <a:ext cx="2143140" cy="653452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توسعه فضاي سبز 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429124" y="4399341"/>
            <a:ext cx="2143140" cy="756420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تكميل اثاثيه خيابان براي جذب و مكث پياده</a:t>
            </a:r>
          </a:p>
        </p:txBody>
      </p:sp>
      <p:sp>
        <p:nvSpPr>
          <p:cNvPr id="32" name="Round Same Side Corner Rectangle 31"/>
          <p:cNvSpPr/>
          <p:nvPr/>
        </p:nvSpPr>
        <p:spPr bwMode="auto">
          <a:xfrm>
            <a:off x="500034" y="2143116"/>
            <a:ext cx="3857652" cy="357190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اقدامات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500034" y="2540214"/>
            <a:ext cx="3857652" cy="542106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ارتقاي كيفيت پياده‌روها از طريق تعريض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500034" y="3720589"/>
            <a:ext cx="3857652" cy="785818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تقسيم پياده‌رو به دو قسمت از طريق كاشت درخت براي تقويت مكث و حضور مردم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143108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           تجارب جهاني</a:t>
            </a:r>
            <a:endParaRPr kumimoji="0" lang="fa-IR" sz="2400" b="0" i="0" u="none" strike="noStrike" kern="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03146" y="3135324"/>
            <a:ext cx="3857652" cy="542106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استقرار فعاليت‌هاي متنوع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143108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           تجارب جهاني</a:t>
            </a:r>
            <a:endParaRPr kumimoji="0" lang="fa-IR" sz="2400" b="0" i="0" u="none" strike="noStrike" kern="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36" name="Round Same Side Corner Rectangle 35"/>
          <p:cNvSpPr/>
          <p:nvPr/>
        </p:nvSpPr>
        <p:spPr bwMode="auto">
          <a:xfrm>
            <a:off x="929813" y="1357298"/>
            <a:ext cx="7142649" cy="566467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latin typeface="Eras Demi ITC" pitchFamily="34" charset="0"/>
                <a:cs typeface="B Mitra" pitchFamily="2" charset="-78"/>
              </a:rPr>
              <a:t>خیابان شانزه لیزه پاریس</a:t>
            </a:r>
            <a:endParaRPr lang="en-US" dirty="0" smtClean="0">
              <a:solidFill>
                <a:schemeClr val="bg1"/>
              </a:solidFill>
              <a:latin typeface="Eras Demi ITC" pitchFamily="34" charset="0"/>
              <a:cs typeface="B Mitra" pitchFamily="2" charset="-78"/>
            </a:endParaRPr>
          </a:p>
        </p:txBody>
      </p:sp>
      <p:pic>
        <p:nvPicPr>
          <p:cNvPr id="9" name="Picture 2" descr="N:\Internal_Departments\Traffic\Momeni\Demo\Paris\pIC\les halles.bmp"/>
          <p:cNvPicPr>
            <a:picLocks noChangeAspect="1" noChangeArrowheads="1"/>
          </p:cNvPicPr>
          <p:nvPr/>
        </p:nvPicPr>
        <p:blipFill>
          <a:blip r:embed="rId2" cstate="print"/>
          <a:srcRect l="13477" t="19042" r="11523" b="21630"/>
          <a:stretch>
            <a:fillRect/>
          </a:stretch>
        </p:blipFill>
        <p:spPr bwMode="auto">
          <a:xfrm>
            <a:off x="1185318" y="2071678"/>
            <a:ext cx="3386682" cy="21431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9" descr="shanz elize3.jpg"/>
          <p:cNvPicPr>
            <a:picLocks noChangeAspect="1"/>
          </p:cNvPicPr>
          <p:nvPr/>
        </p:nvPicPr>
        <p:blipFill>
          <a:blip r:embed="rId3" cstate="print"/>
          <a:srcRect b="7901"/>
          <a:stretch>
            <a:fillRect/>
          </a:stretch>
        </p:blipFill>
        <p:spPr>
          <a:xfrm>
            <a:off x="4714876" y="2071677"/>
            <a:ext cx="2928958" cy="21580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shanzeliz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4286256"/>
            <a:ext cx="3429024" cy="20145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shanzelize3.jpg"/>
          <p:cNvPicPr>
            <a:picLocks noChangeAspect="1"/>
          </p:cNvPicPr>
          <p:nvPr/>
        </p:nvPicPr>
        <p:blipFill>
          <a:blip r:embed="rId5" cstate="print"/>
          <a:srcRect t="8182" b="22965"/>
          <a:stretch>
            <a:fillRect/>
          </a:stretch>
        </p:blipFill>
        <p:spPr>
          <a:xfrm>
            <a:off x="4714876" y="4286256"/>
            <a:ext cx="2928958" cy="20002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428596" y="1285860"/>
            <a:ext cx="8501122" cy="428628"/>
          </a:xfrm>
          <a:prstGeom prst="roundRect">
            <a:avLst/>
          </a:prstGeom>
          <a:solidFill>
            <a:srgbClr val="89154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Eras Demi ITC" pitchFamily="34" charset="0"/>
                <a:cs typeface="B Mitra" pitchFamily="2" charset="-78"/>
              </a:rPr>
              <a:t>طرح پياده‌سازي حاشيه رودخانه مانزانارس مادرید</a:t>
            </a:r>
            <a:endParaRPr lang="en-US" sz="2000" b="1" dirty="0" smtClean="0">
              <a:solidFill>
                <a:schemeClr val="bg1"/>
              </a:solidFill>
              <a:latin typeface="Eras Demi ITC" pitchFamily="34" charset="0"/>
              <a:cs typeface="B Mitra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ras Light ITC" pitchFamily="34" charset="0"/>
              <a:cs typeface="B Mitra" pitchFamily="2" charset="-78"/>
            </a:endParaRPr>
          </a:p>
        </p:txBody>
      </p:sp>
      <p:sp>
        <p:nvSpPr>
          <p:cNvPr id="17" name="Round Same Side Corner Rectangle 16"/>
          <p:cNvSpPr/>
          <p:nvPr/>
        </p:nvSpPr>
        <p:spPr bwMode="auto">
          <a:xfrm>
            <a:off x="6643702" y="2143116"/>
            <a:ext cx="2143140" cy="357190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معرفي فضا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643702" y="2529704"/>
            <a:ext cx="2143140" cy="714380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جایگاه تاریخی رودخانه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643702" y="3275614"/>
            <a:ext cx="2143140" cy="928694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وجود آلودگی های زیست محیطی</a:t>
            </a:r>
          </a:p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مراکز صنعتی</a:t>
            </a:r>
          </a:p>
        </p:txBody>
      </p:sp>
      <p:sp>
        <p:nvSpPr>
          <p:cNvPr id="21" name="Round Same Side Corner Rectangle 20"/>
          <p:cNvSpPr/>
          <p:nvPr/>
        </p:nvSpPr>
        <p:spPr bwMode="auto">
          <a:xfrm>
            <a:off x="4429124" y="2143116"/>
            <a:ext cx="2143140" cy="357190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اهداف طرح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429124" y="2529704"/>
            <a:ext cx="2143140" cy="542106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ارتقا کیفیت شهری در همسایگی رودخانه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429124" y="3122228"/>
            <a:ext cx="2143140" cy="878276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ایجاد پیوستگی میان منظر رودخانه و چشم انداز جدید شهری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4429124" y="4061432"/>
            <a:ext cx="2143140" cy="653452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برقراری سیستم جدید دسترسی</a:t>
            </a:r>
          </a:p>
        </p:txBody>
      </p:sp>
      <p:sp>
        <p:nvSpPr>
          <p:cNvPr id="32" name="Round Same Side Corner Rectangle 31"/>
          <p:cNvSpPr/>
          <p:nvPr/>
        </p:nvSpPr>
        <p:spPr bwMode="auto">
          <a:xfrm>
            <a:off x="500034" y="2143116"/>
            <a:ext cx="3857652" cy="357190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اقدامات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500034" y="2540214"/>
            <a:ext cx="3857652" cy="542106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ايجاد دو كريدور سبز در كنار رودخانه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143108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           تجارب جهاني</a:t>
            </a:r>
            <a:endParaRPr kumimoji="0" lang="fa-IR" sz="2400" b="0" i="0" u="none" strike="noStrike" kern="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03146" y="3135324"/>
            <a:ext cx="3857652" cy="542106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انتقال بزرگراه به زير زمين و آزاد کردن سطح برای پیاده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143108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           تجارب جهاني</a:t>
            </a:r>
            <a:endParaRPr kumimoji="0" lang="fa-IR" sz="2400" b="0" i="0" u="none" strike="noStrike" kern="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36" name="Round Same Side Corner Rectangle 35"/>
          <p:cNvSpPr/>
          <p:nvPr/>
        </p:nvSpPr>
        <p:spPr bwMode="auto">
          <a:xfrm>
            <a:off x="929813" y="1357298"/>
            <a:ext cx="7142649" cy="566467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latin typeface="Eras Demi ITC" pitchFamily="34" charset="0"/>
                <a:cs typeface="B Mitra" pitchFamily="2" charset="-78"/>
              </a:rPr>
              <a:t>حاشيه رودخانه مانزانارس مادرید</a:t>
            </a:r>
            <a:endParaRPr lang="en-US" dirty="0" smtClean="0">
              <a:solidFill>
                <a:schemeClr val="bg1"/>
              </a:solidFill>
              <a:latin typeface="Eras Demi ITC" pitchFamily="34" charset="0"/>
              <a:cs typeface="B Mitra" pitchFamily="2" charset="-78"/>
            </a:endParaRPr>
          </a:p>
        </p:txBody>
      </p:sp>
      <p:pic>
        <p:nvPicPr>
          <p:cNvPr id="11" name="Picture 10" descr="madri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500306"/>
            <a:ext cx="3871358" cy="27630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madrid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357430"/>
            <a:ext cx="4406233" cy="30549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143108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           تجارب جهاني</a:t>
            </a:r>
            <a:endParaRPr kumimoji="0" lang="fa-IR" sz="2400" b="0" i="0" u="none" strike="noStrike" kern="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36" name="Round Same Side Corner Rectangle 35"/>
          <p:cNvSpPr/>
          <p:nvPr/>
        </p:nvSpPr>
        <p:spPr bwMode="auto">
          <a:xfrm>
            <a:off x="929813" y="1357298"/>
            <a:ext cx="7142649" cy="566467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latin typeface="Eras Demi ITC" pitchFamily="34" charset="0"/>
                <a:cs typeface="B Mitra" pitchFamily="2" charset="-78"/>
              </a:rPr>
              <a:t>حاشيه رودخانه مانزانارس مادرید</a:t>
            </a:r>
            <a:endParaRPr lang="en-US" dirty="0" smtClean="0">
              <a:solidFill>
                <a:schemeClr val="bg1"/>
              </a:solidFill>
              <a:latin typeface="Eras Demi ITC" pitchFamily="34" charset="0"/>
              <a:cs typeface="B Mitra" pitchFamily="2" charset="-78"/>
            </a:endParaRPr>
          </a:p>
        </p:txBody>
      </p:sp>
      <p:pic>
        <p:nvPicPr>
          <p:cNvPr id="16" name="Picture 15" descr="madri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2857496"/>
            <a:ext cx="4284138" cy="28575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madrid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138" y="2143116"/>
            <a:ext cx="4383100" cy="29289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428596" y="1285860"/>
            <a:ext cx="8501122" cy="428628"/>
          </a:xfrm>
          <a:prstGeom prst="roundRect">
            <a:avLst/>
          </a:prstGeom>
          <a:solidFill>
            <a:srgbClr val="89154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Eras Demi ITC" pitchFamily="34" charset="0"/>
                <a:cs typeface="B Mitra" pitchFamily="2" charset="-78"/>
              </a:rPr>
              <a:t>مسير سبز رز كندي بستون </a:t>
            </a:r>
            <a:endParaRPr lang="en-US" sz="2000" b="1" dirty="0" smtClean="0">
              <a:solidFill>
                <a:schemeClr val="bg1"/>
              </a:solidFill>
              <a:latin typeface="Eras Demi ITC" pitchFamily="34" charset="0"/>
              <a:cs typeface="B Mitra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ras Light ITC" pitchFamily="34" charset="0"/>
              <a:cs typeface="B Mitra" pitchFamily="2" charset="-78"/>
            </a:endParaRPr>
          </a:p>
        </p:txBody>
      </p:sp>
      <p:sp>
        <p:nvSpPr>
          <p:cNvPr id="17" name="Round Same Side Corner Rectangle 16"/>
          <p:cNvSpPr/>
          <p:nvPr/>
        </p:nvSpPr>
        <p:spPr bwMode="auto">
          <a:xfrm>
            <a:off x="6643702" y="2143116"/>
            <a:ext cx="2143140" cy="357190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معرفي فضا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643702" y="2529704"/>
            <a:ext cx="2143140" cy="714380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پیونددهنده محلات مرکز شهر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643702" y="3275614"/>
            <a:ext cx="2143140" cy="510576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دسترسی به اسکله</a:t>
            </a:r>
          </a:p>
        </p:txBody>
      </p:sp>
      <p:sp>
        <p:nvSpPr>
          <p:cNvPr id="21" name="Round Same Side Corner Rectangle 20"/>
          <p:cNvSpPr/>
          <p:nvPr/>
        </p:nvSpPr>
        <p:spPr bwMode="auto">
          <a:xfrm>
            <a:off x="4429124" y="2143116"/>
            <a:ext cx="2143140" cy="357190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اهداف طرح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429124" y="2529704"/>
            <a:ext cx="2143140" cy="542106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کاهش ازدحام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429124" y="3122228"/>
            <a:ext cx="2143140" cy="521086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افزایش پویایی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4429124" y="3714752"/>
            <a:ext cx="2143140" cy="653452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ایجاد قابلیت گردشگری</a:t>
            </a:r>
          </a:p>
        </p:txBody>
      </p:sp>
      <p:sp>
        <p:nvSpPr>
          <p:cNvPr id="32" name="Round Same Side Corner Rectangle 31"/>
          <p:cNvSpPr/>
          <p:nvPr/>
        </p:nvSpPr>
        <p:spPr bwMode="auto">
          <a:xfrm>
            <a:off x="500034" y="2143116"/>
            <a:ext cx="3857652" cy="357190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اقدامات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500034" y="2540214"/>
            <a:ext cx="3857652" cy="542106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انتقال هتل ها و ادارات به زیر زمین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143108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           تجارب جهاني</a:t>
            </a:r>
            <a:endParaRPr kumimoji="0" lang="fa-IR" sz="2400" b="0" i="0" u="none" strike="noStrike" kern="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03146" y="3135324"/>
            <a:ext cx="3857652" cy="542106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تقویت فضای سبز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643702" y="3857628"/>
            <a:ext cx="2143140" cy="510576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رفت و آمد به حومه و مرکز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00034" y="3786190"/>
            <a:ext cx="3857652" cy="542106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ایجاد تنوع کاربری و فعالیت ها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143108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           تجارب جهاني</a:t>
            </a:r>
            <a:endParaRPr kumimoji="0" lang="fa-IR" sz="2400" b="0" i="0" u="none" strike="noStrike" kern="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36" name="Round Same Side Corner Rectangle 35"/>
          <p:cNvSpPr/>
          <p:nvPr/>
        </p:nvSpPr>
        <p:spPr bwMode="auto">
          <a:xfrm>
            <a:off x="1000100" y="1428736"/>
            <a:ext cx="7142649" cy="566467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latin typeface="Eras Demi ITC" pitchFamily="34" charset="0"/>
                <a:cs typeface="B Mitra" pitchFamily="2" charset="-78"/>
              </a:rPr>
              <a:t>مسیر سبز رز كندي بستون </a:t>
            </a:r>
            <a:endParaRPr lang="en-US" dirty="0" smtClean="0">
              <a:solidFill>
                <a:schemeClr val="bg1"/>
              </a:solidFill>
              <a:latin typeface="Eras Demi ITC" pitchFamily="34" charset="0"/>
              <a:cs typeface="B Mitra" pitchFamily="2" charset="-78"/>
            </a:endParaRPr>
          </a:p>
          <a:p>
            <a:pPr algn="ctr" rtl="1"/>
            <a:endParaRPr lang="en-US" dirty="0" smtClean="0">
              <a:solidFill>
                <a:schemeClr val="bg1"/>
              </a:solidFill>
              <a:latin typeface="Eras Demi ITC" pitchFamily="34" charset="0"/>
              <a:cs typeface="B Mitra" pitchFamily="2" charset="-78"/>
            </a:endParaRPr>
          </a:p>
        </p:txBody>
      </p:sp>
      <p:pic>
        <p:nvPicPr>
          <p:cNvPr id="9" name="Picture 8" descr="bost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071678"/>
            <a:ext cx="2286016" cy="40005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boston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428868"/>
            <a:ext cx="4357718" cy="31109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01075" y="6411913"/>
            <a:ext cx="542925" cy="398462"/>
          </a:xfrm>
        </p:spPr>
        <p:txBody>
          <a:bodyPr/>
          <a:lstStyle/>
          <a:p>
            <a:fld id="{FD8793D1-19DE-4475-879B-5D5DD9F1ECF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785918" y="2571744"/>
            <a:ext cx="5572164" cy="10001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a-IR" sz="4400" dirty="0" smtClean="0">
                <a:solidFill>
                  <a:srgbClr val="002060"/>
                </a:solidFill>
                <a:cs typeface="B Titr" pitchFamily="2" charset="-78"/>
              </a:rPr>
              <a:t>پیاده مداری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143108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           تجارب جهاني</a:t>
            </a:r>
            <a:endParaRPr kumimoji="0" lang="fa-IR" sz="2400" b="0" i="0" u="none" strike="noStrike" kern="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36" name="Round Same Side Corner Rectangle 35"/>
          <p:cNvSpPr/>
          <p:nvPr/>
        </p:nvSpPr>
        <p:spPr bwMode="auto">
          <a:xfrm>
            <a:off x="1000100" y="1428736"/>
            <a:ext cx="7142649" cy="566467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latin typeface="Eras Demi ITC" pitchFamily="34" charset="0"/>
                <a:cs typeface="B Mitra" pitchFamily="2" charset="-78"/>
              </a:rPr>
              <a:t>مسیر سبز رز كندي بستون </a:t>
            </a:r>
            <a:endParaRPr lang="en-US" dirty="0" smtClean="0">
              <a:solidFill>
                <a:schemeClr val="bg1"/>
              </a:solidFill>
              <a:latin typeface="Eras Demi ITC" pitchFamily="34" charset="0"/>
              <a:cs typeface="B Mitra" pitchFamily="2" charset="-78"/>
            </a:endParaRPr>
          </a:p>
          <a:p>
            <a:pPr algn="ctr" rtl="1"/>
            <a:endParaRPr lang="en-US" dirty="0" smtClean="0">
              <a:solidFill>
                <a:schemeClr val="bg1"/>
              </a:solidFill>
              <a:latin typeface="Eras Demi ITC" pitchFamily="34" charset="0"/>
              <a:cs typeface="B Mitra" pitchFamily="2" charset="-78"/>
            </a:endParaRPr>
          </a:p>
        </p:txBody>
      </p:sp>
      <p:pic>
        <p:nvPicPr>
          <p:cNvPr id="11" name="Picture 10" descr="bost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125435"/>
            <a:ext cx="5500726" cy="394677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143108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           تجارب جهاني</a:t>
            </a:r>
            <a:endParaRPr kumimoji="0" lang="fa-IR" sz="2400" b="0" i="0" u="none" strike="noStrike" kern="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36" name="Round Same Side Corner Rectangle 35"/>
          <p:cNvSpPr/>
          <p:nvPr/>
        </p:nvSpPr>
        <p:spPr bwMode="auto">
          <a:xfrm>
            <a:off x="1000100" y="1428736"/>
            <a:ext cx="7142649" cy="566467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latin typeface="Eras Demi ITC" pitchFamily="34" charset="0"/>
                <a:cs typeface="B Mitra" pitchFamily="2" charset="-78"/>
              </a:rPr>
              <a:t>مسیر سبز رز كندي بستون </a:t>
            </a:r>
            <a:endParaRPr lang="en-US" dirty="0" smtClean="0">
              <a:solidFill>
                <a:schemeClr val="bg1"/>
              </a:solidFill>
              <a:latin typeface="Eras Demi ITC" pitchFamily="34" charset="0"/>
              <a:cs typeface="B Mitra" pitchFamily="2" charset="-78"/>
            </a:endParaRPr>
          </a:p>
          <a:p>
            <a:pPr algn="ctr" rtl="1"/>
            <a:endParaRPr lang="en-US" dirty="0" smtClean="0">
              <a:solidFill>
                <a:schemeClr val="bg1"/>
              </a:solidFill>
              <a:latin typeface="Eras Demi ITC" pitchFamily="34" charset="0"/>
              <a:cs typeface="B Mitra" pitchFamily="2" charset="-78"/>
            </a:endParaRPr>
          </a:p>
        </p:txBody>
      </p:sp>
      <p:pic>
        <p:nvPicPr>
          <p:cNvPr id="8" name="Picture 7" descr="bost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731" y="2071678"/>
            <a:ext cx="5334037" cy="4000528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428596" y="1357298"/>
            <a:ext cx="8501122" cy="428628"/>
          </a:xfrm>
          <a:prstGeom prst="roundRect">
            <a:avLst/>
          </a:prstGeom>
          <a:solidFill>
            <a:srgbClr val="89154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Eras Demi ITC" pitchFamily="34" charset="0"/>
                <a:cs typeface="B Mitra" pitchFamily="2" charset="-78"/>
              </a:rPr>
              <a:t>طراحي و احياي پياده‌گذر رامبلا بارسلون</a:t>
            </a:r>
            <a:endParaRPr lang="en-US" sz="2000" b="1" dirty="0" smtClean="0">
              <a:solidFill>
                <a:schemeClr val="bg1"/>
              </a:solidFill>
              <a:latin typeface="Eras Demi ITC" pitchFamily="34" charset="0"/>
              <a:cs typeface="B Mitra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ras Light ITC" pitchFamily="34" charset="0"/>
              <a:cs typeface="B Mitra" pitchFamily="2" charset="-78"/>
            </a:endParaRPr>
          </a:p>
        </p:txBody>
      </p:sp>
      <p:sp>
        <p:nvSpPr>
          <p:cNvPr id="17" name="Round Same Side Corner Rectangle 16"/>
          <p:cNvSpPr/>
          <p:nvPr/>
        </p:nvSpPr>
        <p:spPr bwMode="auto">
          <a:xfrm>
            <a:off x="6643702" y="2143116"/>
            <a:ext cx="2143140" cy="357190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معرفي فضا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643702" y="2529704"/>
            <a:ext cx="2143140" cy="613544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وجود جاذبه های توریستی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643702" y="3214686"/>
            <a:ext cx="2143140" cy="582014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منتهی شدن به سواحل مدیترانه</a:t>
            </a:r>
          </a:p>
        </p:txBody>
      </p:sp>
      <p:sp>
        <p:nvSpPr>
          <p:cNvPr id="21" name="Round Same Side Corner Rectangle 20"/>
          <p:cNvSpPr/>
          <p:nvPr/>
        </p:nvSpPr>
        <p:spPr bwMode="auto">
          <a:xfrm>
            <a:off x="4429124" y="2143116"/>
            <a:ext cx="2143140" cy="357190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اهداف طرح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429124" y="2529704"/>
            <a:ext cx="2143140" cy="542106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یادآوری نقش تاریخی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429124" y="3122228"/>
            <a:ext cx="2143140" cy="521086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گشودن مسیر به دریا</a:t>
            </a:r>
          </a:p>
        </p:txBody>
      </p:sp>
      <p:sp>
        <p:nvSpPr>
          <p:cNvPr id="32" name="Round Same Side Corner Rectangle 31"/>
          <p:cNvSpPr/>
          <p:nvPr/>
        </p:nvSpPr>
        <p:spPr bwMode="auto">
          <a:xfrm>
            <a:off x="500034" y="2143116"/>
            <a:ext cx="3857652" cy="357190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اقدامات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500034" y="2540214"/>
            <a:ext cx="3857652" cy="542106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بازخوانی الگوی تاریخی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143108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           تجارب جهاني</a:t>
            </a:r>
            <a:endParaRPr kumimoji="0" lang="fa-IR" sz="2400" b="0" i="0" u="none" strike="noStrike" kern="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03146" y="3135324"/>
            <a:ext cx="3857652" cy="542106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تغيير كاربري ساختمان‌هاي تاريخي به هتل و رستوران 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00034" y="3786190"/>
            <a:ext cx="3857652" cy="542106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اتصال رامبلا تا دريا از طريق پل چوبي متحرك و حذف انبارها و باراندازهاي مخروبه كنار اسكله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6643702" y="3857628"/>
            <a:ext cx="2143140" cy="500066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رو به زوال رفتن منطقه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143108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           تجارب جهاني</a:t>
            </a:r>
            <a:endParaRPr kumimoji="0" lang="fa-IR" sz="2400" b="0" i="0" u="none" strike="noStrike" kern="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9" name="Round Same Side Corner Rectangle 8"/>
          <p:cNvSpPr/>
          <p:nvPr/>
        </p:nvSpPr>
        <p:spPr bwMode="auto">
          <a:xfrm>
            <a:off x="1000100" y="1285860"/>
            <a:ext cx="7142649" cy="566467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latin typeface="Eras Demi ITC" pitchFamily="34" charset="0"/>
                <a:cs typeface="B Mitra" pitchFamily="2" charset="-78"/>
              </a:rPr>
              <a:t> طراحي و احياي پياده‌گذر رامبلا بارسلون</a:t>
            </a:r>
            <a:endParaRPr lang="en-US" dirty="0" smtClean="0">
              <a:solidFill>
                <a:schemeClr val="bg1"/>
              </a:solidFill>
              <a:latin typeface="Eras Demi ITC" pitchFamily="34" charset="0"/>
              <a:cs typeface="B Mitra" pitchFamily="2" charset="-78"/>
            </a:endParaRPr>
          </a:p>
          <a:p>
            <a:pPr algn="ctr" rtl="1"/>
            <a:endParaRPr lang="en-US" dirty="0" smtClean="0">
              <a:solidFill>
                <a:schemeClr val="bg1"/>
              </a:solidFill>
              <a:latin typeface="Eras Demi ITC" pitchFamily="34" charset="0"/>
              <a:cs typeface="B Mitra" pitchFamily="2" charset="-78"/>
            </a:endParaRPr>
          </a:p>
        </p:txBody>
      </p:sp>
      <p:pic>
        <p:nvPicPr>
          <p:cNvPr id="10" name="Picture 9" descr="barcel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910" y="1928802"/>
            <a:ext cx="3995528" cy="3000396"/>
          </a:xfrm>
          <a:prstGeom prst="rect">
            <a:avLst/>
          </a:prstGeom>
        </p:spPr>
      </p:pic>
      <p:pic>
        <p:nvPicPr>
          <p:cNvPr id="13" name="Picture 12" descr="barcelon4.jpg"/>
          <p:cNvPicPr>
            <a:picLocks noChangeAspect="1"/>
          </p:cNvPicPr>
          <p:nvPr/>
        </p:nvPicPr>
        <p:blipFill>
          <a:blip r:embed="rId3" cstate="print"/>
          <a:srcRect l="6250" t="5905" r="6250" b="5905"/>
          <a:stretch>
            <a:fillRect/>
          </a:stretch>
        </p:blipFill>
        <p:spPr>
          <a:xfrm>
            <a:off x="4786329" y="3286124"/>
            <a:ext cx="3714761" cy="27860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428596" y="1357298"/>
            <a:ext cx="8501122" cy="428628"/>
          </a:xfrm>
          <a:prstGeom prst="roundRect">
            <a:avLst/>
          </a:prstGeom>
          <a:solidFill>
            <a:srgbClr val="89154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Eras Demi ITC" pitchFamily="34" charset="0"/>
                <a:cs typeface="B Mitra" pitchFamily="2" charset="-78"/>
              </a:rPr>
              <a:t>پروژه تغيير شاهراه گاردينر تورنتو</a:t>
            </a:r>
            <a:endParaRPr lang="en-US" sz="2000" b="1" dirty="0" smtClean="0">
              <a:solidFill>
                <a:schemeClr val="bg1"/>
              </a:solidFill>
              <a:latin typeface="Eras Demi ITC" pitchFamily="34" charset="0"/>
              <a:cs typeface="B Mitra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ras Light ITC" pitchFamily="34" charset="0"/>
              <a:cs typeface="B Mitra" pitchFamily="2" charset="-78"/>
            </a:endParaRPr>
          </a:p>
        </p:txBody>
      </p:sp>
      <p:sp>
        <p:nvSpPr>
          <p:cNvPr id="17" name="Round Same Side Corner Rectangle 16"/>
          <p:cNvSpPr/>
          <p:nvPr/>
        </p:nvSpPr>
        <p:spPr bwMode="auto">
          <a:xfrm>
            <a:off x="6643702" y="2143116"/>
            <a:ext cx="2143140" cy="357190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معرفي فضا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643702" y="2529704"/>
            <a:ext cx="2143140" cy="613544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محور تاریخی مهم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643702" y="3214686"/>
            <a:ext cx="2143140" cy="582014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برگزاری جشن ها</a:t>
            </a:r>
          </a:p>
        </p:txBody>
      </p:sp>
      <p:sp>
        <p:nvSpPr>
          <p:cNvPr id="21" name="Round Same Side Corner Rectangle 20"/>
          <p:cNvSpPr/>
          <p:nvPr/>
        </p:nvSpPr>
        <p:spPr bwMode="auto">
          <a:xfrm>
            <a:off x="4429124" y="2143116"/>
            <a:ext cx="2143140" cy="357190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اهداف طرح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429124" y="2571744"/>
            <a:ext cx="2143140" cy="542106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حفظ عملكرد عمده شاهراه به عنوان يك شريان مهم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429124" y="3214686"/>
            <a:ext cx="2143140" cy="521086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تقويت زندگي پياده</a:t>
            </a:r>
          </a:p>
        </p:txBody>
      </p:sp>
      <p:sp>
        <p:nvSpPr>
          <p:cNvPr id="32" name="Round Same Side Corner Rectangle 31"/>
          <p:cNvSpPr/>
          <p:nvPr/>
        </p:nvSpPr>
        <p:spPr bwMode="auto">
          <a:xfrm>
            <a:off x="500034" y="2143116"/>
            <a:ext cx="3857652" cy="357190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اقدامات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500034" y="2571744"/>
            <a:ext cx="3857652" cy="542106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ارتباط و پيوستگي ميان شهر با لبه ساحلي</a:t>
            </a:r>
            <a:endParaRPr lang="en-US" dirty="0" smtClean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143108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           تجارب جهاني</a:t>
            </a:r>
            <a:endParaRPr kumimoji="0" lang="fa-IR" sz="2400" b="0" i="0" u="none" strike="noStrike" kern="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03146" y="3135324"/>
            <a:ext cx="3857652" cy="542106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تعريف فضاي زير پل سواره و جاري كردن زندگي پياده در آن از طريق تركيب انواع فعاليت‌ها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6643702" y="3857628"/>
            <a:ext cx="2143140" cy="642942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اصلی تربن شریان ترافیکی شهر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143108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           تجارب جهاني</a:t>
            </a:r>
            <a:endParaRPr kumimoji="0" lang="fa-IR" sz="2400" b="0" i="0" u="none" strike="noStrike" kern="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9" name="Round Same Side Corner Rectangle 8"/>
          <p:cNvSpPr/>
          <p:nvPr/>
        </p:nvSpPr>
        <p:spPr bwMode="auto">
          <a:xfrm>
            <a:off x="1071538" y="1357298"/>
            <a:ext cx="7142649" cy="571504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latin typeface="Eras Demi ITC" pitchFamily="34" charset="0"/>
                <a:cs typeface="B Mitra" pitchFamily="2" charset="-78"/>
              </a:rPr>
              <a:t>پروژه تغيير شاهراه گاردينر تورنتو</a:t>
            </a:r>
          </a:p>
        </p:txBody>
      </p:sp>
      <p:pic>
        <p:nvPicPr>
          <p:cNvPr id="11" name="Picture 10" descr="toronto1.jpg"/>
          <p:cNvPicPr>
            <a:picLocks noChangeAspect="1"/>
          </p:cNvPicPr>
          <p:nvPr/>
        </p:nvPicPr>
        <p:blipFill>
          <a:blip r:embed="rId2" cstate="print"/>
          <a:srcRect l="13953" b="4762"/>
          <a:stretch>
            <a:fillRect/>
          </a:stretch>
        </p:blipFill>
        <p:spPr>
          <a:xfrm>
            <a:off x="928662" y="2357430"/>
            <a:ext cx="3146674" cy="3571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toront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000240"/>
            <a:ext cx="3214710" cy="2137782"/>
          </a:xfrm>
          <a:prstGeom prst="rect">
            <a:avLst/>
          </a:prstGeom>
        </p:spPr>
      </p:pic>
      <p:pic>
        <p:nvPicPr>
          <p:cNvPr id="16" name="Picture 15" descr="toronto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4214818"/>
            <a:ext cx="3214710" cy="1808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428596" y="1357298"/>
            <a:ext cx="8501122" cy="428628"/>
          </a:xfrm>
          <a:prstGeom prst="roundRect">
            <a:avLst/>
          </a:prstGeom>
          <a:solidFill>
            <a:srgbClr val="89154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Eras Demi ITC" pitchFamily="34" charset="0"/>
                <a:cs typeface="B Mitra" pitchFamily="2" charset="-78"/>
              </a:rPr>
              <a:t>خیابان استیت شیکاگو</a:t>
            </a:r>
            <a:endParaRPr lang="en-US" sz="2000" b="1" dirty="0" smtClean="0">
              <a:solidFill>
                <a:schemeClr val="bg1"/>
              </a:solidFill>
              <a:latin typeface="Eras Demi ITC" pitchFamily="34" charset="0"/>
              <a:cs typeface="B Mitra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Eras Light ITC" pitchFamily="34" charset="0"/>
              <a:cs typeface="B Mitra" pitchFamily="2" charset="-78"/>
            </a:endParaRPr>
          </a:p>
        </p:txBody>
      </p:sp>
      <p:sp>
        <p:nvSpPr>
          <p:cNvPr id="17" name="Round Same Side Corner Rectangle 16"/>
          <p:cNvSpPr/>
          <p:nvPr/>
        </p:nvSpPr>
        <p:spPr bwMode="auto">
          <a:xfrm>
            <a:off x="6643702" y="2143116"/>
            <a:ext cx="2143140" cy="357190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معرفي فضا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643702" y="2529704"/>
            <a:ext cx="2143140" cy="613544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یکی از شریان های اصلی شهر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643702" y="3214686"/>
            <a:ext cx="2143140" cy="714380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مركز برجسته ارائه‌كننده خدمات تجاري و اقتصادي جهاني </a:t>
            </a:r>
          </a:p>
        </p:txBody>
      </p:sp>
      <p:sp>
        <p:nvSpPr>
          <p:cNvPr id="21" name="Round Same Side Corner Rectangle 20"/>
          <p:cNvSpPr/>
          <p:nvPr/>
        </p:nvSpPr>
        <p:spPr bwMode="auto">
          <a:xfrm>
            <a:off x="4429124" y="2143116"/>
            <a:ext cx="2143140" cy="357190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اهداف طرح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429124" y="2571744"/>
            <a:ext cx="2143140" cy="542106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استقرار خرده فروشی ها 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429124" y="3214686"/>
            <a:ext cx="2143140" cy="521086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ایحاد هویت به عنوان مرکز تجاری</a:t>
            </a:r>
          </a:p>
        </p:txBody>
      </p:sp>
      <p:sp>
        <p:nvSpPr>
          <p:cNvPr id="32" name="Round Same Side Corner Rectangle 31"/>
          <p:cNvSpPr/>
          <p:nvPr/>
        </p:nvSpPr>
        <p:spPr bwMode="auto">
          <a:xfrm>
            <a:off x="500034" y="2143116"/>
            <a:ext cx="3857652" cy="357190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اقدامات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500034" y="2571744"/>
            <a:ext cx="3857652" cy="542106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اصلاح عرضی پیاده روها</a:t>
            </a:r>
            <a:endParaRPr lang="en-US" dirty="0" smtClean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143108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           تجارب جهاني</a:t>
            </a:r>
            <a:endParaRPr kumimoji="0" lang="fa-IR" sz="2400" b="0" i="0" u="none" strike="noStrike" kern="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03146" y="3135324"/>
            <a:ext cx="3857652" cy="542106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افزایش رونق تجاری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429124" y="3786190"/>
            <a:ext cx="2143140" cy="521086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ایجاد فضای ویژه پیاده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143108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           تجارب جهاني</a:t>
            </a:r>
            <a:endParaRPr kumimoji="0" lang="fa-IR" sz="2400" b="0" i="0" u="none" strike="noStrike" kern="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9" name="Round Same Side Corner Rectangle 8"/>
          <p:cNvSpPr/>
          <p:nvPr/>
        </p:nvSpPr>
        <p:spPr bwMode="auto">
          <a:xfrm>
            <a:off x="1071538" y="1357298"/>
            <a:ext cx="7142649" cy="571504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latin typeface="Eras Demi ITC" pitchFamily="34" charset="0"/>
                <a:cs typeface="B Mitra" pitchFamily="2" charset="-78"/>
              </a:rPr>
              <a:t>خیابات استیت شیکاگو</a:t>
            </a:r>
          </a:p>
        </p:txBody>
      </p:sp>
      <p:pic>
        <p:nvPicPr>
          <p:cNvPr id="12" name="Picture 11" descr="chicago2.jpg"/>
          <p:cNvPicPr>
            <a:picLocks noChangeAspect="1"/>
          </p:cNvPicPr>
          <p:nvPr/>
        </p:nvPicPr>
        <p:blipFill>
          <a:blip r:embed="rId2" cstate="print"/>
          <a:srcRect r="26315"/>
          <a:stretch>
            <a:fillRect/>
          </a:stretch>
        </p:blipFill>
        <p:spPr>
          <a:xfrm>
            <a:off x="5072066" y="2428868"/>
            <a:ext cx="3000396" cy="30539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chicago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476493"/>
            <a:ext cx="4429156" cy="29527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5066963" y="1669097"/>
            <a:ext cx="3648441" cy="542493"/>
          </a:xfrm>
          <a:prstGeom prst="round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محور برادران مظفر(صبا)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Mitra" pitchFamily="2" charset="-7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066963" y="2251111"/>
            <a:ext cx="3648441" cy="542493"/>
          </a:xfrm>
          <a:prstGeom prst="round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محور باب همايون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066963" y="2841116"/>
            <a:ext cx="3648441" cy="542493"/>
          </a:xfrm>
          <a:prstGeom prst="round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محور صوراسرافيل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5066963" y="3434027"/>
            <a:ext cx="3648441" cy="542493"/>
          </a:xfrm>
          <a:prstGeom prst="round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محور ناصرخسرو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5066963" y="4003399"/>
            <a:ext cx="3648441" cy="542493"/>
          </a:xfrm>
          <a:prstGeom prst="round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كوچه مروي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5066963" y="4581938"/>
            <a:ext cx="3648441" cy="542493"/>
          </a:xfrm>
          <a:prstGeom prst="round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محور 17 شهريور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5066963" y="5171498"/>
            <a:ext cx="3648441" cy="542493"/>
          </a:xfrm>
          <a:prstGeom prst="round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محور صف (سپهسالار)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857224" y="1669097"/>
            <a:ext cx="3648441" cy="542493"/>
          </a:xfrm>
          <a:prstGeom prst="round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محور صابونيان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857224" y="2251111"/>
            <a:ext cx="3648441" cy="542493"/>
          </a:xfrm>
          <a:prstGeom prst="round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محور احساني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857224" y="2841116"/>
            <a:ext cx="3648441" cy="542493"/>
          </a:xfrm>
          <a:prstGeom prst="round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محور شاه عبدالعظيم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857224" y="4572008"/>
            <a:ext cx="3648441" cy="542493"/>
          </a:xfrm>
          <a:prstGeom prst="round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محور تربيت</a:t>
            </a:r>
            <a:r>
              <a:rPr lang="en-US" dirty="0" smtClean="0">
                <a:solidFill>
                  <a:schemeClr val="bg1"/>
                </a:solidFill>
                <a:cs typeface="B Mitra" pitchFamily="2" charset="-78"/>
              </a:rPr>
              <a:t> </a:t>
            </a:r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 تبریز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857224" y="4016041"/>
            <a:ext cx="3648441" cy="542493"/>
          </a:xfrm>
          <a:prstGeom prst="round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محور وليعصر (استاد شهريار) تبریز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857224" y="3429000"/>
            <a:ext cx="3648441" cy="542493"/>
          </a:xfrm>
          <a:prstGeom prst="round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محور پانزده خرداد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143108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         تجارب داخلي</a:t>
            </a:r>
            <a:endParaRPr kumimoji="0" lang="fa-IR" sz="2400" b="0" i="0" u="none" strike="noStrike" kern="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857224" y="5143512"/>
            <a:ext cx="3648441" cy="542493"/>
          </a:xfrm>
          <a:prstGeom prst="round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محور جنت مشهد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143108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         تجارب داخلي</a:t>
            </a:r>
            <a:endParaRPr kumimoji="0" lang="fa-IR" sz="2400" b="0" i="0" u="none" strike="noStrike" kern="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164" t="11250" r="19140" b="12812"/>
          <a:stretch>
            <a:fillRect/>
          </a:stretch>
        </p:blipFill>
        <p:spPr bwMode="auto">
          <a:xfrm>
            <a:off x="1285852" y="1142984"/>
            <a:ext cx="6715172" cy="5083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3</a:t>
            </a:fld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5500702"/>
            <a:ext cx="9144000" cy="685805"/>
            <a:chOff x="0" y="6000768"/>
            <a:chExt cx="9144000" cy="685805"/>
          </a:xfrm>
          <a:solidFill>
            <a:schemeClr val="bg1"/>
          </a:solidFill>
        </p:grpSpPr>
        <p:sp>
          <p:nvSpPr>
            <p:cNvPr id="15" name="Rectangle 14"/>
            <p:cNvSpPr/>
            <p:nvPr/>
          </p:nvSpPr>
          <p:spPr bwMode="auto">
            <a:xfrm>
              <a:off x="785786" y="6500834"/>
              <a:ext cx="3428992" cy="185739"/>
            </a:xfrm>
            <a:prstGeom prst="rect">
              <a:avLst/>
            </a:prstGeom>
            <a:grpFill/>
            <a:ln w="9525" cap="flat" cmpd="sng" algn="ctr">
              <a:solidFill>
                <a:srgbClr val="9D1B6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Appleyard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kumimoji="0" lang="en-US" sz="1200" b="1" i="0" u="none" strike="noStrike" cap="none" normalizeH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1200" b="1" i="0" u="none" strike="noStrike" cap="none" normalizeH="0" dirty="0" err="1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Donnald</a:t>
              </a:r>
              <a:r>
                <a:rPr kumimoji="0" lang="en-US" sz="1200" b="1" i="0" u="none" strike="noStrike" cap="none" normalizeH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(1983), Streets can kill cities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0" y="6000768"/>
              <a:ext cx="9144000" cy="500066"/>
            </a:xfrm>
            <a:prstGeom prst="rect">
              <a:avLst/>
            </a:prstGeom>
            <a:grpFill/>
            <a:ln w="9525" cap="flat" cmpd="sng" algn="ctr">
              <a:solidFill>
                <a:srgbClr val="9D1B6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ctr" anchorCtr="1" compatLnSpc="1">
              <a:prstTxWarp prst="textNoShape">
                <a:avLst/>
              </a:prstTxWarp>
            </a:bodyPr>
            <a:lstStyle/>
            <a:p>
              <a:pPr algn="r" rtl="1"/>
              <a:r>
                <a:rPr lang="fa-IR" sz="1600" b="1" dirty="0" smtClean="0">
                  <a:solidFill>
                    <a:schemeClr val="tx2">
                      <a:lumMod val="75000"/>
                    </a:schemeClr>
                  </a:solidFill>
                  <a:cs typeface="B Mitra" pitchFamily="2" charset="-78"/>
                </a:rPr>
                <a:t>خيابان‌ها از نقطه نظر اجتماعي مكان‌هاي مرده‌اي هستند كه عامل مرگ آنها همان اتومبيلي است كه به خاطر آن ساخته شده‌اند.</a:t>
              </a:r>
              <a:endParaRPr lang="en-US" sz="1600" b="1" dirty="0" smtClean="0">
                <a:solidFill>
                  <a:schemeClr val="tx2">
                    <a:lumMod val="75000"/>
                  </a:schemeClr>
                </a:solidFill>
                <a:cs typeface="B Mitra" pitchFamily="2" charset="-78"/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143108" y="642918"/>
            <a:ext cx="6572296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بيان مساله</a:t>
            </a:r>
            <a:endParaRPr kumimoji="0" lang="fa-IR" sz="2400" b="0" i="0" u="none" strike="noStrike" kern="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786" y="1571612"/>
            <a:ext cx="79615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Font typeface="Arial" pitchFamily="34" charset="0"/>
              <a:buChar char="•"/>
            </a:pP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B Mitra" pitchFamily="2" charset="-78"/>
              </a:rPr>
              <a:t>انقلاب صنعتی و اهمیت یافتن نقش اتومبیل</a:t>
            </a:r>
          </a:p>
          <a:p>
            <a:pPr lvl="0" algn="r" rtl="1">
              <a:buFont typeface="Arial" pitchFamily="34" charset="0"/>
              <a:buChar char="•"/>
            </a:pP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B Mitra" pitchFamily="2" charset="-78"/>
              </a:rPr>
              <a:t>اتکا بر شهرسازی مدرن و افول ارزش های اجتماعی، فرهنگی و ...</a:t>
            </a:r>
          </a:p>
          <a:p>
            <a:pPr lvl="0" algn="r" rtl="1">
              <a:buFont typeface="Arial" pitchFamily="34" charset="0"/>
              <a:buChar char="•"/>
            </a:pP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B Mitra" pitchFamily="2" charset="-78"/>
              </a:rPr>
              <a:t>مطرح شدن اندیشه های اخیر توسعه پایدار و اهمیت یافتن نقش پیاده، دوچرخه و حمل و نقل عمومی</a:t>
            </a:r>
          </a:p>
          <a:p>
            <a:pPr lvl="0" algn="ctr" rtl="1"/>
            <a:endParaRPr lang="fa-IR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B Mitra" pitchFamily="2" charset="-78"/>
            </a:endParaRPr>
          </a:p>
          <a:p>
            <a:pPr lvl="0" algn="ctr" rtl="1"/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B Mitra" pitchFamily="2" charset="-78"/>
              </a:rPr>
              <a:t> 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B Mitra" pitchFamily="2" charset="-78"/>
            </a:endParaRPr>
          </a:p>
        </p:txBody>
      </p:sp>
      <p:pic>
        <p:nvPicPr>
          <p:cNvPr id="13" name="Picture 3" descr="N:\Internal_Departments\Traffic\Alireza\IMG_0239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8746" b="16556"/>
          <a:stretch>
            <a:fillRect/>
          </a:stretch>
        </p:blipFill>
        <p:spPr bwMode="auto">
          <a:xfrm>
            <a:off x="2214546" y="2714620"/>
            <a:ext cx="4643470" cy="260142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143108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         تجارب داخلي</a:t>
            </a:r>
            <a:endParaRPr kumimoji="0" lang="fa-IR" sz="2400" b="0" i="0" u="none" strike="noStrike" kern="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pic>
        <p:nvPicPr>
          <p:cNvPr id="19" name="Picture 18" descr="baz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857364"/>
            <a:ext cx="3469846" cy="24288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tarbiat0tabri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714620"/>
            <a:ext cx="3643338" cy="23184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 descr="17shahrivar.jpg"/>
          <p:cNvPicPr>
            <a:picLocks noChangeAspect="1"/>
          </p:cNvPicPr>
          <p:nvPr/>
        </p:nvPicPr>
        <p:blipFill>
          <a:blip r:embed="rId4" cstate="print"/>
          <a:srcRect b="33487"/>
          <a:stretch>
            <a:fillRect/>
          </a:stretch>
        </p:blipFill>
        <p:spPr>
          <a:xfrm>
            <a:off x="4500562" y="4714884"/>
            <a:ext cx="3429024" cy="15166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Round Same Side Corner Rectangle 23"/>
          <p:cNvSpPr/>
          <p:nvPr/>
        </p:nvSpPr>
        <p:spPr bwMode="auto">
          <a:xfrm>
            <a:off x="4500562" y="4357694"/>
            <a:ext cx="3416982" cy="317859"/>
          </a:xfrm>
          <a:prstGeom prst="round2SameRect">
            <a:avLst>
              <a:gd name="adj1" fmla="val 30000"/>
              <a:gd name="adj2" fmla="val 0"/>
            </a:avLst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latin typeface="Eras Demi ITC" pitchFamily="34" charset="0"/>
                <a:cs typeface="B Mitra" pitchFamily="2" charset="-78"/>
              </a:rPr>
              <a:t>پیاده راه هفده شهریور</a:t>
            </a:r>
            <a:endParaRPr lang="en-US" dirty="0" smtClean="0">
              <a:solidFill>
                <a:schemeClr val="bg1"/>
              </a:solidFill>
              <a:latin typeface="Eras Demi ITC" pitchFamily="34" charset="0"/>
              <a:cs typeface="B Mitra" pitchFamily="2" charset="-78"/>
            </a:endParaRPr>
          </a:p>
        </p:txBody>
      </p:sp>
      <p:sp>
        <p:nvSpPr>
          <p:cNvPr id="26" name="Round Same Side Corner Rectangle 25"/>
          <p:cNvSpPr/>
          <p:nvPr/>
        </p:nvSpPr>
        <p:spPr bwMode="auto">
          <a:xfrm>
            <a:off x="4500562" y="1500174"/>
            <a:ext cx="3416982" cy="317859"/>
          </a:xfrm>
          <a:prstGeom prst="round2SameRect">
            <a:avLst>
              <a:gd name="adj1" fmla="val 30000"/>
              <a:gd name="adj2" fmla="val 0"/>
            </a:avLst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latin typeface="Eras Demi ITC" pitchFamily="34" charset="0"/>
                <a:cs typeface="B Mitra" pitchFamily="2" charset="-78"/>
              </a:rPr>
              <a:t>محور پانزده خرداد</a:t>
            </a:r>
            <a:endParaRPr lang="en-US" dirty="0" smtClean="0">
              <a:solidFill>
                <a:schemeClr val="bg1"/>
              </a:solidFill>
              <a:latin typeface="Eras Demi ITC" pitchFamily="34" charset="0"/>
              <a:cs typeface="B Mitra" pitchFamily="2" charset="-78"/>
            </a:endParaRPr>
          </a:p>
        </p:txBody>
      </p:sp>
      <p:sp>
        <p:nvSpPr>
          <p:cNvPr id="27" name="Round Same Side Corner Rectangle 26"/>
          <p:cNvSpPr/>
          <p:nvPr/>
        </p:nvSpPr>
        <p:spPr bwMode="auto">
          <a:xfrm>
            <a:off x="797828" y="2357430"/>
            <a:ext cx="3416982" cy="317859"/>
          </a:xfrm>
          <a:prstGeom prst="round2SameRect">
            <a:avLst>
              <a:gd name="adj1" fmla="val 30000"/>
              <a:gd name="adj2" fmla="val 0"/>
            </a:avLst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latin typeface="Eras Demi ITC" pitchFamily="34" charset="0"/>
                <a:cs typeface="B Mitra" pitchFamily="2" charset="-78"/>
              </a:rPr>
              <a:t>محور پیاده تربیت تبریز</a:t>
            </a:r>
            <a:endParaRPr lang="en-US" dirty="0" smtClean="0">
              <a:solidFill>
                <a:schemeClr val="bg1"/>
              </a:solidFill>
              <a:latin typeface="Eras Demi ITC" pitchFamily="34" charset="0"/>
              <a:cs typeface="B Mitra" pitchFamily="2" charset="-78"/>
            </a:endParaRPr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143108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         تجارب داخلي</a:t>
            </a:r>
            <a:endParaRPr kumimoji="0" lang="fa-IR" sz="2400" b="0" i="0" u="none" strike="noStrike" kern="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pic>
        <p:nvPicPr>
          <p:cNvPr id="17" name="Picture 2" descr="http://hamgardi.com/HamgardiImages/Sites/9524/1_medium.jpg"/>
          <p:cNvPicPr>
            <a:picLocks noChangeAspect="1" noChangeArrowheads="1"/>
          </p:cNvPicPr>
          <p:nvPr/>
        </p:nvPicPr>
        <p:blipFill>
          <a:blip r:embed="rId2" cstate="print"/>
          <a:srcRect t="13900"/>
          <a:stretch>
            <a:fillRect/>
          </a:stretch>
        </p:blipFill>
        <p:spPr bwMode="auto">
          <a:xfrm>
            <a:off x="857224" y="1571612"/>
            <a:ext cx="3540081" cy="2286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" name="Picture 17" descr="marvi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3537" y="2000240"/>
            <a:ext cx="3036115" cy="3643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naserkhos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4230145"/>
            <a:ext cx="3643338" cy="21992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ound Same Side Corner Rectangle 11"/>
          <p:cNvSpPr/>
          <p:nvPr/>
        </p:nvSpPr>
        <p:spPr bwMode="auto">
          <a:xfrm>
            <a:off x="928662" y="1253753"/>
            <a:ext cx="3416982" cy="317859"/>
          </a:xfrm>
          <a:prstGeom prst="round2SameRect">
            <a:avLst>
              <a:gd name="adj1" fmla="val 30000"/>
              <a:gd name="adj2" fmla="val 0"/>
            </a:avLst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latin typeface="Eras Demi ITC" pitchFamily="34" charset="0"/>
                <a:cs typeface="B Mitra" pitchFamily="2" charset="-78"/>
              </a:rPr>
              <a:t>محور سپه سالار</a:t>
            </a:r>
            <a:endParaRPr lang="en-US" dirty="0" smtClean="0">
              <a:solidFill>
                <a:schemeClr val="bg1"/>
              </a:solidFill>
              <a:latin typeface="Eras Demi ITC" pitchFamily="34" charset="0"/>
              <a:cs typeface="B Mitra" pitchFamily="2" charset="-78"/>
            </a:endParaRPr>
          </a:p>
        </p:txBody>
      </p:sp>
      <p:sp>
        <p:nvSpPr>
          <p:cNvPr id="13" name="Round Same Side Corner Rectangle 12"/>
          <p:cNvSpPr/>
          <p:nvPr/>
        </p:nvSpPr>
        <p:spPr bwMode="auto">
          <a:xfrm>
            <a:off x="5214942" y="1643050"/>
            <a:ext cx="3416982" cy="317859"/>
          </a:xfrm>
          <a:prstGeom prst="round2SameRect">
            <a:avLst>
              <a:gd name="adj1" fmla="val 30000"/>
              <a:gd name="adj2" fmla="val 0"/>
            </a:avLst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latin typeface="Eras Demi ITC" pitchFamily="34" charset="0"/>
                <a:cs typeface="B Mitra" pitchFamily="2" charset="-78"/>
              </a:rPr>
              <a:t>محور پیاده مروی</a:t>
            </a:r>
            <a:endParaRPr lang="en-US" dirty="0" smtClean="0">
              <a:solidFill>
                <a:schemeClr val="bg1"/>
              </a:solidFill>
              <a:latin typeface="Eras Demi ITC" pitchFamily="34" charset="0"/>
              <a:cs typeface="B Mitra" pitchFamily="2" charset="-78"/>
            </a:endParaRPr>
          </a:p>
        </p:txBody>
      </p:sp>
      <p:sp>
        <p:nvSpPr>
          <p:cNvPr id="14" name="Round Same Side Corner Rectangle 13"/>
          <p:cNvSpPr/>
          <p:nvPr/>
        </p:nvSpPr>
        <p:spPr bwMode="auto">
          <a:xfrm>
            <a:off x="928662" y="3896959"/>
            <a:ext cx="3416982" cy="317859"/>
          </a:xfrm>
          <a:prstGeom prst="round2SameRect">
            <a:avLst>
              <a:gd name="adj1" fmla="val 30000"/>
              <a:gd name="adj2" fmla="val 0"/>
            </a:avLst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latin typeface="Eras Demi ITC" pitchFamily="34" charset="0"/>
                <a:cs typeface="B Mitra" pitchFamily="2" charset="-78"/>
              </a:rPr>
              <a:t>خیابان ناصرخسرو</a:t>
            </a:r>
            <a:endParaRPr lang="en-US" dirty="0" smtClean="0">
              <a:solidFill>
                <a:schemeClr val="bg1"/>
              </a:solidFill>
              <a:latin typeface="Eras Demi ITC" pitchFamily="34" charset="0"/>
              <a:cs typeface="B Mitra" pitchFamily="2" charset="-78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4286248" y="1428736"/>
            <a:ext cx="3960000" cy="34778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کمبود فعالیت های شبانه روزی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عدم امنیت فضایی</a:t>
            </a: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تبدیل شدن به پارکینگ همگانی</a:t>
            </a: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مناسب نبودن کف معابر برای گروه های مختلف</a:t>
            </a: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عدم بکارگیری مقیاس انسانی</a:t>
            </a: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فقدان اختلاط کاربری</a:t>
            </a: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کمبود و نامناسب بودن مبلمان شهری</a:t>
            </a: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به وجود آمدن اختلالاط ترافیکی</a:t>
            </a: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غلبه موتور سیکلت و چرخ دستی</a:t>
            </a: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عدم دسترسی به حمل و نقل عمومی</a:t>
            </a: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عدم تناسب فعالیت های مجاور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143108" y="642918"/>
            <a:ext cx="6500858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2400" kern="0" noProof="1" smtClean="0">
                <a:solidFill>
                  <a:srgbClr val="002060"/>
                </a:solidFill>
                <a:latin typeface="+mj-lt"/>
                <a:ea typeface="+mj-ea"/>
                <a:cs typeface="B Mitra" pitchFamily="2" charset="-78"/>
              </a:rPr>
              <a:t>مشکلات و مسائل</a:t>
            </a:r>
            <a:endParaRPr kumimoji="0" lang="fa-IR" sz="2400" b="0" i="0" u="none" strike="noStrike" kern="0" cap="none" spc="0" normalizeH="0" baseline="0" noProof="1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01075" y="6411913"/>
            <a:ext cx="542925" cy="398462"/>
          </a:xfrm>
        </p:spPr>
        <p:txBody>
          <a:bodyPr/>
          <a:lstStyle/>
          <a:p>
            <a:fld id="{FD8793D1-19DE-4475-879B-5D5DD9F1ECF0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785918" y="1643050"/>
            <a:ext cx="5572164" cy="25717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fa-IR" sz="4400" noProof="1" smtClean="0">
                <a:solidFill>
                  <a:srgbClr val="002060"/>
                </a:solidFill>
                <a:cs typeface="B Titr" pitchFamily="2" charset="-78"/>
              </a:rPr>
              <a:t>توسعه مبتني بر حمل‌ونقل عمومی</a:t>
            </a:r>
            <a:endParaRPr lang="fa-IR" sz="4400" b="1" kern="0" noProof="1" smtClean="0">
              <a:solidFill>
                <a:srgbClr val="002060"/>
              </a:solidFill>
              <a:cs typeface="B Mitra" pitchFamily="2" charset="-78"/>
            </a:endParaRPr>
          </a:p>
          <a:p>
            <a:pPr algn="ctr"/>
            <a:endParaRPr lang="fa-IR" sz="4400" dirty="0" smtClean="0">
              <a:solidFill>
                <a:srgbClr val="002060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35498" y="4601475"/>
            <a:ext cx="2417902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آندره دواني و اليزابت پلاترزيبرك</a:t>
            </a:r>
          </a:p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دهه 1990</a:t>
            </a:r>
            <a:endParaRPr lang="en-US" dirty="0" smtClean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720" y="4602492"/>
            <a:ext cx="2417902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پيتر كالتورپ</a:t>
            </a:r>
          </a:p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دهه 1990</a:t>
            </a:r>
            <a:endParaRPr lang="en-US" dirty="0" smtClean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5588" y="4599103"/>
            <a:ext cx="2417902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پيتر كالتورپ</a:t>
            </a:r>
          </a:p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دهه 1990</a:t>
            </a:r>
            <a:endParaRPr lang="en-US" dirty="0" smtClean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357290" y="1630908"/>
            <a:ext cx="6500858" cy="71508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 smtClean="0">
                <a:solidFill>
                  <a:schemeClr val="bg1"/>
                </a:solidFill>
                <a:cs typeface="B Mitra" pitchFamily="2" charset="-78"/>
              </a:rPr>
              <a:t>توسعه پايدار (</a:t>
            </a:r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1987)</a:t>
            </a:r>
            <a:endParaRPr lang="en-US" dirty="0" smtClean="0">
              <a:solidFill>
                <a:schemeClr val="bg1"/>
              </a:solidFill>
              <a:cs typeface="B Mitra" pitchFamily="2" charset="-78"/>
            </a:endParaRPr>
          </a:p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«كميسيون جهاني محيط‌ زيست و توسعه»</a:t>
            </a:r>
            <a:endParaRPr lang="en-US" dirty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1861" y="2397676"/>
            <a:ext cx="5500726" cy="71508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 smtClean="0">
                <a:solidFill>
                  <a:schemeClr val="bg1"/>
                </a:solidFill>
                <a:cs typeface="B Mitra" pitchFamily="2" charset="-78"/>
              </a:rPr>
              <a:t>جنبش نوشهرگرايي (</a:t>
            </a:r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دهه 1980)</a:t>
            </a:r>
          </a:p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آمريكا</a:t>
            </a:r>
            <a:endParaRPr lang="en-US" dirty="0" smtClean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1274" y="4010969"/>
            <a:ext cx="2880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الگوي توسعه مبتني بر حمل و نقل عمومي (</a:t>
            </a:r>
            <a:r>
              <a:rPr lang="en-US" dirty="0" smtClean="0">
                <a:solidFill>
                  <a:schemeClr val="bg1"/>
                </a:solidFill>
                <a:cs typeface="B Mitra" pitchFamily="2" charset="-78"/>
              </a:rPr>
              <a:t>T.O.D.</a:t>
            </a:r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)</a:t>
            </a:r>
            <a:endParaRPr lang="en-US" dirty="0" smtClean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4260" y="4010969"/>
            <a:ext cx="2880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الگوي توسعه واحد همسايگي سنتي</a:t>
            </a:r>
          </a:p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(</a:t>
            </a:r>
            <a:r>
              <a:rPr lang="en-US" dirty="0" smtClean="0">
                <a:solidFill>
                  <a:schemeClr val="bg1"/>
                </a:solidFill>
                <a:cs typeface="B Mitra" pitchFamily="2" charset="-78"/>
              </a:rPr>
              <a:t>T.N.D.</a:t>
            </a:r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)</a:t>
            </a:r>
            <a:endParaRPr lang="en-US" dirty="0" smtClean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702" y="4010969"/>
            <a:ext cx="2880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مجموعه‌هاي مسكوني پياده</a:t>
            </a:r>
          </a:p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(</a:t>
            </a:r>
            <a:r>
              <a:rPr lang="en-US" dirty="0" smtClean="0">
                <a:solidFill>
                  <a:schemeClr val="bg1"/>
                </a:solidFill>
                <a:cs typeface="B Mitra" pitchFamily="2" charset="-78"/>
              </a:rPr>
              <a:t>Pedestrian Pockets</a:t>
            </a:r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)</a:t>
            </a:r>
            <a:endParaRPr lang="en-US" dirty="0" smtClean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5498" y="5233292"/>
            <a:ext cx="2417902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شهرك سي‌سايد در فلوريدا</a:t>
            </a:r>
            <a:endParaRPr lang="en-US" dirty="0" smtClean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5588" y="5230920"/>
            <a:ext cx="2417902" cy="369332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شهر ساكرامنتو در ايالت كاليفرنيا</a:t>
            </a:r>
            <a:endParaRPr lang="en-US" dirty="0" smtClean="0">
              <a:solidFill>
                <a:schemeClr val="bg1"/>
              </a:solidFill>
              <a:cs typeface="B Mitra" pitchFamily="2" charset="-78"/>
            </a:endParaRPr>
          </a:p>
        </p:txBody>
      </p:sp>
      <p:cxnSp>
        <p:nvCxnSpPr>
          <p:cNvPr id="19" name="Elbow Connector 18"/>
          <p:cNvCxnSpPr>
            <a:stCxn id="7" idx="2"/>
            <a:endCxn id="11" idx="0"/>
          </p:cNvCxnSpPr>
          <p:nvPr/>
        </p:nvCxnSpPr>
        <p:spPr bwMode="auto">
          <a:xfrm rot="5400000">
            <a:off x="2676861" y="2085606"/>
            <a:ext cx="898204" cy="295252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Elbow Connector 20"/>
          <p:cNvCxnSpPr>
            <a:stCxn id="7" idx="2"/>
            <a:endCxn id="9" idx="0"/>
          </p:cNvCxnSpPr>
          <p:nvPr/>
        </p:nvCxnSpPr>
        <p:spPr bwMode="auto">
          <a:xfrm rot="16200000" flipH="1">
            <a:off x="5647647" y="2067342"/>
            <a:ext cx="898204" cy="29890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Elbow Connector 22"/>
          <p:cNvCxnSpPr>
            <a:stCxn id="7" idx="2"/>
            <a:endCxn id="10" idx="0"/>
          </p:cNvCxnSpPr>
          <p:nvPr/>
        </p:nvCxnSpPr>
        <p:spPr bwMode="auto">
          <a:xfrm rot="16200000" flipH="1">
            <a:off x="4154140" y="3560849"/>
            <a:ext cx="898204" cy="203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2071670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توسعه مبتني بر حمل‌ونقل عمومي (</a:t>
            </a:r>
            <a:r>
              <a:rPr kumimoji="0" lang="en-US" sz="2000" b="1" i="0" u="none" strike="noStrike" kern="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TOD</a:t>
            </a:r>
            <a:r>
              <a:rPr kumimoji="0" lang="fa-IR" sz="2400" b="1" i="0" u="none" strike="noStrike" kern="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)</a:t>
            </a:r>
            <a:endParaRPr kumimoji="0" lang="fa-IR" sz="2400" b="1" i="0" u="none" strike="noStrike" kern="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86116" y="1714488"/>
            <a:ext cx="5500726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r" rtl="1">
              <a:buFont typeface="Arial" pitchFamily="34" charset="0"/>
              <a:buChar char="•"/>
            </a:pPr>
            <a:endParaRPr lang="fa-IR" sz="2000" dirty="0" smtClean="0">
              <a:solidFill>
                <a:srgbClr val="002060"/>
              </a:solidFill>
              <a:cs typeface="B Mitra" pitchFamily="2" charset="-78"/>
            </a:endParaRP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rgbClr val="002060"/>
                </a:solidFill>
                <a:cs typeface="B Mitra" pitchFamily="2" charset="-78"/>
              </a:rPr>
              <a:t>شکل فشرده</a:t>
            </a: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rgbClr val="002060"/>
                </a:solidFill>
                <a:cs typeface="B Mitra" pitchFamily="2" charset="-78"/>
              </a:rPr>
              <a:t>کاربری مختلط</a:t>
            </a: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rgbClr val="002060"/>
                </a:solidFill>
                <a:cs typeface="B Mitra" pitchFamily="2" charset="-78"/>
              </a:rPr>
              <a:t>تراكم بالا در نزديكي ايستگاه‌هاي حمل‌ونقل عمومي</a:t>
            </a: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rgbClr val="002060"/>
                </a:solidFill>
                <a:cs typeface="B Mitra" pitchFamily="2" charset="-78"/>
              </a:rPr>
              <a:t> گونه‌هاي متنوع مسكن‌</a:t>
            </a: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rgbClr val="002060"/>
                </a:solidFill>
                <a:cs typeface="B Mitra" pitchFamily="2" charset="-78"/>
              </a:rPr>
              <a:t>قابليت دسترسي پياده به ايستگاه ها</a:t>
            </a:r>
            <a:endParaRPr lang="en-US" sz="2000" dirty="0">
              <a:solidFill>
                <a:srgbClr val="002060"/>
              </a:solidFill>
              <a:cs typeface="B Mitra" pitchFamily="2" charset="-7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071670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 rtl="1">
              <a:defRPr/>
            </a:pPr>
            <a:r>
              <a:rPr lang="fa-IR" sz="2400" b="1" kern="0" noProof="1" smtClean="0">
                <a:solidFill>
                  <a:srgbClr val="002060"/>
                </a:solidFill>
                <a:latin typeface="+mj-lt"/>
                <a:ea typeface="+mj-ea"/>
                <a:cs typeface="B Mitra" pitchFamily="2" charset="-78"/>
              </a:rPr>
              <a:t>توسعه مبتني بر حمل‌ونقل عمومي </a:t>
            </a:r>
            <a:r>
              <a:rPr lang="fa-IR" sz="2000" b="1" kern="0" noProof="1" smtClean="0">
                <a:solidFill>
                  <a:srgbClr val="002060"/>
                </a:solidFill>
                <a:cs typeface="B Mitra" pitchFamily="2" charset="-78"/>
              </a:rPr>
              <a:t>(</a:t>
            </a:r>
            <a:r>
              <a:rPr lang="en-US" sz="2000" b="1" kern="0" noProof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TOD</a:t>
            </a:r>
            <a:r>
              <a:rPr lang="fa-IR" sz="2000" b="1" kern="0" noProof="1" smtClean="0">
                <a:solidFill>
                  <a:srgbClr val="002060"/>
                </a:solidFill>
                <a:cs typeface="B Mitra" pitchFamily="2" charset="-78"/>
              </a:rPr>
              <a:t>)</a:t>
            </a:r>
            <a:endParaRPr lang="fa-IR" sz="2000" b="1" kern="0" noProof="1">
              <a:solidFill>
                <a:srgbClr val="002060"/>
              </a:solidFill>
              <a:cs typeface="B Mitra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9454" y="1285860"/>
            <a:ext cx="1866912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 algn="r" rtl="1"/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اصول:</a:t>
            </a:r>
            <a:endParaRPr lang="en-US" sz="2000" dirty="0">
              <a:solidFill>
                <a:schemeClr val="bg1"/>
              </a:solidFill>
              <a:cs typeface="B Mitra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71670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 rtl="1">
              <a:defRPr/>
            </a:pPr>
            <a:r>
              <a:rPr lang="fa-IR" sz="2400" kern="0" noProof="1" smtClean="0">
                <a:solidFill>
                  <a:srgbClr val="002060"/>
                </a:solidFill>
                <a:latin typeface="+mj-lt"/>
                <a:ea typeface="+mj-ea"/>
                <a:cs typeface="B Mitra" pitchFamily="2" charset="-78"/>
              </a:rPr>
              <a:t>تجارب جهاني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71605" y="1500174"/>
          <a:ext cx="6529431" cy="4320000"/>
        </p:xfrm>
        <a:graphic>
          <a:graphicData uri="http://schemas.openxmlformats.org/drawingml/2006/table">
            <a:tbl>
              <a:tblPr rtl="1"/>
              <a:tblGrid>
                <a:gridCol w="2176477"/>
                <a:gridCol w="2176477"/>
                <a:gridCol w="2176477"/>
              </a:tblGrid>
              <a:tr h="4320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  <a:cs typeface="B Mitra" pitchFamily="2" charset="-78"/>
                        </a:rPr>
                        <a:t>آسيا</a:t>
                      </a:r>
                      <a:endParaRPr lang="fa-IR" sz="1600" b="1" i="0" u="none" strike="noStrike" dirty="0">
                        <a:solidFill>
                          <a:srgbClr val="002060"/>
                        </a:solidFill>
                        <a:latin typeface="Arial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2060"/>
                          </a:solidFill>
                          <a:latin typeface="Arial"/>
                          <a:cs typeface="B Mitra" pitchFamily="2" charset="-78"/>
                        </a:rPr>
                        <a:t>هنگ كنگ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2060"/>
                          </a:solidFill>
                          <a:latin typeface="Calibri"/>
                          <a:cs typeface="B Mitra" pitchFamily="2" charset="-78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  <a:cs typeface="B Mitra" pitchFamily="2" charset="-78"/>
                        </a:rPr>
                        <a:t>آمريكاي جنوبي</a:t>
                      </a:r>
                      <a:endParaRPr lang="fa-IR" sz="1600" b="1" i="0" u="none" strike="noStrike" dirty="0">
                        <a:solidFill>
                          <a:srgbClr val="002060"/>
                        </a:solidFill>
                        <a:latin typeface="Arial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  <a:cs typeface="B Mitra" pitchFamily="2" charset="-78"/>
                        </a:rPr>
                        <a:t>كورتيبا</a:t>
                      </a:r>
                      <a:r>
                        <a:rPr lang="fa-IR" sz="1600" b="1" i="0" u="none" strike="noStrike" dirty="0">
                          <a:solidFill>
                            <a:srgbClr val="002060"/>
                          </a:solidFill>
                          <a:latin typeface="Arial"/>
                          <a:cs typeface="B Mitra" pitchFamily="2" charset="-78"/>
                        </a:rPr>
                        <a:t>، برزيل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2060"/>
                          </a:solidFill>
                          <a:latin typeface="Calibri"/>
                          <a:cs typeface="B Mitra" pitchFamily="2" charset="-78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  <a:cs typeface="B Mitra" pitchFamily="2" charset="-78"/>
                        </a:rPr>
                        <a:t>آمريكاي</a:t>
                      </a:r>
                      <a:r>
                        <a:rPr lang="fa-IR" sz="1600" b="1" i="0" u="none" strike="noStrike" baseline="0" dirty="0" smtClean="0">
                          <a:solidFill>
                            <a:srgbClr val="002060"/>
                          </a:solidFill>
                          <a:latin typeface="Arial"/>
                          <a:cs typeface="B Mitra" pitchFamily="2" charset="-78"/>
                        </a:rPr>
                        <a:t> شمالي</a:t>
                      </a:r>
                      <a:endParaRPr lang="fa-IR" sz="1600" b="1" i="0" u="none" strike="noStrike" dirty="0">
                        <a:solidFill>
                          <a:srgbClr val="002060"/>
                        </a:solidFill>
                        <a:latin typeface="Arial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2060"/>
                          </a:solidFill>
                          <a:latin typeface="Arial"/>
                          <a:cs typeface="B Mitra" pitchFamily="2" charset="-78"/>
                        </a:rPr>
                        <a:t>ادمونتون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2060"/>
                          </a:solidFill>
                          <a:latin typeface="Calibri"/>
                          <a:cs typeface="B Mitra" pitchFamily="2" charset="-78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  <a:cs typeface="B Mitra" pitchFamily="2" charset="-78"/>
                        </a:rPr>
                        <a:t>اروپا</a:t>
                      </a:r>
                      <a:endParaRPr lang="fa-IR" sz="1600" b="1" i="0" u="none" strike="noStrike" dirty="0">
                        <a:solidFill>
                          <a:srgbClr val="002060"/>
                        </a:solidFill>
                        <a:latin typeface="Arial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2060"/>
                          </a:solidFill>
                          <a:latin typeface="Arial"/>
                          <a:cs typeface="B Mitra" pitchFamily="2" charset="-78"/>
                        </a:rPr>
                        <a:t>پاريس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2060"/>
                          </a:solidFill>
                          <a:latin typeface="Calibri"/>
                          <a:cs typeface="B Mitra" pitchFamily="2" charset="-78"/>
                        </a:rPr>
                        <a:t>2011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  <a:cs typeface="B Mitra" pitchFamily="2" charset="-78"/>
                        </a:rPr>
                        <a:t>استراليا</a:t>
                      </a:r>
                      <a:endParaRPr lang="fa-IR" sz="1600" b="1" i="0" u="none" strike="noStrike" dirty="0">
                        <a:solidFill>
                          <a:srgbClr val="002060"/>
                        </a:solidFill>
                        <a:latin typeface="Arial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2060"/>
                          </a:solidFill>
                          <a:latin typeface="Arial"/>
                          <a:cs typeface="B Mitra" pitchFamily="2" charset="-78"/>
                        </a:rPr>
                        <a:t>ملبورن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2060"/>
                          </a:solidFill>
                          <a:latin typeface="Calibri"/>
                          <a:cs typeface="B Mitra" pitchFamily="2" charset="-78"/>
                        </a:rPr>
                        <a:t>2007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  <a:cs typeface="B Mitra" pitchFamily="2" charset="-78"/>
                        </a:rPr>
                        <a:t>آمريكاي شمالي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2060"/>
                          </a:solidFill>
                          <a:latin typeface="Arial"/>
                          <a:cs typeface="B Mitra" pitchFamily="2" charset="-78"/>
                        </a:rPr>
                        <a:t>واشنگتن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2060"/>
                          </a:solidFill>
                          <a:latin typeface="Calibri"/>
                          <a:cs typeface="B Mitra" pitchFamily="2" charset="-78"/>
                        </a:rPr>
                        <a:t>2005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  <a:cs typeface="B Mitra" pitchFamily="2" charset="-78"/>
                        </a:rPr>
                        <a:t>آمريكاي شمالي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smtClean="0">
                          <a:solidFill>
                            <a:srgbClr val="002060"/>
                          </a:solidFill>
                          <a:latin typeface="Arial"/>
                          <a:cs typeface="B Mitra" pitchFamily="2" charset="-78"/>
                        </a:rPr>
                        <a:t>كلگري</a:t>
                      </a:r>
                      <a:endParaRPr lang="fa-IR" sz="1600" b="1" i="0" u="none" strike="noStrike" dirty="0">
                        <a:solidFill>
                          <a:srgbClr val="002060"/>
                        </a:solidFill>
                        <a:latin typeface="Arial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2060"/>
                          </a:solidFill>
                          <a:latin typeface="Calibri"/>
                          <a:cs typeface="B Mitra" pitchFamily="2" charset="-78"/>
                        </a:rPr>
                        <a:t>2004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smtClean="0">
                          <a:solidFill>
                            <a:srgbClr val="002060"/>
                          </a:solidFill>
                          <a:latin typeface="+mn-lt"/>
                          <a:cs typeface="B Mitra" pitchFamily="2" charset="-78"/>
                        </a:rPr>
                        <a:t>آمريكاي شمالي</a:t>
                      </a:r>
                      <a:endParaRPr lang="fa-IR" sz="1600" b="1" i="0" u="none" strike="noStrike" dirty="0" smtClean="0">
                        <a:solidFill>
                          <a:srgbClr val="002060"/>
                        </a:solidFill>
                        <a:latin typeface="+mn-lt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2060"/>
                          </a:solidFill>
                          <a:latin typeface="Arial"/>
                          <a:cs typeface="B Mitra" pitchFamily="2" charset="-78"/>
                        </a:rPr>
                        <a:t>شيكاگو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2060"/>
                          </a:solidFill>
                          <a:latin typeface="Calibri"/>
                          <a:cs typeface="B Mitra" pitchFamily="2" charset="-78"/>
                        </a:rPr>
                        <a:t>2000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  <a:cs typeface="B Mitra" pitchFamily="2" charset="-78"/>
                        </a:rPr>
                        <a:t>آمريكاي شمالي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2060"/>
                          </a:solidFill>
                          <a:latin typeface="Arial"/>
                          <a:cs typeface="B Mitra" pitchFamily="2" charset="-78"/>
                        </a:rPr>
                        <a:t>ونكوور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  <a:cs typeface="B Mitra" pitchFamily="2" charset="-78"/>
                        </a:rPr>
                        <a:t>2000</a:t>
                      </a:r>
                      <a:endParaRPr lang="fa-IR" sz="1600" b="1" i="0" u="none" strike="noStrike" dirty="0">
                        <a:solidFill>
                          <a:srgbClr val="002060"/>
                        </a:solidFill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  <a:cs typeface="B Mitra" pitchFamily="2" charset="-78"/>
                        </a:rPr>
                        <a:t>آمريكاي شمالي</a:t>
                      </a:r>
                      <a:endParaRPr lang="fa-IR" sz="1600" b="1" i="0" u="none" strike="noStrike" dirty="0">
                        <a:solidFill>
                          <a:srgbClr val="002060"/>
                        </a:solidFill>
                        <a:latin typeface="Arial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2060"/>
                          </a:solidFill>
                          <a:latin typeface="Arial"/>
                          <a:cs typeface="B Mitra" pitchFamily="2" charset="-78"/>
                        </a:rPr>
                        <a:t>ساكرامنتو، ايالت </a:t>
                      </a:r>
                      <a:r>
                        <a:rPr lang="fa-IR" sz="1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  <a:cs typeface="B Mitra" pitchFamily="2" charset="-78"/>
                        </a:rPr>
                        <a:t>كالیفرنيا</a:t>
                      </a:r>
                      <a:endParaRPr lang="fa-IR" sz="1600" b="1" i="0" u="none" strike="noStrike" dirty="0">
                        <a:solidFill>
                          <a:srgbClr val="002060"/>
                        </a:solidFill>
                        <a:latin typeface="Arial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  <a:cs typeface="B Mitra" pitchFamily="2" charset="-78"/>
                        </a:rPr>
                        <a:t>1992</a:t>
                      </a:r>
                      <a:endParaRPr lang="fa-IR" sz="1600" b="1" i="0" u="none" strike="noStrike" dirty="0">
                        <a:solidFill>
                          <a:srgbClr val="002060"/>
                        </a:solidFill>
                        <a:latin typeface="Calibri"/>
                        <a:cs typeface="B Mitra" pitchFamily="2" charset="-7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247879"/>
            <a:ext cx="8072494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r" rtl="1">
              <a:buFont typeface="Arial" pitchFamily="34" charset="0"/>
              <a:buChar char="•"/>
            </a:pPr>
            <a:endParaRPr lang="fa-IR" sz="2000" dirty="0" smtClean="0">
              <a:solidFill>
                <a:srgbClr val="002060"/>
              </a:solidFill>
              <a:cs typeface="B Mitra" pitchFamily="2" charset="-78"/>
            </a:endParaRP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rgbClr val="002060"/>
                </a:solidFill>
                <a:cs typeface="B Mitra" pitchFamily="2" charset="-78"/>
              </a:rPr>
              <a:t>تعریف مرکز اداری با کاربری مختلط و ایستگاه حمل و نقل عمومی با شعاع 800 متر</a:t>
            </a: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rgbClr val="002060"/>
                </a:solidFill>
                <a:cs typeface="B Mitra" pitchFamily="2" charset="-78"/>
              </a:rPr>
              <a:t>افزايش استفاده از بافت‌هاي ساخته شده داخل شهر كه به حمل‌و‌نقل عمومي دسترسي دارند،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rgbClr val="002060"/>
                </a:solidFill>
                <a:cs typeface="B Mitra" pitchFamily="2" charset="-78"/>
              </a:rPr>
              <a:t>كاهش سفرهاي با وسيله نقليه شخصي از طريق افزايش فرصت‌هاي پياده‌روي و دوچرخه‌سواري،</a:t>
            </a:r>
            <a:endParaRPr lang="en-US" sz="2000" dirty="0" smtClean="0">
              <a:solidFill>
                <a:srgbClr val="002060"/>
              </a:solidFill>
              <a:cs typeface="B Mitra" pitchFamily="2" charset="-78"/>
            </a:endParaRP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rgbClr val="002060"/>
                </a:solidFill>
                <a:cs typeface="B Mitra" pitchFamily="2" charset="-78"/>
              </a:rPr>
              <a:t>كاهش استفاده از بافت‌هاي حاشيه ‌شهرها،</a:t>
            </a: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rgbClr val="002060"/>
                </a:solidFill>
                <a:cs typeface="B Mitra" pitchFamily="2" charset="-78"/>
              </a:rPr>
              <a:t>به كار بستن استراتژي‌هاي كاربري زمين كه استفاده از حمل‌ونقل عمومي را پشتيباني مي‌كنند،</a:t>
            </a:r>
            <a:endParaRPr lang="en-US" sz="2000" dirty="0" smtClean="0">
              <a:solidFill>
                <a:srgbClr val="002060"/>
              </a:solidFill>
              <a:cs typeface="B Mitra" pitchFamily="2" charset="-78"/>
            </a:endParaRP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rgbClr val="002060"/>
                </a:solidFill>
                <a:cs typeface="B Mitra" pitchFamily="2" charset="-78"/>
              </a:rPr>
              <a:t>كاهش انتشار آلاينده‌هاي هوا،</a:t>
            </a:r>
            <a:endParaRPr lang="en-US" sz="2000" dirty="0" smtClean="0">
              <a:solidFill>
                <a:srgbClr val="002060"/>
              </a:solidFill>
              <a:cs typeface="B Mitra" pitchFamily="2" charset="-78"/>
            </a:endParaRP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rgbClr val="002060"/>
                </a:solidFill>
                <a:cs typeface="B Mitra" pitchFamily="2" charset="-78"/>
              </a:rPr>
              <a:t>فراهم آوردن گونه‌هاي مختلف مسكن.</a:t>
            </a:r>
            <a:endParaRPr lang="en-US" sz="2000" dirty="0">
              <a:solidFill>
                <a:srgbClr val="002060"/>
              </a:solidFill>
              <a:cs typeface="B Mitr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3357562"/>
            <a:ext cx="464347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California department of transportation, “statewide Transit-Oriented Development Study, Factors for Success in California”, September, 2002</a:t>
            </a:r>
            <a:r>
              <a:rPr lang="en-US" sz="1200" dirty="0" smtClean="0"/>
              <a:t>.</a:t>
            </a:r>
            <a:endParaRPr lang="en-US" sz="1200" dirty="0" smtClean="0">
              <a:cs typeface="B Mitra" pitchFamily="2" charset="-7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071670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 rtl="1">
              <a:defRPr/>
            </a:pPr>
            <a:r>
              <a:rPr lang="fa-IR" sz="2400" kern="0" noProof="1" smtClean="0">
                <a:solidFill>
                  <a:srgbClr val="002060"/>
                </a:solidFill>
                <a:latin typeface="+mj-lt"/>
                <a:ea typeface="+mj-ea"/>
                <a:cs typeface="B Mitra" pitchFamily="2" charset="-78"/>
              </a:rPr>
              <a:t>اصول بکارگرفته شده</a:t>
            </a:r>
            <a:r>
              <a:rPr lang="en-US" sz="2000" kern="0" noProof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TOD</a:t>
            </a:r>
            <a:r>
              <a:rPr lang="en-US" sz="2400" kern="0" noProof="1" smtClean="0">
                <a:solidFill>
                  <a:srgbClr val="002060"/>
                </a:solidFill>
                <a:latin typeface="+mj-lt"/>
                <a:ea typeface="+mj-ea"/>
                <a:cs typeface="B Mitra" pitchFamily="2" charset="-78"/>
              </a:rPr>
              <a:t> </a:t>
            </a:r>
            <a:r>
              <a:rPr lang="fa-IR" sz="2400" kern="0" noProof="1" smtClean="0">
                <a:solidFill>
                  <a:srgbClr val="002060"/>
                </a:solidFill>
                <a:latin typeface="+mj-lt"/>
                <a:ea typeface="+mj-ea"/>
                <a:cs typeface="B Mitra" pitchFamily="2" charset="-78"/>
              </a:rPr>
              <a:t> در: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4000504"/>
            <a:ext cx="8072494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r" rtl="1">
              <a:buFont typeface="Arial" pitchFamily="34" charset="0"/>
              <a:buChar char="•"/>
            </a:pPr>
            <a:endParaRPr lang="fa-IR" sz="2000" dirty="0" smtClean="0">
              <a:solidFill>
                <a:srgbClr val="002060"/>
              </a:solidFill>
              <a:cs typeface="B Mitra" pitchFamily="2" charset="-78"/>
            </a:endParaRP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rgbClr val="002060"/>
                </a:solidFill>
                <a:cs typeface="B Mitra" pitchFamily="2" charset="-78"/>
              </a:rPr>
              <a:t>درنظر گرفتن كاربري‌هاي پشتيبان حمل‌ونقل عمومي،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rgbClr val="002060"/>
                </a:solidFill>
                <a:cs typeface="B Mitra" pitchFamily="2" charset="-78"/>
              </a:rPr>
              <a:t>افزايش تراكم پيرامون ايستگاه هاي حمل‌ونقل عمومي،</a:t>
            </a:r>
            <a:endParaRPr lang="en-US" sz="2000" dirty="0" smtClean="0">
              <a:solidFill>
                <a:srgbClr val="002060"/>
              </a:solidFill>
              <a:cs typeface="B Mitra" pitchFamily="2" charset="-78"/>
            </a:endParaRP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rgbClr val="002060"/>
                </a:solidFill>
                <a:cs typeface="B Mitra" pitchFamily="2" charset="-78"/>
              </a:rPr>
              <a:t>طراحي بر مبناي حركت پياده،</a:t>
            </a: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rgbClr val="002060"/>
                </a:solidFill>
                <a:cs typeface="B Mitra" pitchFamily="2" charset="-78"/>
              </a:rPr>
              <a:t>در نظر گرفتن محدوده ايستگاه‌هاي حمل‌ونقل عمومي به عنوان مراكز كار و فعاليت،</a:t>
            </a:r>
            <a:endParaRPr lang="en-US" sz="2000" dirty="0" smtClean="0">
              <a:solidFill>
                <a:srgbClr val="002060"/>
              </a:solidFill>
              <a:cs typeface="B Mitra" pitchFamily="2" charset="-78"/>
            </a:endParaRP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rgbClr val="002060"/>
                </a:solidFill>
                <a:cs typeface="B Mitra" pitchFamily="2" charset="-78"/>
              </a:rPr>
              <a:t>مديريت ترافيك و پاركينگ،</a:t>
            </a:r>
            <a:endParaRPr lang="en-US" sz="2000" dirty="0" smtClean="0">
              <a:solidFill>
                <a:srgbClr val="002060"/>
              </a:solidFill>
              <a:cs typeface="B Mitra" pitchFamily="2" charset="-78"/>
            </a:endParaRP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rgbClr val="002060"/>
                </a:solidFill>
                <a:cs typeface="B Mitra" pitchFamily="2" charset="-78"/>
              </a:rPr>
              <a:t>برنامه‌ريزي بر مبناي شرايط محلي.</a:t>
            </a:r>
            <a:endParaRPr lang="en-US" sz="2000" dirty="0" smtClean="0">
              <a:solidFill>
                <a:srgbClr val="002060"/>
              </a:solidFill>
              <a:cs typeface="B Mitra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7848" y="1142984"/>
            <a:ext cx="4510118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ساكرامنتو</a:t>
            </a:r>
            <a:endParaRPr lang="en-US" sz="2000" dirty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7848" y="3862390"/>
            <a:ext cx="4510118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كالگري</a:t>
            </a:r>
            <a:endParaRPr lang="en-US" sz="2000" dirty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5786454"/>
            <a:ext cx="46434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The city of Calgary, “Transit oriented development policy guideline”,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december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2005.</a:t>
            </a:r>
            <a:endParaRPr lang="en-US" sz="1200" dirty="0" smtClean="0">
              <a:cs typeface="B Mitra" pitchFamily="2" charset="-78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71670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 rtl="1">
              <a:defRPr/>
            </a:pPr>
            <a:r>
              <a:rPr lang="fa-IR" sz="2400" kern="0" noProof="1" smtClean="0">
                <a:solidFill>
                  <a:srgbClr val="002060"/>
                </a:solidFill>
                <a:cs typeface="B Mitra" pitchFamily="2" charset="-78"/>
              </a:rPr>
              <a:t>راهنماي توسعه مبتني بر حمل‌ونقل عمومي در شهر ساكرامنتو</a:t>
            </a:r>
            <a:endParaRPr lang="fa-IR" sz="2400" kern="0" noProof="1">
              <a:solidFill>
                <a:srgbClr val="002060"/>
              </a:solidFill>
              <a:cs typeface="B Mitra" pitchFamily="2" charset="-7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000100" y="1285860"/>
            <a:ext cx="7429552" cy="571504"/>
          </a:xfrm>
          <a:prstGeom prst="roundRect">
            <a:avLst/>
          </a:prstGeom>
          <a:solidFill>
            <a:srgbClr val="3E17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kumimoji="0" lang="fa-IR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Titr" pitchFamily="2" charset="-78"/>
              </a:rPr>
              <a:t>ساكرامنتو</a:t>
            </a:r>
            <a:endParaRPr kumimoji="0" lang="fa-I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500166" y="2714620"/>
            <a:ext cx="6429420" cy="714380"/>
          </a:xfrm>
          <a:prstGeom prst="roundRect">
            <a:avLst/>
          </a:prstGeom>
          <a:solidFill>
            <a:srgbClr val="259B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تقسيم‌بندي شهر به حوزه‌هاي هسته شهري، مركز شهري، مركز اداري، مركز مسكوني، مركز رفت و آمد و خطوط اتوبوس </a:t>
            </a:r>
            <a:endParaRPr kumimoji="0" lang="fa-IR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B Mitra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500166" y="3500438"/>
            <a:ext cx="6429420" cy="642942"/>
          </a:xfrm>
          <a:prstGeom prst="roundRect">
            <a:avLst/>
          </a:prstGeom>
          <a:solidFill>
            <a:srgbClr val="259B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پيشنهاد طراحي در زمين‌هاي قابل تملك اطراف ايستگاه‌هاي حمل‌ونقل عمومي</a:t>
            </a:r>
            <a:r>
              <a:rPr lang="fa-IR" sz="2000" dirty="0" smtClean="0">
                <a:cs typeface="B Mitra" pitchFamily="2" charset="-78"/>
              </a:rPr>
              <a:t> </a:t>
            </a:r>
            <a:endParaRPr kumimoji="0" lang="fa-IR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B Mitra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214414" y="2000240"/>
            <a:ext cx="7000924" cy="428628"/>
          </a:xfrm>
          <a:prstGeom prst="roundRect">
            <a:avLst/>
          </a:prstGeom>
          <a:solidFill>
            <a:srgbClr val="AC0C3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sz="2000" dirty="0" smtClean="0">
                <a:solidFill>
                  <a:schemeClr val="bg1"/>
                </a:solidFill>
                <a:latin typeface="Times New Roman" pitchFamily="18" charset="0"/>
                <a:cs typeface="B Mitra" pitchFamily="2" charset="-78"/>
              </a:rPr>
              <a:t>جلوگيري از پراكنده‌رويي، برنامه‌ريزي كارآمد محيط شهري، تشويق به توسعه و بازتوسعه ميان‌افزا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1500166" y="4214818"/>
            <a:ext cx="6429420" cy="642942"/>
          </a:xfrm>
          <a:prstGeom prst="roundRect">
            <a:avLst/>
          </a:prstGeom>
          <a:solidFill>
            <a:srgbClr val="259B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پيشنهاد ارائه ضوابط در ساماندهي بافت ساخته شده و يا توسعه‌هاي جديد شهر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71670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 rtl="1">
              <a:defRPr/>
            </a:pPr>
            <a:r>
              <a:rPr lang="fa-IR" sz="2400" kern="0" noProof="1" smtClean="0">
                <a:solidFill>
                  <a:srgbClr val="002060"/>
                </a:solidFill>
                <a:cs typeface="B Mitra" pitchFamily="2" charset="-78"/>
              </a:rPr>
              <a:t>راهنماي توسعه مبتني بر حمل‌ونقل عمومي در شهر ساكرامنتو</a:t>
            </a:r>
            <a:endParaRPr lang="fa-IR" sz="2400" kern="0" noProof="1">
              <a:solidFill>
                <a:srgbClr val="002060"/>
              </a:solidFill>
              <a:cs typeface="B Mitra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321571" y="1533512"/>
            <a:ext cx="6500858" cy="323852"/>
          </a:xfrm>
          <a:prstGeom prst="roundRect">
            <a:avLst/>
          </a:prstGeom>
          <a:solidFill>
            <a:srgbClr val="259B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sz="2000" dirty="0" smtClean="0">
                <a:solidFill>
                  <a:schemeClr val="bg1"/>
                </a:solidFill>
                <a:latin typeface="Times New Roman" pitchFamily="18" charset="0"/>
                <a:cs typeface="B Mitra" pitchFamily="2" charset="-78"/>
              </a:rPr>
              <a:t>تعيين ضوابط</a:t>
            </a:r>
            <a:endParaRPr kumimoji="0" lang="fa-IR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B Mitra" pitchFamily="2" charset="-78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1000100" y="1142984"/>
            <a:ext cx="7429552" cy="357190"/>
          </a:xfrm>
          <a:prstGeom prst="roundRect">
            <a:avLst/>
          </a:prstGeom>
          <a:solidFill>
            <a:srgbClr val="3E17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Titr" pitchFamily="2" charset="-78"/>
              </a:rPr>
              <a:t>2009</a:t>
            </a:r>
            <a:r>
              <a:rPr kumimoji="0" lang="fa-IR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B Titr" pitchFamily="2" charset="-78"/>
              </a:rPr>
              <a:t>– ساكرامنتو</a:t>
            </a:r>
            <a:endParaRPr kumimoji="0" lang="fa-I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26746" r="6290" b="36308"/>
          <a:stretch>
            <a:fillRect/>
          </a:stretch>
        </p:blipFill>
        <p:spPr bwMode="auto">
          <a:xfrm>
            <a:off x="76200" y="2000240"/>
            <a:ext cx="896738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85918" y="714356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2400" kern="0" noProof="1" smtClean="0">
                <a:solidFill>
                  <a:srgbClr val="002060"/>
                </a:solidFill>
                <a:latin typeface="+mj-lt"/>
                <a:ea typeface="+mj-ea"/>
                <a:cs typeface="B Mitra" pitchFamily="2" charset="-78"/>
              </a:rPr>
              <a:t>مفهوم پیاده مداری</a:t>
            </a:r>
            <a:endParaRPr kumimoji="0" lang="fa-IR" sz="2400" b="0" i="0" u="none" strike="noStrike" kern="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5852" y="2500306"/>
            <a:ext cx="6215106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US" dirty="0" smtClean="0"/>
              <a:t> </a:t>
            </a:r>
            <a:r>
              <a:rPr lang="fa-IR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B Mitra" pitchFamily="2" charset="-78"/>
              </a:rPr>
              <a:t>پياده‌مداري به مجموعه گسترده‌اي از موضوعات طراحي كه با مقوله پياده‌روي در ارتباط مي‌باشد، اشاره دارد. يك مكان پياده‌مدار، مكاني است كه ساكنين آن با هر سن و هر درجه‌اي از توانايي مي‌توانند جذابيت و دلپذيري، آسايش و راحتي و امنيت را در هنگام پياده‌روي، نه فقط در هنگام فراغت بلكه در استفاده از امكانات و تسهيلات و حين تردد احساس كنند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B Mitra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3143248"/>
            <a:ext cx="7429552" cy="23955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rgbClr val="002060"/>
                </a:solidFill>
                <a:cs typeface="B Mitra" pitchFamily="2" charset="-78"/>
              </a:rPr>
              <a:t>اهداف:</a:t>
            </a:r>
          </a:p>
          <a:p>
            <a:pPr lvl="0" algn="just" rtl="1">
              <a:buFont typeface="Arial" pitchFamily="34" charset="0"/>
              <a:buChar char="•"/>
            </a:pPr>
            <a:r>
              <a:rPr lang="fa-IR" dirty="0" smtClean="0">
                <a:solidFill>
                  <a:srgbClr val="002060"/>
                </a:solidFill>
                <a:cs typeface="B Mitra" pitchFamily="2" charset="-78"/>
              </a:rPr>
              <a:t>تامين فضاهاي عمومي سرزنده همگاني، جذاب، اكو‌محور و بر مبناي اقتصاد فضا و بسط خدمات مورد نياز ساكنين در مجتمع‌هاي ايستگاهي در مقياس‌هاي مختلف.</a:t>
            </a:r>
            <a:endParaRPr lang="en-US" dirty="0" smtClean="0">
              <a:solidFill>
                <a:srgbClr val="002060"/>
              </a:solidFill>
              <a:cs typeface="B Mitra" pitchFamily="2" charset="-78"/>
            </a:endParaRPr>
          </a:p>
          <a:p>
            <a:pPr lvl="0" algn="just" rtl="1">
              <a:buFont typeface="Arial" pitchFamily="34" charset="0"/>
              <a:buChar char="•"/>
            </a:pPr>
            <a:r>
              <a:rPr lang="fa-IR" dirty="0" smtClean="0">
                <a:solidFill>
                  <a:srgbClr val="002060"/>
                </a:solidFill>
                <a:cs typeface="B Mitra" pitchFamily="2" charset="-78"/>
              </a:rPr>
              <a:t>بهره‌گيري از اراضي قابل توسعه براي جانمايي و استقرار فعاليت‌هاي خدماتي و تجاري پاك با فناوري‌هاي پيشرفته و ... .</a:t>
            </a:r>
            <a:endParaRPr lang="en-US" dirty="0" smtClean="0">
              <a:solidFill>
                <a:srgbClr val="002060"/>
              </a:solidFill>
              <a:cs typeface="B Mitra" pitchFamily="2" charset="-78"/>
            </a:endParaRPr>
          </a:p>
          <a:p>
            <a:pPr lvl="0" algn="just" rtl="1">
              <a:buFont typeface="Arial" pitchFamily="34" charset="0"/>
              <a:buChar char="•"/>
            </a:pPr>
            <a:r>
              <a:rPr lang="fa-IR" dirty="0" smtClean="0">
                <a:solidFill>
                  <a:srgbClr val="002060"/>
                </a:solidFill>
                <a:cs typeface="B Mitra" pitchFamily="2" charset="-78"/>
              </a:rPr>
              <a:t>بهبود نظام حمل‌و‌نقل و ترافيك از طريق توسعه حمل‌و‌نقل عمومي و ارتقا مطلوبيت آن.</a:t>
            </a:r>
            <a:endParaRPr lang="en-US" dirty="0" smtClean="0">
              <a:solidFill>
                <a:srgbClr val="002060"/>
              </a:solidFill>
              <a:cs typeface="B Mitra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dirty="0">
              <a:solidFill>
                <a:srgbClr val="002060"/>
              </a:solidFill>
              <a:cs typeface="B Mitra" pitchFamily="2" charset="-7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71604" y="642918"/>
            <a:ext cx="7440616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 rtl="1">
              <a:defRPr/>
            </a:pPr>
            <a:r>
              <a:rPr lang="fa-IR" sz="2400" kern="0" noProof="1" smtClean="0">
                <a:solidFill>
                  <a:srgbClr val="002060"/>
                </a:solidFill>
                <a:cs typeface="B Mitra" pitchFamily="2" charset="-78"/>
              </a:rPr>
              <a:t>طرح راهبردي مجتمع‌هاي ايستگاهي </a:t>
            </a:r>
            <a:r>
              <a:rPr lang="fa-IR" sz="1400" kern="0" noProof="1" smtClean="0">
                <a:solidFill>
                  <a:srgbClr val="002060"/>
                </a:solidFill>
                <a:cs typeface="B Mitra" pitchFamily="2" charset="-78"/>
              </a:rPr>
              <a:t> (صورتجلسه شماره 523 كميسيون ماده پنج شهر تهران (تاريخ ابلاغ 28/12/1392)</a:t>
            </a:r>
            <a:endParaRPr lang="fa-IR" sz="2400" kern="0" noProof="1">
              <a:solidFill>
                <a:srgbClr val="002060"/>
              </a:solidFill>
              <a:cs typeface="B Mitr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1285861"/>
            <a:ext cx="7429552" cy="13042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dirty="0" smtClean="0">
                <a:solidFill>
                  <a:srgbClr val="002060"/>
                </a:solidFill>
                <a:cs typeface="B Mitra" pitchFamily="2" charset="-78"/>
              </a:rPr>
              <a:t>مجتمع‌هاي ايستگاهي در افق طرح بر مبناي اصول مديريت توسعه پايدار به صورت مجموعه‌هاي همگاني و با فضاهاي فعال و مدرن در پيوند با خطوط مترو با قابليت عملكرد در مقياس‌هاي مختلف، به عنوان زيرساخت مورد نياز براي توسعه و مولد آن در پهنه‌هاي مستعد و رو به توسعه شهري شكل خواهند گرفت ...".</a:t>
            </a:r>
            <a:endParaRPr lang="en-US" dirty="0" smtClean="0">
              <a:solidFill>
                <a:srgbClr val="002060"/>
              </a:solidFill>
              <a:cs typeface="B Mitra" pitchFamily="2" charset="-7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142976" y="1643050"/>
            <a:ext cx="7429552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002060"/>
                </a:solidFill>
                <a:cs typeface="B Mitra" pitchFamily="2" charset="-78"/>
              </a:rPr>
              <a:t>سطح 1: </a:t>
            </a:r>
            <a:r>
              <a:rPr lang="fa-IR" dirty="0" smtClean="0">
                <a:solidFill>
                  <a:srgbClr val="002060"/>
                </a:solidFill>
                <a:cs typeface="B Mitra" pitchFamily="2" charset="-78"/>
              </a:rPr>
              <a:t>ايستگاه‌هاي تقاطعي خطوط اكسپرس با يكديگر و با يك يا چندين خط عادي مترو، كه از امكانات متعدد تبادل سفر بهره‌مندند.</a:t>
            </a:r>
            <a:endParaRPr lang="en-US" dirty="0" smtClean="0">
              <a:solidFill>
                <a:srgbClr val="002060"/>
              </a:solidFill>
              <a:cs typeface="B Mitra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002060"/>
                </a:solidFill>
                <a:cs typeface="B Mitra" pitchFamily="2" charset="-78"/>
              </a:rPr>
              <a:t>سطح 2: </a:t>
            </a:r>
            <a:r>
              <a:rPr lang="fa-IR" dirty="0" smtClean="0">
                <a:solidFill>
                  <a:srgbClr val="002060"/>
                </a:solidFill>
                <a:cs typeface="B Mitra" pitchFamily="2" charset="-78"/>
              </a:rPr>
              <a:t>‌ايستگاه‌هاي ابتدا و انتهاي خطوط عادي و تقاطعي خطوط مترو با يكديگر كه از امكانات و ويژگي‌هاي تبادل سفر كمتري نسبت به سطح 1 برخوردارند.</a:t>
            </a:r>
            <a:endParaRPr lang="en-US" dirty="0" smtClean="0">
              <a:solidFill>
                <a:srgbClr val="002060"/>
              </a:solidFill>
              <a:cs typeface="B Mitra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002060"/>
                </a:solidFill>
                <a:cs typeface="B Mitra" pitchFamily="2" charset="-78"/>
              </a:rPr>
              <a:t>سطح 3:‌ </a:t>
            </a:r>
            <a:r>
              <a:rPr lang="fa-IR" dirty="0" smtClean="0">
                <a:solidFill>
                  <a:srgbClr val="002060"/>
                </a:solidFill>
                <a:cs typeface="B Mitra" pitchFamily="2" charset="-78"/>
              </a:rPr>
              <a:t>ساير ايستگاه‌هاي مترو، كه فاقد قابليت تبادل سفر بوده و احداث مجتمع‌هاي ايستگاهي در مجاورت آنها توجه‌پذير نبوده و عمدتاً در مقياس دسترسي محلي عمل مي‌نمايند.</a:t>
            </a:r>
            <a:endParaRPr lang="en-US" dirty="0">
              <a:solidFill>
                <a:srgbClr val="002060"/>
              </a:solidFill>
              <a:cs typeface="B Mitra" pitchFamily="2" charset="-7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71604" y="642918"/>
            <a:ext cx="7440616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 rtl="1">
              <a:defRPr/>
            </a:pPr>
            <a:r>
              <a:rPr lang="fa-IR" sz="2400" kern="0" noProof="1" smtClean="0">
                <a:solidFill>
                  <a:srgbClr val="002060"/>
                </a:solidFill>
                <a:cs typeface="B Mitra" pitchFamily="2" charset="-78"/>
              </a:rPr>
              <a:t> </a:t>
            </a:r>
            <a:r>
              <a:rPr lang="fa-IR" sz="2400" dirty="0" smtClean="0">
                <a:solidFill>
                  <a:srgbClr val="002060"/>
                </a:solidFill>
                <a:cs typeface="B Mitra" pitchFamily="2" charset="-78"/>
              </a:rPr>
              <a:t>طبقه‌بندي ايستگاه‌هاي مترو در مطالعات طرح راهبردي مجتمع‌هاي ايستگاهي:</a:t>
            </a:r>
            <a:endParaRPr lang="en-US" sz="2400" dirty="0" smtClean="0">
              <a:solidFill>
                <a:srgbClr val="002060"/>
              </a:solidFill>
              <a:cs typeface="B Mitra" pitchFamily="2" charset="-78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9"/>
          <a:stretch>
            <a:fillRect/>
          </a:stretch>
        </p:blipFill>
        <p:spPr bwMode="auto">
          <a:xfrm>
            <a:off x="571472" y="1285860"/>
            <a:ext cx="811683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71670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r" rtl="1">
              <a:defRPr/>
            </a:pPr>
            <a:r>
              <a:rPr lang="fa-IR" sz="2400" kern="0" noProof="1" smtClean="0">
                <a:solidFill>
                  <a:srgbClr val="002060"/>
                </a:solidFill>
                <a:cs typeface="B Mitra" pitchFamily="2" charset="-78"/>
              </a:rPr>
              <a:t>مجتمع ايستگاهي حقاني(1388)</a:t>
            </a:r>
            <a:endParaRPr lang="fa-IR" sz="2400" kern="0" noProof="1">
              <a:solidFill>
                <a:srgbClr val="002060"/>
              </a:solidFill>
              <a:cs typeface="B Mitra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47354" y="1928802"/>
            <a:ext cx="376904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dirty="0" smtClean="0">
                <a:cs typeface="B Titr" pitchFamily="2" charset="-78"/>
              </a:rPr>
              <a:t>زير بنا: 411 هزار متر مربع</a:t>
            </a:r>
          </a:p>
          <a:p>
            <a:pPr algn="r" rtl="1"/>
            <a:endParaRPr lang="fa-IR" sz="1600" dirty="0" smtClean="0">
              <a:cs typeface="B Titr" pitchFamily="2" charset="-78"/>
            </a:endParaRPr>
          </a:p>
          <a:p>
            <a:pPr algn="r" rtl="1"/>
            <a:r>
              <a:rPr lang="fa-IR" sz="1600" dirty="0" smtClean="0">
                <a:cs typeface="B Titr" pitchFamily="2" charset="-78"/>
              </a:rPr>
              <a:t>تعداد طبقات: 30 طبقه</a:t>
            </a:r>
          </a:p>
          <a:p>
            <a:pPr algn="r" rtl="1"/>
            <a:endParaRPr lang="fa-IR" sz="1600" dirty="0" smtClean="0">
              <a:cs typeface="B Titr" pitchFamily="2" charset="-78"/>
            </a:endParaRPr>
          </a:p>
          <a:p>
            <a:pPr algn="r" rtl="1"/>
            <a:r>
              <a:rPr lang="fa-IR" sz="1600" dirty="0" smtClean="0">
                <a:cs typeface="B Titr" pitchFamily="2" charset="-78"/>
              </a:rPr>
              <a:t>كاربري‌هاي غالب: تجاری، اداری و اقامتی (هتل)</a:t>
            </a:r>
          </a:p>
          <a:p>
            <a:pPr algn="r" rtl="1"/>
            <a:endParaRPr lang="fa-IR" sz="1600" dirty="0" smtClean="0">
              <a:cs typeface="B Titr" pitchFamily="2" charset="-78"/>
            </a:endParaRPr>
          </a:p>
          <a:p>
            <a:pPr algn="r" rtl="1"/>
            <a:r>
              <a:rPr lang="fa-IR" sz="1600" dirty="0" smtClean="0">
                <a:cs typeface="B Titr" pitchFamily="2" charset="-78"/>
              </a:rPr>
              <a:t>پاركينگ: 6500 فضاي پارك </a:t>
            </a:r>
          </a:p>
          <a:p>
            <a:pPr algn="r" rtl="1"/>
            <a:endParaRPr lang="fa-IR" sz="1600" dirty="0" smtClean="0">
              <a:cs typeface="B Titr" pitchFamily="2" charset="-78"/>
            </a:endParaRPr>
          </a:p>
          <a:p>
            <a:pPr algn="r" rtl="1"/>
            <a:r>
              <a:rPr lang="fa-IR" sz="1600" dirty="0" smtClean="0">
                <a:cs typeface="B Titr" pitchFamily="2" charset="-78"/>
              </a:rPr>
              <a:t>مقياس عملكردي:  مجتمع در سطح شهر و فراشهري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01075" y="6411913"/>
            <a:ext cx="542925" cy="398462"/>
          </a:xfrm>
        </p:spPr>
        <p:txBody>
          <a:bodyPr/>
          <a:lstStyle/>
          <a:p>
            <a:fld id="{FD8793D1-19DE-4475-879B-5D5DD9F1ECF0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571604" y="2571744"/>
            <a:ext cx="5857916" cy="10001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B Titr" pitchFamily="2" charset="-78"/>
              </a:rPr>
              <a:t>با تشكر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13586" y="1798624"/>
            <a:ext cx="4716000" cy="400110"/>
          </a:xfrm>
          <a:prstGeom prst="rect">
            <a:avLst/>
          </a:prstGeom>
          <a:solidFill>
            <a:srgbClr val="561E4E"/>
          </a:solidFill>
        </p:spPr>
        <p:txBody>
          <a:bodyPr wrap="square" rtlCol="0">
            <a:spAutoFit/>
          </a:bodyPr>
          <a:lstStyle/>
          <a:p>
            <a:pPr lvl="0" algn="r" rtl="1"/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جنبش نوشهرگرايي</a:t>
            </a:r>
            <a:endParaRPr lang="en-US" sz="2000" dirty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1798879"/>
            <a:ext cx="1440000" cy="399600"/>
          </a:xfrm>
          <a:prstGeom prst="rect">
            <a:avLst/>
          </a:prstGeom>
          <a:solidFill>
            <a:srgbClr val="561E4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1996</a:t>
            </a:r>
            <a:endParaRPr lang="en-US" sz="2000" dirty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143108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          مباني نظري</a:t>
            </a:r>
            <a:endParaRPr kumimoji="0" lang="fa-IR" sz="2400" b="0" i="0" u="none" strike="noStrike" kern="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3586" y="2357430"/>
            <a:ext cx="47160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r" rtl="1"/>
            <a:r>
              <a:rPr lang="fa-IR" sz="2000" dirty="0" smtClean="0">
                <a:solidFill>
                  <a:schemeClr val="tx2">
                    <a:lumMod val="75000"/>
                  </a:schemeClr>
                </a:solidFill>
                <a:cs typeface="B Mitra" pitchFamily="2" charset="-78"/>
              </a:rPr>
              <a:t>حمايت از حركت پياده در بافت، ايجاد كاربري‌هاي مختلط، فراهم آوردن گزينه‌هاي مختلف حمل‌و‌نقل</a:t>
            </a:r>
          </a:p>
          <a:p>
            <a:pPr lvl="0" algn="r" rtl="1"/>
            <a:r>
              <a:rPr lang="fa-IR" sz="2000" dirty="0" smtClean="0">
                <a:solidFill>
                  <a:schemeClr val="tx2">
                    <a:lumMod val="75000"/>
                  </a:schemeClr>
                </a:solidFill>
                <a:cs typeface="B Mitra" pitchFamily="2" charset="-78"/>
              </a:rPr>
              <a:t>شکل گرفتن الگوهای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TND,TOD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4678" y="3600394"/>
            <a:ext cx="4716000" cy="400110"/>
          </a:xfrm>
          <a:prstGeom prst="rect">
            <a:avLst/>
          </a:prstGeom>
          <a:solidFill>
            <a:srgbClr val="561E4E"/>
          </a:solidFill>
        </p:spPr>
        <p:txBody>
          <a:bodyPr wrap="square" rtlCol="0">
            <a:spAutoFit/>
          </a:bodyPr>
          <a:lstStyle/>
          <a:p>
            <a:pPr lvl="0" algn="r" rtl="1"/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نظریه رشد هوشمند شهر</a:t>
            </a:r>
            <a:endParaRPr lang="en-US" sz="2000" dirty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43042" y="3600904"/>
            <a:ext cx="1440000" cy="399600"/>
          </a:xfrm>
          <a:prstGeom prst="rect">
            <a:avLst/>
          </a:prstGeom>
          <a:solidFill>
            <a:srgbClr val="561E4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دهه 1990</a:t>
            </a:r>
            <a:endParaRPr lang="en-US" sz="2000" dirty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14678" y="4143380"/>
            <a:ext cx="4716000" cy="1631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 rtl="1"/>
            <a:r>
              <a:rPr lang="fa-IR" sz="2000" dirty="0" smtClean="0">
                <a:solidFill>
                  <a:schemeClr val="tx2">
                    <a:lumMod val="75000"/>
                  </a:schemeClr>
                </a:solidFill>
                <a:cs typeface="B Mitra" pitchFamily="2" charset="-78"/>
              </a:rPr>
              <a:t>حمايت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B Mitra" pitchFamily="2" charset="-78"/>
              </a:rPr>
              <a:t> </a:t>
            </a:r>
            <a:r>
              <a:rPr lang="fa-IR" sz="2000" dirty="0" smtClean="0">
                <a:solidFill>
                  <a:schemeClr val="tx2">
                    <a:lumMod val="75000"/>
                  </a:schemeClr>
                </a:solidFill>
                <a:cs typeface="B Mitra" pitchFamily="2" charset="-78"/>
              </a:rPr>
              <a:t>از کاربری‌هاي مختلط، فشرده ساختن ساختمان‌ها، خلق فرصت‌هاي متنوع انتخاب مسکن، ایجاد محله‌هایی قابل پياده‌روي، حفاظت از فضاهای باز، زمین کشاورزی، زیبایی‌های طبیعی و مناطق حساس محیطی، تقویت و توسعه به سمت جوامع موجود، فراهم کردن تنوع در گزینه‌های حمل‌و‌نقل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cs typeface="B Mitra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1500174"/>
            <a:ext cx="5073190" cy="400110"/>
          </a:xfrm>
          <a:prstGeom prst="rect">
            <a:avLst/>
          </a:prstGeom>
          <a:solidFill>
            <a:srgbClr val="561E4E"/>
          </a:solidFill>
        </p:spPr>
        <p:txBody>
          <a:bodyPr wrap="square" rtlCol="0">
            <a:spAutoFit/>
          </a:bodyPr>
          <a:lstStyle/>
          <a:p>
            <a:pPr lvl="0" algn="r" rtl="1"/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مدل مجموعه‌هاي مسكوني پیاده</a:t>
            </a:r>
            <a:r>
              <a:rPr lang="en-US" sz="2000" dirty="0" smtClean="0">
                <a:solidFill>
                  <a:schemeClr val="bg1"/>
                </a:solidFill>
                <a:cs typeface="B Mitra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Pedestrian Pockets</a:t>
            </a:r>
            <a:r>
              <a:rPr lang="fa-I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1500174"/>
            <a:ext cx="1440000" cy="399600"/>
          </a:xfrm>
          <a:prstGeom prst="rect">
            <a:avLst/>
          </a:prstGeom>
          <a:solidFill>
            <a:srgbClr val="561E4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دهه 1990</a:t>
            </a:r>
            <a:endParaRPr lang="en-US" sz="2000" dirty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143108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          مباني نظري</a:t>
            </a:r>
            <a:endParaRPr kumimoji="0" lang="fa-IR" sz="2400" b="0" i="0" u="none" strike="noStrike" kern="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6050" y="2071678"/>
            <a:ext cx="507319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tx2">
                    <a:lumMod val="75000"/>
                  </a:schemeClr>
                </a:solidFill>
                <a:cs typeface="B Mitra" pitchFamily="2" charset="-78"/>
              </a:rPr>
              <a:t>توسعه مبتني بر حمل‌و‌نقل عمومي و راه‌آهن سبك </a:t>
            </a: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tx2">
                    <a:lumMod val="75000"/>
                  </a:schemeClr>
                </a:solidFill>
                <a:cs typeface="B Mitra" pitchFamily="2" charset="-78"/>
              </a:rPr>
              <a:t>سیستمی مشتمل بر شهرك‌هاي كوچك </a:t>
            </a: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tx2">
                    <a:lumMod val="75000"/>
                  </a:schemeClr>
                </a:solidFill>
                <a:cs typeface="B Mitra" pitchFamily="2" charset="-78"/>
              </a:rPr>
              <a:t>وجود مجموعه‌هاي مسكوني چندمنظوره (با كاربري مختلط) و درفاصله پیاده تا ايستگاه وسايط عمومي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cs typeface="B Mitra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050" y="3571876"/>
            <a:ext cx="5073190" cy="400110"/>
          </a:xfrm>
          <a:prstGeom prst="rect">
            <a:avLst/>
          </a:prstGeom>
          <a:solidFill>
            <a:srgbClr val="561E4E"/>
          </a:solidFill>
        </p:spPr>
        <p:txBody>
          <a:bodyPr wrap="square" rtlCol="0">
            <a:spAutoFit/>
          </a:bodyPr>
          <a:lstStyle/>
          <a:p>
            <a:pPr lvl="0" algn="r" rtl="1"/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و نظریات: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6050" y="4143380"/>
            <a:ext cx="5073190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1" algn="r" rtl="1">
              <a:buFont typeface="Arial" pitchFamily="34" charset="0"/>
              <a:buChar char="•"/>
            </a:pPr>
            <a:r>
              <a:rPr lang="fa-IR" sz="1600" dirty="0" smtClean="0">
                <a:solidFill>
                  <a:schemeClr val="tx2">
                    <a:lumMod val="75000"/>
                  </a:schemeClr>
                </a:solidFill>
                <a:cs typeface="B Mitra" pitchFamily="2" charset="-78"/>
              </a:rPr>
              <a:t>کوین لینچ (1960) : درک شهر بر اساس حرکت پیاده؛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cs typeface="B Mitr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r>
              <a:rPr lang="fa-IR" sz="1600" dirty="0" smtClean="0">
                <a:solidFill>
                  <a:schemeClr val="tx2">
                    <a:lumMod val="75000"/>
                  </a:schemeClr>
                </a:solidFill>
                <a:cs typeface="B Mitra" pitchFamily="2" charset="-78"/>
              </a:rPr>
              <a:t>جین جیکوبز (1961) : حمایت از خیابان‌های دموکراتیک؛ 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cs typeface="B Mitr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r>
              <a:rPr lang="fa-IR" sz="1600" dirty="0" smtClean="0">
                <a:solidFill>
                  <a:schemeClr val="tx2">
                    <a:lumMod val="75000"/>
                  </a:schemeClr>
                </a:solidFill>
                <a:cs typeface="B Mitra" pitchFamily="2" charset="-78"/>
              </a:rPr>
              <a:t>گوردن کالن (1961) : مطلوبیت محیط شهری با حضور انسان به صورت پیاده؛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cs typeface="B Mitr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r>
              <a:rPr lang="fa-IR" sz="1600" dirty="0" smtClean="0">
                <a:solidFill>
                  <a:schemeClr val="tx2">
                    <a:lumMod val="75000"/>
                  </a:schemeClr>
                </a:solidFill>
                <a:cs typeface="B Mitra" pitchFamily="2" charset="-78"/>
              </a:rPr>
              <a:t>راب کریر (1975) : همساز نمودن حضور پیاده و سواره در خیابان ؛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cs typeface="B Mitr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r>
              <a:rPr lang="fa-IR" sz="1600" dirty="0" smtClean="0">
                <a:solidFill>
                  <a:schemeClr val="tx2">
                    <a:lumMod val="75000"/>
                  </a:schemeClr>
                </a:solidFill>
                <a:cs typeface="B Mitra" pitchFamily="2" charset="-78"/>
              </a:rPr>
              <a:t>اپلیارد (1981) : تاكيد بر خيابان‌هاي قابل زندگي و انسانی کردن خیابان‌ها؛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1600" dirty="0" smtClean="0">
                <a:solidFill>
                  <a:schemeClr val="tx2">
                    <a:lumMod val="75000"/>
                  </a:schemeClr>
                </a:solidFill>
                <a:cs typeface="B Mitra" pitchFamily="2" charset="-78"/>
              </a:rPr>
              <a:t>لوئیس مامفورد (1983) : مسیرهای پیاده با کاربری مختلط؛ 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cs typeface="B Mitra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r>
              <a:rPr lang="fa-IR" sz="1600" dirty="0" smtClean="0">
                <a:solidFill>
                  <a:schemeClr val="tx2">
                    <a:lumMod val="75000"/>
                  </a:schemeClr>
                </a:solidFill>
                <a:cs typeface="B Mitra" pitchFamily="2" charset="-78"/>
              </a:rPr>
              <a:t>کالتورپ (1989) : پیشنهاد مدل مجموعه‌هاي مسكوني پیاده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cs typeface="B Mitra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7" name="Round Same Side Corner Rectangle 16"/>
          <p:cNvSpPr/>
          <p:nvPr/>
        </p:nvSpPr>
        <p:spPr bwMode="auto">
          <a:xfrm>
            <a:off x="6858016" y="1357298"/>
            <a:ext cx="1928826" cy="357190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اجتماعي ـ اقتصادي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858016" y="1785926"/>
            <a:ext cx="1928826" cy="357190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امنیت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858016" y="2214554"/>
            <a:ext cx="1928826" cy="367700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مشارکت</a:t>
            </a:r>
          </a:p>
        </p:txBody>
      </p:sp>
      <p:sp>
        <p:nvSpPr>
          <p:cNvPr id="21" name="Round Same Side Corner Rectangle 20"/>
          <p:cNvSpPr/>
          <p:nvPr/>
        </p:nvSpPr>
        <p:spPr bwMode="auto">
          <a:xfrm>
            <a:off x="4786314" y="1357298"/>
            <a:ext cx="1928826" cy="357190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کالبدی- عملکردی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786314" y="1785926"/>
            <a:ext cx="1928826" cy="357190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تقویت عناصر تاریخی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786314" y="3071810"/>
            <a:ext cx="1928826" cy="357190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تقويت  فعالیت های فراغتی</a:t>
            </a:r>
          </a:p>
        </p:txBody>
      </p:sp>
      <p:sp>
        <p:nvSpPr>
          <p:cNvPr id="32" name="Round Same Side Corner Rectangle 31"/>
          <p:cNvSpPr/>
          <p:nvPr/>
        </p:nvSpPr>
        <p:spPr bwMode="auto">
          <a:xfrm>
            <a:off x="2786050" y="1357298"/>
            <a:ext cx="1928826" cy="357190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دسترسی و حمل و نقل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143108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           معیارهای</a:t>
            </a:r>
            <a:r>
              <a:rPr kumimoji="0" lang="fa-IR" sz="2400" b="0" i="0" u="none" strike="noStrike" kern="0" cap="none" spc="0" normalizeH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طراحی پیاده راه ها</a:t>
            </a:r>
            <a:endParaRPr kumimoji="0" lang="fa-IR" sz="2400" b="0" i="0" u="none" strike="noStrike" kern="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858016" y="2643182"/>
            <a:ext cx="1928826" cy="367700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تبادلات فرهنگی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6858016" y="3071810"/>
            <a:ext cx="1928826" cy="367700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شبانه روزی بودن فضا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786314" y="2214554"/>
            <a:ext cx="1928826" cy="367700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تنوع خدمات و فعالیت ها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786314" y="2643182"/>
            <a:ext cx="1928826" cy="367700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اختلاط کاربری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786050" y="1785926"/>
            <a:ext cx="1928826" cy="571504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پیوند با گونه های متنوع حمل و نقل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786050" y="2428868"/>
            <a:ext cx="1928826" cy="357190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پیوستگی شبکه پیاده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86050" y="2857496"/>
            <a:ext cx="1928826" cy="357190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عدم ایجاد اختلال ترافیکی</a:t>
            </a:r>
          </a:p>
        </p:txBody>
      </p:sp>
      <p:sp>
        <p:nvSpPr>
          <p:cNvPr id="40" name="Round Same Side Corner Rectangle 39"/>
          <p:cNvSpPr/>
          <p:nvPr/>
        </p:nvSpPr>
        <p:spPr bwMode="auto">
          <a:xfrm>
            <a:off x="714348" y="1357298"/>
            <a:ext cx="1928826" cy="357190"/>
          </a:xfrm>
          <a:prstGeom prst="round2SameRect">
            <a:avLst/>
          </a:prstGeom>
          <a:solidFill>
            <a:srgbClr val="1E7C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طراحی 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714348" y="1785926"/>
            <a:ext cx="1928826" cy="357190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طراحی مسیر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714348" y="2214554"/>
            <a:ext cx="1928826" cy="357190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مبلمان شهری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714348" y="2643182"/>
            <a:ext cx="1928826" cy="357190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مقیاس انسانی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714348" y="3071810"/>
            <a:ext cx="1928826" cy="357190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محافظت در برابر آب وهوا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14348" y="3500438"/>
            <a:ext cx="1928826" cy="357190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تنوع کالبدی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714348" y="3929066"/>
            <a:ext cx="1928826" cy="357190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flat" cmpd="sng" algn="ctr">
            <a:solidFill>
              <a:srgbClr val="1E7C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جذابیت بصری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4429124" y="2886014"/>
            <a:ext cx="4510118" cy="400110"/>
          </a:xfrm>
          <a:prstGeom prst="homePlate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lvl="0" algn="ctr" rtl="1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Walk21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5720" y="2830669"/>
            <a:ext cx="3960000" cy="31700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lvl="0" algn="r" rtl="1"/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در سال 2000 با اهداف:</a:t>
            </a: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افزايش تحرك فراگير در بين مردم،</a:t>
            </a:r>
            <a:endParaRPr lang="en-US" sz="200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طراحي مناسب فضاها و مكان‌ها براي استفاده شهروندان،</a:t>
            </a:r>
            <a:endParaRPr lang="en-US" sz="200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بهبود اتصال و يكپارچگي شبكه‌ها،</a:t>
            </a:r>
            <a:endParaRPr lang="en-US" sz="200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كاربري زمين و برنامه ريزي شهري پشتيبان،</a:t>
            </a:r>
            <a:endParaRPr lang="en-US" sz="200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كاهش مخاطرات جاده‌اي،</a:t>
            </a:r>
            <a:endParaRPr lang="en-US" sz="200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كاهش جرايم و ترس از آن،</a:t>
            </a:r>
            <a:endParaRPr lang="en-US" sz="200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افزايش سازمان‌هاي حمايت‌كننده،</a:t>
            </a:r>
            <a:endParaRPr lang="en-US" sz="200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0"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ترويج فرهنگ پياده‌روي</a:t>
            </a:r>
            <a:endParaRPr lang="en-US" sz="2000" dirty="0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143108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         پيشينه مطالعات</a:t>
            </a:r>
            <a:endParaRPr kumimoji="0" lang="fa-IR" sz="2400" b="0" i="0" u="none" strike="noStrike" kern="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 flipH="1">
            <a:off x="4429124" y="1357298"/>
            <a:ext cx="4510118" cy="400110"/>
          </a:xfrm>
          <a:prstGeom prst="homePlate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lvl="0" algn="ctr" rtl="1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Project for Public Spaces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5720" y="1357298"/>
            <a:ext cx="3960000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براساس كتاب زندگي اجتماعي در فضاهاي شهري كوچك نوشته ويليام وايت در سال 1975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انجام پروژه در در 3000 محله در 43 كشور جهان و تمامي 50 ايالت آمريكا</a:t>
            </a:r>
            <a:endParaRPr lang="en-US" sz="2000" dirty="0">
              <a:solidFill>
                <a:schemeClr val="bg1"/>
              </a:solidFill>
              <a:cs typeface="B Mitra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93D1-19DE-4475-879B-5D5DD9F1ECF0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4429124" y="2243072"/>
            <a:ext cx="4510118" cy="400110"/>
          </a:xfrm>
          <a:prstGeom prst="homePlate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lvl="0" algn="ctr" rtl="1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WalkScore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5720" y="2303215"/>
            <a:ext cx="3960000" cy="255454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lvl="0" algn="just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امتیازدهی به ميزان پياده‌مداري محله و شهر </a:t>
            </a:r>
          </a:p>
          <a:p>
            <a:pPr lvl="0" algn="just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بکارگیری شاخص هایی مانند: تراكم جمعيتي، ميانگين طول بلوك، اطلاعات مربوط به سيستم حمل‌و‌نقل عمومي، نقاط جذاب شهر مانند رستوران‌ها و پارك‌هاو غيره</a:t>
            </a:r>
          </a:p>
          <a:p>
            <a:pPr lvl="0" algn="just" rtl="1"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كمك به شهروندان در انتخاب مكان مورد نياز و علاقه‌شان براي خريد يا اجاره واحد مسكوني با استفاده از سيستم اطلاعات مكاني (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GIS</a:t>
            </a:r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)</a:t>
            </a:r>
            <a:endParaRPr lang="en-US" sz="2000" dirty="0" smtClean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143108" y="642918"/>
            <a:ext cx="694055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         پيشينه مطالعات</a:t>
            </a:r>
            <a:endParaRPr kumimoji="0" lang="fa-IR" sz="2400" b="0" i="0" u="none" strike="noStrike" kern="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4462463" y="1385816"/>
            <a:ext cx="4510118" cy="400110"/>
          </a:xfrm>
          <a:prstGeom prst="homePlate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lvl="0" algn="ctr" rtl="1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Pedestrian District Study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3918" y="1357298"/>
            <a:ext cx="396000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lvl="0" algn="r" rtl="1"/>
            <a:r>
              <a:rPr lang="fa-IR" sz="2000" dirty="0" smtClean="0">
                <a:solidFill>
                  <a:schemeClr val="bg1"/>
                </a:solidFill>
                <a:cs typeface="B Mitra" pitchFamily="2" charset="-78"/>
              </a:rPr>
              <a:t>10 منطقه در شهر بركلي كاليفرنيا</a:t>
            </a:r>
            <a:endParaRPr lang="en-US" sz="2000" dirty="0">
              <a:solidFill>
                <a:schemeClr val="bg1"/>
              </a:solidFill>
              <a:cs typeface="B Mitra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62-abstract-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62-abstract-heal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D1D65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cs typeface="B Mitra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62-abstract-healt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healt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healt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healt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healt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healt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healt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healt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healt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healt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healt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healt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abstract-health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217BB2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D6FA1"/>
        </a:accent6>
        <a:hlink>
          <a:srgbClr val="0C3E5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abstract-health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A41"/>
        </a:accent1>
        <a:accent2>
          <a:srgbClr val="217BB2"/>
        </a:accent2>
        <a:accent3>
          <a:srgbClr val="FFFFFF"/>
        </a:accent3>
        <a:accent4>
          <a:srgbClr val="000000"/>
        </a:accent4>
        <a:accent5>
          <a:srgbClr val="AAACB0"/>
        </a:accent5>
        <a:accent6>
          <a:srgbClr val="1D6FA1"/>
        </a:accent6>
        <a:hlink>
          <a:srgbClr val="0C3E5C"/>
        </a:hlink>
        <a:folHlink>
          <a:srgbClr val="D90D4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1976</Words>
  <Application>Microsoft Office PowerPoint</Application>
  <PresentationFormat>On-screen Show (4:3)</PresentationFormat>
  <Paragraphs>381</Paragraphs>
  <Slides>43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m62-abstract-health</vt:lpstr>
      <vt:lpstr>1_It’s not the design of your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Rah Shahr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Shahab</cp:lastModifiedBy>
  <cp:revision>252</cp:revision>
  <dcterms:modified xsi:type="dcterms:W3CDTF">2014-11-18T07:33:57Z</dcterms:modified>
</cp:coreProperties>
</file>