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97" r:id="rId7"/>
    <p:sldId id="298" r:id="rId8"/>
    <p:sldId id="262" r:id="rId9"/>
    <p:sldId id="263" r:id="rId10"/>
    <p:sldId id="299" r:id="rId11"/>
    <p:sldId id="264" r:id="rId12"/>
    <p:sldId id="265" r:id="rId13"/>
    <p:sldId id="266" r:id="rId14"/>
    <p:sldId id="267" r:id="rId15"/>
    <p:sldId id="268" r:id="rId16"/>
    <p:sldId id="269" r:id="rId17"/>
    <p:sldId id="300" r:id="rId18"/>
    <p:sldId id="270" r:id="rId19"/>
    <p:sldId id="271" r:id="rId20"/>
    <p:sldId id="272" r:id="rId21"/>
    <p:sldId id="273" r:id="rId22"/>
    <p:sldId id="301" r:id="rId23"/>
    <p:sldId id="274" r:id="rId24"/>
    <p:sldId id="275" r:id="rId25"/>
    <p:sldId id="276" r:id="rId26"/>
    <p:sldId id="278" r:id="rId27"/>
    <p:sldId id="279" r:id="rId28"/>
    <p:sldId id="280" r:id="rId29"/>
    <p:sldId id="282" r:id="rId30"/>
    <p:sldId id="283" r:id="rId31"/>
    <p:sldId id="284" r:id="rId32"/>
    <p:sldId id="286" r:id="rId33"/>
    <p:sldId id="287" r:id="rId34"/>
    <p:sldId id="326" r:id="rId35"/>
    <p:sldId id="288" r:id="rId36"/>
    <p:sldId id="289" r:id="rId37"/>
    <p:sldId id="307" r:id="rId38"/>
    <p:sldId id="308" r:id="rId39"/>
    <p:sldId id="309" r:id="rId40"/>
    <p:sldId id="310" r:id="rId41"/>
    <p:sldId id="311" r:id="rId42"/>
    <p:sldId id="312" r:id="rId43"/>
    <p:sldId id="327" r:id="rId44"/>
    <p:sldId id="290" r:id="rId45"/>
    <p:sldId id="325" r:id="rId46"/>
    <p:sldId id="302" r:id="rId47"/>
    <p:sldId id="303" r:id="rId48"/>
    <p:sldId id="304" r:id="rId49"/>
    <p:sldId id="305" r:id="rId50"/>
    <p:sldId id="316" r:id="rId51"/>
    <p:sldId id="322" r:id="rId52"/>
    <p:sldId id="319" r:id="rId53"/>
    <p:sldId id="320" r:id="rId54"/>
    <p:sldId id="317" r:id="rId55"/>
    <p:sldId id="321" r:id="rId5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9487" autoAdjust="0"/>
    <p:restoredTop sz="94660"/>
  </p:normalViewPr>
  <p:slideViewPr>
    <p:cSldViewPr>
      <p:cViewPr>
        <p:scale>
          <a:sx n="59" d="100"/>
          <a:sy n="59" d="100"/>
        </p:scale>
        <p:origin x="-1476"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F3567-0785-485F-9B7C-583C7B295CC5}" type="datetimeFigureOut">
              <a:rPr lang="fa-IR" smtClean="0"/>
              <a:pPr/>
              <a:t>01/21/1437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DD9E0CF-911F-4455-A873-023DF76AC73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7F3567-0785-485F-9B7C-583C7B295CC5}" type="datetimeFigureOut">
              <a:rPr lang="fa-IR" smtClean="0"/>
              <a:pPr/>
              <a:t>01/21/1437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D9E0CF-911F-4455-A873-023DF76AC73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fa.wikipedia.org/wiki/%D8%A2%D9%85%D8%B1%DB%8C%DA%A9%D8%A7" TargetMode="Externa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6" name="Title 1"/>
          <p:cNvSpPr>
            <a:spLocks noGrp="1"/>
          </p:cNvSpPr>
          <p:nvPr>
            <p:ph type="ctrTitle"/>
          </p:nvPr>
        </p:nvSpPr>
        <p:spPr>
          <a:xfrm>
            <a:off x="1071540" y="1635432"/>
            <a:ext cx="7215236" cy="1200758"/>
          </a:xfrm>
        </p:spPr>
        <p:txBody>
          <a:bodyPr>
            <a:normAutofit fontScale="90000"/>
          </a:bodyPr>
          <a:lstStyle/>
          <a:p>
            <a:pPr rtl="0"/>
            <a:r>
              <a:rPr lang="fa-IR" sz="5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آشنایی با سازمان ملل متحد</a:t>
            </a:r>
            <a:endParaRPr lang="en-US" sz="5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5" name="Subtitle 2"/>
          <p:cNvSpPr>
            <a:spLocks noGrp="1"/>
          </p:cNvSpPr>
          <p:nvPr>
            <p:ph type="subTitle" idx="1"/>
          </p:nvPr>
        </p:nvSpPr>
        <p:spPr>
          <a:xfrm>
            <a:off x="1000100" y="3500438"/>
            <a:ext cx="6923392" cy="763662"/>
          </a:xfrm>
        </p:spPr>
        <p:txBody>
          <a:bodyPr>
            <a:normAutofit fontScale="92500" lnSpcReduction="20000"/>
          </a:bodyPr>
          <a:lstStyle/>
          <a:p>
            <a:pPr rtl="0"/>
            <a:r>
              <a:rPr lang="fa-IR" sz="2800" dirty="0" smtClean="0">
                <a:solidFill>
                  <a:schemeClr val="accent6">
                    <a:lumMod val="75000"/>
                  </a:schemeClr>
                </a:solidFill>
                <a:cs typeface="B Titr" pitchFamily="2" charset="-78"/>
              </a:rPr>
              <a:t>ارائه دهندگان: داوود اسدیان ، محمدرضا برازنده پور، مهدی محمدنژاد</a:t>
            </a:r>
            <a:endParaRPr lang="en-US" sz="2800" dirty="0">
              <a:solidFill>
                <a:schemeClr val="accent6">
                  <a:lumMod val="75000"/>
                </a:schemeClr>
              </a:solidFill>
              <a:cs typeface="B Titr" pitchFamily="2" charset="-78"/>
            </a:endParaRPr>
          </a:p>
        </p:txBody>
      </p:sp>
      <p:sp>
        <p:nvSpPr>
          <p:cNvPr id="7" name="TextBox 6"/>
          <p:cNvSpPr txBox="1"/>
          <p:nvPr/>
        </p:nvSpPr>
        <p:spPr>
          <a:xfrm>
            <a:off x="4104834" y="5500702"/>
            <a:ext cx="824356" cy="707886"/>
          </a:xfrm>
          <a:prstGeom prst="rect">
            <a:avLst/>
          </a:prstGeom>
          <a:noFill/>
          <a:ln>
            <a:solidFill>
              <a:schemeClr val="bg2"/>
            </a:solidFill>
          </a:ln>
        </p:spPr>
        <p:txBody>
          <a:bodyPr wrap="square" rtlCol="0" anchor="ctr" anchorCtr="1">
            <a:spAutoFit/>
          </a:bodyPr>
          <a:lstStyle/>
          <a:p>
            <a:pPr algn="l" rtl="0"/>
            <a:r>
              <a:rPr lang="fa-IR" sz="2000" b="1" dirty="0" smtClean="0">
                <a:cs typeface="B Mitra" pitchFamily="2" charset="-78"/>
              </a:rPr>
              <a:t>پاییز 94   </a:t>
            </a:r>
            <a:endParaRPr lang="en-US" sz="2000" b="1" dirty="0">
              <a:cs typeface="B Mitra" pitchFamily="2" charset="-78"/>
            </a:endParaRPr>
          </a:p>
        </p:txBody>
      </p:sp>
      <p:sp>
        <p:nvSpPr>
          <p:cNvPr id="8" name="TextBox 7"/>
          <p:cNvSpPr txBox="1"/>
          <p:nvPr/>
        </p:nvSpPr>
        <p:spPr>
          <a:xfrm>
            <a:off x="1643042" y="2857496"/>
            <a:ext cx="5715040" cy="523220"/>
          </a:xfrm>
          <a:prstGeom prst="rect">
            <a:avLst/>
          </a:prstGeom>
          <a:noFill/>
          <a:ln>
            <a:noFill/>
          </a:ln>
        </p:spPr>
        <p:txBody>
          <a:bodyPr wrap="square" rtlCol="0" anchor="ctr" anchorCtr="1">
            <a:spAutoFit/>
          </a:bodyPr>
          <a:lstStyle/>
          <a:p>
            <a:pPr algn="l" rtl="0"/>
            <a:r>
              <a:rPr lang="fa-IR" sz="2800" dirty="0" smtClean="0">
                <a:solidFill>
                  <a:schemeClr val="accent6">
                    <a:lumMod val="75000"/>
                  </a:schemeClr>
                </a:solidFill>
                <a:cs typeface="B Titr" pitchFamily="2" charset="-78"/>
              </a:rPr>
              <a:t>استاد محترم: </a:t>
            </a:r>
            <a:r>
              <a:rPr lang="fa-IR" sz="2800" dirty="0" smtClean="0">
                <a:solidFill>
                  <a:schemeClr val="accent6">
                    <a:lumMod val="75000"/>
                  </a:schemeClr>
                </a:solidFill>
                <a:cs typeface="B Titr" pitchFamily="2" charset="-78"/>
              </a:rPr>
              <a:t>جـناب آقـای </a:t>
            </a:r>
            <a:r>
              <a:rPr lang="fa-IR" sz="2800" dirty="0" smtClean="0">
                <a:solidFill>
                  <a:schemeClr val="accent6">
                    <a:lumMod val="75000"/>
                  </a:schemeClr>
                </a:solidFill>
                <a:cs typeface="B Titr" pitchFamily="2" charset="-78"/>
              </a:rPr>
              <a:t>دکتر </a:t>
            </a:r>
            <a:r>
              <a:rPr lang="fa-IR" sz="2800" dirty="0" smtClean="0">
                <a:solidFill>
                  <a:schemeClr val="accent6">
                    <a:lumMod val="75000"/>
                  </a:schemeClr>
                </a:solidFill>
                <a:cs typeface="B Titr" pitchFamily="2" charset="-78"/>
              </a:rPr>
              <a:t>طـوسی</a:t>
            </a:r>
            <a:endParaRPr lang="en-US" sz="2800" dirty="0">
              <a:solidFill>
                <a:schemeClr val="accent6">
                  <a:lumMod val="75000"/>
                </a:schemeClr>
              </a:solidFill>
              <a:cs typeface="B Titr" pitchFamily="2" charset="-78"/>
            </a:endParaRPr>
          </a:p>
        </p:txBody>
      </p:sp>
      <p:sp>
        <p:nvSpPr>
          <p:cNvPr id="9" name="TextBox 8"/>
          <p:cNvSpPr txBox="1"/>
          <p:nvPr/>
        </p:nvSpPr>
        <p:spPr>
          <a:xfrm>
            <a:off x="2714612" y="4429132"/>
            <a:ext cx="3666472" cy="954107"/>
          </a:xfrm>
          <a:prstGeom prst="rect">
            <a:avLst/>
          </a:prstGeom>
          <a:noFill/>
          <a:ln>
            <a:noFill/>
          </a:ln>
        </p:spPr>
        <p:txBody>
          <a:bodyPr wrap="square" rtlCol="0" anchor="ctr" anchorCtr="1">
            <a:spAutoFit/>
          </a:bodyPr>
          <a:lstStyle/>
          <a:p>
            <a:pPr algn="ctr" rtl="0"/>
            <a:r>
              <a:rPr lang="fa-IR" sz="2800" b="1" dirty="0" smtClean="0">
                <a:solidFill>
                  <a:srgbClr val="002060"/>
                </a:solidFill>
                <a:cs typeface="B Nazanin" pitchFamily="2" charset="-78"/>
              </a:rPr>
              <a:t>مقطع کارشناسی ارشد</a:t>
            </a:r>
          </a:p>
          <a:p>
            <a:pPr algn="ctr" rtl="0"/>
            <a:r>
              <a:rPr lang="fa-IR" sz="2800" b="1" dirty="0" smtClean="0">
                <a:solidFill>
                  <a:srgbClr val="002060"/>
                </a:solidFill>
                <a:cs typeface="B Nazanin" pitchFamily="2" charset="-78"/>
              </a:rPr>
              <a:t> علوم ارتباطات</a:t>
            </a:r>
            <a:endParaRPr lang="en-US" sz="2800" b="1" dirty="0">
              <a:solidFill>
                <a:srgbClr val="002060"/>
              </a:solidFill>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descr="C:\Users\reza\Documents\Music\Desktop\توسی\2853739_558.jpg"/>
          <p:cNvPicPr>
            <a:picLocks noChangeAspect="1" noChangeArrowheads="1"/>
          </p:cNvPicPr>
          <p:nvPr/>
        </p:nvPicPr>
        <p:blipFill>
          <a:blip r:embed="rId3" cstate="print"/>
          <a:srcRect/>
          <a:stretch>
            <a:fillRect/>
          </a:stretch>
        </p:blipFill>
        <p:spPr bwMode="auto">
          <a:xfrm>
            <a:off x="571472" y="1214422"/>
            <a:ext cx="7959683" cy="5091020"/>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5" name="Text Box 3"/>
          <p:cNvSpPr txBox="1">
            <a:spLocks noChangeArrowheads="1"/>
          </p:cNvSpPr>
          <p:nvPr/>
        </p:nvSpPr>
        <p:spPr bwMode="auto">
          <a:xfrm>
            <a:off x="857224" y="2357430"/>
            <a:ext cx="7500990" cy="355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200">
                <a:solidFill>
                  <a:schemeClr val="tx1"/>
                </a:solidFill>
                <a:latin typeface="Arial" panose="020B0604020202020204" pitchFamily="34" charset="0"/>
                <a:cs typeface="B Yagut" panose="00000400000000000000" pitchFamily="2" charset="-78"/>
              </a:defRPr>
            </a:lvl1pPr>
            <a:lvl2pPr marL="742950" indent="-285750" eaLnBrk="0" hangingPunct="0">
              <a:defRPr sz="2200">
                <a:solidFill>
                  <a:schemeClr val="tx1"/>
                </a:solidFill>
                <a:latin typeface="Arial" panose="020B0604020202020204" pitchFamily="34" charset="0"/>
                <a:cs typeface="B Yagut" panose="00000400000000000000" pitchFamily="2" charset="-78"/>
              </a:defRPr>
            </a:lvl2pPr>
            <a:lvl3pPr marL="1143000" indent="-228600" eaLnBrk="0" hangingPunct="0">
              <a:defRPr sz="2200">
                <a:solidFill>
                  <a:schemeClr val="tx1"/>
                </a:solidFill>
                <a:latin typeface="Arial" panose="020B0604020202020204" pitchFamily="34" charset="0"/>
                <a:cs typeface="B Yagut" panose="00000400000000000000" pitchFamily="2" charset="-78"/>
              </a:defRPr>
            </a:lvl3pPr>
            <a:lvl4pPr marL="1600200" indent="-228600" eaLnBrk="0" hangingPunct="0">
              <a:defRPr sz="2200">
                <a:solidFill>
                  <a:schemeClr val="tx1"/>
                </a:solidFill>
                <a:latin typeface="Arial" panose="020B0604020202020204" pitchFamily="34" charset="0"/>
                <a:cs typeface="B Yagut" panose="00000400000000000000" pitchFamily="2" charset="-78"/>
              </a:defRPr>
            </a:lvl4pPr>
            <a:lvl5pPr marL="2057400" indent="-228600" eaLnBrk="0" hangingPunct="0">
              <a:defRPr sz="2200">
                <a:solidFill>
                  <a:schemeClr val="tx1"/>
                </a:solidFill>
                <a:latin typeface="Arial" panose="020B0604020202020204" pitchFamily="34" charset="0"/>
                <a:cs typeface="B Yagut" panose="00000400000000000000" pitchFamily="2" charset="-78"/>
              </a:defRPr>
            </a:lvl5pPr>
            <a:lvl6pPr marL="2514600" indent="-228600" eaLnBrk="0" fontAlgn="base" hangingPunct="0">
              <a:lnSpc>
                <a:spcPct val="85000"/>
              </a:lnSpc>
              <a:spcBef>
                <a:spcPct val="50000"/>
              </a:spcBef>
              <a:spcAft>
                <a:spcPct val="0"/>
              </a:spcAft>
              <a:defRPr sz="2200">
                <a:solidFill>
                  <a:schemeClr val="tx1"/>
                </a:solidFill>
                <a:latin typeface="Arial" panose="020B0604020202020204" pitchFamily="34" charset="0"/>
                <a:cs typeface="B Yagut" panose="00000400000000000000" pitchFamily="2" charset="-78"/>
              </a:defRPr>
            </a:lvl6pPr>
            <a:lvl7pPr marL="2971800" indent="-228600" eaLnBrk="0" fontAlgn="base" hangingPunct="0">
              <a:lnSpc>
                <a:spcPct val="85000"/>
              </a:lnSpc>
              <a:spcBef>
                <a:spcPct val="50000"/>
              </a:spcBef>
              <a:spcAft>
                <a:spcPct val="0"/>
              </a:spcAft>
              <a:defRPr sz="2200">
                <a:solidFill>
                  <a:schemeClr val="tx1"/>
                </a:solidFill>
                <a:latin typeface="Arial" panose="020B0604020202020204" pitchFamily="34" charset="0"/>
                <a:cs typeface="B Yagut" panose="00000400000000000000" pitchFamily="2" charset="-78"/>
              </a:defRPr>
            </a:lvl7pPr>
            <a:lvl8pPr marL="3429000" indent="-228600" eaLnBrk="0" fontAlgn="base" hangingPunct="0">
              <a:lnSpc>
                <a:spcPct val="85000"/>
              </a:lnSpc>
              <a:spcBef>
                <a:spcPct val="50000"/>
              </a:spcBef>
              <a:spcAft>
                <a:spcPct val="0"/>
              </a:spcAft>
              <a:defRPr sz="2200">
                <a:solidFill>
                  <a:schemeClr val="tx1"/>
                </a:solidFill>
                <a:latin typeface="Arial" panose="020B0604020202020204" pitchFamily="34" charset="0"/>
                <a:cs typeface="B Yagut" panose="00000400000000000000" pitchFamily="2" charset="-78"/>
              </a:defRPr>
            </a:lvl8pPr>
            <a:lvl9pPr marL="3886200" indent="-228600" eaLnBrk="0" fontAlgn="base" hangingPunct="0">
              <a:lnSpc>
                <a:spcPct val="85000"/>
              </a:lnSpc>
              <a:spcBef>
                <a:spcPct val="50000"/>
              </a:spcBef>
              <a:spcAft>
                <a:spcPct val="0"/>
              </a:spcAft>
              <a:defRPr sz="2200">
                <a:solidFill>
                  <a:schemeClr val="tx1"/>
                </a:solidFill>
                <a:latin typeface="Arial" panose="020B0604020202020204" pitchFamily="34" charset="0"/>
                <a:cs typeface="B Yagut" panose="00000400000000000000" pitchFamily="2" charset="-78"/>
              </a:defRPr>
            </a:lvl9pPr>
          </a:lstStyle>
          <a:p>
            <a:pPr algn="just" rtl="1" eaLnBrk="1" hangingPunct="1">
              <a:lnSpc>
                <a:spcPct val="150000"/>
              </a:lnSpc>
              <a:defRPr/>
            </a:pPr>
            <a:endParaRPr lang="fa-IR" altLang="en-US" sz="3000" b="1" dirty="0" smtClean="0">
              <a:solidFill>
                <a:srgbClr val="002060"/>
              </a:solidFill>
              <a:cs typeface="B Nazanin" pitchFamily="2" charset="-78"/>
            </a:endParaRPr>
          </a:p>
          <a:p>
            <a:pPr algn="just" rtl="1" eaLnBrk="1" hangingPunct="1">
              <a:lnSpc>
                <a:spcPct val="150000"/>
              </a:lnSpc>
              <a:defRPr/>
            </a:pPr>
            <a:r>
              <a:rPr lang="ar-SA" altLang="en-US" sz="3000" b="1" dirty="0" smtClean="0">
                <a:solidFill>
                  <a:srgbClr val="002060"/>
                </a:solidFill>
                <a:cs typeface="B Nazanin" pitchFamily="2" charset="-78"/>
              </a:rPr>
              <a:t>سازمان ملل متحد در روز 24 اكتبر 1945 پس از تصویب منشور توسط کشورهای چين، فرانسه، اتحاد شوروي سابق ، انگليس، ايالات متحده و اكثريتي از ساير امضا كنندگان آن رسيد به طور رسمي به وجود آمد. </a:t>
            </a:r>
            <a:endParaRPr lang="fa-IR" altLang="en-US" sz="3000" b="1" dirty="0" smtClean="0">
              <a:solidFill>
                <a:srgbClr val="002060"/>
              </a:solidFill>
              <a:cs typeface="B Nazanin" pitchFamily="2" charset="-78"/>
            </a:endParaRPr>
          </a:p>
        </p:txBody>
      </p:sp>
      <p:sp>
        <p:nvSpPr>
          <p:cNvPr id="6" name="Text Box 4"/>
          <p:cNvSpPr>
            <a:spLocks noGrp="1" noChangeArrowheads="1"/>
          </p:cNvSpPr>
          <p:nvPr>
            <p:ph type="title"/>
          </p:nvPr>
        </p:nvSpPr>
        <p:spPr>
          <a:xfrm>
            <a:off x="500034" y="1857364"/>
            <a:ext cx="8421688" cy="898525"/>
          </a:xfrm>
        </p:spPr>
        <p:txBody>
          <a:bodyPr/>
          <a:lstStyle/>
          <a:p>
            <a:pPr algn="ctr" rtl="1" eaLnBrk="1" hangingPunct="1">
              <a:lnSpc>
                <a:spcPct val="100000"/>
              </a:lnSpc>
              <a:spcBef>
                <a:spcPct val="50000"/>
              </a:spcBef>
            </a:pPr>
            <a:r>
              <a:rPr lang="fa-IR" altLang="en-US" b="1" dirty="0" smtClean="0">
                <a:solidFill>
                  <a:srgbClr val="C00000"/>
                </a:solidFill>
                <a:cs typeface="2  Homa" pitchFamily="2" charset="-78"/>
              </a:rPr>
              <a:t>تاسیس سازمان ملل متحد</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928662" y="2786058"/>
            <a:ext cx="7413619" cy="2643206"/>
          </a:xfrm>
          <a:prstGeom prst="rect">
            <a:avLst/>
          </a:prstGeom>
        </p:spPr>
        <p:txBody>
          <a:bodyPr vert="horz" lIns="91440" tIns="45720" rIns="91440" bIns="45720" rtlCol="1">
            <a:no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800" b="1" i="0" u="none" strike="noStrike" kern="1200" cap="none" spc="0" normalizeH="0" baseline="0" noProof="0" dirty="0" smtClean="0">
                <a:ln>
                  <a:noFill/>
                </a:ln>
                <a:solidFill>
                  <a:srgbClr val="002060"/>
                </a:solidFill>
                <a:effectLst/>
                <a:uLnTx/>
                <a:uFillTx/>
                <a:latin typeface="+mn-lt"/>
                <a:ea typeface="+mn-ea"/>
                <a:cs typeface="B Nazanin" panose="00000400000000000000" pitchFamily="2" charset="-78"/>
              </a:rPr>
              <a:t>منشور </a:t>
            </a:r>
            <a:r>
              <a:rPr kumimoji="0" lang="ar-SA" altLang="en-US" sz="2800" b="1" i="0" u="none" strike="noStrike" kern="1200" cap="none" spc="0" normalizeH="0" baseline="0" noProof="0" dirty="0" smtClean="0">
                <a:ln>
                  <a:noFill/>
                </a:ln>
                <a:solidFill>
                  <a:srgbClr val="002060"/>
                </a:solidFill>
                <a:effectLst/>
                <a:uLnTx/>
                <a:uFillTx/>
                <a:latin typeface="+mn-lt"/>
                <a:ea typeface="+mn-ea"/>
                <a:cs typeface="B Nazanin" panose="00000400000000000000" pitchFamily="2" charset="-78"/>
              </a:rPr>
              <a:t>به عنوان معاهده‌اي بين المللي، اصول عمده روابط بين المللي از برابري حاكميت كشورها تا جلوگيري از استفاده از زور در روابط بين المللي به هر شيوه ناسازگار با هدف هاي ملل متحد، را تدوين مي كند</a:t>
            </a:r>
            <a:r>
              <a:rPr kumimoji="0" lang="ar-SA" altLang="en-US" sz="2800" b="1" i="0" u="none" strike="noStrike" kern="1200" cap="none" spc="0" normalizeH="0" baseline="0" noProof="0" dirty="0" smtClean="0">
                <a:ln>
                  <a:noFill/>
                </a:ln>
                <a:solidFill>
                  <a:srgbClr val="002060"/>
                </a:solidFill>
                <a:effectLst/>
                <a:uLnTx/>
                <a:uFillTx/>
                <a:latin typeface="+mn-lt"/>
                <a:ea typeface="+mn-ea"/>
                <a:cs typeface="B Nazanin" panose="00000400000000000000" pitchFamily="2" charset="-78"/>
              </a:rPr>
              <a:t>.</a:t>
            </a:r>
            <a:endParaRPr kumimoji="0" lang="fa-IR" altLang="en-US" sz="2800" b="1" i="0" u="none" strike="noStrike" kern="1200" cap="none" spc="0" normalizeH="0" baseline="0" noProof="0" dirty="0" smtClean="0">
              <a:ln>
                <a:noFill/>
              </a:ln>
              <a:solidFill>
                <a:srgbClr val="002060"/>
              </a:solidFill>
              <a:effectLst/>
              <a:uLnTx/>
              <a:uFillTx/>
              <a:latin typeface="+mn-lt"/>
              <a:ea typeface="+mn-ea"/>
              <a:cs typeface="B Nazanin" panose="00000400000000000000" pitchFamily="2" charset="-78"/>
            </a:endParaRPr>
          </a:p>
          <a:p>
            <a:pPr lvl="0" algn="just">
              <a:spcBef>
                <a:spcPct val="20000"/>
              </a:spcBef>
              <a:buClr>
                <a:schemeClr val="accent6">
                  <a:lumMod val="50000"/>
                </a:schemeClr>
              </a:buClr>
              <a:buFont typeface="Wingdings" pitchFamily="2" charset="2"/>
              <a:buChar char="v"/>
              <a:defRPr/>
            </a:pPr>
            <a:r>
              <a:rPr lang="ar-SA" altLang="en-US" sz="2800" b="1" dirty="0" smtClean="0">
                <a:solidFill>
                  <a:srgbClr val="002060"/>
                </a:solidFill>
                <a:cs typeface="B Nazanin" panose="00000400000000000000" pitchFamily="2" charset="-78"/>
              </a:rPr>
              <a:t>منشور سند تشكيل دهنده سازمان ملل متحد است</a:t>
            </a:r>
          </a:p>
          <a:p>
            <a:pPr lvl="0" algn="just">
              <a:spcBef>
                <a:spcPct val="20000"/>
              </a:spcBef>
              <a:buClr>
                <a:schemeClr val="accent6">
                  <a:lumMod val="50000"/>
                </a:schemeClr>
              </a:buClr>
              <a:buFont typeface="Wingdings" pitchFamily="2" charset="2"/>
              <a:buChar char="v"/>
              <a:defRPr/>
            </a:pPr>
            <a:r>
              <a:rPr lang="ar-SA" altLang="en-US" sz="2800" b="1" dirty="0" smtClean="0">
                <a:solidFill>
                  <a:srgbClr val="002060"/>
                </a:solidFill>
                <a:cs typeface="B Nazanin" panose="00000400000000000000" pitchFamily="2" charset="-78"/>
              </a:rPr>
              <a:t> حقوق و تعهدات كشورهاي عضو را تعيين می‌کتد</a:t>
            </a:r>
          </a:p>
          <a:p>
            <a:pPr lvl="0" algn="just">
              <a:spcBef>
                <a:spcPct val="20000"/>
              </a:spcBef>
              <a:buClr>
                <a:schemeClr val="accent6">
                  <a:lumMod val="50000"/>
                </a:schemeClr>
              </a:buClr>
              <a:buFont typeface="Wingdings" pitchFamily="2" charset="2"/>
              <a:buChar char="v"/>
              <a:defRPr/>
            </a:pPr>
            <a:r>
              <a:rPr lang="ar-SA" altLang="en-US" sz="2800" b="1" dirty="0" smtClean="0">
                <a:solidFill>
                  <a:srgbClr val="002060"/>
                </a:solidFill>
                <a:cs typeface="B Nazanin" panose="00000400000000000000" pitchFamily="2" charset="-78"/>
              </a:rPr>
              <a:t>ارگان‌ها و شيوه‌كار سازمان را مشخص مي‌كند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ar-SA" altLang="en-US" sz="2800" b="1" i="0" u="none" strike="noStrike" kern="1200" cap="none" spc="0" normalizeH="0" baseline="0" noProof="0" dirty="0" smtClean="0">
              <a:ln>
                <a:noFill/>
              </a:ln>
              <a:solidFill>
                <a:srgbClr val="002060"/>
              </a:solidFill>
              <a:effectLst/>
              <a:uLnTx/>
              <a:uFillTx/>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2800" b="1"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5" name="Text Box 4"/>
          <p:cNvSpPr>
            <a:spLocks noGrp="1" noChangeArrowheads="1"/>
          </p:cNvSpPr>
          <p:nvPr>
            <p:ph type="title"/>
          </p:nvPr>
        </p:nvSpPr>
        <p:spPr>
          <a:xfrm>
            <a:off x="357158" y="1785926"/>
            <a:ext cx="8421688" cy="898525"/>
          </a:xfrm>
        </p:spPr>
        <p:txBody>
          <a:bodyPr/>
          <a:lstStyle/>
          <a:p>
            <a:pPr algn="ctr" rtl="1" eaLnBrk="1" hangingPunct="1">
              <a:lnSpc>
                <a:spcPct val="100000"/>
              </a:lnSpc>
              <a:spcBef>
                <a:spcPct val="50000"/>
              </a:spcBef>
            </a:pPr>
            <a:r>
              <a:rPr lang="fa-IR" altLang="en-US" b="1" dirty="0" smtClean="0">
                <a:solidFill>
                  <a:srgbClr val="C00000"/>
                </a:solidFill>
                <a:cs typeface="B Homa" pitchFamily="2" charset="-78"/>
              </a:rPr>
              <a:t>مـنشور مـلل مـتحد</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857224" y="2857496"/>
            <a:ext cx="7705720" cy="3571900"/>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800" b="1" i="0" u="none" strike="noStrike" kern="1200" cap="none" spc="0" normalizeH="0" baseline="0" noProof="0" dirty="0" smtClean="0">
                <a:ln>
                  <a:noFill/>
                </a:ln>
                <a:solidFill>
                  <a:srgbClr val="C00000"/>
                </a:solidFill>
                <a:effectLst/>
                <a:uLnTx/>
                <a:uFillTx/>
                <a:latin typeface="+mn-lt"/>
                <a:ea typeface="+mn-ea"/>
                <a:cs typeface="B Nazanin" panose="00000400000000000000" pitchFamily="2" charset="-78"/>
              </a:rPr>
              <a:t>حفظ صلح و امنيت بين الملل: </a:t>
            </a:r>
            <a:r>
              <a:rPr kumimoji="0" lang="ar-SA" altLang="en-US" sz="28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توسعه روابط دوستانه بين ملت ها بر مبناي احترام به اصل تساوي حقوق و حق تعيين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800" b="1" i="0" u="none" strike="noStrike" kern="1200" cap="none" spc="0" normalizeH="0" baseline="0" noProof="0" dirty="0" smtClean="0">
                <a:ln>
                  <a:noFill/>
                </a:ln>
                <a:solidFill>
                  <a:srgbClr val="C00000"/>
                </a:solidFill>
                <a:effectLst/>
                <a:uLnTx/>
                <a:uFillTx/>
                <a:latin typeface="+mn-lt"/>
                <a:ea typeface="+mn-ea"/>
                <a:cs typeface="B Nazanin" panose="00000400000000000000" pitchFamily="2" charset="-78"/>
              </a:rPr>
              <a:t>سرنوشت مردمان</a:t>
            </a:r>
            <a:r>
              <a:rPr kumimoji="0" lang="fa-IR" altLang="en-US" sz="2800" b="1" i="0" u="none" strike="noStrike" kern="1200" cap="none" spc="0" normalizeH="0" baseline="0" noProof="0" dirty="0" smtClean="0">
                <a:ln>
                  <a:noFill/>
                </a:ln>
                <a:solidFill>
                  <a:srgbClr val="C00000"/>
                </a:solidFill>
                <a:effectLst/>
                <a:uLnTx/>
                <a:uFillTx/>
                <a:latin typeface="+mn-lt"/>
                <a:ea typeface="+mn-ea"/>
                <a:cs typeface="B Nazanin" panose="00000400000000000000" pitchFamily="2" charset="-78"/>
              </a:rPr>
              <a:t>:</a:t>
            </a:r>
            <a:r>
              <a:rPr kumimoji="0" lang="ar-SA" altLang="en-US" sz="2800" b="1" i="0" u="none" strike="noStrike" kern="1200" cap="none" spc="0" normalizeH="0" baseline="0" noProof="0" dirty="0" smtClean="0">
                <a:ln>
                  <a:noFill/>
                </a:ln>
                <a:solidFill>
                  <a:srgbClr val="C00000"/>
                </a:solidFill>
                <a:effectLst/>
                <a:uLnTx/>
                <a:uFillTx/>
                <a:latin typeface="+mn-lt"/>
                <a:ea typeface="+mn-ea"/>
                <a:cs typeface="B Nazanin" panose="00000400000000000000" pitchFamily="2" charset="-78"/>
              </a:rPr>
              <a:t> </a:t>
            </a:r>
            <a:r>
              <a:rPr kumimoji="0" lang="ar-SA" altLang="en-US" sz="28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همكاري براي حل مسائل اقتصادي، اجتماعي، فرهنگي و بشر دوستانه بين المللي و به منظور  تشويق احترام به حقوق بشر و آزادي</a:t>
            </a:r>
            <a:r>
              <a:rPr kumimoji="0" lang="fa-IR" altLang="en-US" sz="28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28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بنيادي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800" b="1" i="0" u="none" strike="noStrike" kern="1200" cap="none" spc="0" normalizeH="0" baseline="0" noProof="0" dirty="0" smtClean="0">
                <a:ln>
                  <a:noFill/>
                </a:ln>
                <a:solidFill>
                  <a:srgbClr val="C00000"/>
                </a:solidFill>
                <a:effectLst/>
                <a:uLnTx/>
                <a:uFillTx/>
                <a:latin typeface="+mn-lt"/>
                <a:ea typeface="+mn-ea"/>
                <a:cs typeface="B Nazanin" panose="00000400000000000000" pitchFamily="2" charset="-78"/>
              </a:rPr>
              <a:t>وجود مركزي براي هماهنگ كردن اقدامات ملت ها به منظورنيل به اين هدف هاي مشترک</a:t>
            </a: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28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357158" y="1785926"/>
            <a:ext cx="8421688" cy="898525"/>
          </a:xfrm>
        </p:spPr>
        <p:txBody>
          <a:bodyPr/>
          <a:lstStyle/>
          <a:p>
            <a:pPr algn="ctr" rtl="1" eaLnBrk="1" hangingPunct="1">
              <a:lnSpc>
                <a:spcPct val="100000"/>
              </a:lnSpc>
              <a:spcBef>
                <a:spcPct val="50000"/>
              </a:spcBef>
            </a:pPr>
            <a:r>
              <a:rPr lang="fa-IR" altLang="en-US" b="1" dirty="0" smtClean="0">
                <a:solidFill>
                  <a:srgbClr val="C00000"/>
                </a:solidFill>
                <a:cs typeface="B Homa" pitchFamily="2" charset="-78"/>
              </a:rPr>
              <a:t>مـقاصد سـازمان ملل مـتحد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642910" y="1928802"/>
            <a:ext cx="7929618" cy="3862422"/>
          </a:xfrm>
          <a:prstGeom prst="rect">
            <a:avLst/>
          </a:prstGeom>
        </p:spPr>
        <p:txBody>
          <a:bodyPr vert="horz" lIns="91440" tIns="45720" rIns="91440" bIns="45720" rtlCol="1">
            <a:no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سازمان بر مبناي اصل تساوي حاكميت همه اعضاي خود استوار است</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همه اعضا تعهدات خود را بر اساس منشور با حسن نيت انجام خواهند داد</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همه اعضا اختلاف هاي بين المللي خود را به شيوه هاي مسالمت آميز و بدون به خطر انداختن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صلح و امنيت و عدالت بين</a:t>
            </a: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المللي حل خواهند كرد</a:t>
            </a:r>
            <a:endPar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همه اعضا از تهديد يا استفاده از زور عليه هر كشور ديگري خودداري خواهند كرد</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همه اعضا به سازمان ملل در هر اقدامي كه بر اساس منشور انجام م يدهد، هر گونه كمكي ارائه خواهند داد</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هيچ يك از مفاد منشور به سازمان ملل اجازه نمي دهد در مسائلي مداخله كند كه ذاتا در قلمرو صلاحيت قانوني داخلي هر كشوري است.</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357158" y="1285860"/>
            <a:ext cx="8421688" cy="898525"/>
          </a:xfrm>
        </p:spPr>
        <p:txBody>
          <a:bodyPr/>
          <a:lstStyle/>
          <a:p>
            <a:pPr algn="ctr" rtl="1" eaLnBrk="1" hangingPunct="1">
              <a:lnSpc>
                <a:spcPct val="100000"/>
              </a:lnSpc>
              <a:spcBef>
                <a:spcPct val="50000"/>
              </a:spcBef>
            </a:pPr>
            <a:r>
              <a:rPr lang="fa-IR" altLang="en-US" dirty="0" smtClean="0">
                <a:solidFill>
                  <a:srgbClr val="C00000"/>
                </a:solidFill>
                <a:cs typeface="B Homa" pitchFamily="2" charset="-78"/>
              </a:rPr>
              <a:t>اصول سازمان ملل متحد </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714488"/>
            <a:ext cx="8421688" cy="898525"/>
          </a:xfrm>
        </p:spPr>
        <p:txBody>
          <a:bodyPr/>
          <a:lstStyle/>
          <a:p>
            <a:pPr algn="ctr" rtl="1" eaLnBrk="1" hangingPunct="1">
              <a:lnSpc>
                <a:spcPct val="100000"/>
              </a:lnSpc>
              <a:spcBef>
                <a:spcPct val="50000"/>
              </a:spcBef>
            </a:pPr>
            <a:r>
              <a:rPr lang="fa-IR" altLang="en-US" b="1" dirty="0" smtClean="0">
                <a:solidFill>
                  <a:srgbClr val="C00000"/>
                </a:solidFill>
                <a:cs typeface="B Homa" pitchFamily="2" charset="-78"/>
              </a:rPr>
              <a:t>عـضویت در سـازمان ملل مـتحد </a:t>
            </a:r>
          </a:p>
        </p:txBody>
      </p:sp>
      <p:sp>
        <p:nvSpPr>
          <p:cNvPr id="5" name="Rectangle 4"/>
          <p:cNvSpPr/>
          <p:nvPr/>
        </p:nvSpPr>
        <p:spPr>
          <a:xfrm>
            <a:off x="1000100" y="3214686"/>
            <a:ext cx="7505704" cy="1892826"/>
          </a:xfrm>
          <a:prstGeom prst="rect">
            <a:avLst/>
          </a:prstGeom>
        </p:spPr>
        <p:txBody>
          <a:bodyPr wrap="square">
            <a:spAutoFit/>
          </a:bodyPr>
          <a:lstStyle/>
          <a:p>
            <a:pPr algn="just" rtl="1" eaLnBrk="1" hangingPunct="1">
              <a:lnSpc>
                <a:spcPct val="85000"/>
              </a:lnSpc>
              <a:spcBef>
                <a:spcPct val="50000"/>
              </a:spcBef>
              <a:defRPr/>
            </a:pPr>
            <a:r>
              <a:rPr lang="fa-IR" sz="30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همه ملت هاي دوستدار صلح كه تعهدات منشور را مي پذيرند و مايل و قادر به اجراي اين تعهدات هستند مي توانند به عضويت سازمان ملل متحد در آيند</a:t>
            </a:r>
          </a:p>
          <a:p>
            <a:pPr algn="just" rtl="1" eaLnBrk="1" hangingPunct="1">
              <a:lnSpc>
                <a:spcPct val="85000"/>
              </a:lnSpc>
              <a:spcBef>
                <a:spcPct val="50000"/>
              </a:spcBef>
              <a:defRPr/>
            </a:pPr>
            <a:r>
              <a:rPr lang="fa-IR" sz="3000" b="1" dirty="0">
                <a:solidFill>
                  <a:schemeClr val="accent5">
                    <a:lumMod val="50000"/>
                  </a:schemeClr>
                </a:solidFill>
                <a:latin typeface="Calibri" panose="020F0502020204030204" pitchFamily="34" charset="0"/>
                <a:cs typeface="B Nazanin" panose="00000400000000000000" pitchFamily="2" charset="-78"/>
              </a:rPr>
              <a:t>در حال حاضر </a:t>
            </a:r>
            <a:r>
              <a:rPr lang="fa-IR" sz="3000" b="1" dirty="0" smtClean="0">
                <a:solidFill>
                  <a:schemeClr val="accent5">
                    <a:lumMod val="50000"/>
                  </a:schemeClr>
                </a:solidFill>
                <a:latin typeface="Calibri" panose="020F0502020204030204" pitchFamily="34" charset="0"/>
                <a:cs typeface="B Nazanin" panose="00000400000000000000" pitchFamily="2" charset="-78"/>
              </a:rPr>
              <a:t>193 </a:t>
            </a:r>
            <a:r>
              <a:rPr lang="fa-IR" sz="3000" b="1" dirty="0">
                <a:solidFill>
                  <a:schemeClr val="accent5">
                    <a:lumMod val="50000"/>
                  </a:schemeClr>
                </a:solidFill>
                <a:latin typeface="Calibri" panose="020F0502020204030204" pitchFamily="34" charset="0"/>
                <a:cs typeface="B Nazanin" panose="00000400000000000000" pitchFamily="2" charset="-78"/>
              </a:rPr>
              <a:t>کشور عضو سازمان ملل متحد هستند</a:t>
            </a:r>
            <a:endParaRPr lang="en-US" sz="3000" b="1" dirty="0">
              <a:solidFill>
                <a:schemeClr val="accent5">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24"/>
            <a:ext cx="9144000" cy="6858000"/>
          </a:xfrm>
          <a:prstGeom prst="rect">
            <a:avLst/>
          </a:prstGeom>
        </p:spPr>
      </p:pic>
      <p:sp>
        <p:nvSpPr>
          <p:cNvPr id="3" name="Rectangle 3"/>
          <p:cNvSpPr txBox="1">
            <a:spLocks noChangeArrowheads="1"/>
          </p:cNvSpPr>
          <p:nvPr/>
        </p:nvSpPr>
        <p:spPr>
          <a:xfrm>
            <a:off x="2143108" y="3000372"/>
            <a:ext cx="4802188" cy="3429024"/>
          </a:xfrm>
          <a:prstGeom prst="rect">
            <a:avLst/>
          </a:prstGeom>
        </p:spPr>
        <p:txBody>
          <a:bodyPr vert="horz" lIns="91440" tIns="45720" rIns="91440" bIns="45720" rtlCol="1">
            <a:no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مجمع عمومي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شوراي امنيت</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شوراي اقتصادي و اجتماعي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شوراي قيمومت</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ديوان بين المللي دادگستري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دبيرخانه</a:t>
            </a: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357158" y="1357298"/>
            <a:ext cx="8421688" cy="898525"/>
          </a:xfrm>
        </p:spPr>
        <p:txBody>
          <a:bodyPr/>
          <a:lstStyle/>
          <a:p>
            <a:pPr algn="ctr" rtl="1" eaLnBrk="1" hangingPunct="1">
              <a:lnSpc>
                <a:spcPct val="100000"/>
              </a:lnSpc>
              <a:spcBef>
                <a:spcPct val="50000"/>
              </a:spcBef>
            </a:pPr>
            <a:r>
              <a:rPr lang="fa-IR" altLang="en-US" dirty="0" smtClean="0">
                <a:solidFill>
                  <a:srgbClr val="C00000"/>
                </a:solidFill>
                <a:cs typeface="B Homa" pitchFamily="2" charset="-78"/>
              </a:rPr>
              <a:t>سـاختار سـازمان ملل متحد</a:t>
            </a:r>
          </a:p>
        </p:txBody>
      </p:sp>
      <p:sp>
        <p:nvSpPr>
          <p:cNvPr id="6" name="Rectangle 5"/>
          <p:cNvSpPr/>
          <p:nvPr/>
        </p:nvSpPr>
        <p:spPr>
          <a:xfrm>
            <a:off x="1357290" y="2357430"/>
            <a:ext cx="6572296" cy="529376"/>
          </a:xfrm>
          <a:prstGeom prst="rect">
            <a:avLst/>
          </a:prstGeom>
        </p:spPr>
        <p:txBody>
          <a:bodyPr wrap="square">
            <a:spAutoFit/>
          </a:bodyPr>
          <a:lstStyle/>
          <a:p>
            <a:pPr eaLnBrk="1" hangingPunct="1">
              <a:lnSpc>
                <a:spcPct val="85000"/>
              </a:lnSpc>
              <a:spcBef>
                <a:spcPct val="50000"/>
              </a:spcBef>
              <a:defRPr/>
            </a:pPr>
            <a:r>
              <a:rPr lang="fa-IR" sz="3200" b="1" dirty="0">
                <a:solidFill>
                  <a:srgbClr val="7030A0"/>
                </a:solidFill>
                <a:cs typeface="B Nazanin" panose="00000400000000000000" pitchFamily="2" charset="-78"/>
              </a:rPr>
              <a:t>شش ركن اصلي سازمان ملل به شرح زير است:</a:t>
            </a:r>
            <a:endParaRPr lang="en-US" sz="3200" b="1" dirty="0">
              <a:solidFill>
                <a:srgbClr val="7030A0"/>
              </a:solidFill>
              <a:cs typeface="B Nazanin" panose="00000400000000000000" pitchFamily="2" charset="-78"/>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135444_512.jpg"/>
          <p:cNvPicPr>
            <a:picLocks noChangeAspect="1"/>
          </p:cNvPicPr>
          <p:nvPr/>
        </p:nvPicPr>
        <p:blipFill>
          <a:blip r:embed="rId3"/>
          <a:stretch>
            <a:fillRect/>
          </a:stretch>
        </p:blipFill>
        <p:spPr>
          <a:xfrm>
            <a:off x="1214414" y="1643050"/>
            <a:ext cx="6715140" cy="4476760"/>
          </a:xfrm>
          <a:prstGeom prst="rect">
            <a:avLst/>
          </a:prstGeo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500174"/>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مـجمع عـمومي</a:t>
            </a:r>
          </a:p>
        </p:txBody>
      </p:sp>
      <p:sp>
        <p:nvSpPr>
          <p:cNvPr id="5" name="Rectangle 4"/>
          <p:cNvSpPr/>
          <p:nvPr/>
        </p:nvSpPr>
        <p:spPr>
          <a:xfrm>
            <a:off x="500034" y="2500307"/>
            <a:ext cx="7858180" cy="3388620"/>
          </a:xfrm>
          <a:prstGeom prst="rect">
            <a:avLst/>
          </a:prstGeom>
        </p:spPr>
        <p:txBody>
          <a:bodyPr wrap="square">
            <a:spAutoFit/>
          </a:bodyPr>
          <a:lstStyle/>
          <a:p>
            <a:pPr algn="just" rtl="1" eaLnBrk="1" hangingPunct="1">
              <a:lnSpc>
                <a:spcPct val="85000"/>
              </a:lnSpc>
              <a:spcBef>
                <a:spcPct val="50000"/>
              </a:spcBef>
              <a:defRPr/>
            </a:pPr>
            <a:r>
              <a:rPr lang="fa-IR" sz="36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مجمع عمومي ركن مشورتي اصلي سازمان است مجمع از نمايندگان كليه كشورهاي عضو تشكيل شده كه هر يك از آنان يك راي دارد. تصميم گيري درباره مسائل مهم مانند صلح و امنيت، پذيرش اعضاي جديد و مسائل بودجه نيازمند اكثريت دو سوم آرا است. تصميم گيري درباره مسائل ديگر با اكثريت ساده انجام مي‌شود.</a:t>
            </a:r>
            <a:endParaRPr lang="en-US" sz="3600" b="1" dirty="0">
              <a:solidFill>
                <a:schemeClr val="accent5">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714348" y="2285992"/>
            <a:ext cx="7786742" cy="4071990"/>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بررسي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حفظ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صلح و امنيت بين المللي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توصيه</a:t>
            </a:r>
            <a:r>
              <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هايي در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محدوده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منشور</a:t>
            </a:r>
            <a:endPar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ترويج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همكاري سياسي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بين</a:t>
            </a:r>
            <a:r>
              <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المللي</a:t>
            </a:r>
            <a:r>
              <a:rPr lang="fa-IR" altLang="en-US" sz="3200" b="1" dirty="0" smtClean="0">
                <a:solidFill>
                  <a:schemeClr val="accent5">
                    <a:lumMod val="50000"/>
                  </a:schemeClr>
                </a:solidFill>
                <a:cs typeface="B Nazanin" panose="00000400000000000000" pitchFamily="2" charset="-78"/>
              </a:rPr>
              <a:t>,</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توسعه و تدوين حقوق بين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الملل</a:t>
            </a:r>
            <a:endPar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تحقق حقوق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بشروآزادي</a:t>
            </a:r>
            <a:r>
              <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بنيادي </a:t>
            </a:r>
            <a:endPar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همياري در حوزه</a:t>
            </a:r>
            <a:r>
              <a:rPr kumimoji="0" lang="fa-IR"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اقتصادي، اجتماعي، فرهنگي، آموزشي و </a:t>
            </a: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بهداشتي</a:t>
            </a:r>
            <a:endPar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357158" y="1428736"/>
            <a:ext cx="8421687"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وظايف و اختيارات مجمع عمومی</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5" name="Title 3"/>
          <p:cNvSpPr>
            <a:spLocks noGrp="1"/>
          </p:cNvSpPr>
          <p:nvPr>
            <p:ph type="title"/>
          </p:nvPr>
        </p:nvSpPr>
        <p:spPr>
          <a:xfrm>
            <a:off x="1285852" y="1571612"/>
            <a:ext cx="6574970" cy="1325563"/>
          </a:xfrm>
        </p:spPr>
        <p:txBody>
          <a:bodyPr>
            <a:normAutofit/>
          </a:bodyPr>
          <a:lstStyle/>
          <a:p>
            <a:pPr rtl="1"/>
            <a:r>
              <a:rPr lang="fa-IR" sz="4000" dirty="0" smtClean="0">
                <a:solidFill>
                  <a:schemeClr val="accent6">
                    <a:lumMod val="75000"/>
                  </a:schemeClr>
                </a:solidFill>
                <a:cs typeface="B Titr" pitchFamily="2" charset="-78"/>
              </a:rPr>
              <a:t>فـهرست</a:t>
            </a:r>
            <a:endParaRPr lang="en-US" sz="4000" dirty="0">
              <a:solidFill>
                <a:schemeClr val="accent6">
                  <a:lumMod val="75000"/>
                </a:schemeClr>
              </a:solidFill>
              <a:cs typeface="B Titr" pitchFamily="2" charset="-78"/>
            </a:endParaRPr>
          </a:p>
        </p:txBody>
      </p:sp>
      <p:sp>
        <p:nvSpPr>
          <p:cNvPr id="9" name="Rectangle 8"/>
          <p:cNvSpPr/>
          <p:nvPr/>
        </p:nvSpPr>
        <p:spPr>
          <a:xfrm>
            <a:off x="285720" y="2571744"/>
            <a:ext cx="3882281" cy="3693319"/>
          </a:xfrm>
          <a:prstGeom prst="rect">
            <a:avLst/>
          </a:prstGeom>
        </p:spPr>
        <p:txBody>
          <a:bodyPr wrap="square">
            <a:spAutoFit/>
          </a:bodyPr>
          <a:lstStyle/>
          <a:p>
            <a:pPr marL="342900" indent="-342900">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اصول سازمان ملل </a:t>
            </a:r>
            <a:endParaRPr lang="fa-IR" sz="2600" b="1" dirty="0" smtClean="0">
              <a:effectLst>
                <a:outerShdw blurRad="38100" dist="38100" dir="2700000" algn="tl">
                  <a:srgbClr val="000000">
                    <a:alpha val="43137"/>
                  </a:srgbClr>
                </a:outerShdw>
              </a:effectLst>
              <a:cs typeface="B Nazanin" pitchFamily="2" charset="-78"/>
            </a:endParaRP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عضویت </a:t>
            </a:r>
            <a:r>
              <a:rPr lang="fa-IR" sz="2600" b="1" dirty="0" smtClean="0">
                <a:effectLst>
                  <a:outerShdw blurRad="38100" dist="38100" dir="2700000" algn="tl">
                    <a:srgbClr val="000000">
                      <a:alpha val="43137"/>
                    </a:srgbClr>
                  </a:outerShdw>
                </a:effectLst>
                <a:cs typeface="B Nazanin" pitchFamily="2" charset="-78"/>
              </a:rPr>
              <a:t>در سازمان ملل</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ساختار سازمان ملل</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یـونیسف</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یـونسکو</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دبیران سازمان ملل</a:t>
            </a:r>
            <a:endParaRPr lang="fa-IR" sz="2600" b="1" dirty="0" smtClean="0">
              <a:effectLst>
                <a:outerShdw blurRad="38100" dist="38100" dir="2700000" algn="tl">
                  <a:srgbClr val="000000">
                    <a:alpha val="43137"/>
                  </a:srgbClr>
                </a:outerShdw>
              </a:effectLst>
              <a:cs typeface="B Nazanin" pitchFamily="2" charset="-78"/>
            </a:endParaRPr>
          </a:p>
        </p:txBody>
      </p:sp>
      <p:sp>
        <p:nvSpPr>
          <p:cNvPr id="10" name="Rectangle 9"/>
          <p:cNvSpPr/>
          <p:nvPr/>
        </p:nvSpPr>
        <p:spPr>
          <a:xfrm>
            <a:off x="4071934" y="2564517"/>
            <a:ext cx="4214842" cy="4293483"/>
          </a:xfrm>
          <a:prstGeom prst="rect">
            <a:avLst/>
          </a:prstGeom>
        </p:spPr>
        <p:txBody>
          <a:bodyPr wrap="square">
            <a:spAutoFit/>
          </a:bodyPr>
          <a:lstStyle/>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جـامعه </a:t>
            </a:r>
            <a:r>
              <a:rPr lang="fa-IR" sz="2600" b="1" dirty="0" smtClean="0">
                <a:effectLst>
                  <a:outerShdw blurRad="38100" dist="38100" dir="2700000" algn="tl">
                    <a:srgbClr val="000000">
                      <a:alpha val="43137"/>
                    </a:srgbClr>
                  </a:outerShdw>
                </a:effectLst>
                <a:cs typeface="B Nazanin" pitchFamily="2" charset="-78"/>
              </a:rPr>
              <a:t>ملل </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اهـداف </a:t>
            </a:r>
            <a:r>
              <a:rPr lang="fa-IR" sz="2600" b="1" dirty="0" smtClean="0">
                <a:effectLst>
                  <a:outerShdw blurRad="38100" dist="38100" dir="2700000" algn="tl">
                    <a:srgbClr val="000000">
                      <a:alpha val="43137"/>
                    </a:srgbClr>
                  </a:outerShdw>
                </a:effectLst>
                <a:cs typeface="B Nazanin" pitchFamily="2" charset="-78"/>
              </a:rPr>
              <a:t>جامعه ملل </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انـحلال </a:t>
            </a:r>
            <a:r>
              <a:rPr lang="fa-IR" sz="2600" b="1" dirty="0" smtClean="0">
                <a:effectLst>
                  <a:outerShdw blurRad="38100" dist="38100" dir="2700000" algn="tl">
                    <a:srgbClr val="000000">
                      <a:alpha val="43137"/>
                    </a:srgbClr>
                  </a:outerShdw>
                </a:effectLst>
                <a:cs typeface="B Nazanin" pitchFamily="2" charset="-78"/>
              </a:rPr>
              <a:t>جامعه ملل</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پیدایش سازمان ملل و اهداف آن</a:t>
            </a:r>
          </a:p>
          <a:p>
            <a:pPr marL="342900" indent="-342900" algn="r" rtl="1">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منشور سازمان </a:t>
            </a:r>
            <a:r>
              <a:rPr lang="fa-IR" sz="2600" b="1" dirty="0" smtClean="0">
                <a:effectLst>
                  <a:outerShdw blurRad="38100" dist="38100" dir="2700000" algn="tl">
                    <a:srgbClr val="000000">
                      <a:alpha val="43137"/>
                    </a:srgbClr>
                  </a:outerShdw>
                </a:effectLst>
                <a:cs typeface="B Nazanin" pitchFamily="2" charset="-78"/>
              </a:rPr>
              <a:t>ملل</a:t>
            </a:r>
          </a:p>
          <a:p>
            <a:pPr marL="342900" indent="-342900">
              <a:lnSpc>
                <a:spcPct val="150000"/>
              </a:lnSpc>
              <a:buFont typeface="Wingdings" pitchFamily="2" charset="2"/>
              <a:buChar char="§"/>
            </a:pPr>
            <a:r>
              <a:rPr lang="fa-IR" sz="2600" b="1" dirty="0" smtClean="0">
                <a:effectLst>
                  <a:outerShdw blurRad="38100" dist="38100" dir="2700000" algn="tl">
                    <a:srgbClr val="000000">
                      <a:alpha val="43137"/>
                    </a:srgbClr>
                  </a:outerShdw>
                </a:effectLst>
                <a:cs typeface="B Nazanin" pitchFamily="2" charset="-78"/>
              </a:rPr>
              <a:t>اهـداف </a:t>
            </a:r>
            <a:r>
              <a:rPr lang="fa-IR" sz="2600" b="1" dirty="0" smtClean="0">
                <a:effectLst>
                  <a:outerShdw blurRad="38100" dist="38100" dir="2700000" algn="tl">
                    <a:srgbClr val="000000">
                      <a:alpha val="43137"/>
                    </a:srgbClr>
                  </a:outerShdw>
                </a:effectLst>
                <a:cs typeface="B Nazanin" pitchFamily="2" charset="-78"/>
              </a:rPr>
              <a:t>سازمان ملل </a:t>
            </a:r>
          </a:p>
          <a:p>
            <a:pPr marL="342900" indent="-342900" algn="r" rtl="1">
              <a:lnSpc>
                <a:spcPct val="150000"/>
              </a:lnSpc>
              <a:buFont typeface="Wingdings" pitchFamily="2" charset="2"/>
              <a:buChar char="§"/>
            </a:pPr>
            <a:endParaRPr lang="fa-IR" sz="2600" b="1" dirty="0" smtClean="0">
              <a:effectLst>
                <a:outerShdw blurRad="38100" dist="38100" dir="2700000" algn="tl">
                  <a:srgbClr val="000000">
                    <a:alpha val="43137"/>
                  </a:srgbClr>
                </a:outerShdw>
              </a:effectLst>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428596" y="2500306"/>
            <a:ext cx="8081988" cy="4000528"/>
          </a:xfrm>
          <a:prstGeom prst="rect">
            <a:avLst/>
          </a:prstGeom>
        </p:spPr>
        <p:txBody>
          <a:bodyPr vert="horz" lIns="91440" tIns="45720" rIns="91440" bIns="45720" rtlCol="1">
            <a:normAutofit fontScale="70000" lnSpcReduction="20000"/>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دريافت و رسيدگي به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گزارش</a:t>
            </a:r>
            <a:r>
              <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شوراي امنيت و ساير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ارگان</a:t>
            </a:r>
            <a:r>
              <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سازمان ملل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بررسي و تصويب بودجه سازمان ملل و تقسيم و تخصيص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سهميه</a:t>
            </a:r>
            <a:r>
              <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پرداختي اعضا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انتخاب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اعضاي</a:t>
            </a:r>
            <a:r>
              <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غير</a:t>
            </a:r>
            <a:r>
              <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دايمي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شوراي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امنيت</a:t>
            </a:r>
            <a:endParaRPr lang="fa-IR" altLang="en-US" sz="4600" dirty="0" smtClean="0">
              <a:solidFill>
                <a:schemeClr val="accent5">
                  <a:lumMod val="50000"/>
                </a:schemeClr>
              </a:solidFill>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انتخاب قضات ديوان بين المللي دادگستري به اتفاق شوراي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امنيت</a:t>
            </a:r>
            <a:endParaRPr kumimoji="0" lang="fa-IR"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انتصاب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دبيركل براساس توصيه شوراي </a:t>
            </a:r>
            <a:r>
              <a:rPr kumimoji="0" lang="ar-SA" altLang="en-US" sz="4600" b="0"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امنيت</a:t>
            </a:r>
            <a:endParaRPr kumimoji="0" lang="en-US" altLang="en-US" sz="2400" b="0"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500034" y="1428736"/>
            <a:ext cx="8207373" cy="928694"/>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وظايف و اختيارات مجمع عمومی</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428596" y="1428736"/>
            <a:ext cx="8421688" cy="898525"/>
          </a:xfrm>
        </p:spPr>
        <p:txBody>
          <a:bodyPr>
            <a:noAutofit/>
          </a:bodyPr>
          <a:lstStyle/>
          <a:p>
            <a:pPr algn="ctr" rtl="1" eaLnBrk="1" hangingPunct="1">
              <a:lnSpc>
                <a:spcPct val="100000"/>
              </a:lnSpc>
              <a:spcBef>
                <a:spcPct val="50000"/>
              </a:spcBef>
            </a:pPr>
            <a:r>
              <a:rPr lang="fa-IR" altLang="en-US" sz="5400" dirty="0" smtClean="0">
                <a:solidFill>
                  <a:srgbClr val="FF0000"/>
                </a:solidFill>
                <a:cs typeface="B Homa" pitchFamily="2" charset="-78"/>
              </a:rPr>
              <a:t>اجلاس</a:t>
            </a:r>
          </a:p>
        </p:txBody>
      </p:sp>
      <p:sp>
        <p:nvSpPr>
          <p:cNvPr id="5" name="Rectangle 4"/>
          <p:cNvSpPr/>
          <p:nvPr/>
        </p:nvSpPr>
        <p:spPr>
          <a:xfrm>
            <a:off x="642910" y="2357430"/>
            <a:ext cx="7929618" cy="3819507"/>
          </a:xfrm>
          <a:prstGeom prst="rect">
            <a:avLst/>
          </a:prstGeom>
        </p:spPr>
        <p:txBody>
          <a:bodyPr wrap="square">
            <a:spAutoFit/>
          </a:bodyPr>
          <a:lstStyle/>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اجلاس عادي مجمع عمومي معمولا هر سال سه شنبه سومين هفته سپتامبر شروع می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شود</a:t>
            </a:r>
          </a:p>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اجلاس ‌هاي ويژه: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مجمع عمومي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مي‌تواند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به تقاضاي شوراي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امنيت یا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اكثريتي از كشورهاي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عضو و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يا به تقاضاي يك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كشوردر صورتی که كثريت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اعضا موافق باشند، تشكيل می‌شود</a:t>
            </a:r>
          </a:p>
          <a:p>
            <a:pPr algn="just"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مجمع عمومي ابتداي هر اجلاس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عادي,اغلب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با سخنراني روساي كشورها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برگزار مي‌شود كه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در جريان آن كشورهاي عضو ديدگاه هاي خود را درباره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اضطراري‌ترين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مسائل بين المللي ابراز مي كنند. </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857224" y="2643182"/>
            <a:ext cx="7500990" cy="3714776"/>
          </a:xfrm>
          <a:prstGeom prst="rect">
            <a:avLst/>
          </a:prstGeom>
        </p:spPr>
        <p:txBody>
          <a:bodyPr vert="horz" lIns="91440" tIns="45720" rIns="91440" bIns="45720" rtlCol="1">
            <a:no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اول (خلع سلاح و امنيت بين المللي)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دوم (اقتصادي و مالي)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سوم (اجتماعي، بشردوستانه و فرهنگي)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چهارم (استعمار زدايي و سياسي ويژه)</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پنجم (اداري و بودجه اي)</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كميته ششم (حقوقي)</a:t>
            </a:r>
            <a:endParaRPr kumimoji="0" lang="en-US" altLang="en-US" sz="32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428596" y="1643050"/>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شش كـميته اصـلي مجمع </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تلاش آمریکا برای محکومیت  انقلاب یمن در سازمان ملل-shia muslim-22277.jpeg"/>
          <p:cNvPicPr>
            <a:picLocks noChangeAspect="1"/>
          </p:cNvPicPr>
          <p:nvPr/>
        </p:nvPicPr>
        <p:blipFill>
          <a:blip r:embed="rId3"/>
          <a:stretch>
            <a:fillRect/>
          </a:stretch>
        </p:blipFill>
        <p:spPr>
          <a:xfrm>
            <a:off x="1357290" y="1571612"/>
            <a:ext cx="6572296" cy="4545806"/>
          </a:xfrm>
          <a:prstGeom prst="rect">
            <a:avLst/>
          </a:prstGeom>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500034" y="1500174"/>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شوراي امنيت</a:t>
            </a:r>
          </a:p>
        </p:txBody>
      </p:sp>
      <p:sp>
        <p:nvSpPr>
          <p:cNvPr id="5" name="Rectangle 4"/>
          <p:cNvSpPr/>
          <p:nvPr/>
        </p:nvSpPr>
        <p:spPr>
          <a:xfrm>
            <a:off x="571472" y="2214554"/>
            <a:ext cx="8072494" cy="4250394"/>
          </a:xfrm>
          <a:prstGeom prst="rect">
            <a:avLst/>
          </a:prstGeom>
        </p:spPr>
        <p:txBody>
          <a:bodyPr wrap="square">
            <a:spAutoFit/>
          </a:bodyPr>
          <a:lstStyle/>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شورا 15 عضو دارد </a:t>
            </a:r>
          </a:p>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پنج عضو دائم شامل کشورهای: چين، فرانسه، فدراسيون روسيه، انگليس و ايالات متحده</a:t>
            </a:r>
          </a:p>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10 عضو كه براي مدت دو سال به وسيله مجمع عمومي انتخاب مي شوند.</a:t>
            </a:r>
          </a:p>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تصميم ها درباره مسائل اساسي نيازمند 9 راي، بدون حتي يك راي منفي از جانب هر يك از پنج عضو دائمي است.</a:t>
            </a:r>
          </a:p>
          <a:p>
            <a:pPr algn="just" rtl="1" eaLnBrk="1" hangingPunct="1">
              <a:lnSpc>
                <a:spcPct val="85000"/>
              </a:lnSpc>
              <a:spcBef>
                <a:spcPct val="50000"/>
              </a:spcBef>
              <a:buClr>
                <a:schemeClr val="accent6">
                  <a:lumMod val="50000"/>
                </a:schemeClr>
              </a:buClr>
              <a:buFont typeface="Wingdings" pitchFamily="2" charset="2"/>
              <a:buChar char="v"/>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بر اساس ماده 25 منشور، همه اعضاي سازمان ملل موافقت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مي‌كنند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تصميم هاي شوراي امنيت را بپذيرند و به اجرا در آورند. </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714348" y="2285992"/>
            <a:ext cx="7796236" cy="4286280"/>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دعوت از طرف هاي اختلافات براي حل مسالمت آميز </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آن </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تحقيق درباره هر اختلاف يا موقعيتي كه ممكن است به درگيري بين المللي منجر شود و ارائه  شيوه هاي سازش در چنين مشاجرات يا شرايط حل و فصل آنها</a:t>
            </a:r>
            <a:endPar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تعيين وجود تهديد به صلح يا اقدام تجاوزكارانه و ارائه توصيه درباره اين كه چه اقدامي بايد صورت گيرد</a:t>
            </a:r>
            <a:endPar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حفظ صلح و امنيت بين المللي بر اساس اصول و هدف هاي ملل متحد</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تنظيم برنامه ها براي ايجاد نظامي به منظور نظارت بر تسليحات</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دعوت از طرف هاي مربوطه براي پيروي از چنين اقدامات موقتي كه براي پيشگيري از  وخامت اوضاع ضروري يا مطلوب به نظر مي رسد</a:t>
            </a: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428596" y="1500174"/>
            <a:ext cx="8421687"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وظايف و اختيارات شورای امنیت</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785786" y="1857364"/>
            <a:ext cx="7715304" cy="4572032"/>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rgbClr val="C00000"/>
              </a:buClr>
              <a:buSzTx/>
              <a:buFont typeface="Wingdings" pitchFamily="2" charset="2"/>
              <a:buChar char="v"/>
              <a:tabLst/>
              <a:defRPr/>
            </a:pPr>
            <a:r>
              <a:rPr kumimoji="0" lang="ar-SA"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توسل </a:t>
            </a:r>
            <a:r>
              <a:rPr kumimoji="0" lang="ar-SA"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به استفاده از زور يا مجاز شمردن آن براي حفظ يا اعاده صلح و امنيت بين المللي </a:t>
            </a:r>
          </a:p>
          <a:p>
            <a:pPr marL="0" marR="0" lvl="0" indent="0" algn="just" defTabSz="914400" rtl="1" eaLnBrk="1" fontAlgn="auto" latinLnBrk="0" hangingPunct="1">
              <a:lnSpc>
                <a:spcPct val="100000"/>
              </a:lnSpc>
              <a:spcBef>
                <a:spcPct val="20000"/>
              </a:spcBef>
              <a:spcAft>
                <a:spcPts val="0"/>
              </a:spcAft>
              <a:buClr>
                <a:srgbClr val="C00000"/>
              </a:buClr>
              <a:buSzTx/>
              <a:buFont typeface="Wingdings" pitchFamily="2" charset="2"/>
              <a:buChar char="v"/>
              <a:tabLst/>
              <a:defRPr/>
            </a:pPr>
            <a:r>
              <a:rPr kumimoji="0" lang="ar-SA"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تشويق حل مسالمت آميزاختلافات محلي با ترتيبات منطق هاي و استفاده از چنين ترتيبات منطقه اي براي اجراي اقدام تحت اقتدار آن</a:t>
            </a:r>
          </a:p>
          <a:p>
            <a:pPr marL="0" marR="0" lvl="0" indent="0" algn="just" defTabSz="914400" rtl="1" eaLnBrk="1" fontAlgn="auto" latinLnBrk="0" hangingPunct="1">
              <a:lnSpc>
                <a:spcPct val="100000"/>
              </a:lnSpc>
              <a:spcBef>
                <a:spcPct val="20000"/>
              </a:spcBef>
              <a:spcAft>
                <a:spcPts val="0"/>
              </a:spcAft>
              <a:buClr>
                <a:srgbClr val="C00000"/>
              </a:buClr>
              <a:buSzTx/>
              <a:buFont typeface="Wingdings" pitchFamily="2" charset="2"/>
              <a:buChar char="v"/>
              <a:tabLst/>
              <a:defRPr/>
            </a:pPr>
            <a:r>
              <a:rPr kumimoji="0" lang="ar-SA"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ارائه توصيه به مجمع عمومي براي انتصاب دبيركل و انتخاب قضات ديوان بين المللي دادگستري به اتفاق مجمع عمومي</a:t>
            </a:r>
            <a:endParaRPr kumimoji="0" lang="fa-IR"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rgbClr val="C00000"/>
              </a:buClr>
              <a:buSzTx/>
              <a:buFont typeface="Wingdings" pitchFamily="2" charset="2"/>
              <a:buChar char="v"/>
              <a:tabLst/>
              <a:defRPr/>
            </a:pPr>
            <a:r>
              <a:rPr kumimoji="0" lang="fa-IR"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درخواست ازديوان بين المللي دادگستري براي ارائه نظر مشورتي درباره هر مساله حقوقي</a:t>
            </a:r>
          </a:p>
          <a:p>
            <a:pPr marL="0" marR="0" lvl="0" indent="0" algn="just" defTabSz="914400" rtl="1" eaLnBrk="1" fontAlgn="auto" latinLnBrk="0" hangingPunct="1">
              <a:lnSpc>
                <a:spcPct val="100000"/>
              </a:lnSpc>
              <a:spcBef>
                <a:spcPct val="20000"/>
              </a:spcBef>
              <a:spcAft>
                <a:spcPts val="0"/>
              </a:spcAft>
              <a:buClr>
                <a:srgbClr val="C00000"/>
              </a:buClr>
              <a:buSzTx/>
              <a:buFont typeface="Wingdings" pitchFamily="2" charset="2"/>
              <a:buChar char="v"/>
              <a:tabLst/>
              <a:defRPr/>
            </a:pPr>
            <a:r>
              <a:rPr kumimoji="0" lang="fa-IR" altLang="en-US" sz="22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توصيه به مجمع عمومي درباره پذيرش اعضاي جديد به سازمان ملل</a:t>
            </a:r>
            <a:endParaRPr kumimoji="0" lang="en-US" altLang="en-US" sz="2200" b="1" i="0" u="none" strike="noStrike" kern="1200" cap="none" spc="0" normalizeH="0" baseline="0" noProof="0" dirty="0">
              <a:ln>
                <a:noFill/>
              </a:ln>
              <a:solidFill>
                <a:schemeClr val="accent5">
                  <a:lumMod val="50000"/>
                </a:schemeClr>
              </a:solidFill>
              <a:effectLst/>
              <a:uLnTx/>
              <a:uFillTx/>
              <a:latin typeface="+mn-lt"/>
              <a:ea typeface="+mn-ea"/>
              <a:cs typeface="B Nazanin" panose="00000400000000000000"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643050"/>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شوراي اقتصادي و اجتماعي</a:t>
            </a:r>
          </a:p>
        </p:txBody>
      </p:sp>
      <p:sp>
        <p:nvSpPr>
          <p:cNvPr id="5" name="Rectangle 4"/>
          <p:cNvSpPr/>
          <p:nvPr/>
        </p:nvSpPr>
        <p:spPr>
          <a:xfrm>
            <a:off x="785786" y="2571744"/>
            <a:ext cx="7648580" cy="3022366"/>
          </a:xfrm>
          <a:prstGeom prst="rect">
            <a:avLst/>
          </a:prstGeom>
        </p:spPr>
        <p:txBody>
          <a:bodyPr wrap="square">
            <a:spAutoFit/>
          </a:bodyPr>
          <a:lstStyle/>
          <a:p>
            <a:pPr algn="just" rtl="1" eaLnBrk="1" hangingPunct="1">
              <a:lnSpc>
                <a:spcPct val="85000"/>
              </a:lnSpc>
              <a:spcBef>
                <a:spcPct val="50000"/>
              </a:spcBef>
              <a:defRPr/>
            </a:pPr>
            <a:r>
              <a:rPr lang="fa-IR" sz="3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منشور، شوراي اقتصادي و اجتماعي را به عنوان ركن اصلي براي هماهنگ كردن كارهاي اقتصادي، اجتماعي و مربوطه سازمان ملل و </a:t>
            </a:r>
            <a:r>
              <a:rPr lang="fa-IR" sz="32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كارگزاري‌ها </a:t>
            </a:r>
            <a:r>
              <a:rPr lang="fa-IR" sz="3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و نهادهاي تخصصي، معروف به خانواده </a:t>
            </a:r>
            <a:r>
              <a:rPr lang="fa-IR" sz="32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سازمان‌هاي </a:t>
            </a:r>
            <a:r>
              <a:rPr lang="fa-IR" sz="3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ملل متحد، تشكيل داد. اين شورا 54 عضو دارد كه طي </a:t>
            </a:r>
            <a:r>
              <a:rPr lang="fa-IR" sz="32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دوره‌هاي </a:t>
            </a:r>
            <a:r>
              <a:rPr lang="fa-IR" sz="3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سه ساله كار </a:t>
            </a:r>
            <a:r>
              <a:rPr lang="fa-IR" sz="32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مي‌كنند</a:t>
            </a:r>
            <a:r>
              <a:rPr lang="fa-IR" sz="3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راي گيري در شورا با اكثريت ساده است و هر عضو يك راي دارد</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285860"/>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شوراي قيمومت</a:t>
            </a:r>
          </a:p>
        </p:txBody>
      </p:sp>
      <p:sp>
        <p:nvSpPr>
          <p:cNvPr id="5" name="Rectangle 4"/>
          <p:cNvSpPr/>
          <p:nvPr/>
        </p:nvSpPr>
        <p:spPr>
          <a:xfrm>
            <a:off x="785786" y="2071678"/>
            <a:ext cx="7791456" cy="4487382"/>
          </a:xfrm>
          <a:prstGeom prst="rect">
            <a:avLst/>
          </a:prstGeom>
        </p:spPr>
        <p:txBody>
          <a:bodyPr wrap="square">
            <a:spAutoFit/>
          </a:bodyPr>
          <a:lstStyle/>
          <a:p>
            <a:pPr algn="just">
              <a:lnSpc>
                <a:spcPct val="85000"/>
              </a:lnSpc>
              <a:spcBef>
                <a:spcPct val="50000"/>
              </a:spcBef>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شوراي قيمومت در 1945 بر اساس منشور تشكيل شد تا بر كار 11 سرزمين قيمومتي كه تحت مديريت 7 كشور عضو سازمان ملل قرار داده شده بودند، نظارت بين المللي به عمل آورد و اطمينان حاصل كند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گام‌هاي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كافي براي آماده كردن اين سرزمين ها براي حكومت به خود يا استقلال برداشته شود. منشور به شوراي قيمومت اجازه داد گزارش هاي نهاد اداره كننده درباره پيشرفت هاي سياسي، اقتصادي، اجتماعي و آموزشي مردم سرزمين هاي تحت قيمومت را بررسي و درباره آنها بحث كند؛ به شكايات از اين سرزمين ها رسيدگي نمايد؛ و ماموريت هاي ويژه به اين سرزمين ها انجام دهد</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آخرين مورد قيمومت جزاير پالائو دراقيانوس آرام بود كه يكصد و هشتاد و پنجمين عضو سازمان ملل شد</a:t>
            </a:r>
            <a:endPar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571612"/>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ديوان بين المللي دادگستري</a:t>
            </a:r>
          </a:p>
        </p:txBody>
      </p:sp>
      <p:sp>
        <p:nvSpPr>
          <p:cNvPr id="5" name="Rectangle 4"/>
          <p:cNvSpPr/>
          <p:nvPr/>
        </p:nvSpPr>
        <p:spPr>
          <a:xfrm>
            <a:off x="714348" y="2428868"/>
            <a:ext cx="7929618" cy="3819507"/>
          </a:xfrm>
          <a:prstGeom prst="rect">
            <a:avLst/>
          </a:prstGeom>
        </p:spPr>
        <p:txBody>
          <a:bodyPr wrap="square">
            <a:spAutoFit/>
          </a:bodyPr>
          <a:lstStyle/>
          <a:p>
            <a:pPr algn="just" rtl="1" eaLnBrk="1" hangingPunct="1">
              <a:lnSpc>
                <a:spcPct val="85000"/>
              </a:lnSpc>
              <a:spcBef>
                <a:spcPct val="50000"/>
              </a:spcBef>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ديوان بين المللي دادگستري در شهر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لاهه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هلند، ركن قضايي اصلي سازمان ملل است. اين ديوان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اختلاف‌هاي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حقوقي بين كشورها را حل و به سازمان و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كارگزاري‌هاي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تخصصي آن نظر مشورتي ارائه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مي‌دهد</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a:t>
            </a:r>
            <a:endPar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a:p>
            <a:pPr algn="just" rtl="1" eaLnBrk="1" hangingPunct="1">
              <a:lnSpc>
                <a:spcPct val="85000"/>
              </a:lnSpc>
              <a:spcBef>
                <a:spcPct val="50000"/>
              </a:spcBef>
              <a:defRPr/>
            </a:pP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اساسنامه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آن بخشي تفكيك ناپذير از منشور ملل متحد است.</a:t>
            </a:r>
          </a:p>
          <a:p>
            <a:pPr algn="just" rtl="1" eaLnBrk="1" hangingPunct="1">
              <a:lnSpc>
                <a:spcPct val="85000"/>
              </a:lnSpc>
              <a:spcBef>
                <a:spcPct val="50000"/>
              </a:spcBef>
              <a:defRPr/>
            </a:pP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كشورها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تنها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مي‌توانند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در موارد بحث انگيز به ديوان متوسل شوند و شكايت هاي خود را به آن تسليم كنند. ديوان به شكايات اشخاص يا نها دهاي خصوصي يا سازمان هاي بين المللي رسيدگي نميكند.</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1500166" y="1785926"/>
            <a:ext cx="6286544" cy="646331"/>
          </a:xfrm>
          <a:prstGeom prst="rect">
            <a:avLst/>
          </a:prstGeom>
        </p:spPr>
        <p:txBody>
          <a:bodyPr wrap="square">
            <a:spAutoFit/>
          </a:bodyPr>
          <a:lstStyle/>
          <a:p>
            <a:pPr lvl="0" algn="ctr"/>
            <a:r>
              <a:rPr lang="fa-IR" sz="3600" b="1" dirty="0" smtClean="0">
                <a:solidFill>
                  <a:schemeClr val="accent6">
                    <a:lumMod val="75000"/>
                  </a:schemeClr>
                </a:solidFill>
                <a:cs typeface="B Titr" pitchFamily="2" charset="-78"/>
              </a:rPr>
              <a:t>جـامعه ملل</a:t>
            </a:r>
            <a:r>
              <a:rPr lang="fa-IR" sz="3600" dirty="0" smtClean="0">
                <a:solidFill>
                  <a:schemeClr val="accent6">
                    <a:lumMod val="75000"/>
                  </a:schemeClr>
                </a:solidFill>
                <a:cs typeface="B Titr" pitchFamily="2" charset="-78"/>
              </a:rPr>
              <a:t> یـا </a:t>
            </a:r>
            <a:r>
              <a:rPr lang="fa-IR" sz="3600" b="1" dirty="0" smtClean="0">
                <a:solidFill>
                  <a:schemeClr val="accent6">
                    <a:lumMod val="75000"/>
                  </a:schemeClr>
                </a:solidFill>
                <a:cs typeface="B Titr" pitchFamily="2" charset="-78"/>
              </a:rPr>
              <a:t>مـجمع اتـفاق مـلل</a:t>
            </a:r>
            <a:r>
              <a:rPr lang="fa-IR" sz="3600" dirty="0" smtClean="0">
                <a:solidFill>
                  <a:schemeClr val="accent6">
                    <a:lumMod val="75000"/>
                  </a:schemeClr>
                </a:solidFill>
                <a:cs typeface="B Titr" pitchFamily="2" charset="-78"/>
              </a:rPr>
              <a:t> </a:t>
            </a:r>
            <a:endParaRPr lang="fa-IR" sz="3600" b="1" dirty="0">
              <a:solidFill>
                <a:schemeClr val="accent6">
                  <a:lumMod val="75000"/>
                </a:schemeClr>
              </a:solidFill>
              <a:cs typeface="B Nazanin" pitchFamily="2" charset="-78"/>
            </a:endParaRPr>
          </a:p>
        </p:txBody>
      </p:sp>
      <p:pic>
        <p:nvPicPr>
          <p:cNvPr id="9" name="Picture 8" descr="C:\Users\reza\Documents\Music\Desktop\توسی\ویلسن.jpg"/>
          <p:cNvPicPr/>
          <p:nvPr/>
        </p:nvPicPr>
        <p:blipFill>
          <a:blip r:embed="rId3"/>
          <a:srcRect/>
          <a:stretch>
            <a:fillRect/>
          </a:stretch>
        </p:blipFill>
        <p:spPr bwMode="auto">
          <a:xfrm>
            <a:off x="857224" y="2643182"/>
            <a:ext cx="3282716" cy="3344337"/>
          </a:xfrm>
          <a:prstGeom prst="rect">
            <a:avLst/>
          </a:prstGeom>
          <a:noFill/>
          <a:ln w="9525">
            <a:noFill/>
            <a:miter lim="800000"/>
            <a:headEnd/>
            <a:tailEnd/>
          </a:ln>
        </p:spPr>
      </p:pic>
      <p:sp>
        <p:nvSpPr>
          <p:cNvPr id="8" name="Rectangle 7"/>
          <p:cNvSpPr/>
          <p:nvPr/>
        </p:nvSpPr>
        <p:spPr>
          <a:xfrm>
            <a:off x="4214810" y="2643182"/>
            <a:ext cx="4019985" cy="3539430"/>
          </a:xfrm>
          <a:prstGeom prst="rect">
            <a:avLst/>
          </a:prstGeom>
        </p:spPr>
        <p:txBody>
          <a:bodyPr wrap="square">
            <a:spAutoFit/>
          </a:bodyPr>
          <a:lstStyle/>
          <a:p>
            <a:pPr marL="285750" lvl="0" indent="-285750" algn="r" rtl="1">
              <a:buBlip>
                <a:blip r:embed="rId4"/>
              </a:buBlip>
            </a:pPr>
            <a:r>
              <a:rPr lang="fa-IR" sz="2800" b="1" dirty="0" smtClean="0">
                <a:cs typeface="2  Nazanin" pitchFamily="2" charset="-78"/>
              </a:rPr>
              <a:t> </a:t>
            </a:r>
            <a:r>
              <a:rPr lang="fa-IR" sz="2800" b="1" dirty="0" smtClean="0">
                <a:cs typeface="2  Nazanin" pitchFamily="2" charset="-78"/>
              </a:rPr>
              <a:t>تأسیس در سال‌ </a:t>
            </a:r>
            <a:r>
              <a:rPr lang="en-US" sz="2800" b="1" dirty="0" smtClean="0">
                <a:cs typeface="2  Nazanin" pitchFamily="2" charset="-78"/>
              </a:rPr>
              <a:t> </a:t>
            </a:r>
            <a:r>
              <a:rPr lang="fa-IR" sz="2800" b="1" dirty="0" smtClean="0">
                <a:cs typeface="2  Nazanin" pitchFamily="2" charset="-78"/>
              </a:rPr>
              <a:t>1298 (ش) - 1919 میلادی</a:t>
            </a:r>
          </a:p>
          <a:p>
            <a:pPr marL="285750" lvl="0" indent="-285750" algn="r" rtl="1">
              <a:buBlip>
                <a:blip r:embed="rId4"/>
              </a:buBlip>
            </a:pPr>
            <a:endParaRPr lang="fa-IR" sz="2800" b="1" dirty="0">
              <a:cs typeface="2  Nazanin" pitchFamily="2" charset="-78"/>
            </a:endParaRPr>
          </a:p>
          <a:p>
            <a:pPr marL="285750" lvl="0" indent="-285750" algn="r" rtl="1">
              <a:buBlip>
                <a:blip r:embed="rId4"/>
              </a:buBlip>
            </a:pPr>
            <a:r>
              <a:rPr lang="fa-IR" sz="2800" b="1" dirty="0" smtClean="0">
                <a:cs typeface="2  Nazanin" pitchFamily="2" charset="-78"/>
              </a:rPr>
              <a:t> ابتکار تأسیس توسط وودرو ویلسون رئیس جمهور آمریکا</a:t>
            </a:r>
          </a:p>
          <a:p>
            <a:pPr marL="285750" lvl="0" indent="-285750" algn="r" rtl="1"/>
            <a:r>
              <a:rPr lang="fa-IR" sz="2800" b="1" dirty="0" smtClean="0">
                <a:cs typeface="2  Nazanin" pitchFamily="2" charset="-78"/>
              </a:rPr>
              <a:t> </a:t>
            </a:r>
            <a:r>
              <a:rPr lang="fa-IR" sz="2800" b="1" dirty="0" smtClean="0">
                <a:cs typeface="2  Nazanin" pitchFamily="2" charset="-78"/>
                <a:hlinkClick r:id="rId5" tooltip="آمریکا"/>
              </a:rPr>
              <a:t> </a:t>
            </a:r>
            <a:endParaRPr lang="fa-IR" sz="2800" b="1" dirty="0" smtClean="0">
              <a:cs typeface="2  Nazanin" pitchFamily="2" charset="-78"/>
            </a:endParaRPr>
          </a:p>
          <a:p>
            <a:pPr marL="285750" lvl="0" indent="-285750" algn="r" rtl="1">
              <a:buBlip>
                <a:blip r:embed="rId4"/>
              </a:buBlip>
            </a:pPr>
            <a:r>
              <a:rPr lang="fa-IR" sz="2800" b="1" dirty="0" smtClean="0">
                <a:cs typeface="2  Nazanin" pitchFamily="2" charset="-78"/>
              </a:rPr>
              <a:t> رسمیت اجرایی تا سال 1324 </a:t>
            </a:r>
            <a:r>
              <a:rPr lang="fa-IR" sz="2800" b="1" dirty="0" smtClean="0">
                <a:cs typeface="2  Nazanin" pitchFamily="2" charset="-78"/>
              </a:rPr>
              <a:t>خورشیدی – 1945 میلادی</a:t>
            </a:r>
            <a:endParaRPr lang="fa-IR" sz="2800" b="1" dirty="0" smtClean="0">
              <a:cs typeface="2  Nazanin" pitchFamily="2" charset="-78"/>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500034" y="1428736"/>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دبـيرخـانه</a:t>
            </a:r>
          </a:p>
        </p:txBody>
      </p:sp>
      <p:sp>
        <p:nvSpPr>
          <p:cNvPr id="5" name="Rectangle 4"/>
          <p:cNvSpPr/>
          <p:nvPr/>
        </p:nvSpPr>
        <p:spPr>
          <a:xfrm>
            <a:off x="571472" y="2214554"/>
            <a:ext cx="8143932" cy="3970318"/>
          </a:xfrm>
          <a:prstGeom prst="rect">
            <a:avLst/>
          </a:prstGeom>
        </p:spPr>
        <p:txBody>
          <a:bodyPr wrap="square">
            <a:spAutoFit/>
          </a:bodyPr>
          <a:lstStyle/>
          <a:p>
            <a:pPr algn="just" rtl="1" eaLnBrk="1" hangingPunct="1">
              <a:lnSpc>
                <a:spcPct val="85000"/>
              </a:lnSpc>
              <a:spcBef>
                <a:spcPct val="50000"/>
              </a:spcBef>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دبيرخانه حدود 30550 نفر کارمند  دارد.</a:t>
            </a:r>
          </a:p>
          <a:p>
            <a:pPr algn="just" rtl="1" eaLnBrk="1" hangingPunct="1">
              <a:lnSpc>
                <a:spcPct val="85000"/>
              </a:lnSpc>
              <a:spcBef>
                <a:spcPct val="50000"/>
              </a:spcBef>
              <a:defRPr/>
            </a:pP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دبيركل و كاركنان دبيرخانه به عنوان كارمندان كشوري بين المللي براي فعاليت‌هاي خود فقط به سازمان ملل پاسخ مي‌دهند و سوگند ياد مي كنند از هيچ دولتي يا نهاد خارج از اين سازمان دستور نگيرند يا دنبال گرفتن آن نروند. هر كشور عضو بر اساس منشور متعهد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مي‌شود </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به ويژگي منحصرا بين المللي مسئوليت هاي دبيركل و كاركنان دبيرخانه احترام بگذارد و از تلاش براي اعمال نفوذ نابجا به آنان خودداري كند. مقر سازمان ملل اگر چه در نيويورك است اما حضوري چشمگير در </a:t>
            </a:r>
            <a:r>
              <a:rPr lang="fa-IR" sz="28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آديس آبابا</a:t>
            </a:r>
            <a:r>
              <a:rPr lang="fa-IR" sz="28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بانكوك، بيروت، ژنو، نايروبي، سانتياگو و وين، و دفاتري در سراسر جهان دارد</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357298"/>
            <a:ext cx="8421688" cy="898525"/>
          </a:xfrm>
        </p:spPr>
        <p:txBody>
          <a:bodyPr/>
          <a:lstStyle/>
          <a:p>
            <a:pPr algn="ctr" rtl="1" eaLnBrk="1" hangingPunct="1">
              <a:lnSpc>
                <a:spcPct val="100000"/>
              </a:lnSpc>
              <a:spcBef>
                <a:spcPct val="50000"/>
              </a:spcBef>
            </a:pPr>
            <a:r>
              <a:rPr lang="fa-IR" altLang="en-US" dirty="0" smtClean="0">
                <a:solidFill>
                  <a:schemeClr val="accent6">
                    <a:lumMod val="75000"/>
                  </a:schemeClr>
                </a:solidFill>
                <a:cs typeface="B Homa" pitchFamily="2" charset="-78"/>
              </a:rPr>
              <a:t>د</a:t>
            </a:r>
            <a:r>
              <a:rPr lang="fa-IR" altLang="en-US" sz="4800" dirty="0" smtClean="0">
                <a:solidFill>
                  <a:srgbClr val="FF0000"/>
                </a:solidFill>
                <a:cs typeface="B Homa" pitchFamily="2" charset="-78"/>
              </a:rPr>
              <a:t>بـیر کـل</a:t>
            </a:r>
          </a:p>
        </p:txBody>
      </p:sp>
      <p:sp>
        <p:nvSpPr>
          <p:cNvPr id="5" name="Rectangle 4"/>
          <p:cNvSpPr/>
          <p:nvPr/>
        </p:nvSpPr>
        <p:spPr>
          <a:xfrm>
            <a:off x="714348" y="2285992"/>
            <a:ext cx="7858180" cy="3412857"/>
          </a:xfrm>
          <a:prstGeom prst="rect">
            <a:avLst/>
          </a:prstGeom>
        </p:spPr>
        <p:txBody>
          <a:bodyPr wrap="square">
            <a:spAutoFit/>
          </a:bodyPr>
          <a:lstStyle/>
          <a:p>
            <a:pPr algn="just" rtl="1" eaLnBrk="1" hangingPunct="1">
              <a:lnSpc>
                <a:spcPct val="85000"/>
              </a:lnSpc>
              <a:spcBef>
                <a:spcPct val="50000"/>
              </a:spcBef>
              <a:defRPr/>
            </a:pPr>
            <a:r>
              <a:rPr lang="fa-IR" sz="4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دبيركل، ديپلمات بي‎طرف و مدافع برابري، كارمند كشوري و مقام اجرايي اصلي، نماد آرمان هاي سازمان ملل متحد و سخنگوي منافع مردم جهان، به ويژه مردم فقير و آسيب پذير است. در حال حاضر بان کی مون </a:t>
            </a:r>
            <a:r>
              <a:rPr lang="fa-IR" sz="42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ازکره‌جنوبی دبیرکل </a:t>
            </a:r>
            <a:r>
              <a:rPr lang="fa-IR" sz="42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سازمان ملل است</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428596" y="1428736"/>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بودجه سازمان ملل متحد</a:t>
            </a:r>
          </a:p>
        </p:txBody>
      </p:sp>
      <p:sp>
        <p:nvSpPr>
          <p:cNvPr id="5" name="Rectangle 4"/>
          <p:cNvSpPr/>
          <p:nvPr/>
        </p:nvSpPr>
        <p:spPr>
          <a:xfrm>
            <a:off x="714348" y="2214554"/>
            <a:ext cx="7929618" cy="3914918"/>
          </a:xfrm>
          <a:prstGeom prst="rect">
            <a:avLst/>
          </a:prstGeom>
        </p:spPr>
        <p:txBody>
          <a:bodyPr wrap="square">
            <a:spAutoFit/>
          </a:bodyPr>
          <a:lstStyle/>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بودجه عادي سازمان ملل را مجمع عمومي براي دوره هاي دو ساله تصويب مي كند</a:t>
            </a:r>
          </a:p>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معياراصلي كه مقياس تعيين بودجه برآن استوار است توانايي كشورها به پرداخت حق عضويت است. اين رقم پس از بررسي سهم‌هاي نسبي آنها از مجموع توليد نا خالص ملي، و پس ازتعديل با در نظر گرفتن چند عامل، ازجمله درآمدهاي سرانه كشورها تعيين مي‌شود. اين كميته هرسه سال برمبناي جديدترين آمار درآمد ملي، درمقياس تعيين سهميه به طوركامل تجديد نظر مي‌كند تا اطمينان حاصل نمايد ارزيابي‌ها عادلانه و دقيق باشد .</a:t>
            </a:r>
          </a:p>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كشورهاي عضو علاوه بر بودجه عادي هزينه‌هاي دادگاه‌‌هاي بين المللي، و بر اساس متن اصلاح شده حد پايه، هزينه‌هاي عمليات حفظ صلح را نيز مي پردازند.</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2000240"/>
            <a:ext cx="8421688"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سازمان ملل و جايزه نوبل صلح</a:t>
            </a:r>
          </a:p>
        </p:txBody>
      </p:sp>
      <p:sp>
        <p:nvSpPr>
          <p:cNvPr id="5" name="Rectangle 4"/>
          <p:cNvSpPr/>
          <p:nvPr/>
        </p:nvSpPr>
        <p:spPr>
          <a:xfrm>
            <a:off x="1071538" y="3071810"/>
            <a:ext cx="6934200" cy="2511457"/>
          </a:xfrm>
          <a:prstGeom prst="rect">
            <a:avLst/>
          </a:prstGeom>
        </p:spPr>
        <p:txBody>
          <a:bodyPr wrap="square">
            <a:spAutoFit/>
          </a:bodyPr>
          <a:lstStyle/>
          <a:p>
            <a:pPr algn="just" rtl="1" eaLnBrk="1" hangingPunct="1">
              <a:lnSpc>
                <a:spcPct val="85000"/>
              </a:lnSpc>
              <a:spcBef>
                <a:spcPct val="50000"/>
              </a:spcBef>
              <a:defRPr/>
            </a:pP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سازمان </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ها وحاميان آن درطول سال ها در تائيد مساعدت به آرمان صلح جهاني، درتمامي ابعاد و جنبه‌هاي آن، بارها جايزه نوبل صلح دريافت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كرده‌اند</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ازجمله:</a:t>
            </a:r>
          </a:p>
          <a:p>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كوفي عنان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دبیر کل سازمان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ملل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2001</a:t>
            </a:r>
            <a:endParaRPr lang="en-US"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a:p>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محمد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البرادعي مديركل آن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آژانس بين المللي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انرژي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اتمي 2005</a:t>
            </a:r>
            <a:endParaRPr lang="en-US"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a:p>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هيات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بين دولتي مربوط به تغييرآب وهواوآلبرت آرنولد(ال)گور،معاون سابق رئيس جمهورآمريكا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2007</a:t>
            </a:r>
            <a:endPar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81704755-70070279.jpg"/>
          <p:cNvPicPr>
            <a:picLocks noChangeAspect="1"/>
          </p:cNvPicPr>
          <p:nvPr/>
        </p:nvPicPr>
        <p:blipFill>
          <a:blip r:embed="rId3"/>
          <a:stretch>
            <a:fillRect/>
          </a:stretch>
        </p:blipFill>
        <p:spPr>
          <a:xfrm>
            <a:off x="2357422" y="1928802"/>
            <a:ext cx="4429144" cy="4133868"/>
          </a:xfrm>
          <a:prstGeom prst="rect">
            <a:avLst/>
          </a:prstGeom>
        </p:spPr>
      </p:pic>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357158" y="1571612"/>
            <a:ext cx="8421688" cy="898525"/>
          </a:xfrm>
        </p:spPr>
        <p:txBody>
          <a:bodyPr/>
          <a:lstStyle/>
          <a:p>
            <a:pPr>
              <a:spcBef>
                <a:spcPct val="50000"/>
              </a:spcBef>
            </a:pPr>
            <a:r>
              <a:rPr lang="fa-IR" altLang="en-US" dirty="0" smtClean="0">
                <a:solidFill>
                  <a:srgbClr val="FF0000"/>
                </a:solidFill>
                <a:cs typeface="B Homa" pitchFamily="2" charset="-78"/>
              </a:rPr>
              <a:t>صندوق </a:t>
            </a:r>
            <a:r>
              <a:rPr lang="fa-IR" altLang="en-US" dirty="0" smtClean="0">
                <a:solidFill>
                  <a:srgbClr val="FF0000"/>
                </a:solidFill>
                <a:cs typeface="B Homa" pitchFamily="2" charset="-78"/>
              </a:rPr>
              <a:t>كودكان ملل </a:t>
            </a:r>
            <a:r>
              <a:rPr lang="fa-IR" altLang="en-US" dirty="0" smtClean="0">
                <a:solidFill>
                  <a:srgbClr val="FF0000"/>
                </a:solidFill>
                <a:cs typeface="B Homa" pitchFamily="2" charset="-78"/>
              </a:rPr>
              <a:t>متحد</a:t>
            </a:r>
            <a:r>
              <a:rPr lang="en-US" altLang="en-US" dirty="0" smtClean="0">
                <a:solidFill>
                  <a:srgbClr val="FF0000"/>
                </a:solidFill>
                <a:cs typeface="B Homa" pitchFamily="2" charset="-78"/>
              </a:rPr>
              <a:t> (UNICEF) </a:t>
            </a:r>
            <a:endParaRPr lang="fa-IR" altLang="en-US" dirty="0" smtClean="0">
              <a:solidFill>
                <a:srgbClr val="FF0000"/>
              </a:solidFill>
              <a:cs typeface="B Homa" pitchFamily="2" charset="-78"/>
            </a:endParaRPr>
          </a:p>
        </p:txBody>
      </p:sp>
      <p:sp>
        <p:nvSpPr>
          <p:cNvPr id="5" name="Rectangle 4"/>
          <p:cNvSpPr/>
          <p:nvPr/>
        </p:nvSpPr>
        <p:spPr>
          <a:xfrm>
            <a:off x="642910" y="2643182"/>
            <a:ext cx="7843862" cy="2986972"/>
          </a:xfrm>
          <a:prstGeom prst="rect">
            <a:avLst/>
          </a:prstGeom>
        </p:spPr>
        <p:txBody>
          <a:bodyPr wrap="square">
            <a:spAutoFit/>
          </a:bodyPr>
          <a:lstStyle/>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از سال 1946 صندوقي  بنام یونیسف ایجاد شد که متعهد است از حقوق همه كودكان براي زندگي، محافظت و توسعه حمايت به عمل آورد. يونيسف معتقد است مراقبت از كودكان و حمايت از حقوق آنان،  اساس و بنياد پيشرفت انسان است. </a:t>
            </a:r>
          </a:p>
          <a:p>
            <a:pPr algn="r"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يونيسف بيش از 8200 كارمند در 157 كشور دنیا دارد  و كل بودجه آن ازكمك هاي داوطلبانه تامين مي شود که بالغ 2 میلیارد دلار است.</a:t>
            </a:r>
          </a:p>
          <a:p>
            <a:pPr algn="r"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درحالي كه دولت ها بيشترين حمايت را ازيونيسف به عمل مي آورند با این حال 58 درصد بودجه کل از بخش خصوصي تامین می‌شود</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857224" y="2857496"/>
            <a:ext cx="7507291" cy="3214710"/>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تامين سلامت و بهداشت كودكان</a:t>
            </a:r>
            <a:endPar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حمایت كودكان و مادران در جهت تغذيه خوب</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حمايت از حقوق</a:t>
            </a: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کودکان</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جلوگیری از خشونت، بهره كشي وسوء استفاده و بد رفتاري نوجوانان</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تلاش در جهت پيشگيري ازگسترش اچ آي وي( ايدز) بين جوانان</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تشویق جوانان</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درتمامي فعاليت</a:t>
            </a: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هاي خود </a:t>
            </a: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و </a:t>
            </a:r>
            <a:r>
              <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اظهارنظر و مشاركت در اخذ تصميماتي موثربر زندگي</a:t>
            </a:r>
            <a:r>
              <a:rPr kumimoji="0" lang="fa-IR"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ar-SA" altLang="en-US" sz="24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endParaRPr>
          </a:p>
        </p:txBody>
      </p:sp>
      <p:sp>
        <p:nvSpPr>
          <p:cNvPr id="5" name="Text Box 4"/>
          <p:cNvSpPr>
            <a:spLocks noGrp="1" noChangeArrowheads="1"/>
          </p:cNvSpPr>
          <p:nvPr>
            <p:ph type="title"/>
          </p:nvPr>
        </p:nvSpPr>
        <p:spPr>
          <a:xfrm>
            <a:off x="357158" y="1714488"/>
            <a:ext cx="8421687" cy="898525"/>
          </a:xfrm>
        </p:spPr>
        <p:txBody>
          <a:bodyPr/>
          <a:lstStyle/>
          <a:p>
            <a:pPr algn="ctr" rtl="1" eaLnBrk="1" hangingPunct="1">
              <a:lnSpc>
                <a:spcPct val="100000"/>
              </a:lnSpc>
              <a:spcBef>
                <a:spcPct val="50000"/>
              </a:spcBef>
            </a:pPr>
            <a:r>
              <a:rPr lang="fa-IR" altLang="en-US" dirty="0" smtClean="0">
                <a:solidFill>
                  <a:srgbClr val="FF0000"/>
                </a:solidFill>
                <a:cs typeface="B Homa" pitchFamily="2" charset="-78"/>
              </a:rPr>
              <a:t>اهداف یونیسف</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06-01-2012-UnicefLibya.jpg"/>
          <p:cNvPicPr>
            <a:picLocks noChangeAspect="1"/>
          </p:cNvPicPr>
          <p:nvPr/>
        </p:nvPicPr>
        <p:blipFill>
          <a:blip r:embed="rId3"/>
          <a:stretch>
            <a:fillRect/>
          </a:stretch>
        </p:blipFill>
        <p:spPr>
          <a:xfrm>
            <a:off x="1285852" y="1928802"/>
            <a:ext cx="6740180" cy="3976706"/>
          </a:xfrm>
          <a:prstGeom prst="rect">
            <a:avLst/>
          </a:prstGeo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074" name="Picture 2" descr="C:\Users\reza\Documents\Music\Desktop\کنفرانس سازمان ملل\811.jpg"/>
          <p:cNvPicPr>
            <a:picLocks noChangeAspect="1" noChangeArrowheads="1"/>
          </p:cNvPicPr>
          <p:nvPr/>
        </p:nvPicPr>
        <p:blipFill>
          <a:blip r:embed="rId3"/>
          <a:srcRect/>
          <a:stretch>
            <a:fillRect/>
          </a:stretch>
        </p:blipFill>
        <p:spPr bwMode="auto">
          <a:xfrm>
            <a:off x="1142976" y="1571612"/>
            <a:ext cx="7072362" cy="4579422"/>
          </a:xfrm>
          <a:prstGeom prst="rect">
            <a:avLst/>
          </a:prstGeom>
          <a:noFill/>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11153_200.jpg"/>
          <p:cNvPicPr>
            <a:picLocks noChangeAspect="1"/>
          </p:cNvPicPr>
          <p:nvPr/>
        </p:nvPicPr>
        <p:blipFill>
          <a:blip r:embed="rId3"/>
          <a:stretch>
            <a:fillRect/>
          </a:stretch>
        </p:blipFill>
        <p:spPr>
          <a:xfrm>
            <a:off x="1285852" y="1785926"/>
            <a:ext cx="6560363" cy="4373575"/>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C:\Users\reza\Documents\Music\Desktop\توسی\index.jpeg"/>
          <p:cNvPicPr/>
          <p:nvPr/>
        </p:nvPicPr>
        <p:blipFill>
          <a:blip r:embed="rId3"/>
          <a:srcRect/>
          <a:stretch>
            <a:fillRect/>
          </a:stretch>
        </p:blipFill>
        <p:spPr bwMode="auto">
          <a:xfrm>
            <a:off x="1191976" y="3500438"/>
            <a:ext cx="3327608" cy="2643206"/>
          </a:xfrm>
          <a:prstGeom prst="rect">
            <a:avLst/>
          </a:prstGeom>
          <a:noFill/>
          <a:ln w="9525">
            <a:noFill/>
            <a:miter lim="800000"/>
            <a:headEnd/>
            <a:tailEnd/>
          </a:ln>
        </p:spPr>
      </p:pic>
      <p:pic>
        <p:nvPicPr>
          <p:cNvPr id="8" name="Picture 7" descr="۲۵ ژانویه سال ۱۹۱۹ ـ تاسیس جامعه ملل"/>
          <p:cNvPicPr/>
          <p:nvPr/>
        </p:nvPicPr>
        <p:blipFill>
          <a:blip r:embed="rId4"/>
          <a:srcRect/>
          <a:stretch>
            <a:fillRect/>
          </a:stretch>
        </p:blipFill>
        <p:spPr bwMode="auto">
          <a:xfrm>
            <a:off x="4643438" y="3500438"/>
            <a:ext cx="3631614" cy="2643206"/>
          </a:xfrm>
          <a:prstGeom prst="rect">
            <a:avLst/>
          </a:prstGeom>
          <a:noFill/>
          <a:ln w="9525">
            <a:noFill/>
            <a:miter lim="800000"/>
            <a:headEnd/>
            <a:tailEnd/>
          </a:ln>
        </p:spPr>
      </p:pic>
      <p:sp>
        <p:nvSpPr>
          <p:cNvPr id="9" name="Rectangle 8"/>
          <p:cNvSpPr/>
          <p:nvPr/>
        </p:nvSpPr>
        <p:spPr>
          <a:xfrm>
            <a:off x="1071538" y="1785926"/>
            <a:ext cx="7286676" cy="1331134"/>
          </a:xfrm>
          <a:prstGeom prst="rect">
            <a:avLst/>
          </a:prstGeom>
        </p:spPr>
        <p:txBody>
          <a:bodyPr wrap="square">
            <a:spAutoFit/>
          </a:bodyPr>
          <a:lstStyle/>
          <a:p>
            <a:pPr lvl="0" algn="ctr" fontAlgn="base">
              <a:lnSpc>
                <a:spcPct val="150000"/>
              </a:lnSpc>
              <a:spcBef>
                <a:spcPct val="0"/>
              </a:spcBef>
              <a:spcAft>
                <a:spcPct val="0"/>
              </a:spcAft>
            </a:pP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مقر رسمی این </a:t>
            </a: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سازمان :  </a:t>
            </a: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کشور سوئیس ، شهر ژنو </a:t>
            </a:r>
            <a:endParaRPr lang="fa-IR" sz="2800" b="1" dirty="0" smtClean="0">
              <a:solidFill>
                <a:schemeClr val="accent6">
                  <a:lumMod val="75000"/>
                </a:schemeClr>
              </a:solidFill>
              <a:effectLst>
                <a:outerShdw blurRad="38100" dist="38100" dir="2700000" algn="tl">
                  <a:srgbClr val="000000">
                    <a:alpha val="43137"/>
                  </a:srgbClr>
                </a:outerShdw>
              </a:effectLst>
              <a:latin typeface="Calibri" pitchFamily="34" charset="0"/>
              <a:ea typeface="Times New Roman" pitchFamily="18" charset="0"/>
              <a:cs typeface="B Homa" pitchFamily="2" charset="-78"/>
            </a:endParaRPr>
          </a:p>
          <a:p>
            <a:pPr lvl="0" algn="ctr" fontAlgn="base">
              <a:lnSpc>
                <a:spcPct val="150000"/>
              </a:lnSpc>
              <a:spcBef>
                <a:spcPct val="0"/>
              </a:spcBef>
              <a:spcAft>
                <a:spcPct val="0"/>
              </a:spcAft>
            </a:pP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علت انتخاب سوئیس </a:t>
            </a: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  اعلام </a:t>
            </a:r>
            <a:r>
              <a:rPr lang="fa-IR"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B Homa" pitchFamily="2" charset="-78"/>
              </a:rPr>
              <a:t>بی طرفی درجنگ جهانی اول</a:t>
            </a:r>
            <a:endParaRPr lang="fa-IR" sz="28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B Homa" pitchFamily="2" charset="-78"/>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53456.jpg"/>
          <p:cNvPicPr>
            <a:picLocks noChangeAspect="1"/>
          </p:cNvPicPr>
          <p:nvPr/>
        </p:nvPicPr>
        <p:blipFill>
          <a:blip r:embed="rId3"/>
          <a:stretch>
            <a:fillRect/>
          </a:stretch>
        </p:blipFill>
        <p:spPr>
          <a:xfrm>
            <a:off x="1357290" y="1714488"/>
            <a:ext cx="6500858" cy="4365540"/>
          </a:xfrm>
          <a:prstGeom prst="rect">
            <a:avLst/>
          </a:prstGeom>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alalam_635768709749979315_25f_4x3.jpg"/>
          <p:cNvPicPr>
            <a:picLocks noChangeAspect="1"/>
          </p:cNvPicPr>
          <p:nvPr/>
        </p:nvPicPr>
        <p:blipFill>
          <a:blip r:embed="rId3"/>
          <a:stretch>
            <a:fillRect/>
          </a:stretch>
        </p:blipFill>
        <p:spPr>
          <a:xfrm>
            <a:off x="928662" y="1785926"/>
            <a:ext cx="7305704" cy="4214829"/>
          </a:xfrm>
          <a:prstGeom prst="rect">
            <a:avLst/>
          </a:prstGeo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4098" name="Picture 2" descr="C:\Users\reza\Documents\Music\Desktop\کنفرانس سازمان ملل\2013_9_23_11_5_43.jpg"/>
          <p:cNvPicPr>
            <a:picLocks noChangeAspect="1" noChangeArrowheads="1"/>
          </p:cNvPicPr>
          <p:nvPr/>
        </p:nvPicPr>
        <p:blipFill>
          <a:blip r:embed="rId3"/>
          <a:srcRect/>
          <a:stretch>
            <a:fillRect/>
          </a:stretch>
        </p:blipFill>
        <p:spPr bwMode="auto">
          <a:xfrm>
            <a:off x="1142976" y="1643050"/>
            <a:ext cx="6786610" cy="4513096"/>
          </a:xfrm>
          <a:prstGeom prst="rect">
            <a:avLst/>
          </a:prstGeom>
          <a:no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20150506114206552.gif"/>
          <p:cNvPicPr>
            <a:picLocks noChangeAspect="1"/>
          </p:cNvPicPr>
          <p:nvPr/>
        </p:nvPicPr>
        <p:blipFill>
          <a:blip r:embed="rId3"/>
          <a:stretch>
            <a:fillRect/>
          </a:stretch>
        </p:blipFill>
        <p:spPr>
          <a:xfrm>
            <a:off x="2571736" y="2000240"/>
            <a:ext cx="4348181" cy="3403938"/>
          </a:xfrm>
          <a:prstGeom prst="rect">
            <a:avLst/>
          </a:prstGeom>
        </p:spPr>
      </p:pic>
    </p:spTree>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Text Box 4"/>
          <p:cNvSpPr>
            <a:spLocks noGrp="1" noChangeArrowheads="1"/>
          </p:cNvSpPr>
          <p:nvPr>
            <p:ph type="title"/>
          </p:nvPr>
        </p:nvSpPr>
        <p:spPr>
          <a:xfrm>
            <a:off x="642910" y="1643050"/>
            <a:ext cx="7974013" cy="990600"/>
          </a:xfrm>
        </p:spPr>
        <p:txBody>
          <a:bodyPr>
            <a:noAutofit/>
          </a:bodyPr>
          <a:lstStyle/>
          <a:p>
            <a:pPr>
              <a:spcBef>
                <a:spcPct val="50000"/>
              </a:spcBef>
            </a:pPr>
            <a:r>
              <a:rPr lang="fa-IR" altLang="en-US" dirty="0" smtClean="0">
                <a:solidFill>
                  <a:srgbClr val="FF0000"/>
                </a:solidFill>
                <a:cs typeface="B Homa" pitchFamily="2" charset="-78"/>
              </a:rPr>
              <a:t>سازمان </a:t>
            </a:r>
            <a:r>
              <a:rPr lang="fa-IR" altLang="en-US" dirty="0" smtClean="0">
                <a:solidFill>
                  <a:srgbClr val="FF0000"/>
                </a:solidFill>
                <a:cs typeface="B Homa" pitchFamily="2" charset="-78"/>
              </a:rPr>
              <a:t>آموزشي، علمي و </a:t>
            </a:r>
            <a:r>
              <a:rPr lang="fa-IR" altLang="en-US" dirty="0" smtClean="0">
                <a:solidFill>
                  <a:srgbClr val="FF0000"/>
                </a:solidFill>
                <a:cs typeface="B Homa" pitchFamily="2" charset="-78"/>
              </a:rPr>
              <a:t>فرهنگي</a:t>
            </a:r>
            <a:br>
              <a:rPr lang="fa-IR" altLang="en-US" dirty="0" smtClean="0">
                <a:solidFill>
                  <a:srgbClr val="FF0000"/>
                </a:solidFill>
                <a:cs typeface="B Homa" pitchFamily="2" charset="-78"/>
              </a:rPr>
            </a:br>
            <a:r>
              <a:rPr lang="fa-IR" altLang="en-US" dirty="0" smtClean="0">
                <a:solidFill>
                  <a:srgbClr val="FF0000"/>
                </a:solidFill>
                <a:cs typeface="B Homa" pitchFamily="2" charset="-78"/>
              </a:rPr>
              <a:t> </a:t>
            </a:r>
            <a:r>
              <a:rPr lang="fa-IR" altLang="en-US" dirty="0" smtClean="0">
                <a:solidFill>
                  <a:srgbClr val="FF0000"/>
                </a:solidFill>
                <a:cs typeface="B Homa" pitchFamily="2" charset="-78"/>
              </a:rPr>
              <a:t>ملل </a:t>
            </a:r>
            <a:r>
              <a:rPr lang="fa-IR" altLang="en-US" dirty="0" smtClean="0">
                <a:solidFill>
                  <a:srgbClr val="FF0000"/>
                </a:solidFill>
                <a:cs typeface="B Homa" pitchFamily="2" charset="-78"/>
              </a:rPr>
              <a:t>متحد</a:t>
            </a:r>
            <a:r>
              <a:rPr lang="en-US" altLang="en-US" dirty="0" smtClean="0">
                <a:solidFill>
                  <a:srgbClr val="FF0000"/>
                </a:solidFill>
                <a:cs typeface="B Homa" pitchFamily="2" charset="-78"/>
              </a:rPr>
              <a:t> (UNESCO) </a:t>
            </a:r>
            <a:endParaRPr lang="fa-IR" altLang="en-US" dirty="0" smtClean="0">
              <a:solidFill>
                <a:srgbClr val="FF0000"/>
              </a:solidFill>
              <a:cs typeface="B Homa" pitchFamily="2" charset="-78"/>
            </a:endParaRPr>
          </a:p>
        </p:txBody>
      </p:sp>
      <p:sp>
        <p:nvSpPr>
          <p:cNvPr id="5" name="Rectangle 4"/>
          <p:cNvSpPr/>
          <p:nvPr/>
        </p:nvSpPr>
        <p:spPr>
          <a:xfrm>
            <a:off x="928662" y="2928934"/>
            <a:ext cx="7486672" cy="3287054"/>
          </a:xfrm>
          <a:prstGeom prst="rect">
            <a:avLst/>
          </a:prstGeom>
        </p:spPr>
        <p:txBody>
          <a:bodyPr wrap="square">
            <a:spAutoFit/>
          </a:bodyPr>
          <a:lstStyle/>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يونسكودر 1946 ايجاد شد تا صلح جهاني پايدار براساس همبستگي معنوي و اخلاقي به وجود آورد. حوزه هاي فعاليت آن آموزش و پرورش، علوم طبيعي، علوم اجتماعي و انساني و فرهنگ و ارتباطات است.</a:t>
            </a:r>
          </a:p>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هيات مديره </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يونسكو يعني كنفرانس عمومي، از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193 </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كشورعضوتشكيل شده </a:t>
            </a: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و هردو </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سال تشكيل جلسه مي‌دهد. هيات اجرايي، متشكل از 58 عضو كه به وسيله كنفرانس انتخاب می‌شوند که مسئول نظارت براجراي برنامه‌هاي مصوب كنفرانس است.</a:t>
            </a:r>
          </a:p>
          <a:p>
            <a:pPr algn="just" rtl="1" eaLnBrk="1" hangingPunct="1">
              <a:lnSpc>
                <a:spcPct val="85000"/>
              </a:lnSpc>
              <a:spcBef>
                <a:spcPct val="50000"/>
              </a:spcBef>
              <a:buClr>
                <a:schemeClr val="accent6">
                  <a:lumMod val="50000"/>
                </a:schemeClr>
              </a:buClr>
              <a:buFont typeface="Wingdings" pitchFamily="2" charset="2"/>
              <a:buChar char="v"/>
              <a:defRPr/>
            </a:pPr>
            <a:r>
              <a:rPr lang="fa-IR" sz="2400" b="1" dirty="0" smtClean="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 2016كارمند </a:t>
            </a:r>
            <a:r>
              <a:rPr lang="fa-IR"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از حدود 170 كشورداردكه بيش از 680 نفر از آنان در دفاتر منطقه‌اي آن در جهان کار می‌کنند.</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sr2-5.jpg"/>
          <p:cNvPicPr>
            <a:picLocks noChangeAspect="1"/>
          </p:cNvPicPr>
          <p:nvPr/>
        </p:nvPicPr>
        <p:blipFill>
          <a:blip r:embed="rId3"/>
          <a:stretch>
            <a:fillRect/>
          </a:stretch>
        </p:blipFill>
        <p:spPr>
          <a:xfrm>
            <a:off x="1285852" y="1714488"/>
            <a:ext cx="6643734" cy="4585113"/>
          </a:xfrm>
          <a:prstGeom prst="rect">
            <a:avLst/>
          </a:prstGeom>
        </p:spPr>
      </p:pic>
    </p:spTree>
  </p:cSld>
  <p:clrMapOvr>
    <a:masterClrMapping/>
  </p:clrMapOvr>
  <p:transition>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08.jpg"/>
          <p:cNvPicPr>
            <a:picLocks noChangeAspect="1"/>
          </p:cNvPicPr>
          <p:nvPr/>
        </p:nvPicPr>
        <p:blipFill>
          <a:blip r:embed="rId3"/>
          <a:stretch>
            <a:fillRect/>
          </a:stretch>
        </p:blipFill>
        <p:spPr>
          <a:xfrm>
            <a:off x="1071538" y="1785926"/>
            <a:ext cx="7153534" cy="4289406"/>
          </a:xfrm>
          <a:prstGeom prst="rect">
            <a:avLst/>
          </a:prstGeom>
        </p:spPr>
      </p:pic>
    </p:spTree>
  </p:cSld>
  <p:clrMapOvr>
    <a:masterClrMapping/>
  </p:clrMapOvr>
  <p:transition>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emamali.jpg3.jpg"/>
          <p:cNvPicPr>
            <a:picLocks noChangeAspect="1"/>
          </p:cNvPicPr>
          <p:nvPr/>
        </p:nvPicPr>
        <p:blipFill>
          <a:blip r:embed="rId3"/>
          <a:stretch>
            <a:fillRect/>
          </a:stretch>
        </p:blipFill>
        <p:spPr>
          <a:xfrm>
            <a:off x="1071538" y="1571612"/>
            <a:ext cx="7143800" cy="4643470"/>
          </a:xfrm>
          <a:prstGeom prst="rect">
            <a:avLst/>
          </a:prstGeom>
        </p:spPr>
      </p:pic>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images.jpg"/>
          <p:cNvPicPr>
            <a:picLocks noChangeAspect="1"/>
          </p:cNvPicPr>
          <p:nvPr/>
        </p:nvPicPr>
        <p:blipFill>
          <a:blip r:embed="rId3"/>
          <a:stretch>
            <a:fillRect/>
          </a:stretch>
        </p:blipFill>
        <p:spPr>
          <a:xfrm>
            <a:off x="1285852" y="1571612"/>
            <a:ext cx="6858048" cy="4547184"/>
          </a:xfrm>
          <a:prstGeom prst="rect">
            <a:avLst/>
          </a:prstGeom>
        </p:spPr>
      </p:pic>
    </p:spTree>
  </p:cSld>
  <p:clrMapOvr>
    <a:masterClrMapping/>
  </p:clrMapOvr>
  <p:transition>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آبی شوشتر.jpg"/>
          <p:cNvPicPr>
            <a:picLocks noChangeAspect="1"/>
          </p:cNvPicPr>
          <p:nvPr/>
        </p:nvPicPr>
        <p:blipFill>
          <a:blip r:embed="rId3"/>
          <a:stretch>
            <a:fillRect/>
          </a:stretch>
        </p:blipFill>
        <p:spPr>
          <a:xfrm>
            <a:off x="928662" y="1643050"/>
            <a:ext cx="7429500" cy="4531995"/>
          </a:xfrm>
          <a:prstGeom prst="rect">
            <a:avLst/>
          </a:prstGeo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6"/>
          <p:cNvSpPr/>
          <p:nvPr/>
        </p:nvSpPr>
        <p:spPr>
          <a:xfrm>
            <a:off x="2857488" y="2143116"/>
            <a:ext cx="3472425" cy="584775"/>
          </a:xfrm>
          <a:prstGeom prst="rect">
            <a:avLst/>
          </a:prstGeom>
        </p:spPr>
        <p:txBody>
          <a:bodyPr wrap="none">
            <a:spAutoFit/>
          </a:bodyPr>
          <a:lstStyle/>
          <a:p>
            <a:pPr lvl="0" algn="ctr"/>
            <a:r>
              <a:rPr lang="fa-IR" sz="3200" b="1" dirty="0" smtClean="0">
                <a:solidFill>
                  <a:schemeClr val="accent6">
                    <a:lumMod val="75000"/>
                  </a:schemeClr>
                </a:solidFill>
                <a:cs typeface="B Titr" pitchFamily="2" charset="-78"/>
              </a:rPr>
              <a:t>اهـداف جـامعه مـلل</a:t>
            </a:r>
            <a:endParaRPr lang="fa-IR" sz="3200" b="1" dirty="0">
              <a:solidFill>
                <a:schemeClr val="accent6">
                  <a:lumMod val="75000"/>
                </a:schemeClr>
              </a:solidFill>
              <a:cs typeface="B Nazanin" pitchFamily="2" charset="-78"/>
            </a:endParaRPr>
          </a:p>
        </p:txBody>
      </p:sp>
      <p:sp>
        <p:nvSpPr>
          <p:cNvPr id="6" name="TextBox 5"/>
          <p:cNvSpPr txBox="1"/>
          <p:nvPr/>
        </p:nvSpPr>
        <p:spPr>
          <a:xfrm>
            <a:off x="0" y="3143248"/>
            <a:ext cx="8699535" cy="1815882"/>
          </a:xfrm>
          <a:prstGeom prst="rect">
            <a:avLst/>
          </a:prstGeom>
          <a:noFill/>
          <a:ln>
            <a:noFill/>
          </a:ln>
        </p:spPr>
        <p:txBody>
          <a:bodyPr wrap="square" rtlCol="0" anchor="ctr" anchorCtr="1">
            <a:spAutoFit/>
          </a:bodyPr>
          <a:lstStyle/>
          <a:p>
            <a:pPr lvl="0" algn="r" rtl="1">
              <a:buFontTx/>
              <a:buChar char="-"/>
            </a:pPr>
            <a:r>
              <a:rPr lang="fa-IR" sz="2800" b="1" dirty="0" smtClean="0">
                <a:effectLst>
                  <a:outerShdw blurRad="38100" dist="38100" dir="2700000" algn="tl">
                    <a:srgbClr val="000000">
                      <a:alpha val="43137"/>
                    </a:srgbClr>
                  </a:outerShdw>
                </a:effectLst>
                <a:cs typeface="2  Nazanin" pitchFamily="2" charset="-78"/>
              </a:rPr>
              <a:t> جلوگیری از جنگ با هدف تأمین امنیت همگانی</a:t>
            </a:r>
          </a:p>
          <a:p>
            <a:pPr lvl="0" algn="r" rtl="1">
              <a:buFontTx/>
              <a:buChar char="-"/>
            </a:pPr>
            <a:r>
              <a:rPr lang="fa-IR" sz="2800" b="1" dirty="0" smtClean="0">
                <a:effectLst>
                  <a:outerShdw blurRad="38100" dist="38100" dir="2700000" algn="tl">
                    <a:srgbClr val="000000">
                      <a:alpha val="43137"/>
                    </a:srgbClr>
                  </a:outerShdw>
                </a:effectLst>
                <a:cs typeface="2  Nazanin" pitchFamily="2" charset="-78"/>
              </a:rPr>
              <a:t> رفع اختلاف و مشاجره بین کشورها از راه مذاکره و دیپلماسی</a:t>
            </a:r>
          </a:p>
          <a:p>
            <a:pPr lvl="0" algn="r" rtl="1">
              <a:buFontTx/>
              <a:buChar char="-"/>
            </a:pPr>
            <a:r>
              <a:rPr lang="fa-IR" sz="2800" b="1" dirty="0" smtClean="0">
                <a:effectLst>
                  <a:outerShdw blurRad="38100" dist="38100" dir="2700000" algn="tl">
                    <a:srgbClr val="000000">
                      <a:alpha val="43137"/>
                    </a:srgbClr>
                  </a:outerShdw>
                </a:effectLst>
                <a:cs typeface="2  Nazanin" pitchFamily="2" charset="-78"/>
              </a:rPr>
              <a:t> بهبود سطح زندگی جهانی</a:t>
            </a:r>
            <a:endParaRPr lang="en-US" sz="2800" b="1" dirty="0" smtClean="0">
              <a:effectLst>
                <a:outerShdw blurRad="38100" dist="38100" dir="2700000" algn="tl">
                  <a:srgbClr val="000000">
                    <a:alpha val="43137"/>
                  </a:srgbClr>
                </a:outerShdw>
              </a:effectLst>
              <a:cs typeface="2  Nazanin" pitchFamily="2" charset="-78"/>
            </a:endParaRPr>
          </a:p>
          <a:p>
            <a:pPr lvl="0" algn="r" rtl="1">
              <a:buFontTx/>
              <a:buChar char="-"/>
            </a:pPr>
            <a:r>
              <a:rPr lang="fa-IR" sz="2800" b="1" dirty="0" smtClean="0">
                <a:effectLst>
                  <a:outerShdw blurRad="38100" dist="38100" dir="2700000" algn="tl">
                    <a:srgbClr val="000000">
                      <a:alpha val="43137"/>
                    </a:srgbClr>
                  </a:outerShdw>
                </a:effectLst>
                <a:cs typeface="2  Nazanin" pitchFamily="2" charset="-78"/>
              </a:rPr>
              <a:t> خلع سلاح</a:t>
            </a:r>
            <a:r>
              <a:rPr lang="en-US" sz="2800" b="1" dirty="0" smtClean="0">
                <a:effectLst>
                  <a:outerShdw blurRad="38100" dist="38100" dir="2700000" algn="tl">
                    <a:srgbClr val="000000">
                      <a:alpha val="43137"/>
                    </a:srgbClr>
                  </a:outerShdw>
                </a:effectLst>
                <a:cs typeface="2  Nazanin" pitchFamily="2" charset="-78"/>
              </a:rPr>
              <a:t> </a:t>
            </a:r>
            <a:endParaRPr lang="en-US" sz="2800" b="1" dirty="0">
              <a:effectLst>
                <a:outerShdw blurRad="38100" dist="38100" dir="2700000" algn="tl">
                  <a:srgbClr val="000000">
                    <a:alpha val="43137"/>
                  </a:srgbClr>
                </a:outerShdw>
              </a:effectLst>
              <a:cs typeface="2  Nazanin" pitchFamily="2" charset="-78"/>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تخت سلیمان2.jpg"/>
          <p:cNvPicPr>
            <a:picLocks noChangeAspect="1"/>
          </p:cNvPicPr>
          <p:nvPr/>
        </p:nvPicPr>
        <p:blipFill>
          <a:blip r:embed="rId3"/>
          <a:stretch>
            <a:fillRect/>
          </a:stretch>
        </p:blipFill>
        <p:spPr>
          <a:xfrm>
            <a:off x="1643042" y="1643050"/>
            <a:ext cx="6000760" cy="4500570"/>
          </a:xfrm>
          <a:prstGeom prst="rect">
            <a:avLst/>
          </a:prstGeom>
        </p:spPr>
      </p:pic>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بیستون.jpg"/>
          <p:cNvPicPr>
            <a:picLocks noChangeAspect="1"/>
          </p:cNvPicPr>
          <p:nvPr/>
        </p:nvPicPr>
        <p:blipFill>
          <a:blip r:embed="rId3"/>
          <a:stretch>
            <a:fillRect/>
          </a:stretch>
        </p:blipFill>
        <p:spPr>
          <a:xfrm>
            <a:off x="1071538" y="1643050"/>
            <a:ext cx="7072342" cy="4443788"/>
          </a:xfrm>
          <a:prstGeom prst="rect">
            <a:avLst/>
          </a:prstGeom>
        </p:spPr>
      </p:pic>
    </p:spTree>
  </p:cSld>
  <p:clrMapOvr>
    <a:masterClrMapping/>
  </p:clrMapOvr>
  <p:transition>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10" name="Content Placeholder 2"/>
          <p:cNvSpPr>
            <a:spLocks noGrp="1"/>
          </p:cNvSpPr>
          <p:nvPr>
            <p:ph sz="half" idx="4294967295"/>
          </p:nvPr>
        </p:nvSpPr>
        <p:spPr>
          <a:xfrm>
            <a:off x="4786314" y="5143512"/>
            <a:ext cx="3212662" cy="801460"/>
          </a:xfrm>
          <a:prstGeom prst="rect">
            <a:avLst/>
          </a:prstGeom>
        </p:spPr>
        <p:txBody>
          <a:bodyPr>
            <a:normAutofit fontScale="85000" lnSpcReduction="20000"/>
          </a:bodyPr>
          <a:lstStyle/>
          <a:p>
            <a:pPr algn="ctr"/>
            <a:r>
              <a:rPr lang="fa-IR" sz="2800" b="1" dirty="0" smtClean="0">
                <a:solidFill>
                  <a:schemeClr val="accent6">
                    <a:lumMod val="75000"/>
                  </a:schemeClr>
                </a:solidFill>
                <a:cs typeface="B Homa" pitchFamily="2" charset="-78"/>
              </a:rPr>
              <a:t>کوفی عنان (غنا) </a:t>
            </a:r>
          </a:p>
          <a:p>
            <a:pPr algn="ctr"/>
            <a:r>
              <a:rPr lang="fa-IR" sz="2800" b="1" dirty="0" smtClean="0">
                <a:solidFill>
                  <a:schemeClr val="accent6">
                    <a:lumMod val="75000"/>
                  </a:schemeClr>
                </a:solidFill>
                <a:cs typeface="B Homa" pitchFamily="2" charset="-78"/>
              </a:rPr>
              <a:t>1996-1992</a:t>
            </a:r>
            <a:endParaRPr lang="fa-IR" sz="2800" dirty="0">
              <a:solidFill>
                <a:schemeClr val="accent6">
                  <a:lumMod val="75000"/>
                </a:schemeClr>
              </a:solidFill>
              <a:cs typeface="B Homa" pitchFamily="2" charset="-78"/>
            </a:endParaRPr>
          </a:p>
        </p:txBody>
      </p:sp>
      <p:sp>
        <p:nvSpPr>
          <p:cNvPr id="13" name="Content Placeholder 3"/>
          <p:cNvSpPr>
            <a:spLocks noGrp="1"/>
          </p:cNvSpPr>
          <p:nvPr>
            <p:ph sz="half" idx="1"/>
          </p:nvPr>
        </p:nvSpPr>
        <p:spPr>
          <a:xfrm>
            <a:off x="1071538" y="5143512"/>
            <a:ext cx="3393163" cy="801461"/>
          </a:xfrm>
        </p:spPr>
        <p:txBody>
          <a:bodyPr>
            <a:normAutofit fontScale="77500" lnSpcReduction="20000"/>
          </a:bodyPr>
          <a:lstStyle/>
          <a:p>
            <a:pPr algn="ctr"/>
            <a:r>
              <a:rPr lang="en-US" b="1" dirty="0" smtClean="0">
                <a:solidFill>
                  <a:schemeClr val="accent6">
                    <a:lumMod val="75000"/>
                  </a:schemeClr>
                </a:solidFill>
                <a:cs typeface="B Homa" pitchFamily="2" charset="-78"/>
              </a:rPr>
              <a:t>  </a:t>
            </a:r>
            <a:r>
              <a:rPr lang="fa-IR" b="1" dirty="0" smtClean="0">
                <a:solidFill>
                  <a:schemeClr val="accent6">
                    <a:lumMod val="75000"/>
                  </a:schemeClr>
                </a:solidFill>
                <a:cs typeface="B Homa" pitchFamily="2" charset="-78"/>
              </a:rPr>
              <a:t>بان کی مون (کره جنوبی) </a:t>
            </a:r>
            <a:endParaRPr lang="fa-IR" b="1" dirty="0" smtClean="0">
              <a:solidFill>
                <a:schemeClr val="accent6">
                  <a:lumMod val="75000"/>
                </a:schemeClr>
              </a:solidFill>
              <a:cs typeface="B Homa" pitchFamily="2" charset="-78"/>
            </a:endParaRPr>
          </a:p>
          <a:p>
            <a:pPr algn="ctr"/>
            <a:r>
              <a:rPr lang="fa-IR" b="1" dirty="0" smtClean="0">
                <a:solidFill>
                  <a:schemeClr val="accent6">
                    <a:lumMod val="75000"/>
                  </a:schemeClr>
                </a:solidFill>
                <a:cs typeface="B Homa" pitchFamily="2" charset="-78"/>
              </a:rPr>
              <a:t>تا </a:t>
            </a:r>
            <a:r>
              <a:rPr lang="fa-IR" b="1" dirty="0" smtClean="0">
                <a:solidFill>
                  <a:schemeClr val="accent6">
                    <a:lumMod val="75000"/>
                  </a:schemeClr>
                </a:solidFill>
                <a:cs typeface="B Homa" pitchFamily="2" charset="-78"/>
              </a:rPr>
              <a:t>کنون -2007 </a:t>
            </a:r>
            <a:endParaRPr lang="fa-IR" b="1" dirty="0">
              <a:solidFill>
                <a:schemeClr val="accent6">
                  <a:lumMod val="75000"/>
                </a:schemeClr>
              </a:solidFill>
              <a:cs typeface="B Homa" pitchFamily="2" charset="-78"/>
            </a:endParaRPr>
          </a:p>
        </p:txBody>
      </p:sp>
      <p:pic>
        <p:nvPicPr>
          <p:cNvPr id="14" name="Picture 13" descr="http://almesryoon.com/images/b7a5a0b0b1ac923b602b6d1e083ba3d0.JPG"/>
          <p:cNvPicPr/>
          <p:nvPr/>
        </p:nvPicPr>
        <p:blipFill>
          <a:blip r:embed="rId3"/>
          <a:srcRect/>
          <a:stretch>
            <a:fillRect/>
          </a:stretch>
        </p:blipFill>
        <p:spPr bwMode="auto">
          <a:xfrm>
            <a:off x="4786314" y="2071678"/>
            <a:ext cx="3217324"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http://ramshirkhabar.ir/wp-content/uploads/farhangnews_148654-429465-1443263187.jpg"/>
          <p:cNvPicPr/>
          <p:nvPr/>
        </p:nvPicPr>
        <p:blipFill>
          <a:blip r:embed="rId4"/>
          <a:srcRect/>
          <a:stretch>
            <a:fillRect/>
          </a:stretch>
        </p:blipFill>
        <p:spPr bwMode="auto">
          <a:xfrm>
            <a:off x="959592" y="2071679"/>
            <a:ext cx="351855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8" name="Picture 7" descr="خبرگزاری فارس:   ناگفته‌هاي جنگ تحميلي از زبان خاوير پرز دكوئيار بزودي منتشر مي شود"/>
          <p:cNvPicPr/>
          <p:nvPr/>
        </p:nvPicPr>
        <p:blipFill>
          <a:blip r:embed="rId3"/>
          <a:srcRect/>
          <a:stretch>
            <a:fillRect/>
          </a:stretch>
        </p:blipFill>
        <p:spPr bwMode="auto">
          <a:xfrm>
            <a:off x="4643438" y="2000240"/>
            <a:ext cx="3637991"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Naelachohanboutrosghali-2.jpg"/>
          <p:cNvPicPr/>
          <p:nvPr/>
        </p:nvPicPr>
        <p:blipFill>
          <a:blip r:embed="rId4"/>
          <a:srcRect/>
          <a:stretch>
            <a:fillRect/>
          </a:stretch>
        </p:blipFill>
        <p:spPr bwMode="auto">
          <a:xfrm>
            <a:off x="1222924" y="2000240"/>
            <a:ext cx="3051956" cy="288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2"/>
          <p:cNvSpPr>
            <a:spLocks noGrp="1"/>
          </p:cNvSpPr>
          <p:nvPr>
            <p:ph sz="half" idx="4294967295"/>
          </p:nvPr>
        </p:nvSpPr>
        <p:spPr>
          <a:xfrm>
            <a:off x="4929190" y="5143512"/>
            <a:ext cx="2998316" cy="801460"/>
          </a:xfrm>
          <a:prstGeom prst="rect">
            <a:avLst/>
          </a:prstGeom>
        </p:spPr>
        <p:txBody>
          <a:bodyPr>
            <a:normAutofit fontScale="92500" lnSpcReduction="10000"/>
          </a:bodyPr>
          <a:lstStyle/>
          <a:p>
            <a:pPr algn="ctr"/>
            <a:r>
              <a:rPr lang="fa-IR" sz="2400" b="1" dirty="0" smtClean="0">
                <a:solidFill>
                  <a:schemeClr val="accent6">
                    <a:lumMod val="75000"/>
                  </a:schemeClr>
                </a:solidFill>
                <a:cs typeface="B Homa" pitchFamily="2" charset="-78"/>
              </a:rPr>
              <a:t>خاویر پرز دکوئه یار (پرو</a:t>
            </a:r>
            <a:r>
              <a:rPr lang="fa-IR" sz="2400" b="1" dirty="0" smtClean="0">
                <a:solidFill>
                  <a:schemeClr val="accent6">
                    <a:lumMod val="75000"/>
                  </a:schemeClr>
                </a:solidFill>
                <a:cs typeface="B Homa" pitchFamily="2" charset="-78"/>
              </a:rPr>
              <a:t>)</a:t>
            </a:r>
          </a:p>
          <a:p>
            <a:pPr algn="ctr"/>
            <a:r>
              <a:rPr lang="fa-IR" sz="2400" b="1" dirty="0" smtClean="0">
                <a:solidFill>
                  <a:schemeClr val="accent6">
                    <a:lumMod val="75000"/>
                  </a:schemeClr>
                </a:solidFill>
                <a:cs typeface="B Homa" pitchFamily="2" charset="-78"/>
              </a:rPr>
              <a:t> 1991-1982</a:t>
            </a:r>
            <a:endParaRPr lang="fa-IR" sz="2400" dirty="0">
              <a:solidFill>
                <a:schemeClr val="accent6">
                  <a:lumMod val="75000"/>
                </a:schemeClr>
              </a:solidFill>
              <a:cs typeface="B Homa" pitchFamily="2" charset="-78"/>
            </a:endParaRPr>
          </a:p>
        </p:txBody>
      </p:sp>
      <p:sp>
        <p:nvSpPr>
          <p:cNvPr id="12" name="Content Placeholder 3"/>
          <p:cNvSpPr>
            <a:spLocks noGrp="1"/>
          </p:cNvSpPr>
          <p:nvPr>
            <p:ph sz="half" idx="1"/>
          </p:nvPr>
        </p:nvSpPr>
        <p:spPr>
          <a:xfrm>
            <a:off x="1428728" y="5143512"/>
            <a:ext cx="2807617" cy="801461"/>
          </a:xfrm>
        </p:spPr>
        <p:txBody>
          <a:bodyPr>
            <a:normAutofit fontScale="92500" lnSpcReduction="10000"/>
          </a:bodyPr>
          <a:lstStyle/>
          <a:p>
            <a:pPr algn="ctr"/>
            <a:r>
              <a:rPr lang="en-US" sz="2400" dirty="0" smtClean="0">
                <a:solidFill>
                  <a:schemeClr val="accent6">
                    <a:lumMod val="75000"/>
                  </a:schemeClr>
                </a:solidFill>
                <a:cs typeface="2  Homa" pitchFamily="2" charset="-78"/>
              </a:rPr>
              <a:t>  </a:t>
            </a:r>
            <a:r>
              <a:rPr lang="fa-IR" sz="2400" b="1" dirty="0" smtClean="0">
                <a:solidFill>
                  <a:schemeClr val="accent6">
                    <a:lumMod val="75000"/>
                  </a:schemeClr>
                </a:solidFill>
                <a:cs typeface="2  Homa" pitchFamily="2" charset="-78"/>
              </a:rPr>
              <a:t>پطروس غالی (مصر) </a:t>
            </a:r>
            <a:endParaRPr lang="fa-IR" sz="2400" b="1" dirty="0" smtClean="0">
              <a:solidFill>
                <a:schemeClr val="accent6">
                  <a:lumMod val="75000"/>
                </a:schemeClr>
              </a:solidFill>
              <a:cs typeface="2  Homa" pitchFamily="2" charset="-78"/>
            </a:endParaRPr>
          </a:p>
          <a:p>
            <a:pPr algn="ctr"/>
            <a:r>
              <a:rPr lang="fa-IR" sz="2400" b="1" dirty="0" smtClean="0">
                <a:solidFill>
                  <a:schemeClr val="accent6">
                    <a:lumMod val="75000"/>
                  </a:schemeClr>
                </a:solidFill>
                <a:cs typeface="2  Homa" pitchFamily="2" charset="-78"/>
              </a:rPr>
              <a:t>1996-1992</a:t>
            </a:r>
            <a:endParaRPr lang="fa-IR" sz="2400" b="1" dirty="0">
              <a:solidFill>
                <a:schemeClr val="accent6">
                  <a:lumMod val="75000"/>
                </a:schemeClr>
              </a:solidFill>
              <a:cs typeface="2  Homa" pitchFamily="2" charset="-78"/>
            </a:endParaRPr>
          </a:p>
        </p:txBody>
      </p:sp>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5" name="Content Placeholder 3"/>
          <p:cNvSpPr>
            <a:spLocks noGrp="1"/>
          </p:cNvSpPr>
          <p:nvPr>
            <p:ph idx="1"/>
          </p:nvPr>
        </p:nvSpPr>
        <p:spPr>
          <a:xfrm>
            <a:off x="500034" y="5143512"/>
            <a:ext cx="4429124" cy="801461"/>
          </a:xfrm>
        </p:spPr>
        <p:txBody>
          <a:bodyPr>
            <a:normAutofit fontScale="77500" lnSpcReduction="20000"/>
          </a:bodyPr>
          <a:lstStyle/>
          <a:p>
            <a:pPr algn="ctr"/>
            <a:r>
              <a:rPr lang="en-US" b="1" dirty="0" smtClean="0">
                <a:solidFill>
                  <a:schemeClr val="accent6">
                    <a:lumMod val="75000"/>
                  </a:schemeClr>
                </a:solidFill>
                <a:cs typeface="2  Homa" pitchFamily="2" charset="-78"/>
              </a:rPr>
              <a:t> </a:t>
            </a:r>
            <a:r>
              <a:rPr lang="fa-IR" b="1" dirty="0" smtClean="0">
                <a:solidFill>
                  <a:schemeClr val="accent6">
                    <a:lumMod val="75000"/>
                  </a:schemeClr>
                </a:solidFill>
                <a:cs typeface="2  Homa" pitchFamily="2" charset="-78"/>
              </a:rPr>
              <a:t>کورت والدهایم (اتریش) </a:t>
            </a:r>
          </a:p>
          <a:p>
            <a:pPr algn="ctr"/>
            <a:r>
              <a:rPr lang="fa-IR" b="1" dirty="0" smtClean="0">
                <a:solidFill>
                  <a:schemeClr val="accent6">
                    <a:lumMod val="75000"/>
                  </a:schemeClr>
                </a:solidFill>
                <a:cs typeface="2  Homa" pitchFamily="2" charset="-78"/>
              </a:rPr>
              <a:t>: 1981-1971</a:t>
            </a:r>
            <a:endParaRPr lang="en-US" b="1" dirty="0" smtClean="0">
              <a:solidFill>
                <a:schemeClr val="accent6">
                  <a:lumMod val="75000"/>
                </a:schemeClr>
              </a:solidFill>
              <a:cs typeface="2  Homa" pitchFamily="2" charset="-78"/>
            </a:endParaRPr>
          </a:p>
          <a:p>
            <a:pPr algn="ctr"/>
            <a:endParaRPr lang="fa-IR" b="1" dirty="0">
              <a:solidFill>
                <a:schemeClr val="accent6">
                  <a:lumMod val="75000"/>
                </a:schemeClr>
              </a:solidFill>
              <a:cs typeface="2  Homa" pitchFamily="2" charset="-78"/>
            </a:endParaRPr>
          </a:p>
        </p:txBody>
      </p:sp>
      <p:sp>
        <p:nvSpPr>
          <p:cNvPr id="3" name="Content Placeholder 2"/>
          <p:cNvSpPr>
            <a:spLocks noGrp="1"/>
          </p:cNvSpPr>
          <p:nvPr>
            <p:ph sz="half" idx="4294967295"/>
          </p:nvPr>
        </p:nvSpPr>
        <p:spPr>
          <a:xfrm>
            <a:off x="4929190" y="5143512"/>
            <a:ext cx="3232150" cy="801687"/>
          </a:xfrm>
          <a:prstGeom prst="rect">
            <a:avLst/>
          </a:prstGeom>
        </p:spPr>
        <p:txBody>
          <a:bodyPr>
            <a:normAutofit fontScale="85000" lnSpcReduction="20000"/>
          </a:bodyPr>
          <a:lstStyle/>
          <a:p>
            <a:pPr algn="ctr"/>
            <a:r>
              <a:rPr lang="fa-IR" sz="2800" b="1" dirty="0" smtClean="0">
                <a:solidFill>
                  <a:schemeClr val="accent6">
                    <a:lumMod val="75000"/>
                  </a:schemeClr>
                </a:solidFill>
                <a:cs typeface="B Homa" pitchFamily="2" charset="-78"/>
              </a:rPr>
              <a:t>اوتانت (برمه )</a:t>
            </a:r>
          </a:p>
          <a:p>
            <a:pPr algn="ctr"/>
            <a:r>
              <a:rPr lang="fa-IR" sz="2800" b="1" dirty="0" smtClean="0">
                <a:solidFill>
                  <a:schemeClr val="accent6">
                    <a:lumMod val="75000"/>
                  </a:schemeClr>
                </a:solidFill>
                <a:cs typeface="B Homa" pitchFamily="2" charset="-78"/>
              </a:rPr>
              <a:t> 1971-1961</a:t>
            </a:r>
            <a:endParaRPr lang="en-US" sz="2800" b="1" dirty="0" smtClean="0">
              <a:solidFill>
                <a:schemeClr val="accent6">
                  <a:lumMod val="75000"/>
                </a:schemeClr>
              </a:solidFill>
              <a:cs typeface="B Homa" pitchFamily="2" charset="-78"/>
            </a:endParaRPr>
          </a:p>
          <a:p>
            <a:endParaRPr lang="fa-IR" sz="2800" dirty="0">
              <a:solidFill>
                <a:schemeClr val="accent6">
                  <a:lumMod val="75000"/>
                </a:schemeClr>
              </a:solidFill>
              <a:cs typeface="B Homa" pitchFamily="2" charset="-78"/>
            </a:endParaRPr>
          </a:p>
        </p:txBody>
      </p:sp>
      <p:pic>
        <p:nvPicPr>
          <p:cNvPr id="6" name="Picture 5" descr="https://upload.wikimedia.org/wikipedia/commons/9/94/U_Thant_(1963).jpg"/>
          <p:cNvPicPr/>
          <p:nvPr/>
        </p:nvPicPr>
        <p:blipFill>
          <a:blip r:embed="rId3" cstate="print"/>
          <a:srcRect/>
          <a:stretch>
            <a:fillRect/>
          </a:stretch>
        </p:blipFill>
        <p:spPr bwMode="auto">
          <a:xfrm>
            <a:off x="4857752" y="1857364"/>
            <a:ext cx="3000396" cy="3051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Kurt Waldheim"/>
          <p:cNvPicPr/>
          <p:nvPr/>
        </p:nvPicPr>
        <p:blipFill>
          <a:blip r:embed="rId4"/>
          <a:srcRect/>
          <a:stretch>
            <a:fillRect/>
          </a:stretch>
        </p:blipFill>
        <p:spPr bwMode="auto">
          <a:xfrm>
            <a:off x="1142976" y="1857364"/>
            <a:ext cx="3255733" cy="3008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6" name="Title 1"/>
          <p:cNvSpPr>
            <a:spLocks noGrp="1"/>
          </p:cNvSpPr>
          <p:nvPr>
            <p:ph type="ctrTitle"/>
          </p:nvPr>
        </p:nvSpPr>
        <p:spPr>
          <a:xfrm>
            <a:off x="1071538" y="2500306"/>
            <a:ext cx="7215236" cy="1200758"/>
          </a:xfrm>
        </p:spPr>
        <p:txBody>
          <a:bodyPr>
            <a:normAutofit/>
          </a:bodyPr>
          <a:lstStyle/>
          <a:p>
            <a:pPr rtl="0"/>
            <a:r>
              <a:rPr lang="fa-IR" sz="5800" b="1" dirty="0" smtClean="0">
                <a:ln w="10541" cmpd="sng">
                  <a:solidFill>
                    <a:schemeClr val="accent1">
                      <a:shade val="88000"/>
                      <a:satMod val="110000"/>
                    </a:schemeClr>
                  </a:solidFill>
                  <a:prstDash val="solid"/>
                </a:ln>
                <a:solidFill>
                  <a:schemeClr val="accent6">
                    <a:lumMod val="75000"/>
                  </a:schemeClr>
                </a:solidFill>
                <a:cs typeface="B Titr" pitchFamily="2" charset="-78"/>
              </a:rPr>
              <a:t>با تشکر و تقدیم احترام</a:t>
            </a:r>
            <a:endParaRPr lang="en-US" sz="5800" b="1" dirty="0">
              <a:ln w="10541" cmpd="sng">
                <a:solidFill>
                  <a:schemeClr val="accent1">
                    <a:shade val="88000"/>
                    <a:satMod val="110000"/>
                  </a:schemeClr>
                </a:solidFill>
                <a:prstDash val="solid"/>
              </a:ln>
              <a:solidFill>
                <a:schemeClr val="accent6">
                  <a:lumMod val="75000"/>
                </a:schemeClr>
              </a:solidFill>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Hitler-in-Austria.jpg"/>
          <p:cNvPicPr>
            <a:picLocks noChangeAspect="1"/>
          </p:cNvPicPr>
          <p:nvPr/>
        </p:nvPicPr>
        <p:blipFill>
          <a:blip r:embed="rId3"/>
          <a:stretch>
            <a:fillRect/>
          </a:stretch>
        </p:blipFill>
        <p:spPr>
          <a:xfrm>
            <a:off x="1357290" y="1714488"/>
            <a:ext cx="6572264" cy="4345073"/>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1085.jpg"/>
          <p:cNvPicPr>
            <a:picLocks noChangeAspect="1"/>
          </p:cNvPicPr>
          <p:nvPr/>
        </p:nvPicPr>
        <p:blipFill>
          <a:blip r:embed="rId3"/>
          <a:stretch>
            <a:fillRect/>
          </a:stretch>
        </p:blipFill>
        <p:spPr>
          <a:xfrm>
            <a:off x="2071670" y="1785926"/>
            <a:ext cx="5372286" cy="4214842"/>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8" name="Rectangle 7"/>
          <p:cNvSpPr/>
          <p:nvPr/>
        </p:nvSpPr>
        <p:spPr>
          <a:xfrm>
            <a:off x="2571736" y="2357430"/>
            <a:ext cx="4115229" cy="584775"/>
          </a:xfrm>
          <a:prstGeom prst="rect">
            <a:avLst/>
          </a:prstGeom>
        </p:spPr>
        <p:txBody>
          <a:bodyPr wrap="none">
            <a:spAutoFit/>
          </a:bodyPr>
          <a:lstStyle/>
          <a:p>
            <a:pPr algn="ctr"/>
            <a:r>
              <a:rPr lang="fa-IR" sz="3200" dirty="0" smtClean="0">
                <a:solidFill>
                  <a:schemeClr val="accent6">
                    <a:lumMod val="75000"/>
                  </a:schemeClr>
                </a:solidFill>
                <a:effectLst>
                  <a:outerShdw blurRad="38100" dist="38100" dir="2700000" algn="tl">
                    <a:srgbClr val="000000">
                      <a:alpha val="43137"/>
                    </a:srgbClr>
                  </a:outerShdw>
                </a:effectLst>
                <a:cs typeface="B Titr" pitchFamily="2" charset="-78"/>
              </a:rPr>
              <a:t>دلایل انـحلال </a:t>
            </a:r>
            <a:r>
              <a:rPr lang="fa-IR" sz="3200" dirty="0" smtClean="0">
                <a:solidFill>
                  <a:schemeClr val="accent6">
                    <a:lumMod val="75000"/>
                  </a:schemeClr>
                </a:solidFill>
                <a:effectLst>
                  <a:outerShdw blurRad="38100" dist="38100" dir="2700000" algn="tl">
                    <a:srgbClr val="000000">
                      <a:alpha val="43137"/>
                    </a:srgbClr>
                  </a:outerShdw>
                </a:effectLst>
                <a:cs typeface="B Titr" pitchFamily="2" charset="-78"/>
              </a:rPr>
              <a:t>جـامعه </a:t>
            </a:r>
            <a:r>
              <a:rPr lang="fa-IR" sz="3200" dirty="0" smtClean="0">
                <a:solidFill>
                  <a:schemeClr val="accent6">
                    <a:lumMod val="75000"/>
                  </a:schemeClr>
                </a:solidFill>
                <a:effectLst>
                  <a:outerShdw blurRad="38100" dist="38100" dir="2700000" algn="tl">
                    <a:srgbClr val="000000">
                      <a:alpha val="43137"/>
                    </a:srgbClr>
                  </a:outerShdw>
                </a:effectLst>
                <a:cs typeface="B Titr" pitchFamily="2" charset="-78"/>
              </a:rPr>
              <a:t>ملل</a:t>
            </a:r>
            <a:endParaRPr lang="fa-IR" sz="3200" dirty="0">
              <a:solidFill>
                <a:schemeClr val="accent6">
                  <a:lumMod val="75000"/>
                </a:schemeClr>
              </a:solidFill>
              <a:effectLst>
                <a:outerShdw blurRad="38100" dist="38100" dir="2700000" algn="tl">
                  <a:srgbClr val="000000">
                    <a:alpha val="43137"/>
                  </a:srgbClr>
                </a:outerShdw>
              </a:effectLst>
              <a:cs typeface="B Titr" pitchFamily="2" charset="-78"/>
            </a:endParaRPr>
          </a:p>
        </p:txBody>
      </p:sp>
      <p:sp>
        <p:nvSpPr>
          <p:cNvPr id="13" name="Rectangle 12"/>
          <p:cNvSpPr/>
          <p:nvPr/>
        </p:nvSpPr>
        <p:spPr>
          <a:xfrm>
            <a:off x="2500298" y="3071810"/>
            <a:ext cx="4221027" cy="584775"/>
          </a:xfrm>
          <a:prstGeom prst="rect">
            <a:avLst/>
          </a:prstGeom>
        </p:spPr>
        <p:txBody>
          <a:bodyPr wrap="none">
            <a:spAutoFit/>
          </a:bodyPr>
          <a:lstStyle/>
          <a:p>
            <a:pPr algn="ctr"/>
            <a:r>
              <a:rPr lang="fa-IR" sz="3200" b="1" dirty="0" smtClean="0">
                <a:cs typeface="B Nazanin" pitchFamily="2" charset="-78"/>
              </a:rPr>
              <a:t>عدم دستیابی به اهداف اصلی</a:t>
            </a:r>
            <a:endParaRPr lang="en-US" sz="3200" b="1" dirty="0">
              <a:cs typeface="B Nazanin" pitchFamily="2" charset="-78"/>
            </a:endParaRPr>
          </a:p>
        </p:txBody>
      </p:sp>
      <p:sp>
        <p:nvSpPr>
          <p:cNvPr id="14" name="Rectangle 13"/>
          <p:cNvSpPr/>
          <p:nvPr/>
        </p:nvSpPr>
        <p:spPr>
          <a:xfrm>
            <a:off x="2214546" y="3929066"/>
            <a:ext cx="4607352" cy="584775"/>
          </a:xfrm>
          <a:prstGeom prst="rect">
            <a:avLst/>
          </a:prstGeom>
        </p:spPr>
        <p:txBody>
          <a:bodyPr wrap="none">
            <a:spAutoFit/>
          </a:bodyPr>
          <a:lstStyle/>
          <a:p>
            <a:pPr algn="ctr"/>
            <a:r>
              <a:rPr lang="fa-IR" sz="3200" b="1" dirty="0" smtClean="0">
                <a:cs typeface="B Nazanin" pitchFamily="2" charset="-78"/>
              </a:rPr>
              <a:t>عدم خلع سلاح محورهای قدرت</a:t>
            </a:r>
            <a:endParaRPr lang="en-US" sz="3200" b="1" dirty="0">
              <a:cs typeface="B Nazanin" pitchFamily="2" charset="-78"/>
            </a:endParaRPr>
          </a:p>
        </p:txBody>
      </p:sp>
      <p:sp>
        <p:nvSpPr>
          <p:cNvPr id="15" name="Rectangle 14"/>
          <p:cNvSpPr/>
          <p:nvPr/>
        </p:nvSpPr>
        <p:spPr>
          <a:xfrm>
            <a:off x="1214414" y="4643446"/>
            <a:ext cx="6675225" cy="584775"/>
          </a:xfrm>
          <a:prstGeom prst="rect">
            <a:avLst/>
          </a:prstGeom>
        </p:spPr>
        <p:txBody>
          <a:bodyPr wrap="none">
            <a:spAutoFit/>
          </a:bodyPr>
          <a:lstStyle/>
          <a:p>
            <a:pPr algn="ctr"/>
            <a:r>
              <a:rPr lang="fa-IR" sz="3200" b="1" dirty="0" smtClean="0">
                <a:cs typeface="B Nazanin" pitchFamily="2" charset="-78"/>
              </a:rPr>
              <a:t>ادامه داشتن درگیری و شروع جنگ جهانی دوم</a:t>
            </a:r>
            <a:endParaRPr lang="en-US" sz="3200" b="1" dirty="0">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428596" y="2928934"/>
            <a:ext cx="8286808" cy="2428892"/>
          </a:xfrm>
          <a:prstGeom prst="rect">
            <a:avLst/>
          </a:prstGeom>
        </p:spPr>
        <p:txBody>
          <a:bodyPr vert="horz" lIns="91440" tIns="45720" rIns="91440" bIns="45720" rtlCol="1">
            <a:normAutofit/>
          </a:bodyPr>
          <a:lstStyle/>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انحلال </a:t>
            </a: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جامعه ملل در سال 1939</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ناکامی جامعه انسانی در پیش‏گیری از آغاز </a:t>
            </a: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جنگ </a:t>
            </a: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جهانی دوم</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انجام </a:t>
            </a: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مذاکره درباره صلح و امنیت بین‏المللی </a:t>
            </a:r>
          </a:p>
          <a:p>
            <a:pPr marL="0" marR="0" lvl="0" indent="0" algn="just"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r>
              <a:rPr kumimoji="0" lang="fa-IR" sz="3000" b="1" i="0" u="none" strike="noStrike" kern="1200" cap="none" spc="0" normalizeH="0" baseline="0" noProof="0" dirty="0" smtClean="0">
                <a:ln>
                  <a:noFill/>
                </a:ln>
                <a:solidFill>
                  <a:schemeClr val="accent5">
                    <a:lumMod val="50000"/>
                  </a:schemeClr>
                </a:solidFill>
                <a:effectLst/>
                <a:uLnTx/>
                <a:uFillTx/>
                <a:latin typeface="+mn-lt"/>
                <a:ea typeface="+mn-ea"/>
                <a:cs typeface="B Nazanin" panose="00000400000000000000" pitchFamily="2" charset="-78"/>
              </a:rPr>
              <a:t>ضرورت ایجاد یک نظام همکاری بین‏المللی کارآمد</a:t>
            </a:r>
          </a:p>
          <a:p>
            <a:pPr marL="342900" marR="0" lvl="0" indent="-342900" algn="r" defTabSz="914400" rtl="1" eaLnBrk="1" fontAlgn="auto" latinLnBrk="0" hangingPunct="1">
              <a:lnSpc>
                <a:spcPct val="100000"/>
              </a:lnSpc>
              <a:spcBef>
                <a:spcPct val="20000"/>
              </a:spcBef>
              <a:spcAft>
                <a:spcPts val="0"/>
              </a:spcAft>
              <a:buClr>
                <a:schemeClr val="accent6">
                  <a:lumMod val="50000"/>
                </a:schemeClr>
              </a:buClr>
              <a:buSzTx/>
              <a:buFont typeface="Wingdings" pitchFamily="2" charset="2"/>
              <a:buChar char="v"/>
              <a:tabLst/>
              <a:defRPr/>
            </a:pPr>
            <a:endParaRPr kumimoji="0" lang="en-US" altLang="en-US" sz="30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p:txBody>
      </p:sp>
      <p:sp>
        <p:nvSpPr>
          <p:cNvPr id="5" name="Text Box 4"/>
          <p:cNvSpPr>
            <a:spLocks noGrp="1" noChangeArrowheads="1"/>
          </p:cNvSpPr>
          <p:nvPr>
            <p:ph type="title"/>
          </p:nvPr>
        </p:nvSpPr>
        <p:spPr>
          <a:xfrm>
            <a:off x="357158" y="1714488"/>
            <a:ext cx="8421688" cy="898525"/>
          </a:xfrm>
        </p:spPr>
        <p:txBody>
          <a:bodyPr/>
          <a:lstStyle/>
          <a:p>
            <a:pPr algn="ctr" rtl="1" eaLnBrk="1" hangingPunct="1">
              <a:lnSpc>
                <a:spcPct val="100000"/>
              </a:lnSpc>
              <a:spcBef>
                <a:spcPct val="50000"/>
              </a:spcBef>
            </a:pPr>
            <a:r>
              <a:rPr lang="fa-IR" altLang="en-US" b="1" dirty="0" smtClean="0">
                <a:solidFill>
                  <a:srgbClr val="C00000"/>
                </a:solidFill>
                <a:cs typeface="2  Homa" pitchFamily="2" charset="-78"/>
              </a:rPr>
              <a:t>عـلت پـیدایش سـازمان ملل مـتحد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2146</Words>
  <Application>Microsoft Office PowerPoint</Application>
  <PresentationFormat>On-screen Show (4:3)</PresentationFormat>
  <Paragraphs>165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آشنایی با سازمان ملل متحد</vt:lpstr>
      <vt:lpstr>فـهرست</vt:lpstr>
      <vt:lpstr>Slide 3</vt:lpstr>
      <vt:lpstr>Slide 4</vt:lpstr>
      <vt:lpstr>Slide 5</vt:lpstr>
      <vt:lpstr>Slide 6</vt:lpstr>
      <vt:lpstr>Slide 7</vt:lpstr>
      <vt:lpstr>Slide 8</vt:lpstr>
      <vt:lpstr>عـلت پـیدایش سـازمان ملل مـتحد </vt:lpstr>
      <vt:lpstr>Slide 10</vt:lpstr>
      <vt:lpstr>تاسیس سازمان ملل متحد</vt:lpstr>
      <vt:lpstr>مـنشور مـلل مـتحد</vt:lpstr>
      <vt:lpstr>مـقاصد سـازمان ملل مـتحد</vt:lpstr>
      <vt:lpstr>اصول سازمان ملل متحد </vt:lpstr>
      <vt:lpstr>عـضویت در سـازمان ملل مـتحد </vt:lpstr>
      <vt:lpstr>سـاختار سـازمان ملل متحد</vt:lpstr>
      <vt:lpstr>Slide 17</vt:lpstr>
      <vt:lpstr>مـجمع عـمومي</vt:lpstr>
      <vt:lpstr>وظايف و اختيارات مجمع عمومی</vt:lpstr>
      <vt:lpstr>وظايف و اختيارات مجمع عمومی</vt:lpstr>
      <vt:lpstr>اجلاس</vt:lpstr>
      <vt:lpstr>شش كـميته اصـلي مجمع </vt:lpstr>
      <vt:lpstr>Slide 23</vt:lpstr>
      <vt:lpstr>شوراي امنيت</vt:lpstr>
      <vt:lpstr>وظايف و اختيارات شورای امنیت</vt:lpstr>
      <vt:lpstr>Slide 26</vt:lpstr>
      <vt:lpstr>شوراي اقتصادي و اجتماعي</vt:lpstr>
      <vt:lpstr>شوراي قيمومت</vt:lpstr>
      <vt:lpstr>ديوان بين المللي دادگستري</vt:lpstr>
      <vt:lpstr>دبـيرخـانه</vt:lpstr>
      <vt:lpstr>دبـیر کـل</vt:lpstr>
      <vt:lpstr>بودجه سازمان ملل متحد</vt:lpstr>
      <vt:lpstr>سازمان ملل و جايزه نوبل صلح</vt:lpstr>
      <vt:lpstr>Slide 34</vt:lpstr>
      <vt:lpstr>صندوق كودكان ملل متحد (UNICEF) </vt:lpstr>
      <vt:lpstr>اهداف یونیسف</vt:lpstr>
      <vt:lpstr>Slide 37</vt:lpstr>
      <vt:lpstr>Slide 38</vt:lpstr>
      <vt:lpstr>Slide 39</vt:lpstr>
      <vt:lpstr>Slide 40</vt:lpstr>
      <vt:lpstr>Slide 41</vt:lpstr>
      <vt:lpstr>Slide 42</vt:lpstr>
      <vt:lpstr>Slide 43</vt:lpstr>
      <vt:lpstr>سازمان آموزشي، علمي و فرهنگي  ملل متحد (UNESCO) </vt:lpstr>
      <vt:lpstr>Slide 45</vt:lpstr>
      <vt:lpstr>Slide 46</vt:lpstr>
      <vt:lpstr>Slide 47</vt:lpstr>
      <vt:lpstr>Slide 48</vt:lpstr>
      <vt:lpstr>Slide 49</vt:lpstr>
      <vt:lpstr>Slide 50</vt:lpstr>
      <vt:lpstr>Slide 51</vt:lpstr>
      <vt:lpstr>Slide 52</vt:lpstr>
      <vt:lpstr>Slide 53</vt:lpstr>
      <vt:lpstr>Slide 54</vt:lpstr>
      <vt:lpstr>با تشکر و تقدیم احترام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سازمان ملل متحد</dc:title>
  <dc:creator>reza</dc:creator>
  <cp:lastModifiedBy>reza</cp:lastModifiedBy>
  <cp:revision>74</cp:revision>
  <dcterms:created xsi:type="dcterms:W3CDTF">2015-11-01T14:30:02Z</dcterms:created>
  <dcterms:modified xsi:type="dcterms:W3CDTF">2015-11-03T17:09:49Z</dcterms:modified>
</cp:coreProperties>
</file>