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42"/>
  </p:notesMasterIdLst>
  <p:handoutMasterIdLst>
    <p:handoutMasterId r:id="rId43"/>
  </p:handoutMasterIdLst>
  <p:sldIdLst>
    <p:sldId id="264" r:id="rId3"/>
    <p:sldId id="276" r:id="rId4"/>
    <p:sldId id="281" r:id="rId5"/>
    <p:sldId id="277" r:id="rId6"/>
    <p:sldId id="278" r:id="rId7"/>
    <p:sldId id="279" r:id="rId8"/>
    <p:sldId id="268" r:id="rId9"/>
    <p:sldId id="269" r:id="rId10"/>
    <p:sldId id="270" r:id="rId11"/>
    <p:sldId id="283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90" r:id="rId21"/>
    <p:sldId id="266" r:id="rId22"/>
    <p:sldId id="280" r:id="rId23"/>
    <p:sldId id="274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292" r:id="rId36"/>
    <p:sldId id="294" r:id="rId37"/>
    <p:sldId id="307" r:id="rId38"/>
    <p:sldId id="308" r:id="rId39"/>
    <p:sldId id="309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288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1B0E"/>
    <a:srgbClr val="EFED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515" autoAdjust="0"/>
    <p:restoredTop sz="94660"/>
  </p:normalViewPr>
  <p:slideViewPr>
    <p:cSldViewPr showGuides="1">
      <p:cViewPr>
        <p:scale>
          <a:sx n="75" d="100"/>
          <a:sy n="75" d="100"/>
        </p:scale>
        <p:origin x="-144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12/15/2015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12/15/2015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84841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67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80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03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91636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55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95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74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17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6BF754-515F-40B9-8D24-D54D5825B3D0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9584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6BF754-515F-40B9-8D24-D54D5825B3D0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1995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21723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pos="5184">
          <p15:clr>
            <a:srgbClr val="F26B43"/>
          </p15:clr>
        </p15:guide>
        <p15:guide id="0" orient="horz" pos="1368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5185" userDrawn="1">
          <p15:clr>
            <a:srgbClr val="F26B43"/>
          </p15:clr>
        </p15:guide>
        <p15:guide id="10" pos="702" userDrawn="1">
          <p15:clr>
            <a:srgbClr val="F26B43"/>
          </p15:clr>
        </p15:guide>
        <p15:guide id="11" pos="648" userDrawn="1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600" dirty="0" smtClean="0">
                <a:cs typeface="B Badr" panose="00000400000000000000" pitchFamily="2" charset="-78"/>
              </a:rPr>
              <a:t>به نام خدا</a:t>
            </a:r>
            <a:endParaRPr lang="en-US" sz="6600" dirty="0">
              <a:cs typeface="B Bad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a-IR" sz="2000" dirty="0" smtClean="0">
                <a:cs typeface="B Badr" panose="00000400000000000000" pitchFamily="2" charset="-78"/>
              </a:rPr>
              <a:t>درس هفتم</a:t>
            </a:r>
          </a:p>
          <a:p>
            <a:r>
              <a:rPr lang="fa-IR" sz="2000" dirty="0" smtClean="0">
                <a:cs typeface="B Badr" panose="00000400000000000000" pitchFamily="2" charset="-78"/>
              </a:rPr>
              <a:t>وضع فرهنگی و سیاسی عصر ائمه</a:t>
            </a:r>
          </a:p>
          <a:p>
            <a:r>
              <a:rPr lang="fa-IR" sz="2000" dirty="0" smtClean="0">
                <a:cs typeface="B Badr" panose="00000400000000000000" pitchFamily="2" charset="-78"/>
              </a:rPr>
              <a:t>تهیه شده توسط گروه هشت</a:t>
            </a:r>
            <a:endParaRPr lang="en-US" sz="2000" dirty="0">
              <a:cs typeface="B Badr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400800" y="3810000"/>
            <a:ext cx="7200900" cy="1485900"/>
          </a:xfrm>
        </p:spPr>
        <p:txBody>
          <a:bodyPr anchor="ctr" anchorCtr="1">
            <a:normAutofit/>
          </a:bodyPr>
          <a:lstStyle/>
          <a:p>
            <a:r>
              <a:rPr lang="fa-IR" sz="8800" dirty="0" smtClean="0">
                <a:cs typeface="B Badr" panose="00000400000000000000" pitchFamily="2" charset="-78"/>
              </a:rPr>
              <a:t>آل عمران . 144</a:t>
            </a:r>
            <a:endParaRPr lang="en-US" sz="8800" dirty="0">
              <a:cs typeface="B Badr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91500" y="23241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>
                <a:cs typeface="B Badr" panose="00000400000000000000" pitchFamily="2" charset="-78"/>
              </a:rPr>
              <a:t>آل عمران . 144</a:t>
            </a:r>
            <a:endParaRPr lang="en-US" sz="8800" dirty="0">
              <a:cs typeface="B Badr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5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0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.63125 1.11111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1.65208 -2.22222E-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وَ ما مُحَمَّدٌ اِلاّ رَسولٌ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solidFill>
                  <a:schemeClr val="accent1"/>
                </a:solidFill>
                <a:cs typeface="B Badr" panose="00000400000000000000" pitchFamily="2" charset="-78"/>
              </a:rPr>
              <a:t>و محمد نیست، مگر رسولی</a:t>
            </a:r>
            <a:endParaRPr lang="en-US" sz="4000" dirty="0">
              <a:solidFill>
                <a:schemeClr val="accent1"/>
              </a:solidFill>
              <a:cs typeface="B Badr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آل عمران . 144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93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قَدخـَلَـت مِن قَبلِهِ الرُّسُلُ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solidFill>
                  <a:schemeClr val="accent1"/>
                </a:solidFill>
                <a:cs typeface="B Badr" panose="00000400000000000000" pitchFamily="2" charset="-78"/>
              </a:rPr>
              <a:t>که پیش از او رسولان دیگری بودند</a:t>
            </a:r>
            <a:endParaRPr lang="en-US" sz="4000" dirty="0">
              <a:solidFill>
                <a:schemeClr val="accent1"/>
              </a:solidFill>
              <a:cs typeface="B Badr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آل عمران . 144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34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اَفَاِن ماتَ اَو قُتِلَ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solidFill>
                  <a:schemeClr val="accent1"/>
                </a:solidFill>
                <a:cs typeface="B Badr" panose="00000400000000000000" pitchFamily="2" charset="-78"/>
              </a:rPr>
              <a:t>پس اگر او بمیرد یا کشته شود،</a:t>
            </a:r>
            <a:endParaRPr lang="en-US" sz="4000" dirty="0">
              <a:solidFill>
                <a:schemeClr val="accent1"/>
              </a:solidFill>
              <a:cs typeface="B Badr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آل عمران . 144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8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انقَلَبتُم عَـلی اَعقابِکُـم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solidFill>
                  <a:schemeClr val="accent1"/>
                </a:solidFill>
                <a:cs typeface="B Badr" panose="00000400000000000000" pitchFamily="2" charset="-78"/>
              </a:rPr>
              <a:t>آیا شما به (دین) گذشتگان خود بر خواهید گشت؟</a:t>
            </a:r>
            <a:endParaRPr lang="en-US" sz="4000" dirty="0">
              <a:solidFill>
                <a:schemeClr val="accent1"/>
              </a:solidFill>
              <a:cs typeface="B Badr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آل عمران . 144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67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وَ مَن یَنقَلِب عَـلی عَقِبَیـه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solidFill>
                  <a:schemeClr val="accent1"/>
                </a:solidFill>
                <a:cs typeface="B Badr" panose="00000400000000000000" pitchFamily="2" charset="-78"/>
              </a:rPr>
              <a:t>و هرکس به عقب بازگردد،</a:t>
            </a:r>
            <a:endParaRPr lang="en-US" sz="4000" dirty="0">
              <a:solidFill>
                <a:schemeClr val="accent1"/>
              </a:solidFill>
              <a:cs typeface="B Badr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آل عمران . 144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69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فَلَن یَضُرَّ اللهَ شیئًا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solidFill>
                  <a:schemeClr val="accent1"/>
                </a:solidFill>
                <a:cs typeface="B Badr" panose="00000400000000000000" pitchFamily="2" charset="-78"/>
              </a:rPr>
              <a:t>به خدا هیچ گزند و زیانی نرساند</a:t>
            </a:r>
            <a:endParaRPr lang="en-US" sz="4000" dirty="0">
              <a:solidFill>
                <a:schemeClr val="accent1"/>
              </a:solidFill>
              <a:cs typeface="B Badr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آل عمران . 144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وَ سَیَجزِی اللهُ الشّـاکِرینَ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lnSpcReduction="10000"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000" dirty="0" smtClean="0">
                <a:solidFill>
                  <a:srgbClr val="191B0E"/>
                </a:solidFill>
                <a:cs typeface="B Badr" panose="00000400000000000000" pitchFamily="2" charset="-78"/>
              </a:rPr>
              <a:t>و به زودی زود، خداوند پاداش شکرگذاران</a:t>
            </a:r>
            <a:br>
              <a:rPr lang="fa-IR" sz="4000" dirty="0" smtClean="0">
                <a:solidFill>
                  <a:srgbClr val="191B0E"/>
                </a:solidFill>
                <a:cs typeface="B Badr" panose="00000400000000000000" pitchFamily="2" charset="-78"/>
              </a:rPr>
            </a:br>
            <a:r>
              <a:rPr lang="fa-IR" sz="4000" dirty="0" smtClean="0">
                <a:solidFill>
                  <a:srgbClr val="191B0E"/>
                </a:solidFill>
                <a:cs typeface="B Badr" panose="00000400000000000000" pitchFamily="2" charset="-78"/>
              </a:rPr>
              <a:t> را عطا خواهد کرد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8800" dirty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آل عمران . 144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36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219700" y="3810000"/>
            <a:ext cx="7200900" cy="1485900"/>
          </a:xfrm>
        </p:spPr>
        <p:txBody>
          <a:bodyPr anchor="ctr" anchorCtr="1">
            <a:normAutofit/>
          </a:bodyPr>
          <a:lstStyle/>
          <a:p>
            <a:r>
              <a:rPr lang="fa-IR" sz="8800" dirty="0" smtClean="0">
                <a:cs typeface="B Badr" panose="00000400000000000000" pitchFamily="2" charset="-78"/>
              </a:rPr>
              <a:t>پیام آیات</a:t>
            </a:r>
            <a:endParaRPr lang="en-US" sz="8800" dirty="0">
              <a:cs typeface="B Badr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86600" y="23241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 smtClean="0">
                <a:cs typeface="B Badr" panose="00000400000000000000" pitchFamily="2" charset="-78"/>
              </a:rPr>
              <a:t>پیام آیات</a:t>
            </a:r>
            <a:endParaRPr lang="en-US" sz="8800" dirty="0">
              <a:cs typeface="B Badr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99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0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.63125 1.11111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2.22222E-6 L -1.65208 -2.22222E-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800100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B Bad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990600"/>
            <a:ext cx="54864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rtl="1"/>
            <a:r>
              <a:rPr lang="fa-IR" sz="1700" dirty="0" smtClean="0">
                <a:solidFill>
                  <a:schemeClr val="bg2"/>
                </a:solidFill>
                <a:cs typeface="B Badr" panose="00000400000000000000" pitchFamily="2" charset="-78"/>
              </a:rPr>
              <a:t/>
            </a:r>
            <a:br>
              <a:rPr lang="fa-IR" sz="1700" dirty="0" smtClean="0">
                <a:solidFill>
                  <a:schemeClr val="bg2"/>
                </a:solidFill>
                <a:cs typeface="B Badr" panose="00000400000000000000" pitchFamily="2" charset="-78"/>
              </a:rPr>
            </a:br>
            <a:r>
              <a:rPr lang="fa-IR" sz="1700" dirty="0" smtClean="0">
                <a:solidFill>
                  <a:schemeClr val="bg2"/>
                </a:solidFill>
                <a:cs typeface="B Badr" panose="00000400000000000000" pitchFamily="2" charset="-78"/>
              </a:rPr>
              <a:t>1- قرآن کریم چه درخواستی درباره گذشتگان دارد؟</a:t>
            </a:r>
          </a:p>
          <a:p>
            <a:pPr algn="r" rtl="1"/>
            <a:endParaRPr lang="fa-IR" sz="1700" dirty="0">
              <a:solidFill>
                <a:schemeClr val="bg2"/>
              </a:solidFill>
              <a:cs typeface="B Badr" panose="00000400000000000000" pitchFamily="2" charset="-78"/>
            </a:endParaRPr>
          </a:p>
          <a:p>
            <a:pPr algn="r" rtl="1"/>
            <a:endParaRPr lang="fa-IR" sz="1700" dirty="0" smtClean="0">
              <a:solidFill>
                <a:schemeClr val="bg2"/>
              </a:solidFill>
              <a:cs typeface="B Badr" panose="00000400000000000000" pitchFamily="2" charset="-78"/>
            </a:endParaRPr>
          </a:p>
          <a:p>
            <a:pPr algn="r" rtl="1"/>
            <a:r>
              <a:rPr lang="fa-IR" sz="1700" dirty="0" smtClean="0">
                <a:solidFill>
                  <a:schemeClr val="bg2"/>
                </a:solidFill>
                <a:cs typeface="B Badr" panose="00000400000000000000" pitchFamily="2" charset="-78"/>
              </a:rPr>
              <a:t>2- نتیجه عمل به این درخواست، تشخیص چه چیزی است؟</a:t>
            </a:r>
          </a:p>
          <a:p>
            <a:pPr algn="r" rtl="1"/>
            <a:endParaRPr lang="fa-IR" sz="1700" dirty="0">
              <a:solidFill>
                <a:schemeClr val="bg2"/>
              </a:solidFill>
              <a:cs typeface="B Badr" panose="00000400000000000000" pitchFamily="2" charset="-78"/>
            </a:endParaRPr>
          </a:p>
          <a:p>
            <a:pPr algn="r" rtl="1"/>
            <a:endParaRPr lang="fa-IR" sz="1700" dirty="0" smtClean="0">
              <a:solidFill>
                <a:schemeClr val="bg2"/>
              </a:solidFill>
              <a:cs typeface="B Badr" panose="00000400000000000000" pitchFamily="2" charset="-78"/>
            </a:endParaRPr>
          </a:p>
          <a:p>
            <a:pPr algn="r" rtl="1"/>
            <a:r>
              <a:rPr lang="fa-IR" sz="1700" dirty="0" smtClean="0">
                <a:solidFill>
                  <a:schemeClr val="bg2"/>
                </a:solidFill>
                <a:cs typeface="B Badr" panose="00000400000000000000" pitchFamily="2" charset="-78"/>
              </a:rPr>
              <a:t>3- از نظر قرآن کریم زندگی کدام دسته از انسان ها مورد قبول است؟</a:t>
            </a:r>
          </a:p>
          <a:p>
            <a:pPr algn="r" rtl="1"/>
            <a:endParaRPr lang="fa-IR" sz="1700" dirty="0">
              <a:solidFill>
                <a:schemeClr val="bg2"/>
              </a:solidFill>
              <a:cs typeface="B Badr" panose="00000400000000000000" pitchFamily="2" charset="-78"/>
            </a:endParaRPr>
          </a:p>
          <a:p>
            <a:pPr algn="r" rtl="1"/>
            <a:endParaRPr lang="fa-IR" sz="1700" dirty="0" smtClean="0">
              <a:solidFill>
                <a:schemeClr val="bg2"/>
              </a:solidFill>
              <a:cs typeface="B Badr" panose="00000400000000000000" pitchFamily="2" charset="-78"/>
            </a:endParaRPr>
          </a:p>
          <a:p>
            <a:pPr algn="r" rtl="1"/>
            <a:r>
              <a:rPr lang="fa-IR" sz="1700" dirty="0" smtClean="0">
                <a:solidFill>
                  <a:schemeClr val="bg2"/>
                </a:solidFill>
                <a:cs typeface="B Badr" panose="00000400000000000000" pitchFamily="2" charset="-78"/>
              </a:rPr>
              <a:t>4- قرآن کریم مسلمانان زمان پیامبر (ص) را از چه چیزی بیم میدهد؟</a:t>
            </a:r>
          </a:p>
          <a:p>
            <a:pPr algn="r" rtl="1"/>
            <a:endParaRPr lang="fa-IR" sz="1700" dirty="0">
              <a:solidFill>
                <a:schemeClr val="bg2"/>
              </a:solidFill>
              <a:cs typeface="B Badr" panose="00000400000000000000" pitchFamily="2" charset="-78"/>
            </a:endParaRPr>
          </a:p>
          <a:p>
            <a:pPr algn="r" rtl="1"/>
            <a:endParaRPr lang="fa-IR" sz="1700" dirty="0" smtClean="0">
              <a:solidFill>
                <a:schemeClr val="bg2"/>
              </a:solidFill>
              <a:cs typeface="B Badr" panose="00000400000000000000" pitchFamily="2" charset="-78"/>
            </a:endParaRPr>
          </a:p>
          <a:p>
            <a:pPr algn="r" rtl="1"/>
            <a:r>
              <a:rPr lang="fa-IR" sz="1700" dirty="0" smtClean="0">
                <a:solidFill>
                  <a:schemeClr val="bg2"/>
                </a:solidFill>
                <a:cs typeface="B Badr" panose="00000400000000000000" pitchFamily="2" charset="-78"/>
              </a:rPr>
              <a:t>5- از نظر قرآن کریم، سپاس گذاران واقعی نعمت رسالت چه کسانی هستند؟</a:t>
            </a:r>
          </a:p>
          <a:p>
            <a:pPr algn="r" rtl="1"/>
            <a:endParaRPr lang="fa-IR" sz="1700" dirty="0">
              <a:solidFill>
                <a:schemeClr val="bg2"/>
              </a:solidFill>
              <a:cs typeface="B Badr" panose="00000400000000000000" pitchFamily="2" charset="-78"/>
            </a:endParaRPr>
          </a:p>
          <a:p>
            <a:pPr algn="r" rtl="1"/>
            <a:endParaRPr lang="fa-IR" sz="1700" dirty="0" smtClean="0">
              <a:solidFill>
                <a:schemeClr val="bg2"/>
              </a:solidFill>
              <a:cs typeface="B Badr" panose="00000400000000000000" pitchFamily="2" charset="-78"/>
            </a:endParaRPr>
          </a:p>
          <a:p>
            <a:pPr algn="r" rtl="1"/>
            <a:r>
              <a:rPr lang="fa-IR" sz="1700" dirty="0" smtClean="0">
                <a:solidFill>
                  <a:schemeClr val="bg2"/>
                </a:solidFill>
                <a:cs typeface="B Badr" panose="00000400000000000000" pitchFamily="2" charset="-78"/>
              </a:rPr>
              <a:t>6- بیان تاریخ گذشتگان، از جمله تاریخ اسلام برای چه کسانی عبرت آموز است؟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1066800" y="990600"/>
            <a:ext cx="18288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a-IR" sz="1700" dirty="0">
              <a:cs typeface="B Badr" panose="00000400000000000000" pitchFamily="2" charset="-78"/>
            </a:endParaRPr>
          </a:p>
          <a:p>
            <a:pPr algn="ctr"/>
            <a:endParaRPr lang="fa-IR" sz="1700" dirty="0" smtClean="0">
              <a:cs typeface="B Badr" panose="00000400000000000000" pitchFamily="2" charset="-78"/>
            </a:endParaRPr>
          </a:p>
          <a:p>
            <a:pPr algn="ctr"/>
            <a:endParaRPr lang="fa-IR" sz="1700" dirty="0">
              <a:cs typeface="B Badr" panose="00000400000000000000" pitchFamily="2" charset="-78"/>
            </a:endParaRPr>
          </a:p>
          <a:p>
            <a:pPr algn="ctr"/>
            <a:endParaRPr lang="fa-IR" sz="1700" dirty="0" smtClean="0">
              <a:cs typeface="B Badr" panose="00000400000000000000" pitchFamily="2" charset="-78"/>
            </a:endParaRPr>
          </a:p>
          <a:p>
            <a:pPr algn="ctr"/>
            <a:endParaRPr lang="fa-IR" sz="1700" dirty="0">
              <a:cs typeface="B Badr" panose="00000400000000000000" pitchFamily="2" charset="-78"/>
            </a:endParaRPr>
          </a:p>
          <a:p>
            <a:pPr algn="ctr"/>
            <a:r>
              <a:rPr lang="fa-IR" sz="1700" dirty="0" smtClean="0">
                <a:cs typeface="B Badr" panose="00000400000000000000" pitchFamily="2" charset="-78"/>
              </a:rPr>
              <a:t>یوسف 109</a:t>
            </a:r>
          </a:p>
          <a:p>
            <a:pPr algn="ctr"/>
            <a:endParaRPr lang="fa-IR" sz="1700" dirty="0">
              <a:cs typeface="B Badr" panose="00000400000000000000" pitchFamily="2" charset="-78"/>
            </a:endParaRPr>
          </a:p>
          <a:p>
            <a:pPr algn="ctr"/>
            <a:endParaRPr lang="fa-IR" sz="1700" dirty="0" smtClean="0">
              <a:cs typeface="B Badr" panose="00000400000000000000" pitchFamily="2" charset="-78"/>
            </a:endParaRPr>
          </a:p>
          <a:p>
            <a:pPr algn="ctr"/>
            <a:endParaRPr lang="fa-IR" sz="1700" dirty="0">
              <a:cs typeface="B Badr" panose="00000400000000000000" pitchFamily="2" charset="-78"/>
            </a:endParaRPr>
          </a:p>
          <a:p>
            <a:pPr algn="ctr"/>
            <a:endParaRPr lang="fa-IR" sz="1700" dirty="0" smtClean="0">
              <a:cs typeface="B Badr" panose="00000400000000000000" pitchFamily="2" charset="-78"/>
            </a:endParaRPr>
          </a:p>
          <a:p>
            <a:pPr algn="ctr"/>
            <a:endParaRPr lang="fa-IR" sz="1700" dirty="0">
              <a:cs typeface="B Badr" panose="00000400000000000000" pitchFamily="2" charset="-78"/>
            </a:endParaRPr>
          </a:p>
          <a:p>
            <a:pPr algn="ctr"/>
            <a:endParaRPr lang="fa-IR" sz="1700" dirty="0" smtClean="0">
              <a:cs typeface="B Badr" panose="00000400000000000000" pitchFamily="2" charset="-78"/>
            </a:endParaRPr>
          </a:p>
          <a:p>
            <a:pPr algn="ctr"/>
            <a:endParaRPr lang="fa-IR" sz="1700" dirty="0">
              <a:cs typeface="B Badr" panose="00000400000000000000" pitchFamily="2" charset="-78"/>
            </a:endParaRPr>
          </a:p>
          <a:p>
            <a:pPr algn="ctr"/>
            <a:endParaRPr lang="fa-IR" sz="1700" dirty="0" smtClean="0">
              <a:cs typeface="B Badr" panose="00000400000000000000" pitchFamily="2" charset="-78"/>
            </a:endParaRPr>
          </a:p>
          <a:p>
            <a:pPr algn="ctr"/>
            <a:endParaRPr lang="fa-IR" sz="1700" dirty="0">
              <a:cs typeface="B Badr" panose="00000400000000000000" pitchFamily="2" charset="-78"/>
            </a:endParaRPr>
          </a:p>
          <a:p>
            <a:pPr algn="ctr"/>
            <a:endParaRPr lang="fa-IR" sz="1700" dirty="0" smtClean="0">
              <a:cs typeface="B Badr" panose="00000400000000000000" pitchFamily="2" charset="-78"/>
            </a:endParaRPr>
          </a:p>
          <a:p>
            <a:pPr algn="ctr"/>
            <a:endParaRPr lang="fa-IR" sz="1700" dirty="0" smtClean="0">
              <a:cs typeface="B Badr" panose="00000400000000000000" pitchFamily="2" charset="-78"/>
            </a:endParaRPr>
          </a:p>
          <a:p>
            <a:pPr algn="ctr"/>
            <a:r>
              <a:rPr lang="fa-IR" sz="1700" dirty="0" smtClean="0">
                <a:cs typeface="B Badr" panose="00000400000000000000" pitchFamily="2" charset="-78"/>
              </a:rPr>
              <a:t>یوسف 109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457200"/>
            <a:ext cx="5486400" cy="838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anose="00000400000000000000" pitchFamily="2" charset="-78"/>
              </a:rPr>
              <a:t>با اندیشه در آیات به سوال های زیر پاسخ دهید</a:t>
            </a:r>
            <a:endParaRPr lang="en-US" sz="2000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066800" y="457200"/>
            <a:ext cx="1828800" cy="838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anose="00000400000000000000" pitchFamily="2" charset="-78"/>
              </a:rPr>
              <a:t>سوره / آیه</a:t>
            </a:r>
            <a:endParaRPr lang="en-US" sz="2000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524000"/>
            <a:ext cx="746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tx2"/>
                </a:solidFill>
                <a:cs typeface="B Badr" panose="00000400000000000000" pitchFamily="2" charset="-78"/>
              </a:rPr>
              <a:t>در زمین سیر کنند و عاقبت گذشتگان را ببینند                           یوسف 109</a:t>
            </a:r>
            <a:endParaRPr lang="en-US" dirty="0">
              <a:solidFill>
                <a:schemeClr val="tx2"/>
              </a:solidFill>
              <a:cs typeface="B Badr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281535"/>
            <a:ext cx="746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tx2"/>
                </a:solidFill>
                <a:cs typeface="B Badr" panose="00000400000000000000" pitchFamily="2" charset="-78"/>
              </a:rPr>
              <a:t>عاقبت گذشتگان را بشناسند و از آن عبرت بیاموزند</a:t>
            </a:r>
            <a:endParaRPr lang="en-US" dirty="0">
              <a:solidFill>
                <a:schemeClr val="tx2"/>
              </a:solidFill>
              <a:cs typeface="B Badr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083867"/>
            <a:ext cx="746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tx2"/>
                </a:solidFill>
                <a:cs typeface="B Badr" panose="00000400000000000000" pitchFamily="2" charset="-78"/>
              </a:rPr>
              <a:t>کسانی که تقوا پیشه کرده اند                                                یوسف 109</a:t>
            </a:r>
            <a:endParaRPr lang="en-US" dirty="0">
              <a:solidFill>
                <a:schemeClr val="tx2"/>
              </a:solidFill>
              <a:cs typeface="B Badr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886199"/>
            <a:ext cx="746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tx2"/>
                </a:solidFill>
                <a:cs typeface="B Badr" panose="00000400000000000000" pitchFamily="2" charset="-78"/>
              </a:rPr>
              <a:t>روی برگرداندن از ایمان و بازگشت به جاهلیت                       آل عمران 144</a:t>
            </a:r>
            <a:endParaRPr lang="en-US" dirty="0">
              <a:solidFill>
                <a:schemeClr val="tx2"/>
              </a:solidFill>
              <a:cs typeface="B Badr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4643735"/>
            <a:ext cx="746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tx2"/>
                </a:solidFill>
                <a:cs typeface="B Badr" panose="00000400000000000000" pitchFamily="2" charset="-78"/>
              </a:rPr>
              <a:t>کسانی که در ایمانشان استوار باشند                                     آل عمران 144</a:t>
            </a:r>
            <a:endParaRPr lang="en-US" dirty="0">
              <a:solidFill>
                <a:schemeClr val="tx2"/>
              </a:solidFill>
              <a:cs typeface="B Badr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484167"/>
            <a:ext cx="746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tx2"/>
                </a:solidFill>
                <a:cs typeface="B Badr" panose="00000400000000000000" pitchFamily="2" charset="-78"/>
              </a:rPr>
              <a:t>مؤمنانی که تفکّر و تعقل میکنند</a:t>
            </a:r>
            <a:endParaRPr lang="en-US" dirty="0">
              <a:solidFill>
                <a:schemeClr val="tx2"/>
              </a:solidFill>
              <a:cs typeface="B Badr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91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971800"/>
            <a:ext cx="7200900" cy="1485900"/>
          </a:xfrm>
        </p:spPr>
        <p:txBody>
          <a:bodyPr anchor="ctr" anchorCtr="1">
            <a:normAutofit/>
          </a:bodyPr>
          <a:lstStyle/>
          <a:p>
            <a:r>
              <a:rPr lang="fa-IR" sz="8800" dirty="0" smtClean="0">
                <a:cs typeface="B Badr" panose="00000400000000000000" pitchFamily="2" charset="-78"/>
              </a:rPr>
              <a:t>آیه ها</a:t>
            </a:r>
            <a:endParaRPr lang="en-US" sz="8800" dirty="0">
              <a:cs typeface="B Badr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524000"/>
            <a:ext cx="70104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Badr" panose="00000400000000000000" pitchFamily="2" charset="-78"/>
              </a:rPr>
              <a:t>خلاصۀ درس</a:t>
            </a:r>
            <a:endParaRPr lang="en-US" dirty="0">
              <a:cs typeface="B Badr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216328"/>
            <a:ext cx="7097697" cy="1143324"/>
          </a:xfrm>
        </p:spPr>
        <p:txBody>
          <a:bodyPr>
            <a:normAutofit/>
          </a:bodyPr>
          <a:lstStyle/>
          <a:p>
            <a:pPr rtl="1"/>
            <a:r>
              <a:rPr lang="fa-IR" sz="2000" dirty="0" smtClean="0">
                <a:cs typeface="B Badr" panose="00000400000000000000" pitchFamily="2" charset="-78"/>
              </a:rPr>
              <a:t>هشدار قرآن کریم . پیشبینی حضرت علی</a:t>
            </a:r>
            <a:r>
              <a:rPr lang="fa-IR" sz="1200" dirty="0" smtClean="0">
                <a:cs typeface="B Badr" panose="00000400000000000000" pitchFamily="2" charset="-78"/>
              </a:rPr>
              <a:t>(ع) </a:t>
            </a:r>
            <a:r>
              <a:rPr lang="fa-IR" sz="2000" dirty="0" smtClean="0">
                <a:cs typeface="B Badr" panose="00000400000000000000" pitchFamily="2" charset="-78"/>
              </a:rPr>
              <a:t>در مورد آینده . مشکلات دوره امویان و عباسیان</a:t>
            </a:r>
            <a:endParaRPr lang="en-US" sz="2000" dirty="0">
              <a:cs typeface="B Badr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valeh - movahedi</a:t>
            </a:r>
            <a:endParaRPr lang="en-US" sz="1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62484"/>
            <a:ext cx="3657600" cy="2157884"/>
          </a:xfrm>
        </p:spPr>
        <p:txBody>
          <a:bodyPr/>
          <a:lstStyle/>
          <a:p>
            <a:pPr algn="ctr" rtl="1"/>
            <a:r>
              <a:rPr lang="fa-IR" sz="4800" dirty="0" smtClean="0">
                <a:cs typeface="B Badr" panose="00000400000000000000" pitchFamily="2" charset="-78"/>
              </a:rPr>
              <a:t>هشدار قرآن کریم</a:t>
            </a:r>
            <a:endParaRPr lang="en-US" sz="4800" dirty="0">
              <a:cs typeface="B Bad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2795116"/>
            <a:ext cx="365760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4800" dirty="0" smtClean="0">
                <a:solidFill>
                  <a:schemeClr val="tx2">
                    <a:lumMod val="10000"/>
                    <a:lumOff val="90000"/>
                  </a:schemeClr>
                </a:solidFill>
                <a:cs typeface="B Badr" panose="00000400000000000000" pitchFamily="2" charset="-78"/>
              </a:rPr>
              <a:t>هشدار قرآن کریم</a:t>
            </a:r>
            <a:endParaRPr lang="en-US" sz="4800" dirty="0">
              <a:solidFill>
                <a:schemeClr val="tx2">
                  <a:lumMod val="10000"/>
                  <a:lumOff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85801"/>
            <a:ext cx="4191000" cy="5175250"/>
          </a:xfrm>
        </p:spPr>
        <p:txBody>
          <a:bodyPr>
            <a:normAutofit/>
          </a:bodyPr>
          <a:lstStyle/>
          <a:p>
            <a:pPr marL="0" indent="0" algn="justLow" rtl="1">
              <a:buNone/>
            </a:pPr>
            <a:r>
              <a:rPr lang="fa-IR" sz="3200" dirty="0" smtClean="0">
                <a:cs typeface="B Badr" panose="00000400000000000000" pitchFamily="2" charset="-78"/>
              </a:rPr>
              <a:t>خطر انحراف از مسیر الهی حتی برای جامعه ای که به </a:t>
            </a:r>
            <a:r>
              <a:rPr lang="fa-IR" sz="32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B Badr" panose="00000400000000000000" pitchFamily="2" charset="-78"/>
              </a:rPr>
              <a:t>دست پیامبر </a:t>
            </a:r>
            <a:r>
              <a:rPr lang="fa-IR" sz="3200" dirty="0" smtClean="0">
                <a:cs typeface="B Badr" panose="00000400000000000000" pitchFamily="2" charset="-78"/>
              </a:rPr>
              <a:t>هم بنا شده باشد وجود دارد...</a:t>
            </a:r>
            <a:endParaRPr lang="en-US" sz="3200" dirty="0">
              <a:cs typeface="B Bad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68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1.13519 " pathEditMode="relative" rAng="0" ptsTypes="AA">
                                      <p:cBhvr>
                                        <p:cTn id="9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9600" y="-481484"/>
            <a:ext cx="4491990" cy="2157884"/>
          </a:xfrm>
        </p:spPr>
        <p:txBody>
          <a:bodyPr>
            <a:normAutofit/>
          </a:bodyPr>
          <a:lstStyle/>
          <a:p>
            <a:pPr algn="ctr" rtl="1"/>
            <a:r>
              <a:rPr lang="fa-IR" sz="2900" dirty="0" smtClean="0">
                <a:cs typeface="B Badr" panose="00000400000000000000" pitchFamily="2" charset="-78"/>
              </a:rPr>
              <a:t>پیشبینی حضرت علی (ع) در مورد آینده</a:t>
            </a:r>
            <a:endParaRPr lang="en-US" sz="2900" dirty="0">
              <a:cs typeface="B Badr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19600" y="1731888"/>
            <a:ext cx="44919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 smtClean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پیشبینی حضرت علی (ع) در مورد آینده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409700" y="2497980"/>
            <a:ext cx="6858003" cy="186204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Low" rtl="1"/>
            <a:r>
              <a:rPr lang="fa-IR" sz="11500" dirty="0" smtClean="0">
                <a:solidFill>
                  <a:srgbClr val="191B0E"/>
                </a:solidFill>
                <a:cs typeface="B Arabic Style" panose="00000400000000000000" pitchFamily="2" charset="-78"/>
              </a:rPr>
              <a:t>قرآن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30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4 L -3.05556E-6 1.07963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9600" y="1731888"/>
            <a:ext cx="44919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 smtClean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پیشبینی حضرت علی (ع) در مورد آینده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9889"/>
            <a:ext cx="358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اگر مردم بخواهند قرآن را به درستی بخوانند، کالایی کم بها تر از آن وجود نخواهد داشت!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اگر بخواهند قرآن را وارونه و به نفع دنیا طلبان معنی کنند، فراوان تر از آن نخواهد بود!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مردم خود را راهنمای قرآن      می بینند نه قرآن را راهنمای خویش!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در میان آیندگان جز نام قرآن چیزی باقی نمی ماند و جز نوشته اش چیزی از آن نمی دانند!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10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9600" y="1731888"/>
            <a:ext cx="44919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 smtClean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پیشبینی حضرت علی (ع) در مورد آینده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409698" y="2497975"/>
            <a:ext cx="6858000" cy="186204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Low" rtl="1"/>
            <a:r>
              <a:rPr lang="fa-IR" sz="11500" dirty="0" smtClean="0">
                <a:solidFill>
                  <a:srgbClr val="191B0E"/>
                </a:solidFill>
                <a:cs typeface="B Arabic Style" panose="00000400000000000000" pitchFamily="2" charset="-78"/>
              </a:rPr>
              <a:t>حق و باطل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52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9600" y="1731888"/>
            <a:ext cx="44919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 smtClean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پیشبینی حضرت علی (ع) در مورد آینده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چیزی پوشیده تر از حق نیست!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چیزی آشکار تر از باطل نیست!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رایج تر از دروغ بر خدا و </a:t>
            </a:r>
            <a:r>
              <a:rPr lang="fa-IR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B Badr" panose="00000400000000000000" pitchFamily="2" charset="-78"/>
              </a:rPr>
              <a:t>پیامبرش</a:t>
            </a:r>
            <a:r>
              <a:rPr lang="fa-IR" dirty="0" smtClean="0">
                <a:cs typeface="B Badr" panose="00000400000000000000" pitchFamily="2" charset="-78"/>
              </a:rPr>
              <a:t> نیست!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23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9600" y="1731888"/>
            <a:ext cx="44919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 smtClean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پیشبینی حضرت علی (ع) در مورد آینده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409698" y="2497976"/>
            <a:ext cx="6858000" cy="186204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Low" rtl="1"/>
            <a:r>
              <a:rPr lang="fa-IR" sz="11500" dirty="0" smtClean="0">
                <a:solidFill>
                  <a:srgbClr val="191B0E"/>
                </a:solidFill>
                <a:cs typeface="B Arabic Style" panose="00000400000000000000" pitchFamily="2" charset="-78"/>
              </a:rPr>
              <a:t>معروف و منکر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87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9600" y="1731888"/>
            <a:ext cx="44919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 smtClean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پیشبینی حضرت علی (ع) در مورد آینده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480608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هیچ چیز پوشیده تر از معروف و خیر نیست!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هیچ چیز شناخته شده تر از منکر و گناه نیست!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85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9600" y="1731888"/>
            <a:ext cx="44919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 smtClean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پیشبینی حضرت علی (ع) در مورد آینده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587283" y="1613117"/>
            <a:ext cx="6858001" cy="36317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1"/>
            <a:r>
              <a:rPr lang="fa-IR" sz="11500" dirty="0" smtClean="0">
                <a:solidFill>
                  <a:srgbClr val="191B0E"/>
                </a:solidFill>
                <a:cs typeface="B Arabic Style" panose="00000400000000000000" pitchFamily="2" charset="-78"/>
              </a:rPr>
              <a:t>ستمگری و تجاوز بنی امیّه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89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9600" y="1731888"/>
            <a:ext cx="44919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 smtClean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پیشبینی حضرت علی (ع) در مورد آینده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3581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هر حلالی را حرام می کنند!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هر پیمانی را که بسته اند می شکنند!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ظلم بر فقرا افزون یابد!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هم دینداران بر دینشان می گریند!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هم دنیا طلبان بر نابسامانی دنیای خود می گریند!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برای دادخواهی باید سراغ ظالمان رفت و کمک خواست!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algn="justLow" rtl="1"/>
            <a:endParaRPr lang="fa-IR" dirty="0" smtClean="0">
              <a:cs typeface="B Badr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6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791200" y="3810000"/>
            <a:ext cx="7200900" cy="1485900"/>
          </a:xfrm>
        </p:spPr>
        <p:txBody>
          <a:bodyPr anchor="ctr" anchorCtr="1">
            <a:normAutofit/>
          </a:bodyPr>
          <a:lstStyle/>
          <a:p>
            <a:r>
              <a:rPr lang="fa-IR" sz="8800" dirty="0" smtClean="0">
                <a:cs typeface="B Badr" panose="00000400000000000000" pitchFamily="2" charset="-78"/>
              </a:rPr>
              <a:t>یوسف . 109</a:t>
            </a:r>
            <a:endParaRPr lang="en-US" sz="8800" dirty="0">
              <a:cs typeface="B Badr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96200" y="23241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 smtClean="0">
                <a:cs typeface="B Badr" panose="00000400000000000000" pitchFamily="2" charset="-78"/>
              </a:rPr>
              <a:t>یوسف . 109</a:t>
            </a:r>
            <a:endParaRPr lang="en-US" sz="8800" dirty="0">
              <a:cs typeface="B Bad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38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.63125 1.11111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1.65209 -2.22222E-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533400" y="2286000"/>
            <a:ext cx="8153400" cy="800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پس از رحلت </a:t>
            </a:r>
            <a:r>
              <a:rPr lang="fa-IR" sz="40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B Badr" panose="00000400000000000000" pitchFamily="2" charset="-78"/>
              </a:rPr>
              <a:t>پیامبر</a:t>
            </a:r>
            <a:r>
              <a:rPr lang="fa-IR" sz="4000" dirty="0" smtClean="0">
                <a:cs typeface="B Badr" panose="00000400000000000000" pitchFamily="2" charset="-78"/>
              </a:rPr>
              <a:t>، مقام حکومت و مسائل بر مبنای امامت تحقق نیافت! لذا امامان بدون هیچ گونه قدرت سیاسی و امکانات، لازم بر اجرای همه جانبه مسئولیت خود شدند.</a:t>
            </a:r>
          </a:p>
          <a:p>
            <a:pPr marL="0" indent="0" algn="justLow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پس از 25 سال و برای یک دوره کوتاه چهار سال و نه ماهه، حکومت به حضرت علی (ع) رسید و ایشان در همین مدت کوتاه، عالی ترین نمونه انسانی حکومت را به تاریخ عرضه کرد!</a:t>
            </a:r>
          </a:p>
          <a:p>
            <a:pPr marL="0" indent="0" algn="justLow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پس از آن، حکومت به دست مخالفان </a:t>
            </a:r>
            <a:r>
              <a:rPr lang="fa-IR" sz="40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B Badr" panose="00000400000000000000" pitchFamily="2" charset="-78"/>
              </a:rPr>
              <a:t>پیامبر</a:t>
            </a:r>
            <a:r>
              <a:rPr lang="fa-IR" sz="4000" dirty="0" smtClean="0">
                <a:cs typeface="B Badr" panose="00000400000000000000" pitchFamily="2" charset="-78"/>
              </a:rPr>
              <a:t> و کسانی که مجبور به قبول اسلام شده بودند (مثل ابوسفیان که دو سال قبل از رحلت </a:t>
            </a:r>
            <a:r>
              <a:rPr lang="fa-IR" sz="40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B Badr" panose="00000400000000000000" pitchFamily="2" charset="-78"/>
              </a:rPr>
              <a:t>پیامبر</a:t>
            </a:r>
            <a:r>
              <a:rPr lang="fa-IR" sz="4000" dirty="0" smtClean="0">
                <a:cs typeface="B Badr" panose="00000400000000000000" pitchFamily="2" charset="-78"/>
              </a:rPr>
              <a:t> ایمان آورد) افتاد!</a:t>
            </a:r>
          </a:p>
          <a:p>
            <a:pPr marL="0" indent="0" algn="justLow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پس از حضرت علی (ع)، معاویه در سال چهلم هجری و پس از آن یزید، فردی که...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875" r="12500" b="66667"/>
          <a:stretch/>
        </p:blipFill>
        <p:spPr>
          <a:xfrm>
            <a:off x="533400" y="0"/>
            <a:ext cx="8610600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48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533400" y="2286000"/>
            <a:ext cx="8153400" cy="800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پس از رحلت </a:t>
            </a:r>
            <a:r>
              <a:rPr lang="fa-IR" sz="40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B Badr" panose="00000400000000000000" pitchFamily="2" charset="-78"/>
              </a:rPr>
              <a:t>پیامبر</a:t>
            </a:r>
            <a:r>
              <a:rPr lang="fa-IR" sz="4000" dirty="0" smtClean="0">
                <a:cs typeface="B Badr" panose="00000400000000000000" pitchFamily="2" charset="-78"/>
              </a:rPr>
              <a:t>، مقام حکومت و مسائل بر مبنای امامت تحقق نیافت! لذا </a:t>
            </a:r>
            <a:r>
              <a:rPr lang="fa-IR" sz="4000" smtClean="0">
                <a:cs typeface="B Badr" panose="00000400000000000000" pitchFamily="2" charset="-78"/>
              </a:rPr>
              <a:t>امامان </a:t>
            </a:r>
            <a:r>
              <a:rPr lang="fa-IR" sz="4000" smtClean="0">
                <a:cs typeface="B Badr" panose="00000400000000000000" pitchFamily="2" charset="-78"/>
              </a:rPr>
              <a:t>فاقد هر </a:t>
            </a:r>
            <a:r>
              <a:rPr lang="fa-IR" sz="4000" dirty="0" smtClean="0">
                <a:cs typeface="B Badr" panose="00000400000000000000" pitchFamily="2" charset="-78"/>
              </a:rPr>
              <a:t>گونه قدرت سیاسی </a:t>
            </a:r>
            <a:r>
              <a:rPr lang="fa-IR" sz="4000" smtClean="0">
                <a:cs typeface="B Badr" panose="00000400000000000000" pitchFamily="2" charset="-78"/>
              </a:rPr>
              <a:t>و </a:t>
            </a:r>
            <a:r>
              <a:rPr lang="fa-IR" sz="4000" smtClean="0">
                <a:cs typeface="B Badr" panose="00000400000000000000" pitchFamily="2" charset="-78"/>
              </a:rPr>
              <a:t>امکانات </a:t>
            </a:r>
            <a:r>
              <a:rPr lang="fa-IR" sz="4000" smtClean="0">
                <a:cs typeface="B Badr" panose="00000400000000000000" pitchFamily="2" charset="-78"/>
              </a:rPr>
              <a:t>لازم </a:t>
            </a:r>
            <a:r>
              <a:rPr lang="fa-IR" sz="4000" smtClean="0">
                <a:cs typeface="B Badr" panose="00000400000000000000" pitchFamily="2" charset="-78"/>
              </a:rPr>
              <a:t>برای </a:t>
            </a:r>
            <a:r>
              <a:rPr lang="fa-IR" sz="4000" dirty="0" smtClean="0">
                <a:cs typeface="B Badr" panose="00000400000000000000" pitchFamily="2" charset="-78"/>
              </a:rPr>
              <a:t>اجرای همه جانبه مسئولیت خود شدند.</a:t>
            </a:r>
          </a:p>
          <a:p>
            <a:pPr marL="0" indent="0" algn="justLow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پس از 25 سال و برای یک دوره کوتاه چهار سال و نه ماهه، حکومت به حضرت علی (ع) رسید و ایشان در همین مدت کوتاه، عالی ترین نمونه انسانی حکومت را به تاریخ عرضه کرد!</a:t>
            </a:r>
          </a:p>
          <a:p>
            <a:pPr marL="0" indent="0" algn="justLow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پس از آن، حکومت به دست مخالفان </a:t>
            </a:r>
            <a:r>
              <a:rPr lang="fa-IR" sz="40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B Badr" panose="00000400000000000000" pitchFamily="2" charset="-78"/>
              </a:rPr>
              <a:t>پیامبر</a:t>
            </a:r>
            <a:r>
              <a:rPr lang="fa-IR" sz="4000" dirty="0" smtClean="0">
                <a:cs typeface="B Badr" panose="00000400000000000000" pitchFamily="2" charset="-78"/>
              </a:rPr>
              <a:t> و کسانی که مجبور به قبول اسلام شده بودند (مثل ابوسفیان که دو سال قبل از رحلت </a:t>
            </a:r>
            <a:r>
              <a:rPr lang="fa-IR" sz="40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B Badr" panose="00000400000000000000" pitchFamily="2" charset="-78"/>
              </a:rPr>
              <a:t>پیامبر</a:t>
            </a:r>
            <a:r>
              <a:rPr lang="fa-IR" sz="4000" dirty="0" smtClean="0">
                <a:cs typeface="B Badr" panose="00000400000000000000" pitchFamily="2" charset="-78"/>
              </a:rPr>
              <a:t> ایمان آورد) افتاد!</a:t>
            </a:r>
          </a:p>
          <a:p>
            <a:pPr marL="0" indent="0" algn="justLow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پس از حضرت علی (ع)، معاویه در سال چهلم هجری و پس از آن یزید، فردی که...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875" r="12500" b="66667"/>
          <a:stretch/>
        </p:blipFill>
        <p:spPr>
          <a:xfrm>
            <a:off x="533400" y="0"/>
            <a:ext cx="8610600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682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5055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valeh - movahedi</a:t>
            </a:r>
            <a:endParaRPr lang="en-US" sz="1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66" b="11111"/>
          <a:stretch/>
        </p:blipFill>
        <p:spPr>
          <a:xfrm>
            <a:off x="0" y="1447800"/>
            <a:ext cx="8534400" cy="4572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10" name="TextBox 9"/>
          <p:cNvSpPr txBox="1"/>
          <p:nvPr/>
        </p:nvSpPr>
        <p:spPr>
          <a:xfrm>
            <a:off x="1828800" y="3468231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Badr" panose="00000400000000000000" pitchFamily="2" charset="-78"/>
              </a:rPr>
              <a:t>از هیچ کار زشتی ابا نداشت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Badr" panose="00000400000000000000" pitchFamily="2" charset="-78"/>
              </a:rPr>
              <a:t>زن باز بود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Badr" panose="00000400000000000000" pitchFamily="2" charset="-78"/>
              </a:rPr>
              <a:t>احکام دین را مسخره میکرد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Badr" panose="00000400000000000000" pitchFamily="2" charset="-78"/>
              </a:rPr>
              <a:t>شراب خوار بود و سگ بازی و میمون بازی میکرد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Badr" panose="00000400000000000000" pitchFamily="2" charset="-78"/>
              </a:rPr>
              <a:t>واقعه عاشورا را به وجود آورد</a:t>
            </a:r>
          </a:p>
        </p:txBody>
      </p:sp>
    </p:spTree>
    <p:extLst>
      <p:ext uri="{BB962C8B-B14F-4D97-AF65-F5344CB8AC3E}">
        <p14:creationId xmlns:p14="http://schemas.microsoft.com/office/powerpoint/2010/main" xmlns="" val="192248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5334000"/>
            <a:ext cx="7467600" cy="710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fa-IR" sz="2900" dirty="0" smtClean="0">
                <a:solidFill>
                  <a:srgbClr val="191B0E"/>
                </a:solidFill>
                <a:cs typeface="B Badr" panose="00000400000000000000" pitchFamily="2" charset="-78"/>
              </a:rPr>
              <a:t>با این وضع، معلوم است که چه بر سر دین و تعلیمات پیامبر آمد!!</a:t>
            </a:r>
            <a:endParaRPr lang="en-US" sz="2900" dirty="0">
              <a:solidFill>
                <a:srgbClr val="191B0E"/>
              </a:solidFill>
              <a:cs typeface="B Badr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1066800"/>
            <a:ext cx="7467600" cy="3773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/>
            <a:r>
              <a:rPr lang="fa-IR" sz="2900" dirty="0" smtClean="0">
                <a:solidFill>
                  <a:srgbClr val="191B0E"/>
                </a:solidFill>
                <a:cs typeface="B Badr" panose="00000400000000000000" pitchFamily="2" charset="-78"/>
              </a:rPr>
              <a:t>پس از بنی امیه، بنی عبّاس (در زمان امام صادق</a:t>
            </a:r>
            <a:r>
              <a:rPr lang="fa-IR" sz="1800" dirty="0" smtClean="0">
                <a:solidFill>
                  <a:srgbClr val="191B0E"/>
                </a:solidFill>
                <a:cs typeface="B Badr" panose="00000400000000000000" pitchFamily="2" charset="-78"/>
              </a:rPr>
              <a:t>(ع)</a:t>
            </a:r>
            <a:r>
              <a:rPr lang="fa-IR" sz="2900" dirty="0" smtClean="0">
                <a:solidFill>
                  <a:srgbClr val="191B0E"/>
                </a:solidFill>
                <a:cs typeface="B Badr" panose="00000400000000000000" pitchFamily="2" charset="-78"/>
              </a:rPr>
              <a:t>) که خود را عموزادگان ائمه می دانستند، حکومت را به دست گرفتند ولی مانند بنی امیه، به اهل بیت </a:t>
            </a:r>
            <a:r>
              <a:rPr lang="fa-IR" sz="2900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B Badr" panose="00000400000000000000" pitchFamily="2" charset="-78"/>
              </a:rPr>
              <a:t>پیامبر </a:t>
            </a:r>
            <a:r>
              <a:rPr lang="fa-IR" sz="2900" dirty="0" smtClean="0">
                <a:solidFill>
                  <a:srgbClr val="191B0E"/>
                </a:solidFill>
                <a:cs typeface="B Badr" panose="00000400000000000000" pitchFamily="2" charset="-78"/>
              </a:rPr>
              <a:t>ظلم می </a:t>
            </a:r>
            <a:r>
              <a:rPr lang="fa-IR" sz="2900" dirty="0">
                <a:solidFill>
                  <a:srgbClr val="191B0E"/>
                </a:solidFill>
                <a:cs typeface="B Badr" panose="00000400000000000000" pitchFamily="2" charset="-78"/>
              </a:rPr>
              <a:t>کردند! در زمان بنی امیه و پس از آن بنی عبّاس، اگر تحول فرهنگی و معنوی ایجاد شده توسط </a:t>
            </a:r>
            <a:r>
              <a:rPr lang="fa-IR" sz="2900" dirty="0">
                <a:solidFill>
                  <a:schemeClr val="tx2">
                    <a:lumMod val="75000"/>
                    <a:lumOff val="25000"/>
                  </a:schemeClr>
                </a:solidFill>
                <a:cs typeface="B Badr" panose="00000400000000000000" pitchFamily="2" charset="-78"/>
              </a:rPr>
              <a:t>پیامبر</a:t>
            </a:r>
            <a:r>
              <a:rPr lang="fa-IR" sz="2900" dirty="0">
                <a:solidFill>
                  <a:srgbClr val="191B0E"/>
                </a:solidFill>
                <a:cs typeface="B Badr" panose="00000400000000000000" pitchFamily="2" charset="-78"/>
              </a:rPr>
              <a:t> (ص) و قرآن و ائمه نبود، از اسلام جز نام باقی نمی </a:t>
            </a:r>
            <a:r>
              <a:rPr lang="fa-IR" sz="2900" dirty="0" smtClean="0">
                <a:solidFill>
                  <a:srgbClr val="191B0E"/>
                </a:solidFill>
                <a:cs typeface="B Badr" panose="00000400000000000000" pitchFamily="2" charset="-78"/>
              </a:rPr>
              <a:t>ماند.</a:t>
            </a:r>
            <a:endParaRPr lang="en-US" sz="2900" dirty="0">
              <a:solidFill>
                <a:srgbClr val="191B0E"/>
              </a:solidFill>
              <a:cs typeface="B Badr" panose="00000400000000000000" pitchFamily="2" charset="-78"/>
            </a:endParaRPr>
          </a:p>
          <a:p>
            <a:pPr algn="justLow"/>
            <a:r>
              <a:rPr lang="fa-IR" sz="2900" dirty="0" smtClean="0">
                <a:solidFill>
                  <a:srgbClr val="191B0E"/>
                </a:solidFill>
                <a:cs typeface="B Badr" panose="00000400000000000000" pitchFamily="2" charset="-78"/>
              </a:rPr>
              <a:t> </a:t>
            </a:r>
            <a:endParaRPr lang="en-US" sz="2900" dirty="0">
              <a:solidFill>
                <a:schemeClr val="tx2">
                  <a:lumMod val="75000"/>
                  <a:lumOff val="2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331" b="-18476"/>
          <a:stretch/>
        </p:blipFill>
        <p:spPr>
          <a:xfrm>
            <a:off x="2057400" y="3048000"/>
            <a:ext cx="4762500" cy="32004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33231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19600" y="1731888"/>
            <a:ext cx="44919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مسائل و مشکلات سیاسی، اجتماعی و فرهنگی دوره امویان و عباسیان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19600" y="-838200"/>
            <a:ext cx="4491990" cy="2157884"/>
          </a:xfrm>
        </p:spPr>
        <p:txBody>
          <a:bodyPr>
            <a:normAutofit/>
          </a:bodyPr>
          <a:lstStyle/>
          <a:p>
            <a:pPr algn="ctr" rtl="1"/>
            <a:r>
              <a:rPr lang="fa-IR" sz="2900" dirty="0" smtClean="0">
                <a:cs typeface="B Badr" panose="00000400000000000000" pitchFamily="2" charset="-78"/>
              </a:rPr>
              <a:t>مسائل و مشکلات سیاسی، اجتماعی و فرهنگی دوره امویان و عباسیان</a:t>
            </a:r>
            <a:endParaRPr lang="en-US" sz="2900" dirty="0">
              <a:cs typeface="B Badr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1288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ممنوعیت نوشتن احادیث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تحریف در معارف اسلامی و جعل احادیث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ظهور شخصیت ها و الگو های غیر قابل اعتماد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تبدیل حکومت عدل نبوی به سلطنت قیصری و کسرایی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86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4 L -3.05556E-6 1.13172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19600" y="1731888"/>
            <a:ext cx="44919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اشکالات ممنوعیت نوشتن احادیث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19600" y="-481484"/>
            <a:ext cx="4491990" cy="2157884"/>
          </a:xfrm>
        </p:spPr>
        <p:txBody>
          <a:bodyPr>
            <a:normAutofit/>
          </a:bodyPr>
          <a:lstStyle/>
          <a:p>
            <a:pPr algn="ctr" rtl="1"/>
            <a:r>
              <a:rPr lang="fa-IR" sz="2900" dirty="0" smtClean="0">
                <a:cs typeface="B Badr" panose="00000400000000000000" pitchFamily="2" charset="-78"/>
              </a:rPr>
              <a:t>اشکالات ممنوعیت نوشتن احادیث</a:t>
            </a:r>
            <a:endParaRPr lang="en-US" sz="2900" dirty="0">
              <a:cs typeface="B Badr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26153"/>
            <a:ext cx="358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احتمال افزایش خطا در نقل احادیث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ایجاد شرایط مناسب برای جعل حدیث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نبود مدرک و منبع برای تشخیص درستی احادیث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دخالت سلیقه های شخصی در احکام دینی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بی بهره ماندن از یک منبع هدایت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61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4 L -3.05556E-6 1.06852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91000" y="1731888"/>
            <a:ext cx="47205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 smtClean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تحریف در معارف اسلامی و جعل احادیث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91000" y="-481484"/>
            <a:ext cx="4720590" cy="2157884"/>
          </a:xfrm>
        </p:spPr>
        <p:txBody>
          <a:bodyPr>
            <a:normAutofit/>
          </a:bodyPr>
          <a:lstStyle/>
          <a:p>
            <a:pPr algn="ctr" rtl="1"/>
            <a:r>
              <a:rPr lang="fa-IR" sz="2900" dirty="0" smtClean="0">
                <a:cs typeface="B Badr" panose="00000400000000000000" pitchFamily="2" charset="-78"/>
              </a:rPr>
              <a:t>تحریف در معارف اسلامی و جعل احادیث </a:t>
            </a:r>
            <a:endParaRPr lang="en-US" sz="2900" dirty="0">
              <a:cs typeface="B Badr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85800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عده ای مثل کعب الاحبار به تفسیر و تعلیم آیات قرآن و معارف اسلامی مطابق با افکار خود و موافق منافع قدرتمندان پرداختند!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عده ای داستان های خرافی در مورد پیامبران برای مردم می خواندند و باعث گمراهی آنان و ثبت خرافات در تاریخ می شدند!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حاکمان، اغلب به اندیشه هایی میدان می دادند که به قدرت آنان کمک کند و به احادیث جعلی پاداش می دادند!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47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4 L -3.05556E-6 1.06852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91000" y="1731888"/>
            <a:ext cx="47205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 smtClean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ظهور شخصیت ها و الگو های غیر قال اعتماد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91000" y="-710084"/>
            <a:ext cx="4720590" cy="2157884"/>
          </a:xfrm>
        </p:spPr>
        <p:txBody>
          <a:bodyPr>
            <a:normAutofit/>
          </a:bodyPr>
          <a:lstStyle/>
          <a:p>
            <a:pPr algn="ctr" rtl="1"/>
            <a:r>
              <a:rPr lang="fa-IR" sz="2900" dirty="0" smtClean="0">
                <a:cs typeface="B Badr" panose="00000400000000000000" pitchFamily="2" charset="-78"/>
              </a:rPr>
              <a:t>ظهور شخصیت ها و الگو های غیر قابل اعتماد</a:t>
            </a:r>
            <a:endParaRPr lang="en-US" sz="2900" dirty="0">
              <a:cs typeface="B Badr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04800"/>
            <a:ext cx="3581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عموم مردم، شخصیت های برجسته جامعه خود را الگو قرار میدهند! اگر شخصیت های برجسته، به سوی بدی ها بروند، مردم هم به دنبال آن ها گمراه   می شوند!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زمانی که پیامبر (ص) اسوه مردم بود، انسان های آزاده، شجاع، عادل و با ایمان مثل امام علی(ع)، مقداد، عمار، ابوذر و سلمان تربیت شدند!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بیشتر این شخصیت های غیر قابل اعتماد، در دستگاه بنی امیه و    بنی عباس بودند و بسیاری را به گمراهی کشاندند!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71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4 L -3.05556E-6 1.1018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5"/>
          <a:stretch/>
        </p:blipFill>
        <p:spPr>
          <a:xfrm>
            <a:off x="3657600" y="1524000"/>
            <a:ext cx="48768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91000" y="1731888"/>
            <a:ext cx="4720590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900" dirty="0" smtClean="0">
                <a:solidFill>
                  <a:schemeClr val="accent3">
                    <a:lumMod val="75000"/>
                  </a:schemeClr>
                </a:solidFill>
                <a:cs typeface="B Badr" panose="00000400000000000000" pitchFamily="2" charset="-78"/>
              </a:rPr>
              <a:t>تبدیل حکومت عدل نبوی به سلطنت قیصری و کسرایی</a:t>
            </a:r>
            <a:endParaRPr lang="en-US" sz="2900" dirty="0">
              <a:solidFill>
                <a:schemeClr val="accent3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91000" y="-838200"/>
            <a:ext cx="4720590" cy="2157884"/>
          </a:xfrm>
        </p:spPr>
        <p:txBody>
          <a:bodyPr>
            <a:normAutofit/>
          </a:bodyPr>
          <a:lstStyle/>
          <a:p>
            <a:pPr algn="ctr" rtl="1"/>
            <a:r>
              <a:rPr lang="fa-IR" sz="2900" dirty="0" smtClean="0">
                <a:cs typeface="B Badr" panose="00000400000000000000" pitchFamily="2" charset="-78"/>
              </a:rPr>
              <a:t>تبدیل حکومت عدل نبوی به سلطنت قیصری و کسرایی</a:t>
            </a:r>
            <a:endParaRPr lang="en-US" sz="2900" dirty="0">
              <a:cs typeface="B Badr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6089"/>
            <a:ext cx="358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tx2">
                    <a:lumMod val="75000"/>
                    <a:lumOff val="25000"/>
                  </a:schemeClr>
                </a:solidFill>
                <a:cs typeface="B Badr" panose="00000400000000000000" pitchFamily="2" charset="-78"/>
              </a:rPr>
              <a:t>پیامبر</a:t>
            </a:r>
            <a:r>
              <a:rPr lang="fa-IR" dirty="0">
                <a:cs typeface="B Badr" panose="00000400000000000000" pitchFamily="2" charset="-78"/>
              </a:rPr>
              <a:t> (ص) حکومتش را بر پایه مساوات بنا نهاد و ملاک گرامی تر بودن انسان ها را تقوا معرفی </a:t>
            </a:r>
            <a:r>
              <a:rPr lang="fa-IR" dirty="0" smtClean="0">
                <a:cs typeface="B Badr" panose="00000400000000000000" pitchFamily="2" charset="-78"/>
              </a:rPr>
              <a:t>کرد!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پس از رحلت پیامبر، جاهلیت در لباسی جدید وارد زندگی مردم شد! شخصیت های مورد اعتماد پیامبر منزوی شدند!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fa-IR" dirty="0">
              <a:cs typeface="B Badr" panose="00000400000000000000" pitchFamily="2" charset="-78"/>
            </a:endParaRP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Badr" panose="00000400000000000000" pitchFamily="2" charset="-78"/>
              </a:rPr>
              <a:t>دشمنان پیامبر خود را دوست خواندند و پس از بدست گرفتن قدرت، برای خود کاخ های مجلل ساختند و املاک سرزمین را به تصرف خود در آوردند و به خوش گذرانی پرداختند!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63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4 L -3.05556E-6 1.1018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524000"/>
            <a:ext cx="7010400" cy="465534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extBox 6"/>
          <p:cNvSpPr txBox="1"/>
          <p:nvPr/>
        </p:nvSpPr>
        <p:spPr>
          <a:xfrm>
            <a:off x="0" y="-47655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End of slide show</a:t>
            </a:r>
            <a:r>
              <a:rPr lang="en-US" sz="600" dirty="0"/>
              <a:t>,</a:t>
            </a:r>
            <a:r>
              <a:rPr lang="en-US" sz="600" dirty="0" smtClean="0"/>
              <a:t> </a:t>
            </a:r>
            <a:r>
              <a:rPr lang="en-US" sz="600" dirty="0"/>
              <a:t>c</a:t>
            </a:r>
            <a:r>
              <a:rPr lang="en-US" sz="600" dirty="0" smtClean="0"/>
              <a:t>lick to exit</a:t>
            </a:r>
            <a:endParaRPr lang="en-US" sz="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/>
          <a:lstStyle/>
          <a:p>
            <a:pPr rtl="1"/>
            <a:r>
              <a:rPr lang="fa-IR" dirty="0" smtClean="0">
                <a:cs typeface="B Badr" panose="00000400000000000000" pitchFamily="2" charset="-78"/>
              </a:rPr>
              <a:t>پایان...</a:t>
            </a:r>
            <a:endParaRPr lang="en-US" dirty="0">
              <a:cs typeface="B Badr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valeh - movahedi</a:t>
            </a:r>
            <a:endParaRPr lang="en-US" sz="1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73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اَفَلَم یَسیــروا فِی الاَرضِ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پس آیا در زمین نگشته اند؟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 smtClean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یوسف . 109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91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فَیَنطُروا کَیفَ کـانَ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تا بنگرند که چگونه بود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 smtClean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یوسف . 109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عـاقِبَهُ الَّذینَ مـِن قَبلِهِم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عواقب پیشینیانشان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 smtClean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یوسف . 109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وَ لَدارُ الأخـِرَه خَیرٌ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و قطعا سرای آخرت بسیار نیکو تر است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 smtClean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یوسف . 109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لِلَّذینَ اتَّقـوا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برای اهل تقوا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 smtClean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یوسف . 109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2108190"/>
            <a:ext cx="5715000" cy="3213119"/>
          </a:xfrm>
          <a:prstGeom prst="rect">
            <a:avLst/>
          </a:prstGeom>
          <a:blipFill dpi="0" rotWithShape="1">
            <a:blip r:embed="rId2">
              <a:alphaModFix amt="52000"/>
              <a:lum bright="70000" contrast="-70000"/>
            </a:blip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اَفَلا تَعقِـلونَ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388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dirty="0" smtClean="0">
                <a:cs typeface="B Badr" panose="00000400000000000000" pitchFamily="2" charset="-78"/>
              </a:rPr>
              <a:t>آیا اندیشه نمی کنید؟</a:t>
            </a:r>
            <a:endParaRPr lang="en-US" sz="4000" dirty="0">
              <a:cs typeface="B Badr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550" y="571500"/>
            <a:ext cx="7200900" cy="14859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800" dirty="0" smtClean="0">
                <a:solidFill>
                  <a:schemeClr val="bg2">
                    <a:lumMod val="90000"/>
                  </a:schemeClr>
                </a:solidFill>
                <a:cs typeface="B Badr" panose="00000400000000000000" pitchFamily="2" charset="-78"/>
              </a:rPr>
              <a:t>یوسف . 109</a:t>
            </a:r>
            <a:endParaRPr lang="en-US" sz="8800" dirty="0">
              <a:solidFill>
                <a:schemeClr val="bg2">
                  <a:lumMod val="90000"/>
                </a:schemeClr>
              </a:solidFill>
              <a:cs typeface="B Bad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67259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191B0E"/>
                </a:solidFill>
              </a:rPr>
              <a:t>valeh - movahedi</a:t>
            </a:r>
            <a:endParaRPr lang="en-US" sz="1000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0</TotalTime>
  <Words>1481</Words>
  <Application>Microsoft Office PowerPoint</Application>
  <PresentationFormat>On-screen Show (4:3)</PresentationFormat>
  <Paragraphs>234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Crop</vt:lpstr>
      <vt:lpstr>به نام خدا</vt:lpstr>
      <vt:lpstr>آیه ها</vt:lpstr>
      <vt:lpstr>یوسف . 109</vt:lpstr>
      <vt:lpstr>Slide 4</vt:lpstr>
      <vt:lpstr>Slide 5</vt:lpstr>
      <vt:lpstr>Slide 6</vt:lpstr>
      <vt:lpstr>Slide 7</vt:lpstr>
      <vt:lpstr>Slide 8</vt:lpstr>
      <vt:lpstr>Slide 9</vt:lpstr>
      <vt:lpstr>آل عمران . 144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پیام آیات</vt:lpstr>
      <vt:lpstr>Slide 19</vt:lpstr>
      <vt:lpstr>خلاصۀ درس</vt:lpstr>
      <vt:lpstr>هشدار قرآن کریم</vt:lpstr>
      <vt:lpstr>پیشبینی حضرت علی (ع) در مورد آینده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مسائل و مشکلات سیاسی، اجتماعی و فرهنگی دوره امویان و عباسیان</vt:lpstr>
      <vt:lpstr>اشکالات ممنوعیت نوشتن احادیث</vt:lpstr>
      <vt:lpstr>تحریف در معارف اسلامی و جعل احادیث </vt:lpstr>
      <vt:lpstr>ظهور شخصیت ها و الگو های غیر قابل اعتماد</vt:lpstr>
      <vt:lpstr>تبدیل حکومت عدل نبوی به سلطنت قیصری و کسرایی</vt:lpstr>
      <vt:lpstr>پایان...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2015-11-19T13:40:46Z</dcterms:created>
  <dcterms:modified xsi:type="dcterms:W3CDTF">2015-12-15T20:19:38Z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