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59"/>
  </p:notesMasterIdLst>
  <p:sldIdLst>
    <p:sldId id="256" r:id="rId2"/>
    <p:sldId id="279" r:id="rId3"/>
    <p:sldId id="281" r:id="rId4"/>
    <p:sldId id="257" r:id="rId5"/>
    <p:sldId id="258" r:id="rId6"/>
    <p:sldId id="260" r:id="rId7"/>
    <p:sldId id="261" r:id="rId8"/>
    <p:sldId id="262" r:id="rId9"/>
    <p:sldId id="283" r:id="rId10"/>
    <p:sldId id="286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30" r:id="rId21"/>
    <p:sldId id="277" r:id="rId22"/>
    <p:sldId id="278" r:id="rId23"/>
    <p:sldId id="271" r:id="rId24"/>
    <p:sldId id="272" r:id="rId25"/>
    <p:sldId id="273" r:id="rId26"/>
    <p:sldId id="274" r:id="rId27"/>
    <p:sldId id="275" r:id="rId28"/>
    <p:sldId id="276" r:id="rId29"/>
    <p:sldId id="289" r:id="rId30"/>
    <p:sldId id="287" r:id="rId31"/>
    <p:sldId id="288" r:id="rId32"/>
    <p:sldId id="290" r:id="rId33"/>
    <p:sldId id="334" r:id="rId34"/>
    <p:sldId id="335" r:id="rId35"/>
    <p:sldId id="328" r:id="rId36"/>
    <p:sldId id="294" r:id="rId37"/>
    <p:sldId id="295" r:id="rId38"/>
    <p:sldId id="298" r:id="rId39"/>
    <p:sldId id="299" r:id="rId40"/>
    <p:sldId id="300" r:id="rId41"/>
    <p:sldId id="309" r:id="rId42"/>
    <p:sldId id="332" r:id="rId43"/>
    <p:sldId id="311" r:id="rId44"/>
    <p:sldId id="312" r:id="rId45"/>
    <p:sldId id="313" r:id="rId46"/>
    <p:sldId id="314" r:id="rId47"/>
    <p:sldId id="316" r:id="rId48"/>
    <p:sldId id="317" r:id="rId49"/>
    <p:sldId id="318" r:id="rId50"/>
    <p:sldId id="322" r:id="rId51"/>
    <p:sldId id="321" r:id="rId52"/>
    <p:sldId id="324" r:id="rId53"/>
    <p:sldId id="325" r:id="rId54"/>
    <p:sldId id="326" r:id="rId55"/>
    <p:sldId id="327" r:id="rId56"/>
    <p:sldId id="336" r:id="rId57"/>
    <p:sldId id="33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221D-2AF2-47D5-ABCD-60994F9FE515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151A7-A1E0-455E-BCEB-604797A18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932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07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163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/>
            <a:fld id="{02FC1FC6-3C5A-4E17-B970-88FA559AF6F7}" type="slidenum">
              <a:rPr lang="ar-SA">
                <a:cs typeface="Arial" panose="020B0604020202020204" pitchFamily="34" charset="0"/>
              </a:rPr>
              <a:pPr eaLnBrk="1" hangingPunct="1"/>
              <a:t>51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72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3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20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03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FF293-DC37-42E0-9295-8EBA156C5D7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09ED0-B526-494B-AF0C-EA08ED0A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68556"/>
            <a:ext cx="9144000" cy="3314887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نگاهی خلاصه به</a:t>
            </a:r>
          </a:p>
          <a:p>
            <a:pPr algn="ctr"/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 نظام های </a:t>
            </a:r>
            <a:r>
              <a:rPr lang="fa-I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کنترل،تعاریف</a:t>
            </a:r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 و </a:t>
            </a:r>
            <a:r>
              <a:rPr lang="fa-I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کارکردها</a:t>
            </a:r>
            <a:endParaRPr lang="fa-I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  <a:p>
            <a:pPr algn="ctr"/>
            <a:endParaRPr lang="fa-IR" dirty="0" smtClean="0"/>
          </a:p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Zar" panose="00000400000000000000" pitchFamily="2" charset="-78"/>
              </a:rPr>
              <a:t>استاد: جناب آقای دکتر سید محمود حسینی</a:t>
            </a:r>
          </a:p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Zar" panose="00000400000000000000" pitchFamily="2" charset="-78"/>
              </a:rPr>
              <a:t>ارائه : زینب </a:t>
            </a:r>
            <a:r>
              <a:rPr lang="fa-I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Zar" panose="00000400000000000000" pitchFamily="2" charset="-78"/>
              </a:rPr>
              <a:t>ابوطالبی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Zar" panose="00000400000000000000" pitchFamily="2" charset="-78"/>
            </a:endParaRPr>
          </a:p>
          <a:p>
            <a:pPr algn="ctr"/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Zar" panose="00000400000000000000" pitchFamily="2" charset="-78"/>
            </a:endParaRPr>
          </a:p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Zar" panose="00000400000000000000" pitchFamily="2" charset="-78"/>
              </a:rPr>
              <a:t>دی ماه 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fa-IR" dirty="0" smtClean="0"/>
              <a:t>متغیر های کلیدی(ادامه)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/>
              <a:t>5- </a:t>
            </a:r>
            <a:r>
              <a:rPr lang="ar-SA" dirty="0"/>
              <a:t>برداشت از يك ورودي </a:t>
            </a:r>
            <a:r>
              <a:rPr lang="en-US" sz="1600" i="1" dirty="0"/>
              <a:t> Yield</a:t>
            </a:r>
            <a:endParaRPr lang="en-US" sz="1400" dirty="0"/>
          </a:p>
          <a:p>
            <a:pPr marL="457200" lvl="1" indent="0" algn="r" rtl="1">
              <a:buNone/>
            </a:pPr>
            <a:r>
              <a:rPr lang="ar-SA" dirty="0"/>
              <a:t>در برخي مؤسسات ميزان برداشت يا توليد از يك مقدار مشخص مواد اوليه مي‌تواند معرف ميزان سوددهي باشد و يك متغير كليدي است</a:t>
            </a:r>
            <a:r>
              <a:rPr lang="en-US" sz="1400" i="1" dirty="0"/>
              <a:t>.</a:t>
            </a:r>
            <a:endParaRPr lang="en-US" sz="1200" dirty="0"/>
          </a:p>
          <a:p>
            <a:pPr marL="0" indent="0" algn="r" rtl="1">
              <a:buNone/>
            </a:pPr>
            <a:r>
              <a:rPr lang="fa-IR" dirty="0"/>
              <a:t>6- </a:t>
            </a:r>
            <a:r>
              <a:rPr lang="fa-IR" sz="1600" i="1" dirty="0"/>
              <a:t> </a:t>
            </a:r>
            <a:r>
              <a:rPr lang="ar-SA" dirty="0"/>
              <a:t>هزينه هاي مواد اوليه</a:t>
            </a:r>
            <a:r>
              <a:rPr lang="ar-SA" sz="1600" i="1" dirty="0"/>
              <a:t> </a:t>
            </a:r>
            <a:r>
              <a:rPr lang="ar-SA" dirty="0"/>
              <a:t> </a:t>
            </a:r>
            <a:r>
              <a:rPr lang="en-US" sz="1600" i="1" dirty="0"/>
              <a:t>Raw Material Costs</a:t>
            </a:r>
            <a:r>
              <a:rPr lang="fa-IR" dirty="0"/>
              <a:t>  </a:t>
            </a:r>
            <a:endParaRPr lang="en-US" sz="1400" dirty="0"/>
          </a:p>
          <a:p>
            <a:pPr marL="457200" lvl="1" indent="0" algn="r" rtl="1">
              <a:buNone/>
            </a:pPr>
            <a:r>
              <a:rPr lang="ar-SA" dirty="0"/>
              <a:t>چنانچه قيمت مواد اوليه نوسان كند قيمت آن براي كنترل هزينه ها   متغير كليدي است</a:t>
            </a:r>
            <a:r>
              <a:rPr lang="en-US" sz="1400" i="1" dirty="0"/>
              <a:t>.</a:t>
            </a:r>
            <a:endParaRPr lang="en-US" sz="1200" dirty="0"/>
          </a:p>
          <a:p>
            <a:pPr marL="457200" lvl="1" indent="0" algn="r" rtl="1">
              <a:buNone/>
            </a:pPr>
            <a:r>
              <a:rPr lang="fa-IR" dirty="0"/>
              <a:t>(</a:t>
            </a:r>
            <a:r>
              <a:rPr lang="fa-IR" sz="1400" i="1" dirty="0"/>
              <a:t> </a:t>
            </a:r>
            <a:r>
              <a:rPr lang="ar-SA" dirty="0"/>
              <a:t>ولي مزد كارگر كه ساليانه يا شش ماهه تغيير مي‌كند و تغييرات آن قابل پيش‌بيني است متغير كليدي نيست</a:t>
            </a:r>
            <a:r>
              <a:rPr lang="fa-IR" dirty="0"/>
              <a:t>.)</a:t>
            </a:r>
            <a:r>
              <a:rPr lang="en-US" sz="1400" i="1" dirty="0"/>
              <a:t> </a:t>
            </a:r>
            <a:endParaRPr lang="en-US" sz="1200" dirty="0"/>
          </a:p>
          <a:p>
            <a:pPr marL="0" indent="0" algn="r" rtl="1">
              <a:buNone/>
            </a:pPr>
            <a:r>
              <a:rPr lang="fa-IR" sz="2000" dirty="0"/>
              <a:t>7- </a:t>
            </a:r>
            <a:r>
              <a:rPr lang="fa-IR" i="1" dirty="0"/>
              <a:t> </a:t>
            </a:r>
            <a:r>
              <a:rPr lang="ar-SA" sz="2000" dirty="0"/>
              <a:t>تحويل به موقع </a:t>
            </a:r>
            <a:r>
              <a:rPr lang="en-US" i="1" dirty="0"/>
              <a:t> On Time Delivery</a:t>
            </a:r>
            <a:endParaRPr lang="en-US" sz="1600" dirty="0"/>
          </a:p>
          <a:p>
            <a:pPr marL="0" indent="0" algn="r" rtl="1">
              <a:buNone/>
            </a:pPr>
            <a:r>
              <a:rPr lang="ar-SA" dirty="0"/>
              <a:t>در مؤسساتي كه تحويل به موقع مهم و حساس است درصد فروش هاي تأخير دار يك متغير كليدي است</a:t>
            </a:r>
            <a:r>
              <a:rPr lang="en-US" sz="1600" i="1" dirty="0"/>
              <a:t>.</a:t>
            </a:r>
            <a:endParaRPr lang="en-US" sz="1400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ar-SA" sz="2000" b="1" dirty="0"/>
              <a:t>متغيرهاي  توليد و پشتيباني </a:t>
            </a:r>
            <a:r>
              <a:rPr lang="en-US" b="1" i="1" dirty="0"/>
              <a:t> Production and Logistics Variables</a:t>
            </a:r>
            <a:r>
              <a:rPr lang="en-US" sz="2000" b="1" dirty="0"/>
              <a:t> </a:t>
            </a:r>
            <a:endParaRPr lang="en-US" sz="1600" dirty="0"/>
          </a:p>
          <a:p>
            <a:pPr marL="0" indent="0" algn="r" rtl="1">
              <a:buNone/>
            </a:pPr>
            <a:r>
              <a:rPr lang="fa-IR" b="1" dirty="0"/>
              <a:t>     </a:t>
            </a:r>
            <a:r>
              <a:rPr lang="ar-SA" b="1" dirty="0"/>
              <a:t>متغيرهاي  ذيل براي كنترل جريان توليد و تداركات مي­توانند متغيرهاي  كليدي باشند</a:t>
            </a:r>
            <a:r>
              <a:rPr lang="en-US" sz="1600" b="1" i="1" dirty="0"/>
              <a:t>.</a:t>
            </a:r>
            <a:endParaRPr lang="en-US" sz="1400" dirty="0"/>
          </a:p>
          <a:p>
            <a:pPr marL="0" indent="0" algn="r" rtl="1">
              <a:buNone/>
            </a:pPr>
            <a:r>
              <a:rPr lang="fa-IR" dirty="0"/>
              <a:t>1- </a:t>
            </a:r>
            <a:r>
              <a:rPr lang="ar-SA" dirty="0"/>
              <a:t>كنترل هزينه </a:t>
            </a:r>
            <a:r>
              <a:rPr lang="en-US" sz="1600" i="1" dirty="0"/>
              <a:t> Cost Control</a:t>
            </a:r>
            <a:endParaRPr lang="en-US" sz="1400" dirty="0"/>
          </a:p>
          <a:p>
            <a:pPr marL="0" indent="0" algn="r" rtl="1">
              <a:buNone/>
            </a:pPr>
            <a:r>
              <a:rPr lang="ar-SA" dirty="0"/>
              <a:t>هزينه واحد، توليد بريك ساعت كار، يا توليد بر ساعت اضافه كار از جمله متغيرهاي كليدي براي كنترل هزينه است</a:t>
            </a:r>
            <a:r>
              <a:rPr lang="en-US" sz="1600" i="1" dirty="0"/>
              <a:t>.</a:t>
            </a:r>
            <a:endParaRPr lang="en-US" sz="1400" dirty="0"/>
          </a:p>
          <a:p>
            <a:pPr marL="0" indent="0" algn="r" rtl="1">
              <a:buNone/>
            </a:pPr>
            <a:r>
              <a:rPr lang="fa-IR" sz="2000" dirty="0"/>
              <a:t>2-</a:t>
            </a:r>
            <a:r>
              <a:rPr lang="fa-IR" i="1" dirty="0"/>
              <a:t> </a:t>
            </a:r>
            <a:r>
              <a:rPr lang="ar-SA" sz="2000" dirty="0"/>
              <a:t>كاربرد ظرفيت</a:t>
            </a:r>
            <a:r>
              <a:rPr lang="fa-IR" sz="2000" dirty="0"/>
              <a:t>  </a:t>
            </a:r>
            <a:r>
              <a:rPr lang="en-US" i="1" dirty="0"/>
              <a:t>  Capacity Utilization</a:t>
            </a:r>
            <a:endParaRPr lang="en-US" sz="1600" dirty="0"/>
          </a:p>
          <a:p>
            <a:pPr marL="457200" lvl="1" indent="0" algn="r" rtl="1">
              <a:buNone/>
            </a:pPr>
            <a:r>
              <a:rPr lang="ar-SA" dirty="0"/>
              <a:t>در واحدهاي توليد به علت هزينه هاي ثابت و به خصوص در واحدهائي كه تعداد كارگران تغيير نمي‌كندكاربرد ظرفيت مهم است</a:t>
            </a:r>
            <a:r>
              <a:rPr lang="en-US" sz="1400" i="1" dirty="0"/>
              <a:t>.</a:t>
            </a:r>
            <a:endParaRPr lang="en-US" sz="1200" dirty="0"/>
          </a:p>
          <a:p>
            <a:pPr marL="457200" lvl="1" indent="0" algn="r" rtl="1">
              <a:buNone/>
            </a:pPr>
            <a:r>
              <a:rPr lang="ar-SA" dirty="0"/>
              <a:t>در مؤسسات خدماتي ( مشاوره، هتل ها،… )  كه نمي توانند توليد و ذخيره كنند متغيرهائي نظير زمان فروخته شده</a:t>
            </a:r>
            <a:r>
              <a:rPr lang="fa-IR" dirty="0"/>
              <a:t>، </a:t>
            </a:r>
            <a:r>
              <a:rPr lang="ar-SA" dirty="0"/>
              <a:t>وقت كارشناسان يا نرخ اشغال اطاق‌ها كه معرف كاربرد ظرفيت است متغيرهاي  مهمي هستند</a:t>
            </a:r>
            <a:r>
              <a:rPr lang="en-US" sz="1400" i="1" dirty="0"/>
              <a:t>. </a:t>
            </a:r>
            <a:endParaRPr lang="en-US" sz="1200" dirty="0"/>
          </a:p>
          <a:p>
            <a:pPr marL="0" indent="0" algn="r" rtl="1">
              <a:buNone/>
            </a:pPr>
            <a:r>
              <a:rPr lang="fa-IR" dirty="0"/>
              <a:t>3- س</a:t>
            </a:r>
            <a:r>
              <a:rPr lang="ar-SA" dirty="0"/>
              <a:t>فارشات ثبت شده </a:t>
            </a:r>
            <a:r>
              <a:rPr lang="en-US" sz="1600" i="1" dirty="0"/>
              <a:t>      (Backlog)</a:t>
            </a:r>
            <a:endParaRPr lang="en-US" sz="1400" dirty="0"/>
          </a:p>
          <a:p>
            <a:pPr marL="0" indent="0" algn="r" rtl="1">
              <a:buNone/>
            </a:pPr>
            <a:r>
              <a:rPr lang="en-US" sz="1600" i="1" dirty="0"/>
              <a:t> </a:t>
            </a:r>
            <a:r>
              <a:rPr lang="ar-SA" dirty="0"/>
              <a:t>اين متغير مي‌تواند نشانه‌أي براي لزوم تغيير ظرفيت توليدي باشد</a:t>
            </a:r>
            <a:r>
              <a:rPr lang="en-US" sz="1600" i="1" dirty="0"/>
              <a:t>.</a:t>
            </a:r>
            <a:endParaRPr lang="en-US" sz="1400" dirty="0"/>
          </a:p>
          <a:p>
            <a:pPr marL="0" indent="0" algn="r" rtl="1">
              <a:buNone/>
            </a:pPr>
            <a:r>
              <a:rPr lang="fa-IR" dirty="0"/>
              <a:t>4- </a:t>
            </a:r>
            <a:r>
              <a:rPr lang="ar-SA" dirty="0"/>
              <a:t>كيفيت </a:t>
            </a:r>
            <a:r>
              <a:rPr lang="en-US" sz="1600" i="1" dirty="0"/>
              <a:t>(Quality)</a:t>
            </a:r>
            <a:endParaRPr lang="en-US" sz="1400" dirty="0"/>
          </a:p>
          <a:p>
            <a:pPr marL="0" indent="0" algn="r" rtl="1">
              <a:buNone/>
            </a:pPr>
            <a:r>
              <a:rPr lang="en-US" sz="1600" i="1" dirty="0"/>
              <a:t> </a:t>
            </a:r>
            <a:r>
              <a:rPr lang="ar-SA" dirty="0"/>
              <a:t>به خصوص براي مؤسسات نظير داروسازي، حمل ونقل، شاخص هاي معرف كيفيت كار مي‌تواند بسيار مهم و متغير كليدي باشد</a:t>
            </a:r>
            <a:r>
              <a:rPr lang="en-US" sz="1600" i="1" dirty="0"/>
              <a:t>.</a:t>
            </a:r>
            <a:endParaRPr lang="en-US" sz="1400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28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rtl="1"/>
            <a:r>
              <a:rPr lang="fa-IR" b="1" dirty="0" smtClean="0"/>
              <a:t>برخی متغیرهای کلیدی(ادامه)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r" rtl="1"/>
            <a:r>
              <a:rPr lang="fa-IR" b="1" dirty="0" err="1"/>
              <a:t>متغيرهاي</a:t>
            </a:r>
            <a:r>
              <a:rPr lang="fa-IR" b="1" dirty="0"/>
              <a:t> </a:t>
            </a:r>
            <a:r>
              <a:rPr lang="fa-IR" b="1" dirty="0" err="1"/>
              <a:t>کليدي</a:t>
            </a:r>
            <a:r>
              <a:rPr lang="fa-IR" b="1" dirty="0"/>
              <a:t> </a:t>
            </a:r>
            <a:r>
              <a:rPr lang="fa-IR" b="1" dirty="0" err="1"/>
              <a:t>ديگر</a:t>
            </a:r>
            <a:r>
              <a:rPr lang="fa-IR" b="1" i="1" dirty="0"/>
              <a:t> </a:t>
            </a:r>
            <a:endParaRPr lang="en-US" dirty="0"/>
          </a:p>
          <a:p>
            <a:pPr lvl="0" algn="r" rtl="1"/>
            <a:r>
              <a:rPr lang="fa-IR" dirty="0" err="1"/>
              <a:t>رضايت</a:t>
            </a:r>
            <a:r>
              <a:rPr lang="fa-IR" dirty="0"/>
              <a:t> </a:t>
            </a:r>
            <a:r>
              <a:rPr lang="fa-IR" dirty="0" err="1"/>
              <a:t>مشتري</a:t>
            </a:r>
            <a:r>
              <a:rPr lang="fa-IR" dirty="0"/>
              <a:t> (</a:t>
            </a:r>
            <a:r>
              <a:rPr lang="en-US" i="1" dirty="0"/>
              <a:t>Customer Satisfaction</a:t>
            </a:r>
            <a:r>
              <a:rPr lang="fa-IR" dirty="0"/>
              <a:t>)</a:t>
            </a:r>
            <a:endParaRPr lang="en-US" dirty="0"/>
          </a:p>
          <a:p>
            <a:pPr lvl="0" algn="r" rtl="1"/>
            <a:r>
              <a:rPr lang="fa-IR" dirty="0" err="1"/>
              <a:t>نگهداري</a:t>
            </a:r>
            <a:r>
              <a:rPr lang="fa-IR" dirty="0"/>
              <a:t> </a:t>
            </a:r>
            <a:r>
              <a:rPr lang="fa-IR" dirty="0" err="1"/>
              <a:t>مشتري</a:t>
            </a:r>
            <a:r>
              <a:rPr lang="fa-IR" dirty="0"/>
              <a:t> (</a:t>
            </a:r>
            <a:r>
              <a:rPr lang="en-US" i="1" dirty="0"/>
              <a:t>Customer Pretension</a:t>
            </a:r>
            <a:r>
              <a:rPr lang="fa-IR" dirty="0"/>
              <a:t>)</a:t>
            </a:r>
            <a:endParaRPr lang="en-US" dirty="0"/>
          </a:p>
          <a:p>
            <a:pPr lvl="0" algn="r" rtl="1"/>
            <a:r>
              <a:rPr lang="fa-IR" dirty="0" err="1"/>
              <a:t>پشتيباني</a:t>
            </a:r>
            <a:r>
              <a:rPr lang="fa-IR" dirty="0"/>
              <a:t> </a:t>
            </a:r>
            <a:r>
              <a:rPr lang="fa-IR" dirty="0" err="1"/>
              <a:t>مشتري</a:t>
            </a:r>
            <a:r>
              <a:rPr lang="fa-IR" dirty="0"/>
              <a:t> (</a:t>
            </a:r>
            <a:r>
              <a:rPr lang="en-US" i="1" dirty="0"/>
              <a:t>Customer Royalty</a:t>
            </a:r>
            <a:r>
              <a:rPr lang="fa-IR" dirty="0"/>
              <a:t>)</a:t>
            </a:r>
            <a:endParaRPr lang="en-US" dirty="0"/>
          </a:p>
          <a:p>
            <a:pPr algn="r" rtl="1"/>
            <a:r>
              <a:rPr lang="ar-SA" dirty="0"/>
              <a:t> </a:t>
            </a:r>
            <a:endParaRPr lang="en-US" dirty="0"/>
          </a:p>
          <a:p>
            <a:pPr algn="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ar-SA" b="1" dirty="0"/>
              <a:t>در زمينه مديريت دارائي‌ها</a:t>
            </a:r>
            <a:r>
              <a:rPr lang="fa-IR" b="1" dirty="0"/>
              <a:t>  </a:t>
            </a:r>
            <a:r>
              <a:rPr lang="en-US" b="1" i="1" dirty="0"/>
              <a:t> Asset Management</a:t>
            </a:r>
            <a:r>
              <a:rPr lang="en-US" b="1" dirty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سوددهي تابع درآمد و نيز ميزان منابع و دارائي‌هائي است كه براي كسب درآمد درنظرگرفته شده‌اند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i="1" dirty="0"/>
              <a:t> </a:t>
            </a:r>
            <a:r>
              <a:rPr lang="ar-SA" dirty="0"/>
              <a:t>متغيرهاي  كليدي ذيل در كنترل بهره‌وري از دارائي‌ها مي‌تواند بكار رود</a:t>
            </a:r>
            <a:r>
              <a:rPr lang="en-US" i="1" dirty="0"/>
              <a:t>.</a:t>
            </a:r>
            <a:endParaRPr lang="en-US" dirty="0"/>
          </a:p>
          <a:p>
            <a:pPr marL="0" indent="0" algn="r" rtl="1">
              <a:buNone/>
            </a:pPr>
            <a:r>
              <a:rPr lang="fa-IR" dirty="0"/>
              <a:t>1-  </a:t>
            </a:r>
            <a:r>
              <a:rPr lang="ar-SA" dirty="0"/>
              <a:t>انبار </a:t>
            </a:r>
            <a:r>
              <a:rPr lang="en-US" i="1" dirty="0"/>
              <a:t> Inventory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چرخش انبار (نسبت متوسط فروش به متوسط انبار) معرف ميزان دارائي در انبار براي كسب فروش است و كاهش آن معرف سوددهي و عدم هماهنگي فروش و توليدات</a:t>
            </a:r>
            <a:r>
              <a:rPr lang="fa-IR" dirty="0"/>
              <a:t>.</a:t>
            </a:r>
            <a:r>
              <a:rPr lang="en-US" i="1" dirty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fa-IR" dirty="0"/>
              <a:t>2-</a:t>
            </a:r>
            <a:r>
              <a:rPr lang="ar-SA" dirty="0"/>
              <a:t>بدهكاران</a:t>
            </a:r>
            <a:r>
              <a:rPr lang="fa-IR" dirty="0"/>
              <a:t>  </a:t>
            </a:r>
            <a:r>
              <a:rPr lang="en-US" i="1" dirty="0"/>
              <a:t> Accounts Receivable</a:t>
            </a:r>
            <a:r>
              <a:rPr lang="fa-IR" dirty="0"/>
              <a:t>  </a:t>
            </a:r>
            <a:endParaRPr lang="en-US" dirty="0"/>
          </a:p>
          <a:p>
            <a:pPr marL="0" indent="0" algn="r" rtl="1">
              <a:buNone/>
            </a:pPr>
            <a:r>
              <a:rPr lang="en-US" i="1" dirty="0"/>
              <a:t> </a:t>
            </a:r>
            <a:r>
              <a:rPr lang="ar-SA" dirty="0"/>
              <a:t>حساب بدهكاران نوعي دارائي است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ar-SA" dirty="0"/>
              <a:t>ميزان بدهكاران برحسب ً روز فروش ً متغير كليدي است كه ميزان دارائي در بدهكاران رانشان مي دهد</a:t>
            </a:r>
            <a:r>
              <a:rPr lang="en-US" i="1" dirty="0"/>
              <a:t>.</a:t>
            </a:r>
            <a:endParaRPr lang="en-US" dirty="0"/>
          </a:p>
          <a:p>
            <a:pPr marL="0" indent="0" algn="r" rtl="1">
              <a:buNone/>
            </a:pPr>
            <a:r>
              <a:rPr lang="fa-IR" dirty="0"/>
              <a:t>3- </a:t>
            </a:r>
            <a:r>
              <a:rPr lang="fa-IR" i="1" dirty="0"/>
              <a:t> </a:t>
            </a:r>
            <a:r>
              <a:rPr lang="ar-SA" dirty="0"/>
              <a:t>بازده سرمايه </a:t>
            </a:r>
            <a:r>
              <a:rPr lang="en-US" i="1" dirty="0"/>
              <a:t> Investment Return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در بانك ها و مؤسسات بيمه كه سرمايه‌گذاري منابع‌</a:t>
            </a:r>
            <a:r>
              <a:rPr lang="fa-IR" dirty="0"/>
              <a:t> </a:t>
            </a:r>
            <a:r>
              <a:rPr lang="fa-IR" dirty="0" err="1"/>
              <a:t>مالي</a:t>
            </a:r>
            <a:r>
              <a:rPr lang="ar-SA" dirty="0"/>
              <a:t> مهم است، بازده سرمايه‌گذاري انجام شده يك متغير كليدي است</a:t>
            </a:r>
            <a:r>
              <a:rPr lang="en-US" i="1" dirty="0"/>
              <a:t>.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67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fa-IR" b="1" dirty="0" smtClean="0"/>
              <a:t>تعاریف و </a:t>
            </a:r>
            <a:r>
              <a:rPr lang="fa-IR" b="1" dirty="0" err="1" smtClean="0"/>
              <a:t>کارکردهای</a:t>
            </a:r>
            <a:r>
              <a:rPr lang="fa-IR" b="1" dirty="0" smtClean="0"/>
              <a:t> کنترل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Low" rtl="1">
              <a:lnSpc>
                <a:spcPct val="110000"/>
              </a:lnSpc>
            </a:pPr>
            <a:r>
              <a:rPr lang="fa-IR" b="1" dirty="0" smtClean="0"/>
              <a:t>تعریف </a:t>
            </a:r>
          </a:p>
          <a:p>
            <a:pPr algn="justLow" rtl="1">
              <a:lnSpc>
                <a:spcPct val="110000"/>
              </a:lnSpc>
            </a:pPr>
            <a:r>
              <a:rPr lang="fa-IR" b="1" dirty="0" smtClean="0"/>
              <a:t>ارزیابی </a:t>
            </a:r>
            <a:r>
              <a:rPr lang="fa-IR" b="1" dirty="0"/>
              <a:t>موشکافانه و نقادانه طرحها، فعالیتها و نتایج </a:t>
            </a:r>
            <a:r>
              <a:rPr lang="fa-IR" b="1" dirty="0" smtClean="0"/>
              <a:t>به</a:t>
            </a:r>
            <a:r>
              <a:rPr lang="en-US" b="1" dirty="0" smtClean="0"/>
              <a:t> </a:t>
            </a:r>
            <a:r>
              <a:rPr lang="fa-IR" b="1" dirty="0" smtClean="0"/>
              <a:t>گونه </a:t>
            </a:r>
            <a:r>
              <a:rPr lang="fa-IR" b="1" dirty="0" err="1" smtClean="0"/>
              <a:t>اي</a:t>
            </a:r>
            <a:r>
              <a:rPr lang="fa-IR" b="1" dirty="0" smtClean="0"/>
              <a:t> </a:t>
            </a:r>
            <a:r>
              <a:rPr lang="fa-IR" b="1" dirty="0"/>
              <a:t>که اطلاعاتی را </a:t>
            </a:r>
            <a:r>
              <a:rPr lang="fa-IR" b="1" dirty="0" err="1"/>
              <a:t>براي</a:t>
            </a:r>
            <a:r>
              <a:rPr lang="fa-IR" b="1" dirty="0"/>
              <a:t> اقدامات آتی فراهم </a:t>
            </a:r>
            <a:r>
              <a:rPr lang="fa-IR" b="1" dirty="0" smtClean="0"/>
              <a:t>کند.</a:t>
            </a:r>
          </a:p>
          <a:p>
            <a:pPr algn="justLow" rtl="1">
              <a:lnSpc>
                <a:spcPct val="110000"/>
              </a:lnSpc>
            </a:pPr>
            <a:r>
              <a:rPr lang="fa-IR" b="1" dirty="0"/>
              <a:t>پشتیبانی از فهم آنچه در سازمان [محیط درونی] و </a:t>
            </a:r>
            <a:r>
              <a:rPr lang="fa-IR" b="1" dirty="0" smtClean="0"/>
              <a:t>بازار[محیط </a:t>
            </a:r>
            <a:r>
              <a:rPr lang="fa-IR" b="1" dirty="0"/>
              <a:t>بیرونی] رخ </a:t>
            </a:r>
            <a:r>
              <a:rPr lang="fa-IR" b="1" dirty="0" smtClean="0"/>
              <a:t>می دهد </a:t>
            </a:r>
            <a:r>
              <a:rPr lang="fa-IR" b="1" dirty="0"/>
              <a:t>و کمک به نفوذ بر اقداماتی مشارکت جویانه [</a:t>
            </a:r>
            <a:r>
              <a:rPr lang="fa-IR" b="1" dirty="0" err="1"/>
              <a:t>اثرگذارانه</a:t>
            </a:r>
            <a:r>
              <a:rPr lang="fa-IR" b="1" dirty="0"/>
              <a:t>] </a:t>
            </a:r>
            <a:r>
              <a:rPr lang="fa-IR" b="1" dirty="0" smtClean="0"/>
              <a:t>بر محیط بیرون و درون.</a:t>
            </a:r>
          </a:p>
          <a:p>
            <a:pPr algn="justLow" rtl="1">
              <a:lnSpc>
                <a:spcPct val="110000"/>
              </a:lnSpc>
            </a:pPr>
            <a:r>
              <a:rPr lang="fa-IR" b="1" dirty="0" err="1" smtClean="0"/>
              <a:t>لورنژ</a:t>
            </a:r>
            <a:r>
              <a:rPr lang="fa-IR" b="1" dirty="0" smtClean="0"/>
              <a:t>: کنترل </a:t>
            </a:r>
            <a:r>
              <a:rPr lang="fa-IR" b="1" dirty="0" err="1" smtClean="0"/>
              <a:t>راهبردي</a:t>
            </a:r>
            <a:r>
              <a:rPr lang="fa-IR" b="1" dirty="0" smtClean="0"/>
              <a:t> </a:t>
            </a:r>
            <a:r>
              <a:rPr lang="fa-IR" b="1" dirty="0"/>
              <a:t>عبارت است از سیستمی که مدیران را در ارزیابی رابطه راهبرد سازمان </a:t>
            </a:r>
            <a:r>
              <a:rPr lang="fa-IR" b="1" dirty="0" smtClean="0"/>
              <a:t>با پیشرفت </a:t>
            </a:r>
            <a:r>
              <a:rPr lang="fa-IR" b="1" dirty="0"/>
              <a:t>آن در </a:t>
            </a:r>
            <a:r>
              <a:rPr lang="fa-IR" b="1" dirty="0" err="1"/>
              <a:t>اجراي</a:t>
            </a:r>
            <a:r>
              <a:rPr lang="fa-IR" b="1" dirty="0"/>
              <a:t> اهداف خویش و هنگام بروز اختلاف </a:t>
            </a:r>
            <a:r>
              <a:rPr lang="fa-IR" b="1" dirty="0" err="1"/>
              <a:t>براي</a:t>
            </a:r>
            <a:r>
              <a:rPr lang="fa-IR" b="1" dirty="0"/>
              <a:t> </a:t>
            </a:r>
            <a:r>
              <a:rPr lang="fa-IR" b="1" dirty="0" smtClean="0"/>
              <a:t>زمینه </a:t>
            </a:r>
            <a:r>
              <a:rPr lang="fa-IR" b="1" dirty="0" err="1" smtClean="0"/>
              <a:t>هایی</a:t>
            </a:r>
            <a:r>
              <a:rPr lang="fa-IR" b="1" dirty="0" smtClean="0"/>
              <a:t> </a:t>
            </a:r>
            <a:r>
              <a:rPr lang="fa-IR" b="1" dirty="0"/>
              <a:t>که </a:t>
            </a:r>
            <a:r>
              <a:rPr lang="fa-IR" b="1" dirty="0" smtClean="0"/>
              <a:t>نیازمند توجه است حمایت می کند.</a:t>
            </a:r>
          </a:p>
          <a:p>
            <a:pPr algn="justLow" rtl="1">
              <a:lnSpc>
                <a:spcPct val="110000"/>
              </a:lnSpc>
            </a:pPr>
            <a:r>
              <a:rPr lang="fa-IR" b="1" dirty="0" err="1" smtClean="0"/>
              <a:t>سایمونز:سیستم</a:t>
            </a:r>
            <a:r>
              <a:rPr lang="fa-IR" b="1" dirty="0" smtClean="0"/>
              <a:t> </a:t>
            </a:r>
            <a:r>
              <a:rPr lang="fa-IR" b="1" dirty="0" err="1" smtClean="0"/>
              <a:t>هاي</a:t>
            </a:r>
            <a:r>
              <a:rPr lang="fa-IR" b="1" dirty="0" smtClean="0"/>
              <a:t> </a:t>
            </a:r>
            <a:r>
              <a:rPr lang="fa-IR" b="1" dirty="0"/>
              <a:t>کنترل مدیریت</a:t>
            </a:r>
            <a:r>
              <a:rPr lang="fa-IR" b="1" dirty="0" smtClean="0"/>
              <a:t>، </a:t>
            </a:r>
            <a:r>
              <a:rPr lang="fa-IR" b="1" dirty="0"/>
              <a:t>رو </a:t>
            </a:r>
            <a:r>
              <a:rPr lang="fa-IR" b="1" dirty="0" smtClean="0"/>
              <a:t>ش ها </a:t>
            </a:r>
            <a:r>
              <a:rPr lang="fa-IR" b="1" dirty="0"/>
              <a:t>و </a:t>
            </a:r>
            <a:r>
              <a:rPr lang="fa-IR" b="1" dirty="0" err="1"/>
              <a:t>فرآیندهاي</a:t>
            </a:r>
            <a:r>
              <a:rPr lang="fa-IR" b="1" dirty="0"/>
              <a:t> رسمی، اطلاعاتی مبنایی است که مدیران استفاده </a:t>
            </a:r>
            <a:r>
              <a:rPr lang="fa-IR" b="1" dirty="0" smtClean="0"/>
              <a:t>می کنند </a:t>
            </a:r>
            <a:r>
              <a:rPr lang="fa-IR" b="1" dirty="0" err="1" smtClean="0"/>
              <a:t>تاالگوهاي</a:t>
            </a:r>
            <a:r>
              <a:rPr lang="fa-IR" b="1" dirty="0" smtClean="0"/>
              <a:t> </a:t>
            </a:r>
            <a:r>
              <a:rPr lang="fa-IR" b="1" dirty="0"/>
              <a:t>[سازمانی و </a:t>
            </a:r>
            <a:r>
              <a:rPr lang="fa-IR" b="1" dirty="0" err="1"/>
              <a:t>رفتاري</a:t>
            </a:r>
            <a:r>
              <a:rPr lang="fa-IR" b="1" dirty="0"/>
              <a:t>] را حفظ کنند یا تغییر دهند.</a:t>
            </a:r>
            <a:endParaRPr lang="fa-IR" b="1" dirty="0" smtClean="0"/>
          </a:p>
          <a:p>
            <a:pPr marL="0" indent="0" algn="justLow" rtl="1">
              <a:lnSpc>
                <a:spcPct val="110000"/>
              </a:lnSpc>
              <a:buNone/>
            </a:pPr>
            <a:endParaRPr lang="fa-IR" b="1" dirty="0" smtClean="0"/>
          </a:p>
          <a:p>
            <a:pPr marL="457200" lvl="1" indent="0" algn="justLow" rtl="1">
              <a:lnSpc>
                <a:spcPct val="110000"/>
              </a:lnSpc>
              <a:buNone/>
            </a:pPr>
            <a:endParaRPr lang="fa-IR" b="1" dirty="0" smtClean="0"/>
          </a:p>
        </p:txBody>
      </p:sp>
    </p:spTree>
    <p:extLst>
      <p:ext uri="{BB962C8B-B14F-4D97-AF65-F5344CB8AC3E}">
        <p14:creationId xmlns:p14="http://schemas.microsoft.com/office/powerpoint/2010/main" val="35071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667" y="152202"/>
            <a:ext cx="7693133" cy="6705798"/>
            <a:chOff x="993667" y="152202"/>
            <a:chExt cx="7693133" cy="67057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3667" y="152202"/>
              <a:ext cx="7481521" cy="6705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sp>
          <p:nvSpPr>
            <p:cNvPr id="3" name="Left Arrow 2"/>
            <p:cNvSpPr/>
            <p:nvPr/>
          </p:nvSpPr>
          <p:spPr>
            <a:xfrm>
              <a:off x="8305800" y="1028700"/>
              <a:ext cx="381000" cy="3238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Arrow 3"/>
            <p:cNvSpPr/>
            <p:nvPr/>
          </p:nvSpPr>
          <p:spPr>
            <a:xfrm>
              <a:off x="8305800" y="1524000"/>
              <a:ext cx="381000" cy="3238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8284688" y="2533650"/>
              <a:ext cx="381000" cy="3238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4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37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rtl="1"/>
            <a:r>
              <a:rPr lang="fa-IR" b="1" dirty="0" smtClean="0"/>
              <a:t>مدل های کنترل برگزیده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936" y="1977709"/>
            <a:ext cx="3892105" cy="38807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b="1" dirty="0" smtClean="0"/>
              <a:t>مدل </a:t>
            </a:r>
            <a:r>
              <a:rPr lang="fa-IR" b="1" dirty="0" err="1" smtClean="0"/>
              <a:t>لورنژ</a:t>
            </a:r>
            <a:r>
              <a:rPr lang="fa-IR" b="1" dirty="0" smtClean="0"/>
              <a:t> و دیگران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b="1" dirty="0" smtClean="0"/>
              <a:t>مدل </a:t>
            </a:r>
            <a:r>
              <a:rPr lang="fa-IR" b="1" dirty="0" err="1" smtClean="0"/>
              <a:t>پریبل</a:t>
            </a:r>
            <a:endParaRPr lang="fa-IR" b="1" dirty="0" smtClean="0"/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b="1" dirty="0" smtClean="0"/>
              <a:t>مدل </a:t>
            </a:r>
            <a:r>
              <a:rPr lang="fa-IR" b="1" dirty="0" err="1" smtClean="0"/>
              <a:t>سایمونز</a:t>
            </a:r>
            <a:endParaRPr lang="fa-IR" b="1" dirty="0" smtClean="0"/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b="1" dirty="0" smtClean="0"/>
              <a:t>مدل آنتونی و دیگران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b="1" dirty="0" smtClean="0"/>
              <a:t>مدل </a:t>
            </a:r>
            <a:r>
              <a:rPr lang="fa-IR" b="1" dirty="0" err="1" smtClean="0"/>
              <a:t>مورلیدهاران</a:t>
            </a:r>
            <a:endParaRPr lang="fa-IR" b="1" dirty="0" smtClean="0"/>
          </a:p>
          <a:p>
            <a:pPr algn="r" rt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79624" y="1977709"/>
            <a:ext cx="738664" cy="3880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 rtl="1"/>
            <a:r>
              <a:rPr lang="fa-IR" dirty="0" smtClean="0"/>
              <a:t>انتخاب براساس</a:t>
            </a:r>
          </a:p>
          <a:p>
            <a:pPr algn="ctr" rtl="1"/>
            <a:r>
              <a:rPr lang="fa-IR" dirty="0" smtClean="0"/>
              <a:t>غنای </a:t>
            </a:r>
            <a:r>
              <a:rPr lang="fa-IR" dirty="0" err="1" smtClean="0"/>
              <a:t>محتوایی،شفافیت</a:t>
            </a:r>
            <a:r>
              <a:rPr lang="fa-IR" dirty="0" smtClean="0"/>
              <a:t> جامعیت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0"/>
            <a:ext cx="7307370" cy="67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45" y="0"/>
            <a:ext cx="6576529" cy="69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5" y="263472"/>
            <a:ext cx="8316700" cy="63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8" y="241413"/>
            <a:ext cx="8977651" cy="66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8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4" y="0"/>
            <a:ext cx="8285996" cy="6604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0"/>
            <a:ext cx="19335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95947"/>
            <a:ext cx="8596668" cy="59823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fa-IR" b="1" dirty="0">
                <a:cs typeface="2  Zar" panose="00000400000000000000" pitchFamily="2" charset="-78"/>
              </a:rPr>
              <a:t/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مردم اغلب بی انصاف, بی منطق و خود </a:t>
            </a:r>
            <a:r>
              <a:rPr lang="fa-IR" b="1" dirty="0" err="1">
                <a:cs typeface="2  Zar" panose="00000400000000000000" pitchFamily="2" charset="-78"/>
              </a:rPr>
              <a:t>محورند,ولی</a:t>
            </a:r>
            <a:r>
              <a:rPr lang="fa-IR" b="1" dirty="0">
                <a:cs typeface="2  Zar" panose="00000400000000000000" pitchFamily="2" charset="-78"/>
              </a:rPr>
              <a:t> آنان را ببخش .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اگر مهربان باشی تو را به داشتن انگیزه های پنهان متهم می </a:t>
            </a:r>
            <a:r>
              <a:rPr lang="fa-IR" b="1" dirty="0" err="1">
                <a:cs typeface="2  Zar" panose="00000400000000000000" pitchFamily="2" charset="-78"/>
              </a:rPr>
              <a:t>کنند,ولی</a:t>
            </a:r>
            <a:r>
              <a:rPr lang="fa-IR" b="1" dirty="0">
                <a:cs typeface="2  Zar" panose="00000400000000000000" pitchFamily="2" charset="-78"/>
              </a:rPr>
              <a:t> مهربان باش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اگر موفق باشی دوستان دروغین </a:t>
            </a:r>
            <a:r>
              <a:rPr lang="fa-IR" b="1" dirty="0" err="1">
                <a:cs typeface="2  Zar" panose="00000400000000000000" pitchFamily="2" charset="-78"/>
              </a:rPr>
              <a:t>ودشمنان</a:t>
            </a:r>
            <a:r>
              <a:rPr lang="fa-IR" b="1" dirty="0">
                <a:cs typeface="2  Zar" panose="00000400000000000000" pitchFamily="2" charset="-78"/>
              </a:rPr>
              <a:t> حقیقی خواهی </a:t>
            </a:r>
            <a:r>
              <a:rPr lang="fa-IR" b="1" dirty="0" err="1">
                <a:cs typeface="2  Zar" panose="00000400000000000000" pitchFamily="2" charset="-78"/>
              </a:rPr>
              <a:t>یافت,ولی</a:t>
            </a:r>
            <a:r>
              <a:rPr lang="fa-IR" b="1" dirty="0">
                <a:cs typeface="2  Zar" panose="00000400000000000000" pitchFamily="2" charset="-78"/>
              </a:rPr>
              <a:t> موفق باش.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اگر شریف و درستکار باشی </a:t>
            </a:r>
            <a:r>
              <a:rPr lang="fa-IR" b="1" dirty="0" err="1">
                <a:cs typeface="2  Zar" panose="00000400000000000000" pitchFamily="2" charset="-78"/>
              </a:rPr>
              <a:t>فریبت</a:t>
            </a:r>
            <a:r>
              <a:rPr lang="fa-IR" b="1" dirty="0">
                <a:cs typeface="2  Zar" panose="00000400000000000000" pitchFamily="2" charset="-78"/>
              </a:rPr>
              <a:t> می </a:t>
            </a:r>
            <a:r>
              <a:rPr lang="fa-IR" b="1" dirty="0" err="1">
                <a:cs typeface="2  Zar" panose="00000400000000000000" pitchFamily="2" charset="-78"/>
              </a:rPr>
              <a:t>دهند,ولی</a:t>
            </a:r>
            <a:r>
              <a:rPr lang="fa-IR" b="1" dirty="0">
                <a:cs typeface="2  Zar" panose="00000400000000000000" pitchFamily="2" charset="-78"/>
              </a:rPr>
              <a:t> شریف و درستکار باش .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آنچه را در طول سالیان سال بنا نهاده ای شاید یک شبه ویران </a:t>
            </a:r>
            <a:r>
              <a:rPr lang="fa-IR" b="1" dirty="0" err="1">
                <a:cs typeface="2  Zar" panose="00000400000000000000" pitchFamily="2" charset="-78"/>
              </a:rPr>
              <a:t>کنند,ولی</a:t>
            </a:r>
            <a:r>
              <a:rPr lang="fa-IR" b="1" dirty="0">
                <a:cs typeface="2  Zar" panose="00000400000000000000" pitchFamily="2" charset="-78"/>
              </a:rPr>
              <a:t> سازنده باش .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اگر به شادمانی و آرامش دست یابی حسادت می کنند , ولی شادمان باش .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نیکی های </a:t>
            </a:r>
            <a:r>
              <a:rPr lang="fa-IR" b="1" dirty="0" err="1">
                <a:cs typeface="2  Zar" panose="00000400000000000000" pitchFamily="2" charset="-78"/>
              </a:rPr>
              <a:t>درونت</a:t>
            </a:r>
            <a:r>
              <a:rPr lang="fa-IR" b="1" dirty="0">
                <a:cs typeface="2  Zar" panose="00000400000000000000" pitchFamily="2" charset="-78"/>
              </a:rPr>
              <a:t> را فراموش می </a:t>
            </a:r>
            <a:r>
              <a:rPr lang="fa-IR" b="1" dirty="0" err="1">
                <a:cs typeface="2  Zar" panose="00000400000000000000" pitchFamily="2" charset="-78"/>
              </a:rPr>
              <a:t>کنند.ولی</a:t>
            </a:r>
            <a:r>
              <a:rPr lang="fa-IR" b="1" dirty="0">
                <a:cs typeface="2  Zar" panose="00000400000000000000" pitchFamily="2" charset="-78"/>
              </a:rPr>
              <a:t> نیکوکار باش .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بهترین های خود را به دنیا ببخش حتی اگر هیچ گاه کافی نباشد.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>
                <a:cs typeface="2  Zar" panose="00000400000000000000" pitchFamily="2" charset="-78"/>
              </a:rPr>
              <a:t>و در نهایت می بینی هر آنچه هست همواره میان "تو و خداوند" است نه میان تو و مردم</a:t>
            </a:r>
            <a:br>
              <a:rPr lang="fa-IR" b="1" dirty="0">
                <a:cs typeface="2  Zar" panose="00000400000000000000" pitchFamily="2" charset="-78"/>
              </a:rPr>
            </a:br>
            <a:r>
              <a:rPr lang="fa-IR" b="1" dirty="0" smtClean="0">
                <a:cs typeface="2  Zar" panose="00000400000000000000" pitchFamily="2" charset="-78"/>
              </a:rPr>
              <a:t>															دکتر </a:t>
            </a:r>
            <a:r>
              <a:rPr lang="fa-IR" b="1" dirty="0">
                <a:cs typeface="2  Zar" panose="00000400000000000000" pitchFamily="2" charset="-78"/>
              </a:rPr>
              <a:t>علی شریعتی</a:t>
            </a:r>
            <a:endParaRPr lang="en-US" dirty="0">
              <a:cs typeface="2  Zar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endParaRPr lang="en-US" dirty="0"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1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88886"/>
              </p:ext>
            </p:extLst>
          </p:nvPr>
        </p:nvGraphicFramePr>
        <p:xfrm>
          <a:off x="508000" y="609598"/>
          <a:ext cx="9093201" cy="56007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1067"/>
                <a:gridCol w="3031067"/>
                <a:gridCol w="3031067"/>
              </a:tblGrid>
              <a:tr h="5358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تدریجی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بنیادی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کنترل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استراتژیک /اجزاء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358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پیوسته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ناپیوسته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تغییرات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محیطی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358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اطمینان کامل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عدم اطمینان کامل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تغییرات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محیطی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92488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مسائل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رقابتی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مسائل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سیاسی، اقتصادی و فرهنگی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کانون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توجه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92488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ارزیابی با گذشته و استاندارد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ارزیابی با دیگران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روش کنترل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358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قومی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فرهنگی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نوع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کنترل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358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تک حلقه ای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چند</a:t>
                      </a:r>
                      <a:r>
                        <a:rPr lang="fa-IR" baseline="0" dirty="0" smtClean="0">
                          <a:latin typeface="Times New Roman" pitchFamily="18" charset="0"/>
                          <a:cs typeface="B Nazanin" pitchFamily="2" charset="-78"/>
                        </a:rPr>
                        <a:t> حلفه ای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یادگیری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358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بوروکراتیک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یادگیرنده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انواع سازمان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358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کمی 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کیفی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Times New Roman" pitchFamily="18" charset="0"/>
                          <a:cs typeface="B Nazanin" pitchFamily="2" charset="-78"/>
                        </a:rPr>
                        <a:t>نوع داده</a:t>
                      </a:r>
                      <a:endParaRPr lang="fa-IR" dirty="0"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/>
              <a:t>تجزیه و تحلیل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991" y="2155636"/>
            <a:ext cx="4228842" cy="1667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14" y="3942249"/>
            <a:ext cx="4218552" cy="1921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70" y="2155636"/>
            <a:ext cx="4280287" cy="183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70" y="4048225"/>
            <a:ext cx="4321444" cy="17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کنترل های اجرای راهبرد</a:t>
            </a:r>
            <a:br>
              <a:rPr lang="fa-IR" sz="2000" dirty="0" smtClean="0"/>
            </a:br>
            <a:r>
              <a:rPr lang="fa-IR" sz="2000" dirty="0" smtClean="0"/>
              <a:t>کارت امتیازی متوازن و مدل های مبتنی بر </a:t>
            </a:r>
            <a:r>
              <a:rPr lang="fa-IR" sz="2000" dirty="0" err="1" smtClean="0"/>
              <a:t>سایبرنتیک</a:t>
            </a:r>
            <a:r>
              <a:rPr lang="fa-IR" sz="2000" dirty="0" smtClean="0"/>
              <a:t/>
            </a:r>
            <a:br>
              <a:rPr lang="fa-IR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5926" y="0"/>
            <a:ext cx="3362325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6" y="3203629"/>
            <a:ext cx="6028820" cy="3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11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5" y="1038387"/>
            <a:ext cx="8678160" cy="50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8095191" cy="56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976"/>
            <a:ext cx="8198666" cy="64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15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14" y="530241"/>
            <a:ext cx="7608324" cy="61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1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68" y="0"/>
            <a:ext cx="6710766" cy="65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2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17" y="396339"/>
            <a:ext cx="7381913" cy="63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5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از منظری دیگر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err="1" smtClean="0"/>
              <a:t>مدیریت:برنامه</a:t>
            </a:r>
            <a:r>
              <a:rPr lang="fa-IR" dirty="0" smtClean="0"/>
              <a:t> ریزی، اجرا، کنترل</a:t>
            </a:r>
          </a:p>
          <a:p>
            <a:pPr algn="r" rtl="1"/>
            <a:r>
              <a:rPr lang="fa-IR" dirty="0" smtClean="0"/>
              <a:t>مسائل به دو سطح استراتژیک و عملیاتی تقسیم می شوند.</a:t>
            </a:r>
          </a:p>
          <a:p>
            <a:pPr algn="r" rtl="1"/>
            <a:r>
              <a:rPr lang="fa-IR" dirty="0" smtClean="0"/>
              <a:t>سطح استراتژیک(سطح مفهومی) مربوط به مسائل ذهنی است</a:t>
            </a:r>
          </a:p>
          <a:p>
            <a:pPr algn="r" rtl="1"/>
            <a:r>
              <a:rPr lang="fa-IR" dirty="0" smtClean="0"/>
              <a:t>مدیریت استراتژیک: تدوین، اجراء و کنترل استراتژیک</a:t>
            </a:r>
          </a:p>
          <a:p>
            <a:pPr algn="r" rtl="1"/>
            <a:r>
              <a:rPr lang="fa-IR" dirty="0" smtClean="0"/>
              <a:t>کنترل استراتژیک تدوین یا برنامه ریزی استراتژیک، کنترل استراتژیک اجراء و کنترل استراتژیک کنترل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7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7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/>
              <a:t>اجزاء </a:t>
            </a:r>
            <a:r>
              <a:rPr lang="fa-IR" b="1" dirty="0"/>
              <a:t>ی</a:t>
            </a:r>
            <a:r>
              <a:rPr lang="fa-IR" b="1" dirty="0" smtClean="0"/>
              <a:t>ک </a:t>
            </a:r>
            <a:r>
              <a:rPr lang="ar-SA" b="1" dirty="0"/>
              <a:t>سيستم كنترل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3819"/>
            <a:ext cx="8596668" cy="27169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 algn="r" rtl="1"/>
            <a:r>
              <a:rPr lang="ar-SA" dirty="0"/>
              <a:t>وسيله  اندازه‌گيري </a:t>
            </a:r>
            <a:r>
              <a:rPr lang="fa-IR" dirty="0"/>
              <a:t>(</a:t>
            </a:r>
            <a:r>
              <a:rPr lang="en-US" i="1" dirty="0"/>
              <a:t>Detector or Sensor</a:t>
            </a:r>
            <a:r>
              <a:rPr lang="fa-IR" dirty="0"/>
              <a:t>)</a:t>
            </a:r>
            <a:r>
              <a:rPr lang="ar-SA" dirty="0"/>
              <a:t>  براي اندازه‌گيري آنچه اتفاق مي‌افتد </a:t>
            </a:r>
            <a:endParaRPr lang="en-US" dirty="0"/>
          </a:p>
          <a:p>
            <a:pPr lvl="0" algn="r" rtl="1"/>
            <a:r>
              <a:rPr lang="ar-SA" dirty="0"/>
              <a:t>وسيله اي براي ارزيابي (</a:t>
            </a:r>
            <a:r>
              <a:rPr lang="en-US" i="1" dirty="0"/>
              <a:t>Assessor</a:t>
            </a:r>
            <a:r>
              <a:rPr lang="ar-SA" dirty="0"/>
              <a:t>) براي ارزيابي آنچه اتفاق مي افتد در مقايسه با برنامه يا نرم‌ها يا آنچه بايد اتفاق افتد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lvl="0" algn="r" rtl="1"/>
            <a:r>
              <a:rPr lang="ar-SA" dirty="0"/>
              <a:t>وسيله‌‌اي براي تغييردادن رفتار( </a:t>
            </a:r>
            <a:r>
              <a:rPr lang="en-US" i="1" dirty="0"/>
              <a:t>Effectors</a:t>
            </a:r>
            <a:r>
              <a:rPr lang="ar-SA" dirty="0"/>
              <a:t>) وسيله اي براي انتقال اطلاعات ( </a:t>
            </a:r>
            <a:r>
              <a:rPr lang="en-US" i="1" dirty="0"/>
              <a:t>Communication network</a:t>
            </a:r>
            <a:r>
              <a:rPr lang="ar-SA" dirty="0"/>
              <a:t> ) </a:t>
            </a:r>
            <a:endParaRPr lang="en-US" dirty="0"/>
          </a:p>
          <a:p>
            <a:pPr lvl="0" algn="r" rtl="1"/>
            <a:r>
              <a:rPr lang="fa-IR" dirty="0"/>
              <a:t>تبادل اطلاعات </a:t>
            </a:r>
            <a:r>
              <a:rPr lang="ar-SA" dirty="0"/>
              <a:t>بين وسائل مزبور</a:t>
            </a:r>
            <a:r>
              <a:rPr lang="en-US" i="1" dirty="0"/>
              <a:t> </a:t>
            </a:r>
            <a:endParaRPr lang="en-US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ar-SA" dirty="0" smtClean="0"/>
              <a:t>مجموعه </a:t>
            </a:r>
            <a:r>
              <a:rPr lang="ar-SA" dirty="0"/>
              <a:t>اجزاء فوق را سيستم كنترل مي‌نامند</a:t>
            </a:r>
            <a:r>
              <a:rPr lang="ar-SA" b="1" dirty="0"/>
              <a:t>. 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1026" name="Objec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7" t="-179" r="-206" b="-302"/>
          <a:stretch>
            <a:fillRect/>
          </a:stretch>
        </p:blipFill>
        <p:spPr bwMode="auto">
          <a:xfrm>
            <a:off x="2329509" y="4731746"/>
            <a:ext cx="4429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400" b="1" dirty="0"/>
              <a:t>سبک کنترل استراتژیک و عملکرد شرکت </a:t>
            </a:r>
            <a:r>
              <a:rPr lang="fa-IR" sz="1400" b="1" dirty="0" err="1"/>
              <a:t>هاي</a:t>
            </a:r>
            <a:r>
              <a:rPr lang="fa-IR" sz="1400" b="1" dirty="0"/>
              <a:t> </a:t>
            </a:r>
            <a:r>
              <a:rPr lang="fa-IR" sz="1400" b="1" dirty="0" err="1"/>
              <a:t>هولدینگ</a:t>
            </a:r>
            <a:r>
              <a:rPr lang="fa-IR" sz="1400" b="1" dirty="0"/>
              <a:t/>
            </a:r>
            <a:br>
              <a:rPr lang="fa-IR" sz="1400" b="1" dirty="0"/>
            </a:br>
            <a:r>
              <a:rPr lang="fa-IR" sz="1400" b="1" dirty="0"/>
              <a:t>سید محمد اعرابی</a:t>
            </a:r>
            <a:r>
              <a:rPr lang="fa-IR" sz="1400" dirty="0"/>
              <a:t>*- </a:t>
            </a:r>
            <a:r>
              <a:rPr lang="fa-IR" sz="1400" b="1" dirty="0"/>
              <a:t>سید کاظم </a:t>
            </a:r>
            <a:r>
              <a:rPr lang="fa-IR" sz="1400" b="1" dirty="0" err="1"/>
              <a:t>چاوشی</a:t>
            </a:r>
            <a:r>
              <a:rPr lang="fa-IR" sz="1400" dirty="0" smtClean="0"/>
              <a:t>**</a:t>
            </a:r>
            <a:br>
              <a:rPr lang="fa-IR" sz="1400" dirty="0" smtClean="0"/>
            </a:br>
            <a:r>
              <a:rPr lang="fa-IR" sz="1400" dirty="0" smtClean="0"/>
              <a:t>مطالعات راهبردی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076450"/>
            <a:ext cx="69056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/>
              <a:t>"کنترل استراتژیک، جزئی از </a:t>
            </a:r>
            <a:r>
              <a:rPr lang="fa-IR" dirty="0" err="1"/>
              <a:t>الگوي</a:t>
            </a:r>
            <a:r>
              <a:rPr lang="fa-IR" dirty="0"/>
              <a:t> جامع </a:t>
            </a:r>
            <a:r>
              <a:rPr lang="fa-IR" dirty="0" smtClean="0"/>
              <a:t>مدیریت استراتژیک </a:t>
            </a:r>
            <a:r>
              <a:rPr lang="fa-IR" dirty="0"/>
              <a:t>است و به آن دسته از </a:t>
            </a:r>
            <a:r>
              <a:rPr lang="fa-IR" dirty="0" err="1"/>
              <a:t>فرآیندهاي</a:t>
            </a:r>
            <a:r>
              <a:rPr lang="fa-IR" dirty="0"/>
              <a:t> رسمی و غیر رسمی اطلاق می شود که</a:t>
            </a:r>
          </a:p>
          <a:p>
            <a:pPr marL="0" indent="0" algn="r" rtl="1">
              <a:buNone/>
            </a:pPr>
            <a:r>
              <a:rPr lang="fa-IR" dirty="0"/>
              <a:t>سازمان را در ایجاد و حفظ پویایی آن </a:t>
            </a:r>
            <a:r>
              <a:rPr lang="fa-IR" dirty="0" err="1"/>
              <a:t>یاري</a:t>
            </a:r>
            <a:r>
              <a:rPr lang="fa-IR" dirty="0"/>
              <a:t> می بخشد. "در این تعریف، پویایی </a:t>
            </a:r>
            <a:r>
              <a:rPr lang="fa-IR" dirty="0" smtClean="0"/>
              <a:t>در</a:t>
            </a:r>
          </a:p>
          <a:p>
            <a:pPr marL="0" indent="0" algn="r" rtl="1">
              <a:buNone/>
            </a:pPr>
            <a:r>
              <a:rPr lang="fa-IR" dirty="0" err="1" smtClean="0"/>
              <a:t>بردارنده</a:t>
            </a:r>
            <a:r>
              <a:rPr lang="fa-IR" dirty="0" smtClean="0"/>
              <a:t> </a:t>
            </a:r>
            <a:r>
              <a:rPr lang="fa-IR" dirty="0"/>
              <a:t>جهت، اثربخشی و هماهنگی استراتژیک است که هر یک به شکل زیر</a:t>
            </a:r>
          </a:p>
          <a:p>
            <a:pPr marL="0" indent="0" algn="r" rtl="1">
              <a:buNone/>
            </a:pPr>
            <a:r>
              <a:rPr lang="fa-IR" dirty="0"/>
              <a:t>تعریف </a:t>
            </a:r>
            <a:r>
              <a:rPr lang="fa-IR" dirty="0" smtClean="0"/>
              <a:t>می شود</a:t>
            </a:r>
            <a:r>
              <a:rPr lang="fa-IR" dirty="0"/>
              <a:t>:</a:t>
            </a:r>
          </a:p>
          <a:p>
            <a:pPr algn="r" rtl="1"/>
            <a:r>
              <a:rPr lang="fa-IR" dirty="0"/>
              <a:t>جهت استراتژیک: اطمینان از صحت ماموریت، ارز </a:t>
            </a:r>
            <a:r>
              <a:rPr lang="fa-IR" dirty="0" err="1"/>
              <a:t>شها</a:t>
            </a:r>
            <a:r>
              <a:rPr lang="fa-IR" dirty="0"/>
              <a:t> و چشم انداز سازمان و</a:t>
            </a:r>
          </a:p>
          <a:p>
            <a:pPr marL="0" indent="0" algn="r" rtl="1">
              <a:buNone/>
            </a:pPr>
            <a:r>
              <a:rPr lang="fa-IR" dirty="0"/>
              <a:t>اهداف استراتژیک؛</a:t>
            </a:r>
          </a:p>
          <a:p>
            <a:pPr algn="r" rtl="1"/>
            <a:r>
              <a:rPr lang="fa-IR" dirty="0"/>
              <a:t>اثربخشی استراتژیک: اطمینان از اثربخشی بالقوه </a:t>
            </a:r>
            <a:r>
              <a:rPr lang="fa-IR" dirty="0" err="1"/>
              <a:t>استراتژي</a:t>
            </a:r>
            <a:r>
              <a:rPr lang="fa-IR" dirty="0"/>
              <a:t> </a:t>
            </a:r>
            <a:r>
              <a:rPr lang="fa-IR" dirty="0" err="1"/>
              <a:t>هاي</a:t>
            </a:r>
            <a:r>
              <a:rPr lang="fa-IR" dirty="0"/>
              <a:t> تدوین شده و</a:t>
            </a:r>
          </a:p>
          <a:p>
            <a:pPr marL="0" indent="0" algn="r" rtl="1">
              <a:buNone/>
            </a:pPr>
            <a:r>
              <a:rPr lang="fa-IR" dirty="0"/>
              <a:t>حفظ اثربخشی آن در طول زمان؛</a:t>
            </a:r>
          </a:p>
          <a:p>
            <a:pPr algn="r" rtl="1"/>
            <a:r>
              <a:rPr lang="fa-IR" dirty="0"/>
              <a:t>هماهنگی استراتژیک: اطمینان از </a:t>
            </a:r>
            <a:r>
              <a:rPr lang="fa-IR" dirty="0" err="1"/>
              <a:t>برقراري</a:t>
            </a:r>
            <a:r>
              <a:rPr lang="fa-IR" dirty="0"/>
              <a:t> یکپارچگی استراتژیک و هماهنگی</a:t>
            </a:r>
          </a:p>
          <a:p>
            <a:pPr marL="0" indent="0" algn="r" rtl="1">
              <a:buNone/>
            </a:pPr>
            <a:r>
              <a:rPr lang="fa-IR" dirty="0"/>
              <a:t>افقی (درونی و بیرونی) بین </a:t>
            </a:r>
            <a:r>
              <a:rPr lang="fa-IR" dirty="0" err="1"/>
              <a:t>اجزاي</a:t>
            </a:r>
            <a:r>
              <a:rPr lang="fa-IR" dirty="0"/>
              <a:t> مدیریت استراتژیک (تدوین، اجرا و کنترل) و</a:t>
            </a:r>
          </a:p>
          <a:p>
            <a:pPr marL="0" indent="0" algn="r" rtl="1">
              <a:buNone/>
            </a:pPr>
            <a:r>
              <a:rPr lang="fa-IR" dirty="0"/>
              <a:t>هماهنگی </a:t>
            </a:r>
            <a:r>
              <a:rPr lang="fa-IR" dirty="0" err="1"/>
              <a:t>عمودي</a:t>
            </a:r>
            <a:r>
              <a:rPr lang="fa-IR" dirty="0"/>
              <a:t> بین </a:t>
            </a:r>
            <a:r>
              <a:rPr lang="fa-IR" dirty="0" err="1"/>
              <a:t>استراتژي</a:t>
            </a:r>
            <a:r>
              <a:rPr lang="fa-IR" dirty="0"/>
              <a:t> </a:t>
            </a:r>
            <a:r>
              <a:rPr lang="fa-IR" dirty="0" err="1"/>
              <a:t>هاي</a:t>
            </a:r>
            <a:r>
              <a:rPr lang="fa-IR" dirty="0"/>
              <a:t> سطح شرکت، کسب </a:t>
            </a:r>
            <a:r>
              <a:rPr lang="fa-IR" dirty="0" err="1"/>
              <a:t>وکار</a:t>
            </a:r>
            <a:r>
              <a:rPr lang="fa-IR" dirty="0"/>
              <a:t> و وظیفه </a:t>
            </a:r>
            <a:r>
              <a:rPr lang="fa-IR" dirty="0" err="1"/>
              <a:t>اي</a:t>
            </a:r>
            <a:r>
              <a:rPr lang="fa-IR" dirty="0"/>
              <a:t> و</a:t>
            </a:r>
          </a:p>
          <a:p>
            <a:pPr marL="0" indent="0" algn="r" rtl="1">
              <a:buNone/>
            </a:pPr>
            <a:r>
              <a:rPr lang="fa-IR" dirty="0"/>
              <a:t>هماهنگی بین سطح استراتژیک و سطح عملیاتی.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75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رابرت </a:t>
            </a:r>
            <a:r>
              <a:rPr lang="fa-IR" dirty="0" err="1" smtClean="0"/>
              <a:t>سایمونز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9371"/>
            <a:ext cx="2809875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10" y="0"/>
            <a:ext cx="1922175" cy="2452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5527"/>
            <a:ext cx="8753475" cy="3442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510" y="1654628"/>
            <a:ext cx="25336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36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3" y="0"/>
            <a:ext cx="620485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98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6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771" y="0"/>
            <a:ext cx="607422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6071"/>
            <a:ext cx="6117771" cy="3281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17771" cy="36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92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7" y="0"/>
            <a:ext cx="8657512" cy="66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2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59" y="204572"/>
            <a:ext cx="8802141" cy="60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14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260984"/>
            <a:ext cx="6922089" cy="58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7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9" y="74236"/>
            <a:ext cx="8896424" cy="67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1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9" y="548641"/>
            <a:ext cx="8871436" cy="57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4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 smtClean="0"/>
              <a:t>کنترل استراتژیک(کنترل هدایت کننده؛ کنترل راهبردی) : راهنمایی و ارزیابی استراتژی</a:t>
            </a:r>
          </a:p>
          <a:p>
            <a:pPr lvl="1" algn="r" rtl="1">
              <a:lnSpc>
                <a:spcPct val="200000"/>
              </a:lnSpc>
            </a:pPr>
            <a:r>
              <a:rPr lang="fa-IR" dirty="0" smtClean="0"/>
              <a:t>با پیگیری مسیر استراتژی در حال اجرا سرو کار دارد.</a:t>
            </a:r>
          </a:p>
          <a:p>
            <a:pPr lvl="1" algn="r" rtl="1">
              <a:lnSpc>
                <a:spcPct val="200000"/>
              </a:lnSpc>
            </a:pPr>
            <a:r>
              <a:rPr lang="fa-IR" dirty="0" smtClean="0"/>
              <a:t>مسائل یا تغییر در فرضیات بنیادی را کشف می کند</a:t>
            </a:r>
          </a:p>
          <a:p>
            <a:pPr lvl="1" algn="r" rtl="1">
              <a:lnSpc>
                <a:spcPct val="200000"/>
              </a:lnSpc>
            </a:pPr>
            <a:r>
              <a:rPr lang="fa-IR" dirty="0" smtClean="0"/>
              <a:t>تعدیل های لازم را انجام می دهد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مدیران چگونه باید استراتژی را کنترل نمایند؟ </a:t>
            </a:r>
          </a:p>
          <a:p>
            <a:pPr lvl="1" algn="r" rtl="1">
              <a:lnSpc>
                <a:spcPct val="200000"/>
              </a:lnSpc>
            </a:pPr>
            <a:r>
              <a:rPr lang="fa-IR" dirty="0" smtClean="0"/>
              <a:t>رویکرد سنتی به دنبال مقایسه نتایج واقعی با </a:t>
            </a:r>
            <a:r>
              <a:rPr lang="fa-IR" dirty="0" err="1" smtClean="0"/>
              <a:t>استانداردهاست</a:t>
            </a:r>
            <a:r>
              <a:rPr lang="fa-I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6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6" y="0"/>
            <a:ext cx="8739247" cy="71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48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2"/>
          <p:cNvPicPr>
            <a:picLocks/>
          </p:cNvPicPr>
          <p:nvPr/>
        </p:nvPicPr>
        <p:blipFill>
          <a:blip r:embed="rId2" cstate="print"/>
          <a:srcRect b="30120"/>
          <a:stretch>
            <a:fillRect/>
          </a:stretch>
        </p:blipFill>
        <p:spPr bwMode="auto">
          <a:xfrm>
            <a:off x="1656589" y="841716"/>
            <a:ext cx="77048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b="23862"/>
          <a:stretch>
            <a:fillRect/>
          </a:stretch>
        </p:blipFill>
        <p:spPr bwMode="auto">
          <a:xfrm>
            <a:off x="1656589" y="3984983"/>
            <a:ext cx="74888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544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Strategic Control Process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fa-IR" smtClean="0">
                <a:cs typeface="B Nazanin" panose="00000400000000000000" pitchFamily="2" charset="-78"/>
              </a:rPr>
              <a:t>تعیین  حیطه  کنترل</a:t>
            </a:r>
            <a:endParaRPr lang="en-US" smtClean="0">
              <a:cs typeface="B Nazanin" panose="00000400000000000000" pitchFamily="2" charset="-78"/>
            </a:endParaRPr>
          </a:p>
          <a:p>
            <a:pPr marL="457200" indent="-457200"/>
            <a:r>
              <a:rPr lang="fa-IR" smtClean="0">
                <a:cs typeface="B Nazanin" panose="00000400000000000000" pitchFamily="2" charset="-78"/>
              </a:rPr>
              <a:t>  تعیین استاندارد</a:t>
            </a:r>
            <a:endParaRPr lang="en-US" smtClean="0">
              <a:cs typeface="B Nazanin" panose="00000400000000000000" pitchFamily="2" charset="-78"/>
            </a:endParaRPr>
          </a:p>
          <a:p>
            <a:pPr marL="457200" indent="-457200"/>
            <a:r>
              <a:rPr lang="fa-IR" smtClean="0">
                <a:cs typeface="B Nazanin" panose="00000400000000000000" pitchFamily="2" charset="-78"/>
              </a:rPr>
              <a:t>اندازه گیری عملکرد</a:t>
            </a:r>
            <a:r>
              <a:rPr lang="en-US" smtClean="0">
                <a:cs typeface="B Nazanin" panose="00000400000000000000" pitchFamily="2" charset="-78"/>
              </a:rPr>
              <a:t>.</a:t>
            </a:r>
          </a:p>
          <a:p>
            <a:pPr marL="457200" indent="-457200"/>
            <a:r>
              <a:rPr lang="fa-IR" smtClean="0">
                <a:cs typeface="B Nazanin" panose="00000400000000000000" pitchFamily="2" charset="-78"/>
              </a:rPr>
              <a:t>مقایسه عملکرد با استانداردها</a:t>
            </a:r>
            <a:r>
              <a:rPr lang="en-US" smtClean="0">
                <a:cs typeface="B Nazanin" panose="00000400000000000000" pitchFamily="2" charset="-78"/>
              </a:rPr>
              <a:t>.</a:t>
            </a:r>
          </a:p>
          <a:p>
            <a:pPr marL="457200" indent="-457200"/>
            <a:r>
              <a:rPr lang="fa-IR" smtClean="0">
                <a:cs typeface="B Nazanin" panose="00000400000000000000" pitchFamily="2" charset="-78"/>
              </a:rPr>
              <a:t> ایجاد تغییرات به اندازه مورد نیاز</a:t>
            </a:r>
            <a:endParaRPr lang="en-US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383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3204"/>
            <a:ext cx="9144000" cy="5715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32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ديدگاه هاي کلاسيک کنترل استراتژيک: کنترل تدريجي استراتژيک</a:t>
            </a:r>
            <a:endParaRPr lang="fa-IR" sz="3200" dirty="0">
              <a:solidFill>
                <a:srgbClr val="FF0000"/>
              </a:solidFill>
              <a:latin typeface="IranNastaliq" pitchFamily="18" charset="0"/>
              <a:ea typeface="IranNastaliq" pitchFamily="18" charset="0"/>
              <a:cs typeface="IranNastaliq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765844"/>
            <a:ext cx="9144000" cy="1428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91944" y="715478"/>
            <a:ext cx="4718898" cy="563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rtl="1"/>
            <a:r>
              <a:rPr lang="fa-IR" sz="2400" dirty="0">
                <a:cs typeface="Nazanin" pitchFamily="2" charset="-78"/>
              </a:rPr>
              <a:t>ميان کنترل تدريجي استراتژيهاي مورد استفاده و کنترل بنيادي که از راه هاي استراتژيک جديد بوجود مي آيد تفاوت است. اين تفاوت مي تواند مطابق تغييرات محيطي اساساً به عنوان بازتاب پيوستگي و خطي بودن يا ناپيوستگي وتغييرات شگرف تفسير شود</a:t>
            </a:r>
            <a:r>
              <a:rPr lang="en-US" sz="2400" dirty="0">
                <a:cs typeface="Nazanin" pitchFamily="2" charset="-78"/>
              </a:rPr>
              <a:t> .</a:t>
            </a:r>
          </a:p>
          <a:p>
            <a:pPr algn="justLow" rtl="1"/>
            <a:r>
              <a:rPr lang="fa-IR" sz="2400" dirty="0">
                <a:cs typeface="Nazanin" pitchFamily="2" charset="-78"/>
              </a:rPr>
              <a:t>انواع کنترل استرتژيک از نظر آقاي لورنژ عبارتند از</a:t>
            </a:r>
            <a:r>
              <a:rPr lang="en-US" sz="2400" dirty="0">
                <a:cs typeface="Nazanin" pitchFamily="2" charset="-78"/>
              </a:rPr>
              <a:t> :</a:t>
            </a:r>
          </a:p>
          <a:p>
            <a:pPr algn="justLow" rtl="1"/>
            <a:r>
              <a:rPr lang="fa-IR" sz="2400" dirty="0">
                <a:cs typeface="Nazanin" pitchFamily="2" charset="-78"/>
              </a:rPr>
              <a:t>الف</a:t>
            </a:r>
            <a:r>
              <a:rPr lang="en-US" sz="2400" dirty="0">
                <a:cs typeface="Nazanin" pitchFamily="2" charset="-78"/>
              </a:rPr>
              <a:t> - </a:t>
            </a:r>
            <a:r>
              <a:rPr lang="fa-IR" sz="2400" dirty="0">
                <a:cs typeface="Nazanin" pitchFamily="2" charset="-78"/>
              </a:rPr>
              <a:t>کنترل تدريجي استراتژيک</a:t>
            </a:r>
            <a:endParaRPr lang="en-US" sz="2400" dirty="0">
              <a:cs typeface="Nazanin" pitchFamily="2" charset="-78"/>
            </a:endParaRPr>
          </a:p>
          <a:p>
            <a:pPr algn="justLow" rtl="1"/>
            <a:r>
              <a:rPr lang="fa-IR" sz="2400" dirty="0">
                <a:cs typeface="Nazanin" pitchFamily="2" charset="-78"/>
              </a:rPr>
              <a:t>ب</a:t>
            </a:r>
            <a:r>
              <a:rPr lang="en-US" sz="2400" dirty="0">
                <a:cs typeface="Nazanin" pitchFamily="2" charset="-78"/>
              </a:rPr>
              <a:t> - </a:t>
            </a:r>
            <a:r>
              <a:rPr lang="fa-IR" sz="2400" dirty="0">
                <a:cs typeface="Nazanin" pitchFamily="2" charset="-78"/>
              </a:rPr>
              <a:t>کنترل بنيادي استراتژيک</a:t>
            </a:r>
            <a:endParaRPr lang="en-US" sz="2400" dirty="0">
              <a:cs typeface="Nazanin" pitchFamily="2" charset="-78"/>
            </a:endParaRPr>
          </a:p>
          <a:p>
            <a:pPr algn="justLow" rtl="1"/>
            <a:r>
              <a:rPr lang="fa-IR" sz="2400" dirty="0">
                <a:cs typeface="Nazanin" pitchFamily="2" charset="-78"/>
              </a:rPr>
              <a:t>مي توان اين دو نوع کنترل استراتژيک بر اساس تعريف به جايگاه با هم مقايسه کرد</a:t>
            </a:r>
            <a:r>
              <a:rPr lang="en-US" sz="2400" dirty="0">
                <a:cs typeface="Nazanin" pitchFamily="2" charset="-78"/>
              </a:rPr>
              <a:t> . </a:t>
            </a:r>
            <a:r>
              <a:rPr lang="fa-IR" sz="2400" dirty="0">
                <a:cs typeface="Nazanin" pitchFamily="2" charset="-78"/>
              </a:rPr>
              <a:t>که در جدول شماره ذيل اين مقايسه نشان داده شده است</a:t>
            </a:r>
            <a:r>
              <a:rPr lang="en-US" sz="2400" dirty="0">
                <a:cs typeface="Nazanin" pitchFamily="2" charset="-78"/>
              </a:rPr>
              <a:t>.</a:t>
            </a:r>
          </a:p>
          <a:p>
            <a:pPr algn="justLow" rtl="1"/>
            <a:r>
              <a:rPr lang="fa-IR" sz="2400" dirty="0">
                <a:cs typeface="Nazanin" pitchFamily="2" charset="-78"/>
              </a:rPr>
              <a:t> </a:t>
            </a:r>
            <a:endParaRPr lang="en-US" sz="2400" dirty="0">
              <a:cs typeface="Nazani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6165304"/>
            <a:ext cx="9144000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1523968" y="6311030"/>
            <a:ext cx="9144000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26" name="Rectangle 25"/>
          <p:cNvSpPr/>
          <p:nvPr/>
        </p:nvSpPr>
        <p:spPr>
          <a:xfrm>
            <a:off x="1523968" y="6525344"/>
            <a:ext cx="9144000" cy="3326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lnSpc>
                <a:spcPct val="150000"/>
              </a:lnSpc>
              <a:defRPr/>
            </a:pPr>
            <a:endParaRPr lang="fa-I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628800"/>
            <a:ext cx="22685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571500"/>
          </a:xfrm>
        </p:spPr>
        <p:txBody>
          <a:bodyPr>
            <a:noAutofit/>
          </a:bodyPr>
          <a:lstStyle/>
          <a:p>
            <a:pPr lvl="1" rtl="1" eaLnBrk="1" hangingPunct="1">
              <a:defRPr/>
            </a:pP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ea typeface="IranNastaliq" pitchFamily="18" charset="0"/>
                <a:cs typeface="IranNastaliq" pitchFamily="18" charset="0"/>
              </a:rPr>
              <a:t/>
            </a:r>
            <a:br>
              <a:rPr lang="fa-IR" sz="3200" b="1" dirty="0">
                <a:solidFill>
                  <a:srgbClr val="FF0000"/>
                </a:solidFill>
                <a:latin typeface="IranNastaliq" pitchFamily="18" charset="0"/>
                <a:ea typeface="IranNastaliq" pitchFamily="18" charset="0"/>
                <a:cs typeface="IranNastaliq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مقايسه کنترل تدريجي و بنيادي استراتژيک </a:t>
            </a:r>
            <a:endParaRPr lang="fa-IR" sz="3200" dirty="0">
              <a:solidFill>
                <a:srgbClr val="FF0000"/>
              </a:solidFill>
              <a:latin typeface="IranNastaliq" pitchFamily="18" charset="0"/>
              <a:ea typeface="IranNastaliq" pitchFamily="18" charset="0"/>
              <a:cs typeface="IranNastaliq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6165304"/>
            <a:ext cx="9144000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1523968" y="6311030"/>
            <a:ext cx="9144000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26" name="Rectangle 25"/>
          <p:cNvSpPr/>
          <p:nvPr/>
        </p:nvSpPr>
        <p:spPr>
          <a:xfrm>
            <a:off x="1523968" y="6525344"/>
            <a:ext cx="9144000" cy="3326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lnSpc>
                <a:spcPct val="150000"/>
              </a:lnSpc>
              <a:defRPr/>
            </a:pPr>
            <a:endParaRPr lang="fa-I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24000" y="1988839"/>
          <a:ext cx="8987477" cy="4176464"/>
        </p:xfrm>
        <a:graphic>
          <a:graphicData uri="http://schemas.openxmlformats.org/drawingml/2006/table">
            <a:tbl>
              <a:tblPr rtl="1"/>
              <a:tblGrid>
                <a:gridCol w="2995069"/>
                <a:gridCol w="2996204"/>
                <a:gridCol w="2996204"/>
              </a:tblGrid>
              <a:tr h="6784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کنترل تدريجي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کنترل بنيادي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شرح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217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عيني تر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ذهني تر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جايگاه فلسفي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6784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رقابت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Times New Roman"/>
                          <a:ea typeface="Calibri"/>
                          <a:cs typeface="B Lotus"/>
                        </a:rPr>
                        <a:t>PEST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کانون توجه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2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پيوستگي (خطي)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ناپيوستگي (غيرخطي)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تغييرات محيط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6992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کنترل اداري(حداقل)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قومي/فرهنگي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نوع کنترل(دفت)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2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B Lotus"/>
                        </a:rPr>
                        <a:t>تک حلقه اي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>
                          <a:latin typeface="Times New Roman"/>
                          <a:ea typeface="Calibri"/>
                          <a:cs typeface="B Lotus"/>
                        </a:rPr>
                        <a:t>چندحلقه اي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latin typeface="Times New Roman"/>
                          <a:ea typeface="Calibri"/>
                          <a:cs typeface="B Lotus"/>
                        </a:rPr>
                        <a:t>نوع يادگيري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524001" y="276503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0159528" y="570628"/>
            <a:ext cx="5084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[</a:t>
            </a:r>
            <a:r>
              <a:rPr lang="en-US" sz="1000" baseline="30000" bmk="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1]</a:t>
            </a:r>
            <a:r>
              <a:rPr lang="en-US" sz="1000">
                <a:latin typeface="Arial" pitchFamily="34" charset="0"/>
                <a:ea typeface="Times New Roman" pitchFamily="18" charset="0"/>
                <a:cs typeface="Arial" pitchFamily="34" charset="0"/>
              </a:rPr>
              <a:t> Hal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31504" y="981022"/>
            <a:ext cx="88799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000" dirty="0">
              <a:latin typeface="Times New Roman" pitchFamily="18" charset="0"/>
              <a:ea typeface="Calibri" pitchFamily="34" charset="0"/>
              <a:cs typeface="B Lotus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همچنين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مي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توان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ديدگاه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لورنژ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را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با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ديدگاه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هال</a:t>
            </a:r>
            <a:r>
              <a:rPr lang="fa-IR" sz="2000" b="1" baseline="30000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ترکيب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کرده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و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از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اين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حيث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نيز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جايگاه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کنترل تدريجي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و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کنترل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بنيادي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را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مشخص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کرد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اين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ترکيب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در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شکل ذيل نشان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داده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شده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a-IR" sz="2000" b="1" dirty="0">
                <a:latin typeface="Times New Roman" pitchFamily="18" charset="0"/>
                <a:ea typeface="Calibri" pitchFamily="34" charset="0"/>
                <a:cs typeface="B Lotus" pitchFamily="2" charset="-78"/>
              </a:rPr>
              <a:t>است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6DE27-0B80-4AEF-B1C9-A4F3624BC15E}" type="slidenum">
              <a:rPr lang="ar-SA"/>
              <a:pPr>
                <a:defRPr/>
              </a:pPr>
              <a:t>45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 t="22957"/>
          <a:stretch>
            <a:fillRect/>
          </a:stretch>
        </p:blipFill>
        <p:spPr bwMode="auto">
          <a:xfrm>
            <a:off x="609601" y="1431355"/>
            <a:ext cx="8871204" cy="41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1759055" y="846580"/>
            <a:ext cx="6572296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chemeClr val="accent1"/>
                </a:solidFill>
                <a:latin typeface="IranNastaliq" pitchFamily="18" charset="0"/>
                <a:ea typeface="Calibri" pitchFamily="34" charset="0"/>
                <a:cs typeface="+mj-cs"/>
              </a:rPr>
              <a:t>ترکيب ديدگاه لورنژ و هال</a:t>
            </a:r>
            <a:endParaRPr lang="fa-IR" sz="3200" dirty="0">
              <a:solidFill>
                <a:schemeClr val="accent1"/>
              </a:solidFill>
              <a:latin typeface="IranNastaliq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70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3204"/>
            <a:ext cx="9144000" cy="5715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32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ديدگاه هاي کلاسيک کنترل استراتژيک: کنترل تدريجي استراتژيک</a:t>
            </a:r>
            <a:endParaRPr lang="fa-IR" sz="3200" dirty="0">
              <a:solidFill>
                <a:srgbClr val="FF0000"/>
              </a:solidFill>
              <a:latin typeface="IranNastaliq" pitchFamily="18" charset="0"/>
              <a:ea typeface="IranNastaliq" pitchFamily="18" charset="0"/>
              <a:cs typeface="IranNastaliq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765844"/>
            <a:ext cx="9144000" cy="1428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91944" y="715478"/>
            <a:ext cx="4718898" cy="563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rtl="1"/>
            <a:r>
              <a:rPr lang="fa-IR" sz="2400" dirty="0">
                <a:cs typeface="Nazanin" pitchFamily="2" charset="-78"/>
              </a:rPr>
              <a:t>ميان کنترل تدريجي استراتژيهاي مورد استفاده و کنترل بنيادي که از راه هاي استراتژيک جديد بوجود مي آيد تفاوت است. اين تفاوت مي تواند مطابق تغييرات محيطي اساساً به عنوان بازتاب پيوستگي و خطي بودن يا ناپيوستگي وتغييرات شگرف تفسير شود</a:t>
            </a:r>
            <a:r>
              <a:rPr lang="en-US" sz="2400" dirty="0">
                <a:cs typeface="Nazanin" pitchFamily="2" charset="-78"/>
              </a:rPr>
              <a:t> .</a:t>
            </a:r>
          </a:p>
          <a:p>
            <a:pPr algn="justLow" rtl="1"/>
            <a:r>
              <a:rPr lang="fa-IR" sz="2400" dirty="0">
                <a:cs typeface="Nazanin" pitchFamily="2" charset="-78"/>
              </a:rPr>
              <a:t>انواع کنترل استرتژيک از نظر آقاي لورنژ عبارتند از</a:t>
            </a:r>
            <a:r>
              <a:rPr lang="en-US" sz="2400" dirty="0">
                <a:cs typeface="Nazanin" pitchFamily="2" charset="-78"/>
              </a:rPr>
              <a:t> :</a:t>
            </a:r>
          </a:p>
          <a:p>
            <a:pPr algn="justLow" rtl="1"/>
            <a:r>
              <a:rPr lang="fa-IR" sz="2400" dirty="0">
                <a:cs typeface="Nazanin" pitchFamily="2" charset="-78"/>
              </a:rPr>
              <a:t>الف</a:t>
            </a:r>
            <a:r>
              <a:rPr lang="en-US" sz="2400" dirty="0">
                <a:cs typeface="Nazanin" pitchFamily="2" charset="-78"/>
              </a:rPr>
              <a:t> - </a:t>
            </a:r>
            <a:r>
              <a:rPr lang="fa-IR" sz="2400" dirty="0">
                <a:cs typeface="Nazanin" pitchFamily="2" charset="-78"/>
              </a:rPr>
              <a:t>کنترل تدريجي استراتژيک</a:t>
            </a:r>
            <a:endParaRPr lang="en-US" sz="2400" dirty="0">
              <a:cs typeface="Nazanin" pitchFamily="2" charset="-78"/>
            </a:endParaRPr>
          </a:p>
          <a:p>
            <a:pPr algn="justLow" rtl="1"/>
            <a:r>
              <a:rPr lang="fa-IR" sz="2400" dirty="0">
                <a:cs typeface="Nazanin" pitchFamily="2" charset="-78"/>
              </a:rPr>
              <a:t>ب</a:t>
            </a:r>
            <a:r>
              <a:rPr lang="en-US" sz="2400" dirty="0">
                <a:cs typeface="Nazanin" pitchFamily="2" charset="-78"/>
              </a:rPr>
              <a:t> - </a:t>
            </a:r>
            <a:r>
              <a:rPr lang="fa-IR" sz="2400" dirty="0">
                <a:cs typeface="Nazanin" pitchFamily="2" charset="-78"/>
              </a:rPr>
              <a:t>کنترل بنيادي استراتژيک</a:t>
            </a:r>
            <a:endParaRPr lang="en-US" sz="2400" dirty="0">
              <a:cs typeface="Nazanin" pitchFamily="2" charset="-78"/>
            </a:endParaRPr>
          </a:p>
          <a:p>
            <a:pPr algn="justLow" rtl="1"/>
            <a:r>
              <a:rPr lang="fa-IR" sz="2400" dirty="0">
                <a:cs typeface="Nazanin" pitchFamily="2" charset="-78"/>
              </a:rPr>
              <a:t>مي توان اين دو نوع کنترل استراتژيک بر اساس تعريف به جايگاه با هم مقايسه کرد</a:t>
            </a:r>
            <a:r>
              <a:rPr lang="en-US" sz="2400" dirty="0">
                <a:cs typeface="Nazanin" pitchFamily="2" charset="-78"/>
              </a:rPr>
              <a:t> . </a:t>
            </a:r>
            <a:r>
              <a:rPr lang="fa-IR" sz="2400" dirty="0">
                <a:cs typeface="Nazanin" pitchFamily="2" charset="-78"/>
              </a:rPr>
              <a:t>که در جدول شماره ذيل اين مقايسه نشان داده شده است</a:t>
            </a:r>
            <a:r>
              <a:rPr lang="en-US" sz="2400" dirty="0">
                <a:cs typeface="Nazanin" pitchFamily="2" charset="-78"/>
              </a:rPr>
              <a:t>.</a:t>
            </a:r>
          </a:p>
          <a:p>
            <a:pPr algn="justLow" rtl="1"/>
            <a:r>
              <a:rPr lang="fa-IR" sz="2400" dirty="0">
                <a:cs typeface="Nazanin" pitchFamily="2" charset="-78"/>
              </a:rPr>
              <a:t> </a:t>
            </a:r>
            <a:endParaRPr lang="en-US" sz="2400" dirty="0">
              <a:cs typeface="Nazani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6165304"/>
            <a:ext cx="9144000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1523968" y="6311030"/>
            <a:ext cx="9144000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26" name="Rectangle 25"/>
          <p:cNvSpPr/>
          <p:nvPr/>
        </p:nvSpPr>
        <p:spPr>
          <a:xfrm>
            <a:off x="1523968" y="6525344"/>
            <a:ext cx="9144000" cy="3326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lnSpc>
                <a:spcPct val="150000"/>
              </a:lnSpc>
              <a:defRPr/>
            </a:pPr>
            <a:endParaRPr lang="fa-I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628800"/>
            <a:ext cx="22685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1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6DE27-0B80-4AEF-B1C9-A4F3624BC15E}" type="slidenum">
              <a:rPr lang="ar-SA"/>
              <a:pPr>
                <a:defRPr/>
              </a:pPr>
              <a:t>47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6072207"/>
            <a:ext cx="9144000" cy="1428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1524000" y="6286521"/>
            <a:ext cx="9144000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1524000" y="6500835"/>
            <a:ext cx="9144000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1524000" y="6715125"/>
            <a:ext cx="9144000" cy="1428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fa-IR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 t="22957"/>
          <a:stretch>
            <a:fillRect/>
          </a:stretch>
        </p:blipFill>
        <p:spPr bwMode="auto">
          <a:xfrm>
            <a:off x="1809720" y="1142985"/>
            <a:ext cx="8215370" cy="33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2381224" y="427588"/>
            <a:ext cx="6572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ea typeface="Calibri" pitchFamily="34" charset="0"/>
                <a:cs typeface="IranNastaliq" pitchFamily="18" charset="0"/>
              </a:rPr>
              <a:t>ترکيب ديدگاه لورنژ و هال</a:t>
            </a:r>
            <a:endParaRPr lang="fa-IR" sz="32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4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00376" y="1333501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40014" y="1254126"/>
            <a:ext cx="7488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sz="2800"/>
              <a:t>سلسله مراتب کنترل استراتژیک </a:t>
            </a:r>
            <a:endParaRPr lang="en-US" sz="28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40014" y="2492376"/>
            <a:ext cx="748823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/>
              <a:t> سطح کارکردی : کنترل عملیاتی نسبتا ”اهمیت  زیادی دارد ، جون معمولا استراتژی اولیه در رابطه با این سطح حداکثر کردن بهره وری منابع است.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/>
              <a:t> سطح کسب و کار : نقش کنترل عملیاتی کم می شود در حالیکه نقش کنترل استراتژیک افزایش می یابد.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/>
              <a:t> سطح بنگاه : در سطح بنگاه فرض می شود کنترل استراتژیک از اهمیت مهم تری برخوردار باشد.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432175" y="1231901"/>
            <a:ext cx="597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sz="2000" b="1"/>
              <a:t>سلسله مراتب کنترل استراتژیک </a:t>
            </a:r>
            <a:endParaRPr lang="en-US" sz="2000" b="1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782888" y="2565401"/>
            <a:ext cx="71294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/>
              <a:t>بطور کلی کنترل استراتژیک در سطح بنگاه ،معمولا تمرکز بر ایجاد تعادل بین فعالیتهای مختلف کسب و کار آن شرکت دارد.</a:t>
            </a:r>
          </a:p>
          <a:p>
            <a:pPr eaLnBrk="1" hangingPunct="1">
              <a:spcBef>
                <a:spcPct val="50000"/>
              </a:spcBef>
            </a:pPr>
            <a:r>
              <a:rPr lang="fa-IR"/>
              <a:t>سطح کسب و کار : معمولا با سطح بخشی در ارتباط است .کنترل استراتژیک اساسا“ با حفظ موقعیت رقابتی شرکت در صنعت یا تجارت خاصی مرتبط می شود.</a:t>
            </a:r>
          </a:p>
          <a:p>
            <a:pPr eaLnBrk="1" hangingPunct="1">
              <a:spcBef>
                <a:spcPct val="50000"/>
              </a:spcBef>
            </a:pPr>
            <a:r>
              <a:rPr lang="fa-IR"/>
              <a:t>سطح کارکردی : نقش کنترل استراتژیک تقویت و بهبود کارکرد بر مبنای شایستگی های متمایز است .</a:t>
            </a:r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782888" y="4437063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a-IR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945063" y="4424364"/>
            <a:ext cx="1943100" cy="1812925"/>
          </a:xfrm>
          <a:prstGeom prst="rect">
            <a:avLst/>
          </a:prstGeom>
          <a:gradFill rotWithShape="1">
            <a:gsLst>
              <a:gs pos="0">
                <a:srgbClr val="005E47"/>
              </a:gs>
              <a:gs pos="100000">
                <a:srgbClr val="00CC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4943475" y="4784725"/>
            <a:ext cx="19446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5014914" y="443865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sz="1200"/>
              <a:t>کنترل استراتژیک </a:t>
            </a:r>
            <a:endParaRPr lang="en-US" sz="1200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5376863" y="5072064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sz="1200"/>
              <a:t>کنترل تاکتیکی </a:t>
            </a:r>
            <a:endParaRPr lang="en-US" sz="1200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4943475" y="5734050"/>
            <a:ext cx="172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sz="1200"/>
              <a:t>کنترل عملیاتی </a:t>
            </a:r>
            <a:endParaRPr lang="en-US" sz="1200"/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2927350" y="6308726"/>
            <a:ext cx="46799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sz="1200" b="1"/>
              <a:t>سطح عملیاتی         سطح کسب و کار             سطح بنگاه</a:t>
            </a:r>
          </a:p>
          <a:p>
            <a:pPr eaLnBrk="1" hangingPunct="1">
              <a:spcBef>
                <a:spcPct val="50000"/>
              </a:spcBef>
            </a:pPr>
            <a:r>
              <a:rPr lang="fa-IR" sz="1200" b="1"/>
              <a:t>                                یابخشی</a:t>
            </a:r>
            <a:endParaRPr lang="en-US" sz="1200" b="1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 flipH="1">
            <a:off x="4943475" y="5432425"/>
            <a:ext cx="19446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3935413" y="4508501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a-IR"/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7104064" y="5013326"/>
            <a:ext cx="237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/>
              <a:t>اهمیت نسبی طبقات مختلف </a:t>
            </a:r>
            <a:endParaRPr lang="en-US"/>
          </a:p>
        </p:txBody>
      </p:sp>
      <p:sp>
        <p:nvSpPr>
          <p:cNvPr id="10254" name="AutoShape 18"/>
          <p:cNvSpPr>
            <a:spLocks/>
          </p:cNvSpPr>
          <p:nvPr/>
        </p:nvSpPr>
        <p:spPr bwMode="auto">
          <a:xfrm>
            <a:off x="7032625" y="4437064"/>
            <a:ext cx="287338" cy="1728787"/>
          </a:xfrm>
          <a:prstGeom prst="rightBrace">
            <a:avLst>
              <a:gd name="adj1" fmla="val 501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11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rtl="1"/>
            <a:r>
              <a:rPr lang="fa-IR" dirty="0" smtClean="0"/>
              <a:t>کنترل راهبردی برای پاسخ به این سوالات طراحی می شوند: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مجموعه اول</a:t>
            </a:r>
          </a:p>
          <a:p>
            <a:pPr algn="r" rtl="1"/>
            <a:r>
              <a:rPr lang="fa-IR" dirty="0" smtClean="0"/>
              <a:t>آیا در جهت صحیح حرکت می کنیم؟ </a:t>
            </a:r>
          </a:p>
          <a:p>
            <a:pPr algn="r" rtl="1"/>
            <a:r>
              <a:rPr lang="fa-IR" dirty="0" smtClean="0"/>
              <a:t>آیا کارهای کلیدی در جایگاه خود قرار دارند؟ </a:t>
            </a:r>
          </a:p>
          <a:p>
            <a:pPr algn="r" rtl="1"/>
            <a:r>
              <a:rPr lang="fa-IR" dirty="0" smtClean="0"/>
              <a:t>آیا مفروضات ما پیرامون روندها و تغییرات مهم صحیح است؟</a:t>
            </a:r>
          </a:p>
          <a:p>
            <a:pPr algn="r" rtl="1"/>
            <a:r>
              <a:rPr lang="fa-IR" dirty="0" smtClean="0"/>
              <a:t>آیا چیزهای مهمی که ما نیاز داریم انجام شود انجام شده است؟</a:t>
            </a:r>
          </a:p>
          <a:p>
            <a:pPr algn="r" rtl="1"/>
            <a:r>
              <a:rPr lang="fa-IR" dirty="0" smtClean="0"/>
              <a:t>آیا ما به تعدیل راهبرد نیاز داریم و یا اینکه راهبرد انتخاب شده بی نتیجه است؟</a:t>
            </a:r>
          </a:p>
          <a:p>
            <a:pPr marL="0" indent="0" algn="r" rtl="1">
              <a:buNone/>
            </a:pPr>
            <a:r>
              <a:rPr lang="fa-IR" dirty="0" smtClean="0"/>
              <a:t>مجموعه دوم </a:t>
            </a:r>
          </a:p>
          <a:p>
            <a:pPr algn="r" rtl="1"/>
            <a:r>
              <a:rPr lang="fa-IR" dirty="0" smtClean="0"/>
              <a:t>عملکرد ما چگونه است؟</a:t>
            </a:r>
          </a:p>
          <a:p>
            <a:pPr algn="r" rtl="1"/>
            <a:r>
              <a:rPr lang="fa-IR" dirty="0" smtClean="0"/>
              <a:t>آیا ما به هدف ها و برنامه های خود رسیده ایم؟</a:t>
            </a:r>
          </a:p>
          <a:p>
            <a:pPr algn="r" rtl="1"/>
            <a:r>
              <a:rPr lang="fa-IR" dirty="0" smtClean="0"/>
              <a:t>هزینه ها و درآمدها و جریانات نقدی شرکت با پیش بینی ها وفق دارد؟</a:t>
            </a:r>
          </a:p>
          <a:p>
            <a:pPr algn="r" rtl="1"/>
            <a:r>
              <a:rPr lang="fa-IR" dirty="0" smtClean="0"/>
              <a:t>آیا به تغییرات در عملیات شرکت نیاز داریم؟</a:t>
            </a:r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933700" y="321786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943475" y="3284538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19900" y="3141663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 eaLnBrk="1" hangingPunct="1"/>
            <a:r>
              <a:rPr 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Implementing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7762875" y="3589338"/>
            <a:ext cx="76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200900" y="4132263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 eaLnBrk="1" hangingPunct="1"/>
            <a:r>
              <a:rPr 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Measuring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5095875" y="4427538"/>
            <a:ext cx="167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09900" y="4208463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 eaLnBrk="1" hangingPunct="1"/>
            <a:r>
              <a:rPr 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Adjusting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 flipV="1">
            <a:off x="3648075" y="3665538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3" name="Picture 11" descr="j0078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95801"/>
            <a:ext cx="2286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457700" y="3675063"/>
            <a:ext cx="2286000" cy="533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rtl="0" eaLnBrk="1" hangingPunct="1"/>
            <a:r>
              <a:rPr 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Control Cycle</a:t>
            </a:r>
          </a:p>
        </p:txBody>
      </p:sp>
    </p:spTree>
    <p:extLst>
      <p:ext uri="{BB962C8B-B14F-4D97-AF65-F5344CB8AC3E}">
        <p14:creationId xmlns:p14="http://schemas.microsoft.com/office/powerpoint/2010/main" val="4041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nimBg="1"/>
      <p:bldP spid="23557" grpId="0" autoUpdateAnimBg="0"/>
      <p:bldP spid="23558" grpId="0" animBg="1"/>
      <p:bldP spid="23559" grpId="0" autoUpdateAnimBg="0"/>
      <p:bldP spid="23560" grpId="0" animBg="1"/>
      <p:bldP spid="23561" grpId="0" autoUpdateAnimBg="0"/>
      <p:bldP spid="23562" grpId="0" animBg="1"/>
      <p:bldP spid="23564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00364" y="327025"/>
            <a:ext cx="7767637" cy="687388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Contemporary Approach to Strategic Control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0" y="1"/>
            <a:ext cx="4438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 eaLnBrk="1" hangingPunct="1"/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73239" y="6370638"/>
            <a:ext cx="200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 eaLnBrk="1" hangingPunct="1"/>
            <a:r>
              <a:rPr lang="en-US" sz="10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McGraw-Hill/Irwin</a:t>
            </a:r>
          </a:p>
          <a:p>
            <a:pPr algn="l" rtl="0" eaLnBrk="1" hangingPunct="1"/>
            <a:r>
              <a:rPr lang="en-US" sz="10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Strategic Management, 3/e</a:t>
            </a:r>
            <a:endParaRPr 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45201" y="6591300"/>
            <a:ext cx="4098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 eaLnBrk="1" hangingPunct="1"/>
            <a:r>
              <a:rPr lang="en-US" sz="1000" b="1" i="1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Copyright © 2007  The McGraw-Hill Companies, Inc. All rights reserved.</a:t>
            </a:r>
            <a:endParaRPr 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654301" y="1955800"/>
            <a:ext cx="720725" cy="3778250"/>
            <a:chOff x="890" y="275"/>
            <a:chExt cx="454" cy="2380"/>
          </a:xfrm>
        </p:grpSpPr>
        <p:sp>
          <p:nvSpPr>
            <p:cNvPr id="22544" name="Oval 7"/>
            <p:cNvSpPr>
              <a:spLocks noChangeArrowheads="1"/>
            </p:cNvSpPr>
            <p:nvPr/>
          </p:nvSpPr>
          <p:spPr bwMode="auto">
            <a:xfrm>
              <a:off x="901" y="275"/>
              <a:ext cx="441" cy="421"/>
            </a:xfrm>
            <a:prstGeom prst="ellipse">
              <a:avLst/>
            </a:prstGeom>
            <a:solidFill>
              <a:srgbClr val="80B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2545" name="Oval 8"/>
            <p:cNvSpPr>
              <a:spLocks noChangeArrowheads="1"/>
            </p:cNvSpPr>
            <p:nvPr/>
          </p:nvSpPr>
          <p:spPr bwMode="auto">
            <a:xfrm>
              <a:off x="902" y="769"/>
              <a:ext cx="441" cy="421"/>
            </a:xfrm>
            <a:prstGeom prst="ellipse">
              <a:avLst/>
            </a:prstGeom>
            <a:solidFill>
              <a:srgbClr val="80B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2546" name="Oval 9"/>
            <p:cNvSpPr>
              <a:spLocks noChangeArrowheads="1"/>
            </p:cNvSpPr>
            <p:nvPr/>
          </p:nvSpPr>
          <p:spPr bwMode="auto">
            <a:xfrm>
              <a:off x="890" y="1246"/>
              <a:ext cx="441" cy="421"/>
            </a:xfrm>
            <a:prstGeom prst="ellipse">
              <a:avLst/>
            </a:prstGeom>
            <a:solidFill>
              <a:srgbClr val="80B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2547" name="Oval 10"/>
            <p:cNvSpPr>
              <a:spLocks noChangeArrowheads="1"/>
            </p:cNvSpPr>
            <p:nvPr/>
          </p:nvSpPr>
          <p:spPr bwMode="auto">
            <a:xfrm>
              <a:off x="892" y="1749"/>
              <a:ext cx="441" cy="421"/>
            </a:xfrm>
            <a:prstGeom prst="ellipse">
              <a:avLst/>
            </a:prstGeom>
            <a:solidFill>
              <a:srgbClr val="80B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2548" name="Oval 11"/>
            <p:cNvSpPr>
              <a:spLocks noChangeArrowheads="1"/>
            </p:cNvSpPr>
            <p:nvPr/>
          </p:nvSpPr>
          <p:spPr bwMode="auto">
            <a:xfrm>
              <a:off x="903" y="2234"/>
              <a:ext cx="441" cy="421"/>
            </a:xfrm>
            <a:prstGeom prst="ellipse">
              <a:avLst/>
            </a:prstGeom>
            <a:solidFill>
              <a:srgbClr val="80B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</p:grpSp>
      <p:grpSp>
        <p:nvGrpSpPr>
          <p:cNvPr id="22535" name="Group 12"/>
          <p:cNvGrpSpPr>
            <a:grpSpLocks/>
          </p:cNvGrpSpPr>
          <p:nvPr/>
        </p:nvGrpSpPr>
        <p:grpSpPr bwMode="auto">
          <a:xfrm>
            <a:off x="1819275" y="403225"/>
            <a:ext cx="730250" cy="3765550"/>
            <a:chOff x="4354" y="271"/>
            <a:chExt cx="460" cy="2372"/>
          </a:xfrm>
        </p:grpSpPr>
        <p:sp>
          <p:nvSpPr>
            <p:cNvPr id="22539" name="Oval 13"/>
            <p:cNvSpPr>
              <a:spLocks noChangeArrowheads="1"/>
            </p:cNvSpPr>
            <p:nvPr/>
          </p:nvSpPr>
          <p:spPr bwMode="auto">
            <a:xfrm>
              <a:off x="4373" y="2222"/>
              <a:ext cx="441" cy="421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2540" name="Oval 14"/>
            <p:cNvSpPr>
              <a:spLocks noChangeArrowheads="1"/>
            </p:cNvSpPr>
            <p:nvPr/>
          </p:nvSpPr>
          <p:spPr bwMode="auto">
            <a:xfrm>
              <a:off x="4367" y="753"/>
              <a:ext cx="441" cy="421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algn="ctr" rtl="0" eaLnBrk="1" hangingPunct="1"/>
              <a:endParaRPr lang="en-US" sz="2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541" name="Oval 15"/>
            <p:cNvSpPr>
              <a:spLocks noChangeArrowheads="1"/>
            </p:cNvSpPr>
            <p:nvPr/>
          </p:nvSpPr>
          <p:spPr bwMode="auto">
            <a:xfrm rot="5007024">
              <a:off x="4370" y="1253"/>
              <a:ext cx="441" cy="421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2542" name="Oval 16"/>
            <p:cNvSpPr>
              <a:spLocks noChangeArrowheads="1"/>
            </p:cNvSpPr>
            <p:nvPr/>
          </p:nvSpPr>
          <p:spPr bwMode="auto">
            <a:xfrm>
              <a:off x="4357" y="1732"/>
              <a:ext cx="441" cy="447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2543" name="Oval 17"/>
            <p:cNvSpPr>
              <a:spLocks noChangeArrowheads="1"/>
            </p:cNvSpPr>
            <p:nvPr/>
          </p:nvSpPr>
          <p:spPr bwMode="auto">
            <a:xfrm>
              <a:off x="4354" y="271"/>
              <a:ext cx="441" cy="421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eaLnBrk="1" hangingPunct="1"/>
              <a:endParaRPr lang="fa-IR"/>
            </a:p>
          </p:txBody>
        </p:sp>
      </p:grp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3706813" y="3411539"/>
            <a:ext cx="672306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fa-IR" sz="2500">
                <a:latin typeface="Times New Roman" panose="02020603050405020304" pitchFamily="18" charset="0"/>
                <a:cs typeface="Nazanin" panose="00000400000000000000" pitchFamily="2" charset="-78"/>
              </a:rPr>
              <a:t>1 - ارتباط بین تنظیم استراتژی ،اجرا، کنترل بسیار زیاد است</a:t>
            </a:r>
          </a:p>
          <a:p>
            <a:pPr rtl="0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fa-IR" sz="2500">
                <a:latin typeface="Times New Roman" panose="02020603050405020304" pitchFamily="18" charset="0"/>
                <a:cs typeface="Nazanin" panose="00000400000000000000" pitchFamily="2" charset="-78"/>
              </a:rPr>
              <a:t>2 - دو نوع مختلف از کنترل  </a:t>
            </a:r>
            <a:endParaRPr lang="en-US" sz="2500">
              <a:latin typeface="Times New Roman" panose="02020603050405020304" pitchFamily="18" charset="0"/>
              <a:cs typeface="Nazanin" panose="00000400000000000000" pitchFamily="2" charset="-78"/>
            </a:endParaRPr>
          </a:p>
          <a:p>
            <a:pPr lvl="1" rtl="0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2500">
                <a:latin typeface="Times New Roman" panose="02020603050405020304" pitchFamily="18" charset="0"/>
                <a:cs typeface="Nazanin" panose="00000400000000000000" pitchFamily="2" charset="-78"/>
              </a:rPr>
              <a:t>  </a:t>
            </a:r>
            <a:r>
              <a:rPr lang="fa-IR" sz="2500">
                <a:latin typeface="Times New Roman" panose="02020603050405020304" pitchFamily="18" charset="0"/>
                <a:cs typeface="Nazanin" panose="00000400000000000000" pitchFamily="2" charset="-78"/>
              </a:rPr>
              <a:t>2- 1:کنترل اطلاعات : امروز به این است که آیا سازمان درست عمل می کند</a:t>
            </a:r>
          </a:p>
          <a:p>
            <a:pPr lvl="1" rtl="0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fa-IR" sz="2500">
                <a:latin typeface="Times New Roman" panose="02020603050405020304" pitchFamily="18" charset="0"/>
                <a:cs typeface="Nazanin" panose="00000400000000000000" pitchFamily="2" charset="-78"/>
              </a:rPr>
              <a:t>2 – 2:کنترل رفتار:مربوط به این است که آیا سازمان در زمان اجرای استراتژی درست عمل می کند </a:t>
            </a:r>
          </a:p>
          <a:p>
            <a:pPr lvl="1" rtl="0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fa-IR" sz="2500">
                <a:latin typeface="Times New Roman" panose="02020603050405020304" pitchFamily="18" charset="0"/>
                <a:cs typeface="Nazanin" panose="00000400000000000000" pitchFamily="2" charset="-78"/>
              </a:rPr>
              <a:t>هر دو نوع کنترل برای موفقیت ازسازمان ضروری است.  </a:t>
            </a:r>
            <a:r>
              <a:rPr lang="en-US" sz="2500">
                <a:latin typeface="Times New Roman" panose="02020603050405020304" pitchFamily="18" charset="0"/>
                <a:cs typeface="Nazanin" panose="00000400000000000000" pitchFamily="2" charset="-78"/>
              </a:rPr>
              <a:t>  </a:t>
            </a:r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6108700" y="6202364"/>
            <a:ext cx="4559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200">
                <a:latin typeface="Times New Roman" panose="02020603050405020304" pitchFamily="18" charset="0"/>
                <a:cs typeface="Arial" panose="020B0604020202020204" pitchFamily="34" charset="0"/>
              </a:rPr>
              <a:t>Adapted from Exhibit 9.2 Contemporary Approach to Strategic Control</a:t>
            </a:r>
          </a:p>
        </p:txBody>
      </p:sp>
      <p:pic>
        <p:nvPicPr>
          <p:cNvPr id="22538" name="Picture 20" descr="des02466_ex0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257301"/>
            <a:ext cx="4330700" cy="197802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58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Determine Focus of Control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 حیطه کنترل بایستی درونی  باشد بطوریکه تعیین کند که شرکت چگونه به اهداف خود نائل می شود</a:t>
            </a:r>
            <a:endParaRPr lang="en-US" smtClean="0">
              <a:cs typeface="B Nazanin" panose="00000400000000000000" pitchFamily="2" charset="-78"/>
            </a:endParaRP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حیطه کنترل  همجنین بایستی بیرونی نیز باشد بطورکه مشخص کننده تغییرات خارجی اخیر بر شرکت باشد</a:t>
            </a: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 هم عوامل کیفی و هم عوامل کمی در نظر گرفته شود.</a:t>
            </a:r>
            <a:endParaRPr lang="en-US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779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Set Standards &amp; Benchmarks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B Nazanin" panose="00000400000000000000" pitchFamily="2" charset="-78"/>
              </a:rPr>
              <a:t>  </a:t>
            </a:r>
            <a:r>
              <a:rPr lang="fa-IR" smtClean="0">
                <a:cs typeface="B Nazanin" panose="00000400000000000000" pitchFamily="2" charset="-78"/>
              </a:rPr>
              <a:t> تعیین استانداردهایی برای عوامل شناسایی شده در مرحله قبل</a:t>
            </a: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تا حد امکان استانداردها بایستی مبتنی بر استانداردهای رقابتی باشد</a:t>
            </a: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استاندارها بایستی امکان پذیر باشد  </a:t>
            </a:r>
            <a:r>
              <a:rPr lang="en-US" smtClean="0">
                <a:cs typeface="B Nazanin" panose="000004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1770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Sources of Competitive Benchmarks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 تاثیر سودآورر بر استراتژی بازار</a:t>
            </a: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 انتشار اطلاعات برای کنترل استراتژی</a:t>
            </a:r>
            <a:endParaRPr lang="en-US" smtClean="0">
              <a:cs typeface="B Nazanin" panose="00000400000000000000" pitchFamily="2" charset="-78"/>
            </a:endParaRP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 کیفیت محصول/خدمت </a:t>
            </a:r>
            <a:endParaRPr lang="en-US" smtClean="0">
              <a:cs typeface="B Nazanin" panose="00000400000000000000" pitchFamily="2" charset="-78"/>
            </a:endParaRP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 نوآوری</a:t>
            </a:r>
          </a:p>
          <a:p>
            <a:pPr eaLnBrk="1" hangingPunct="1"/>
            <a:r>
              <a:rPr lang="fa-IR" smtClean="0">
                <a:cs typeface="B Nazanin" panose="00000400000000000000" pitchFamily="2" charset="-78"/>
              </a:rPr>
              <a:t> سهم نسبی بازار</a:t>
            </a:r>
            <a:endParaRPr lang="en-US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71132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Steps 3-5: Exerting Strategic Control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2665413"/>
            <a:ext cx="7772400" cy="47244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fa-IR" sz="2000" b="1">
                <a:cs typeface="B Nazanin" panose="00000400000000000000" pitchFamily="2" charset="-78"/>
              </a:rPr>
              <a:t> کنترل از طریق اتستانداردهای رقابتی </a:t>
            </a:r>
          </a:p>
          <a:p>
            <a:pPr eaLnBrk="1" hangingPunct="1">
              <a:lnSpc>
                <a:spcPct val="200000"/>
              </a:lnSpc>
            </a:pPr>
            <a:r>
              <a:rPr lang="fa-IR" sz="2000" b="1">
                <a:cs typeface="B Nazanin" panose="00000400000000000000" pitchFamily="2" charset="-78"/>
              </a:rPr>
              <a:t>کنترل ازطریق عملکرد </a:t>
            </a:r>
          </a:p>
          <a:p>
            <a:pPr eaLnBrk="1" hangingPunct="1">
              <a:lnSpc>
                <a:spcPct val="200000"/>
              </a:lnSpc>
            </a:pPr>
            <a:r>
              <a:rPr lang="fa-IR" sz="2400" b="1">
                <a:cs typeface="B Nazanin" panose="00000400000000000000" pitchFamily="2" charset="-78"/>
              </a:rPr>
              <a:t>کنترل از طریق سازمان رسمی و غیر رسمیظ</a:t>
            </a:r>
            <a:endParaRPr lang="en-US" sz="2400" b="1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61013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400" y="1143158"/>
            <a:ext cx="1997529" cy="2278301"/>
            <a:chOff x="1638300" y="0"/>
            <a:chExt cx="1828800" cy="22783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8300" y="0"/>
              <a:ext cx="1409700" cy="16573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38300" y="190896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David </a:t>
              </a:r>
              <a:r>
                <a:rPr lang="en-US" dirty="0" err="1" smtClean="0"/>
                <a:t>Otley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2957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 تشکر از توجه شما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7777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err="1" smtClean="0">
                <a:cs typeface="2  Arabic Style" panose="00000400000000000000" pitchFamily="2" charset="-78"/>
              </a:rPr>
              <a:t>اللهم</a:t>
            </a:r>
            <a:r>
              <a:rPr lang="fa-IR" sz="4400" b="1" dirty="0" smtClean="0">
                <a:cs typeface="2  Arabic Style" panose="00000400000000000000" pitchFamily="2" charset="-78"/>
              </a:rPr>
              <a:t> </a:t>
            </a:r>
            <a:r>
              <a:rPr lang="fa-IR" sz="4400" b="1" dirty="0" err="1" smtClean="0">
                <a:cs typeface="2  Arabic Style" panose="00000400000000000000" pitchFamily="2" charset="-78"/>
              </a:rPr>
              <a:t>وفقنا</a:t>
            </a:r>
            <a:r>
              <a:rPr lang="fa-IR" sz="4400" b="1" dirty="0" smtClean="0">
                <a:cs typeface="2  Arabic Style" panose="00000400000000000000" pitchFamily="2" charset="-78"/>
              </a:rPr>
              <a:t> </a:t>
            </a:r>
            <a:r>
              <a:rPr lang="fa-IR" sz="4400" b="1" dirty="0" err="1" smtClean="0">
                <a:cs typeface="2  Arabic Style" panose="00000400000000000000" pitchFamily="2" charset="-78"/>
              </a:rPr>
              <a:t>لما</a:t>
            </a:r>
            <a:r>
              <a:rPr lang="fa-IR" sz="4400" b="1" dirty="0" smtClean="0">
                <a:cs typeface="2  Arabic Style" panose="00000400000000000000" pitchFamily="2" charset="-78"/>
              </a:rPr>
              <a:t> </a:t>
            </a:r>
            <a:r>
              <a:rPr lang="fa-IR" sz="4400" b="1" dirty="0" err="1" smtClean="0">
                <a:cs typeface="2  Arabic Style" panose="00000400000000000000" pitchFamily="2" charset="-78"/>
              </a:rPr>
              <a:t>تحب</a:t>
            </a:r>
            <a:r>
              <a:rPr lang="fa-IR" sz="4400" b="1" dirty="0" smtClean="0">
                <a:cs typeface="2  Arabic Style" panose="00000400000000000000" pitchFamily="2" charset="-78"/>
              </a:rPr>
              <a:t> و </a:t>
            </a:r>
            <a:r>
              <a:rPr lang="fa-IR" sz="4400" b="1" dirty="0" err="1" smtClean="0">
                <a:cs typeface="2  Arabic Style" panose="00000400000000000000" pitchFamily="2" charset="-78"/>
              </a:rPr>
              <a:t>ترضی</a:t>
            </a:r>
            <a:endParaRPr lang="en-US" sz="4400" b="1" dirty="0">
              <a:cs typeface="2  Arabic Styl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5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90415"/>
            <a:ext cx="8596668" cy="52509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انواع کنترل </a:t>
            </a:r>
          </a:p>
          <a:p>
            <a:pPr lvl="1" algn="r" rtl="1">
              <a:lnSpc>
                <a:spcPct val="150000"/>
              </a:lnSpc>
            </a:pPr>
            <a:r>
              <a:rPr lang="fa-IR" b="1" dirty="0" smtClean="0"/>
              <a:t>گذشته نگر</a:t>
            </a:r>
          </a:p>
          <a:p>
            <a:pPr lvl="1" algn="r" rtl="1">
              <a:lnSpc>
                <a:spcPct val="150000"/>
              </a:lnSpc>
            </a:pPr>
            <a:r>
              <a:rPr lang="fa-IR" b="1" dirty="0" smtClean="0"/>
              <a:t>پیش برنده یا آینده نگر: کنترل راهبرد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/>
              <a:t>انواع کنترل راهبردی</a:t>
            </a:r>
          </a:p>
          <a:p>
            <a:pPr lvl="1" algn="r" rtl="1">
              <a:lnSpc>
                <a:spcPct val="150000"/>
              </a:lnSpc>
            </a:pPr>
            <a:r>
              <a:rPr lang="fa-IR" b="1" dirty="0" smtClean="0"/>
              <a:t>کنترل مفروضات</a:t>
            </a:r>
            <a:r>
              <a:rPr lang="en-US" b="1" dirty="0" smtClean="0"/>
              <a:t>Premises Control</a:t>
            </a:r>
            <a:endParaRPr lang="fa-IR" b="1" dirty="0" smtClean="0"/>
          </a:p>
          <a:p>
            <a:pPr lvl="1" algn="r" rtl="1">
              <a:lnSpc>
                <a:spcPct val="150000"/>
              </a:lnSpc>
            </a:pPr>
            <a:r>
              <a:rPr lang="fa-IR" b="1" dirty="0" smtClean="0"/>
              <a:t>کنترل اجرا</a:t>
            </a:r>
            <a:r>
              <a:rPr lang="en-US" b="1" dirty="0" smtClean="0"/>
              <a:t>Implementation Control</a:t>
            </a:r>
            <a:endParaRPr lang="fa-IR" b="1" dirty="0" smtClean="0"/>
          </a:p>
          <a:p>
            <a:pPr lvl="1" algn="r" rtl="1">
              <a:lnSpc>
                <a:spcPct val="150000"/>
              </a:lnSpc>
            </a:pPr>
            <a:r>
              <a:rPr lang="fa-IR" b="1" dirty="0" smtClean="0"/>
              <a:t>نظارت راهبردی </a:t>
            </a:r>
            <a:r>
              <a:rPr lang="en-US" b="1" dirty="0" smtClean="0"/>
              <a:t>Strategic Surveillance</a:t>
            </a:r>
            <a:endParaRPr lang="fa-IR" b="1" dirty="0" smtClean="0"/>
          </a:p>
          <a:p>
            <a:pPr lvl="1" algn="r" rtl="1">
              <a:lnSpc>
                <a:spcPct val="150000"/>
              </a:lnSpc>
            </a:pPr>
            <a:r>
              <a:rPr lang="fa-IR" b="1" dirty="0" smtClean="0"/>
              <a:t>کنترل ویژه</a:t>
            </a:r>
            <a:r>
              <a:rPr lang="en-US" b="1" dirty="0" smtClean="0"/>
              <a:t>Special Control</a:t>
            </a:r>
            <a:endParaRPr lang="fa-IR" b="1" dirty="0" smtClean="0"/>
          </a:p>
          <a:p>
            <a:pPr lvl="1" algn="r" rtl="1">
              <a:lnSpc>
                <a:spcPct val="150000"/>
              </a:lnSpc>
            </a:pPr>
            <a:endParaRPr lang="fa-IR" b="1" dirty="0" smtClean="0"/>
          </a:p>
        </p:txBody>
      </p:sp>
    </p:spTree>
    <p:extLst>
      <p:ext uri="{BB962C8B-B14F-4D97-AF65-F5344CB8AC3E}">
        <p14:creationId xmlns:p14="http://schemas.microsoft.com/office/powerpoint/2010/main" val="1666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6" y="609600"/>
            <a:ext cx="8778056" cy="11882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 rtl="1"/>
            <a:r>
              <a:rPr lang="fa-IR" sz="2800" b="1" dirty="0" err="1"/>
              <a:t>کاوشی</a:t>
            </a:r>
            <a:r>
              <a:rPr lang="fa-IR" sz="2800" b="1" dirty="0"/>
              <a:t> بر </a:t>
            </a:r>
            <a:r>
              <a:rPr lang="fa-IR" sz="2800" b="1" dirty="0" err="1"/>
              <a:t>الگوي</a:t>
            </a:r>
            <a:r>
              <a:rPr lang="fa-IR" sz="2800" b="1" dirty="0"/>
              <a:t> کنترل </a:t>
            </a:r>
            <a:r>
              <a:rPr lang="fa-IR" sz="2800" b="1" dirty="0" err="1"/>
              <a:t>راهبردي</a:t>
            </a:r>
            <a:r>
              <a:rPr lang="fa-IR" sz="2800" b="1" dirty="0"/>
              <a:t> سازمانی؛ </a:t>
            </a: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 err="1" smtClean="0"/>
              <a:t>رویکردي</a:t>
            </a:r>
            <a:r>
              <a:rPr lang="fa-IR" sz="2800" b="1" dirty="0" smtClean="0"/>
              <a:t> </a:t>
            </a:r>
            <a:r>
              <a:rPr lang="fa-IR" sz="2800" b="1" dirty="0" err="1"/>
              <a:t>کارکردگرایانه</a:t>
            </a:r>
            <a:r>
              <a:rPr lang="fa-IR" sz="2800" b="1" dirty="0"/>
              <a:t> و نمونه </a:t>
            </a:r>
            <a:r>
              <a:rPr lang="fa-IR" sz="2800" b="1" dirty="0" err="1" smtClean="0"/>
              <a:t>اي</a:t>
            </a:r>
            <a:r>
              <a:rPr lang="fa-IR" sz="2800" b="1" dirty="0" smtClean="0"/>
              <a:t> آرمانی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6" y="2160589"/>
            <a:ext cx="8778056" cy="38807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b="1" dirty="0" smtClean="0"/>
              <a:t>7 موضوع کنترل</a:t>
            </a:r>
          </a:p>
          <a:p>
            <a:pPr algn="r" rtl="1"/>
            <a:r>
              <a:rPr lang="fa-IR" b="1" dirty="0" smtClean="0"/>
              <a:t>6 کارکرد برای کنترل</a:t>
            </a:r>
          </a:p>
          <a:p>
            <a:pPr algn="r" rtl="1"/>
            <a:r>
              <a:rPr lang="fa-IR" b="1" dirty="0" smtClean="0"/>
              <a:t>3 نوع کنترل سازمانی</a:t>
            </a:r>
          </a:p>
          <a:p>
            <a:pPr lvl="1" algn="r" rtl="1"/>
            <a:r>
              <a:rPr lang="fa-IR" b="1" dirty="0" smtClean="0"/>
              <a:t>کنترل عملیاتی(</a:t>
            </a:r>
            <a:r>
              <a:rPr lang="fa-IR" b="1" dirty="0" err="1" smtClean="0"/>
              <a:t>فروراهبردی</a:t>
            </a:r>
            <a:r>
              <a:rPr lang="fa-IR" b="1" dirty="0" smtClean="0"/>
              <a:t>)</a:t>
            </a:r>
          </a:p>
          <a:p>
            <a:pPr lvl="1" algn="r" rtl="1"/>
            <a:r>
              <a:rPr lang="fa-IR" b="1" dirty="0" smtClean="0"/>
              <a:t>کنترل راهبردی</a:t>
            </a:r>
          </a:p>
          <a:p>
            <a:pPr lvl="1" algn="r" rtl="1"/>
            <a:r>
              <a:rPr lang="fa-IR" b="1" dirty="0" smtClean="0"/>
              <a:t>کنترل </a:t>
            </a:r>
            <a:r>
              <a:rPr lang="fa-IR" b="1" dirty="0" err="1" smtClean="0"/>
              <a:t>فراراهبردی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8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67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rtl="1"/>
            <a:r>
              <a:rPr lang="fa-IR" dirty="0" smtClean="0"/>
              <a:t>تعاریف و مفاهیم کلیدی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501" y="2160589"/>
            <a:ext cx="3673100" cy="38807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b="1" dirty="0" err="1" smtClean="0"/>
              <a:t>کارکردهای</a:t>
            </a:r>
            <a:r>
              <a:rPr lang="fa-IR" b="1" dirty="0" smtClean="0"/>
              <a:t> کنترل</a:t>
            </a:r>
          </a:p>
          <a:p>
            <a:pPr algn="r" rtl="1"/>
            <a:r>
              <a:rPr lang="fa-IR" b="1" dirty="0" smtClean="0"/>
              <a:t>سطوح کنترل(براساس پیشنهاد </a:t>
            </a:r>
            <a:r>
              <a:rPr lang="fa-IR" b="1" dirty="0" err="1" smtClean="0"/>
              <a:t>کانسینسکی</a:t>
            </a:r>
            <a:r>
              <a:rPr lang="fa-IR" b="1" dirty="0" smtClean="0"/>
              <a:t>)</a:t>
            </a:r>
          </a:p>
          <a:p>
            <a:pPr lvl="1" algn="r" rtl="1"/>
            <a:r>
              <a:rPr lang="fa-IR" b="1" dirty="0" smtClean="0"/>
              <a:t>فرد</a:t>
            </a:r>
          </a:p>
          <a:p>
            <a:pPr lvl="1" algn="r" rtl="1"/>
            <a:r>
              <a:rPr lang="fa-IR" b="1" dirty="0" err="1" smtClean="0"/>
              <a:t>کارکردهای</a:t>
            </a:r>
            <a:r>
              <a:rPr lang="fa-IR" b="1" dirty="0" smtClean="0"/>
              <a:t> وظیفه ای و واحدها </a:t>
            </a:r>
          </a:p>
          <a:p>
            <a:pPr lvl="1" algn="r" rtl="1"/>
            <a:r>
              <a:rPr lang="fa-IR" b="1" dirty="0" smtClean="0"/>
              <a:t>سطح کسب و کار</a:t>
            </a:r>
          </a:p>
          <a:p>
            <a:pPr lvl="1" algn="r" rtl="1"/>
            <a:r>
              <a:rPr lang="fa-IR" b="1" dirty="0" smtClean="0"/>
              <a:t>سطح شبکه</a:t>
            </a:r>
          </a:p>
          <a:p>
            <a:pPr lvl="2" algn="r" rtl="1"/>
            <a:r>
              <a:rPr lang="fa-IR" b="1" dirty="0" smtClean="0"/>
              <a:t>بین سازمانی </a:t>
            </a:r>
          </a:p>
          <a:p>
            <a:pPr lvl="2" algn="r" rtl="1"/>
            <a:r>
              <a:rPr lang="fa-IR" b="1" dirty="0" smtClean="0"/>
              <a:t>فرا سازمانی</a:t>
            </a:r>
          </a:p>
          <a:p>
            <a:pPr lvl="1" algn="r" rtl="1"/>
            <a:r>
              <a:rPr lang="fa-IR" b="1" dirty="0" smtClean="0"/>
              <a:t>سطح بنگاه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3369" y="2160589"/>
            <a:ext cx="3673100" cy="3940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b="1" dirty="0" smtClean="0"/>
              <a:t>متغیرهای کنترل</a:t>
            </a:r>
          </a:p>
          <a:p>
            <a:pPr lvl="1" algn="r" rtl="1"/>
            <a:r>
              <a:rPr lang="fa-IR" b="1" dirty="0" smtClean="0"/>
              <a:t>براساس دیدگاه جرالد:</a:t>
            </a:r>
          </a:p>
          <a:p>
            <a:pPr lvl="2" algn="r" rtl="1"/>
            <a:r>
              <a:rPr lang="fa-IR" b="1" dirty="0" smtClean="0"/>
              <a:t>شایستگی </a:t>
            </a:r>
          </a:p>
          <a:p>
            <a:pPr lvl="2" algn="r" rtl="1"/>
            <a:r>
              <a:rPr lang="fa-IR" b="1" dirty="0" err="1" smtClean="0"/>
              <a:t>اقتضائات</a:t>
            </a:r>
            <a:endParaRPr lang="fa-IR" b="1" dirty="0" smtClean="0"/>
          </a:p>
          <a:p>
            <a:pPr lvl="1" algn="r" rtl="1"/>
            <a:r>
              <a:rPr lang="fa-IR" b="1" dirty="0" smtClean="0"/>
              <a:t>براساس دیدگاه توکلی و </a:t>
            </a:r>
            <a:r>
              <a:rPr lang="fa-IR" b="1" dirty="0" err="1" smtClean="0"/>
              <a:t>پرکس</a:t>
            </a:r>
            <a:endParaRPr lang="fa-IR" b="1" dirty="0" smtClean="0"/>
          </a:p>
          <a:p>
            <a:pPr lvl="2" algn="r" rtl="1"/>
            <a:r>
              <a:rPr lang="fa-IR" b="1" dirty="0" smtClean="0"/>
              <a:t>اهداف راهبردی</a:t>
            </a:r>
          </a:p>
          <a:p>
            <a:pPr lvl="2" algn="r" rtl="1"/>
            <a:r>
              <a:rPr lang="fa-IR" b="1" dirty="0" smtClean="0"/>
              <a:t>قابلیت های راهبردی</a:t>
            </a:r>
          </a:p>
          <a:p>
            <a:pPr lvl="2" algn="r" rtl="1"/>
            <a:r>
              <a:rPr lang="fa-IR" b="1" dirty="0" smtClean="0"/>
              <a:t>عوامل کلیدی موفقیت صنعت</a:t>
            </a:r>
          </a:p>
          <a:p>
            <a:pPr lvl="2" algn="r" rtl="1"/>
            <a:r>
              <a:rPr lang="fa-IR" b="1" dirty="0" smtClean="0"/>
              <a:t>مفروضات برنامه ریزی</a:t>
            </a:r>
          </a:p>
          <a:p>
            <a:pPr lvl="2" algn="r" rtl="1"/>
            <a:r>
              <a:rPr lang="fa-IR" b="1" dirty="0" smtClean="0"/>
              <a:t>مزیت رقابتی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89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8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rtl="1"/>
            <a:r>
              <a:rPr lang="fa-IR" dirty="0" smtClean="0"/>
              <a:t>برخی متغیرهای کلیدی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r" rtl="1">
              <a:buFont typeface="+mj-lt"/>
              <a:buAutoNum type="arabicPeriod" startAt="10"/>
            </a:pPr>
            <a:r>
              <a:rPr lang="ar-SA" dirty="0"/>
              <a:t>براي مؤسساتي كه مشتريان عمده </a:t>
            </a:r>
            <a:r>
              <a:rPr lang="fa-IR" dirty="0"/>
              <a:t>د</a:t>
            </a:r>
            <a:r>
              <a:rPr lang="ar-SA" dirty="0"/>
              <a:t>ا</a:t>
            </a:r>
            <a:r>
              <a:rPr lang="fa-IR" dirty="0"/>
              <a:t>ر</a:t>
            </a:r>
            <a:r>
              <a:rPr lang="ar-SA" dirty="0"/>
              <a:t>ند، ميزان سفارش و خريد مشتريان عمده مي تواند يك متغير كليدي </a:t>
            </a:r>
            <a:r>
              <a:rPr lang="fa-IR" dirty="0"/>
              <a:t>بوده</a:t>
            </a:r>
            <a:r>
              <a:rPr lang="ar-SA" dirty="0"/>
              <a:t> و نشان دهنده وضعيت كلي آن مؤسسات در بازار باشد</a:t>
            </a:r>
            <a:r>
              <a:rPr lang="en-US" i="1" dirty="0"/>
              <a:t>. </a:t>
            </a:r>
            <a:endParaRPr lang="en-US" dirty="0"/>
          </a:p>
          <a:p>
            <a:pPr lvl="0" algn="r" rtl="1">
              <a:buFont typeface="+mj-lt"/>
              <a:buAutoNum type="arabicPeriod" startAt="10"/>
            </a:pPr>
            <a:r>
              <a:rPr lang="ar-SA" dirty="0"/>
              <a:t>سفارش از دست رفته </a:t>
            </a:r>
            <a:r>
              <a:rPr lang="en-US" i="1" dirty="0"/>
              <a:t>                  Lost Orders</a:t>
            </a:r>
            <a:endParaRPr lang="en-US" dirty="0"/>
          </a:p>
          <a:p>
            <a:pPr algn="r" rtl="1">
              <a:buFont typeface="+mj-lt"/>
              <a:buAutoNum type="arabicPeriod" startAt="10"/>
            </a:pPr>
            <a:r>
              <a:rPr lang="ar-SA" dirty="0"/>
              <a:t>تعداد سفارشاتي كه مي توانست انجام شود ولي انجام نشده است واز دست رفته معرف از دست دادن مشتريان است ومي‌تواند يك متغير كليدي باشد</a:t>
            </a:r>
            <a:r>
              <a:rPr lang="en-US" i="1" dirty="0"/>
              <a:t>.</a:t>
            </a:r>
            <a:endParaRPr lang="en-US" dirty="0"/>
          </a:p>
          <a:p>
            <a:pPr lvl="0" algn="r" rtl="1">
              <a:buFont typeface="+mj-lt"/>
              <a:buAutoNum type="arabicPeriod" startAt="10"/>
            </a:pPr>
            <a:r>
              <a:rPr lang="ar-SA" dirty="0"/>
              <a:t>شاخص ارتقاء وضعيت </a:t>
            </a:r>
            <a:r>
              <a:rPr lang="en-US" i="1" dirty="0"/>
              <a:t> Promotional  Indicator</a:t>
            </a:r>
            <a:endParaRPr lang="en-US" dirty="0"/>
          </a:p>
          <a:p>
            <a:pPr algn="r" rtl="1">
              <a:buFont typeface="+mj-lt"/>
              <a:buAutoNum type="arabicPeriod" startAt="10"/>
            </a:pPr>
            <a:r>
              <a:rPr lang="ar-SA" dirty="0"/>
              <a:t>مثلاً نرخ تجديد سفارش مشتركين براي يك مجله يك متغير كليدي است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lvl="0" algn="r" rtl="1">
              <a:buFont typeface="+mj-lt"/>
              <a:buAutoNum type="arabicPeriod" startAt="10"/>
            </a:pPr>
            <a:r>
              <a:rPr lang="ar-SA" dirty="0"/>
              <a:t>مشتريان جديد</a:t>
            </a:r>
            <a:r>
              <a:rPr lang="en-US" i="1" dirty="0"/>
              <a:t> New Customers </a:t>
            </a:r>
            <a:endParaRPr lang="en-US" dirty="0"/>
          </a:p>
          <a:p>
            <a:pPr algn="r" rtl="1">
              <a:buFont typeface="+mj-lt"/>
              <a:buAutoNum type="arabicPeriod" startAt="10"/>
            </a:pPr>
            <a:r>
              <a:rPr lang="en-US" i="1" dirty="0"/>
              <a:t> </a:t>
            </a:r>
            <a:r>
              <a:rPr lang="ar-SA" dirty="0"/>
              <a:t>تعداد مشتريان جديد (در هر ماه) براي سازمان­هائي نظيربانك مي تواند يك متغير كليدي باشد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ar-SA" b="1" dirty="0"/>
              <a:t>در زمينه بازاريابي و فروش</a:t>
            </a:r>
            <a:r>
              <a:rPr lang="en-US" b="1" i="1" dirty="0"/>
              <a:t>	 Marketing Variables</a:t>
            </a:r>
            <a:endParaRPr lang="en-US" dirty="0"/>
          </a:p>
          <a:p>
            <a:pPr lvl="0" algn="r" rtl="1">
              <a:buFont typeface="+mj-lt"/>
              <a:buAutoNum type="arabicPeriod"/>
            </a:pPr>
            <a:r>
              <a:rPr lang="fa-IR" dirty="0"/>
              <a:t>حجم </a:t>
            </a:r>
            <a:r>
              <a:rPr lang="ar-SA" dirty="0"/>
              <a:t>فروش</a:t>
            </a:r>
            <a:r>
              <a:rPr lang="en-US" i="1" dirty="0"/>
              <a:t> </a:t>
            </a:r>
            <a:endParaRPr lang="en-US" dirty="0"/>
          </a:p>
          <a:p>
            <a:pPr algn="r" rtl="1">
              <a:buFont typeface="+mj-lt"/>
              <a:buAutoNum type="arabicPeriod"/>
            </a:pPr>
            <a:r>
              <a:rPr lang="ar-SA" dirty="0"/>
              <a:t>به خصوص در خرده ‌فروشي كه عمل و تصميم مشتريان فوري در فروش منعكس مي‌شود</a:t>
            </a:r>
            <a:r>
              <a:rPr lang="en-US" i="1" dirty="0"/>
              <a:t>.</a:t>
            </a:r>
            <a:endParaRPr lang="en-US" dirty="0"/>
          </a:p>
          <a:p>
            <a:pPr lvl="0" algn="r" rtl="1">
              <a:buFont typeface="+mj-lt"/>
              <a:buAutoNum type="arabicPeriod"/>
            </a:pPr>
            <a:r>
              <a:rPr lang="ar-SA" dirty="0"/>
              <a:t>ثبت سفارش</a:t>
            </a:r>
            <a:r>
              <a:rPr lang="en-US" i="1" dirty="0"/>
              <a:t>   Booking </a:t>
            </a:r>
            <a:endParaRPr lang="en-US" dirty="0"/>
          </a:p>
          <a:p>
            <a:pPr algn="r" rtl="1">
              <a:buFont typeface="+mj-lt"/>
              <a:buAutoNum type="arabicPeriod"/>
            </a:pPr>
            <a:r>
              <a:rPr lang="ar-SA" dirty="0"/>
              <a:t>براي مؤسساتي كه براي سفارش توليد و فروش مي كنند ميزان ثبت سفارش متغير مهمي است</a:t>
            </a:r>
            <a:r>
              <a:rPr lang="en-US" i="1" dirty="0"/>
              <a:t>.</a:t>
            </a:r>
            <a:endParaRPr lang="en-US" dirty="0"/>
          </a:p>
          <a:p>
            <a:pPr lvl="0" algn="r" rtl="1">
              <a:buFont typeface="+mj-lt"/>
              <a:buAutoNum type="arabicPeriod"/>
            </a:pPr>
            <a:r>
              <a:rPr lang="en-US" i="1" dirty="0"/>
              <a:t> </a:t>
            </a:r>
            <a:r>
              <a:rPr lang="ar-SA" dirty="0"/>
              <a:t>سهم بازار</a:t>
            </a:r>
            <a:r>
              <a:rPr lang="en-US" i="1" dirty="0"/>
              <a:t> Market Share</a:t>
            </a:r>
            <a:endParaRPr lang="en-US" dirty="0"/>
          </a:p>
          <a:p>
            <a:pPr algn="r" rtl="1">
              <a:buFont typeface="+mj-lt"/>
              <a:buAutoNum type="arabicPeriod"/>
            </a:pPr>
            <a:r>
              <a:rPr lang="fa-IR" dirty="0"/>
              <a:t>سهم بازار </a:t>
            </a:r>
            <a:r>
              <a:rPr lang="ar-SA" dirty="0"/>
              <a:t>در مواردي كه رقابت مهم است و </a:t>
            </a:r>
            <a:r>
              <a:rPr lang="fa-IR" dirty="0" err="1"/>
              <a:t>اين</a:t>
            </a:r>
            <a:r>
              <a:rPr lang="fa-IR" dirty="0"/>
              <a:t> </a:t>
            </a:r>
            <a:r>
              <a:rPr lang="fa-IR" dirty="0" err="1"/>
              <a:t>متغير</a:t>
            </a:r>
            <a:r>
              <a:rPr lang="fa-IR" dirty="0"/>
              <a:t> را </a:t>
            </a:r>
            <a:r>
              <a:rPr lang="ar-SA" dirty="0"/>
              <a:t>مي توان ب</a:t>
            </a:r>
            <a:r>
              <a:rPr lang="fa-IR" dirty="0"/>
              <a:t>ه </a:t>
            </a:r>
            <a:r>
              <a:rPr lang="ar-SA" dirty="0"/>
              <a:t>سادگي اندازه گيري و تعيين كرد</a:t>
            </a:r>
            <a:r>
              <a:rPr lang="fa-IR" dirty="0"/>
              <a:t> بکار گر فته </a:t>
            </a:r>
            <a:r>
              <a:rPr lang="fa-IR" dirty="0" err="1"/>
              <a:t>ميشود</a:t>
            </a:r>
            <a:r>
              <a:rPr lang="fa-IR" dirty="0"/>
              <a:t> (</a:t>
            </a:r>
            <a:r>
              <a:rPr lang="ar-SA" dirty="0"/>
              <a:t>مانند بازار اتومبيل</a:t>
            </a:r>
            <a:r>
              <a:rPr lang="fa-IR" dirty="0"/>
              <a:t>).</a:t>
            </a:r>
            <a:r>
              <a:rPr lang="en-US" i="1" dirty="0"/>
              <a:t> </a:t>
            </a:r>
            <a:endParaRPr lang="en-US" dirty="0"/>
          </a:p>
          <a:p>
            <a:pPr lvl="0" algn="r" rtl="1">
              <a:buFont typeface="+mj-lt"/>
              <a:buAutoNum type="arabicPeriod"/>
            </a:pPr>
            <a:r>
              <a:rPr lang="ar-SA" dirty="0"/>
              <a:t>درصد سود در فروش </a:t>
            </a:r>
            <a:r>
              <a:rPr lang="en-US" i="1" dirty="0"/>
              <a:t> Gross Margin Percentage</a:t>
            </a:r>
            <a:endParaRPr lang="en-US" dirty="0"/>
          </a:p>
          <a:p>
            <a:pPr algn="r" rtl="1">
              <a:buFont typeface="+mj-lt"/>
              <a:buAutoNum type="arabicPeriod"/>
            </a:pPr>
            <a:r>
              <a:rPr lang="ar-SA" dirty="0"/>
              <a:t>تغيير درصد سود در فروش مي‌تواند معرف تغيير در تركيب فروش محصولات، يا عدم امكان فروش با قيمت هاي دلخواه و يا افزايش هزينه ها باشد</a:t>
            </a:r>
            <a:r>
              <a:rPr lang="en-US" i="1" dirty="0"/>
              <a:t>.</a:t>
            </a:r>
            <a:endParaRPr lang="en-US" dirty="0"/>
          </a:p>
          <a:p>
            <a:pPr lvl="0" algn="r" rtl="1">
              <a:buFont typeface="+mj-lt"/>
              <a:buAutoNum type="arabicPeriod"/>
            </a:pPr>
            <a:r>
              <a:rPr lang="en-US" i="1" dirty="0"/>
              <a:t> </a:t>
            </a:r>
            <a:r>
              <a:rPr lang="ar-SA" dirty="0"/>
              <a:t>سفارش مشتريان عمده </a:t>
            </a:r>
            <a:r>
              <a:rPr lang="en-US" i="1" dirty="0"/>
              <a:t> Key Account Orders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20101</TotalTime>
  <Words>2079</Words>
  <Application>Microsoft Office PowerPoint</Application>
  <PresentationFormat>Widescreen</PresentationFormat>
  <Paragraphs>282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2  Arabic Style</vt:lpstr>
      <vt:lpstr>2  Titr</vt:lpstr>
      <vt:lpstr>2  Zar</vt:lpstr>
      <vt:lpstr>Arial</vt:lpstr>
      <vt:lpstr>B Lotus</vt:lpstr>
      <vt:lpstr>B Nazanin</vt:lpstr>
      <vt:lpstr>Book Antiqua</vt:lpstr>
      <vt:lpstr>Calibri</vt:lpstr>
      <vt:lpstr>IranNastaliq</vt:lpstr>
      <vt:lpstr>Nazanin</vt:lpstr>
      <vt:lpstr>Tahoma</vt:lpstr>
      <vt:lpstr>Times New Roman</vt:lpstr>
      <vt:lpstr>Trebuchet MS</vt:lpstr>
      <vt:lpstr>Wingdings</vt:lpstr>
      <vt:lpstr>Wingdings 3</vt:lpstr>
      <vt:lpstr>Facet</vt:lpstr>
      <vt:lpstr>  </vt:lpstr>
      <vt:lpstr>PowerPoint Presentation</vt:lpstr>
      <vt:lpstr>اجزاء یک سيستم كنترل  </vt:lpstr>
      <vt:lpstr>PowerPoint Presentation</vt:lpstr>
      <vt:lpstr>کنترل راهبردی برای پاسخ به این سوالات طراحی می شوند:</vt:lpstr>
      <vt:lpstr>PowerPoint Presentation</vt:lpstr>
      <vt:lpstr>کاوشی بر الگوي کنترل راهبردي سازمانی؛  رویکردي کارکردگرایانه و نمونه اي آرمانی</vt:lpstr>
      <vt:lpstr>تعاریف و مفاهیم کلیدی</vt:lpstr>
      <vt:lpstr>برخی متغیرهای کلیدی</vt:lpstr>
      <vt:lpstr>متغیر های کلیدی(ادامه)</vt:lpstr>
      <vt:lpstr>برخی متغیرهای کلیدی(ادامه)</vt:lpstr>
      <vt:lpstr>تعاریف و کارکردهای کنترل</vt:lpstr>
      <vt:lpstr>PowerPoint Presentation</vt:lpstr>
      <vt:lpstr>مدل های کنترل برگزیده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تجزیه و تحلیل</vt:lpstr>
      <vt:lpstr>کنترل های اجرای راهبرد کارت امتیازی متوازن و مدل های مبتنی بر سایبرنتیک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منظری دیگر</vt:lpstr>
      <vt:lpstr>سبک کنترل استراتژیک و عملکرد شرکت هاي هولدینگ سید محمد اعرابی*- سید کاظم چاوشی** مطالعات راهبردی</vt:lpstr>
      <vt:lpstr>PowerPoint Presentation</vt:lpstr>
      <vt:lpstr>رابرت سایمونز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Control Process</vt:lpstr>
      <vt:lpstr> ديدگاه هاي کلاسيک کنترل استراتژيک: کنترل تدريجي استراتژيک</vt:lpstr>
      <vt:lpstr>  مقايسه کنترل تدريجي و بنيادي استراتژيک </vt:lpstr>
      <vt:lpstr>PowerPoint Presentation</vt:lpstr>
      <vt:lpstr> ديدگاه هاي کلاسيک کنترل استراتژيک: کنترل تدريجي استراتژيک</vt:lpstr>
      <vt:lpstr>PowerPoint Presentation</vt:lpstr>
      <vt:lpstr>PowerPoint Presentation</vt:lpstr>
      <vt:lpstr>PowerPoint Presentation</vt:lpstr>
      <vt:lpstr>PowerPoint Presentation</vt:lpstr>
      <vt:lpstr>Contemporary Approach to Strategic Control</vt:lpstr>
      <vt:lpstr>Step 1: Determine Focus of Control</vt:lpstr>
      <vt:lpstr>Step 2: Set Standards &amp; Benchmarks</vt:lpstr>
      <vt:lpstr>Sources of Competitive Benchmarks</vt:lpstr>
      <vt:lpstr>Steps 3-5: Exerting Strategic Control</vt:lpstr>
      <vt:lpstr>PowerPoint Presentation</vt:lpstr>
      <vt:lpstr>با تشکر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Z.Aboutalebi</dc:creator>
  <cp:lastModifiedBy>Z.Aboutalebi</cp:lastModifiedBy>
  <cp:revision>49</cp:revision>
  <dcterms:created xsi:type="dcterms:W3CDTF">2013-12-30T06:54:18Z</dcterms:created>
  <dcterms:modified xsi:type="dcterms:W3CDTF">2014-02-06T12:33:35Z</dcterms:modified>
</cp:coreProperties>
</file>