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65" r:id="rId5"/>
    <p:sldId id="266" r:id="rId6"/>
    <p:sldId id="259" r:id="rId7"/>
    <p:sldId id="263" r:id="rId8"/>
    <p:sldId id="264" r:id="rId9"/>
    <p:sldId id="260" r:id="rId10"/>
    <p:sldId id="268" r:id="rId11"/>
    <p:sldId id="267" r:id="rId12"/>
    <p:sldId id="261"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41" autoAdjust="0"/>
    <p:restoredTop sz="94660"/>
  </p:normalViewPr>
  <p:slideViewPr>
    <p:cSldViewPr>
      <p:cViewPr varScale="1">
        <p:scale>
          <a:sx n="66" d="100"/>
          <a:sy n="66" d="100"/>
        </p:scale>
        <p:origin x="-1512"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1D8BD707-D9CF-40AE-B4C6-C98DA3205C09}" type="datetimeFigureOut">
              <a:rPr lang="en-US" smtClean="0"/>
              <a:pPr/>
              <a:t>4/23/2016</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1D8BD707-D9CF-40AE-B4C6-C98DA3205C09}" type="datetimeFigureOut">
              <a:rPr lang="en-US" smtClean="0"/>
              <a:pPr/>
              <a:t>4/23/2016</a:t>
            </a:fld>
            <a:endParaRPr lang="en-US"/>
          </a:p>
        </p:txBody>
      </p:sp>
      <p:sp>
        <p:nvSpPr>
          <p:cNvPr id="9" name="Slide Number Placeholder 8"/>
          <p:cNvSpPr>
            <a:spLocks noGrp="1"/>
          </p:cNvSpPr>
          <p:nvPr>
            <p:ph type="sldNum" sz="quarter" idx="15"/>
          </p:nvPr>
        </p:nvSpPr>
        <p:spPr/>
        <p:txBody>
          <a:bodyPr rtlCol="0"/>
          <a:lstStyle/>
          <a:p>
            <a:fld id="{B6F15528-21DE-4FAA-801E-634DDDAF4B2B}" type="slidenum">
              <a:rPr lang="en-US" smtClean="0"/>
              <a:pPr/>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1D8BD707-D9CF-40AE-B4C6-C98DA3205C09}" type="datetimeFigureOut">
              <a:rPr lang="en-US" smtClean="0"/>
              <a:pPr/>
              <a:t>4/23/2016</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1D8BD707-D9CF-40AE-B4C6-C98DA3205C09}" type="datetimeFigureOut">
              <a:rPr lang="en-US" smtClean="0"/>
              <a:pPr/>
              <a:t>4/23/2016</a:t>
            </a:fld>
            <a:endParaRPr lang="en-US"/>
          </a:p>
        </p:txBody>
      </p:sp>
      <p:sp>
        <p:nvSpPr>
          <p:cNvPr id="7" name="Slide Number Placeholder 6"/>
          <p:cNvSpPr>
            <a:spLocks noGrp="1"/>
          </p:cNvSpPr>
          <p:nvPr>
            <p:ph type="sldNum" sz="quarter" idx="11"/>
          </p:nvPr>
        </p:nvSpPr>
        <p:spPr/>
        <p:txBody>
          <a:bodyPr rtlCol="0"/>
          <a:lstStyle/>
          <a:p>
            <a:fld id="{B6F15528-21DE-4FAA-801E-634DDDAF4B2B}" type="slidenum">
              <a:rPr lang="en-US" smtClean="0"/>
              <a:pPr/>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1D8BD707-D9CF-40AE-B4C6-C98DA3205C09}" type="datetimeFigureOut">
              <a:rPr lang="en-US" smtClean="0"/>
              <a:pPr/>
              <a:t>4/23/2016</a:t>
            </a:fld>
            <a:endParaRPr lang="en-US"/>
          </a:p>
        </p:txBody>
      </p:sp>
      <p:sp>
        <p:nvSpPr>
          <p:cNvPr id="22" name="Slide Number Placeholder 21"/>
          <p:cNvSpPr>
            <a:spLocks noGrp="1"/>
          </p:cNvSpPr>
          <p:nvPr>
            <p:ph type="sldNum" sz="quarter" idx="15"/>
          </p:nvPr>
        </p:nvSpPr>
        <p:spPr/>
        <p:txBody>
          <a:bodyPr rtlCol="0"/>
          <a:lstStyle/>
          <a:p>
            <a:fld id="{B6F15528-21DE-4FAA-801E-634DDDAF4B2B}" type="slidenum">
              <a:rPr lang="en-US" smtClean="0"/>
              <a:pPr/>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1D8BD707-D9CF-40AE-B4C6-C98DA3205C09}" type="datetimeFigureOut">
              <a:rPr lang="en-US" smtClean="0"/>
              <a:pPr/>
              <a:t>4/23/2016</a:t>
            </a:fld>
            <a:endParaRPr lang="en-US"/>
          </a:p>
        </p:txBody>
      </p:sp>
      <p:sp>
        <p:nvSpPr>
          <p:cNvPr id="18" name="Slide Number Placeholder 17"/>
          <p:cNvSpPr>
            <a:spLocks noGrp="1"/>
          </p:cNvSpPr>
          <p:nvPr>
            <p:ph type="sldNum" sz="quarter" idx="11"/>
          </p:nvPr>
        </p:nvSpPr>
        <p:spPr/>
        <p:txBody>
          <a:bodyPr rtlCol="0"/>
          <a:lstStyle/>
          <a:p>
            <a:fld id="{B6F15528-21DE-4FAA-801E-634DDDAF4B2B}" type="slidenum">
              <a:rPr lang="en-US" smtClean="0"/>
              <a:pPr/>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D8BD707-D9CF-40AE-B4C6-C98DA3205C09}" type="datetimeFigureOut">
              <a:rPr lang="en-US" smtClean="0"/>
              <a:pPr/>
              <a:t>4/23/2016</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r" rtl="1"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r" rtl="1"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r" rtl="1"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r" rtl="1"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r" rtl="1"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r" rtl="1"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r" rtl="1"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r" rtl="1"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r" rtl="1"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133600" y="2438400"/>
            <a:ext cx="6477000" cy="3276600"/>
          </a:xfrm>
        </p:spPr>
        <p:txBody>
          <a:bodyPr>
            <a:normAutofit/>
          </a:bodyPr>
          <a:lstStyle/>
          <a:p>
            <a:pPr algn="ctr"/>
            <a:r>
              <a:rPr lang="fa-IR" sz="4400" dirty="0" smtClean="0">
                <a:solidFill>
                  <a:srgbClr val="FFC000"/>
                </a:solidFill>
                <a:cs typeface="2  Morvarid" pitchFamily="2" charset="-78"/>
              </a:rPr>
              <a:t>روش تدریس گردش علمی</a:t>
            </a:r>
            <a:endParaRPr lang="fa-IR" sz="4400" dirty="0">
              <a:solidFill>
                <a:srgbClr val="FFC000"/>
              </a:solidFill>
              <a:cs typeface="2  Morvarid" pitchFamily="2" charset="-78"/>
            </a:endParaRPr>
          </a:p>
        </p:txBody>
      </p:sp>
    </p:spTree>
    <p:extLst>
      <p:ext uri="{BB962C8B-B14F-4D97-AF65-F5344CB8AC3E}">
        <p14:creationId xmlns:p14="http://schemas.microsoft.com/office/powerpoint/2010/main" val="284509808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305800" cy="6400800"/>
          </a:xfrm>
        </p:spPr>
        <p:txBody>
          <a:bodyPr/>
          <a:lstStyle/>
          <a:p>
            <a:pPr marL="0" indent="0">
              <a:buNone/>
            </a:pPr>
            <a:r>
              <a:rPr lang="ar-SA" dirty="0">
                <a:solidFill>
                  <a:schemeClr val="accent1">
                    <a:lumMod val="60000"/>
                    <a:lumOff val="40000"/>
                  </a:schemeClr>
                </a:solidFill>
                <a:cs typeface="2  Morvarid" pitchFamily="2" charset="-78"/>
              </a:rPr>
              <a:t>وظایف فراگیران دریک گردش علمی</a:t>
            </a:r>
            <a:endParaRPr lang="en-US" dirty="0">
              <a:solidFill>
                <a:schemeClr val="accent1">
                  <a:lumMod val="60000"/>
                  <a:lumOff val="40000"/>
                </a:schemeClr>
              </a:solidFill>
              <a:cs typeface="2  Morvarid" pitchFamily="2" charset="-78"/>
            </a:endParaRPr>
          </a:p>
          <a:p>
            <a:pPr marL="0" indent="0">
              <a:buNone/>
            </a:pPr>
            <a:r>
              <a:rPr lang="ar-SA" dirty="0">
                <a:cs typeface="B Nazanin" pitchFamily="2" charset="-78"/>
              </a:rPr>
              <a:t> </a:t>
            </a:r>
            <a:endParaRPr lang="en-US" dirty="0">
              <a:cs typeface="B Nazanin" pitchFamily="2" charset="-78"/>
            </a:endParaRPr>
          </a:p>
          <a:p>
            <a:pPr marL="0" indent="0">
              <a:buNone/>
            </a:pPr>
            <a:r>
              <a:rPr lang="ar-SA" dirty="0">
                <a:cs typeface="B Nazanin" pitchFamily="2" charset="-78"/>
              </a:rPr>
              <a:t>1- گوش دادن فراگیران به توضیحات معلم و احیانا"کارشناسان .</a:t>
            </a:r>
            <a:endParaRPr lang="en-US" dirty="0">
              <a:cs typeface="B Nazanin" pitchFamily="2" charset="-78"/>
            </a:endParaRPr>
          </a:p>
          <a:p>
            <a:pPr marL="0" indent="0">
              <a:buNone/>
            </a:pPr>
            <a:r>
              <a:rPr lang="ar-SA" dirty="0">
                <a:cs typeface="B Nazanin" pitchFamily="2" charset="-78"/>
              </a:rPr>
              <a:t>2- طرح سوالات احتمالی ایجاد شده با افراد مطلع حاضرو معلم جهت رفع ابهامات .</a:t>
            </a:r>
            <a:endParaRPr lang="en-US" dirty="0">
              <a:cs typeface="B Nazanin" pitchFamily="2" charset="-78"/>
            </a:endParaRPr>
          </a:p>
          <a:p>
            <a:pPr marL="0" indent="0">
              <a:buNone/>
            </a:pPr>
            <a:r>
              <a:rPr lang="ar-SA" dirty="0">
                <a:cs typeface="B Nazanin" pitchFamily="2" charset="-78"/>
              </a:rPr>
              <a:t>3- یادداشت نکاتی در مورد دستگاه ها و کاربرد آن ها</a:t>
            </a:r>
            <a:endParaRPr lang="en-US" dirty="0">
              <a:cs typeface="B Nazanin" pitchFamily="2" charset="-78"/>
            </a:endParaRPr>
          </a:p>
          <a:p>
            <a:pPr marL="0" indent="0">
              <a:buNone/>
            </a:pPr>
            <a:r>
              <a:rPr lang="ar-SA" dirty="0">
                <a:cs typeface="B Nazanin" pitchFamily="2" charset="-78"/>
              </a:rPr>
              <a:t>4-تهیه فیلم وعکس از نمونه وسایل و امکانات مرکز هواشناسی با اجازه مسئولان</a:t>
            </a:r>
            <a:endParaRPr lang="en-US" dirty="0">
              <a:cs typeface="B Nazanin" pitchFamily="2" charset="-78"/>
            </a:endParaRPr>
          </a:p>
          <a:p>
            <a:pPr marL="0" indent="0">
              <a:buNone/>
            </a:pPr>
            <a:r>
              <a:rPr lang="ar-SA" dirty="0">
                <a:cs typeface="B Nazanin" pitchFamily="2" charset="-78"/>
              </a:rPr>
              <a:t>5- انتخاب و جمع آوری نمونه ها جهت ارائه بعد از گردش علمی . </a:t>
            </a:r>
            <a:endParaRPr lang="en-US" dirty="0">
              <a:cs typeface="B Nazanin" pitchFamily="2" charset="-78"/>
            </a:endParaRPr>
          </a:p>
          <a:p>
            <a:pPr marL="0" indent="0">
              <a:buNone/>
            </a:pPr>
            <a:r>
              <a:rPr lang="ar-SA" dirty="0">
                <a:cs typeface="B Nazanin" pitchFamily="2" charset="-78"/>
              </a:rPr>
              <a:t>6- مراجعه به کتاب ها و جداول به منظور شناسایی نمونه های جمع آوری شده.</a:t>
            </a:r>
            <a:endParaRPr lang="en-US" dirty="0">
              <a:cs typeface="B Nazanin" pitchFamily="2" charset="-78"/>
            </a:endParaRPr>
          </a:p>
          <a:p>
            <a:pPr marL="0" indent="0">
              <a:buNone/>
            </a:pPr>
            <a:r>
              <a:rPr lang="ar-SA" dirty="0">
                <a:cs typeface="B Nazanin" pitchFamily="2" charset="-78"/>
              </a:rPr>
              <a:t>7- تنظیم گزارش گردش علمی به منظور ارائه در کلاس و رفع اشتباهات احتمالی </a:t>
            </a:r>
            <a:r>
              <a:rPr lang="ar-SA" dirty="0" smtClean="0">
                <a:cs typeface="B Nazanin" pitchFamily="2" charset="-78"/>
              </a:rPr>
              <a:t>فراگیران</a:t>
            </a:r>
            <a:r>
              <a:rPr lang="fa-IR" dirty="0" smtClean="0">
                <a:cs typeface="B Nazanin" pitchFamily="2" charset="-78"/>
              </a:rPr>
              <a:t> </a:t>
            </a:r>
            <a:r>
              <a:rPr lang="ar-SA" dirty="0" smtClean="0">
                <a:cs typeface="B Nazanin" pitchFamily="2" charset="-78"/>
              </a:rPr>
              <a:t>جهت </a:t>
            </a:r>
            <a:r>
              <a:rPr lang="ar-SA" dirty="0">
                <a:cs typeface="B Nazanin" pitchFamily="2" charset="-78"/>
              </a:rPr>
              <a:t>یادگیری بهتر .</a:t>
            </a:r>
            <a:endParaRPr lang="en-US" dirty="0">
              <a:cs typeface="B Nazanin" pitchFamily="2" charset="-78"/>
            </a:endParaRPr>
          </a:p>
          <a:p>
            <a:endParaRPr lang="fa-IR" dirty="0"/>
          </a:p>
        </p:txBody>
      </p:sp>
    </p:spTree>
    <p:extLst>
      <p:ext uri="{BB962C8B-B14F-4D97-AF65-F5344CB8AC3E}">
        <p14:creationId xmlns:p14="http://schemas.microsoft.com/office/powerpoint/2010/main" val="7141166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534400" cy="6324600"/>
          </a:xfrm>
        </p:spPr>
        <p:txBody>
          <a:bodyPr>
            <a:normAutofit fontScale="92500" lnSpcReduction="10000"/>
          </a:bodyPr>
          <a:lstStyle/>
          <a:p>
            <a:pPr marL="0" indent="0">
              <a:buNone/>
            </a:pPr>
            <a:r>
              <a:rPr lang="ar-SA" dirty="0">
                <a:solidFill>
                  <a:schemeClr val="accent1">
                    <a:lumMod val="60000"/>
                    <a:lumOff val="40000"/>
                  </a:schemeClr>
                </a:solidFill>
                <a:cs typeface="2  Morvarid" pitchFamily="2" charset="-78"/>
              </a:rPr>
              <a:t>وظایف معلم</a:t>
            </a:r>
            <a:endParaRPr lang="en-US" dirty="0">
              <a:solidFill>
                <a:schemeClr val="accent1">
                  <a:lumMod val="60000"/>
                  <a:lumOff val="40000"/>
                </a:schemeClr>
              </a:solidFill>
              <a:cs typeface="2  Morvarid" pitchFamily="2" charset="-78"/>
            </a:endParaRPr>
          </a:p>
          <a:p>
            <a:pPr marL="0" indent="0">
              <a:buNone/>
            </a:pPr>
            <a:r>
              <a:rPr lang="ar-SA" dirty="0">
                <a:cs typeface="B Nazanin" pitchFamily="2" charset="-78"/>
              </a:rPr>
              <a:t>1- تعیین اهداف آموزشی گردش علمی(در تدوین اهداف دو نکته قابل وصول بودن و هماهنگی آنها باید مورد توجه قرار گیرد).</a:t>
            </a:r>
            <a:endParaRPr lang="en-US" dirty="0">
              <a:cs typeface="B Nazanin" pitchFamily="2" charset="-78"/>
            </a:endParaRPr>
          </a:p>
          <a:p>
            <a:pPr marL="0" indent="0">
              <a:buNone/>
            </a:pPr>
            <a:r>
              <a:rPr lang="ar-SA" dirty="0">
                <a:cs typeface="B Nazanin" pitchFamily="2" charset="-78"/>
              </a:rPr>
              <a:t>2- تعیین موارد و مطالبی در گردش علمی قابل اجراست .</a:t>
            </a:r>
            <a:endParaRPr lang="en-US" dirty="0">
              <a:cs typeface="B Nazanin" pitchFamily="2" charset="-78"/>
            </a:endParaRPr>
          </a:p>
          <a:p>
            <a:pPr marL="0" indent="0">
              <a:buNone/>
            </a:pPr>
            <a:r>
              <a:rPr lang="ar-SA" dirty="0">
                <a:cs typeface="B Nazanin" pitchFamily="2" charset="-78"/>
              </a:rPr>
              <a:t>3- طراحی و برآوردخدمات و امکانات لازم .</a:t>
            </a:r>
            <a:endParaRPr lang="en-US" dirty="0">
              <a:cs typeface="B Nazanin" pitchFamily="2" charset="-78"/>
            </a:endParaRPr>
          </a:p>
          <a:p>
            <a:pPr marL="0" indent="0">
              <a:buNone/>
            </a:pPr>
            <a:r>
              <a:rPr lang="ar-SA" dirty="0">
                <a:cs typeface="B Nazanin" pitchFamily="2" charset="-78"/>
              </a:rPr>
              <a:t>4- انتخاب مدت زمان و مسیر گردش علمی بر حسب اهداف آموزشی</a:t>
            </a:r>
            <a:endParaRPr lang="en-US" dirty="0">
              <a:cs typeface="B Nazanin" pitchFamily="2" charset="-78"/>
            </a:endParaRPr>
          </a:p>
          <a:p>
            <a:pPr marL="0" indent="0">
              <a:buNone/>
            </a:pPr>
            <a:r>
              <a:rPr lang="ar-SA" dirty="0">
                <a:cs typeface="B Nazanin" pitchFamily="2" charset="-78"/>
              </a:rPr>
              <a:t>5- انتخاب پدیده ها و نقاطی که در طول مسیر باید مور توجه قرار گیرد تا فراگیران با مشخصات آشنا شوند.</a:t>
            </a:r>
            <a:endParaRPr lang="en-US" dirty="0">
              <a:cs typeface="B Nazanin" pitchFamily="2" charset="-78"/>
            </a:endParaRPr>
          </a:p>
          <a:p>
            <a:pPr marL="0" indent="0">
              <a:buNone/>
            </a:pPr>
            <a:r>
              <a:rPr lang="ar-SA" dirty="0">
                <a:cs typeface="B Nazanin" pitchFamily="2" charset="-78"/>
              </a:rPr>
              <a:t>6- تعیین وظایف فراگیران در هر مرحله از گردش علمی.</a:t>
            </a:r>
            <a:endParaRPr lang="en-US" dirty="0">
              <a:cs typeface="B Nazanin" pitchFamily="2" charset="-78"/>
            </a:endParaRPr>
          </a:p>
          <a:p>
            <a:pPr marL="0" indent="0">
              <a:buNone/>
            </a:pPr>
            <a:r>
              <a:rPr lang="ar-SA" dirty="0">
                <a:cs typeface="B Nazanin" pitchFamily="2" charset="-78"/>
              </a:rPr>
              <a:t> 7- اطلاع دادن به اولیا و کسب اجازه از آنها و در صورت نیاز استفاده از همکاری آنها.</a:t>
            </a:r>
            <a:endParaRPr lang="en-US" dirty="0">
              <a:cs typeface="B Nazanin" pitchFamily="2" charset="-78"/>
            </a:endParaRPr>
          </a:p>
          <a:p>
            <a:pPr marL="0" indent="0">
              <a:buNone/>
            </a:pPr>
            <a:r>
              <a:rPr lang="ar-SA" dirty="0">
                <a:cs typeface="B Nazanin" pitchFamily="2" charset="-78"/>
              </a:rPr>
              <a:t>8- توجیه دانش آموزان نسبت به اهداف گردش علمی.</a:t>
            </a:r>
            <a:endParaRPr lang="en-US" dirty="0">
              <a:cs typeface="B Nazanin" pitchFamily="2" charset="-78"/>
            </a:endParaRPr>
          </a:p>
          <a:p>
            <a:pPr marL="0" indent="0">
              <a:buNone/>
            </a:pPr>
            <a:r>
              <a:rPr lang="ar-SA" dirty="0">
                <a:cs typeface="B Nazanin" pitchFamily="2" charset="-78"/>
              </a:rPr>
              <a:t>9- نظارت و کنترل میزان مشارکت فعال فراگیران در طول گردش.</a:t>
            </a:r>
            <a:endParaRPr lang="en-US" dirty="0">
              <a:cs typeface="B Nazanin" pitchFamily="2" charset="-78"/>
            </a:endParaRPr>
          </a:p>
          <a:p>
            <a:pPr marL="0" indent="0">
              <a:buNone/>
            </a:pPr>
            <a:r>
              <a:rPr lang="ar-SA" dirty="0">
                <a:cs typeface="B Nazanin" pitchFamily="2" charset="-78"/>
              </a:rPr>
              <a:t>10- راهنمایی فراگیران در انتخاب و جمع و یادداشت برداری.</a:t>
            </a:r>
            <a:endParaRPr lang="en-US" dirty="0">
              <a:cs typeface="B Nazanin" pitchFamily="2" charset="-78"/>
            </a:endParaRPr>
          </a:p>
          <a:p>
            <a:pPr marL="0" indent="0">
              <a:buNone/>
            </a:pPr>
            <a:r>
              <a:rPr lang="ar-SA" dirty="0">
                <a:cs typeface="B Nazanin" pitchFamily="2" charset="-78"/>
              </a:rPr>
              <a:t>11- مشاهده گزارش های تهیه شده توسط فراگیران و ارزشیابی آنها بعد از گردش علمی.</a:t>
            </a:r>
            <a:endParaRPr lang="en-US" dirty="0">
              <a:cs typeface="B Nazanin" pitchFamily="2" charset="-78"/>
            </a:endParaRPr>
          </a:p>
          <a:p>
            <a:pPr marL="0" indent="0">
              <a:buNone/>
            </a:pPr>
            <a:r>
              <a:rPr lang="ar-SA" dirty="0">
                <a:cs typeface="B Nazanin" pitchFamily="2" charset="-78"/>
              </a:rPr>
              <a:t>12- انتخاب گزارش های برتر جهت ارائه در کلاس توسط فراگیران.</a:t>
            </a:r>
            <a:endParaRPr lang="en-US" dirty="0">
              <a:cs typeface="B Nazanin" pitchFamily="2" charset="-78"/>
            </a:endParaRPr>
          </a:p>
          <a:p>
            <a:pPr marL="0" indent="0">
              <a:buNone/>
            </a:pPr>
            <a:r>
              <a:rPr lang="ar-SA" dirty="0">
                <a:cs typeface="B Nazanin" pitchFamily="2" charset="-78"/>
              </a:rPr>
              <a:t>13- ارائه نظرات تکمیلی و اصلاح اشتباحات احتمالی فراگیران توسط معلم.</a:t>
            </a:r>
            <a:endParaRPr lang="en-US" dirty="0">
              <a:cs typeface="B Nazanin" pitchFamily="2" charset="-78"/>
            </a:endParaRPr>
          </a:p>
          <a:p>
            <a:endParaRPr lang="fa-IR" dirty="0"/>
          </a:p>
        </p:txBody>
      </p:sp>
    </p:spTree>
    <p:extLst>
      <p:ext uri="{BB962C8B-B14F-4D97-AF65-F5344CB8AC3E}">
        <p14:creationId xmlns:p14="http://schemas.microsoft.com/office/powerpoint/2010/main" val="1369597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304800"/>
            <a:ext cx="8153400" cy="6248400"/>
          </a:xfrm>
        </p:spPr>
        <p:txBody>
          <a:bodyPr>
            <a:normAutofit/>
          </a:bodyPr>
          <a:lstStyle/>
          <a:p>
            <a:pPr marL="0" indent="0" algn="just">
              <a:buNone/>
            </a:pPr>
            <a:r>
              <a:rPr lang="ar-SA" dirty="0">
                <a:cs typeface="B Nazanin" pitchFamily="2" charset="-78"/>
              </a:rPr>
              <a:t>منابع</a:t>
            </a:r>
            <a:endParaRPr lang="en-US" dirty="0">
              <a:cs typeface="B Nazanin" pitchFamily="2" charset="-78"/>
            </a:endParaRPr>
          </a:p>
          <a:p>
            <a:pPr marL="0" indent="0" algn="just">
              <a:buNone/>
            </a:pPr>
            <a:r>
              <a:rPr lang="ar-SA" dirty="0">
                <a:cs typeface="B Nazanin" pitchFamily="2" charset="-78"/>
              </a:rPr>
              <a:t>خورشیدی، عباس و شهاب الدین غندالی، محمد حسین فهرجی(1379). راهبردهای یادگیری و یاددهی  در کلاس درس ( با عنایات به نگرش فراشناخت )، تهران: انتشارات کیا.</a:t>
            </a:r>
            <a:endParaRPr lang="en-US" dirty="0">
              <a:cs typeface="B Nazanin" pitchFamily="2" charset="-78"/>
            </a:endParaRPr>
          </a:p>
          <a:p>
            <a:pPr marL="0" indent="0" algn="just">
              <a:buNone/>
            </a:pPr>
            <a:r>
              <a:rPr lang="ar-SA" dirty="0">
                <a:cs typeface="B Nazanin" pitchFamily="2" charset="-78"/>
              </a:rPr>
              <a:t>شعبانی، حسن.(1382) . مهارت های آموزشی: تهران: سمت</a:t>
            </a:r>
            <a:endParaRPr lang="en-US" dirty="0">
              <a:cs typeface="B Nazanin" pitchFamily="2" charset="-78"/>
            </a:endParaRPr>
          </a:p>
          <a:p>
            <a:pPr marL="0" indent="0" algn="just">
              <a:buNone/>
            </a:pPr>
            <a:r>
              <a:rPr lang="ar-SA" dirty="0">
                <a:cs typeface="B Nazanin" pitchFamily="2" charset="-78"/>
              </a:rPr>
              <a:t>صفوی، امان ا... (1372) کلیات روش ها و فنون تدریس، تهران: معاصر.</a:t>
            </a:r>
            <a:endParaRPr lang="en-US" dirty="0">
              <a:cs typeface="B Nazanin" pitchFamily="2" charset="-78"/>
            </a:endParaRPr>
          </a:p>
          <a:p>
            <a:pPr marL="0" indent="0" algn="just">
              <a:buNone/>
            </a:pPr>
            <a:r>
              <a:rPr lang="ar-SA" dirty="0">
                <a:cs typeface="B Nazanin" pitchFamily="2" charset="-78"/>
              </a:rPr>
              <a:t>فضلی خانی، منوچهر(1382) راهنمای عملی روش مشارکتی و فعال در فرآیند تدریس، تهران: آزمون نوین قورچیان، نادرقلی و دیگران(1377) نظریه های یادگیری و نظریه فراشناخت در فرآیند یاددهی-یادگیری. تهران : تربیت.</a:t>
            </a:r>
            <a:endParaRPr lang="en-US" dirty="0">
              <a:cs typeface="B Nazanin" pitchFamily="2" charset="-78"/>
            </a:endParaRPr>
          </a:p>
          <a:p>
            <a:pPr marL="0" indent="0" algn="just">
              <a:buNone/>
            </a:pPr>
            <a:r>
              <a:rPr lang="ar-SA" dirty="0">
                <a:cs typeface="B Nazanin" pitchFamily="2" charset="-78"/>
              </a:rPr>
              <a:t>- میرزابیگی علی(1380). برنامه ریزی درسی وطرح درس درآموزش رسمی و تربیت نیروی انسانی.انتشارات یسطرون.</a:t>
            </a:r>
            <a:endParaRPr lang="en-US" dirty="0">
              <a:cs typeface="B Nazanin" pitchFamily="2" charset="-78"/>
            </a:endParaRPr>
          </a:p>
          <a:p>
            <a:pPr marL="0" indent="0" algn="just">
              <a:buNone/>
            </a:pPr>
            <a:r>
              <a:rPr lang="ar-SA" dirty="0">
                <a:cs typeface="B Nazanin" pitchFamily="2" charset="-78"/>
              </a:rPr>
              <a:t>- تیم ونتیلینگ (1376). برنامه ریزی برای آموزش اثر بخش (ترجمه دکتر محمدچیذری).انتشارات دانشگاه تربیت مدرس.</a:t>
            </a:r>
            <a:endParaRPr lang="en-US" dirty="0">
              <a:cs typeface="B Nazanin" pitchFamily="2" charset="-78"/>
            </a:endParaRPr>
          </a:p>
          <a:p>
            <a:pPr marL="0" indent="0" algn="just">
              <a:buNone/>
            </a:pPr>
            <a:endParaRPr lang="fa-IR" dirty="0">
              <a:cs typeface="B Nazanin" pitchFamily="2" charset="-78"/>
            </a:endParaRPr>
          </a:p>
        </p:txBody>
      </p:sp>
    </p:spTree>
    <p:extLst>
      <p:ext uri="{BB962C8B-B14F-4D97-AF65-F5344CB8AC3E}">
        <p14:creationId xmlns:p14="http://schemas.microsoft.com/office/powerpoint/2010/main" val="8352043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609600" y="381000"/>
            <a:ext cx="7772400" cy="6096000"/>
          </a:xfrm>
        </p:spPr>
        <p:txBody>
          <a:bodyPr/>
          <a:lstStyle/>
          <a:p>
            <a:pPr marL="0" indent="0">
              <a:buNone/>
            </a:pPr>
            <a:r>
              <a:rPr lang="ar-SA" b="1" dirty="0">
                <a:solidFill>
                  <a:schemeClr val="accent1">
                    <a:lumMod val="60000"/>
                    <a:lumOff val="40000"/>
                  </a:schemeClr>
                </a:solidFill>
              </a:rPr>
              <a:t>تعریف گردش علمی</a:t>
            </a:r>
            <a:endParaRPr lang="en-US" dirty="0">
              <a:solidFill>
                <a:schemeClr val="accent1">
                  <a:lumMod val="60000"/>
                  <a:lumOff val="40000"/>
                </a:schemeClr>
              </a:solidFill>
            </a:endParaRPr>
          </a:p>
          <a:p>
            <a:pPr marL="0" indent="0" algn="just">
              <a:buNone/>
            </a:pPr>
            <a:endParaRPr lang="fa-IR" dirty="0" smtClean="0">
              <a:cs typeface="B Nazanin" pitchFamily="2" charset="-78"/>
            </a:endParaRPr>
          </a:p>
          <a:p>
            <a:pPr marL="0" indent="0" algn="just">
              <a:buNone/>
            </a:pPr>
            <a:r>
              <a:rPr lang="ar-SA" dirty="0" smtClean="0">
                <a:cs typeface="B Nazanin" pitchFamily="2" charset="-78"/>
              </a:rPr>
              <a:t>گردش </a:t>
            </a:r>
            <a:r>
              <a:rPr lang="ar-SA" dirty="0">
                <a:cs typeface="B Nazanin" pitchFamily="2" charset="-78"/>
              </a:rPr>
              <a:t>علمی یا فعالیت تجربی خارج از مدرسه کاری است </a:t>
            </a:r>
            <a:r>
              <a:rPr lang="ar-SA" dirty="0" smtClean="0">
                <a:cs typeface="B Nazanin" pitchFamily="2" charset="-78"/>
              </a:rPr>
              <a:t>که </a:t>
            </a:r>
            <a:r>
              <a:rPr lang="ar-SA" dirty="0">
                <a:cs typeface="B Nazanin" pitchFamily="2" charset="-78"/>
              </a:rPr>
              <a:t>بیرون از کلاس، آزمایشگاه یا کتابخانه صورت می گیرد و شامل مطالعات مستقیم و دست اول درباره یک مساله، جمع آوری اطلاعات از طریق مشاهده، پرسشنامه، مصاحبه، اندازه گیری، نمونه برداری و سایر فنون تحقیقات می </a:t>
            </a:r>
            <a:r>
              <a:rPr lang="ar-SA" dirty="0" smtClean="0">
                <a:cs typeface="B Nazanin" pitchFamily="2" charset="-78"/>
              </a:rPr>
              <a:t>باشد</a:t>
            </a:r>
            <a:r>
              <a:rPr lang="fa-IR" dirty="0" smtClean="0">
                <a:cs typeface="B Nazanin" pitchFamily="2" charset="-78"/>
              </a:rPr>
              <a:t>.</a:t>
            </a:r>
          </a:p>
          <a:p>
            <a:pPr marL="0" indent="0" algn="just">
              <a:buNone/>
            </a:pPr>
            <a:endParaRPr lang="fa-IR" dirty="0">
              <a:cs typeface="B Nazanin" pitchFamily="2" charset="-78"/>
            </a:endParaRPr>
          </a:p>
          <a:p>
            <a:pPr marL="0" indent="0" algn="just">
              <a:buNone/>
            </a:pPr>
            <a:r>
              <a:rPr lang="ar-SA" dirty="0">
                <a:cs typeface="B Nazanin" pitchFamily="2" charset="-78"/>
              </a:rPr>
              <a:t>روش گردش علمى گامى براى </a:t>
            </a:r>
            <a:r>
              <a:rPr lang="ar-SA" dirty="0" smtClean="0">
                <a:cs typeface="B Nazanin" pitchFamily="2" charset="-78"/>
              </a:rPr>
              <a:t>مطالعه </a:t>
            </a:r>
            <a:r>
              <a:rPr lang="ar-SA" dirty="0">
                <a:cs typeface="B Nazanin" pitchFamily="2" charset="-78"/>
              </a:rPr>
              <a:t>جامعه است که با توجه به هدف‌هاى معين آموزشي، از طرف معلم و شاگرد طراحى و تنظيم مى‌شود. اجراى اين روش مستلزم توجه به نکات مختلفى است که معلم و شاگرد بايد آنها را رعايت کنند. </a:t>
            </a:r>
            <a:endParaRPr lang="fa-IR" dirty="0" smtClean="0">
              <a:cs typeface="B Nazanin" pitchFamily="2" charset="-78"/>
            </a:endParaRPr>
          </a:p>
          <a:p>
            <a:pPr marL="0" indent="0" algn="just">
              <a:buNone/>
            </a:pPr>
            <a:endParaRPr lang="fa-IR" dirty="0">
              <a:cs typeface="B Nazanin" pitchFamily="2" charset="-78"/>
            </a:endParaRPr>
          </a:p>
          <a:p>
            <a:pPr marL="0" indent="0" algn="just">
              <a:buNone/>
            </a:pPr>
            <a:r>
              <a:rPr lang="ar-SA" dirty="0" smtClean="0">
                <a:cs typeface="B Nazanin" pitchFamily="2" charset="-78"/>
              </a:rPr>
              <a:t>اولين </a:t>
            </a:r>
            <a:r>
              <a:rPr lang="ar-SA" dirty="0">
                <a:cs typeface="B Nazanin" pitchFamily="2" charset="-78"/>
              </a:rPr>
              <a:t>مسأله‌اى که بايد مورد توجه واقع شود، ميزان ارزش، ظرفيت و کيفيت گردش علمى است. اگر انتظار داشته باشيم که از اين روش نتايج خوبى حاصل شود، بايد قبل از اجرا به طراحى بپردازيم تا در کسب هدف‌هاى آموزشي، مطمئن‌تر باشيم</a:t>
            </a:r>
            <a:r>
              <a:rPr lang="en-US" dirty="0">
                <a:cs typeface="B Nazanin" pitchFamily="2" charset="-78"/>
              </a:rPr>
              <a:t>.</a:t>
            </a:r>
          </a:p>
          <a:p>
            <a:pPr marL="0" indent="0" algn="just">
              <a:buNone/>
            </a:pPr>
            <a:endParaRPr lang="fa-IR" dirty="0">
              <a:cs typeface="B Nazanin" pitchFamily="2" charset="-78"/>
            </a:endParaRPr>
          </a:p>
        </p:txBody>
      </p:sp>
    </p:spTree>
    <p:extLst>
      <p:ext uri="{BB962C8B-B14F-4D97-AF65-F5344CB8AC3E}">
        <p14:creationId xmlns:p14="http://schemas.microsoft.com/office/powerpoint/2010/main" val="10171746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81000" y="228600"/>
            <a:ext cx="8077200" cy="6400800"/>
          </a:xfrm>
        </p:spPr>
        <p:txBody>
          <a:bodyPr>
            <a:normAutofit lnSpcReduction="10000"/>
          </a:bodyPr>
          <a:lstStyle/>
          <a:p>
            <a:pPr marL="0" indent="0" algn="ctr">
              <a:buNone/>
            </a:pPr>
            <a:r>
              <a:rPr lang="fa-IR" sz="2800" dirty="0" smtClean="0">
                <a:solidFill>
                  <a:srgbClr val="002060"/>
                </a:solidFill>
                <a:cs typeface="2  Morvarid" pitchFamily="2" charset="-78"/>
              </a:rPr>
              <a:t>انواع گردش علمی</a:t>
            </a:r>
          </a:p>
          <a:p>
            <a:pPr marL="0" indent="0">
              <a:buNone/>
            </a:pPr>
            <a:endParaRPr lang="fa-IR" sz="2800" dirty="0">
              <a:solidFill>
                <a:schemeClr val="accent1">
                  <a:lumMod val="75000"/>
                </a:schemeClr>
              </a:solidFill>
              <a:cs typeface="2  Morvarid" pitchFamily="2" charset="-78"/>
            </a:endParaRPr>
          </a:p>
          <a:p>
            <a:pPr marL="0" indent="0">
              <a:buNone/>
            </a:pPr>
            <a:r>
              <a:rPr lang="fa-IR" sz="2800" dirty="0" smtClean="0">
                <a:solidFill>
                  <a:schemeClr val="accent1">
                    <a:lumMod val="75000"/>
                  </a:schemeClr>
                </a:solidFill>
                <a:cs typeface="2  Morvarid" pitchFamily="2" charset="-78"/>
              </a:rPr>
              <a:t>تقسیم‌بندی </a:t>
            </a:r>
            <a:r>
              <a:rPr lang="fa-IR" sz="2800" dirty="0">
                <a:solidFill>
                  <a:schemeClr val="accent1">
                    <a:lumMod val="75000"/>
                  </a:schemeClr>
                </a:solidFill>
                <a:cs typeface="2  Morvarid" pitchFamily="2" charset="-78"/>
              </a:rPr>
              <a:t>گردش علمی از نظر زمان</a:t>
            </a:r>
          </a:p>
          <a:p>
            <a:pPr marL="0" indent="0">
              <a:buNone/>
            </a:pPr>
            <a:endParaRPr lang="fa-IR" i="1" dirty="0" smtClean="0"/>
          </a:p>
          <a:p>
            <a:pPr marL="0" indent="0">
              <a:buNone/>
            </a:pPr>
            <a:r>
              <a:rPr lang="fa-IR" dirty="0" smtClean="0"/>
              <a:t>•</a:t>
            </a:r>
            <a:r>
              <a:rPr lang="fa-IR" dirty="0">
                <a:cs typeface="B Nazanin" pitchFamily="2" charset="-78"/>
              </a:rPr>
              <a:t>	گردش علمی کوتاه‌مدت و سریع</a:t>
            </a:r>
          </a:p>
          <a:p>
            <a:pPr marL="0" indent="0">
              <a:buNone/>
            </a:pPr>
            <a:r>
              <a:rPr lang="fa-IR" dirty="0">
                <a:cs typeface="B Nazanin" pitchFamily="2" charset="-78"/>
              </a:rPr>
              <a:t>•	گردش علمی یک یا دو ساعته</a:t>
            </a:r>
          </a:p>
          <a:p>
            <a:pPr marL="0" indent="0">
              <a:buNone/>
            </a:pPr>
            <a:r>
              <a:rPr lang="fa-IR" dirty="0">
                <a:cs typeface="B Nazanin" pitchFamily="2" charset="-78"/>
              </a:rPr>
              <a:t>•	گردش علمی روزانه</a:t>
            </a:r>
          </a:p>
          <a:p>
            <a:pPr marL="0" indent="0">
              <a:buNone/>
            </a:pPr>
            <a:r>
              <a:rPr lang="fa-IR" dirty="0">
                <a:cs typeface="B Nazanin" pitchFamily="2" charset="-78"/>
              </a:rPr>
              <a:t>•	گردش علمی هفتگی و </a:t>
            </a:r>
            <a:r>
              <a:rPr lang="fa-IR" dirty="0" smtClean="0">
                <a:cs typeface="B Nazanin" pitchFamily="2" charset="-78"/>
              </a:rPr>
              <a:t>ماهانه</a:t>
            </a:r>
          </a:p>
          <a:p>
            <a:pPr marL="0" indent="0">
              <a:buNone/>
            </a:pPr>
            <a:endParaRPr lang="fa-IR" sz="3200" dirty="0" smtClean="0">
              <a:solidFill>
                <a:schemeClr val="accent1">
                  <a:lumMod val="75000"/>
                </a:schemeClr>
              </a:solidFill>
              <a:cs typeface="2  Morvarid" pitchFamily="2" charset="-78"/>
            </a:endParaRPr>
          </a:p>
          <a:p>
            <a:pPr marL="0" indent="0">
              <a:buNone/>
            </a:pPr>
            <a:r>
              <a:rPr lang="fa-IR" sz="2800" dirty="0" smtClean="0">
                <a:solidFill>
                  <a:schemeClr val="accent1">
                    <a:lumMod val="75000"/>
                  </a:schemeClr>
                </a:solidFill>
                <a:cs typeface="2  Morvarid" pitchFamily="2" charset="-78"/>
              </a:rPr>
              <a:t>گردش </a:t>
            </a:r>
            <a:r>
              <a:rPr lang="fa-IR" sz="2800" dirty="0">
                <a:solidFill>
                  <a:schemeClr val="accent1">
                    <a:lumMod val="75000"/>
                  </a:schemeClr>
                </a:solidFill>
                <a:cs typeface="2  Morvarid" pitchFamily="2" charset="-78"/>
              </a:rPr>
              <a:t>علمی از نظر برنامه‌ریزی</a:t>
            </a:r>
          </a:p>
          <a:p>
            <a:pPr marL="0" indent="0">
              <a:buNone/>
            </a:pPr>
            <a:endParaRPr lang="fa-IR" dirty="0" smtClean="0">
              <a:cs typeface="B Nazanin" pitchFamily="2" charset="-78"/>
            </a:endParaRPr>
          </a:p>
          <a:p>
            <a:pPr marL="0" indent="0">
              <a:buNone/>
            </a:pPr>
            <a:r>
              <a:rPr lang="fa-IR" dirty="0" smtClean="0">
                <a:cs typeface="B Nazanin" pitchFamily="2" charset="-78"/>
              </a:rPr>
              <a:t>•</a:t>
            </a:r>
            <a:r>
              <a:rPr lang="fa-IR" dirty="0">
                <a:cs typeface="B Nazanin" pitchFamily="2" charset="-78"/>
              </a:rPr>
              <a:t>	فعالیت‌های قبل از رفتن به گردش علمی</a:t>
            </a:r>
          </a:p>
          <a:p>
            <a:pPr marL="0" indent="0">
              <a:buNone/>
            </a:pPr>
            <a:r>
              <a:rPr lang="fa-IR" dirty="0">
                <a:cs typeface="B Nazanin" pitchFamily="2" charset="-78"/>
              </a:rPr>
              <a:t>•	فعالیت‌های ضمن گردش علمی</a:t>
            </a:r>
          </a:p>
          <a:p>
            <a:pPr marL="0" indent="0">
              <a:buNone/>
            </a:pPr>
            <a:r>
              <a:rPr lang="fa-IR" dirty="0">
                <a:cs typeface="B Nazanin" pitchFamily="2" charset="-78"/>
              </a:rPr>
              <a:t>•	فعالیت‌های پس از گردش علمی</a:t>
            </a:r>
          </a:p>
          <a:p>
            <a:pPr marL="0" indent="0">
              <a:buNone/>
            </a:pPr>
            <a:endParaRPr lang="fa-IR" dirty="0">
              <a:cs typeface="B Nazanin" pitchFamily="2" charset="-78"/>
            </a:endParaRPr>
          </a:p>
          <a:p>
            <a:pPr marL="0" indent="0">
              <a:buNone/>
            </a:pPr>
            <a:endParaRPr lang="fa-IR" dirty="0">
              <a:cs typeface="B Nazanin" pitchFamily="2" charset="-78"/>
            </a:endParaRPr>
          </a:p>
          <a:p>
            <a:pPr marL="0" indent="0">
              <a:buNone/>
            </a:pPr>
            <a:endParaRPr lang="fa-IR" dirty="0"/>
          </a:p>
        </p:txBody>
      </p:sp>
    </p:spTree>
    <p:extLst>
      <p:ext uri="{BB962C8B-B14F-4D97-AF65-F5344CB8AC3E}">
        <p14:creationId xmlns:p14="http://schemas.microsoft.com/office/powerpoint/2010/main" val="41211376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28600" y="228600"/>
            <a:ext cx="8458200" cy="6400800"/>
          </a:xfrm>
        </p:spPr>
        <p:txBody>
          <a:bodyPr/>
          <a:lstStyle/>
          <a:p>
            <a:pPr marL="0" indent="0" algn="just">
              <a:buNone/>
            </a:pPr>
            <a:r>
              <a:rPr lang="ar-SA" b="1" dirty="0">
                <a:solidFill>
                  <a:schemeClr val="accent1">
                    <a:lumMod val="60000"/>
                    <a:lumOff val="40000"/>
                  </a:schemeClr>
                </a:solidFill>
                <a:cs typeface="B Nazanin" pitchFamily="2" charset="-78"/>
              </a:rPr>
              <a:t>گردش علمى کوتاه‌مدت و سريع</a:t>
            </a:r>
            <a:endParaRPr lang="fa-IR" dirty="0" smtClean="0">
              <a:solidFill>
                <a:schemeClr val="accent1">
                  <a:lumMod val="60000"/>
                  <a:lumOff val="40000"/>
                </a:schemeClr>
              </a:solidFill>
              <a:cs typeface="B Nazanin" pitchFamily="2" charset="-78"/>
            </a:endParaRPr>
          </a:p>
          <a:p>
            <a:pPr marL="0" indent="0" algn="just">
              <a:buNone/>
            </a:pPr>
            <a:r>
              <a:rPr lang="ar-SA" dirty="0" smtClean="0">
                <a:cs typeface="B Nazanin" pitchFamily="2" charset="-78"/>
              </a:rPr>
              <a:t>در </a:t>
            </a:r>
            <a:r>
              <a:rPr lang="ar-SA" dirty="0">
                <a:cs typeface="B Nazanin" pitchFamily="2" charset="-78"/>
              </a:rPr>
              <a:t>اين نوع گردش‌هاى علمي، يک يا دو نفر از شاگردان در طول ساعت درسى انتخاب مى‌شوند تا تجربه‌اى را در خارج از کلاس کسب کنند؛ مثلاً اگر سؤال شود درجهٔ برودت برف چقدر است</a:t>
            </a:r>
            <a:r>
              <a:rPr lang="ar-SA" dirty="0">
                <a:cs typeface="B Nazanin" pitchFamily="2" charset="-78"/>
              </a:rPr>
              <a:t>؟ </a:t>
            </a:r>
            <a:r>
              <a:rPr lang="ar-SA" dirty="0" smtClean="0">
                <a:cs typeface="B Nazanin" pitchFamily="2" charset="-78"/>
              </a:rPr>
              <a:t> </a:t>
            </a:r>
            <a:r>
              <a:rPr lang="ar-SA" dirty="0">
                <a:cs typeface="B Nazanin" pitchFamily="2" charset="-78"/>
              </a:rPr>
              <a:t>براى يافتن پاسخ مى‌توان چند نفر از فراگيران را مأمور کرد تا با وسايلى مانند يک بيل کوچک و دماسنج يا با يک متر نوارى و دفتر و مداد، پاسخ مسأله را عملاً در حياط مدرسه که برف در آن نشسته است يا باغچه در آن قرار دارد، پيدا کنند. </a:t>
            </a:r>
            <a:endParaRPr lang="fa-IR" dirty="0" smtClean="0">
              <a:cs typeface="B Nazanin" pitchFamily="2" charset="-78"/>
            </a:endParaRPr>
          </a:p>
          <a:p>
            <a:pPr marL="0" indent="0" algn="just">
              <a:buNone/>
            </a:pPr>
            <a:r>
              <a:rPr lang="en-US" dirty="0">
                <a:cs typeface="B Nazanin" pitchFamily="2" charset="-78"/>
              </a:rPr>
              <a:t> </a:t>
            </a:r>
          </a:p>
          <a:p>
            <a:pPr marL="0" indent="0" algn="just">
              <a:buNone/>
            </a:pPr>
            <a:r>
              <a:rPr lang="en-US" dirty="0">
                <a:cs typeface="B Nazanin" pitchFamily="2" charset="-78"/>
              </a:rPr>
              <a:t> </a:t>
            </a:r>
            <a:r>
              <a:rPr lang="ar-SA" b="1" dirty="0">
                <a:solidFill>
                  <a:schemeClr val="accent1">
                    <a:lumMod val="60000"/>
                    <a:lumOff val="40000"/>
                  </a:schemeClr>
                </a:solidFill>
                <a:cs typeface="B Nazanin" pitchFamily="2" charset="-78"/>
              </a:rPr>
              <a:t>گردش علمى يک يا دو ساعته</a:t>
            </a:r>
            <a:endParaRPr lang="en-US" b="1" dirty="0">
              <a:solidFill>
                <a:schemeClr val="accent1">
                  <a:lumMod val="60000"/>
                  <a:lumOff val="40000"/>
                </a:schemeClr>
              </a:solidFill>
              <a:cs typeface="B Nazanin" pitchFamily="2" charset="-78"/>
            </a:endParaRPr>
          </a:p>
          <a:p>
            <a:pPr marL="0" indent="0" algn="just">
              <a:buNone/>
            </a:pPr>
            <a:r>
              <a:rPr lang="ar-SA" dirty="0">
                <a:cs typeface="B Nazanin" pitchFamily="2" charset="-78"/>
              </a:rPr>
              <a:t>با دادن يک طرح کلى مى‌توان از دقايق يک جلسه تدريس در خارج از کلاس استفاده کرد و تحقيقات اثربخشى را در محيط مدرسه يا در اطراف آن انجام داد؛ مثلاً با توجه به مطالعه کتاب علوم مى‌توان فراگيران را تجهيز کرد تا گل‌ها و گياهان حياط مدرسه يا زمين‌هاى اطراف مدرسه را مورد مطالعه قرار دهند و گزارش تهيه کنند</a:t>
            </a:r>
            <a:endParaRPr lang="fa-IR" dirty="0">
              <a:cs typeface="B Nazanin" pitchFamily="2" charset="-78"/>
            </a:endParaRPr>
          </a:p>
        </p:txBody>
      </p:sp>
    </p:spTree>
    <p:extLst>
      <p:ext uri="{BB962C8B-B14F-4D97-AF65-F5344CB8AC3E}">
        <p14:creationId xmlns:p14="http://schemas.microsoft.com/office/powerpoint/2010/main" val="23406936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305800" cy="6324600"/>
          </a:xfrm>
        </p:spPr>
        <p:txBody>
          <a:bodyPr/>
          <a:lstStyle/>
          <a:p>
            <a:pPr marL="0" indent="0">
              <a:buNone/>
            </a:pPr>
            <a:r>
              <a:rPr lang="en-US" dirty="0" smtClean="0"/>
              <a:t> </a:t>
            </a:r>
            <a:r>
              <a:rPr lang="en-US" dirty="0">
                <a:solidFill>
                  <a:schemeClr val="accent1">
                    <a:lumMod val="60000"/>
                    <a:lumOff val="40000"/>
                  </a:schemeClr>
                </a:solidFill>
              </a:rPr>
              <a:t> </a:t>
            </a:r>
            <a:r>
              <a:rPr lang="ar-SA" b="1" dirty="0">
                <a:solidFill>
                  <a:schemeClr val="accent1">
                    <a:lumMod val="60000"/>
                    <a:lumOff val="40000"/>
                  </a:schemeClr>
                </a:solidFill>
                <a:cs typeface="B Nazanin" pitchFamily="2" charset="-78"/>
              </a:rPr>
              <a:t>گردش علمى روزانه</a:t>
            </a:r>
            <a:endParaRPr lang="en-US" b="1" dirty="0">
              <a:solidFill>
                <a:schemeClr val="accent1">
                  <a:lumMod val="60000"/>
                  <a:lumOff val="40000"/>
                </a:schemeClr>
              </a:solidFill>
              <a:cs typeface="B Nazanin" pitchFamily="2" charset="-78"/>
            </a:endParaRPr>
          </a:p>
          <a:p>
            <a:pPr marL="0" indent="0" algn="just">
              <a:buNone/>
            </a:pPr>
            <a:r>
              <a:rPr lang="ar-SA" dirty="0" smtClean="0">
                <a:cs typeface="B Nazanin" pitchFamily="2" charset="-78"/>
              </a:rPr>
              <a:t>اين </a:t>
            </a:r>
            <a:r>
              <a:rPr lang="ar-SA" dirty="0">
                <a:cs typeface="B Nazanin" pitchFamily="2" charset="-78"/>
              </a:rPr>
              <a:t>نوع گردش علمى شامل موضوعاتى مانند بازديد از يک نمايشگاه يا کارخانه است و چون محيط مدرسه را با محيط زندگى واقعى شاگردان پيوند مى‌دهد، براى شاگردان بسيار مفيد است، اما ممکن است در دوره‌هاى پيش‌دانشگاهي، مانند راهنمايى و دبيرستان، در روند برنامه‌هاى مدرسه اخلال ايجاد کند. در اين </a:t>
            </a:r>
            <a:r>
              <a:rPr lang="ar-SA" dirty="0" smtClean="0">
                <a:cs typeface="B Nazanin" pitchFamily="2" charset="-78"/>
              </a:rPr>
              <a:t>صورت</a:t>
            </a:r>
            <a:r>
              <a:rPr lang="ar-SA" dirty="0">
                <a:cs typeface="B Nazanin" pitchFamily="2" charset="-78"/>
              </a:rPr>
              <a:t>، بهتر است گردش علمى در روزهايى که تعطيل رسمى است انجام </a:t>
            </a:r>
            <a:r>
              <a:rPr lang="ar-SA" dirty="0" smtClean="0">
                <a:cs typeface="B Nazanin" pitchFamily="2" charset="-78"/>
              </a:rPr>
              <a:t>گيرد</a:t>
            </a:r>
            <a:endParaRPr lang="fa-IR" dirty="0" smtClean="0">
              <a:cs typeface="B Nazanin" pitchFamily="2" charset="-78"/>
            </a:endParaRPr>
          </a:p>
          <a:p>
            <a:pPr marL="0" indent="0">
              <a:buNone/>
            </a:pPr>
            <a:endParaRPr lang="fa-IR" dirty="0"/>
          </a:p>
          <a:p>
            <a:pPr marL="0" indent="0" algn="just">
              <a:buNone/>
            </a:pPr>
            <a:endParaRPr lang="fa-IR" b="1" dirty="0" smtClean="0">
              <a:cs typeface="B Nazanin" pitchFamily="2" charset="-78"/>
            </a:endParaRPr>
          </a:p>
          <a:p>
            <a:pPr marL="0" indent="0" algn="just">
              <a:buNone/>
            </a:pPr>
            <a:r>
              <a:rPr lang="ar-SA" b="1" dirty="0" smtClean="0">
                <a:solidFill>
                  <a:schemeClr val="accent1">
                    <a:lumMod val="60000"/>
                    <a:lumOff val="40000"/>
                  </a:schemeClr>
                </a:solidFill>
                <a:cs typeface="B Nazanin" pitchFamily="2" charset="-78"/>
              </a:rPr>
              <a:t>گردش </a:t>
            </a:r>
            <a:r>
              <a:rPr lang="ar-SA" b="1" dirty="0">
                <a:solidFill>
                  <a:schemeClr val="accent1">
                    <a:lumMod val="60000"/>
                    <a:lumOff val="40000"/>
                  </a:schemeClr>
                </a:solidFill>
                <a:cs typeface="B Nazanin" pitchFamily="2" charset="-78"/>
              </a:rPr>
              <a:t>علمى هفتگى و ماهانه</a:t>
            </a:r>
            <a:endParaRPr lang="en-US" b="1" dirty="0">
              <a:solidFill>
                <a:schemeClr val="accent1">
                  <a:lumMod val="60000"/>
                  <a:lumOff val="40000"/>
                </a:schemeClr>
              </a:solidFill>
              <a:cs typeface="B Nazanin" pitchFamily="2" charset="-78"/>
            </a:endParaRPr>
          </a:p>
          <a:p>
            <a:pPr marL="0" indent="0" algn="just">
              <a:buNone/>
            </a:pPr>
            <a:r>
              <a:rPr lang="ar-SA" dirty="0">
                <a:cs typeface="B Nazanin" pitchFamily="2" charset="-78"/>
              </a:rPr>
              <a:t>از گردش علمى هفتگى و ماهانه معمولاً در مدارس ابتدايى استفاده نمى‌شود، ولى فراگيران دوره‌هاى راهنمايي، دبيرستان و بويژه دانشگا‌ه‌ها مى‌توانند از اين روش بخوبى استفاده کنند</a:t>
            </a:r>
            <a:endParaRPr lang="fa-IR" dirty="0">
              <a:cs typeface="B Nazanin" pitchFamily="2" charset="-78"/>
            </a:endParaRPr>
          </a:p>
        </p:txBody>
      </p:sp>
    </p:spTree>
    <p:extLst>
      <p:ext uri="{BB962C8B-B14F-4D97-AF65-F5344CB8AC3E}">
        <p14:creationId xmlns:p14="http://schemas.microsoft.com/office/powerpoint/2010/main" val="28821826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533400" y="381000"/>
            <a:ext cx="8077200" cy="6019800"/>
          </a:xfrm>
        </p:spPr>
        <p:txBody>
          <a:bodyPr/>
          <a:lstStyle/>
          <a:p>
            <a:pPr marL="0" indent="0">
              <a:buNone/>
            </a:pPr>
            <a:r>
              <a:rPr lang="ar-SA" b="1" dirty="0">
                <a:solidFill>
                  <a:schemeClr val="accent1">
                    <a:lumMod val="60000"/>
                    <a:lumOff val="40000"/>
                  </a:schemeClr>
                </a:solidFill>
              </a:rPr>
              <a:t>مراحل روش گردش </a:t>
            </a:r>
            <a:r>
              <a:rPr lang="ar-SA" b="1" dirty="0" smtClean="0">
                <a:solidFill>
                  <a:schemeClr val="accent1">
                    <a:lumMod val="60000"/>
                    <a:lumOff val="40000"/>
                  </a:schemeClr>
                </a:solidFill>
              </a:rPr>
              <a:t>علمی</a:t>
            </a:r>
            <a:r>
              <a:rPr lang="fa-IR" b="1" dirty="0" smtClean="0">
                <a:solidFill>
                  <a:schemeClr val="accent1">
                    <a:lumMod val="60000"/>
                    <a:lumOff val="40000"/>
                  </a:schemeClr>
                </a:solidFill>
              </a:rPr>
              <a:t> از نظر برنامه ریزی</a:t>
            </a:r>
            <a:r>
              <a:rPr lang="ar-SA" b="1" dirty="0" smtClean="0">
                <a:solidFill>
                  <a:schemeClr val="accent1">
                    <a:lumMod val="60000"/>
                    <a:lumOff val="40000"/>
                  </a:schemeClr>
                </a:solidFill>
              </a:rPr>
              <a:t>:</a:t>
            </a:r>
            <a:endParaRPr lang="en-US" b="1" dirty="0">
              <a:solidFill>
                <a:schemeClr val="accent1">
                  <a:lumMod val="60000"/>
                  <a:lumOff val="40000"/>
                </a:schemeClr>
              </a:solidFill>
            </a:endParaRPr>
          </a:p>
          <a:p>
            <a:pPr marL="0" indent="0" algn="just">
              <a:buNone/>
            </a:pPr>
            <a:endParaRPr lang="fa-IR" dirty="0">
              <a:cs typeface="B Nazanin" pitchFamily="2" charset="-78"/>
            </a:endParaRPr>
          </a:p>
          <a:p>
            <a:pPr marL="0" indent="0" algn="just">
              <a:buNone/>
            </a:pPr>
            <a:r>
              <a:rPr lang="fa-IR" dirty="0" smtClean="0">
                <a:cs typeface="B Nazanin" pitchFamily="2" charset="-78"/>
              </a:rPr>
              <a:t>ا</a:t>
            </a:r>
            <a:r>
              <a:rPr lang="ar-SA" dirty="0" smtClean="0">
                <a:cs typeface="B Nazanin" pitchFamily="2" charset="-78"/>
              </a:rPr>
              <a:t>لف</a:t>
            </a:r>
            <a:r>
              <a:rPr lang="ar-SA" dirty="0">
                <a:cs typeface="B Nazanin" pitchFamily="2" charset="-78"/>
              </a:rPr>
              <a:t>) فعالیت های قبل از رفتن به گردش علمی؛ آمادگی برای گردش علمی همانند آمادگی برای سایر فعالیت‌های آموزشی است، اما در هر گردش علمی مواردی وجود دارد که حتماً باید به آن توجه شود. برای بالا بردن کیفیت آموزشی گردش علمی و جلوگیری از بعضی موانع احتمالی باید در این مرحله اقدام های زیر به عمل آید</a:t>
            </a:r>
            <a:r>
              <a:rPr lang="ar-SA" dirty="0" smtClean="0">
                <a:cs typeface="B Nazanin" pitchFamily="2" charset="-78"/>
              </a:rPr>
              <a:t>:</a:t>
            </a:r>
            <a:endParaRPr lang="fa-IR" dirty="0" smtClean="0">
              <a:cs typeface="B Nazanin" pitchFamily="2" charset="-78"/>
            </a:endParaRPr>
          </a:p>
          <a:p>
            <a:pPr marL="0" indent="0" algn="just">
              <a:buNone/>
            </a:pPr>
            <a:endParaRPr lang="en-US" dirty="0">
              <a:cs typeface="B Nazanin" pitchFamily="2" charset="-78"/>
            </a:endParaRPr>
          </a:p>
          <a:p>
            <a:pPr marL="0" indent="0" algn="just">
              <a:buNone/>
            </a:pPr>
            <a:r>
              <a:rPr lang="ar-SA" dirty="0">
                <a:cs typeface="B Nazanin" pitchFamily="2" charset="-78"/>
              </a:rPr>
              <a:t>- محلی که برای گردش علمی در نظر گرفته شده است، قبلاً مورد بازدید قرار گیرد و با افراد مسوول آن محل صحبت شود.</a:t>
            </a:r>
            <a:endParaRPr lang="en-US" dirty="0">
              <a:cs typeface="B Nazanin" pitchFamily="2" charset="-78"/>
            </a:endParaRPr>
          </a:p>
          <a:p>
            <a:pPr marL="0" indent="0" algn="just">
              <a:buNone/>
            </a:pPr>
            <a:r>
              <a:rPr lang="ar-SA" dirty="0">
                <a:cs typeface="B Nazanin" pitchFamily="2" charset="-78"/>
              </a:rPr>
              <a:t>– موضوع گردش علمی باید با مدیر آموزشگاه در میان گذاشت و موافقت او اخذ شود.</a:t>
            </a:r>
            <a:endParaRPr lang="en-US" dirty="0">
              <a:cs typeface="B Nazanin" pitchFamily="2" charset="-78"/>
            </a:endParaRPr>
          </a:p>
          <a:p>
            <a:pPr marL="0" indent="0" algn="just">
              <a:buNone/>
            </a:pPr>
            <a:r>
              <a:rPr lang="ar-SA" dirty="0">
                <a:cs typeface="B Nazanin" pitchFamily="2" charset="-78"/>
              </a:rPr>
              <a:t>- اجازه کتبی از اداره مربوط و اولیای دانش آموزان گرفته شود.</a:t>
            </a:r>
            <a:endParaRPr lang="en-US" dirty="0">
              <a:cs typeface="B Nazanin" pitchFamily="2" charset="-78"/>
            </a:endParaRPr>
          </a:p>
          <a:p>
            <a:pPr algn="just">
              <a:buFontTx/>
              <a:buChar char="-"/>
            </a:pPr>
            <a:r>
              <a:rPr lang="ar-SA" dirty="0" smtClean="0">
                <a:cs typeface="B Nazanin" pitchFamily="2" charset="-78"/>
              </a:rPr>
              <a:t>هدف </a:t>
            </a:r>
            <a:r>
              <a:rPr lang="ar-SA" dirty="0">
                <a:cs typeface="B Nazanin" pitchFamily="2" charset="-78"/>
              </a:rPr>
              <a:t>گردش علمی دقیقاً مشخص شود</a:t>
            </a:r>
            <a:r>
              <a:rPr lang="ar-SA" dirty="0" smtClean="0">
                <a:cs typeface="B Nazanin" pitchFamily="2" charset="-78"/>
              </a:rPr>
              <a:t>.</a:t>
            </a:r>
            <a:r>
              <a:rPr lang="fa-IR" dirty="0" smtClean="0">
                <a:cs typeface="B Nazanin" pitchFamily="2" charset="-78"/>
              </a:rPr>
              <a:t> </a:t>
            </a:r>
          </a:p>
          <a:p>
            <a:pPr algn="just">
              <a:buFontTx/>
              <a:buChar char="-"/>
            </a:pPr>
            <a:r>
              <a:rPr lang="fa-IR" dirty="0" smtClean="0">
                <a:cs typeface="B Nazanin" pitchFamily="2" charset="-78"/>
              </a:rPr>
              <a:t>و....</a:t>
            </a:r>
            <a:endParaRPr lang="en-US" dirty="0">
              <a:cs typeface="B Nazanin" pitchFamily="2" charset="-78"/>
            </a:endParaRPr>
          </a:p>
          <a:p>
            <a:pPr marL="0" indent="0" algn="just">
              <a:buNone/>
            </a:pPr>
            <a:endParaRPr lang="fa-IR" dirty="0"/>
          </a:p>
        </p:txBody>
      </p:sp>
    </p:spTree>
    <p:extLst>
      <p:ext uri="{BB962C8B-B14F-4D97-AF65-F5344CB8AC3E}">
        <p14:creationId xmlns:p14="http://schemas.microsoft.com/office/powerpoint/2010/main" val="38485462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229600" cy="6248400"/>
          </a:xfrm>
        </p:spPr>
        <p:txBody>
          <a:bodyPr/>
          <a:lstStyle/>
          <a:p>
            <a:pPr marL="0" indent="0" algn="just">
              <a:buNone/>
            </a:pPr>
            <a:r>
              <a:rPr lang="ar-SA" dirty="0">
                <a:cs typeface="B Nazanin" pitchFamily="2" charset="-78"/>
              </a:rPr>
              <a:t>ب) فعالیت های ضمن گردش علمی: از هنگام حرکت برای گردش علمی، معلم باید نوع برخورد  دانش آموزان  و فعالیت های آ نان را کاملاً زیر نظر گرفته و هدایت کند</a:t>
            </a:r>
            <a:r>
              <a:rPr lang="ar-SA" dirty="0">
                <a:cs typeface="B Nazanin" pitchFamily="2" charset="-78"/>
              </a:rPr>
              <a:t>. دور داشت.</a:t>
            </a:r>
          </a:p>
          <a:p>
            <a:pPr marL="0" indent="0" algn="just">
              <a:buNone/>
            </a:pPr>
            <a:r>
              <a:rPr lang="ar-SA" dirty="0">
                <a:cs typeface="B Nazanin" pitchFamily="2" charset="-78"/>
              </a:rPr>
              <a:t>معلم در حین گردش علمی اطمینان از جمع‌آوری پاسخ ها، گردآوری مطالب و... حاصل نماید. و اگر سوال های جدیدی به نظر دانش آموزان رسید که قبلاً به آن فکر نکرده اند، زمانی برای پاسخ به این سوال ها در نظر گرفته شود</a:t>
            </a:r>
            <a:r>
              <a:rPr lang="ar-SA" dirty="0" smtClean="0">
                <a:cs typeface="B Nazanin" pitchFamily="2" charset="-78"/>
              </a:rPr>
              <a:t>.</a:t>
            </a:r>
            <a:endParaRPr lang="fa-IR" dirty="0" smtClean="0">
              <a:cs typeface="B Nazanin" pitchFamily="2" charset="-78"/>
            </a:endParaRPr>
          </a:p>
          <a:p>
            <a:pPr marL="0" indent="0" algn="just">
              <a:buNone/>
            </a:pPr>
            <a:endParaRPr lang="fa-IR" dirty="0" smtClean="0">
              <a:cs typeface="B Nazanin" pitchFamily="2" charset="-78"/>
            </a:endParaRPr>
          </a:p>
          <a:p>
            <a:pPr marL="0" indent="0" algn="just">
              <a:buNone/>
            </a:pPr>
            <a:endParaRPr lang="fa-IR" dirty="0" smtClean="0">
              <a:cs typeface="B Nazanin" pitchFamily="2" charset="-78"/>
            </a:endParaRPr>
          </a:p>
          <a:p>
            <a:pPr marL="0" indent="0" algn="just">
              <a:buNone/>
            </a:pPr>
            <a:r>
              <a:rPr lang="fa-IR" dirty="0" smtClean="0">
                <a:cs typeface="B Nazanin" pitchFamily="2" charset="-78"/>
              </a:rPr>
              <a:t>ج) </a:t>
            </a:r>
            <a:r>
              <a:rPr lang="fa-IR" dirty="0">
                <a:cs typeface="B Nazanin" pitchFamily="2" charset="-78"/>
              </a:rPr>
              <a:t>فعالیت های پس از گردش علمی: پس از گردش علمی، لازم است که دانش آموزان در کلاس، فعالیت های علمی متنوعی انجام دهند. این فعالیت ها می تواند با توجه به هدف، محدود و یا وسیع و گسترده باشد. در فعالیت‌های پس از گردش علمی یادگیری طبقه بندی و تثبیت می گردد. نتایج گردش علمی می تواند به صورت نثر، نظم، داستان و یا نمایشنامه و یا گزارش بازدید در کلاس ارایه گردد. نگارش خلاقانه آنچه اتفاق افتاده است معمولاً نشان دهنده موفقیت گردش علمی است.</a:t>
            </a:r>
          </a:p>
        </p:txBody>
      </p:sp>
    </p:spTree>
    <p:extLst>
      <p:ext uri="{BB962C8B-B14F-4D97-AF65-F5344CB8AC3E}">
        <p14:creationId xmlns:p14="http://schemas.microsoft.com/office/powerpoint/2010/main" val="271515197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228600"/>
            <a:ext cx="8229600" cy="6324600"/>
          </a:xfrm>
        </p:spPr>
        <p:txBody>
          <a:bodyPr>
            <a:normAutofit fontScale="92500" lnSpcReduction="10000"/>
          </a:bodyPr>
          <a:lstStyle/>
          <a:p>
            <a:pPr marL="0" indent="0">
              <a:buNone/>
            </a:pPr>
            <a:r>
              <a:rPr lang="ar-SA" sz="3000" dirty="0">
                <a:solidFill>
                  <a:schemeClr val="accent1">
                    <a:lumMod val="60000"/>
                    <a:lumOff val="40000"/>
                  </a:schemeClr>
                </a:solidFill>
                <a:cs typeface="2  Morvarid" pitchFamily="2" charset="-78"/>
              </a:rPr>
              <a:t>محاسن و مزیت گردش علمی</a:t>
            </a:r>
            <a:endParaRPr lang="en-US" sz="3000" dirty="0">
              <a:solidFill>
                <a:schemeClr val="accent1">
                  <a:lumMod val="60000"/>
                  <a:lumOff val="40000"/>
                </a:schemeClr>
              </a:solidFill>
              <a:cs typeface="2  Morvarid" pitchFamily="2" charset="-78"/>
            </a:endParaRPr>
          </a:p>
          <a:p>
            <a:pPr marL="0" indent="0">
              <a:buNone/>
            </a:pPr>
            <a:r>
              <a:rPr lang="ar-SA" dirty="0">
                <a:cs typeface="B Nazanin" pitchFamily="2" charset="-78"/>
              </a:rPr>
              <a:t> </a:t>
            </a:r>
            <a:endParaRPr lang="en-US" dirty="0">
              <a:cs typeface="B Nazanin" pitchFamily="2" charset="-78"/>
            </a:endParaRPr>
          </a:p>
          <a:p>
            <a:pPr marL="0" indent="0">
              <a:buNone/>
            </a:pPr>
            <a:r>
              <a:rPr lang="ar-SA" dirty="0">
                <a:cs typeface="B Nazanin" pitchFamily="2" charset="-78"/>
              </a:rPr>
              <a:t>چنانچه گفته شد مستلزم تجربه کردن فراگیر و تعامل وی با محیط است که اگر تجربه از حالت ذهنی و غیر مستقیم به صورت عینی و مستقیم تبدیل شود یادگیری می تواند از عمق و پایداری بیشتریبرجوردار شود ضمن اینکه تجربه علمی و برخورد مستقیم غالبا"با رغبت و علاقه مندی بیشتری  همراه است که محاسن گردش علمی بطور مختصر در زیر عنوان می شود.</a:t>
            </a:r>
            <a:endParaRPr lang="en-US" dirty="0">
              <a:cs typeface="B Nazanin" pitchFamily="2" charset="-78"/>
            </a:endParaRPr>
          </a:p>
          <a:p>
            <a:pPr marL="0" indent="0">
              <a:buNone/>
            </a:pPr>
            <a:r>
              <a:rPr lang="ar-SA" dirty="0">
                <a:cs typeface="B Nazanin" pitchFamily="2" charset="-78"/>
              </a:rPr>
              <a:t> </a:t>
            </a:r>
            <a:endParaRPr lang="en-US" dirty="0">
              <a:cs typeface="B Nazanin" pitchFamily="2" charset="-78"/>
            </a:endParaRPr>
          </a:p>
          <a:p>
            <a:pPr marL="0" indent="0">
              <a:buNone/>
            </a:pPr>
            <a:r>
              <a:rPr lang="ar-SA" dirty="0">
                <a:cs typeface="B Nazanin" pitchFamily="2" charset="-78"/>
              </a:rPr>
              <a:t>1- تنوع در محیط و منابع یادگیری.</a:t>
            </a:r>
            <a:endParaRPr lang="en-US" dirty="0">
              <a:cs typeface="B Nazanin" pitchFamily="2" charset="-78"/>
            </a:endParaRPr>
          </a:p>
          <a:p>
            <a:pPr marL="0" indent="0">
              <a:buNone/>
            </a:pPr>
            <a:r>
              <a:rPr lang="ar-SA" dirty="0">
                <a:cs typeface="B Nazanin" pitchFamily="2" charset="-78"/>
              </a:rPr>
              <a:t>2- کاهش کسالت ناشی از یکنواختی روش تدریس.</a:t>
            </a:r>
            <a:endParaRPr lang="en-US" dirty="0">
              <a:cs typeface="B Nazanin" pitchFamily="2" charset="-78"/>
            </a:endParaRPr>
          </a:p>
          <a:p>
            <a:pPr marL="0" indent="0">
              <a:buNone/>
            </a:pPr>
            <a:r>
              <a:rPr lang="ar-SA" dirty="0">
                <a:cs typeface="B Nazanin" pitchFamily="2" charset="-78"/>
              </a:rPr>
              <a:t>3- افزایش انگیزه فراگیران و ترغیب آنها به مشارکت فعال.</a:t>
            </a:r>
            <a:endParaRPr lang="en-US" dirty="0">
              <a:cs typeface="B Nazanin" pitchFamily="2" charset="-78"/>
            </a:endParaRPr>
          </a:p>
          <a:p>
            <a:pPr marL="0" indent="0">
              <a:buNone/>
            </a:pPr>
            <a:r>
              <a:rPr lang="ar-SA" dirty="0">
                <a:cs typeface="B Nazanin" pitchFamily="2" charset="-78"/>
              </a:rPr>
              <a:t>4- فراهم ساختن فرصت جهت مشاهده و تجربه مستقیم برای فراگیران.</a:t>
            </a:r>
            <a:endParaRPr lang="en-US" dirty="0">
              <a:cs typeface="B Nazanin" pitchFamily="2" charset="-78"/>
            </a:endParaRPr>
          </a:p>
          <a:p>
            <a:pPr marL="0" indent="0">
              <a:buNone/>
            </a:pPr>
            <a:r>
              <a:rPr lang="ar-SA" dirty="0">
                <a:cs typeface="B Nazanin" pitchFamily="2" charset="-78"/>
              </a:rPr>
              <a:t>5- تقویت قدرت مشاهده و دقت نظر در برخورد ها.</a:t>
            </a:r>
            <a:endParaRPr lang="en-US" dirty="0">
              <a:cs typeface="B Nazanin" pitchFamily="2" charset="-78"/>
            </a:endParaRPr>
          </a:p>
          <a:p>
            <a:pPr marL="0" indent="0">
              <a:buNone/>
            </a:pPr>
            <a:r>
              <a:rPr lang="ar-SA" dirty="0">
                <a:cs typeface="B Nazanin" pitchFamily="2" charset="-78"/>
              </a:rPr>
              <a:t>6-تقویت روحیه تعاون و همکاری بین اعضای گروه .</a:t>
            </a:r>
            <a:endParaRPr lang="en-US" dirty="0">
              <a:cs typeface="B Nazanin" pitchFamily="2" charset="-78"/>
            </a:endParaRPr>
          </a:p>
          <a:p>
            <a:pPr marL="0" indent="0">
              <a:buNone/>
            </a:pPr>
            <a:r>
              <a:rPr lang="ar-SA" dirty="0">
                <a:cs typeface="B Nazanin" pitchFamily="2" charset="-78"/>
              </a:rPr>
              <a:t>7- یادگیری بهتر و فراموشی کمتر.</a:t>
            </a:r>
            <a:endParaRPr lang="en-US" dirty="0">
              <a:cs typeface="B Nazanin" pitchFamily="2" charset="-78"/>
            </a:endParaRPr>
          </a:p>
          <a:p>
            <a:pPr marL="0" indent="0">
              <a:buNone/>
            </a:pPr>
            <a:r>
              <a:rPr lang="ar-SA" dirty="0">
                <a:cs typeface="B Nazanin" pitchFamily="2" charset="-78"/>
              </a:rPr>
              <a:t>8- معنی دار کردن درس.</a:t>
            </a:r>
            <a:endParaRPr lang="en-US" dirty="0">
              <a:cs typeface="B Nazanin" pitchFamily="2" charset="-78"/>
            </a:endParaRPr>
          </a:p>
          <a:p>
            <a:pPr marL="0" indent="0">
              <a:buNone/>
            </a:pPr>
            <a:r>
              <a:rPr lang="ar-SA" dirty="0">
                <a:cs typeface="B Nazanin" pitchFamily="2" charset="-78"/>
              </a:rPr>
              <a:t>9- تقویت روابط انسانی و پرورش جنبه های اخلاقی.</a:t>
            </a:r>
            <a:endParaRPr lang="en-US" dirty="0">
              <a:cs typeface="B Nazanin" pitchFamily="2" charset="-78"/>
            </a:endParaRPr>
          </a:p>
          <a:p>
            <a:pPr marL="0" indent="0">
              <a:buNone/>
            </a:pPr>
            <a:r>
              <a:rPr lang="ar-SA" dirty="0">
                <a:cs typeface="B Nazanin" pitchFamily="2" charset="-78"/>
              </a:rPr>
              <a:t>10- تحقق هر سه جنبه دانش افزایی، مهارت آموزی و تغییر نگرش.</a:t>
            </a:r>
            <a:endParaRPr lang="en-US" dirty="0">
              <a:cs typeface="B Nazanin" pitchFamily="2" charset="-78"/>
            </a:endParaRPr>
          </a:p>
          <a:p>
            <a:pPr marL="0" indent="0">
              <a:buNone/>
            </a:pPr>
            <a:endParaRPr lang="fa-IR" dirty="0">
              <a:cs typeface="B Nazanin" pitchFamily="2" charset="-78"/>
            </a:endParaRPr>
          </a:p>
        </p:txBody>
      </p:sp>
    </p:spTree>
    <p:extLst>
      <p:ext uri="{BB962C8B-B14F-4D97-AF65-F5344CB8AC3E}">
        <p14:creationId xmlns:p14="http://schemas.microsoft.com/office/powerpoint/2010/main" val="26319489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304800" y="152400"/>
            <a:ext cx="8382000" cy="6477000"/>
          </a:xfrm>
        </p:spPr>
        <p:txBody>
          <a:bodyPr>
            <a:normAutofit fontScale="92500" lnSpcReduction="10000"/>
          </a:bodyPr>
          <a:lstStyle/>
          <a:p>
            <a:pPr marL="0" indent="0">
              <a:buNone/>
            </a:pPr>
            <a:r>
              <a:rPr lang="ar-SA" b="1" dirty="0">
                <a:solidFill>
                  <a:schemeClr val="accent1">
                    <a:lumMod val="60000"/>
                    <a:lumOff val="40000"/>
                  </a:schemeClr>
                </a:solidFill>
                <a:cs typeface="B Nazanin" pitchFamily="2" charset="-78"/>
              </a:rPr>
              <a:t>محدودیت ها و مشکلات گردش علمی</a:t>
            </a:r>
            <a:endParaRPr lang="en-US" dirty="0">
              <a:solidFill>
                <a:schemeClr val="accent1">
                  <a:lumMod val="60000"/>
                  <a:lumOff val="40000"/>
                </a:schemeClr>
              </a:solidFill>
              <a:cs typeface="B Nazanin" pitchFamily="2" charset="-78"/>
            </a:endParaRPr>
          </a:p>
          <a:p>
            <a:pPr marL="0" indent="0" algn="just">
              <a:buNone/>
            </a:pPr>
            <a:endParaRPr lang="fa-IR" dirty="0" smtClean="0">
              <a:cs typeface="B Nazanin" pitchFamily="2" charset="-78"/>
            </a:endParaRPr>
          </a:p>
          <a:p>
            <a:pPr marL="0" indent="0" algn="just">
              <a:buNone/>
            </a:pPr>
            <a:r>
              <a:rPr lang="ar-SA" dirty="0" smtClean="0">
                <a:cs typeface="B Nazanin" pitchFamily="2" charset="-78"/>
              </a:rPr>
              <a:t>در </a:t>
            </a:r>
            <a:r>
              <a:rPr lang="ar-SA" dirty="0">
                <a:cs typeface="B Nazanin" pitchFamily="2" charset="-78"/>
              </a:rPr>
              <a:t>نظام آموزشی جامعه ما بخش زیادی از یادگیری از طریق حس شنوایی انجام می شود. ولی باید به این نکته واقف باشیم بخش عمده یادگیری از طریق بقیه حواس مثل بینایی، لامسه و بویایی و چشایی صورت می </a:t>
            </a:r>
            <a:r>
              <a:rPr lang="fa-IR" dirty="0" smtClean="0">
                <a:cs typeface="B Nazanin" pitchFamily="2" charset="-78"/>
              </a:rPr>
              <a:t>گیرد.</a:t>
            </a:r>
            <a:r>
              <a:rPr lang="ar-SA" dirty="0" smtClean="0">
                <a:cs typeface="B Nazanin" pitchFamily="2" charset="-78"/>
              </a:rPr>
              <a:t>متاسفانه </a:t>
            </a:r>
            <a:r>
              <a:rPr lang="ar-SA" dirty="0">
                <a:cs typeface="B Nazanin" pitchFamily="2" charset="-78"/>
              </a:rPr>
              <a:t>با وجود اینکه گردش علمی برای تدریس مطالب زمین شناسی یکی از روش های مفید می باشد ولی مشکلات فراوانی که بر سر راه معلمان قرار دارد موجب می شود که معلمان کمتر به این روش توجه داشته باشند واگر گردشی هم در طول سال صورت بگیرد فقط جنبه تشریفاتی دارد و کمتر به اهداف آموزشی آن توجه می شود. در زیر به برخی از این مشکلات اشاره می شود.</a:t>
            </a:r>
            <a:endParaRPr lang="en-US" dirty="0">
              <a:cs typeface="B Nazanin" pitchFamily="2" charset="-78"/>
            </a:endParaRPr>
          </a:p>
          <a:p>
            <a:pPr marL="0" indent="0" algn="just">
              <a:buNone/>
            </a:pPr>
            <a:r>
              <a:rPr lang="ar-SA" dirty="0">
                <a:cs typeface="B Nazanin" pitchFamily="2" charset="-78"/>
              </a:rPr>
              <a:t>1- بازدید علمی خوب، به صرف وقت زیادی نیاز دارد.</a:t>
            </a:r>
            <a:endParaRPr lang="en-US" dirty="0">
              <a:cs typeface="B Nazanin" pitchFamily="2" charset="-78"/>
            </a:endParaRPr>
          </a:p>
          <a:p>
            <a:pPr marL="0" indent="0" algn="just">
              <a:buNone/>
            </a:pPr>
            <a:r>
              <a:rPr lang="ar-SA" dirty="0">
                <a:cs typeface="B Nazanin" pitchFamily="2" charset="-78"/>
              </a:rPr>
              <a:t>2- مهمترین مشکلی که در اجرای یک گردش علمی بر سر راه معلم زمین شناسی وجود دارد ترس ازبروز حوادث حین گردش است.</a:t>
            </a:r>
            <a:endParaRPr lang="en-US" dirty="0">
              <a:cs typeface="B Nazanin" pitchFamily="2" charset="-78"/>
            </a:endParaRPr>
          </a:p>
          <a:p>
            <a:pPr marL="0" indent="0" algn="just">
              <a:buNone/>
            </a:pPr>
            <a:r>
              <a:rPr lang="ar-SA" dirty="0">
                <a:cs typeface="B Nazanin" pitchFamily="2" charset="-78"/>
              </a:rPr>
              <a:t>3- نبودن هزینه کافی جهت اجرای بازدید علمی.</a:t>
            </a:r>
            <a:endParaRPr lang="en-US" dirty="0">
              <a:cs typeface="B Nazanin" pitchFamily="2" charset="-78"/>
            </a:endParaRPr>
          </a:p>
          <a:p>
            <a:pPr marL="0" indent="0" algn="just">
              <a:buNone/>
            </a:pPr>
            <a:r>
              <a:rPr lang="ar-SA" dirty="0">
                <a:cs typeface="B Nazanin" pitchFamily="2" charset="-78"/>
              </a:rPr>
              <a:t>4- در صورتی که گردش علمی فاقد کنترل لازم باشد فراگیران آن را اتلاف وقت تلقی می کنند نه فعالیت آموزشی.</a:t>
            </a:r>
            <a:endParaRPr lang="en-US" dirty="0">
              <a:cs typeface="B Nazanin" pitchFamily="2" charset="-78"/>
            </a:endParaRPr>
          </a:p>
          <a:p>
            <a:pPr marL="0" indent="0" algn="just">
              <a:buNone/>
            </a:pPr>
            <a:r>
              <a:rPr lang="ar-SA" dirty="0">
                <a:cs typeface="B Nazanin" pitchFamily="2" charset="-78"/>
              </a:rPr>
              <a:t>5- عدم همکاری عوامل اجرایی مدارس و ادارات آموزش وپرورش.</a:t>
            </a:r>
            <a:endParaRPr lang="en-US" dirty="0">
              <a:cs typeface="B Nazanin" pitchFamily="2" charset="-78"/>
            </a:endParaRPr>
          </a:p>
          <a:p>
            <a:pPr marL="0" indent="0" algn="just">
              <a:buNone/>
            </a:pPr>
            <a:r>
              <a:rPr lang="ar-SA" dirty="0">
                <a:cs typeface="B Nazanin" pitchFamily="2" charset="-78"/>
              </a:rPr>
              <a:t>6- عدم برخورداری نگرش اولیاء نسبت به روش گردش علمی.</a:t>
            </a:r>
            <a:endParaRPr lang="en-US" dirty="0">
              <a:cs typeface="B Nazanin" pitchFamily="2" charset="-78"/>
            </a:endParaRPr>
          </a:p>
          <a:p>
            <a:pPr marL="0" indent="0" algn="just">
              <a:buNone/>
            </a:pPr>
            <a:r>
              <a:rPr lang="ar-SA" dirty="0">
                <a:cs typeface="B Nazanin" pitchFamily="2" charset="-78"/>
              </a:rPr>
              <a:t> </a:t>
            </a:r>
            <a:endParaRPr lang="en-US" dirty="0">
              <a:cs typeface="B Nazanin" pitchFamily="2" charset="-78"/>
            </a:endParaRPr>
          </a:p>
          <a:p>
            <a:endParaRPr lang="fa-IR" dirty="0"/>
          </a:p>
        </p:txBody>
      </p:sp>
    </p:spTree>
    <p:extLst>
      <p:ext uri="{BB962C8B-B14F-4D97-AF65-F5344CB8AC3E}">
        <p14:creationId xmlns:p14="http://schemas.microsoft.com/office/powerpoint/2010/main" val="429083009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40</TotalTime>
  <Words>491</Words>
  <Application>Microsoft Office PowerPoint</Application>
  <PresentationFormat>On-screen Show (4:3)</PresentationFormat>
  <Paragraphs>102</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Oriel</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Admin</cp:lastModifiedBy>
  <cp:revision>14</cp:revision>
  <dcterms:created xsi:type="dcterms:W3CDTF">2006-08-16T00:00:00Z</dcterms:created>
  <dcterms:modified xsi:type="dcterms:W3CDTF">2016-04-23T16:26:20Z</dcterms:modified>
</cp:coreProperties>
</file>