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notesMasterIdLst>
    <p:notesMasterId r:id="rId10"/>
  </p:notesMasterIdLst>
  <p:sldIdLst>
    <p:sldId id="263" r:id="rId2"/>
    <p:sldId id="256" r:id="rId3"/>
    <p:sldId id="257" r:id="rId4"/>
    <p:sldId id="258" r:id="rId5"/>
    <p:sldId id="259" r:id="rId6"/>
    <p:sldId id="260" r:id="rId7"/>
    <p:sldId id="261" r:id="rId8"/>
    <p:sldId id="262" r:id="rId9"/>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5000" autoAdjust="0"/>
    <p:restoredTop sz="94660"/>
  </p:normalViewPr>
  <p:slideViewPr>
    <p:cSldViewPr snapToGrid="0">
      <p:cViewPr varScale="1">
        <p:scale>
          <a:sx n="64" d="100"/>
          <a:sy n="64" d="100"/>
        </p:scale>
        <p:origin x="-108" y="-32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wmf"/><Relationship Id="rId1" Type="http://schemas.openxmlformats.org/officeDocument/2006/relationships/image" Target="../media/image11.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8B39785F-E6CF-40C5-BB43-B899747C86F0}" type="datetimeFigureOut">
              <a:rPr lang="fa-IR" smtClean="0"/>
              <a:pPr/>
              <a:t>1436/07/14</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4ACDFD84-61E2-491F-9F26-A40983120D44}" type="slidenum">
              <a:rPr lang="fa-IR" smtClean="0"/>
              <a:pPr/>
              <a:t>‹#›</a:t>
            </a:fld>
            <a:endParaRPr lang="fa-IR"/>
          </a:p>
        </p:txBody>
      </p:sp>
    </p:spTree>
    <p:extLst>
      <p:ext uri="{BB962C8B-B14F-4D97-AF65-F5344CB8AC3E}">
        <p14:creationId xmlns:p14="http://schemas.microsoft.com/office/powerpoint/2010/main" xmlns="" val="194083356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4ACDFD84-61E2-491F-9F26-A40983120D44}" type="slidenum">
              <a:rPr lang="fa-IR" smtClean="0"/>
              <a:pPr/>
              <a:t>3</a:t>
            </a:fld>
            <a:endParaRPr lang="fa-IR"/>
          </a:p>
        </p:txBody>
      </p:sp>
    </p:spTree>
    <p:extLst>
      <p:ext uri="{BB962C8B-B14F-4D97-AF65-F5344CB8AC3E}">
        <p14:creationId xmlns:p14="http://schemas.microsoft.com/office/powerpoint/2010/main" xmlns="" val="3757324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4ACDFD84-61E2-491F-9F26-A40983120D44}" type="slidenum">
              <a:rPr lang="fa-IR" smtClean="0"/>
              <a:pPr/>
              <a:t>8</a:t>
            </a:fld>
            <a:endParaRPr lang="fa-IR"/>
          </a:p>
        </p:txBody>
      </p:sp>
    </p:spTree>
    <p:extLst>
      <p:ext uri="{BB962C8B-B14F-4D97-AF65-F5344CB8AC3E}">
        <p14:creationId xmlns:p14="http://schemas.microsoft.com/office/powerpoint/2010/main" xmlns="" val="2919219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931D4-1156-4D68-AEB7-8F6BBF0B74D2}" type="datetime8">
              <a:rPr lang="fa-IR" smtClean="0"/>
              <a:pPr/>
              <a:t>15/مه/2</a:t>
            </a:fld>
            <a:endParaRPr lang="fa-IR"/>
          </a:p>
        </p:txBody>
      </p:sp>
      <p:sp>
        <p:nvSpPr>
          <p:cNvPr id="5" name="Footer Placeholder 4"/>
          <p:cNvSpPr>
            <a:spLocks noGrp="1"/>
          </p:cNvSpPr>
          <p:nvPr>
            <p:ph type="ftr" sz="quarter" idx="11"/>
          </p:nvPr>
        </p:nvSpPr>
        <p:spPr/>
        <p:txBody>
          <a:bodyPr/>
          <a:lstStyle/>
          <a:p>
            <a:endParaRPr lang="fa-I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94207516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8E5C30-6F36-4734-B323-1F59EACCAC30}" type="datetime8">
              <a:rPr lang="fa-IR" smtClean="0"/>
              <a:pPr/>
              <a:t>15/مه/2</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104301253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4E6759-25A1-49B9-8503-55FC55D6B2FF}" type="datetime8">
              <a:rPr lang="fa-IR" smtClean="0"/>
              <a:pPr/>
              <a:t>15/مه/2</a:t>
            </a:fld>
            <a:endParaRPr lang="fa-IR"/>
          </a:p>
        </p:txBody>
      </p:sp>
      <p:sp>
        <p:nvSpPr>
          <p:cNvPr id="5" name="Footer Placeholder 4"/>
          <p:cNvSpPr>
            <a:spLocks noGrp="1"/>
          </p:cNvSpPr>
          <p:nvPr>
            <p:ph type="ftr" sz="quarter" idx="11"/>
          </p:nvPr>
        </p:nvSpPr>
        <p:spPr/>
        <p:txBody>
          <a:bodyPr/>
          <a:lstStyle/>
          <a:p>
            <a:endParaRPr lang="fa-I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ECEBB3-4F79-46AB-BCF1-53F34CF76C23}" type="slidenum">
              <a:rPr lang="fa-IR" smtClean="0"/>
              <a:pPr/>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40359762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3352763-B8FC-421B-9C9A-3028753D3332}" type="datetime8">
              <a:rPr lang="fa-IR" smtClean="0"/>
              <a:pPr/>
              <a:t>15/مه/2</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299189512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EEBC13E-9602-4E14-9545-4A7B9D6D49E3}" type="datetime8">
              <a:rPr lang="fa-IR" smtClean="0"/>
              <a:pPr/>
              <a:t>15/مه/2</a:t>
            </a:fld>
            <a:endParaRPr lang="fa-IR"/>
          </a:p>
        </p:txBody>
      </p:sp>
      <p:sp>
        <p:nvSpPr>
          <p:cNvPr id="6" name="Footer Placeholder 5"/>
          <p:cNvSpPr>
            <a:spLocks noGrp="1"/>
          </p:cNvSpPr>
          <p:nvPr>
            <p:ph type="ftr" sz="quarter" idx="11"/>
          </p:nvPr>
        </p:nvSpPr>
        <p:spPr/>
        <p:txBody>
          <a:bodyPr/>
          <a:lstStyle/>
          <a:p>
            <a:endParaRPr lang="fa-I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ECEBB3-4F79-46AB-BCF1-53F34CF76C23}" type="slidenum">
              <a:rPr lang="fa-IR" smtClean="0"/>
              <a:pPr/>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83400083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462865E-0D4E-42D9-9F14-160CD15194E9}" type="datetime8">
              <a:rPr lang="fa-IR" smtClean="0"/>
              <a:pPr/>
              <a:t>15/مه/2</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257006498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A65B23-FFDF-468D-9076-FF393C44E64B}" type="datetime8">
              <a:rPr lang="fa-IR" smtClean="0"/>
              <a:pPr/>
              <a:t>15/مه/2</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50121497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2F9D59-53C8-4AF0-972E-EC5D1001A614}" type="datetime8">
              <a:rPr lang="fa-IR" smtClean="0"/>
              <a:pPr/>
              <a:t>15/مه/2</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129125048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7B579C-A98E-4D1E-8804-861F083EC763}" type="datetime8">
              <a:rPr lang="fa-IR" smtClean="0"/>
              <a:pPr/>
              <a:t>15/مه/2</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191590765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FEAEFB-810A-4735-99D0-2DC332C208A9}" type="datetime8">
              <a:rPr lang="fa-IR" smtClean="0"/>
              <a:pPr/>
              <a:t>15/مه/2</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301896066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F9882E-6BDB-475D-8290-34D12F59850F}" type="datetime8">
              <a:rPr lang="fa-IR" smtClean="0"/>
              <a:pPr/>
              <a:t>15/مه/2</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281915457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10467D-5967-4171-B8B1-767DE0E33EDC}" type="datetime8">
              <a:rPr lang="fa-IR" smtClean="0"/>
              <a:pPr/>
              <a:t>15/مه/2</a:t>
            </a:fld>
            <a:endParaRPr lang="fa-IR"/>
          </a:p>
        </p:txBody>
      </p:sp>
      <p:sp>
        <p:nvSpPr>
          <p:cNvPr id="8" name="Footer Placeholder 7"/>
          <p:cNvSpPr>
            <a:spLocks noGrp="1"/>
          </p:cNvSpPr>
          <p:nvPr>
            <p:ph type="ftr" sz="quarter" idx="11"/>
          </p:nvPr>
        </p:nvSpPr>
        <p:spPr/>
        <p:txBody>
          <a:bodyPr/>
          <a:lstStyle/>
          <a:p>
            <a:endParaRPr lang="fa-I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359241961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94DE5E-7E5A-4CE0-91B6-8A02A4D8D111}" type="datetime8">
              <a:rPr lang="fa-IR" smtClean="0"/>
              <a:pPr/>
              <a:t>15/مه/2</a:t>
            </a:fld>
            <a:endParaRPr lang="fa-IR"/>
          </a:p>
        </p:txBody>
      </p:sp>
      <p:sp>
        <p:nvSpPr>
          <p:cNvPr id="4" name="Footer Placeholder 3"/>
          <p:cNvSpPr>
            <a:spLocks noGrp="1"/>
          </p:cNvSpPr>
          <p:nvPr>
            <p:ph type="ftr" sz="quarter" idx="11"/>
          </p:nvPr>
        </p:nvSpPr>
        <p:spPr/>
        <p:txBody>
          <a:bodyPr/>
          <a:lstStyle/>
          <a:p>
            <a:endParaRPr lang="fa-I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45003068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FFB99B-F88F-4445-8241-2E90A34116D9}" type="datetime8">
              <a:rPr lang="fa-IR" smtClean="0"/>
              <a:pPr/>
              <a:t>15/مه/2</a:t>
            </a:fld>
            <a:endParaRPr lang="fa-IR"/>
          </a:p>
        </p:txBody>
      </p:sp>
      <p:sp>
        <p:nvSpPr>
          <p:cNvPr id="3" name="Footer Placeholder 2"/>
          <p:cNvSpPr>
            <a:spLocks noGrp="1"/>
          </p:cNvSpPr>
          <p:nvPr>
            <p:ph type="ftr" sz="quarter" idx="11"/>
          </p:nvPr>
        </p:nvSpPr>
        <p:spPr/>
        <p:txBody>
          <a:bodyPr/>
          <a:lstStyle/>
          <a:p>
            <a:endParaRPr lang="fa-I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291182686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8B3E83-2AB9-4AC1-ACE7-7FAF6A08D320}" type="datetime8">
              <a:rPr lang="fa-IR" smtClean="0"/>
              <a:pPr/>
              <a:t>15/مه/2</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277586390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EF895A-FAE7-42E6-AB11-174C680D1FF0}" type="datetime8">
              <a:rPr lang="fa-IR" smtClean="0"/>
              <a:pPr/>
              <a:t>15/مه/2</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5729588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8DFAF89-5BC4-45A3-9436-ED778B2C2A93}" type="datetime8">
              <a:rPr lang="fa-IR" smtClean="0"/>
              <a:pPr/>
              <a:t>15/مه/2</a:t>
            </a:fld>
            <a:endParaRPr lang="fa-I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3ECEBB3-4F79-46AB-BCF1-53F34CF76C23}" type="slidenum">
              <a:rPr lang="fa-IR" smtClean="0"/>
              <a:pPr/>
              <a:t>‹#›</a:t>
            </a:fld>
            <a:endParaRPr lang="fa-IR"/>
          </a:p>
        </p:txBody>
      </p:sp>
    </p:spTree>
    <p:extLst>
      <p:ext uri="{BB962C8B-B14F-4D97-AF65-F5344CB8AC3E}">
        <p14:creationId xmlns:p14="http://schemas.microsoft.com/office/powerpoint/2010/main" xmlns="" val="83586894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hf hdr="0" ftr="0" dt="0"/>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1.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11" Type="http://schemas.openxmlformats.org/officeDocument/2006/relationships/oleObject" Target="../embeddings/oleObject8.bin"/><Relationship Id="rId5" Type="http://schemas.openxmlformats.org/officeDocument/2006/relationships/oleObject" Target="../embeddings/oleObject2.bin"/><Relationship Id="rId10" Type="http://schemas.openxmlformats.org/officeDocument/2006/relationships/oleObject" Target="../embeddings/oleObject7.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11.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3ECEBB3-4F79-46AB-BCF1-53F34CF76C23}" type="slidenum">
              <a:rPr lang="fa-IR" smtClean="0"/>
              <a:pPr/>
              <a:t>1</a:t>
            </a:fld>
            <a:endParaRPr lang="fa-IR"/>
          </a:p>
        </p:txBody>
      </p:sp>
      <p:sp>
        <p:nvSpPr>
          <p:cNvPr id="5" name="TextBox 4"/>
          <p:cNvSpPr txBox="1"/>
          <p:nvPr/>
        </p:nvSpPr>
        <p:spPr>
          <a:xfrm>
            <a:off x="2209986" y="1152907"/>
            <a:ext cx="9421233" cy="3046988"/>
          </a:xfrm>
          <a:prstGeom prst="rect">
            <a:avLst/>
          </a:prstGeom>
          <a:noFill/>
        </p:spPr>
        <p:txBody>
          <a:bodyPr wrap="none" rtlCol="1">
            <a:spAutoFit/>
          </a:bodyPr>
          <a:lstStyle/>
          <a:p>
            <a:r>
              <a:rPr lang="fa-IR" sz="2400" dirty="0" smtClean="0">
                <a:cs typeface="B Nazanin" panose="00000400000000000000" pitchFamily="2" charset="-78"/>
              </a:rPr>
              <a:t>موضوع: واژگان کلیدی در بورس اوراق بهادار تهران</a:t>
            </a:r>
          </a:p>
          <a:p>
            <a:r>
              <a:rPr lang="fa-IR" sz="2400" dirty="0">
                <a:cs typeface="B Nazanin" panose="00000400000000000000" pitchFamily="2" charset="-78"/>
              </a:rPr>
              <a:t> </a:t>
            </a:r>
            <a:r>
              <a:rPr lang="fa-IR" sz="2400" dirty="0" smtClean="0">
                <a:cs typeface="B Nazanin" panose="00000400000000000000" pitchFamily="2" charset="-78"/>
              </a:rPr>
              <a:t>              </a:t>
            </a:r>
          </a:p>
          <a:p>
            <a:r>
              <a:rPr lang="fa-IR" sz="2400" dirty="0">
                <a:cs typeface="B Nazanin" panose="00000400000000000000" pitchFamily="2" charset="-78"/>
              </a:rPr>
              <a:t> </a:t>
            </a:r>
            <a:r>
              <a:rPr lang="fa-IR" sz="2400" dirty="0" smtClean="0">
                <a:cs typeface="B Nazanin" panose="00000400000000000000" pitchFamily="2" charset="-78"/>
              </a:rPr>
              <a:t>                                                       استاد : خانم صحرائیان</a:t>
            </a:r>
          </a:p>
          <a:p>
            <a:endParaRPr lang="fa-IR" sz="2400" dirty="0">
              <a:cs typeface="B Nazanin" panose="00000400000000000000" pitchFamily="2" charset="-78"/>
            </a:endParaRPr>
          </a:p>
          <a:p>
            <a:endParaRPr lang="fa-IR" sz="2400" dirty="0" smtClean="0">
              <a:cs typeface="B Nazanin" panose="00000400000000000000" pitchFamily="2" charset="-78"/>
            </a:endParaRPr>
          </a:p>
          <a:p>
            <a:r>
              <a:rPr lang="fa-IR" sz="2400" dirty="0">
                <a:cs typeface="B Nazanin" panose="00000400000000000000" pitchFamily="2" charset="-78"/>
              </a:rPr>
              <a:t> </a:t>
            </a:r>
            <a:r>
              <a:rPr lang="fa-IR" sz="2400" dirty="0" smtClean="0">
                <a:cs typeface="B Nazanin" panose="00000400000000000000" pitchFamily="2" charset="-78"/>
              </a:rPr>
              <a:t>                                                                                   تهیه کننده </a:t>
            </a:r>
            <a:r>
              <a:rPr lang="fa-IR" sz="2400" dirty="0" smtClean="0">
                <a:cs typeface="B Nazanin" panose="00000400000000000000" pitchFamily="2" charset="-78"/>
              </a:rPr>
              <a:t>:     </a:t>
            </a:r>
            <a:r>
              <a:rPr lang="fa-IR" sz="2400" dirty="0" smtClean="0">
                <a:cs typeface="B Nazanin" panose="00000400000000000000" pitchFamily="2" charset="-78"/>
              </a:rPr>
              <a:t>میلاد </a:t>
            </a:r>
            <a:r>
              <a:rPr lang="fa-IR" sz="2400" dirty="0" smtClean="0">
                <a:cs typeface="B Nazanin" panose="00000400000000000000" pitchFamily="2" charset="-78"/>
              </a:rPr>
              <a:t>کریمی</a:t>
            </a:r>
            <a:r>
              <a:rPr lang="fa-IR" sz="2400" dirty="0" smtClean="0">
                <a:cs typeface="B Nazanin" panose="00000400000000000000" pitchFamily="2" charset="-78"/>
              </a:rPr>
              <a:t> </a:t>
            </a:r>
            <a:endParaRPr lang="fa-IR" sz="2400" dirty="0" smtClean="0">
              <a:cs typeface="B Nazanin" panose="00000400000000000000" pitchFamily="2" charset="-78"/>
            </a:endParaRPr>
          </a:p>
          <a:p>
            <a:r>
              <a:rPr lang="fa-IR" sz="2400" dirty="0" smtClean="0">
                <a:cs typeface="B Nazanin" panose="00000400000000000000" pitchFamily="2" charset="-78"/>
              </a:rPr>
              <a:t> </a:t>
            </a:r>
            <a:r>
              <a:rPr lang="fa-IR" sz="2400" dirty="0" smtClean="0">
                <a:cs typeface="B Nazanin" panose="00000400000000000000" pitchFamily="2" charset="-78"/>
              </a:rPr>
              <a:t>                                                                                                  مصطفی قناعت پیشه</a:t>
            </a:r>
            <a:endParaRPr lang="en-US" sz="2400" dirty="0" smtClean="0">
              <a:cs typeface="B Nazanin" panose="00000400000000000000" pitchFamily="2" charset="-78"/>
            </a:endParaRPr>
          </a:p>
          <a:p>
            <a:r>
              <a:rPr lang="en-US" sz="2400" dirty="0" smtClean="0">
                <a:cs typeface="B Nazanin" panose="00000400000000000000" pitchFamily="2" charset="-78"/>
              </a:rPr>
              <a:t> </a:t>
            </a:r>
            <a:r>
              <a:rPr lang="en-US" sz="2400" dirty="0" smtClean="0">
                <a:cs typeface="B Nazanin" panose="00000400000000000000" pitchFamily="2" charset="-78"/>
              </a:rPr>
              <a:t>                       </a:t>
            </a:r>
            <a:endParaRPr lang="fa-IR" sz="2400" dirty="0">
              <a:cs typeface="B Nazanin" panose="00000400000000000000" pitchFamily="2" charset="-78"/>
            </a:endParaRPr>
          </a:p>
        </p:txBody>
      </p:sp>
    </p:spTree>
    <p:extLst>
      <p:ext uri="{BB962C8B-B14F-4D97-AF65-F5344CB8AC3E}">
        <p14:creationId xmlns:p14="http://schemas.microsoft.com/office/powerpoint/2010/main" xmlns="" val="349119165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16925" y="463137"/>
            <a:ext cx="10046524" cy="3970318"/>
          </a:xfrm>
          <a:prstGeom prst="rect">
            <a:avLst/>
          </a:prstGeom>
          <a:noFill/>
        </p:spPr>
        <p:txBody>
          <a:bodyPr wrap="square" rtlCol="1">
            <a:spAutoFit/>
          </a:bodyPr>
          <a:lstStyle/>
          <a:p>
            <a:r>
              <a:rPr lang="fa-IR" sz="2400" dirty="0" smtClean="0">
                <a:cs typeface="B Nazanin" panose="00000400000000000000" pitchFamily="2" charset="-78"/>
              </a:rPr>
              <a:t>واژگان کلیدی در بورس اوراق بهادار:</a:t>
            </a:r>
          </a:p>
          <a:p>
            <a:endParaRPr lang="fa-IR" sz="2400" dirty="0" smtClean="0">
              <a:cs typeface="B Nazanin" panose="00000400000000000000" pitchFamily="2" charset="-78"/>
            </a:endParaRPr>
          </a:p>
          <a:p>
            <a:r>
              <a:rPr lang="fa-IR" sz="2400" dirty="0" smtClean="0">
                <a:cs typeface="B Nazanin" panose="00000400000000000000" pitchFamily="2" charset="-78"/>
              </a:rPr>
              <a:t>1- شاخص قیمت کل:</a:t>
            </a:r>
          </a:p>
          <a:p>
            <a:r>
              <a:rPr lang="fa-IR" dirty="0" smtClean="0">
                <a:solidFill>
                  <a:schemeClr val="accent1"/>
                </a:solidFill>
                <a:cs typeface="B Nazanin" panose="00000400000000000000" pitchFamily="2" charset="-78"/>
              </a:rPr>
              <a:t>شاخص</a:t>
            </a:r>
            <a:r>
              <a:rPr lang="fa-IR" dirty="0" smtClean="0">
                <a:cs typeface="B Nazanin" panose="00000400000000000000" pitchFamily="2" charset="-78"/>
              </a:rPr>
              <a:t> یک معیار آماری است که روند کلی بازار را نشان می دهد . در بازارهای مالی، شاخص یک سبد سرمایه گذاری فرضی از اوراق بهادار است که شامل کل بازار یا بخشی از آن است.</a:t>
            </a:r>
          </a:p>
          <a:p>
            <a:r>
              <a:rPr lang="fa-IR" dirty="0" smtClean="0">
                <a:cs typeface="B Nazanin" panose="00000400000000000000" pitchFamily="2" charset="-78"/>
              </a:rPr>
              <a:t>مثلا شاخص قیمت کل بورس اوراق بهادار تهران پرتفویی فرضی از کلیه سهام پذیرفته شده است. در حالی که شاخص مالی در برگیرنده پرتفویی</a:t>
            </a:r>
          </a:p>
          <a:p>
            <a:r>
              <a:rPr lang="fa-IR" dirty="0" smtClean="0">
                <a:cs typeface="B Nazanin" panose="00000400000000000000" pitchFamily="2" charset="-78"/>
              </a:rPr>
              <a:t>فرضی از شرکت های سرمایه گذاری و واسطه گری مالی است.</a:t>
            </a:r>
          </a:p>
          <a:p>
            <a:r>
              <a:rPr lang="fa-IR" dirty="0" smtClean="0">
                <a:cs typeface="B Nazanin" panose="00000400000000000000" pitchFamily="2" charset="-78"/>
              </a:rPr>
              <a:t>هر شاخص دارای روش محاسباتی خاصی است که معمولا برحسب تغییر از یک ارزش مبنا بیان میشود.</a:t>
            </a:r>
          </a:p>
          <a:p>
            <a:r>
              <a:rPr lang="fa-IR" dirty="0" smtClean="0">
                <a:cs typeface="B Nazanin" panose="00000400000000000000" pitchFamily="2" charset="-78"/>
              </a:rPr>
              <a:t>*باید توجه داشت که ارزش عددی شاخص بار اطلاعاتی چندانی ندارد.</a:t>
            </a:r>
          </a:p>
          <a:p>
            <a:endParaRPr lang="fa-IR" dirty="0" smtClean="0">
              <a:cs typeface="B Nazanin" panose="00000400000000000000" pitchFamily="2" charset="-78"/>
            </a:endParaRPr>
          </a:p>
          <a:p>
            <a:endParaRPr lang="fa-IR" dirty="0">
              <a:cs typeface="B Nazanin" panose="00000400000000000000" pitchFamily="2" charset="-78"/>
            </a:endParaRPr>
          </a:p>
          <a:p>
            <a:pPr marL="285750" indent="-285750">
              <a:buFont typeface="Arial" panose="020B0604020202020204" pitchFamily="34" charset="0"/>
              <a:buChar char="•"/>
            </a:pPr>
            <a:r>
              <a:rPr lang="fa-IR" dirty="0" smtClean="0">
                <a:cs typeface="B Nazanin" panose="00000400000000000000" pitchFamily="2" charset="-78"/>
              </a:rPr>
              <a:t>موزون بودن شاخص بدین معنا که چون در محاسبه شاخص، ارزش سهام در تعداد سهام منتشر شده ضرب میگردد پس تغییرات قیمت سهام براساس تعداد سهام  منتشر شده شرکت ها در شاخص تاثیر میگذارد.</a:t>
            </a:r>
            <a:endParaRPr lang="fa-IR"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fld id="{03ECEBB3-4F79-46AB-BCF1-53F34CF76C23}" type="slidenum">
              <a:rPr lang="fa-IR" smtClean="0"/>
              <a:pPr/>
              <a:t>2</a:t>
            </a:fld>
            <a:endParaRPr lang="fa-IR"/>
          </a:p>
        </p:txBody>
      </p:sp>
    </p:spTree>
    <p:extLst>
      <p:ext uri="{BB962C8B-B14F-4D97-AF65-F5344CB8AC3E}">
        <p14:creationId xmlns:p14="http://schemas.microsoft.com/office/powerpoint/2010/main" xmlns="" val="29363679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39275" y="178130"/>
            <a:ext cx="9871677" cy="1569660"/>
          </a:xfrm>
          <a:prstGeom prst="rect">
            <a:avLst/>
          </a:prstGeom>
          <a:noFill/>
        </p:spPr>
        <p:txBody>
          <a:bodyPr wrap="none" rtlCol="1">
            <a:spAutoFit/>
          </a:bodyPr>
          <a:lstStyle/>
          <a:p>
            <a:r>
              <a:rPr lang="fa-IR" sz="2400" dirty="0" smtClean="0">
                <a:cs typeface="B Nazanin" panose="00000400000000000000" pitchFamily="2" charset="-78"/>
              </a:rPr>
              <a:t>نحوه محاسبه شاخص قیمت بورس تهران:</a:t>
            </a:r>
          </a:p>
          <a:p>
            <a:r>
              <a:rPr lang="fa-IR" dirty="0" smtClean="0">
                <a:cs typeface="B Nazanin" panose="00000400000000000000" pitchFamily="2" charset="-78"/>
              </a:rPr>
              <a:t>بورس تهران از فروردین ماه 1369 اقدام به محاسبه و انتشار شاخص قیمت خود با نام </a:t>
            </a:r>
            <a:r>
              <a:rPr lang="fa-IR" dirty="0" smtClean="0">
                <a:solidFill>
                  <a:schemeClr val="accent1">
                    <a:lumMod val="60000"/>
                    <a:lumOff val="40000"/>
                  </a:schemeClr>
                </a:solidFill>
                <a:cs typeface="B Nazanin" panose="00000400000000000000" pitchFamily="2" charset="-78"/>
              </a:rPr>
              <a:t>تپیکس </a:t>
            </a:r>
            <a:r>
              <a:rPr lang="fa-IR" dirty="0" smtClean="0">
                <a:cs typeface="B Nazanin" panose="00000400000000000000" pitchFamily="2" charset="-78"/>
              </a:rPr>
              <a:t>نموده است . این شاخص، 52 شرکت که درآن</a:t>
            </a:r>
          </a:p>
          <a:p>
            <a:r>
              <a:rPr lang="fa-IR" dirty="0" smtClean="0">
                <a:cs typeface="B Nazanin" panose="00000400000000000000" pitchFamily="2" charset="-78"/>
              </a:rPr>
              <a:t>زمان کل شرکت های پذیرفته شده در بورس را شامل میشدند، در بر می گرفت.</a:t>
            </a:r>
          </a:p>
          <a:p>
            <a:endParaRPr lang="fa-IR" dirty="0">
              <a:cs typeface="B Nazanin" panose="00000400000000000000" pitchFamily="2" charset="-78"/>
            </a:endParaRPr>
          </a:p>
          <a:p>
            <a:r>
              <a:rPr lang="fa-IR" dirty="0" smtClean="0">
                <a:cs typeface="B Nazanin" panose="00000400000000000000" pitchFamily="2" charset="-78"/>
              </a:rPr>
              <a:t>شاخص مزبور با استفاده از فرمول زیر محاسبه میشود:</a:t>
            </a:r>
            <a:endParaRPr lang="fa-IR" dirty="0">
              <a:cs typeface="B Nazanin" panose="00000400000000000000" pitchFamily="2" charset="-78"/>
            </a:endParaRPr>
          </a:p>
        </p:txBody>
      </p:sp>
      <p:sp>
        <p:nvSpPr>
          <p:cNvPr id="7" name="TextBox 6"/>
          <p:cNvSpPr txBox="1"/>
          <p:nvPr/>
        </p:nvSpPr>
        <p:spPr>
          <a:xfrm>
            <a:off x="4079179" y="2504333"/>
            <a:ext cx="3788218" cy="369332"/>
          </a:xfrm>
          <a:prstGeom prst="rect">
            <a:avLst/>
          </a:prstGeom>
          <a:noFill/>
        </p:spPr>
        <p:txBody>
          <a:bodyPr wrap="none" rtlCol="1">
            <a:spAutoFit/>
          </a:bodyPr>
          <a:lstStyle/>
          <a:p>
            <a:r>
              <a:rPr lang="fa-IR" dirty="0" smtClean="0">
                <a:cs typeface="B Nazanin" panose="00000400000000000000" pitchFamily="2" charset="-78"/>
              </a:rPr>
              <a:t>ارزش جاری سهام منتشره شرکت های پذیرفته شده</a:t>
            </a:r>
            <a:endParaRPr lang="fa-IR" dirty="0">
              <a:cs typeface="B Nazanin" panose="00000400000000000000" pitchFamily="2" charset="-78"/>
            </a:endParaRPr>
          </a:p>
        </p:txBody>
      </p:sp>
      <p:graphicFrame>
        <p:nvGraphicFramePr>
          <p:cNvPr id="10" name="Object 9"/>
          <p:cNvGraphicFramePr>
            <a:graphicFrameLocks noChangeAspect="1"/>
          </p:cNvGraphicFramePr>
          <p:nvPr>
            <p:extLst>
              <p:ext uri="{D42A27DB-BD31-4B8C-83A1-F6EECF244321}">
                <p14:modId xmlns:p14="http://schemas.microsoft.com/office/powerpoint/2010/main" xmlns="" val="962787873"/>
              </p:ext>
            </p:extLst>
          </p:nvPr>
        </p:nvGraphicFramePr>
        <p:xfrm>
          <a:off x="2814451" y="2688999"/>
          <a:ext cx="6590805" cy="431800"/>
        </p:xfrm>
        <a:graphic>
          <a:graphicData uri="http://schemas.openxmlformats.org/presentationml/2006/ole">
            <p:oleObj spid="_x0000_s1105" name="Equation" r:id="rId4" imgW="139680" imgH="431640" progId="Equation.3">
              <p:embed/>
            </p:oleObj>
          </a:graphicData>
        </a:graphic>
      </p:graphicFrame>
      <p:sp>
        <p:nvSpPr>
          <p:cNvPr id="11" name="TextBox 10"/>
          <p:cNvSpPr txBox="1"/>
          <p:nvPr/>
        </p:nvSpPr>
        <p:spPr>
          <a:xfrm>
            <a:off x="4079179" y="2936133"/>
            <a:ext cx="3704861" cy="369332"/>
          </a:xfrm>
          <a:prstGeom prst="rect">
            <a:avLst/>
          </a:prstGeom>
          <a:noFill/>
        </p:spPr>
        <p:txBody>
          <a:bodyPr wrap="none" rtlCol="1">
            <a:spAutoFit/>
          </a:bodyPr>
          <a:lstStyle/>
          <a:p>
            <a:r>
              <a:rPr lang="fa-IR" dirty="0" smtClean="0">
                <a:cs typeface="B Nazanin" panose="00000400000000000000" pitchFamily="2" charset="-78"/>
              </a:rPr>
              <a:t>ارزش پایه سهام منتشره شرکت های پذیرفته شده </a:t>
            </a:r>
            <a:endParaRPr lang="fa-IR" dirty="0">
              <a:cs typeface="B Nazanin" panose="00000400000000000000" pitchFamily="2" charset="-78"/>
            </a:endParaRPr>
          </a:p>
        </p:txBody>
      </p:sp>
      <p:graphicFrame>
        <p:nvGraphicFramePr>
          <p:cNvPr id="12" name="Object 11"/>
          <p:cNvGraphicFramePr>
            <a:graphicFrameLocks noChangeAspect="1"/>
          </p:cNvGraphicFramePr>
          <p:nvPr>
            <p:extLst>
              <p:ext uri="{D42A27DB-BD31-4B8C-83A1-F6EECF244321}">
                <p14:modId xmlns:p14="http://schemas.microsoft.com/office/powerpoint/2010/main" xmlns="" val="3825068030"/>
              </p:ext>
            </p:extLst>
          </p:nvPr>
        </p:nvGraphicFramePr>
        <p:xfrm>
          <a:off x="8249050" y="2750098"/>
          <a:ext cx="691196" cy="247134"/>
        </p:xfrm>
        <a:graphic>
          <a:graphicData uri="http://schemas.openxmlformats.org/presentationml/2006/ole">
            <p:oleObj spid="_x0000_s1106" name="Equation" r:id="rId5" imgW="355320" imgH="177480" progId="Equation.3">
              <p:embed/>
            </p:oleObj>
          </a:graphicData>
        </a:graphic>
      </p:graphicFrame>
      <p:sp>
        <p:nvSpPr>
          <p:cNvPr id="13" name="TextBox 12"/>
          <p:cNvSpPr txBox="1"/>
          <p:nvPr/>
        </p:nvSpPr>
        <p:spPr>
          <a:xfrm>
            <a:off x="2280063" y="2707772"/>
            <a:ext cx="1708036" cy="369332"/>
          </a:xfrm>
          <a:prstGeom prst="rect">
            <a:avLst/>
          </a:prstGeom>
          <a:noFill/>
        </p:spPr>
        <p:txBody>
          <a:bodyPr wrap="square" rtlCol="1">
            <a:spAutoFit/>
          </a:bodyPr>
          <a:lstStyle/>
          <a:p>
            <a:r>
              <a:rPr lang="fa-IR" dirty="0" smtClean="0">
                <a:cs typeface="B Nazanin" panose="00000400000000000000" pitchFamily="2" charset="-78"/>
              </a:rPr>
              <a:t>= شاخص قیمت کل</a:t>
            </a:r>
            <a:endParaRPr lang="fa-IR" dirty="0">
              <a:cs typeface="B Nazanin" panose="00000400000000000000" pitchFamily="2" charset="-78"/>
            </a:endParaRPr>
          </a:p>
        </p:txBody>
      </p:sp>
      <p:graphicFrame>
        <p:nvGraphicFramePr>
          <p:cNvPr id="14" name="Object 13"/>
          <p:cNvGraphicFramePr>
            <a:graphicFrameLocks noChangeAspect="1"/>
          </p:cNvGraphicFramePr>
          <p:nvPr>
            <p:extLst>
              <p:ext uri="{D42A27DB-BD31-4B8C-83A1-F6EECF244321}">
                <p14:modId xmlns:p14="http://schemas.microsoft.com/office/powerpoint/2010/main" xmlns="" val="660641996"/>
              </p:ext>
            </p:extLst>
          </p:nvPr>
        </p:nvGraphicFramePr>
        <p:xfrm>
          <a:off x="2186213" y="4009694"/>
          <a:ext cx="2682669" cy="1245078"/>
        </p:xfrm>
        <a:graphic>
          <a:graphicData uri="http://schemas.openxmlformats.org/presentationml/2006/ole">
            <p:oleObj spid="_x0000_s1107" name="Equation" r:id="rId6" imgW="1549080" imgH="838080" progId="Equation.3">
              <p:embed/>
            </p:oleObj>
          </a:graphicData>
        </a:graphic>
      </p:graphicFrame>
      <p:sp>
        <p:nvSpPr>
          <p:cNvPr id="16" name="TextBox 15"/>
          <p:cNvSpPr txBox="1"/>
          <p:nvPr/>
        </p:nvSpPr>
        <p:spPr>
          <a:xfrm>
            <a:off x="7046908" y="3833262"/>
            <a:ext cx="3267305" cy="2585323"/>
          </a:xfrm>
          <a:prstGeom prst="rect">
            <a:avLst/>
          </a:prstGeom>
          <a:noFill/>
        </p:spPr>
        <p:txBody>
          <a:bodyPr wrap="none" rtlCol="1">
            <a:spAutoFit/>
          </a:bodyPr>
          <a:lstStyle/>
          <a:p>
            <a:r>
              <a:rPr lang="fa-IR" dirty="0" smtClean="0">
                <a:cs typeface="B Nazanin" panose="00000400000000000000" pitchFamily="2" charset="-78"/>
              </a:rPr>
              <a:t>قیمت شرکت </a:t>
            </a:r>
            <a:r>
              <a:rPr lang="en-US" dirty="0" err="1" smtClean="0">
                <a:cs typeface="B Nazanin" panose="00000400000000000000" pitchFamily="2" charset="-78"/>
              </a:rPr>
              <a:t>i</a:t>
            </a:r>
            <a:r>
              <a:rPr lang="fa-IR" smtClean="0">
                <a:cs typeface="B Nazanin" panose="00000400000000000000" pitchFamily="2" charset="-78"/>
              </a:rPr>
              <a:t> ام در </a:t>
            </a:r>
            <a:r>
              <a:rPr lang="fa-IR" dirty="0" smtClean="0">
                <a:cs typeface="B Nazanin" panose="00000400000000000000" pitchFamily="2" charset="-78"/>
              </a:rPr>
              <a:t>زمان  </a:t>
            </a:r>
            <a:r>
              <a:rPr lang="en-US" dirty="0" smtClean="0">
                <a:cs typeface="B Nazanin" panose="00000400000000000000" pitchFamily="2" charset="-78"/>
              </a:rPr>
              <a:t>t</a:t>
            </a:r>
            <a:endParaRPr lang="fa-IR" dirty="0" smtClean="0">
              <a:cs typeface="B Nazanin" panose="00000400000000000000" pitchFamily="2" charset="-78"/>
            </a:endParaRPr>
          </a:p>
          <a:p>
            <a:endParaRPr lang="en-US" dirty="0" smtClean="0">
              <a:cs typeface="B Nazanin" panose="00000400000000000000" pitchFamily="2" charset="-78"/>
            </a:endParaRPr>
          </a:p>
          <a:p>
            <a:r>
              <a:rPr lang="fa-IR" dirty="0" smtClean="0">
                <a:cs typeface="B Nazanin" panose="00000400000000000000" pitchFamily="2" charset="-78"/>
              </a:rPr>
              <a:t>تعدادسهام منتشره شرکت </a:t>
            </a:r>
            <a:r>
              <a:rPr lang="en-US" dirty="0" err="1" smtClean="0">
                <a:cs typeface="B Nazanin" panose="00000400000000000000" pitchFamily="2" charset="-78"/>
              </a:rPr>
              <a:t>i</a:t>
            </a:r>
            <a:r>
              <a:rPr lang="fa-IR" dirty="0" smtClean="0">
                <a:cs typeface="B Nazanin" panose="00000400000000000000" pitchFamily="2" charset="-78"/>
              </a:rPr>
              <a:t> ام در زمان </a:t>
            </a:r>
            <a:r>
              <a:rPr lang="en-US" dirty="0" smtClean="0">
                <a:cs typeface="B Nazanin" panose="00000400000000000000" pitchFamily="2" charset="-78"/>
              </a:rPr>
              <a:t>t</a:t>
            </a:r>
          </a:p>
          <a:p>
            <a:endParaRPr lang="en-US" dirty="0" smtClean="0">
              <a:cs typeface="B Nazanin" panose="00000400000000000000" pitchFamily="2" charset="-78"/>
            </a:endParaRPr>
          </a:p>
          <a:p>
            <a:r>
              <a:rPr lang="fa-IR" dirty="0" smtClean="0">
                <a:cs typeface="B Nazanin" panose="00000400000000000000" pitchFamily="2" charset="-78"/>
              </a:rPr>
              <a:t>قیمت شرکت </a:t>
            </a:r>
            <a:r>
              <a:rPr lang="en-US" dirty="0" err="1" smtClean="0">
                <a:cs typeface="B Nazanin" panose="00000400000000000000" pitchFamily="2" charset="-78"/>
              </a:rPr>
              <a:t>i</a:t>
            </a:r>
            <a:r>
              <a:rPr lang="fa-IR" dirty="0" smtClean="0">
                <a:cs typeface="B Nazanin" panose="00000400000000000000" pitchFamily="2" charset="-78"/>
              </a:rPr>
              <a:t> ام در زمان مبدا</a:t>
            </a:r>
          </a:p>
          <a:p>
            <a:endParaRPr lang="fa-IR" dirty="0" smtClean="0">
              <a:cs typeface="B Nazanin" panose="00000400000000000000" pitchFamily="2" charset="-78"/>
            </a:endParaRPr>
          </a:p>
          <a:p>
            <a:r>
              <a:rPr lang="fa-IR" dirty="0" smtClean="0">
                <a:cs typeface="B Nazanin" panose="00000400000000000000" pitchFamily="2" charset="-78"/>
              </a:rPr>
              <a:t>تعداد سهام منتشره شرکت </a:t>
            </a:r>
            <a:r>
              <a:rPr lang="en-US" dirty="0" err="1" smtClean="0">
                <a:cs typeface="B Nazanin" panose="00000400000000000000" pitchFamily="2" charset="-78"/>
              </a:rPr>
              <a:t>i</a:t>
            </a:r>
            <a:r>
              <a:rPr lang="fa-IR" dirty="0" smtClean="0">
                <a:cs typeface="B Nazanin" panose="00000400000000000000" pitchFamily="2" charset="-78"/>
              </a:rPr>
              <a:t> ام در زمان مبدا</a:t>
            </a:r>
          </a:p>
          <a:p>
            <a:endParaRPr lang="fa-IR" dirty="0" smtClean="0">
              <a:cs typeface="B Nazanin" panose="00000400000000000000" pitchFamily="2" charset="-78"/>
            </a:endParaRPr>
          </a:p>
          <a:p>
            <a:r>
              <a:rPr lang="fa-IR" dirty="0" smtClean="0">
                <a:cs typeface="B Nazanin" panose="00000400000000000000" pitchFamily="2" charset="-78"/>
              </a:rPr>
              <a:t>تعداد شرکت های مشمول شاخص</a:t>
            </a:r>
            <a:endParaRPr lang="fa-IR" dirty="0">
              <a:cs typeface="B Nazanin" panose="00000400000000000000" pitchFamily="2" charset="-78"/>
            </a:endParaRPr>
          </a:p>
        </p:txBody>
      </p:sp>
      <p:graphicFrame>
        <p:nvGraphicFramePr>
          <p:cNvPr id="17" name="Object 16"/>
          <p:cNvGraphicFramePr>
            <a:graphicFrameLocks noChangeAspect="1"/>
          </p:cNvGraphicFramePr>
          <p:nvPr>
            <p:extLst>
              <p:ext uri="{D42A27DB-BD31-4B8C-83A1-F6EECF244321}">
                <p14:modId xmlns:p14="http://schemas.microsoft.com/office/powerpoint/2010/main" xmlns="" val="2167708521"/>
              </p:ext>
            </p:extLst>
          </p:nvPr>
        </p:nvGraphicFramePr>
        <p:xfrm>
          <a:off x="10316209" y="3858143"/>
          <a:ext cx="621869" cy="303102"/>
        </p:xfrm>
        <a:graphic>
          <a:graphicData uri="http://schemas.openxmlformats.org/presentationml/2006/ole">
            <p:oleObj spid="_x0000_s1108" name="Equation" r:id="rId7" imgW="317160" imgH="228600" progId="Equation.3">
              <p:embed/>
            </p:oleObj>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xmlns="" val="2737270308"/>
              </p:ext>
            </p:extLst>
          </p:nvPr>
        </p:nvGraphicFramePr>
        <p:xfrm>
          <a:off x="10355773" y="5511148"/>
          <a:ext cx="582303" cy="325530"/>
        </p:xfrm>
        <a:graphic>
          <a:graphicData uri="http://schemas.openxmlformats.org/presentationml/2006/ole">
            <p:oleObj spid="_x0000_s1109" name="Equation" r:id="rId8" imgW="317160" imgH="228600" progId="Equation.3">
              <p:embed/>
            </p:oleObj>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xmlns="" val="4138410890"/>
              </p:ext>
            </p:extLst>
          </p:nvPr>
        </p:nvGraphicFramePr>
        <p:xfrm>
          <a:off x="10410825" y="4400550"/>
          <a:ext cx="428625" cy="327025"/>
        </p:xfrm>
        <a:graphic>
          <a:graphicData uri="http://schemas.openxmlformats.org/presentationml/2006/ole">
            <p:oleObj spid="_x0000_s1110" name="Equation" r:id="rId9" imgW="304560" imgH="228600" progId="Equation.3">
              <p:embed/>
            </p:oleObj>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xmlns="" val="1582553724"/>
              </p:ext>
            </p:extLst>
          </p:nvPr>
        </p:nvGraphicFramePr>
        <p:xfrm>
          <a:off x="10314212" y="4964847"/>
          <a:ext cx="623865" cy="289925"/>
        </p:xfrm>
        <a:graphic>
          <a:graphicData uri="http://schemas.openxmlformats.org/presentationml/2006/ole">
            <p:oleObj spid="_x0000_s1111" name="Equation" r:id="rId10" imgW="330120" imgH="228600" progId="Equation.3">
              <p:embed/>
            </p:oleObj>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xmlns="" val="1790699868"/>
              </p:ext>
            </p:extLst>
          </p:nvPr>
        </p:nvGraphicFramePr>
        <p:xfrm>
          <a:off x="10384844" y="6093054"/>
          <a:ext cx="553231" cy="178544"/>
        </p:xfrm>
        <a:graphic>
          <a:graphicData uri="http://schemas.openxmlformats.org/presentationml/2006/ole">
            <p:oleObj spid="_x0000_s1112" name="Equation" r:id="rId11" imgW="241200" imgH="139680" progId="Equation.3">
              <p:embed/>
            </p:oleObj>
          </a:graphicData>
        </a:graphic>
      </p:graphicFrame>
      <p:sp>
        <p:nvSpPr>
          <p:cNvPr id="2" name="Slide Number Placeholder 1"/>
          <p:cNvSpPr>
            <a:spLocks noGrp="1"/>
          </p:cNvSpPr>
          <p:nvPr>
            <p:ph type="sldNum" sz="quarter" idx="12"/>
          </p:nvPr>
        </p:nvSpPr>
        <p:spPr/>
        <p:txBody>
          <a:bodyPr/>
          <a:lstStyle/>
          <a:p>
            <a:fld id="{03ECEBB3-4F79-46AB-BCF1-53F34CF76C23}" type="slidenum">
              <a:rPr lang="fa-IR" smtClean="0"/>
              <a:pPr/>
              <a:t>3</a:t>
            </a:fld>
            <a:endParaRPr lang="fa-IR"/>
          </a:p>
        </p:txBody>
      </p:sp>
    </p:spTree>
    <p:extLst>
      <p:ext uri="{BB962C8B-B14F-4D97-AF65-F5344CB8AC3E}">
        <p14:creationId xmlns:p14="http://schemas.microsoft.com/office/powerpoint/2010/main" xmlns="" val="428765016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048661" y="332509"/>
            <a:ext cx="9886040" cy="369332"/>
          </a:xfrm>
          <a:prstGeom prst="rect">
            <a:avLst/>
          </a:prstGeom>
          <a:noFill/>
        </p:spPr>
        <p:txBody>
          <a:bodyPr wrap="none" rtlCol="1">
            <a:spAutoFit/>
          </a:bodyPr>
          <a:lstStyle/>
          <a:p>
            <a:r>
              <a:rPr lang="fa-IR" dirty="0" smtClean="0">
                <a:solidFill>
                  <a:schemeClr val="accent1"/>
                </a:solidFill>
                <a:cs typeface="B Nazanin" panose="00000400000000000000" pitchFamily="2" charset="-78"/>
              </a:rPr>
              <a:t>مثال: </a:t>
            </a:r>
            <a:r>
              <a:rPr lang="fa-IR" dirty="0" smtClean="0">
                <a:cs typeface="B Nazanin" panose="00000400000000000000" pitchFamily="2" charset="-78"/>
              </a:rPr>
              <a:t>فرض کنید در زمان راه اندازی بورس تعداد و قیمت بازار سهام شرکت های پذیرفته شده در پایان اولین روز معاملاتی به شرح زیر است:</a:t>
            </a:r>
            <a:endParaRPr lang="fa-IR" dirty="0">
              <a:solidFill>
                <a:schemeClr val="accent1"/>
              </a:solidFill>
              <a:cs typeface="B Nazanin" panose="00000400000000000000" pitchFamily="2" charset="-78"/>
            </a:endParaRPr>
          </a:p>
        </p:txBody>
      </p:sp>
      <p:graphicFrame>
        <p:nvGraphicFramePr>
          <p:cNvPr id="7" name="Table 6"/>
          <p:cNvGraphicFramePr>
            <a:graphicFrameLocks noGrp="1"/>
          </p:cNvGraphicFramePr>
          <p:nvPr>
            <p:extLst>
              <p:ext uri="{D42A27DB-BD31-4B8C-83A1-F6EECF244321}">
                <p14:modId xmlns:p14="http://schemas.microsoft.com/office/powerpoint/2010/main" xmlns="" val="2765629242"/>
              </p:ext>
            </p:extLst>
          </p:nvPr>
        </p:nvGraphicFramePr>
        <p:xfrm>
          <a:off x="2032000" y="719666"/>
          <a:ext cx="8128000" cy="1854200"/>
        </p:xfrm>
        <a:graphic>
          <a:graphicData uri="http://schemas.openxmlformats.org/drawingml/2006/table">
            <a:tbl>
              <a:tblPr rtl="1" firstRow="1" bandRow="1">
                <a:tableStyleId>{5C22544A-7EE6-4342-B048-85BDC9FD1C3A}</a:tableStyleId>
              </a:tblPr>
              <a:tblGrid>
                <a:gridCol w="2032000"/>
                <a:gridCol w="2032000"/>
                <a:gridCol w="2032000"/>
                <a:gridCol w="2032000"/>
              </a:tblGrid>
              <a:tr h="370840">
                <a:tc>
                  <a:txBody>
                    <a:bodyPr/>
                    <a:lstStyle/>
                    <a:p>
                      <a:pPr rtl="1"/>
                      <a:r>
                        <a:rPr lang="fa-IR" dirty="0" smtClean="0">
                          <a:cs typeface="B Nazanin" panose="00000400000000000000" pitchFamily="2" charset="-78"/>
                        </a:rPr>
                        <a:t>شرکت</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تعداد</a:t>
                      </a:r>
                      <a:r>
                        <a:rPr lang="fa-IR" baseline="0" dirty="0" smtClean="0">
                          <a:cs typeface="B Nazanin" panose="00000400000000000000" pitchFamily="2" charset="-78"/>
                        </a:rPr>
                        <a:t> سهام</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قیمت</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قیمت بازار</a:t>
                      </a:r>
                      <a:endParaRPr lang="fa-IR" dirty="0">
                        <a:cs typeface="B Nazanin" panose="00000400000000000000" pitchFamily="2" charset="-78"/>
                      </a:endParaRPr>
                    </a:p>
                  </a:txBody>
                  <a:tcPr/>
                </a:tc>
              </a:tr>
              <a:tr h="370840">
                <a:tc>
                  <a:txBody>
                    <a:bodyPr/>
                    <a:lstStyle/>
                    <a:p>
                      <a:pPr rtl="1"/>
                      <a:r>
                        <a:rPr lang="en-US" dirty="0" smtClean="0">
                          <a:cs typeface="B Nazanin" panose="00000400000000000000" pitchFamily="2" charset="-78"/>
                        </a:rPr>
                        <a:t>A</a:t>
                      </a:r>
                      <a:endParaRPr lang="fa-IR" dirty="0">
                        <a:cs typeface="B Nazanin" panose="00000400000000000000" pitchFamily="2" charset="-78"/>
                      </a:endParaRPr>
                    </a:p>
                  </a:txBody>
                  <a:tcPr/>
                </a:tc>
                <a:tc>
                  <a:txBody>
                    <a:bodyPr/>
                    <a:lstStyle/>
                    <a:p>
                      <a:pPr rtl="1"/>
                      <a:r>
                        <a:rPr lang="en-US" dirty="0" smtClean="0">
                          <a:cs typeface="B Nazanin" panose="00000400000000000000" pitchFamily="2" charset="-78"/>
                        </a:rPr>
                        <a:t>1/000/000</a:t>
                      </a:r>
                      <a:endParaRPr lang="fa-IR" dirty="0">
                        <a:cs typeface="B Nazanin" panose="00000400000000000000" pitchFamily="2" charset="-78"/>
                      </a:endParaRPr>
                    </a:p>
                  </a:txBody>
                  <a:tcPr/>
                </a:tc>
                <a:tc>
                  <a:txBody>
                    <a:bodyPr/>
                    <a:lstStyle/>
                    <a:p>
                      <a:pPr rtl="1"/>
                      <a:r>
                        <a:rPr lang="en-US" dirty="0" smtClean="0">
                          <a:cs typeface="B Nazanin" panose="00000400000000000000" pitchFamily="2" charset="-78"/>
                        </a:rPr>
                        <a:t>3/000</a:t>
                      </a:r>
                      <a:endParaRPr lang="fa-IR" dirty="0">
                        <a:cs typeface="B Nazanin" panose="00000400000000000000" pitchFamily="2" charset="-78"/>
                      </a:endParaRPr>
                    </a:p>
                  </a:txBody>
                  <a:tcPr/>
                </a:tc>
                <a:tc>
                  <a:txBody>
                    <a:bodyPr/>
                    <a:lstStyle/>
                    <a:p>
                      <a:pPr rtl="1"/>
                      <a:r>
                        <a:rPr lang="en-US" dirty="0" smtClean="0">
                          <a:cs typeface="B Nazanin" panose="00000400000000000000" pitchFamily="2" charset="-78"/>
                        </a:rPr>
                        <a:t>3/000/000/000</a:t>
                      </a:r>
                      <a:endParaRPr lang="fa-IR" dirty="0">
                        <a:cs typeface="B Nazanin" panose="00000400000000000000" pitchFamily="2" charset="-78"/>
                      </a:endParaRPr>
                    </a:p>
                  </a:txBody>
                  <a:tcPr/>
                </a:tc>
              </a:tr>
              <a:tr h="370840">
                <a:tc>
                  <a:txBody>
                    <a:bodyPr/>
                    <a:lstStyle/>
                    <a:p>
                      <a:pPr rtl="1"/>
                      <a:r>
                        <a:rPr lang="en-US" dirty="0" smtClean="0"/>
                        <a:t>B</a:t>
                      </a:r>
                      <a:endParaRPr lang="fa-IR" dirty="0"/>
                    </a:p>
                  </a:txBody>
                  <a:tcPr/>
                </a:tc>
                <a:tc>
                  <a:txBody>
                    <a:bodyPr/>
                    <a:lstStyle/>
                    <a:p>
                      <a:pPr rtl="1"/>
                      <a:r>
                        <a:rPr lang="en-US" dirty="0" smtClean="0"/>
                        <a:t>2/000/000</a:t>
                      </a:r>
                      <a:endParaRPr lang="fa-IR" dirty="0"/>
                    </a:p>
                  </a:txBody>
                  <a:tcPr/>
                </a:tc>
                <a:tc>
                  <a:txBody>
                    <a:bodyPr/>
                    <a:lstStyle/>
                    <a:p>
                      <a:pPr rtl="1"/>
                      <a:r>
                        <a:rPr lang="en-US" dirty="0" smtClean="0"/>
                        <a:t>2/500</a:t>
                      </a:r>
                      <a:endParaRPr lang="fa-IR" dirty="0"/>
                    </a:p>
                  </a:txBody>
                  <a:tcPr/>
                </a:tc>
                <a:tc>
                  <a:txBody>
                    <a:bodyPr/>
                    <a:lstStyle/>
                    <a:p>
                      <a:pPr rtl="1"/>
                      <a:r>
                        <a:rPr lang="en-US" dirty="0" smtClean="0"/>
                        <a:t>5/000/000/000</a:t>
                      </a:r>
                      <a:endParaRPr lang="fa-IR" dirty="0"/>
                    </a:p>
                  </a:txBody>
                  <a:tcPr/>
                </a:tc>
              </a:tr>
              <a:tr h="370840">
                <a:tc>
                  <a:txBody>
                    <a:bodyPr/>
                    <a:lstStyle/>
                    <a:p>
                      <a:pPr rtl="1"/>
                      <a:r>
                        <a:rPr lang="en-US" dirty="0" smtClean="0"/>
                        <a:t>C</a:t>
                      </a:r>
                      <a:endParaRPr lang="fa-IR" dirty="0"/>
                    </a:p>
                  </a:txBody>
                  <a:tcPr/>
                </a:tc>
                <a:tc>
                  <a:txBody>
                    <a:bodyPr/>
                    <a:lstStyle/>
                    <a:p>
                      <a:pPr rtl="1"/>
                      <a:r>
                        <a:rPr lang="en-US" dirty="0" smtClean="0"/>
                        <a:t>500/000</a:t>
                      </a:r>
                      <a:endParaRPr lang="fa-IR" dirty="0"/>
                    </a:p>
                  </a:txBody>
                  <a:tcPr/>
                </a:tc>
                <a:tc>
                  <a:txBody>
                    <a:bodyPr/>
                    <a:lstStyle/>
                    <a:p>
                      <a:pPr rtl="1"/>
                      <a:r>
                        <a:rPr lang="en-US" dirty="0" smtClean="0"/>
                        <a:t>1/200</a:t>
                      </a:r>
                      <a:endParaRPr lang="fa-IR" dirty="0"/>
                    </a:p>
                  </a:txBody>
                  <a:tcPr/>
                </a:tc>
                <a:tc>
                  <a:txBody>
                    <a:bodyPr/>
                    <a:lstStyle/>
                    <a:p>
                      <a:pPr rtl="1"/>
                      <a:r>
                        <a:rPr lang="en-US" dirty="0" smtClean="0"/>
                        <a:t>600/000/000</a:t>
                      </a:r>
                      <a:endParaRPr lang="fa-IR" dirty="0"/>
                    </a:p>
                  </a:txBody>
                  <a:tcPr/>
                </a:tc>
              </a:tr>
              <a:tr h="370840">
                <a:tc>
                  <a:txBody>
                    <a:bodyPr/>
                    <a:lstStyle/>
                    <a:p>
                      <a:pPr rtl="1"/>
                      <a:endParaRPr lang="fa-IR" dirty="0"/>
                    </a:p>
                  </a:txBody>
                  <a:tcPr/>
                </a:tc>
                <a:tc>
                  <a:txBody>
                    <a:bodyPr/>
                    <a:lstStyle/>
                    <a:p>
                      <a:pPr rtl="1"/>
                      <a:endParaRPr lang="fa-IR" dirty="0"/>
                    </a:p>
                  </a:txBody>
                  <a:tcPr/>
                </a:tc>
                <a:tc>
                  <a:txBody>
                    <a:bodyPr/>
                    <a:lstStyle/>
                    <a:p>
                      <a:pPr rtl="1"/>
                      <a:endParaRPr lang="fa-IR" dirty="0"/>
                    </a:p>
                  </a:txBody>
                  <a:tcPr/>
                </a:tc>
                <a:tc>
                  <a:txBody>
                    <a:bodyPr/>
                    <a:lstStyle/>
                    <a:p>
                      <a:pPr rtl="1"/>
                      <a:r>
                        <a:rPr lang="en-US" dirty="0" smtClean="0"/>
                        <a:t>8/600/000/000</a:t>
                      </a:r>
                      <a:endParaRPr lang="fa-IR" dirty="0"/>
                    </a:p>
                  </a:txBody>
                  <a:tcPr/>
                </a:tc>
              </a:tr>
            </a:tbl>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xmlns="" val="4041379908"/>
              </p:ext>
            </p:extLst>
          </p:nvPr>
        </p:nvGraphicFramePr>
        <p:xfrm>
          <a:off x="4787240" y="3728852"/>
          <a:ext cx="3513612" cy="783771"/>
        </p:xfrm>
        <a:graphic>
          <a:graphicData uri="http://schemas.openxmlformats.org/presentationml/2006/ole">
            <p:oleObj spid="_x0000_s2060" name="Equation" r:id="rId3" imgW="1904760" imgH="393480" progId="Equation.3">
              <p:embed/>
            </p:oleObj>
          </a:graphicData>
        </a:graphic>
      </p:graphicFrame>
      <p:sp>
        <p:nvSpPr>
          <p:cNvPr id="9" name="TextBox 8"/>
          <p:cNvSpPr txBox="1"/>
          <p:nvPr/>
        </p:nvSpPr>
        <p:spPr>
          <a:xfrm>
            <a:off x="3395369" y="3936071"/>
            <a:ext cx="1152880" cy="369332"/>
          </a:xfrm>
          <a:prstGeom prst="rect">
            <a:avLst/>
          </a:prstGeom>
          <a:noFill/>
        </p:spPr>
        <p:txBody>
          <a:bodyPr wrap="none" rtlCol="1">
            <a:spAutoFit/>
          </a:bodyPr>
          <a:lstStyle/>
          <a:p>
            <a:r>
              <a:rPr lang="fa-IR" dirty="0" smtClean="0">
                <a:cs typeface="B Nazanin" panose="00000400000000000000" pitchFamily="2" charset="-78"/>
              </a:rPr>
              <a:t>شاخص قیمت</a:t>
            </a:r>
            <a:endParaRPr lang="fa-IR"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fld id="{03ECEBB3-4F79-46AB-BCF1-53F34CF76C23}" type="slidenum">
              <a:rPr lang="fa-IR" smtClean="0"/>
              <a:pPr/>
              <a:t>4</a:t>
            </a:fld>
            <a:endParaRPr lang="fa-IR"/>
          </a:p>
        </p:txBody>
      </p:sp>
    </p:spTree>
    <p:extLst>
      <p:ext uri="{BB962C8B-B14F-4D97-AF65-F5344CB8AC3E}">
        <p14:creationId xmlns:p14="http://schemas.microsoft.com/office/powerpoint/2010/main" xmlns="" val="175774058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69421" y="344384"/>
            <a:ext cx="10100906" cy="646331"/>
          </a:xfrm>
          <a:prstGeom prst="rect">
            <a:avLst/>
          </a:prstGeom>
          <a:noFill/>
        </p:spPr>
        <p:txBody>
          <a:bodyPr wrap="none" rtlCol="1">
            <a:spAutoFit/>
          </a:bodyPr>
          <a:lstStyle/>
          <a:p>
            <a:r>
              <a:rPr lang="fa-IR" dirty="0" smtClean="0">
                <a:cs typeface="B Nazanin" panose="00000400000000000000" pitchFamily="2" charset="-78"/>
              </a:rPr>
              <a:t>در روز معاملاتی بعدی سهام شرکت </a:t>
            </a:r>
            <a:r>
              <a:rPr lang="en-US" dirty="0" smtClean="0">
                <a:cs typeface="B Nazanin" panose="00000400000000000000" pitchFamily="2" charset="-78"/>
              </a:rPr>
              <a:t>A</a:t>
            </a:r>
            <a:r>
              <a:rPr lang="fa-IR" dirty="0" smtClean="0">
                <a:cs typeface="B Nazanin" panose="00000400000000000000" pitchFamily="2" charset="-78"/>
              </a:rPr>
              <a:t> به مبلغ 3/100 ریال سهام شرکت </a:t>
            </a:r>
            <a:r>
              <a:rPr lang="en-US" dirty="0" smtClean="0">
                <a:cs typeface="B Nazanin" panose="00000400000000000000" pitchFamily="2" charset="-78"/>
              </a:rPr>
              <a:t>B</a:t>
            </a:r>
            <a:r>
              <a:rPr lang="fa-IR" dirty="0" smtClean="0">
                <a:cs typeface="B Nazanin" panose="00000400000000000000" pitchFamily="2" charset="-78"/>
              </a:rPr>
              <a:t> 2/550 ریال و سهام شرکت </a:t>
            </a:r>
            <a:r>
              <a:rPr lang="en-US" dirty="0" smtClean="0">
                <a:cs typeface="B Nazanin" panose="00000400000000000000" pitchFamily="2" charset="-78"/>
              </a:rPr>
              <a:t>C</a:t>
            </a:r>
            <a:r>
              <a:rPr lang="fa-IR" dirty="0" smtClean="0">
                <a:cs typeface="B Nazanin" panose="00000400000000000000" pitchFamily="2" charset="-78"/>
              </a:rPr>
              <a:t> 1/150 معامله شده است. محاسبه </a:t>
            </a:r>
          </a:p>
          <a:p>
            <a:r>
              <a:rPr lang="fa-IR" dirty="0" smtClean="0">
                <a:cs typeface="B Nazanin" panose="00000400000000000000" pitchFamily="2" charset="-78"/>
              </a:rPr>
              <a:t>شاخص قیمت جدید به شرح زیر است:</a:t>
            </a:r>
            <a:endParaRPr lang="fa-IR" dirty="0">
              <a:cs typeface="B Nazanin" panose="000004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xmlns="" val="3964750433"/>
              </p:ext>
            </p:extLst>
          </p:nvPr>
        </p:nvGraphicFramePr>
        <p:xfrm>
          <a:off x="2412010" y="1135303"/>
          <a:ext cx="8128000" cy="1854200"/>
        </p:xfrm>
        <a:graphic>
          <a:graphicData uri="http://schemas.openxmlformats.org/drawingml/2006/table">
            <a:tbl>
              <a:tblPr rtl="1" firstRow="1" bandRow="1">
                <a:tableStyleId>{5C22544A-7EE6-4342-B048-85BDC9FD1C3A}</a:tableStyleId>
              </a:tblPr>
              <a:tblGrid>
                <a:gridCol w="2032000"/>
                <a:gridCol w="2032000"/>
                <a:gridCol w="2032000"/>
                <a:gridCol w="2032000"/>
              </a:tblGrid>
              <a:tr h="370840">
                <a:tc>
                  <a:txBody>
                    <a:bodyPr/>
                    <a:lstStyle/>
                    <a:p>
                      <a:pPr rtl="1"/>
                      <a:r>
                        <a:rPr lang="fa-IR" dirty="0" smtClean="0">
                          <a:cs typeface="B Nazanin" panose="00000400000000000000" pitchFamily="2" charset="-78"/>
                        </a:rPr>
                        <a:t>شرکت</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تعداد سهام </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قیمت</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قیمت بازار</a:t>
                      </a:r>
                      <a:endParaRPr lang="fa-IR" dirty="0">
                        <a:cs typeface="B Nazanin" panose="00000400000000000000" pitchFamily="2" charset="-78"/>
                      </a:endParaRPr>
                    </a:p>
                  </a:txBody>
                  <a:tcPr/>
                </a:tc>
              </a:tr>
              <a:tr h="370840">
                <a:tc>
                  <a:txBody>
                    <a:bodyPr/>
                    <a:lstStyle/>
                    <a:p>
                      <a:pPr rtl="1"/>
                      <a:r>
                        <a:rPr lang="en-US" dirty="0" smtClean="0"/>
                        <a:t>A</a:t>
                      </a:r>
                      <a:endParaRPr lang="fa-IR" dirty="0"/>
                    </a:p>
                  </a:txBody>
                  <a:tcPr/>
                </a:tc>
                <a:tc>
                  <a:txBody>
                    <a:bodyPr/>
                    <a:lstStyle/>
                    <a:p>
                      <a:pPr rtl="1"/>
                      <a:r>
                        <a:rPr lang="en-US" dirty="0" smtClean="0"/>
                        <a:t>1/000/000</a:t>
                      </a:r>
                      <a:endParaRPr lang="fa-IR" dirty="0"/>
                    </a:p>
                  </a:txBody>
                  <a:tcPr/>
                </a:tc>
                <a:tc>
                  <a:txBody>
                    <a:bodyPr/>
                    <a:lstStyle/>
                    <a:p>
                      <a:pPr rtl="1"/>
                      <a:r>
                        <a:rPr lang="en-US" dirty="0" smtClean="0"/>
                        <a:t>3/100</a:t>
                      </a:r>
                      <a:endParaRPr lang="fa-IR" dirty="0"/>
                    </a:p>
                  </a:txBody>
                  <a:tcPr/>
                </a:tc>
                <a:tc>
                  <a:txBody>
                    <a:bodyPr/>
                    <a:lstStyle/>
                    <a:p>
                      <a:pPr rtl="1"/>
                      <a:r>
                        <a:rPr lang="en-US" dirty="0" smtClean="0"/>
                        <a:t>3/100/000/000</a:t>
                      </a:r>
                      <a:endParaRPr lang="fa-IR" dirty="0"/>
                    </a:p>
                  </a:txBody>
                  <a:tcPr/>
                </a:tc>
              </a:tr>
              <a:tr h="370840">
                <a:tc>
                  <a:txBody>
                    <a:bodyPr/>
                    <a:lstStyle/>
                    <a:p>
                      <a:pPr rtl="1"/>
                      <a:r>
                        <a:rPr lang="en-US" dirty="0" smtClean="0"/>
                        <a:t>B</a:t>
                      </a:r>
                      <a:endParaRPr lang="fa-IR" dirty="0"/>
                    </a:p>
                  </a:txBody>
                  <a:tcPr/>
                </a:tc>
                <a:tc>
                  <a:txBody>
                    <a:bodyPr/>
                    <a:lstStyle/>
                    <a:p>
                      <a:pPr rtl="1"/>
                      <a:r>
                        <a:rPr lang="en-US" dirty="0" smtClean="0"/>
                        <a:t>2/000/000</a:t>
                      </a:r>
                      <a:endParaRPr lang="fa-IR" dirty="0"/>
                    </a:p>
                  </a:txBody>
                  <a:tcPr/>
                </a:tc>
                <a:tc>
                  <a:txBody>
                    <a:bodyPr/>
                    <a:lstStyle/>
                    <a:p>
                      <a:pPr rtl="1"/>
                      <a:r>
                        <a:rPr lang="en-US" dirty="0" smtClean="0"/>
                        <a:t>2/550</a:t>
                      </a:r>
                      <a:endParaRPr lang="fa-IR" dirty="0"/>
                    </a:p>
                  </a:txBody>
                  <a:tcPr/>
                </a:tc>
                <a:tc>
                  <a:txBody>
                    <a:bodyPr/>
                    <a:lstStyle/>
                    <a:p>
                      <a:pPr rtl="1"/>
                      <a:r>
                        <a:rPr lang="en-US" dirty="0" smtClean="0"/>
                        <a:t>5/100/000/000</a:t>
                      </a:r>
                      <a:endParaRPr lang="fa-IR" dirty="0"/>
                    </a:p>
                  </a:txBody>
                  <a:tcPr/>
                </a:tc>
              </a:tr>
              <a:tr h="370840">
                <a:tc>
                  <a:txBody>
                    <a:bodyPr/>
                    <a:lstStyle/>
                    <a:p>
                      <a:pPr rtl="1"/>
                      <a:r>
                        <a:rPr lang="en-US" dirty="0" smtClean="0"/>
                        <a:t>C</a:t>
                      </a:r>
                      <a:endParaRPr lang="fa-IR" dirty="0"/>
                    </a:p>
                  </a:txBody>
                  <a:tcPr/>
                </a:tc>
                <a:tc>
                  <a:txBody>
                    <a:bodyPr/>
                    <a:lstStyle/>
                    <a:p>
                      <a:pPr rtl="1"/>
                      <a:r>
                        <a:rPr lang="en-US" dirty="0" smtClean="0"/>
                        <a:t>500/000</a:t>
                      </a:r>
                      <a:endParaRPr lang="fa-IR" dirty="0"/>
                    </a:p>
                  </a:txBody>
                  <a:tcPr/>
                </a:tc>
                <a:tc>
                  <a:txBody>
                    <a:bodyPr/>
                    <a:lstStyle/>
                    <a:p>
                      <a:pPr rtl="1"/>
                      <a:r>
                        <a:rPr lang="en-US" dirty="0" smtClean="0"/>
                        <a:t>1/150</a:t>
                      </a:r>
                      <a:endParaRPr lang="fa-IR" dirty="0"/>
                    </a:p>
                  </a:txBody>
                  <a:tcPr/>
                </a:tc>
                <a:tc>
                  <a:txBody>
                    <a:bodyPr/>
                    <a:lstStyle/>
                    <a:p>
                      <a:pPr rtl="1"/>
                      <a:r>
                        <a:rPr lang="en-US" dirty="0" smtClean="0"/>
                        <a:t>575/000/000</a:t>
                      </a:r>
                      <a:endParaRPr lang="fa-IR" dirty="0"/>
                    </a:p>
                  </a:txBody>
                  <a:tcPr/>
                </a:tc>
              </a:tr>
              <a:tr h="370840">
                <a:tc>
                  <a:txBody>
                    <a:bodyPr/>
                    <a:lstStyle/>
                    <a:p>
                      <a:pPr rtl="1"/>
                      <a:endParaRPr lang="fa-IR" dirty="0"/>
                    </a:p>
                  </a:txBody>
                  <a:tcPr/>
                </a:tc>
                <a:tc>
                  <a:txBody>
                    <a:bodyPr/>
                    <a:lstStyle/>
                    <a:p>
                      <a:pPr rtl="1"/>
                      <a:endParaRPr lang="fa-IR" dirty="0"/>
                    </a:p>
                  </a:txBody>
                  <a:tcPr/>
                </a:tc>
                <a:tc>
                  <a:txBody>
                    <a:bodyPr/>
                    <a:lstStyle/>
                    <a:p>
                      <a:pPr rtl="1"/>
                      <a:endParaRPr lang="fa-IR" dirty="0"/>
                    </a:p>
                  </a:txBody>
                  <a:tcPr/>
                </a:tc>
                <a:tc>
                  <a:txBody>
                    <a:bodyPr/>
                    <a:lstStyle/>
                    <a:p>
                      <a:pPr rtl="1"/>
                      <a:r>
                        <a:rPr lang="en-US" dirty="0" smtClean="0"/>
                        <a:t>8/775/000/000</a:t>
                      </a:r>
                      <a:endParaRPr lang="fa-IR" dirty="0"/>
                    </a:p>
                  </a:txBody>
                  <a:tcPr/>
                </a:tc>
              </a:tr>
            </a:tbl>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xmlns="" val="2177960103"/>
              </p:ext>
            </p:extLst>
          </p:nvPr>
        </p:nvGraphicFramePr>
        <p:xfrm>
          <a:off x="4797631" y="3396343"/>
          <a:ext cx="2850078" cy="679183"/>
        </p:xfrm>
        <a:graphic>
          <a:graphicData uri="http://schemas.openxmlformats.org/presentationml/2006/ole">
            <p:oleObj spid="_x0000_s3091" name="Equation" r:id="rId3" imgW="1904760" imgH="393480" progId="Equation.3">
              <p:embed/>
            </p:oleObj>
          </a:graphicData>
        </a:graphic>
      </p:graphicFrame>
      <p:sp>
        <p:nvSpPr>
          <p:cNvPr id="7" name="TextBox 6"/>
          <p:cNvSpPr txBox="1"/>
          <p:nvPr/>
        </p:nvSpPr>
        <p:spPr>
          <a:xfrm>
            <a:off x="3304848" y="3551268"/>
            <a:ext cx="1433406" cy="369332"/>
          </a:xfrm>
          <a:prstGeom prst="rect">
            <a:avLst/>
          </a:prstGeom>
          <a:noFill/>
        </p:spPr>
        <p:txBody>
          <a:bodyPr wrap="none" rtlCol="1">
            <a:spAutoFit/>
          </a:bodyPr>
          <a:lstStyle/>
          <a:p>
            <a:r>
              <a:rPr lang="fa-IR" dirty="0" smtClean="0">
                <a:cs typeface="B Nazanin" panose="00000400000000000000" pitchFamily="2" charset="-78"/>
              </a:rPr>
              <a:t>شاخص قیمت کل</a:t>
            </a:r>
            <a:endParaRPr lang="fa-IR" dirty="0">
              <a:cs typeface="B Nazanin" panose="00000400000000000000" pitchFamily="2" charset="-78"/>
            </a:endParaRPr>
          </a:p>
        </p:txBody>
      </p:sp>
      <p:graphicFrame>
        <p:nvGraphicFramePr>
          <p:cNvPr id="8" name="Object 7"/>
          <p:cNvGraphicFramePr>
            <a:graphicFrameLocks noChangeAspect="1"/>
          </p:cNvGraphicFramePr>
          <p:nvPr>
            <p:extLst>
              <p:ext uri="{D42A27DB-BD31-4B8C-83A1-F6EECF244321}">
                <p14:modId xmlns:p14="http://schemas.microsoft.com/office/powerpoint/2010/main" xmlns="" val="1167530284"/>
              </p:ext>
            </p:extLst>
          </p:nvPr>
        </p:nvGraphicFramePr>
        <p:xfrm>
          <a:off x="6038850" y="3319463"/>
          <a:ext cx="114300" cy="215900"/>
        </p:xfrm>
        <a:graphic>
          <a:graphicData uri="http://schemas.openxmlformats.org/presentationml/2006/ole">
            <p:oleObj spid="_x0000_s3092" name="Equation" r:id="rId4" imgW="114120" imgH="215640" progId="Equation.3">
              <p:embed/>
            </p:oleObj>
          </a:graphicData>
        </a:graphic>
      </p:graphicFrame>
      <p:sp>
        <p:nvSpPr>
          <p:cNvPr id="2" name="Slide Number Placeholder 1"/>
          <p:cNvSpPr>
            <a:spLocks noGrp="1"/>
          </p:cNvSpPr>
          <p:nvPr>
            <p:ph type="sldNum" sz="quarter" idx="12"/>
          </p:nvPr>
        </p:nvSpPr>
        <p:spPr/>
        <p:txBody>
          <a:bodyPr/>
          <a:lstStyle/>
          <a:p>
            <a:fld id="{03ECEBB3-4F79-46AB-BCF1-53F34CF76C23}" type="slidenum">
              <a:rPr lang="fa-IR" smtClean="0"/>
              <a:pPr/>
              <a:t>5</a:t>
            </a:fld>
            <a:endParaRPr lang="fa-IR"/>
          </a:p>
        </p:txBody>
      </p:sp>
    </p:spTree>
    <p:extLst>
      <p:ext uri="{BB962C8B-B14F-4D97-AF65-F5344CB8AC3E}">
        <p14:creationId xmlns:p14="http://schemas.microsoft.com/office/powerpoint/2010/main" xmlns="" val="409748003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6500" y="332509"/>
            <a:ext cx="10179453" cy="646331"/>
          </a:xfrm>
          <a:prstGeom prst="rect">
            <a:avLst/>
          </a:prstGeom>
          <a:noFill/>
        </p:spPr>
        <p:txBody>
          <a:bodyPr wrap="none" rtlCol="1">
            <a:spAutoFit/>
          </a:bodyPr>
          <a:lstStyle/>
          <a:p>
            <a:r>
              <a:rPr lang="fa-IR" dirty="0" smtClean="0">
                <a:cs typeface="B Nazanin" panose="00000400000000000000" pitchFamily="2" charset="-78"/>
              </a:rPr>
              <a:t>در ادامه مثال فرض کنیم که شرکت </a:t>
            </a:r>
            <a:r>
              <a:rPr lang="en-US" dirty="0" smtClean="0">
                <a:cs typeface="B Nazanin" panose="00000400000000000000" pitchFamily="2" charset="-78"/>
              </a:rPr>
              <a:t>A</a:t>
            </a:r>
            <a:r>
              <a:rPr lang="fa-IR" dirty="0" smtClean="0">
                <a:cs typeface="B Nazanin" panose="00000400000000000000" pitchFamily="2" charset="-78"/>
              </a:rPr>
              <a:t> اقدام به افزایش سرمایه 100 درصدی از محل سود انباشته نموده است. در این صورت ارزش نظری قیمت</a:t>
            </a:r>
          </a:p>
          <a:p>
            <a:r>
              <a:rPr lang="fa-IR" dirty="0" smtClean="0">
                <a:cs typeface="B Nazanin" panose="00000400000000000000" pitchFamily="2" charset="-78"/>
              </a:rPr>
              <a:t>سهام شرکت </a:t>
            </a:r>
            <a:r>
              <a:rPr lang="en-US" dirty="0" smtClean="0">
                <a:cs typeface="B Nazanin" panose="00000400000000000000" pitchFamily="2" charset="-78"/>
              </a:rPr>
              <a:t>A</a:t>
            </a:r>
            <a:r>
              <a:rPr lang="fa-IR" dirty="0" smtClean="0">
                <a:cs typeface="B Nazanin" panose="00000400000000000000" pitchFamily="2" charset="-78"/>
              </a:rPr>
              <a:t> به شرح زیر محاسبه میشود:</a:t>
            </a:r>
            <a:endParaRPr lang="fa-IR" dirty="0">
              <a:cs typeface="B Nazanin" panose="00000400000000000000" pitchFamily="2" charset="-78"/>
            </a:endParaRPr>
          </a:p>
        </p:txBody>
      </p:sp>
      <p:graphicFrame>
        <p:nvGraphicFramePr>
          <p:cNvPr id="11" name="Object 10"/>
          <p:cNvGraphicFramePr>
            <a:graphicFrameLocks noChangeAspect="1"/>
          </p:cNvGraphicFramePr>
          <p:nvPr>
            <p:extLst>
              <p:ext uri="{D42A27DB-BD31-4B8C-83A1-F6EECF244321}">
                <p14:modId xmlns:p14="http://schemas.microsoft.com/office/powerpoint/2010/main" xmlns="" val="55807760"/>
              </p:ext>
            </p:extLst>
          </p:nvPr>
        </p:nvGraphicFramePr>
        <p:xfrm>
          <a:off x="6038850" y="3319463"/>
          <a:ext cx="114300" cy="215900"/>
        </p:xfrm>
        <a:graphic>
          <a:graphicData uri="http://schemas.openxmlformats.org/presentationml/2006/ole">
            <p:oleObj spid="_x0000_s4126" name="Equation" r:id="rId3" imgW="114120" imgH="215640" progId="Equation.3">
              <p:embed/>
            </p:oleObj>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xmlns="" val="4035071327"/>
              </p:ext>
            </p:extLst>
          </p:nvPr>
        </p:nvGraphicFramePr>
        <p:xfrm>
          <a:off x="2273548" y="1475092"/>
          <a:ext cx="4281632" cy="431800"/>
        </p:xfrm>
        <a:graphic>
          <a:graphicData uri="http://schemas.openxmlformats.org/presentationml/2006/ole">
            <p:oleObj spid="_x0000_s4127" name="Equation" r:id="rId4" imgW="139680" imgH="431640" progId="Equation.3">
              <p:embed/>
            </p:oleObj>
          </a:graphicData>
        </a:graphic>
      </p:graphicFrame>
      <p:sp>
        <p:nvSpPr>
          <p:cNvPr id="3" name="TextBox 2"/>
          <p:cNvSpPr txBox="1"/>
          <p:nvPr/>
        </p:nvSpPr>
        <p:spPr>
          <a:xfrm>
            <a:off x="3842160" y="1197771"/>
            <a:ext cx="978153" cy="369332"/>
          </a:xfrm>
          <a:prstGeom prst="rect">
            <a:avLst/>
          </a:prstGeom>
          <a:noFill/>
        </p:spPr>
        <p:txBody>
          <a:bodyPr wrap="none" rtlCol="1">
            <a:spAutoFit/>
          </a:bodyPr>
          <a:lstStyle/>
          <a:p>
            <a:r>
              <a:rPr lang="fa-IR" dirty="0" smtClean="0">
                <a:cs typeface="B Nazanin" panose="00000400000000000000" pitchFamily="2" charset="-78"/>
              </a:rPr>
              <a:t>قیمت قدیم</a:t>
            </a:r>
            <a:endParaRPr lang="fa-IR" dirty="0">
              <a:cs typeface="B Nazanin" panose="00000400000000000000" pitchFamily="2" charset="-78"/>
            </a:endParaRPr>
          </a:p>
        </p:txBody>
      </p:sp>
      <p:sp>
        <p:nvSpPr>
          <p:cNvPr id="5" name="TextBox 4"/>
          <p:cNvSpPr txBox="1"/>
          <p:nvPr/>
        </p:nvSpPr>
        <p:spPr>
          <a:xfrm>
            <a:off x="2652261" y="1762526"/>
            <a:ext cx="2379797" cy="369332"/>
          </a:xfrm>
          <a:prstGeom prst="rect">
            <a:avLst/>
          </a:prstGeom>
          <a:noFill/>
        </p:spPr>
        <p:txBody>
          <a:bodyPr wrap="square" rtlCol="1">
            <a:spAutoFit/>
          </a:bodyPr>
          <a:lstStyle/>
          <a:p>
            <a:r>
              <a:rPr lang="fa-IR" dirty="0" smtClean="0">
                <a:cs typeface="B Nazanin" panose="00000400000000000000" pitchFamily="2" charset="-78"/>
              </a:rPr>
              <a:t>نسبت افزایش  + 1</a:t>
            </a:r>
            <a:endParaRPr lang="fa-IR" dirty="0">
              <a:cs typeface="B Nazanin" panose="00000400000000000000" pitchFamily="2" charset="-78"/>
            </a:endParaRPr>
          </a:p>
        </p:txBody>
      </p:sp>
      <p:sp>
        <p:nvSpPr>
          <p:cNvPr id="6" name="TextBox 5"/>
          <p:cNvSpPr txBox="1"/>
          <p:nvPr/>
        </p:nvSpPr>
        <p:spPr>
          <a:xfrm>
            <a:off x="1863527" y="1475092"/>
            <a:ext cx="1160895" cy="369332"/>
          </a:xfrm>
          <a:prstGeom prst="rect">
            <a:avLst/>
          </a:prstGeom>
          <a:noFill/>
        </p:spPr>
        <p:txBody>
          <a:bodyPr wrap="none" rtlCol="1">
            <a:spAutoFit/>
          </a:bodyPr>
          <a:lstStyle/>
          <a:p>
            <a:r>
              <a:rPr lang="fa-IR" dirty="0" smtClean="0">
                <a:cs typeface="B Nazanin" panose="00000400000000000000" pitchFamily="2" charset="-78"/>
              </a:rPr>
              <a:t>= قیمت جدید</a:t>
            </a:r>
            <a:endParaRPr lang="fa-IR" dirty="0">
              <a:cs typeface="B Nazanin" panose="00000400000000000000" pitchFamily="2" charset="-78"/>
            </a:endParaRPr>
          </a:p>
        </p:txBody>
      </p:sp>
      <p:graphicFrame>
        <p:nvGraphicFramePr>
          <p:cNvPr id="7" name="Object 6"/>
          <p:cNvGraphicFramePr>
            <a:graphicFrameLocks noChangeAspect="1"/>
          </p:cNvGraphicFramePr>
          <p:nvPr>
            <p:extLst>
              <p:ext uri="{D42A27DB-BD31-4B8C-83A1-F6EECF244321}">
                <p14:modId xmlns:p14="http://schemas.microsoft.com/office/powerpoint/2010/main" xmlns="" val="1363230209"/>
              </p:ext>
            </p:extLst>
          </p:nvPr>
        </p:nvGraphicFramePr>
        <p:xfrm>
          <a:off x="5638051" y="1266728"/>
          <a:ext cx="3230913" cy="786060"/>
        </p:xfrm>
        <a:graphic>
          <a:graphicData uri="http://schemas.openxmlformats.org/presentationml/2006/ole">
            <p:oleObj spid="_x0000_s4128" name="Equation" r:id="rId5" imgW="1244520" imgH="393480" progId="Equation.3">
              <p:embed/>
            </p:oleObj>
          </a:graphicData>
        </a:graphic>
      </p:graphicFrame>
      <p:sp>
        <p:nvSpPr>
          <p:cNvPr id="9" name="TextBox 8"/>
          <p:cNvSpPr txBox="1"/>
          <p:nvPr/>
        </p:nvSpPr>
        <p:spPr>
          <a:xfrm>
            <a:off x="4399382" y="2308371"/>
            <a:ext cx="7606571" cy="369332"/>
          </a:xfrm>
          <a:prstGeom prst="rect">
            <a:avLst/>
          </a:prstGeom>
          <a:noFill/>
        </p:spPr>
        <p:txBody>
          <a:bodyPr wrap="none" rtlCol="1">
            <a:spAutoFit/>
          </a:bodyPr>
          <a:lstStyle/>
          <a:p>
            <a:r>
              <a:rPr lang="fa-IR" dirty="0" smtClean="0">
                <a:cs typeface="B Nazanin" panose="00000400000000000000" pitchFamily="2" charset="-78"/>
              </a:rPr>
              <a:t>با فرض اینکه سهام شرکت </a:t>
            </a:r>
            <a:r>
              <a:rPr lang="en-US" dirty="0" smtClean="0">
                <a:cs typeface="B Nazanin" panose="00000400000000000000" pitchFamily="2" charset="-78"/>
              </a:rPr>
              <a:t>A</a:t>
            </a:r>
            <a:r>
              <a:rPr lang="fa-IR" dirty="0" smtClean="0">
                <a:cs typeface="B Nazanin" panose="00000400000000000000" pitchFamily="2" charset="-78"/>
              </a:rPr>
              <a:t> همان 1/550ریال معامله شده باشد، محاسبه شاخص جدید به شرح زیر است:</a:t>
            </a:r>
            <a:endParaRPr lang="fa-IR" dirty="0">
              <a:cs typeface="B Nazanin" panose="00000400000000000000" pitchFamily="2" charset="-78"/>
            </a:endParaRPr>
          </a:p>
        </p:txBody>
      </p:sp>
      <p:graphicFrame>
        <p:nvGraphicFramePr>
          <p:cNvPr id="10" name="Table 9"/>
          <p:cNvGraphicFramePr>
            <a:graphicFrameLocks noGrp="1"/>
          </p:cNvGraphicFramePr>
          <p:nvPr>
            <p:extLst>
              <p:ext uri="{D42A27DB-BD31-4B8C-83A1-F6EECF244321}">
                <p14:modId xmlns:p14="http://schemas.microsoft.com/office/powerpoint/2010/main" xmlns="" val="1821948872"/>
              </p:ext>
            </p:extLst>
          </p:nvPr>
        </p:nvGraphicFramePr>
        <p:xfrm>
          <a:off x="2443974" y="2858203"/>
          <a:ext cx="8128000" cy="1854200"/>
        </p:xfrm>
        <a:graphic>
          <a:graphicData uri="http://schemas.openxmlformats.org/drawingml/2006/table">
            <a:tbl>
              <a:tblPr rtl="1" firstRow="1" bandRow="1">
                <a:tableStyleId>{5C22544A-7EE6-4342-B048-85BDC9FD1C3A}</a:tableStyleId>
              </a:tblPr>
              <a:tblGrid>
                <a:gridCol w="2032000"/>
                <a:gridCol w="2032000"/>
                <a:gridCol w="2032000"/>
                <a:gridCol w="2032000"/>
              </a:tblGrid>
              <a:tr h="370840">
                <a:tc>
                  <a:txBody>
                    <a:bodyPr/>
                    <a:lstStyle/>
                    <a:p>
                      <a:pPr rtl="1"/>
                      <a:r>
                        <a:rPr lang="fa-IR" dirty="0" smtClean="0">
                          <a:cs typeface="B Nazanin" panose="00000400000000000000" pitchFamily="2" charset="-78"/>
                        </a:rPr>
                        <a:t>شرکت </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تعداد سهام </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قیمت</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قیمت بازار</a:t>
                      </a:r>
                      <a:endParaRPr lang="fa-IR" dirty="0">
                        <a:cs typeface="B Nazanin" panose="00000400000000000000" pitchFamily="2" charset="-78"/>
                      </a:endParaRPr>
                    </a:p>
                  </a:txBody>
                  <a:tcPr/>
                </a:tc>
              </a:tr>
              <a:tr h="370840">
                <a:tc>
                  <a:txBody>
                    <a:bodyPr/>
                    <a:lstStyle/>
                    <a:p>
                      <a:pPr rtl="1"/>
                      <a:r>
                        <a:rPr lang="en-US" dirty="0" smtClean="0"/>
                        <a:t>A</a:t>
                      </a:r>
                      <a:endParaRPr lang="fa-IR" dirty="0"/>
                    </a:p>
                  </a:txBody>
                  <a:tcPr/>
                </a:tc>
                <a:tc>
                  <a:txBody>
                    <a:bodyPr/>
                    <a:lstStyle/>
                    <a:p>
                      <a:pPr rtl="1"/>
                      <a:r>
                        <a:rPr lang="en-US" dirty="0" smtClean="0"/>
                        <a:t>2/000/000</a:t>
                      </a:r>
                      <a:endParaRPr lang="fa-IR" dirty="0"/>
                    </a:p>
                  </a:txBody>
                  <a:tcPr/>
                </a:tc>
                <a:tc>
                  <a:txBody>
                    <a:bodyPr/>
                    <a:lstStyle/>
                    <a:p>
                      <a:pPr rtl="1"/>
                      <a:r>
                        <a:rPr lang="en-US" dirty="0" smtClean="0"/>
                        <a:t>1/550</a:t>
                      </a:r>
                      <a:endParaRPr lang="fa-IR" dirty="0"/>
                    </a:p>
                  </a:txBody>
                  <a:tcPr/>
                </a:tc>
                <a:tc>
                  <a:txBody>
                    <a:bodyPr/>
                    <a:lstStyle/>
                    <a:p>
                      <a:pPr rtl="1"/>
                      <a:r>
                        <a:rPr lang="en-US" dirty="0" smtClean="0"/>
                        <a:t>3/100/000/000</a:t>
                      </a:r>
                      <a:endParaRPr lang="fa-IR" dirty="0"/>
                    </a:p>
                  </a:txBody>
                  <a:tcPr/>
                </a:tc>
              </a:tr>
              <a:tr h="370840">
                <a:tc>
                  <a:txBody>
                    <a:bodyPr/>
                    <a:lstStyle/>
                    <a:p>
                      <a:pPr rtl="1"/>
                      <a:r>
                        <a:rPr lang="en-US" dirty="0" smtClean="0"/>
                        <a:t>B</a:t>
                      </a:r>
                      <a:endParaRPr lang="fa-IR" dirty="0"/>
                    </a:p>
                  </a:txBody>
                  <a:tcPr/>
                </a:tc>
                <a:tc>
                  <a:txBody>
                    <a:bodyPr/>
                    <a:lstStyle/>
                    <a:p>
                      <a:pPr rtl="1"/>
                      <a:r>
                        <a:rPr lang="en-US" dirty="0" smtClean="0"/>
                        <a:t>2/000/000</a:t>
                      </a:r>
                      <a:endParaRPr lang="fa-IR" dirty="0"/>
                    </a:p>
                  </a:txBody>
                  <a:tcPr/>
                </a:tc>
                <a:tc>
                  <a:txBody>
                    <a:bodyPr/>
                    <a:lstStyle/>
                    <a:p>
                      <a:pPr rtl="1"/>
                      <a:r>
                        <a:rPr lang="en-US" dirty="0" smtClean="0"/>
                        <a:t>2/550</a:t>
                      </a:r>
                      <a:endParaRPr lang="fa-IR" dirty="0"/>
                    </a:p>
                  </a:txBody>
                  <a:tcPr/>
                </a:tc>
                <a:tc>
                  <a:txBody>
                    <a:bodyPr/>
                    <a:lstStyle/>
                    <a:p>
                      <a:pPr rtl="1"/>
                      <a:r>
                        <a:rPr lang="en-US" dirty="0" smtClean="0"/>
                        <a:t>5/100/000/000</a:t>
                      </a:r>
                      <a:endParaRPr lang="fa-IR" dirty="0"/>
                    </a:p>
                  </a:txBody>
                  <a:tcPr/>
                </a:tc>
              </a:tr>
              <a:tr h="370840">
                <a:tc>
                  <a:txBody>
                    <a:bodyPr/>
                    <a:lstStyle/>
                    <a:p>
                      <a:pPr rtl="1"/>
                      <a:r>
                        <a:rPr lang="en-US" dirty="0" smtClean="0"/>
                        <a:t>C</a:t>
                      </a:r>
                      <a:endParaRPr lang="fa-IR" dirty="0"/>
                    </a:p>
                  </a:txBody>
                  <a:tcPr/>
                </a:tc>
                <a:tc>
                  <a:txBody>
                    <a:bodyPr/>
                    <a:lstStyle/>
                    <a:p>
                      <a:pPr rtl="1"/>
                      <a:r>
                        <a:rPr lang="en-US" dirty="0" smtClean="0"/>
                        <a:t>500/000</a:t>
                      </a:r>
                      <a:endParaRPr lang="fa-IR" dirty="0"/>
                    </a:p>
                  </a:txBody>
                  <a:tcPr/>
                </a:tc>
                <a:tc>
                  <a:txBody>
                    <a:bodyPr/>
                    <a:lstStyle/>
                    <a:p>
                      <a:pPr rtl="1"/>
                      <a:r>
                        <a:rPr lang="en-US" dirty="0" smtClean="0"/>
                        <a:t>1/150</a:t>
                      </a:r>
                      <a:endParaRPr lang="fa-IR" dirty="0"/>
                    </a:p>
                  </a:txBody>
                  <a:tcPr/>
                </a:tc>
                <a:tc>
                  <a:txBody>
                    <a:bodyPr/>
                    <a:lstStyle/>
                    <a:p>
                      <a:pPr rtl="1"/>
                      <a:r>
                        <a:rPr lang="en-US" dirty="0" smtClean="0"/>
                        <a:t>575/000/000</a:t>
                      </a:r>
                      <a:endParaRPr lang="fa-IR" dirty="0"/>
                    </a:p>
                  </a:txBody>
                  <a:tcPr/>
                </a:tc>
              </a:tr>
              <a:tr h="370840">
                <a:tc>
                  <a:txBody>
                    <a:bodyPr/>
                    <a:lstStyle/>
                    <a:p>
                      <a:pPr rtl="1"/>
                      <a:endParaRPr lang="fa-IR" dirty="0"/>
                    </a:p>
                  </a:txBody>
                  <a:tcPr/>
                </a:tc>
                <a:tc>
                  <a:txBody>
                    <a:bodyPr/>
                    <a:lstStyle/>
                    <a:p>
                      <a:pPr rtl="1"/>
                      <a:endParaRPr lang="fa-IR" dirty="0"/>
                    </a:p>
                  </a:txBody>
                  <a:tcPr/>
                </a:tc>
                <a:tc>
                  <a:txBody>
                    <a:bodyPr/>
                    <a:lstStyle/>
                    <a:p>
                      <a:pPr rtl="1"/>
                      <a:endParaRPr lang="fa-IR" dirty="0"/>
                    </a:p>
                  </a:txBody>
                  <a:tcPr/>
                </a:tc>
                <a:tc>
                  <a:txBody>
                    <a:bodyPr/>
                    <a:lstStyle/>
                    <a:p>
                      <a:pPr rtl="1"/>
                      <a:r>
                        <a:rPr lang="en-US" dirty="0" smtClean="0"/>
                        <a:t>8/775/000/000</a:t>
                      </a:r>
                      <a:endParaRPr lang="fa-IR" dirty="0"/>
                    </a:p>
                  </a:txBody>
                  <a:tcPr/>
                </a:tc>
              </a:tr>
            </a:tbl>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xmlns="" val="3386888535"/>
              </p:ext>
            </p:extLst>
          </p:nvPr>
        </p:nvGraphicFramePr>
        <p:xfrm>
          <a:off x="5200649" y="5047013"/>
          <a:ext cx="3349585" cy="786061"/>
        </p:xfrm>
        <a:graphic>
          <a:graphicData uri="http://schemas.openxmlformats.org/presentationml/2006/ole">
            <p:oleObj spid="_x0000_s4129" name="Equation" r:id="rId6" imgW="1904760" imgH="393480" progId="Equation.3">
              <p:embed/>
            </p:oleObj>
          </a:graphicData>
        </a:graphic>
      </p:graphicFrame>
      <p:sp>
        <p:nvSpPr>
          <p:cNvPr id="13" name="TextBox 12"/>
          <p:cNvSpPr txBox="1"/>
          <p:nvPr/>
        </p:nvSpPr>
        <p:spPr>
          <a:xfrm>
            <a:off x="3613671" y="5255377"/>
            <a:ext cx="1601386" cy="369332"/>
          </a:xfrm>
          <a:prstGeom prst="rect">
            <a:avLst/>
          </a:prstGeom>
          <a:noFill/>
        </p:spPr>
        <p:txBody>
          <a:bodyPr wrap="square" rtlCol="1">
            <a:spAutoFit/>
          </a:bodyPr>
          <a:lstStyle/>
          <a:p>
            <a:r>
              <a:rPr lang="fa-IR" dirty="0" smtClean="0">
                <a:cs typeface="B Nazanin" panose="00000400000000000000" pitchFamily="2" charset="-78"/>
              </a:rPr>
              <a:t>شاخص قیمت کل </a:t>
            </a:r>
            <a:endParaRPr lang="fa-IR" dirty="0">
              <a:cs typeface="B Nazanin" panose="00000400000000000000" pitchFamily="2" charset="-78"/>
            </a:endParaRPr>
          </a:p>
        </p:txBody>
      </p:sp>
      <p:sp>
        <p:nvSpPr>
          <p:cNvPr id="8" name="Slide Number Placeholder 7"/>
          <p:cNvSpPr>
            <a:spLocks noGrp="1"/>
          </p:cNvSpPr>
          <p:nvPr>
            <p:ph type="sldNum" sz="quarter" idx="12"/>
          </p:nvPr>
        </p:nvSpPr>
        <p:spPr/>
        <p:txBody>
          <a:bodyPr/>
          <a:lstStyle/>
          <a:p>
            <a:fld id="{03ECEBB3-4F79-46AB-BCF1-53F34CF76C23}" type="slidenum">
              <a:rPr lang="fa-IR" smtClean="0"/>
              <a:pPr/>
              <a:t>6</a:t>
            </a:fld>
            <a:endParaRPr lang="fa-IR"/>
          </a:p>
        </p:txBody>
      </p:sp>
    </p:spTree>
    <p:extLst>
      <p:ext uri="{BB962C8B-B14F-4D97-AF65-F5344CB8AC3E}">
        <p14:creationId xmlns:p14="http://schemas.microsoft.com/office/powerpoint/2010/main" xmlns="" val="276019524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9564" y="253524"/>
            <a:ext cx="10639516" cy="923330"/>
          </a:xfrm>
          <a:prstGeom prst="rect">
            <a:avLst/>
          </a:prstGeom>
          <a:noFill/>
        </p:spPr>
        <p:txBody>
          <a:bodyPr wrap="none" rtlCol="1">
            <a:spAutoFit/>
          </a:bodyPr>
          <a:lstStyle/>
          <a:p>
            <a:r>
              <a:rPr lang="fa-IR" dirty="0" smtClean="0">
                <a:solidFill>
                  <a:schemeClr val="accent1"/>
                </a:solidFill>
                <a:cs typeface="B Nazanin" panose="00000400000000000000" pitchFamily="2" charset="-78"/>
              </a:rPr>
              <a:t>مثال: </a:t>
            </a:r>
            <a:r>
              <a:rPr lang="fa-IR" dirty="0" smtClean="0">
                <a:cs typeface="B Nazanin" panose="00000400000000000000" pitchFamily="2" charset="-78"/>
              </a:rPr>
              <a:t>حال فرض کنید که پس از تعدیلات فوق شرکت </a:t>
            </a:r>
            <a:r>
              <a:rPr lang="en-US" dirty="0" smtClean="0">
                <a:cs typeface="B Nazanin" panose="00000400000000000000" pitchFamily="2" charset="-78"/>
              </a:rPr>
              <a:t>D</a:t>
            </a:r>
            <a:r>
              <a:rPr lang="fa-IR" dirty="0" smtClean="0">
                <a:cs typeface="B Nazanin" panose="00000400000000000000" pitchFamily="2" charset="-78"/>
              </a:rPr>
              <a:t> در این بورس پذیرفته شده است. تعداد سهام این شرکت 5/000/000 و مبلغ هر سهم 1/800</a:t>
            </a:r>
          </a:p>
          <a:p>
            <a:r>
              <a:rPr lang="fa-IR" dirty="0" smtClean="0">
                <a:cs typeface="B Nazanin" panose="00000400000000000000" pitchFamily="2" charset="-78"/>
              </a:rPr>
              <a:t>ریال به فرو ش رسیده است. طبیعی است که پذیرش شرکت در اولین روز معاملاتی نباید تاثیری برروی شاخص قیمت داشته باشد. باید مخرج کسر به </a:t>
            </a:r>
          </a:p>
          <a:p>
            <a:r>
              <a:rPr lang="fa-IR" dirty="0" smtClean="0">
                <a:cs typeface="B Nazanin" panose="00000400000000000000" pitchFamily="2" charset="-78"/>
              </a:rPr>
              <a:t>گونه ای اصلاح شود که اثر ورود شرکت جدید برروی شاخص،خنثی شود.</a:t>
            </a:r>
            <a:endParaRPr lang="fa-IR" dirty="0">
              <a:cs typeface="B Nazanin" panose="000004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xmlns="" val="2689196838"/>
              </p:ext>
            </p:extLst>
          </p:nvPr>
        </p:nvGraphicFramePr>
        <p:xfrm>
          <a:off x="2269506" y="1277807"/>
          <a:ext cx="8128000" cy="2225040"/>
        </p:xfrm>
        <a:graphic>
          <a:graphicData uri="http://schemas.openxmlformats.org/drawingml/2006/table">
            <a:tbl>
              <a:tblPr rtl="1" firstRow="1" bandRow="1">
                <a:tableStyleId>{5C22544A-7EE6-4342-B048-85BDC9FD1C3A}</a:tableStyleId>
              </a:tblPr>
              <a:tblGrid>
                <a:gridCol w="2032000"/>
                <a:gridCol w="2032000"/>
                <a:gridCol w="2032000"/>
                <a:gridCol w="2032000"/>
              </a:tblGrid>
              <a:tr h="370840">
                <a:tc>
                  <a:txBody>
                    <a:bodyPr/>
                    <a:lstStyle/>
                    <a:p>
                      <a:pPr rtl="1"/>
                      <a:r>
                        <a:rPr lang="fa-IR" dirty="0" smtClean="0">
                          <a:cs typeface="B Nazanin" panose="00000400000000000000" pitchFamily="2" charset="-78"/>
                        </a:rPr>
                        <a:t>شرکت</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تعداد سهام </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قیمت</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قیمت بازار</a:t>
                      </a:r>
                      <a:endParaRPr lang="fa-IR" dirty="0">
                        <a:cs typeface="B Nazanin" panose="00000400000000000000" pitchFamily="2" charset="-78"/>
                      </a:endParaRPr>
                    </a:p>
                  </a:txBody>
                  <a:tcPr/>
                </a:tc>
              </a:tr>
              <a:tr h="370840">
                <a:tc>
                  <a:txBody>
                    <a:bodyPr/>
                    <a:lstStyle/>
                    <a:p>
                      <a:pPr rtl="1"/>
                      <a:r>
                        <a:rPr lang="en-US" dirty="0" smtClean="0"/>
                        <a:t>A</a:t>
                      </a:r>
                      <a:endParaRPr lang="fa-IR" dirty="0"/>
                    </a:p>
                  </a:txBody>
                  <a:tcPr/>
                </a:tc>
                <a:tc>
                  <a:txBody>
                    <a:bodyPr/>
                    <a:lstStyle/>
                    <a:p>
                      <a:pPr rtl="1"/>
                      <a:r>
                        <a:rPr lang="en-US" dirty="0" smtClean="0"/>
                        <a:t>2/000/000</a:t>
                      </a:r>
                      <a:endParaRPr lang="fa-IR" dirty="0"/>
                    </a:p>
                  </a:txBody>
                  <a:tcPr/>
                </a:tc>
                <a:tc>
                  <a:txBody>
                    <a:bodyPr/>
                    <a:lstStyle/>
                    <a:p>
                      <a:pPr rtl="1"/>
                      <a:r>
                        <a:rPr lang="en-US" dirty="0" smtClean="0"/>
                        <a:t>1/550</a:t>
                      </a:r>
                      <a:endParaRPr lang="fa-IR" dirty="0"/>
                    </a:p>
                  </a:txBody>
                  <a:tcPr/>
                </a:tc>
                <a:tc>
                  <a:txBody>
                    <a:bodyPr/>
                    <a:lstStyle/>
                    <a:p>
                      <a:pPr rtl="1"/>
                      <a:r>
                        <a:rPr lang="en-US" dirty="0" smtClean="0"/>
                        <a:t>3/100/000/000</a:t>
                      </a:r>
                      <a:endParaRPr lang="fa-IR" dirty="0"/>
                    </a:p>
                  </a:txBody>
                  <a:tcPr/>
                </a:tc>
              </a:tr>
              <a:tr h="370840">
                <a:tc>
                  <a:txBody>
                    <a:bodyPr/>
                    <a:lstStyle/>
                    <a:p>
                      <a:pPr rtl="1"/>
                      <a:r>
                        <a:rPr lang="en-US" dirty="0" smtClean="0"/>
                        <a:t>B</a:t>
                      </a:r>
                      <a:endParaRPr lang="fa-IR" dirty="0"/>
                    </a:p>
                  </a:txBody>
                  <a:tcPr/>
                </a:tc>
                <a:tc>
                  <a:txBody>
                    <a:bodyPr/>
                    <a:lstStyle/>
                    <a:p>
                      <a:pPr rtl="1"/>
                      <a:r>
                        <a:rPr lang="en-US" dirty="0" smtClean="0"/>
                        <a:t>2/000/000</a:t>
                      </a:r>
                      <a:endParaRPr lang="fa-IR" dirty="0"/>
                    </a:p>
                  </a:txBody>
                  <a:tcPr/>
                </a:tc>
                <a:tc>
                  <a:txBody>
                    <a:bodyPr/>
                    <a:lstStyle/>
                    <a:p>
                      <a:pPr rtl="1"/>
                      <a:r>
                        <a:rPr lang="en-US" dirty="0" smtClean="0"/>
                        <a:t>2/550</a:t>
                      </a:r>
                      <a:endParaRPr lang="fa-IR" dirty="0"/>
                    </a:p>
                  </a:txBody>
                  <a:tcPr/>
                </a:tc>
                <a:tc>
                  <a:txBody>
                    <a:bodyPr/>
                    <a:lstStyle/>
                    <a:p>
                      <a:pPr rtl="1"/>
                      <a:r>
                        <a:rPr lang="en-US" dirty="0" smtClean="0"/>
                        <a:t>5/100/000/000</a:t>
                      </a:r>
                      <a:endParaRPr lang="fa-IR" dirty="0"/>
                    </a:p>
                  </a:txBody>
                  <a:tcPr/>
                </a:tc>
              </a:tr>
              <a:tr h="370840">
                <a:tc>
                  <a:txBody>
                    <a:bodyPr/>
                    <a:lstStyle/>
                    <a:p>
                      <a:pPr rtl="1"/>
                      <a:r>
                        <a:rPr lang="en-US" dirty="0" smtClean="0"/>
                        <a:t>C</a:t>
                      </a:r>
                      <a:endParaRPr lang="fa-IR" dirty="0"/>
                    </a:p>
                  </a:txBody>
                  <a:tcPr/>
                </a:tc>
                <a:tc>
                  <a:txBody>
                    <a:bodyPr/>
                    <a:lstStyle/>
                    <a:p>
                      <a:pPr rtl="1"/>
                      <a:r>
                        <a:rPr lang="en-US" dirty="0" smtClean="0"/>
                        <a:t>500/000</a:t>
                      </a:r>
                      <a:endParaRPr lang="fa-IR" dirty="0"/>
                    </a:p>
                  </a:txBody>
                  <a:tcPr/>
                </a:tc>
                <a:tc>
                  <a:txBody>
                    <a:bodyPr/>
                    <a:lstStyle/>
                    <a:p>
                      <a:pPr rtl="1"/>
                      <a:r>
                        <a:rPr lang="en-US" dirty="0" smtClean="0"/>
                        <a:t>1/150</a:t>
                      </a:r>
                      <a:endParaRPr lang="fa-IR" dirty="0"/>
                    </a:p>
                  </a:txBody>
                  <a:tcPr/>
                </a:tc>
                <a:tc>
                  <a:txBody>
                    <a:bodyPr/>
                    <a:lstStyle/>
                    <a:p>
                      <a:pPr rtl="1"/>
                      <a:r>
                        <a:rPr lang="en-US" dirty="0" smtClean="0"/>
                        <a:t>575/000/000</a:t>
                      </a:r>
                      <a:endParaRPr lang="fa-IR" dirty="0"/>
                    </a:p>
                  </a:txBody>
                  <a:tcPr/>
                </a:tc>
              </a:tr>
              <a:tr h="370840">
                <a:tc>
                  <a:txBody>
                    <a:bodyPr/>
                    <a:lstStyle/>
                    <a:p>
                      <a:pPr rtl="1"/>
                      <a:r>
                        <a:rPr lang="en-US" dirty="0" smtClean="0"/>
                        <a:t>D</a:t>
                      </a:r>
                      <a:endParaRPr lang="fa-IR" dirty="0"/>
                    </a:p>
                  </a:txBody>
                  <a:tcPr/>
                </a:tc>
                <a:tc>
                  <a:txBody>
                    <a:bodyPr/>
                    <a:lstStyle/>
                    <a:p>
                      <a:pPr rtl="1"/>
                      <a:r>
                        <a:rPr lang="en-US" dirty="0" smtClean="0"/>
                        <a:t>5/000/000</a:t>
                      </a:r>
                      <a:endParaRPr lang="fa-IR" dirty="0"/>
                    </a:p>
                  </a:txBody>
                  <a:tcPr/>
                </a:tc>
                <a:tc>
                  <a:txBody>
                    <a:bodyPr/>
                    <a:lstStyle/>
                    <a:p>
                      <a:pPr rtl="1"/>
                      <a:r>
                        <a:rPr lang="en-US" dirty="0" smtClean="0"/>
                        <a:t>1/800</a:t>
                      </a:r>
                      <a:endParaRPr lang="fa-IR" dirty="0"/>
                    </a:p>
                  </a:txBody>
                  <a:tcPr/>
                </a:tc>
                <a:tc>
                  <a:txBody>
                    <a:bodyPr/>
                    <a:lstStyle/>
                    <a:p>
                      <a:pPr rtl="1"/>
                      <a:r>
                        <a:rPr lang="en-US" dirty="0" smtClean="0"/>
                        <a:t>9/000/000/000</a:t>
                      </a:r>
                      <a:endParaRPr lang="fa-IR" dirty="0"/>
                    </a:p>
                  </a:txBody>
                  <a:tcPr/>
                </a:tc>
              </a:tr>
              <a:tr h="370840">
                <a:tc>
                  <a:txBody>
                    <a:bodyPr/>
                    <a:lstStyle/>
                    <a:p>
                      <a:pPr rtl="1"/>
                      <a:endParaRPr lang="fa-IR" dirty="0"/>
                    </a:p>
                  </a:txBody>
                  <a:tcPr/>
                </a:tc>
                <a:tc>
                  <a:txBody>
                    <a:bodyPr/>
                    <a:lstStyle/>
                    <a:p>
                      <a:pPr rtl="1"/>
                      <a:endParaRPr lang="fa-IR" dirty="0"/>
                    </a:p>
                  </a:txBody>
                  <a:tcPr/>
                </a:tc>
                <a:tc>
                  <a:txBody>
                    <a:bodyPr/>
                    <a:lstStyle/>
                    <a:p>
                      <a:pPr rtl="1"/>
                      <a:endParaRPr lang="fa-IR" dirty="0"/>
                    </a:p>
                  </a:txBody>
                  <a:tcPr/>
                </a:tc>
                <a:tc>
                  <a:txBody>
                    <a:bodyPr/>
                    <a:lstStyle/>
                    <a:p>
                      <a:pPr rtl="1"/>
                      <a:r>
                        <a:rPr lang="en-US" dirty="0" smtClean="0"/>
                        <a:t>17/775/000/000</a:t>
                      </a:r>
                      <a:endParaRPr lang="fa-IR" dirty="0"/>
                    </a:p>
                  </a:txBody>
                  <a:tcPr/>
                </a:tc>
              </a:tr>
            </a:tbl>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xmlns="" val="2202884045"/>
              </p:ext>
            </p:extLst>
          </p:nvPr>
        </p:nvGraphicFramePr>
        <p:xfrm>
          <a:off x="2897580" y="4142964"/>
          <a:ext cx="6246420" cy="431800"/>
        </p:xfrm>
        <a:graphic>
          <a:graphicData uri="http://schemas.openxmlformats.org/presentationml/2006/ole">
            <p:oleObj spid="_x0000_s5137" name="Equation" r:id="rId3" imgW="139680" imgH="431640" progId="Equation.3">
              <p:embed/>
            </p:oleObj>
          </a:graphicData>
        </a:graphic>
      </p:graphicFrame>
      <p:sp>
        <p:nvSpPr>
          <p:cNvPr id="7" name="TextBox 6"/>
          <p:cNvSpPr txBox="1"/>
          <p:nvPr/>
        </p:nvSpPr>
        <p:spPr>
          <a:xfrm>
            <a:off x="4217190" y="3958298"/>
            <a:ext cx="3347391" cy="369332"/>
          </a:xfrm>
          <a:prstGeom prst="rect">
            <a:avLst/>
          </a:prstGeom>
          <a:noFill/>
        </p:spPr>
        <p:txBody>
          <a:bodyPr wrap="none" rtlCol="1">
            <a:spAutoFit/>
          </a:bodyPr>
          <a:lstStyle/>
          <a:p>
            <a:r>
              <a:rPr lang="fa-IR" dirty="0" smtClean="0">
                <a:cs typeface="B Nazanin" panose="00000400000000000000" pitchFamily="2" charset="-78"/>
              </a:rPr>
              <a:t>کل قیمت بازار سهام بعد از پذیرش شرکت </a:t>
            </a:r>
            <a:r>
              <a:rPr lang="en-US" dirty="0" smtClean="0">
                <a:cs typeface="B Nazanin" panose="00000400000000000000" pitchFamily="2" charset="-78"/>
              </a:rPr>
              <a:t>D</a:t>
            </a:r>
            <a:endParaRPr lang="fa-IR" dirty="0">
              <a:cs typeface="B Nazanin" panose="00000400000000000000" pitchFamily="2" charset="-78"/>
            </a:endParaRPr>
          </a:p>
        </p:txBody>
      </p:sp>
      <p:sp>
        <p:nvSpPr>
          <p:cNvPr id="8" name="TextBox 7"/>
          <p:cNvSpPr txBox="1"/>
          <p:nvPr/>
        </p:nvSpPr>
        <p:spPr>
          <a:xfrm>
            <a:off x="5196491" y="4390098"/>
            <a:ext cx="1085555" cy="369332"/>
          </a:xfrm>
          <a:prstGeom prst="rect">
            <a:avLst/>
          </a:prstGeom>
          <a:noFill/>
        </p:spPr>
        <p:txBody>
          <a:bodyPr wrap="none" rtlCol="1">
            <a:spAutoFit/>
          </a:bodyPr>
          <a:lstStyle/>
          <a:p>
            <a:r>
              <a:rPr lang="fa-IR" dirty="0" smtClean="0">
                <a:cs typeface="B Nazanin" panose="00000400000000000000" pitchFamily="2" charset="-78"/>
              </a:rPr>
              <a:t>شاخص قدیم</a:t>
            </a:r>
            <a:endParaRPr lang="fa-IR" dirty="0">
              <a:cs typeface="B Nazanin" panose="00000400000000000000" pitchFamily="2" charset="-78"/>
            </a:endParaRPr>
          </a:p>
        </p:txBody>
      </p:sp>
      <p:sp>
        <p:nvSpPr>
          <p:cNvPr id="10" name="TextBox 9"/>
          <p:cNvSpPr txBox="1"/>
          <p:nvPr/>
        </p:nvSpPr>
        <p:spPr>
          <a:xfrm>
            <a:off x="3073920" y="4174198"/>
            <a:ext cx="966931" cy="369332"/>
          </a:xfrm>
          <a:prstGeom prst="rect">
            <a:avLst/>
          </a:prstGeom>
          <a:noFill/>
        </p:spPr>
        <p:txBody>
          <a:bodyPr wrap="none" rtlCol="1">
            <a:spAutoFit/>
          </a:bodyPr>
          <a:lstStyle/>
          <a:p>
            <a:r>
              <a:rPr lang="fa-IR" dirty="0" smtClean="0">
                <a:cs typeface="B Nazanin" panose="00000400000000000000" pitchFamily="2" charset="-78"/>
              </a:rPr>
              <a:t>=پایه جدید</a:t>
            </a:r>
            <a:endParaRPr lang="fa-IR" dirty="0">
              <a:cs typeface="B Nazanin" panose="00000400000000000000" pitchFamily="2" charset="-78"/>
            </a:endParaRPr>
          </a:p>
        </p:txBody>
      </p:sp>
      <p:graphicFrame>
        <p:nvGraphicFramePr>
          <p:cNvPr id="11" name="Object 10"/>
          <p:cNvGraphicFramePr>
            <a:graphicFrameLocks noChangeAspect="1"/>
          </p:cNvGraphicFramePr>
          <p:nvPr>
            <p:extLst>
              <p:ext uri="{D42A27DB-BD31-4B8C-83A1-F6EECF244321}">
                <p14:modId xmlns:p14="http://schemas.microsoft.com/office/powerpoint/2010/main" xmlns="" val="445477287"/>
              </p:ext>
            </p:extLst>
          </p:nvPr>
        </p:nvGraphicFramePr>
        <p:xfrm>
          <a:off x="7998690" y="4142964"/>
          <a:ext cx="721531" cy="340612"/>
        </p:xfrm>
        <a:graphic>
          <a:graphicData uri="http://schemas.openxmlformats.org/presentationml/2006/ole">
            <p:oleObj spid="_x0000_s5138" name="Equation" r:id="rId4" imgW="355320" imgH="177480" progId="Equation.3">
              <p:embed/>
            </p:oleObj>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xmlns="" val="618743680"/>
              </p:ext>
            </p:extLst>
          </p:nvPr>
        </p:nvGraphicFramePr>
        <p:xfrm>
          <a:off x="4859645" y="5019185"/>
          <a:ext cx="4581238" cy="695135"/>
        </p:xfrm>
        <a:graphic>
          <a:graphicData uri="http://schemas.openxmlformats.org/presentationml/2006/ole">
            <p:oleObj spid="_x0000_s5139" name="Equation" r:id="rId5" imgW="2844720" imgH="393480" progId="Equation.3">
              <p:embed/>
            </p:oleObj>
          </a:graphicData>
        </a:graphic>
      </p:graphicFrame>
      <p:sp>
        <p:nvSpPr>
          <p:cNvPr id="14" name="TextBox 13"/>
          <p:cNvSpPr txBox="1"/>
          <p:nvPr/>
        </p:nvSpPr>
        <p:spPr>
          <a:xfrm>
            <a:off x="3139505" y="5182086"/>
            <a:ext cx="1720140" cy="369332"/>
          </a:xfrm>
          <a:prstGeom prst="rect">
            <a:avLst/>
          </a:prstGeom>
          <a:noFill/>
        </p:spPr>
        <p:txBody>
          <a:bodyPr wrap="square" rtlCol="1">
            <a:spAutoFit/>
          </a:bodyPr>
          <a:lstStyle/>
          <a:p>
            <a:r>
              <a:rPr lang="fa-IR" dirty="0" smtClean="0">
                <a:cs typeface="B Nazanin" panose="00000400000000000000" pitchFamily="2" charset="-78"/>
              </a:rPr>
              <a:t>پایه جدید</a:t>
            </a:r>
            <a:endParaRPr lang="fa-IR" dirty="0">
              <a:cs typeface="B Nazanin" panose="00000400000000000000" pitchFamily="2" charset="-78"/>
            </a:endParaRPr>
          </a:p>
        </p:txBody>
      </p:sp>
      <p:sp>
        <p:nvSpPr>
          <p:cNvPr id="15" name="Slide Number Placeholder 14"/>
          <p:cNvSpPr>
            <a:spLocks noGrp="1"/>
          </p:cNvSpPr>
          <p:nvPr>
            <p:ph type="sldNum" sz="quarter" idx="12"/>
          </p:nvPr>
        </p:nvSpPr>
        <p:spPr/>
        <p:txBody>
          <a:bodyPr/>
          <a:lstStyle/>
          <a:p>
            <a:fld id="{03ECEBB3-4F79-46AB-BCF1-53F34CF76C23}" type="slidenum">
              <a:rPr lang="fa-IR" smtClean="0"/>
              <a:pPr/>
              <a:t>7</a:t>
            </a:fld>
            <a:endParaRPr lang="fa-IR"/>
          </a:p>
        </p:txBody>
      </p:sp>
    </p:spTree>
    <p:extLst>
      <p:ext uri="{BB962C8B-B14F-4D97-AF65-F5344CB8AC3E}">
        <p14:creationId xmlns:p14="http://schemas.microsoft.com/office/powerpoint/2010/main" xmlns="" val="381757798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xmlns="" val="78674042"/>
              </p:ext>
            </p:extLst>
          </p:nvPr>
        </p:nvGraphicFramePr>
        <p:xfrm>
          <a:off x="4060371" y="403761"/>
          <a:ext cx="2993571" cy="596056"/>
        </p:xfrm>
        <a:graphic>
          <a:graphicData uri="http://schemas.openxmlformats.org/presentationml/2006/ole">
            <p:oleObj spid="_x0000_s6155" name="Equation" r:id="rId4" imgW="1981080" imgH="393480" progId="Equation.3">
              <p:embed/>
            </p:oleObj>
          </a:graphicData>
        </a:graphic>
      </p:graphicFrame>
      <p:sp>
        <p:nvSpPr>
          <p:cNvPr id="5" name="TextBox 4"/>
          <p:cNvSpPr txBox="1"/>
          <p:nvPr/>
        </p:nvSpPr>
        <p:spPr>
          <a:xfrm>
            <a:off x="1948346" y="517123"/>
            <a:ext cx="2112025" cy="369332"/>
          </a:xfrm>
          <a:prstGeom prst="rect">
            <a:avLst/>
          </a:prstGeom>
          <a:noFill/>
        </p:spPr>
        <p:txBody>
          <a:bodyPr wrap="square" rtlCol="1">
            <a:spAutoFit/>
          </a:bodyPr>
          <a:lstStyle/>
          <a:p>
            <a:r>
              <a:rPr lang="fa-IR" dirty="0" smtClean="0">
                <a:cs typeface="B Nazanin" panose="00000400000000000000" pitchFamily="2" charset="-78"/>
              </a:rPr>
              <a:t>شاخص قیمت</a:t>
            </a:r>
            <a:endParaRPr lang="fa-IR" dirty="0">
              <a:cs typeface="B Nazanin" panose="00000400000000000000" pitchFamily="2" charset="-78"/>
            </a:endParaRPr>
          </a:p>
        </p:txBody>
      </p:sp>
      <p:sp>
        <p:nvSpPr>
          <p:cNvPr id="6" name="TextBox 5"/>
          <p:cNvSpPr txBox="1"/>
          <p:nvPr/>
        </p:nvSpPr>
        <p:spPr>
          <a:xfrm>
            <a:off x="901338" y="1353787"/>
            <a:ext cx="11187743" cy="646331"/>
          </a:xfrm>
          <a:prstGeom prst="rect">
            <a:avLst/>
          </a:prstGeom>
          <a:noFill/>
        </p:spPr>
        <p:txBody>
          <a:bodyPr wrap="none" rtlCol="1">
            <a:spAutoFit/>
          </a:bodyPr>
          <a:lstStyle/>
          <a:p>
            <a:r>
              <a:rPr lang="fa-IR" dirty="0" smtClean="0">
                <a:cs typeface="B Nazanin" panose="00000400000000000000" pitchFamily="2" charset="-78"/>
              </a:rPr>
              <a:t>فرض کنید که در پایان روز معاملاتی بعدی قیمت سهام شرکت </a:t>
            </a:r>
            <a:r>
              <a:rPr lang="en-US" dirty="0" smtClean="0">
                <a:cs typeface="B Nazanin" panose="00000400000000000000" pitchFamily="2" charset="-78"/>
              </a:rPr>
              <a:t>A</a:t>
            </a:r>
            <a:r>
              <a:rPr lang="fa-IR" dirty="0" smtClean="0">
                <a:cs typeface="B Nazanin" panose="00000400000000000000" pitchFamily="2" charset="-78"/>
              </a:rPr>
              <a:t> 1/600 ریال، شرکت </a:t>
            </a:r>
            <a:r>
              <a:rPr lang="en-US" dirty="0" smtClean="0">
                <a:cs typeface="B Nazanin" panose="00000400000000000000" pitchFamily="2" charset="-78"/>
              </a:rPr>
              <a:t>B</a:t>
            </a:r>
            <a:r>
              <a:rPr lang="fa-IR" dirty="0" smtClean="0">
                <a:cs typeface="B Nazanin" panose="00000400000000000000" pitchFamily="2" charset="-78"/>
              </a:rPr>
              <a:t> 2/650ریال، شرکت </a:t>
            </a:r>
            <a:r>
              <a:rPr lang="en-US" dirty="0" smtClean="0">
                <a:cs typeface="B Nazanin" panose="00000400000000000000" pitchFamily="2" charset="-78"/>
              </a:rPr>
              <a:t>C</a:t>
            </a:r>
            <a:r>
              <a:rPr lang="fa-IR" dirty="0" smtClean="0">
                <a:cs typeface="B Nazanin" panose="00000400000000000000" pitchFamily="2" charset="-78"/>
              </a:rPr>
              <a:t> 1/880 ریال و شرکت </a:t>
            </a:r>
            <a:r>
              <a:rPr lang="en-US" dirty="0" smtClean="0">
                <a:cs typeface="B Nazanin" panose="00000400000000000000" pitchFamily="2" charset="-78"/>
              </a:rPr>
              <a:t>D</a:t>
            </a:r>
            <a:r>
              <a:rPr lang="fa-IR" dirty="0" smtClean="0">
                <a:cs typeface="B Nazanin" panose="00000400000000000000" pitchFamily="2" charset="-78"/>
              </a:rPr>
              <a:t> 2/180 ریال تغییر </a:t>
            </a:r>
          </a:p>
          <a:p>
            <a:r>
              <a:rPr lang="fa-IR" dirty="0" smtClean="0">
                <a:cs typeface="B Nazanin" panose="00000400000000000000" pitchFamily="2" charset="-78"/>
              </a:rPr>
              <a:t>یافته باشد، محاسبه شاخص قیمت به شرح زیر است:</a:t>
            </a:r>
            <a:endParaRPr lang="fa-IR" dirty="0">
              <a:cs typeface="B Nazanin" panose="00000400000000000000" pitchFamily="2" charset="-78"/>
            </a:endParaRPr>
          </a:p>
        </p:txBody>
      </p:sp>
      <p:graphicFrame>
        <p:nvGraphicFramePr>
          <p:cNvPr id="7" name="Table 6"/>
          <p:cNvGraphicFramePr>
            <a:graphicFrameLocks noGrp="1"/>
          </p:cNvGraphicFramePr>
          <p:nvPr>
            <p:extLst>
              <p:ext uri="{D42A27DB-BD31-4B8C-83A1-F6EECF244321}">
                <p14:modId xmlns:p14="http://schemas.microsoft.com/office/powerpoint/2010/main" xmlns="" val="2019416803"/>
              </p:ext>
            </p:extLst>
          </p:nvPr>
        </p:nvGraphicFramePr>
        <p:xfrm>
          <a:off x="2744520" y="2097203"/>
          <a:ext cx="8128000" cy="2225040"/>
        </p:xfrm>
        <a:graphic>
          <a:graphicData uri="http://schemas.openxmlformats.org/drawingml/2006/table">
            <a:tbl>
              <a:tblPr rtl="1" firstRow="1" bandRow="1">
                <a:tableStyleId>{5C22544A-7EE6-4342-B048-85BDC9FD1C3A}</a:tableStyleId>
              </a:tblPr>
              <a:tblGrid>
                <a:gridCol w="2032000"/>
                <a:gridCol w="2032000"/>
                <a:gridCol w="2032000"/>
                <a:gridCol w="2032000"/>
              </a:tblGrid>
              <a:tr h="370840">
                <a:tc>
                  <a:txBody>
                    <a:bodyPr/>
                    <a:lstStyle/>
                    <a:p>
                      <a:pPr rtl="1"/>
                      <a:r>
                        <a:rPr lang="fa-IR" dirty="0" smtClean="0">
                          <a:cs typeface="B Nazanin" panose="00000400000000000000" pitchFamily="2" charset="-78"/>
                        </a:rPr>
                        <a:t>شرکت</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تعداد سهام </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قیمت</a:t>
                      </a:r>
                      <a:endParaRPr lang="fa-IR" dirty="0">
                        <a:cs typeface="B Nazanin" panose="00000400000000000000" pitchFamily="2" charset="-78"/>
                      </a:endParaRPr>
                    </a:p>
                  </a:txBody>
                  <a:tcPr/>
                </a:tc>
                <a:tc>
                  <a:txBody>
                    <a:bodyPr/>
                    <a:lstStyle/>
                    <a:p>
                      <a:pPr rtl="1"/>
                      <a:r>
                        <a:rPr lang="fa-IR" dirty="0" smtClean="0">
                          <a:cs typeface="B Nazanin" panose="00000400000000000000" pitchFamily="2" charset="-78"/>
                        </a:rPr>
                        <a:t>قیمت بازار</a:t>
                      </a:r>
                      <a:endParaRPr lang="fa-IR" dirty="0">
                        <a:cs typeface="B Nazanin" panose="00000400000000000000" pitchFamily="2" charset="-78"/>
                      </a:endParaRPr>
                    </a:p>
                  </a:txBody>
                  <a:tcPr/>
                </a:tc>
              </a:tr>
              <a:tr h="370840">
                <a:tc>
                  <a:txBody>
                    <a:bodyPr/>
                    <a:lstStyle/>
                    <a:p>
                      <a:pPr rtl="1"/>
                      <a:r>
                        <a:rPr lang="en-US" dirty="0" smtClean="0"/>
                        <a:t>A</a:t>
                      </a:r>
                      <a:endParaRPr lang="fa-IR" dirty="0"/>
                    </a:p>
                  </a:txBody>
                  <a:tcPr/>
                </a:tc>
                <a:tc>
                  <a:txBody>
                    <a:bodyPr/>
                    <a:lstStyle/>
                    <a:p>
                      <a:pPr rtl="1"/>
                      <a:r>
                        <a:rPr lang="en-US" dirty="0" smtClean="0"/>
                        <a:t>2/000/000</a:t>
                      </a:r>
                      <a:endParaRPr lang="fa-IR" dirty="0"/>
                    </a:p>
                  </a:txBody>
                  <a:tcPr/>
                </a:tc>
                <a:tc>
                  <a:txBody>
                    <a:bodyPr/>
                    <a:lstStyle/>
                    <a:p>
                      <a:pPr rtl="1"/>
                      <a:r>
                        <a:rPr lang="en-US" dirty="0" smtClean="0"/>
                        <a:t>1/600</a:t>
                      </a:r>
                      <a:endParaRPr lang="fa-IR" dirty="0"/>
                    </a:p>
                  </a:txBody>
                  <a:tcPr/>
                </a:tc>
                <a:tc>
                  <a:txBody>
                    <a:bodyPr/>
                    <a:lstStyle/>
                    <a:p>
                      <a:pPr rtl="1"/>
                      <a:r>
                        <a:rPr lang="en-US" dirty="0" smtClean="0"/>
                        <a:t>3/200/000/000</a:t>
                      </a:r>
                      <a:endParaRPr lang="fa-IR" dirty="0"/>
                    </a:p>
                  </a:txBody>
                  <a:tcPr/>
                </a:tc>
              </a:tr>
              <a:tr h="370840">
                <a:tc>
                  <a:txBody>
                    <a:bodyPr/>
                    <a:lstStyle/>
                    <a:p>
                      <a:pPr rtl="1"/>
                      <a:r>
                        <a:rPr lang="en-US" dirty="0" smtClean="0"/>
                        <a:t>B</a:t>
                      </a:r>
                      <a:endParaRPr lang="fa-IR" dirty="0"/>
                    </a:p>
                  </a:txBody>
                  <a:tcPr/>
                </a:tc>
                <a:tc>
                  <a:txBody>
                    <a:bodyPr/>
                    <a:lstStyle/>
                    <a:p>
                      <a:pPr rtl="1"/>
                      <a:r>
                        <a:rPr lang="en-US" dirty="0" smtClean="0"/>
                        <a:t>2/000/000</a:t>
                      </a:r>
                      <a:endParaRPr lang="fa-IR" dirty="0"/>
                    </a:p>
                  </a:txBody>
                  <a:tcPr/>
                </a:tc>
                <a:tc>
                  <a:txBody>
                    <a:bodyPr/>
                    <a:lstStyle/>
                    <a:p>
                      <a:pPr rtl="1"/>
                      <a:r>
                        <a:rPr lang="en-US" dirty="0" smtClean="0"/>
                        <a:t>2/650</a:t>
                      </a:r>
                      <a:endParaRPr lang="fa-IR" dirty="0"/>
                    </a:p>
                  </a:txBody>
                  <a:tcPr/>
                </a:tc>
                <a:tc>
                  <a:txBody>
                    <a:bodyPr/>
                    <a:lstStyle/>
                    <a:p>
                      <a:pPr rtl="1"/>
                      <a:r>
                        <a:rPr lang="en-US" dirty="0" smtClean="0"/>
                        <a:t>5/300/000/000</a:t>
                      </a:r>
                      <a:endParaRPr lang="fa-IR" dirty="0"/>
                    </a:p>
                  </a:txBody>
                  <a:tcPr/>
                </a:tc>
              </a:tr>
              <a:tr h="370840">
                <a:tc>
                  <a:txBody>
                    <a:bodyPr/>
                    <a:lstStyle/>
                    <a:p>
                      <a:pPr rtl="1"/>
                      <a:r>
                        <a:rPr lang="en-US" dirty="0" smtClean="0"/>
                        <a:t>C</a:t>
                      </a:r>
                      <a:endParaRPr lang="fa-IR" dirty="0"/>
                    </a:p>
                  </a:txBody>
                  <a:tcPr/>
                </a:tc>
                <a:tc>
                  <a:txBody>
                    <a:bodyPr/>
                    <a:lstStyle/>
                    <a:p>
                      <a:pPr rtl="1"/>
                      <a:r>
                        <a:rPr lang="en-US" dirty="0" smtClean="0"/>
                        <a:t>500/000</a:t>
                      </a:r>
                      <a:endParaRPr lang="fa-IR" dirty="0"/>
                    </a:p>
                  </a:txBody>
                  <a:tcPr/>
                </a:tc>
                <a:tc>
                  <a:txBody>
                    <a:bodyPr/>
                    <a:lstStyle/>
                    <a:p>
                      <a:pPr rtl="1"/>
                      <a:r>
                        <a:rPr lang="en-US" dirty="0" smtClean="0"/>
                        <a:t>1/880</a:t>
                      </a:r>
                      <a:endParaRPr lang="fa-IR" dirty="0"/>
                    </a:p>
                  </a:txBody>
                  <a:tcPr/>
                </a:tc>
                <a:tc>
                  <a:txBody>
                    <a:bodyPr/>
                    <a:lstStyle/>
                    <a:p>
                      <a:pPr rtl="1"/>
                      <a:r>
                        <a:rPr lang="en-US" dirty="0" smtClean="0"/>
                        <a:t>9/400/000/000</a:t>
                      </a:r>
                      <a:endParaRPr lang="fa-IR" dirty="0"/>
                    </a:p>
                  </a:txBody>
                  <a:tcPr/>
                </a:tc>
              </a:tr>
              <a:tr h="370840">
                <a:tc>
                  <a:txBody>
                    <a:bodyPr/>
                    <a:lstStyle/>
                    <a:p>
                      <a:pPr rtl="1"/>
                      <a:r>
                        <a:rPr lang="en-US" dirty="0" smtClean="0"/>
                        <a:t>D</a:t>
                      </a:r>
                      <a:endParaRPr lang="fa-IR" dirty="0"/>
                    </a:p>
                  </a:txBody>
                  <a:tcPr/>
                </a:tc>
                <a:tc>
                  <a:txBody>
                    <a:bodyPr/>
                    <a:lstStyle/>
                    <a:p>
                      <a:pPr rtl="1"/>
                      <a:r>
                        <a:rPr lang="en-US" dirty="0" smtClean="0"/>
                        <a:t>5/000/000</a:t>
                      </a:r>
                      <a:endParaRPr lang="fa-IR" dirty="0"/>
                    </a:p>
                  </a:txBody>
                  <a:tcPr/>
                </a:tc>
                <a:tc>
                  <a:txBody>
                    <a:bodyPr/>
                    <a:lstStyle/>
                    <a:p>
                      <a:pPr rtl="1"/>
                      <a:r>
                        <a:rPr lang="en-US" dirty="0" smtClean="0"/>
                        <a:t>2/180</a:t>
                      </a:r>
                      <a:endParaRPr lang="fa-IR" dirty="0"/>
                    </a:p>
                  </a:txBody>
                  <a:tcPr/>
                </a:tc>
                <a:tc>
                  <a:txBody>
                    <a:bodyPr/>
                    <a:lstStyle/>
                    <a:p>
                      <a:pPr rtl="1"/>
                      <a:r>
                        <a:rPr lang="en-US" dirty="0" smtClean="0"/>
                        <a:t>10/900/000/000</a:t>
                      </a:r>
                      <a:endParaRPr lang="fa-IR" dirty="0"/>
                    </a:p>
                  </a:txBody>
                  <a:tcPr/>
                </a:tc>
              </a:tr>
              <a:tr h="370840">
                <a:tc>
                  <a:txBody>
                    <a:bodyPr/>
                    <a:lstStyle/>
                    <a:p>
                      <a:pPr rtl="1"/>
                      <a:endParaRPr lang="fa-IR" dirty="0"/>
                    </a:p>
                  </a:txBody>
                  <a:tcPr/>
                </a:tc>
                <a:tc>
                  <a:txBody>
                    <a:bodyPr/>
                    <a:lstStyle/>
                    <a:p>
                      <a:pPr rtl="1"/>
                      <a:endParaRPr lang="fa-IR" dirty="0"/>
                    </a:p>
                  </a:txBody>
                  <a:tcPr/>
                </a:tc>
                <a:tc>
                  <a:txBody>
                    <a:bodyPr/>
                    <a:lstStyle/>
                    <a:p>
                      <a:pPr rtl="1"/>
                      <a:endParaRPr lang="fa-IR" dirty="0"/>
                    </a:p>
                  </a:txBody>
                  <a:tcPr/>
                </a:tc>
                <a:tc>
                  <a:txBody>
                    <a:bodyPr/>
                    <a:lstStyle/>
                    <a:p>
                      <a:pPr rtl="1"/>
                      <a:r>
                        <a:rPr lang="en-US" dirty="0" smtClean="0"/>
                        <a:t>20/340/000/000</a:t>
                      </a:r>
                      <a:endParaRPr lang="fa-IR" dirty="0"/>
                    </a:p>
                  </a:txBody>
                  <a:tcPr/>
                </a:tc>
              </a:tr>
            </a:tbl>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xmlns="" val="2240319511"/>
              </p:ext>
            </p:extLst>
          </p:nvPr>
        </p:nvGraphicFramePr>
        <p:xfrm>
          <a:off x="5789962" y="4711730"/>
          <a:ext cx="3354038" cy="619806"/>
        </p:xfrm>
        <a:graphic>
          <a:graphicData uri="http://schemas.openxmlformats.org/presentationml/2006/ole">
            <p:oleObj spid="_x0000_s6156" name="Equation" r:id="rId5" imgW="2171520" imgH="393480" progId="Equation.3">
              <p:embed/>
            </p:oleObj>
          </a:graphicData>
        </a:graphic>
      </p:graphicFrame>
      <p:sp>
        <p:nvSpPr>
          <p:cNvPr id="9" name="TextBox 8"/>
          <p:cNvSpPr txBox="1"/>
          <p:nvPr/>
        </p:nvSpPr>
        <p:spPr>
          <a:xfrm>
            <a:off x="4637082" y="4836967"/>
            <a:ext cx="1152880" cy="369332"/>
          </a:xfrm>
          <a:prstGeom prst="rect">
            <a:avLst/>
          </a:prstGeom>
          <a:noFill/>
        </p:spPr>
        <p:txBody>
          <a:bodyPr wrap="none" rtlCol="1">
            <a:spAutoFit/>
          </a:bodyPr>
          <a:lstStyle/>
          <a:p>
            <a:r>
              <a:rPr lang="fa-IR" dirty="0" smtClean="0">
                <a:cs typeface="B Nazanin" panose="00000400000000000000" pitchFamily="2" charset="-78"/>
              </a:rPr>
              <a:t>شاخص قیمت</a:t>
            </a:r>
            <a:endParaRPr lang="fa-IR" dirty="0">
              <a:cs typeface="B Nazanin" panose="00000400000000000000" pitchFamily="2" charset="-78"/>
            </a:endParaRPr>
          </a:p>
        </p:txBody>
      </p:sp>
      <p:sp>
        <p:nvSpPr>
          <p:cNvPr id="10" name="Slide Number Placeholder 9"/>
          <p:cNvSpPr>
            <a:spLocks noGrp="1"/>
          </p:cNvSpPr>
          <p:nvPr>
            <p:ph type="sldNum" sz="quarter" idx="12"/>
          </p:nvPr>
        </p:nvSpPr>
        <p:spPr/>
        <p:txBody>
          <a:bodyPr/>
          <a:lstStyle/>
          <a:p>
            <a:fld id="{03ECEBB3-4F79-46AB-BCF1-53F34CF76C23}" type="slidenum">
              <a:rPr lang="fa-IR" smtClean="0"/>
              <a:pPr/>
              <a:t>8</a:t>
            </a:fld>
            <a:endParaRPr lang="fa-IR"/>
          </a:p>
        </p:txBody>
      </p:sp>
    </p:spTree>
    <p:extLst>
      <p:ext uri="{BB962C8B-B14F-4D97-AF65-F5344CB8AC3E}">
        <p14:creationId xmlns:p14="http://schemas.microsoft.com/office/powerpoint/2010/main" xmlns="" val="383279712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199</TotalTime>
  <Words>675</Words>
  <Application>Microsoft Office PowerPoint</Application>
  <PresentationFormat>Custom</PresentationFormat>
  <Paragraphs>162</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Wisp</vt:lpstr>
      <vt:lpstr>Equation</vt:lpstr>
      <vt:lpstr>Slide 1</vt:lpstr>
      <vt:lpstr>Slide 2</vt:lpstr>
      <vt:lpstr>Slide 3</vt:lpstr>
      <vt:lpstr>Slide 4</vt:lpstr>
      <vt:lpstr>Slide 5</vt:lpstr>
      <vt:lpstr>Slide 6</vt:lpstr>
      <vt:lpstr>Slide 7</vt:lpstr>
      <vt:lpstr>Slide 8</vt:lpstr>
    </vt:vector>
  </TitlesOfParts>
  <Company>Novin Pendar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hamshahry</dc:creator>
  <cp:lastModifiedBy>YA MAHDI</cp:lastModifiedBy>
  <cp:revision>20</cp:revision>
  <dcterms:created xsi:type="dcterms:W3CDTF">2015-04-23T04:12:57Z</dcterms:created>
  <dcterms:modified xsi:type="dcterms:W3CDTF">2015-05-02T11:07:10Z</dcterms:modified>
</cp:coreProperties>
</file>