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1" r:id="rId19"/>
    <p:sldId id="303" r:id="rId20"/>
    <p:sldId id="298" r:id="rId21"/>
    <p:sldId id="299" r:id="rId22"/>
    <p:sldId id="302" r:id="rId23"/>
    <p:sldId id="300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0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27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1" autoAdjust="0"/>
    <p:restoredTop sz="94660"/>
  </p:normalViewPr>
  <p:slideViewPr>
    <p:cSldViewPr>
      <p:cViewPr>
        <p:scale>
          <a:sx n="75" d="100"/>
          <a:sy n="75" d="100"/>
        </p:scale>
        <p:origin x="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C5711EA-7D35-41B5-BEAC-BC1E3B694E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6AB2A-47DB-422B-8368-616DA503D7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2BA12-03A2-481F-8E93-3C7E527931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816B2BB-E222-459E-AB75-C9FF1D3BC2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C0C0B-2F4C-4970-B941-DC804E493C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774B10-84C7-4CBD-A1DC-0CFAF6825C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497EA5-E804-43EE-983A-43840DB906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AF2AB-88CF-4E82-A532-6C3CF2453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FEE45-C8CB-40C8-AB32-756728761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5EF994-9C09-4289-AE1A-89ECCBE1A6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1C2A8-EE36-472E-B4BB-978864175F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69B60-E95E-476C-B8C6-E0E0D78B29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Image" r:id="rId15" imgW="13003175" imgH="2577778" progId="">
                  <p:embed/>
                </p:oleObj>
              </mc:Choice>
              <mc:Fallback>
                <p:oleObj name="Image" r:id="rId15" imgW="13003175" imgH="2577778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FBE70B-1ACC-4FF7-A83E-C1A9A65E62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ian@torkmail.i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914400"/>
            <a:ext cx="4191000" cy="1219200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kian@torkmail.ir</a:t>
            </a:r>
            <a:r>
              <a:rPr lang="en-US" sz="1600" dirty="0" smtClean="0"/>
              <a:t>                  : </a:t>
            </a:r>
            <a:r>
              <a:rPr lang="fa-IR" sz="1600" dirty="0" smtClean="0"/>
              <a:t>پست الکترونیکی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Eng2mmm.blog.ir                            </a:t>
            </a:r>
            <a:r>
              <a:rPr lang="fa-IR" sz="1600" dirty="0" smtClean="0"/>
              <a:t>وب سایت</a:t>
            </a:r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6295" y="5188525"/>
            <a:ext cx="6172200" cy="762000"/>
          </a:xfrm>
        </p:spPr>
        <p:txBody>
          <a:bodyPr/>
          <a:lstStyle/>
          <a:p>
            <a:r>
              <a:rPr lang="fa-IR" sz="7200" b="0" dirty="0" smtClean="0"/>
              <a:t>سنسورها و مبدل ها</a:t>
            </a:r>
            <a:endParaRPr lang="en-US" sz="7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634345"/>
            <a:ext cx="4800600" cy="381000"/>
          </a:xfrm>
        </p:spPr>
        <p:txBody>
          <a:bodyPr/>
          <a:lstStyle/>
          <a:p>
            <a:pPr algn="r"/>
            <a:r>
              <a:rPr lang="fa-IR" sz="3600" dirty="0" smtClean="0"/>
              <a:t>اندازه گیرهای دما</a:t>
            </a:r>
            <a:endParaRPr lang="en-US" sz="3600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>
            <a:off x="304800" y="304800"/>
            <a:ext cx="990600" cy="457200"/>
          </a:xfrm>
          <a:prstGeom prst="flowChartMagneticDru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133600"/>
            <a:ext cx="4054475" cy="533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با استفاده از لوله شیشه ای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محتوای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مایعات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206"/>
          <p:cNvPicPr/>
          <p:nvPr/>
        </p:nvPicPr>
        <p:blipFill>
          <a:blip r:embed="rId2"/>
          <a:srcRect l="17241" t="5289" r="8621" b="15379"/>
          <a:stretch>
            <a:fillRect/>
          </a:stretch>
        </p:blipFill>
        <p:spPr bwMode="auto">
          <a:xfrm>
            <a:off x="76200" y="26670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657600" y="3048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این روش محدودیت حد بالا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 پایین و همچنین محدودیت نقطه جوش مایع حرارت سنج که در درجه حرارت های بالاتر از نقطه جوش ، مایع حرارت سنج بخار می شود و اندازه گیری را با مشکل مواجه میکند </a:t>
            </a: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2133600"/>
            <a:ext cx="5273675" cy="53340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با استفاده از دم و لوله بوردن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محتوای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مایعات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962400" y="35814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این روش لوله دستگاه پر از مایع می شود و در اثر تغییر حجم ، مایع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داخل لوله شکل ظاهری لوله را تغییر میکند و قرائت تغییرات جابجایی ، اندازه گیری درجه حرارت را ممکن می سازد</a:t>
            </a:r>
          </a:p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533400" y="35052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اندازه گیری با</a:t>
            </a:r>
            <a:r>
              <a:rPr kumimoji="0" lang="fa-IR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استفاده از دم برای درجه حرارت های پایین </a:t>
            </a:r>
          </a:p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57200" y="6096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اندازه گیری با استفاده از لوله بوردن برای درجه حرارت های بالاتر </a:t>
            </a:r>
            <a:endParaRPr kumimoji="0" lang="fa-IR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Low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208"/>
          <p:cNvPicPr/>
          <p:nvPr/>
        </p:nvPicPr>
        <p:blipFill>
          <a:blip r:embed="rId2"/>
          <a:srcRect l="10029" t="2752" r="12884" b="48068"/>
          <a:stretch>
            <a:fillRect/>
          </a:stretch>
        </p:blipFill>
        <p:spPr bwMode="auto">
          <a:xfrm>
            <a:off x="76200" y="42672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تقریبا مشابه حرارت سنج های محتوای مایعات هستند با این تفاوت که در اینجا به جای سیال از گاز استفاده شده است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گازهای مورد استفاده : ازت و هلیم</a:t>
            </a: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دما سنج های محتوای گاز از 450- تا 1000 درجه فارنهایت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محتوای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گاز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اندازه گیری فشار ناشی از تبخیر یک مایع است زیرا فشار بخار یک مایع تابعی از درجه حرارت است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سیالات مورد استفاده : الکل ، اتر ، دی اکسید سولفر ، تولوئن</a:t>
            </a: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دما سنج های فشار بخار از 300- تا 350 درجه فارنهایت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فشار بخار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اختلاف انبساط دو فلز به هم متصل شده باعث ایجاد حرکت و در نتیجه این حرکت نشان گر تغییرات درجه حرارت میباشد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فلزات مورد استفاده : عموما برنج و اینوار ( فولاد نیکل دار ) </a:t>
            </a: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دما سنج های محتوای مایع تا 1000 درجه فارنهایت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بی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متال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4191000"/>
            <a:ext cx="2682875" cy="609600"/>
          </a:xfrm>
        </p:spPr>
        <p:txBody>
          <a:bodyPr/>
          <a:lstStyle/>
          <a:p>
            <a:pPr algn="r" rtl="1">
              <a:buNone/>
            </a:pPr>
            <a:r>
              <a:rPr lang="fa-IR" sz="2000" b="1" dirty="0" smtClean="0"/>
              <a:t>مبنای کار اختلاف انبساط دو فلز به هم متصل شده </a:t>
            </a:r>
            <a:endParaRPr lang="fa-IR" sz="1800" b="1" dirty="0" smtClean="0"/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بی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متال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22"/>
          <p:cNvPicPr/>
          <p:nvPr/>
        </p:nvPicPr>
        <p:blipFill>
          <a:blip r:embed="rId2"/>
          <a:srcRect l="11345" t="16556" b="40111"/>
          <a:stretch>
            <a:fillRect/>
          </a:stretch>
        </p:blipFill>
        <p:spPr bwMode="auto">
          <a:xfrm>
            <a:off x="4724400" y="2743200"/>
            <a:ext cx="40300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13"/>
          <p:cNvPicPr/>
          <p:nvPr/>
        </p:nvPicPr>
        <p:blipFill>
          <a:blip r:embed="rId3"/>
          <a:srcRect l="6015" t="3853" r="15789" b="11623"/>
          <a:stretch>
            <a:fillRect/>
          </a:stretch>
        </p:blipFill>
        <p:spPr bwMode="auto">
          <a:xfrm>
            <a:off x="304800" y="18288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762000" y="5867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اشکال مختلفی از انواع بی</a:t>
            </a:r>
            <a:r>
              <a:rPr kumimoji="0" lang="fa-IR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متال</a:t>
            </a:r>
            <a:endParaRPr kumimoji="0" lang="fa-I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ltGray">
          <a:xfrm>
            <a:off x="762000" y="2057400"/>
            <a:ext cx="5499100" cy="35814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838200" y="2819400"/>
            <a:ext cx="4038600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پیرومترهای نوری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838200" y="3962400"/>
            <a:ext cx="4038600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پیرومترهای تشعشعی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950525" y="3165765"/>
            <a:ext cx="3276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در پیرومتر های نوری مقایسه دو رنگ ، یکی مربوط به جسم گداخته و دیگری مربوط به فیلامان پیرومتر مبنای تعیین درجه حرارت جسم می باشد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پیرومتر های نوری تا حدود 2000 درجه فارنهایت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نوری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نوری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5638800"/>
            <a:ext cx="5486400" cy="685800"/>
          </a:xfrm>
        </p:spPr>
        <p:txBody>
          <a:bodyPr/>
          <a:lstStyle/>
          <a:p>
            <a:pPr algn="ctr" rtl="1">
              <a:buNone/>
            </a:pPr>
            <a:r>
              <a:rPr lang="fa-IR" sz="2000" dirty="0" smtClean="0"/>
              <a:t>ساختمان داخلی پیرومتر های نوری </a:t>
            </a:r>
            <a:endParaRPr lang="en-US" sz="2000" dirty="0"/>
          </a:p>
        </p:txBody>
      </p:sp>
      <p:pic>
        <p:nvPicPr>
          <p:cNvPr id="38915" name="Picture 3" descr="C:\Documents and Settings\Amin\Desktop\temprature sensor\amin\DSC04204.JPG"/>
          <p:cNvPicPr>
            <a:picLocks noChangeAspect="1" noChangeArrowheads="1"/>
          </p:cNvPicPr>
          <p:nvPr/>
        </p:nvPicPr>
        <p:blipFill>
          <a:blip r:embed="rId2"/>
          <a:srcRect l="18413" t="30828" r="18352" b="20806"/>
          <a:stretch>
            <a:fillRect/>
          </a:stretch>
        </p:blipFill>
        <p:spPr bwMode="auto">
          <a:xfrm>
            <a:off x="533400" y="1828799"/>
            <a:ext cx="6438900" cy="369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نوری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5638800"/>
            <a:ext cx="5486400" cy="685800"/>
          </a:xfrm>
        </p:spPr>
        <p:txBody>
          <a:bodyPr/>
          <a:lstStyle/>
          <a:p>
            <a:pPr algn="ctr" rtl="1">
              <a:buNone/>
            </a:pPr>
            <a:r>
              <a:rPr lang="fa-IR" sz="2000" dirty="0" smtClean="0"/>
              <a:t>ساختمان داخلی پیرومتر های نوری </a:t>
            </a:r>
            <a:endParaRPr lang="en-US" sz="2000" dirty="0"/>
          </a:p>
        </p:txBody>
      </p:sp>
      <p:pic>
        <p:nvPicPr>
          <p:cNvPr id="39938" name="Picture 2" descr="C:\Documents and Settings\Amin\Desktop\temprature sensor\amin\DSC04195.JPG"/>
          <p:cNvPicPr>
            <a:picLocks noChangeAspect="1" noChangeArrowheads="1"/>
          </p:cNvPicPr>
          <p:nvPr/>
        </p:nvPicPr>
        <p:blipFill>
          <a:blip r:embed="rId2"/>
          <a:srcRect l="24959" t="5079" r="28962" b="7993"/>
          <a:stretch>
            <a:fillRect/>
          </a:stretch>
        </p:blipFill>
        <p:spPr bwMode="auto">
          <a:xfrm rot="5400000">
            <a:off x="1131542" y="871122"/>
            <a:ext cx="398531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4600" y="6477000"/>
            <a:ext cx="2743200" cy="3048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Vesta_knowledge@yahoo.com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موضوعات مورد بحث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162800" y="20240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7162800" y="29384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518519" y="2086408"/>
            <a:ext cx="46394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 smtClean="0">
                <a:solidFill>
                  <a:schemeClr val="tx2"/>
                </a:solidFill>
              </a:rPr>
              <a:t>دما چیست ؟ چگونه آن را اندازه گیری کنیم ؟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7359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429000" y="3014663"/>
            <a:ext cx="26677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2400" dirty="0" smtClean="0">
                <a:solidFill>
                  <a:schemeClr val="tx2"/>
                </a:solidFill>
              </a:rPr>
              <a:t>اندازه گیری مکانیکی دما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7359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7162800" y="38306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7162800" y="47450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429000" y="3906838"/>
            <a:ext cx="26532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2400" dirty="0" smtClean="0">
                <a:solidFill>
                  <a:schemeClr val="tx2"/>
                </a:solidFill>
              </a:rPr>
              <a:t>اندازه گیری تشعشعی دما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7359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/>
            <a:endParaRPr lang="en-US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429000" y="4821238"/>
            <a:ext cx="27542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2400" dirty="0" smtClean="0">
                <a:solidFill>
                  <a:schemeClr val="tx2"/>
                </a:solidFill>
              </a:rPr>
              <a:t>اندازه گیری الکتریکی دما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7359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نوری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5638800"/>
            <a:ext cx="8191500" cy="685800"/>
          </a:xfrm>
        </p:spPr>
        <p:txBody>
          <a:bodyPr/>
          <a:lstStyle/>
          <a:p>
            <a:pPr algn="ctr" rtl="1">
              <a:buNone/>
            </a:pPr>
            <a:r>
              <a:rPr lang="fa-IR" sz="2000" dirty="0" smtClean="0"/>
              <a:t>دو نمونه از پیرومتر های نوری </a:t>
            </a:r>
            <a:endParaRPr lang="en-US" sz="2000" dirty="0"/>
          </a:p>
        </p:txBody>
      </p:sp>
      <p:pic>
        <p:nvPicPr>
          <p:cNvPr id="35842" name="Picture 2" descr="C:\Documents and Settings\Amin\Desktop\temprature sensor\amin\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28775"/>
            <a:ext cx="2806667" cy="4010025"/>
          </a:xfrm>
          <a:prstGeom prst="rect">
            <a:avLst/>
          </a:prstGeom>
          <a:noFill/>
        </p:spPr>
      </p:pic>
      <p:pic>
        <p:nvPicPr>
          <p:cNvPr id="35843" name="Picture 3" descr="C:\Documents and Settings\Amin\Desktop\temprature sensor\amin\Fluke-Australia-releases-nbsp-new-two-in-one-thermometer.jpg"/>
          <p:cNvPicPr>
            <a:picLocks noChangeAspect="1" noChangeArrowheads="1"/>
          </p:cNvPicPr>
          <p:nvPr/>
        </p:nvPicPr>
        <p:blipFill>
          <a:blip r:embed="rId3"/>
          <a:srcRect l="15110" t="10076" r="14376" b="13350"/>
          <a:stretch>
            <a:fillRect/>
          </a:stretch>
        </p:blipFill>
        <p:spPr bwMode="auto">
          <a:xfrm>
            <a:off x="4800600" y="1605643"/>
            <a:ext cx="2971800" cy="403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در پیرومتر های تشعشعی انرژی ساطع شده از جسم گرم توسط یک لنز یا یک مجموعه آیینه بر روی عنصر حس کننده حرارت متمرکز میکنند ، سپس دمای حس کننده اندازه گیری میشود .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پیرومتر های نوری تا حدود 2000 درجه فارنهایت میباشد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کاربرد اصلی پیرومترهای نوری و تشعشعی در اندازه گیری درجه حرارت های خیلی زیاد و اندازه گیری دمای اجسام متحرک و غیر قابل دسترس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تشعشعی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تشعشعی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5638800"/>
            <a:ext cx="44196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ساختمان داخلی  پیرومتر های تشعشعی</a:t>
            </a:r>
            <a:endParaRPr lang="en-US" sz="2000" dirty="0" smtClean="0"/>
          </a:p>
          <a:p>
            <a:pPr algn="ctr" rtl="1">
              <a:buNone/>
            </a:pPr>
            <a:r>
              <a:rPr lang="fa-IR" sz="2000" dirty="0" smtClean="0"/>
              <a:t> </a:t>
            </a:r>
            <a:endParaRPr lang="en-US" sz="2000" dirty="0"/>
          </a:p>
        </p:txBody>
      </p:sp>
      <p:pic>
        <p:nvPicPr>
          <p:cNvPr id="37890" name="Picture 2" descr="C:\Documents and Settings\Amin\Desktop\temprature sensor\amin\DSC04193.JPG"/>
          <p:cNvPicPr>
            <a:picLocks noChangeAspect="1" noChangeArrowheads="1"/>
          </p:cNvPicPr>
          <p:nvPr/>
        </p:nvPicPr>
        <p:blipFill>
          <a:blip r:embed="rId2"/>
          <a:srcRect l="9804" t="18573" r="4902" b="14760"/>
          <a:stretch>
            <a:fillRect/>
          </a:stretch>
        </p:blipFill>
        <p:spPr bwMode="auto">
          <a:xfrm>
            <a:off x="304800" y="1752600"/>
            <a:ext cx="6400800" cy="375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تشعشعی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پیرومتر های تشعشعی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5638800"/>
            <a:ext cx="81915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پیرومتر های تشعشعی</a:t>
            </a:r>
            <a:endParaRPr lang="en-US" sz="2000" dirty="0" smtClean="0"/>
          </a:p>
          <a:p>
            <a:pPr algn="ctr" rtl="1">
              <a:buNone/>
            </a:pPr>
            <a:r>
              <a:rPr lang="fa-IR" sz="2000" dirty="0" smtClean="0"/>
              <a:t> </a:t>
            </a:r>
            <a:endParaRPr lang="en-US" sz="2000" dirty="0"/>
          </a:p>
        </p:txBody>
      </p:sp>
      <p:pic>
        <p:nvPicPr>
          <p:cNvPr id="36866" name="Picture 2" descr="C:\Documents and Settings\Amin\Desktop\temprature sensor\amin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352800" cy="5183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ltGray">
          <a:xfrm>
            <a:off x="762000" y="1600200"/>
            <a:ext cx="5499100" cy="44958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838200" y="2362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 مقاومتی </a:t>
            </a:r>
            <a:r>
              <a:rPr lang="en-US" sz="2400" b="1" dirty="0" smtClean="0">
                <a:solidFill>
                  <a:schemeClr val="tx2"/>
                </a:solidFill>
              </a:rPr>
              <a:t>RTD </a:t>
            </a:r>
            <a:r>
              <a:rPr lang="fa-IR" sz="2400" b="1" dirty="0" smtClean="0">
                <a:solidFill>
                  <a:schemeClr val="tx2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838200" y="4648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ترموکوپلی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838200" y="3124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ترمیستوری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950525" y="3165765"/>
            <a:ext cx="3276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838200" y="3886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اتصال </a:t>
            </a:r>
            <a:r>
              <a:rPr lang="en-US" sz="2400" dirty="0" smtClean="0">
                <a:solidFill>
                  <a:schemeClr val="bg1"/>
                </a:solidFill>
              </a:rPr>
              <a:t>PN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این نوع از سنسورها ممکن است به صورت نیمه هادی یا فلز ساخته شوند ولی نوع فلزی آن معروف تر است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در نوع فلزی سنسور به شکل یک مقاموت سیمی از جنس پلاتین ، مس یا نیکل ساخته و دون یک لوله شیشه ای قرار می گیرد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از </a:t>
            </a:r>
            <a:r>
              <a:rPr lang="en-US" b="1" dirty="0" smtClean="0">
                <a:solidFill>
                  <a:schemeClr val="tx2"/>
                </a:solidFill>
              </a:rPr>
              <a:t>RTD </a:t>
            </a:r>
            <a:r>
              <a:rPr lang="fa-IR" b="1" dirty="0" smtClean="0">
                <a:solidFill>
                  <a:schemeClr val="tx2"/>
                </a:solidFill>
              </a:rPr>
              <a:t> ها می توان در اندازه گیری دماهای کم استفاده نمود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مقاومتی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مقاومتی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4" name="Picture 4" descr="C:\Documents and Settings\Amin\Desktop\temprature sensor\amin\rt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2286000"/>
            <a:ext cx="2152650" cy="2762250"/>
          </a:xfrm>
          <a:prstGeom prst="rect">
            <a:avLst/>
          </a:prstGeom>
          <a:noFill/>
        </p:spPr>
      </p:pic>
      <p:pic>
        <p:nvPicPr>
          <p:cNvPr id="40965" name="Picture 5" descr="C:\Documents and Settings\Amin\Desktop\temprature sensor\amin\rt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04"/>
            <a:ext cx="3225800" cy="2870200"/>
          </a:xfrm>
          <a:prstGeom prst="rect">
            <a:avLst/>
          </a:prstGeom>
          <a:noFill/>
        </p:spPr>
      </p:pic>
      <p:pic>
        <p:nvPicPr>
          <p:cNvPr id="40966" name="Picture 6" descr="C:\Documents and Settings\Amin\Desktop\temprature sensor\amin\rtd3.jpg"/>
          <p:cNvPicPr>
            <a:picLocks noChangeAspect="1" noChangeArrowheads="1"/>
          </p:cNvPicPr>
          <p:nvPr/>
        </p:nvPicPr>
        <p:blipFill>
          <a:blip r:embed="rId4"/>
          <a:srcRect l="1786" t="3742" r="3571" b="2709"/>
          <a:stretch>
            <a:fillRect/>
          </a:stretch>
        </p:blipFill>
        <p:spPr bwMode="auto">
          <a:xfrm>
            <a:off x="3124200" y="1905000"/>
            <a:ext cx="3715512" cy="3505200"/>
          </a:xfrm>
          <a:prstGeom prst="rect">
            <a:avLst/>
          </a:prstGeom>
          <a:noFill/>
        </p:spPr>
      </p:pic>
      <p:sp>
        <p:nvSpPr>
          <p:cNvPr id="14" name="Content Placeholder 6"/>
          <p:cNvSpPr>
            <a:spLocks noGrp="1"/>
          </p:cNvSpPr>
          <p:nvPr>
            <p:ph idx="1"/>
          </p:nvPr>
        </p:nvSpPr>
        <p:spPr>
          <a:xfrm>
            <a:off x="2286000" y="5638800"/>
            <a:ext cx="44196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چند نمونه از حرارت سنج های مقاومتی فلزی</a:t>
            </a:r>
            <a:endParaRPr lang="en-US" sz="2000" dirty="0" smtClean="0"/>
          </a:p>
          <a:p>
            <a:pPr algn="ctr" rtl="1">
              <a:buNone/>
            </a:pPr>
            <a:r>
              <a:rPr lang="fa-IR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مقاومتی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 descr="C:\Documents and Settings\Amin\Desktop\temprature sensor\amin\SmdR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095750" cy="3276600"/>
          </a:xfrm>
          <a:prstGeom prst="rect">
            <a:avLst/>
          </a:prstGeom>
          <a:noFill/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2286000" y="53340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حرارت سنج  مقاومتی از نوع نیمه هادی </a:t>
            </a:r>
            <a:endParaRPr lang="en-US" sz="2000" dirty="0" smtClean="0"/>
          </a:p>
          <a:p>
            <a:pPr algn="ctr" rtl="1">
              <a:buNone/>
            </a:pPr>
            <a:r>
              <a:rPr lang="en-US" sz="2000" dirty="0" smtClean="0"/>
              <a:t>PN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ترمیستور ها مبدل های کوچکی از جنس نیمه هادی هستند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ترمیستورها معمولا به شکل مهره ، دایره ویا میله ساخته میشوند </a:t>
            </a: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ترمیستورها بر دو نوع کلی تقسیم می شوند 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 مقاومت با ضریب حرارتی منفی </a:t>
            </a:r>
            <a:r>
              <a:rPr lang="en-US" b="1" dirty="0" smtClean="0">
                <a:solidFill>
                  <a:schemeClr val="tx2"/>
                </a:solidFill>
              </a:rPr>
              <a:t>NTC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مقاومت با ضریب حرارتی مثبت </a:t>
            </a:r>
            <a:r>
              <a:rPr lang="en-US" b="1" dirty="0" smtClean="0">
                <a:solidFill>
                  <a:schemeClr val="tx2"/>
                </a:solidFill>
              </a:rPr>
              <a:t>PTC</a:t>
            </a:r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</a:t>
            </a:r>
            <a:r>
              <a:rPr lang="fa-I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اگر ترمیستورها از ترکیب دو یا چند نوع اکسید فلزی مانند منیزیم ، منگنز ، نیکل ، قلع ، تیتانیم و ... ساخته شوند یک </a:t>
            </a:r>
            <a:r>
              <a:rPr lang="en-US" b="1" dirty="0" smtClean="0">
                <a:solidFill>
                  <a:schemeClr val="tx2"/>
                </a:solidFill>
              </a:rPr>
              <a:t>NTC </a:t>
            </a:r>
            <a:r>
              <a:rPr lang="fa-IR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Negative Temperature Coefficient </a:t>
            </a:r>
            <a:r>
              <a:rPr lang="fa-IR" b="1" dirty="0" smtClean="0">
                <a:solidFill>
                  <a:schemeClr val="tx2"/>
                </a:solidFill>
              </a:rPr>
              <a:t>)</a:t>
            </a:r>
            <a:endParaRPr lang="en-US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chemeClr val="tx2"/>
                </a:solidFill>
              </a:rPr>
              <a:t>یا مقاومت با ضریب حرارتی منفی حاصل میشود 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در یک </a:t>
            </a:r>
            <a:r>
              <a:rPr lang="en-US" b="1" dirty="0" smtClean="0">
                <a:solidFill>
                  <a:srgbClr val="FF0000"/>
                </a:solidFill>
              </a:rPr>
              <a:t>NTC </a:t>
            </a:r>
            <a:r>
              <a:rPr lang="fa-IR" b="1" dirty="0" smtClean="0">
                <a:solidFill>
                  <a:srgbClr val="FF0000"/>
                </a:solidFill>
              </a:rPr>
              <a:t> با افزایش دما ، مقاومت ترمیستور کاهش پیدا میکند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دقت </a:t>
            </a:r>
            <a:r>
              <a:rPr lang="en-US" b="1" dirty="0" smtClean="0">
                <a:solidFill>
                  <a:schemeClr val="tx2"/>
                </a:solidFill>
              </a:rPr>
              <a:t>NTC </a:t>
            </a:r>
            <a:r>
              <a:rPr lang="fa-IR" b="1" dirty="0" smtClean="0">
                <a:solidFill>
                  <a:schemeClr val="tx2"/>
                </a:solidFill>
              </a:rPr>
              <a:t> ها از </a:t>
            </a:r>
            <a:r>
              <a:rPr lang="en-US" b="1" dirty="0" smtClean="0">
                <a:solidFill>
                  <a:schemeClr val="tx2"/>
                </a:solidFill>
              </a:rPr>
              <a:t>RTD </a:t>
            </a:r>
            <a:r>
              <a:rPr lang="fa-IR" b="1" dirty="0" smtClean="0">
                <a:solidFill>
                  <a:schemeClr val="tx2"/>
                </a:solidFill>
              </a:rPr>
              <a:t> ها بسیار کمتر و همچنین دارای یک مشخصه غیر خطی هستند 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</a:t>
            </a:r>
            <a:r>
              <a:rPr lang="fa-I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دما چیست ؟ چگونه آن را اندازه گیری کنیم ؟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895475"/>
            <a:ext cx="7788275" cy="4357688"/>
          </a:xfrm>
        </p:spPr>
        <p:txBody>
          <a:bodyPr/>
          <a:lstStyle/>
          <a:p>
            <a:pPr algn="r" rtl="1"/>
            <a:r>
              <a:rPr lang="fa-IR" sz="3200" b="1" dirty="0" smtClean="0">
                <a:solidFill>
                  <a:schemeClr val="tx2"/>
                </a:solidFill>
              </a:rPr>
              <a:t>دمای هر سیستم نشان دهنده مقدار انرژی موجود در آن سیستم است </a:t>
            </a:r>
          </a:p>
          <a:p>
            <a:pPr algn="r" rtl="1"/>
            <a:r>
              <a:rPr lang="fa-IR" sz="3200" b="1" dirty="0" smtClean="0">
                <a:solidFill>
                  <a:schemeClr val="tx2"/>
                </a:solidFill>
              </a:rPr>
              <a:t> </a:t>
            </a:r>
            <a:r>
              <a:rPr lang="fa-IR" b="1" dirty="0" smtClean="0">
                <a:solidFill>
                  <a:schemeClr val="tx2"/>
                </a:solidFill>
              </a:rPr>
              <a:t>این مفهوم توسط قانون </a:t>
            </a:r>
            <a:r>
              <a:rPr lang="en-US" b="1" dirty="0" err="1" smtClean="0">
                <a:solidFill>
                  <a:schemeClr val="tx2"/>
                </a:solidFill>
              </a:rPr>
              <a:t>Equipartition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fa-IR" b="1" dirty="0" smtClean="0">
                <a:solidFill>
                  <a:schemeClr val="tx2"/>
                </a:solidFill>
              </a:rPr>
              <a:t> بیان می شود </a:t>
            </a:r>
          </a:p>
          <a:p>
            <a:pPr algn="r" rtl="1">
              <a:buNone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a-IR" sz="3200" dirty="0" smtClean="0"/>
              <a:t>=   متوسط انرژی جنبشی </a:t>
            </a:r>
          </a:p>
          <a:p>
            <a:pPr>
              <a:buNone/>
            </a:pPr>
            <a:r>
              <a:rPr lang="fa-IR" sz="3200" dirty="0" smtClean="0"/>
              <a:t>ذرات تشکیل دهنده سیستم</a:t>
            </a:r>
            <a:endParaRPr lang="en-US" sz="3200" dirty="0" smtClean="0"/>
          </a:p>
          <a:p>
            <a:pPr lvl="1" algn="r" rtl="1"/>
            <a:r>
              <a:rPr lang="en-US" sz="2800" dirty="0" smtClean="0"/>
              <a:t>T </a:t>
            </a:r>
            <a:r>
              <a:rPr lang="fa-IR" sz="2800" dirty="0" smtClean="0"/>
              <a:t>دمای مطلق بر حسب درجه کلوین </a:t>
            </a:r>
          </a:p>
          <a:p>
            <a:pPr lvl="1" algn="r" rtl="1"/>
            <a:r>
              <a:rPr lang="fa-IR" sz="2800" dirty="0" smtClean="0"/>
              <a:t> </a:t>
            </a:r>
            <a:r>
              <a:rPr lang="en-US" sz="2800" dirty="0" smtClean="0"/>
              <a:t>K</a:t>
            </a:r>
            <a:r>
              <a:rPr lang="fa-IR" sz="2800" dirty="0" smtClean="0"/>
              <a:t> ثابت بولتزمن عنصر</a:t>
            </a:r>
            <a:endParaRPr lang="en-US" sz="28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343400" y="3907221"/>
          <a:ext cx="685800" cy="96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3" imgW="279279" imgH="393529" progId="Equation.3">
                  <p:embed/>
                </p:oleObj>
              </mc:Choice>
              <mc:Fallback>
                <p:oleObj name="Equation" r:id="rId3" imgW="279279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07221"/>
                        <a:ext cx="685800" cy="969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14400" y="57150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منحنی مشخصه تغییرات مقاومتی یک </a:t>
            </a:r>
            <a:r>
              <a:rPr lang="en-US" sz="2000" dirty="0" smtClean="0"/>
              <a:t>NTC </a:t>
            </a:r>
            <a:r>
              <a:rPr lang="fa-IR" sz="2000" dirty="0" smtClean="0"/>
              <a:t> بر حسب تغییرات درجه حرارت </a:t>
            </a:r>
            <a:endParaRPr lang="en-US" sz="2000" dirty="0"/>
          </a:p>
        </p:txBody>
      </p:sp>
      <p:pic>
        <p:nvPicPr>
          <p:cNvPr id="41989" name="Picture 5" descr="C:\Documents and Settings\Amin\Desktop\temprature sensor\amin\NTC_resistence-temperature_curve.png"/>
          <p:cNvPicPr>
            <a:picLocks noChangeAspect="1" noChangeArrowheads="1"/>
          </p:cNvPicPr>
          <p:nvPr/>
        </p:nvPicPr>
        <p:blipFill>
          <a:blip r:embed="rId2" cstate="print"/>
          <a:srcRect l="3614" t="6320" r="12048" b="6774"/>
          <a:stretch>
            <a:fillRect/>
          </a:stretch>
        </p:blipFill>
        <p:spPr bwMode="auto">
          <a:xfrm>
            <a:off x="228600" y="1600200"/>
            <a:ext cx="533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2286000" y="53340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چند نمونه از </a:t>
            </a:r>
            <a:r>
              <a:rPr lang="en-US" sz="2000" dirty="0" smtClean="0"/>
              <a:t> NTC </a:t>
            </a:r>
            <a:r>
              <a:rPr lang="fa-IR" sz="2000" dirty="0" smtClean="0"/>
              <a:t> ها</a:t>
            </a:r>
            <a:endParaRPr lang="en-US" sz="2000" dirty="0"/>
          </a:p>
        </p:txBody>
      </p:sp>
      <p:pic>
        <p:nvPicPr>
          <p:cNvPr id="2" name="Picture 2" descr="C:\Documents and Settings\Amin\Desktop\temprature sensor\amin\nt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3429000" cy="3429000"/>
          </a:xfrm>
          <a:prstGeom prst="rect">
            <a:avLst/>
          </a:prstGeom>
          <a:noFill/>
        </p:spPr>
      </p:pic>
      <p:pic>
        <p:nvPicPr>
          <p:cNvPr id="41987" name="Picture 3" descr="C:\Documents and Settings\Amin\Desktop\temprature sensor\amin\nt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اگر ترمیستورها از ترکیب دو یا چند نوع فلز مانند باریم ، سرب ساخته شوند یک </a:t>
            </a:r>
            <a:endParaRPr lang="en-US" b="1" dirty="0" smtClean="0">
              <a:solidFill>
                <a:schemeClr val="tx2"/>
              </a:solidFill>
            </a:endParaRPr>
          </a:p>
          <a:p>
            <a:pPr rt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PTC </a:t>
            </a:r>
            <a:r>
              <a:rPr lang="fa-IR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Positive Temperature Coefficient </a:t>
            </a:r>
            <a:r>
              <a:rPr lang="fa-IR" b="1" dirty="0" smtClean="0">
                <a:solidFill>
                  <a:schemeClr val="tx2"/>
                </a:solidFill>
              </a:rPr>
              <a:t>)</a:t>
            </a:r>
            <a:endParaRPr lang="en-US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chemeClr val="tx2"/>
                </a:solidFill>
              </a:rPr>
              <a:t>یا مقاومت با ضریب حرارتی مثبت حاصل میشود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در یک </a:t>
            </a:r>
            <a:r>
              <a:rPr lang="en-US" b="1" dirty="0" smtClean="0">
                <a:solidFill>
                  <a:schemeClr val="tx2"/>
                </a:solidFill>
              </a:rPr>
              <a:t>PTC </a:t>
            </a:r>
            <a:r>
              <a:rPr lang="fa-IR" b="1" dirty="0" smtClean="0">
                <a:solidFill>
                  <a:schemeClr val="tx2"/>
                </a:solidFill>
              </a:rPr>
              <a:t> با افزایش دما ، مقاومت ترمیستور نیز افزایش پیدا میکند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بیشترین استفاده </a:t>
            </a:r>
            <a:r>
              <a:rPr lang="en-US" b="1" dirty="0" smtClean="0">
                <a:solidFill>
                  <a:schemeClr val="tx2"/>
                </a:solidFill>
              </a:rPr>
              <a:t>PTC</a:t>
            </a:r>
            <a:r>
              <a:rPr lang="fa-IR" b="1" dirty="0" smtClean="0">
                <a:solidFill>
                  <a:schemeClr val="tx2"/>
                </a:solidFill>
              </a:rPr>
              <a:t> ها در حفاظت وسایل الکتریکی در برابر افزایش درجه حرارت میباشد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</a:t>
            </a:r>
            <a:r>
              <a:rPr lang="fa-I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14400" y="57150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منحنی مشخصه تغییرات مقاومتی یک  </a:t>
            </a:r>
            <a:r>
              <a:rPr lang="en-US" sz="2000" dirty="0" smtClean="0"/>
              <a:t>PTC</a:t>
            </a:r>
            <a:r>
              <a:rPr lang="fa-IR" sz="2000" dirty="0" smtClean="0"/>
              <a:t> بر حسب تغییرات درجه حرارت </a:t>
            </a:r>
            <a:endParaRPr lang="en-US" sz="2000" dirty="0"/>
          </a:p>
        </p:txBody>
      </p:sp>
      <p:pic>
        <p:nvPicPr>
          <p:cNvPr id="43010" name="Picture 2" descr="C:\Documents and Settings\Amin\Desktop\temprature sensor\amin\696px-PTC-temperature-characteristic.png"/>
          <p:cNvPicPr>
            <a:picLocks noChangeAspect="1" noChangeArrowheads="1"/>
          </p:cNvPicPr>
          <p:nvPr/>
        </p:nvPicPr>
        <p:blipFill>
          <a:blip r:embed="rId2"/>
          <a:srcRect l="3089" t="4917" r="7256" b="7083"/>
          <a:stretch>
            <a:fillRect/>
          </a:stretch>
        </p:blipFill>
        <p:spPr bwMode="auto">
          <a:xfrm>
            <a:off x="228600" y="1641230"/>
            <a:ext cx="4724400" cy="399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ترمیستوری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2286000" y="53340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چند نمونه از </a:t>
            </a:r>
            <a:r>
              <a:rPr lang="en-US" sz="2000" dirty="0" smtClean="0"/>
              <a:t> PTC </a:t>
            </a:r>
            <a:r>
              <a:rPr lang="fa-IR" sz="2000" dirty="0" smtClean="0"/>
              <a:t> ها</a:t>
            </a:r>
            <a:endParaRPr lang="en-US" sz="2000" dirty="0"/>
          </a:p>
        </p:txBody>
      </p:sp>
      <p:pic>
        <p:nvPicPr>
          <p:cNvPr id="44034" name="Picture 2" descr="C:\Documents and Settings\Amin\Desktop\temprature sensor\amin\PTC Limit-Temperature-Sensor-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086100" cy="3086100"/>
          </a:xfrm>
          <a:prstGeom prst="rect">
            <a:avLst/>
          </a:prstGeom>
          <a:noFill/>
        </p:spPr>
      </p:pic>
      <p:pic>
        <p:nvPicPr>
          <p:cNvPr id="44035" name="Picture 3" descr="C:\Documents and Settings\Amin\Desktop\temprature sensor\amin\PTC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2133600"/>
            <a:ext cx="548640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2743200"/>
          </a:xfrm>
        </p:spPr>
        <p:txBody>
          <a:bodyPr/>
          <a:lstStyle/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جریان عبوری از یک اتصال </a:t>
            </a:r>
            <a:r>
              <a:rPr lang="en-US" b="1" dirty="0" smtClean="0">
                <a:solidFill>
                  <a:schemeClr val="tx2"/>
                </a:solidFill>
              </a:rPr>
              <a:t>PN</a:t>
            </a:r>
            <a:r>
              <a:rPr lang="fa-IR" b="1" dirty="0" smtClean="0">
                <a:solidFill>
                  <a:schemeClr val="tx2"/>
                </a:solidFill>
              </a:rPr>
              <a:t> تابعی از درجه حرارت پیوند </a:t>
            </a:r>
            <a:r>
              <a:rPr lang="en-US" b="1" dirty="0" smtClean="0">
                <a:solidFill>
                  <a:schemeClr val="tx2"/>
                </a:solidFill>
              </a:rPr>
              <a:t>PN</a:t>
            </a:r>
            <a:r>
              <a:rPr lang="fa-IR" b="1" dirty="0" smtClean="0">
                <a:solidFill>
                  <a:schemeClr val="tx2"/>
                </a:solidFill>
              </a:rPr>
              <a:t> میباشد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اتصال </a:t>
            </a:r>
            <a:r>
              <a:rPr lang="en-US" b="1" dirty="0" smtClean="0">
                <a:solidFill>
                  <a:schemeClr val="tx2"/>
                </a:solidFill>
              </a:rPr>
              <a:t>PN</a:t>
            </a:r>
            <a:r>
              <a:rPr lang="fa-IR" b="1" dirty="0" smtClean="0">
                <a:solidFill>
                  <a:schemeClr val="tx2"/>
                </a:solidFill>
              </a:rPr>
              <a:t> سیلیکونی به دلیل ارزانی تولید به عنوان سنسور دما کاربرد وسیعی پیدا کرده اند</a:t>
            </a: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اتصال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0" y="52578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مدار اندازه گیری درجه حرارت توسط اتصال </a:t>
            </a:r>
            <a:r>
              <a:rPr lang="en-US" sz="2000" dirty="0" smtClean="0"/>
              <a:t> PN</a:t>
            </a:r>
            <a:endParaRPr lang="en-US" sz="2000" dirty="0"/>
          </a:p>
        </p:txBody>
      </p:sp>
      <p:pic>
        <p:nvPicPr>
          <p:cNvPr id="8" name="Picture 7" descr="23"/>
          <p:cNvPicPr/>
          <p:nvPr/>
        </p:nvPicPr>
        <p:blipFill>
          <a:blip r:embed="rId2"/>
          <a:srcRect l="7501" t="6725" r="6467" b="14554"/>
          <a:stretch>
            <a:fillRect/>
          </a:stretch>
        </p:blipFill>
        <p:spPr bwMode="auto">
          <a:xfrm>
            <a:off x="5029200" y="2590800"/>
            <a:ext cx="33553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4"/>
          <p:cNvPicPr/>
          <p:nvPr/>
        </p:nvPicPr>
        <p:blipFill>
          <a:blip r:embed="rId3"/>
          <a:srcRect l="36266" r="3187" b="16000"/>
          <a:stretch>
            <a:fillRect/>
          </a:stretch>
        </p:blipFill>
        <p:spPr bwMode="auto">
          <a:xfrm>
            <a:off x="381000" y="22860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 اتصال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905000"/>
            <a:ext cx="5943600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اساس کار ترموکوپل پدیده </a:t>
            </a:r>
            <a:r>
              <a:rPr lang="en-US" b="1" dirty="0" smtClean="0">
                <a:solidFill>
                  <a:schemeClr val="tx2"/>
                </a:solidFill>
              </a:rPr>
              <a:t>SEEBACK </a:t>
            </a:r>
            <a:r>
              <a:rPr lang="fa-IR" b="1" dirty="0" smtClean="0">
                <a:solidFill>
                  <a:schemeClr val="tx2"/>
                </a:solidFill>
              </a:rPr>
              <a:t> است ، بر طبق آن هر گاه دو فلز غیر یکسان تشکیل یک مدار بسته دهند و محل های اتصال آنها در دو دمای مختلف قرار گیرد ، در مدار جریان الکتریکی حاصل میشود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متداول ترین اندازه گبرهای دما در صنعت ترموکوپل ها هستند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از مزایای آنها می توان به سادگی ، ارزانی ، استحکام ، دوام و دقت خوب اندازه گیری آنها اشاره نمود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85"/>
          <p:cNvPicPr/>
          <p:nvPr/>
        </p:nvPicPr>
        <p:blipFill>
          <a:blip r:embed="rId2"/>
          <a:srcRect l="7895" r="13158" b="20468"/>
          <a:stretch>
            <a:fillRect/>
          </a:stretch>
        </p:blipFill>
        <p:spPr bwMode="auto">
          <a:xfrm>
            <a:off x="381000" y="24384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86"/>
          <p:cNvPicPr/>
          <p:nvPr/>
        </p:nvPicPr>
        <p:blipFill>
          <a:blip r:embed="rId3"/>
          <a:srcRect l="7448" r="61359" b="84435"/>
          <a:stretch>
            <a:fillRect/>
          </a:stretch>
        </p:blipFill>
        <p:spPr bwMode="auto">
          <a:xfrm>
            <a:off x="457200" y="42672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1066800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>
                <a:solidFill>
                  <a:schemeClr val="tx2"/>
                </a:solidFill>
              </a:rPr>
              <a:t>نام گذاری ترمو کوپل ها :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2"/>
                </a:solidFill>
              </a:rPr>
              <a:t>نام گذاری ترموکوپل ها بر اساس نام دو فلز تشکیل دهنده ی آن می باشد 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www.Win2Farsi.com  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 descr="C:\Documents and Settings\Amin\Desktop\temprature sensor\amin\tccolorcodes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9155978" cy="682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1693863" y="3457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1676400" y="5902325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rtl="1"/>
            <a:r>
              <a:rPr lang="fa-IR" sz="2400" dirty="0" smtClean="0"/>
              <a:t>قانون </a:t>
            </a:r>
            <a:r>
              <a:rPr lang="en-US" sz="2400" dirty="0" err="1" smtClean="0"/>
              <a:t>Equipartition</a:t>
            </a:r>
            <a:r>
              <a:rPr lang="en-US" sz="2400" dirty="0" smtClean="0"/>
              <a:t> </a:t>
            </a:r>
            <a:endParaRPr lang="en-US" sz="2000" dirty="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788384" y="4800600"/>
            <a:ext cx="15456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800" b="1" dirty="0" smtClean="0"/>
              <a:t>عامل ایجاد </a:t>
            </a:r>
            <a:endParaRPr lang="en-US" sz="28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32566" y="2205929"/>
            <a:ext cx="2001839" cy="2289871"/>
            <a:chOff x="4272" y="2823"/>
            <a:chExt cx="973" cy="1113"/>
          </a:xfrm>
        </p:grpSpPr>
        <p:sp>
          <p:nvSpPr>
            <p:cNvPr id="73735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3736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39" name="Picture 11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73740" name="Text Box 12"/>
            <p:cNvSpPr txBox="1">
              <a:spLocks noChangeArrowheads="1"/>
            </p:cNvSpPr>
            <p:nvPr/>
          </p:nvSpPr>
          <p:spPr bwMode="gray">
            <a:xfrm>
              <a:off x="4305" y="3084"/>
              <a:ext cx="940" cy="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rgbClr val="FFFFFF"/>
                  </a:solidFill>
                  <a:latin typeface="Verdana" pitchFamily="34" charset="0"/>
                </a:rPr>
                <a:t>نویز جانسون در </a:t>
              </a:r>
            </a:p>
            <a:p>
              <a:pPr algn="ctr"/>
              <a:r>
                <a:rPr lang="fa-IR" b="1" dirty="0" smtClean="0">
                  <a:solidFill>
                    <a:srgbClr val="FFFFFF"/>
                  </a:solidFill>
                  <a:latin typeface="Verdana" pitchFamily="34" charset="0"/>
                </a:rPr>
                <a:t>سیستمهای الکترونیکی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60760" y="1139129"/>
            <a:ext cx="2001840" cy="2289871"/>
            <a:chOff x="3024" y="2823"/>
            <a:chExt cx="973" cy="1113"/>
          </a:xfrm>
        </p:grpSpPr>
        <p:sp>
          <p:nvSpPr>
            <p:cNvPr id="73742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3743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gray">
            <a:xfrm>
              <a:off x="3081" y="2897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46" name="Picture 18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73747" name="Text Box 19"/>
            <p:cNvSpPr txBox="1">
              <a:spLocks noChangeArrowheads="1"/>
            </p:cNvSpPr>
            <p:nvPr/>
          </p:nvSpPr>
          <p:spPr bwMode="gray">
            <a:xfrm>
              <a:off x="3071" y="3119"/>
              <a:ext cx="91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FF"/>
                  </a:solidFill>
                  <a:latin typeface="Verdana" pitchFamily="34" charset="0"/>
                </a:rPr>
                <a:t>حرکت براونی در </a:t>
              </a:r>
            </a:p>
            <a:p>
              <a:pPr algn="ctr" rtl="1"/>
              <a:r>
                <a:rPr lang="fa-IR" sz="2000" b="1" dirty="0" smtClean="0">
                  <a:solidFill>
                    <a:srgbClr val="FFFFFF"/>
                  </a:solidFill>
                  <a:latin typeface="Verdana" pitchFamily="34" charset="0"/>
                </a:rPr>
                <a:t>سیستمهای مکانیکی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9603" y="2133600"/>
            <a:ext cx="2001839" cy="2289871"/>
            <a:chOff x="1776" y="2823"/>
            <a:chExt cx="973" cy="1113"/>
          </a:xfrm>
        </p:grpSpPr>
        <p:sp>
          <p:nvSpPr>
            <p:cNvPr id="73749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375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53" name="Picture 25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73754" name="Text Box 26"/>
            <p:cNvSpPr txBox="1">
              <a:spLocks noChangeArrowheads="1"/>
            </p:cNvSpPr>
            <p:nvPr/>
          </p:nvSpPr>
          <p:spPr bwMode="gray">
            <a:xfrm>
              <a:off x="1802" y="3146"/>
              <a:ext cx="86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rgbClr val="FFFFFF"/>
                  </a:solidFill>
                  <a:latin typeface="Verdana" pitchFamily="34" charset="0"/>
                </a:rPr>
                <a:t>نویز تشعشعی در </a:t>
              </a:r>
            </a:p>
            <a:p>
              <a:pPr algn="ctr"/>
              <a:r>
                <a:rPr lang="fa-IR" sz="2000" b="1" dirty="0" smtClean="0">
                  <a:solidFill>
                    <a:srgbClr val="FFFFFF"/>
                  </a:solidFill>
                  <a:latin typeface="Verdana" pitchFamily="34" charset="0"/>
                </a:rPr>
                <a:t>سیستمهای حرارتی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fa-IR" dirty="0" smtClean="0"/>
              <a:t>دما چیست ؟ چگونه آن را اندازه گیری کنیم 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4343400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>
                <a:solidFill>
                  <a:schemeClr val="tx2"/>
                </a:solidFill>
              </a:rPr>
              <a:t>بر طبق جدول فوق میتوان ترموکوپل ها را بر دو دسته کلی تقسیم نمود  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 ترموکوپل با فلزات پایه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ترموکوپل با فلزات اصیل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برای اندازه گیری دماهای کمتر از 1000 درجه سانتیگراد از ترموکوپلهای فلزات پایه یعنی نوع </a:t>
            </a:r>
            <a:r>
              <a:rPr lang="en-US" b="1" dirty="0" smtClean="0">
                <a:solidFill>
                  <a:schemeClr val="tx2"/>
                </a:solidFill>
              </a:rPr>
              <a:t>E , K , J , T</a:t>
            </a:r>
            <a:r>
              <a:rPr lang="fa-IR" b="1" dirty="0" smtClean="0">
                <a:solidFill>
                  <a:schemeClr val="tx2"/>
                </a:solidFill>
              </a:rPr>
              <a:t>استفاده میشود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برای اندازه گیری دماهای حدود 2000 درجه سانتیگراد از ترموکوپلهای فلزات اصیل یعنی نوع </a:t>
            </a:r>
            <a:r>
              <a:rPr lang="en-US" b="1" dirty="0" smtClean="0">
                <a:solidFill>
                  <a:schemeClr val="tx2"/>
                </a:solidFill>
              </a:rPr>
              <a:t>R , S </a:t>
            </a:r>
            <a:r>
              <a:rPr lang="fa-IR" b="1" dirty="0" smtClean="0">
                <a:solidFill>
                  <a:schemeClr val="tx2"/>
                </a:solidFill>
              </a:rPr>
              <a:t> استفاده میشود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6096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ساده ترین طرح یک اندازه گیر دما توسط ترموکوپل به صورت زیر است</a:t>
            </a: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89"/>
          <p:cNvPicPr/>
          <p:nvPr/>
        </p:nvPicPr>
        <p:blipFill>
          <a:blip r:embed="rId2"/>
          <a:srcRect l="12279" t="3549" r="7910" b="75157"/>
          <a:stretch>
            <a:fillRect/>
          </a:stretch>
        </p:blipFill>
        <p:spPr bwMode="auto">
          <a:xfrm>
            <a:off x="3048000" y="2438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-381000" y="5105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ولی این طرح به دلیل احتیاج به دمای مرجع مناسب نمی باشد 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6096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طرح عملی تری که میتواند ما را کمک کند به صورت زیر است </a:t>
            </a: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533400" y="46482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این طرح دو سیم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در کنار هم و به موازات یکدیگر قرار می گیرند ،و تا زمانی که با هم هم دما باشند هیچ سیگنال خطایی به وجود نمی آید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400" b="1" kern="0" baseline="0" dirty="0" smtClean="0">
                <a:solidFill>
                  <a:schemeClr val="tx2"/>
                </a:solidFill>
                <a:latin typeface="+mn-lt"/>
              </a:rPr>
              <a:t>عیب عمده این روش نیز این است که به دلیل عدم وجود دمای مبنا در این نوع اتصال ، در صورت تغییر دمای محیط ، خروجی با خطا توائم</a:t>
            </a:r>
            <a:r>
              <a:rPr lang="fa-IR" sz="2400" b="1" kern="0" dirty="0" smtClean="0">
                <a:solidFill>
                  <a:schemeClr val="tx2"/>
                </a:solidFill>
                <a:latin typeface="+mn-lt"/>
              </a:rPr>
              <a:t> می شود 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89"/>
          <p:cNvPicPr/>
          <p:nvPr/>
        </p:nvPicPr>
        <p:blipFill>
          <a:blip r:embed="rId2"/>
          <a:srcRect l="18833" t="69008" r="17606" b="2951"/>
          <a:stretch>
            <a:fillRect/>
          </a:stretch>
        </p:blipFill>
        <p:spPr bwMode="auto">
          <a:xfrm>
            <a:off x="2971800" y="2362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38862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در محیط های صنعتی عملا دمای محیط از 15 درجه در زمستان تا 30 درجه در تابستان تغییر می کند 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 همچنین نگهداشتن اتصلات سرد ترموکوپل در دمای مرجع کنترل شده عملا غیر ممکن است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  این ضعف را توسط روش جبران سازی اتصال سرد بر طرف می کنیم</a:t>
            </a: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6096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جهت این جبران سازی از مدار شکل زیر استفاده می شود 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21"/>
          <p:cNvPicPr/>
          <p:nvPr/>
        </p:nvPicPr>
        <p:blipFill>
          <a:blip r:embed="rId2"/>
          <a:srcRect t="5070" b="64646"/>
          <a:stretch>
            <a:fillRect/>
          </a:stretch>
        </p:blipFill>
        <p:spPr bwMode="auto">
          <a:xfrm>
            <a:off x="533400" y="2514600"/>
            <a:ext cx="762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24384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این مدار و کلیه تجهیزات آن ابتدا در دمای صفر درجه کالیبره میشود و پل متعادل می شود 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هنگامی که دمای محیط تغییر کند ، یک ولتاژ عدم تعادل در دو سر </a:t>
            </a:r>
            <a:r>
              <a:rPr lang="en-US" sz="2400" b="1" dirty="0" smtClean="0">
                <a:solidFill>
                  <a:schemeClr val="tx2"/>
                </a:solidFill>
              </a:rPr>
              <a:t>A , B </a:t>
            </a:r>
            <a:r>
              <a:rPr lang="fa-IR" sz="2400" b="1" dirty="0" smtClean="0">
                <a:solidFill>
                  <a:schemeClr val="tx2"/>
                </a:solidFill>
              </a:rPr>
              <a:t> به وجود می آید ، متناسب با این ولتاژ مقاومت ترمیستور که در یک بازوی پل قرار گرفته است نیز تغییر میکند که این امر باعث حذف تغییرات دمای محیط می شود و همیشه دما بر مبنای صفر درجه سنجیده می شود .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44958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برای حفاظت فیزیکی ترموکوپل و همچنین جلوگیری از خوردگی و آلودگی که منجر به اختلال در کار آن می شود  غالبا دو سیم آن را داخل لوله و یا روکشی از جنس فولاد زنگ نزن و یا مس که قابل انعطاف است قرار می دهند 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البته این کار باعث افزایش ثابت زمانی سیستم می شود 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این غلاف همچنین امکان نصب ترموکوپل را در محل مورد نظر فراهم می آورد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محل و چگونگی نصب ترموکوپل اهمیت فراوانی دارد زیرا که نقاط نزدیک به هم در یک پروسه ممکن است دماهای متفاوتی داشته باشند 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پس باید ترموکوپل را نوعی نصب نمود که نقطه اندازه گیری منطبق با نقطه اتصال دو فلز در ترموکوپل باشند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077200" cy="4419600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نحوه نصب بر حسب پروسه مورد نظر متفاوت است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اگر بخواهیم دمای یک ماده ثابت و ساکن را اندازه گیری  کنیم باید برای جلوگیری از تبادل حرارتی غلاف با محیط خارج ، اندازه فرو رفتگی غلاف در ماده حداقل 10 برابر قطر غلاف باشد</a:t>
            </a: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و در حالتی که ماده مورد نظر در حال حرکت است ، ترموکوپل باید در محلی نصب شود که بیشترین سرعت حرکت ماده را دارا می باشد ، در این صورت تبادل حرارتی سریع بوده و اندازه گیری با دقت بهتری انجام می شود 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های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ترموکوپلی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0" y="52578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نمونه ای از غلاف ترموکوپل</a:t>
            </a:r>
            <a:endParaRPr lang="en-US" sz="2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chemeClr val="tx2"/>
                </a:solidFill>
              </a:rPr>
              <a:t>حرارت سنج های</a:t>
            </a:r>
            <a:r>
              <a:rPr lang="en-US" sz="2400" b="1" kern="0" dirty="0" smtClean="0">
                <a:solidFill>
                  <a:schemeClr val="tx2"/>
                </a:solidFill>
              </a:rPr>
              <a:t> </a:t>
            </a:r>
            <a:r>
              <a:rPr lang="fa-IR" sz="2400" b="1" kern="0" dirty="0" smtClean="0">
                <a:solidFill>
                  <a:schemeClr val="tx2"/>
                </a:solidFill>
              </a:rPr>
              <a:t>ترموکوپلی</a:t>
            </a:r>
            <a:endParaRPr lang="en-US" sz="2400" b="1" kern="0" dirty="0">
              <a:solidFill>
                <a:schemeClr val="tx2"/>
              </a:solidFill>
            </a:endParaRPr>
          </a:p>
        </p:txBody>
      </p:sp>
      <p:pic>
        <p:nvPicPr>
          <p:cNvPr id="46082" name="Picture 2" descr="C:\Documents and Settings\Amin\Desktop\temprature sensor\amin\thermocouple-in-gro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3781736" cy="2832100"/>
          </a:xfrm>
          <a:prstGeom prst="rect">
            <a:avLst/>
          </a:prstGeom>
          <a:noFill/>
        </p:spPr>
      </p:pic>
      <p:pic>
        <p:nvPicPr>
          <p:cNvPr id="46083" name="Picture 3" descr="C:\Documents and Settings\Amin\Desktop\temprature sensor\amin\thermocoupl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الکتریکی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0" y="5257800"/>
            <a:ext cx="4572000" cy="685800"/>
          </a:xfrm>
        </p:spPr>
        <p:txBody>
          <a:bodyPr/>
          <a:lstStyle/>
          <a:p>
            <a:pPr lvl="0" algn="ctr" rtl="1">
              <a:buNone/>
            </a:pPr>
            <a:r>
              <a:rPr lang="fa-IR" sz="2000" dirty="0" smtClean="0"/>
              <a:t>نمونه ای از آرایشهای چند ترموکوپلی</a:t>
            </a:r>
            <a:endParaRPr lang="en-US" sz="2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chemeClr val="tx2"/>
                </a:solidFill>
              </a:rPr>
              <a:t>حرارت سنج های</a:t>
            </a:r>
            <a:r>
              <a:rPr lang="en-US" sz="2400" b="1" kern="0" dirty="0" smtClean="0">
                <a:solidFill>
                  <a:schemeClr val="tx2"/>
                </a:solidFill>
              </a:rPr>
              <a:t> </a:t>
            </a:r>
            <a:r>
              <a:rPr lang="fa-IR" sz="2400" b="1" kern="0" dirty="0" smtClean="0">
                <a:solidFill>
                  <a:schemeClr val="tx2"/>
                </a:solidFill>
              </a:rPr>
              <a:t>ترموکوپلی</a:t>
            </a:r>
            <a:endParaRPr lang="en-US" sz="2400" b="1" kern="0" dirty="0">
              <a:solidFill>
                <a:schemeClr val="tx2"/>
              </a:solidFill>
            </a:endParaRPr>
          </a:p>
        </p:txBody>
      </p:sp>
      <p:pic>
        <p:nvPicPr>
          <p:cNvPr id="8" name="Picture 7" descr="21"/>
          <p:cNvPicPr/>
          <p:nvPr/>
        </p:nvPicPr>
        <p:blipFill>
          <a:blip r:embed="rId2"/>
          <a:srcRect l="13393" t="42822" r="11012" b="13268"/>
          <a:stretch>
            <a:fillRect/>
          </a:stretch>
        </p:blipFill>
        <p:spPr bwMode="auto">
          <a:xfrm>
            <a:off x="533400" y="1676401"/>
            <a:ext cx="746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دما چیست ؟ چگونه آن را اندازه گیری کنیم ؟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895475"/>
            <a:ext cx="7788275" cy="4357688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تعریف یک مقیاس اندازه گیری برای دما به آسانی تعریف یک مقیاس اندازه گیری برای سایر کمیت ها مثل طول یا جرم نمی باشد ، زیرا دما را نمی توان بر حسب دیمانسیون های دیگر بیان کرد 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از این رو ما هیچ گاه حرارت را به طور مستقیم اندازه گیری نمی کنیم بلکه اثری را که حرارت از خود بر جای میگذارد را اندازه گیری می کنیم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 این اثر میتواند انبساط یا انقباض یک جسم یا تغییر مقاومت یک عنصر باشد 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886200" y="2819400"/>
            <a:ext cx="22098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fa-IR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با تشکر </a:t>
            </a:r>
            <a:endParaRPr 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4876800" y="6400800"/>
            <a:ext cx="4267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+mn-cs"/>
              </a:rPr>
              <a:t>Vesta_knowledge@yahoo.com</a:t>
            </a:r>
            <a:endParaRPr kumimoji="0" lang="en-US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دما چیست ؟ چگونه آن را اندازه گیری کنیم ؟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88275" cy="4357688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اولین گام در اندازه گیری دما  توسط گالیله برداشته شد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وی گرما را به صورت یک کمیت قابل اندازه گیری که از یک جسم گرم به یک جسم سرد منتقل می شود عنوان کرد ( تعریف دما )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</a:rPr>
              <a:t>ترموسکوپ گالیله اولین دما سنج عملی بود 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876800" y="2057400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اولین اندازه گیر عملی دما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762000"/>
          </a:xfrm>
        </p:spPr>
        <p:txBody>
          <a:bodyPr/>
          <a:lstStyle/>
          <a:p>
            <a:r>
              <a:rPr lang="fa-IR" dirty="0" smtClean="0"/>
              <a:t>اندازه گیرهای دما بر سه دسته کلی تقسیم می شوند </a:t>
            </a:r>
            <a:endParaRPr lang="en-US" sz="1800" dirty="0"/>
          </a:p>
        </p:txBody>
      </p:sp>
      <p:sp>
        <p:nvSpPr>
          <p:cNvPr id="68611" name="Freeform 3"/>
          <p:cNvSpPr>
            <a:spLocks noEditPoints="1"/>
          </p:cNvSpPr>
          <p:nvPr/>
        </p:nvSpPr>
        <p:spPr bwMode="gray">
          <a:xfrm>
            <a:off x="12192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943600" y="3657600"/>
            <a:ext cx="2667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گیرهای دما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95400" y="1924050"/>
            <a:ext cx="3657600" cy="3638550"/>
            <a:chOff x="816" y="1404"/>
            <a:chExt cx="2304" cy="2292"/>
          </a:xfrm>
        </p:grpSpPr>
        <p:sp>
          <p:nvSpPr>
            <p:cNvPr id="68643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45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46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47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48" name="Text Box 40"/>
            <p:cNvSpPr txBox="1">
              <a:spLocks noChangeArrowheads="1"/>
            </p:cNvSpPr>
            <p:nvPr/>
          </p:nvSpPr>
          <p:spPr bwMode="gray">
            <a:xfrm>
              <a:off x="2160" y="2880"/>
              <a:ext cx="89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3200" dirty="0" smtClean="0">
                  <a:solidFill>
                    <a:srgbClr val="000000"/>
                  </a:solidFill>
                </a:rPr>
                <a:t>الکتریکی</a:t>
              </a:r>
              <a:endParaRPr lang="en-US" sz="2000" dirty="0"/>
            </a:p>
          </p:txBody>
        </p:sp>
        <p:sp>
          <p:nvSpPr>
            <p:cNvPr id="68649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68651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8652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8653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8654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8655" name="Text Box 47"/>
              <p:cNvSpPr txBox="1">
                <a:spLocks noChangeArrowheads="1"/>
              </p:cNvSpPr>
              <p:nvPr/>
            </p:nvSpPr>
            <p:spPr bwMode="gray">
              <a:xfrm>
                <a:off x="784" y="2390"/>
                <a:ext cx="705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a-IR" sz="2800" dirty="0" smtClean="0">
                    <a:solidFill>
                      <a:srgbClr val="000000"/>
                    </a:solidFill>
                  </a:rPr>
                  <a:t>تشعشعی</a:t>
                </a:r>
                <a:endParaRPr lang="en-US" dirty="0"/>
              </a:p>
            </p:txBody>
          </p:sp>
        </p:grpSp>
        <p:sp>
          <p:nvSpPr>
            <p:cNvPr id="6865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5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59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60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661" name="Text Box 53"/>
            <p:cNvSpPr txBox="1">
              <a:spLocks noChangeArrowheads="1"/>
            </p:cNvSpPr>
            <p:nvPr/>
          </p:nvSpPr>
          <p:spPr bwMode="gray">
            <a:xfrm>
              <a:off x="903" y="1607"/>
              <a:ext cx="5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rgbClr val="000000"/>
                  </a:solidFill>
                </a:rPr>
                <a:t>مکانیکی</a:t>
              </a:r>
              <a:endParaRPr lang="en-US" dirty="0"/>
            </a:p>
          </p:txBody>
        </p:sp>
      </p:grpSp>
      <p:sp>
        <p:nvSpPr>
          <p:cNvPr id="26" name="Text Box 53"/>
          <p:cNvSpPr txBox="1">
            <a:spLocks noChangeArrowheads="1"/>
          </p:cNvSpPr>
          <p:nvPr/>
        </p:nvSpPr>
        <p:spPr bwMode="gray">
          <a:xfrm>
            <a:off x="1981200" y="2057400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gray">
          <a:xfrm>
            <a:off x="2263466" y="3562290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28" name="Text Box 53"/>
          <p:cNvSpPr txBox="1">
            <a:spLocks noChangeArrowheads="1"/>
          </p:cNvSpPr>
          <p:nvPr/>
        </p:nvSpPr>
        <p:spPr bwMode="gray">
          <a:xfrm>
            <a:off x="4459411" y="4054125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ltGray">
          <a:xfrm>
            <a:off x="762000" y="1600200"/>
            <a:ext cx="5499100" cy="44958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838200" y="2362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 محتوای مایعات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838200" y="4648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بی متال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838200" y="3124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فشار بخار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950525" y="3165765"/>
            <a:ext cx="3276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838200" y="3886200"/>
            <a:ext cx="40386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sz="2400" dirty="0" smtClean="0">
                <a:solidFill>
                  <a:schemeClr val="bg1"/>
                </a:solidFill>
              </a:rPr>
              <a:t>حرارت سنج های گازی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اندازه گیری مکانیکی دما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88275" cy="47244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مبنای کار : اندازه گیری تغییرات حجم و شکل مواد در اثر تغییرات حرارت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سیالات مورد استفاده : الکل ، انواع هیدروکربنها و فلز جیوه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 انواع اندازه گیرهای مایعات 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با استفاده از لوله شیشه ای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با استفاده از دم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</a:rPr>
              <a:t>با استفاده از لوله بوردن </a:t>
            </a: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محدوده اندازه گیری دما سنج های محتوای مایع از 70 تا 1200 درجه فارنهایت میباشد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810000" y="1189037"/>
            <a:ext cx="3505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حرارت سنج محتوای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مایعات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T (41)">
  <a:themeElements>
    <a:clrScheme name="Office Them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(41)</Template>
  <TotalTime>537</TotalTime>
  <Words>2065</Words>
  <Application>Microsoft Office PowerPoint</Application>
  <PresentationFormat>On-screen Show (4:3)</PresentationFormat>
  <Paragraphs>294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Verdana</vt:lpstr>
      <vt:lpstr>Wingdings</vt:lpstr>
      <vt:lpstr>MRT (41)</vt:lpstr>
      <vt:lpstr>Image</vt:lpstr>
      <vt:lpstr>Equation</vt:lpstr>
      <vt:lpstr>سنسورها و مبدل ها</vt:lpstr>
      <vt:lpstr>موضوعات مورد بحث</vt:lpstr>
      <vt:lpstr>دما چیست ؟ چگونه آن را اندازه گیری کنیم ؟</vt:lpstr>
      <vt:lpstr>دما چیست ؟ چگونه آن را اندازه گیری کنیم ؟</vt:lpstr>
      <vt:lpstr>دما چیست ؟ چگونه آن را اندازه گیری کنیم ؟</vt:lpstr>
      <vt:lpstr>دما چیست ؟ چگونه آن را اندازه گیری کنیم ؟</vt:lpstr>
      <vt:lpstr>اندازه گیرهای دما بر سه دسته کلی تقسیم می شوند </vt:lpstr>
      <vt:lpstr>PowerPoint Presentation</vt:lpstr>
      <vt:lpstr>اندازه گیری مکانیکی دما </vt:lpstr>
      <vt:lpstr>اندازه گیری مکانیکی دما </vt:lpstr>
      <vt:lpstr>اندازه گیری مکانیکی دما </vt:lpstr>
      <vt:lpstr>اندازه گیری مکانیکی دما </vt:lpstr>
      <vt:lpstr>اندازه گیری مکانیکی دما </vt:lpstr>
      <vt:lpstr>اندازه گیری مکانیکی دما </vt:lpstr>
      <vt:lpstr>اندازه گیری مکانیکی دما </vt:lpstr>
      <vt:lpstr>PowerPoint Presentation</vt:lpstr>
      <vt:lpstr>اندازه گیری تشعشعی دما </vt:lpstr>
      <vt:lpstr>اندازه گیری تشعشعی دما </vt:lpstr>
      <vt:lpstr>اندازه گیری تشعشعی دما </vt:lpstr>
      <vt:lpstr>اندازه گیری تشعشعی دما </vt:lpstr>
      <vt:lpstr>اندازه گیری تشعشعی دما </vt:lpstr>
      <vt:lpstr>اندازه گیری تشعشعی دما </vt:lpstr>
      <vt:lpstr>اندازه گیری تشعشعی دما </vt:lpstr>
      <vt:lpstr>PowerPoint Presentation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اندازه گیری الکتریکی دما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Amin</dc:creator>
  <cp:lastModifiedBy>naz</cp:lastModifiedBy>
  <cp:revision>109</cp:revision>
  <dcterms:created xsi:type="dcterms:W3CDTF">2009-05-29T15:36:44Z</dcterms:created>
  <dcterms:modified xsi:type="dcterms:W3CDTF">2013-11-01T15:20:25Z</dcterms:modified>
</cp:coreProperties>
</file>