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78" r:id="rId9"/>
    <p:sldId id="262" r:id="rId10"/>
    <p:sldId id="263" r:id="rId11"/>
    <p:sldId id="264" r:id="rId12"/>
    <p:sldId id="265" r:id="rId13"/>
    <p:sldId id="266" r:id="rId14"/>
    <p:sldId id="267" r:id="rId15"/>
    <p:sldId id="283" r:id="rId16"/>
    <p:sldId id="270" r:id="rId17"/>
    <p:sldId id="272" r:id="rId18"/>
    <p:sldId id="276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66" d="100"/>
          <a:sy n="66" d="100"/>
        </p:scale>
        <p:origin x="-63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144F5-570C-4D6B-A0EA-5328DE608F9C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DF8B1-1D40-40DD-9CF4-AC94EACB1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57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6A1C4-417A-4203-83C4-3919FBCD94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AD5D2-29E3-467D-9708-1063339F10E7}" type="datetimeFigureOut">
              <a:rPr lang="en-US" smtClean="0"/>
              <a:t>6/4/2013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8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5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5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0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1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3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5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8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9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2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9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F65F3-5CA3-4948-8918-87674F3698E2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569D7-CD34-4646-85EA-7208AEC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8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001000" cy="2286000"/>
          </a:xfrm>
        </p:spPr>
        <p:txBody>
          <a:bodyPr>
            <a:normAutofit/>
          </a:bodyPr>
          <a:lstStyle/>
          <a:p>
            <a:r>
              <a:rPr lang="fa-IR" b="1" dirty="0">
                <a:latin typeface="Arabic Typesetting" pitchFamily="66" charset="-78"/>
                <a:cs typeface="Arabic Typesetting" pitchFamily="66" charset="-78"/>
              </a:rPr>
              <a:t>بسم الله الرحمن الرحیم</a:t>
            </a:r>
            <a:r>
              <a:rPr lang="fa-IR" b="1" dirty="0"/>
              <a:t/>
            </a:r>
            <a:br>
              <a:rPr lang="fa-IR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ar-SA" sz="3600" dirty="0" smtClean="0"/>
              <a:t>مديريت </a:t>
            </a:r>
            <a:r>
              <a:rPr lang="ar-SA" sz="3600" dirty="0"/>
              <a:t>استراتژيك در سازمانهاي </a:t>
            </a:r>
            <a:r>
              <a:rPr lang="ar-SA" sz="3600" dirty="0" smtClean="0"/>
              <a:t>كوچك</a:t>
            </a:r>
            <a:r>
              <a:rPr lang="fa-IR" sz="3600" dirty="0" smtClean="0"/>
              <a:t> و متوسط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>
                <a:solidFill>
                  <a:srgbClr val="002060"/>
                </a:solidFill>
              </a:rPr>
              <a:t> نام استاد : دکتر فرزین فرحبد                                                                            نام دانشجو : حسین ندیمی آزاد </a:t>
            </a:r>
            <a:endParaRPr lang="en-US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2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dirty="0" smtClean="0"/>
              <a:t>الف)مركز </a:t>
            </a:r>
            <a:r>
              <a:rPr lang="ar-SA" dirty="0"/>
              <a:t>آمار ايران و بانك مركزي جمهوري اسلامي ايران</a:t>
            </a:r>
            <a:endParaRPr lang="en-US" dirty="0"/>
          </a:p>
          <a:p>
            <a:pPr algn="r" rtl="1"/>
            <a:r>
              <a:rPr lang="en-US" dirty="0" smtClean="0"/>
              <a:t> </a:t>
            </a:r>
            <a:r>
              <a:rPr lang="ar-SA" dirty="0"/>
              <a:t>سازمانهاي بزرگ: صنايعي كه تعداد كاركنان آنها 10 نفر و بيشتر باشد</a:t>
            </a:r>
            <a:r>
              <a:rPr lang="en-US" dirty="0"/>
              <a:t>.</a:t>
            </a:r>
          </a:p>
          <a:p>
            <a:pPr algn="r" rtl="1"/>
            <a:r>
              <a:rPr lang="ar-SA" dirty="0" smtClean="0"/>
              <a:t>سازمانهاي </a:t>
            </a:r>
            <a:r>
              <a:rPr lang="ar-SA" dirty="0"/>
              <a:t>كوچك: صنايعي كه تعداد كاركنان آنها كمتر از 10 نفر باشد</a:t>
            </a:r>
            <a:r>
              <a:rPr lang="en-US" dirty="0"/>
              <a:t>.</a:t>
            </a:r>
          </a:p>
          <a:p>
            <a:pPr algn="r" rtl="1"/>
            <a:r>
              <a:rPr lang="en-US" dirty="0"/>
              <a:t> </a:t>
            </a:r>
            <a:r>
              <a:rPr lang="ar-SA" dirty="0"/>
              <a:t>ب)وزارت صنايع و معادن - سازمان صنايع كوچك ايران</a:t>
            </a:r>
            <a:endParaRPr lang="en-US" dirty="0"/>
          </a:p>
          <a:p>
            <a:pPr algn="r" rtl="1"/>
            <a:r>
              <a:rPr lang="en-US" dirty="0" smtClean="0"/>
              <a:t> </a:t>
            </a:r>
            <a:r>
              <a:rPr lang="ar-SA" dirty="0"/>
              <a:t>سازمانهاي بزرگ: صنايعي كه 50 نفر و بيشتر كاركنان داشته باشند</a:t>
            </a:r>
            <a:r>
              <a:rPr lang="en-US" dirty="0"/>
              <a:t>.</a:t>
            </a:r>
          </a:p>
          <a:p>
            <a:pPr algn="r" rtl="1"/>
            <a:r>
              <a:rPr lang="ar-SA" dirty="0" smtClean="0"/>
              <a:t>سازمانهاي </a:t>
            </a:r>
            <a:r>
              <a:rPr lang="ar-SA" dirty="0"/>
              <a:t>كوچك: صنايعي كه كمتر از 50 نفر كاركنان داشته باشند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/>
              <a:t>مدلهاي برنامه ريزي استراتژيك سازمانهاي بزرگ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/>
              <a:t>1 </a:t>
            </a:r>
            <a:r>
              <a:rPr lang="ar-SA" dirty="0"/>
              <a:t>- مدل فرايند برنامه ريزي جامع </a:t>
            </a:r>
            <a:r>
              <a:rPr lang="ar-SA" dirty="0" smtClean="0"/>
              <a:t>ت</a:t>
            </a:r>
            <a:r>
              <a:rPr lang="fa-IR" dirty="0" smtClean="0"/>
              <a:t>یلو</a:t>
            </a:r>
            <a:r>
              <a:rPr lang="ar-SA" dirty="0" smtClean="0"/>
              <a:t>ر</a:t>
            </a:r>
            <a:r>
              <a:rPr lang="en-US" dirty="0"/>
              <a:t>(TAYLOR</a:t>
            </a:r>
            <a:r>
              <a:rPr lang="en-US" dirty="0" smtClean="0"/>
              <a:t>)</a:t>
            </a:r>
            <a:endParaRPr lang="fa-IR" dirty="0" smtClean="0"/>
          </a:p>
          <a:p>
            <a:pPr algn="r" rtl="1"/>
            <a:r>
              <a:rPr lang="fa-IR" dirty="0"/>
              <a:t>2</a:t>
            </a:r>
            <a:r>
              <a:rPr lang="ar-SA" dirty="0" smtClean="0"/>
              <a:t>- </a:t>
            </a:r>
            <a:r>
              <a:rPr lang="ar-SA" dirty="0"/>
              <a:t>مدل رايت</a:t>
            </a:r>
            <a:endParaRPr lang="en-US" dirty="0"/>
          </a:p>
          <a:p>
            <a:pPr algn="r" rtl="1"/>
            <a:r>
              <a:rPr lang="en-US" dirty="0"/>
              <a:t> </a:t>
            </a:r>
            <a:r>
              <a:rPr lang="ar-SA" dirty="0"/>
              <a:t>3- مدل هيل</a:t>
            </a:r>
            <a:r>
              <a:rPr lang="en-US" dirty="0"/>
              <a:t>(HILL) )</a:t>
            </a:r>
          </a:p>
          <a:p>
            <a:pPr algn="r" rtl="1"/>
            <a:r>
              <a:rPr lang="en-US" dirty="0"/>
              <a:t> </a:t>
            </a:r>
            <a:r>
              <a:rPr lang="ar-SA" dirty="0"/>
              <a:t>4- ديويد</a:t>
            </a:r>
            <a:r>
              <a:rPr lang="en-US" dirty="0"/>
              <a:t> (DAVID )</a:t>
            </a:r>
          </a:p>
          <a:p>
            <a:pPr algn="r" rtl="1"/>
            <a:r>
              <a:rPr lang="ar-SA" dirty="0"/>
              <a:t>5- ماندي و پرمياكس</a:t>
            </a:r>
            <a:r>
              <a:rPr lang="en-US" dirty="0"/>
              <a:t> (</a:t>
            </a:r>
            <a:r>
              <a:rPr lang="en-US" dirty="0" smtClean="0"/>
              <a:t>MONDY) </a:t>
            </a:r>
            <a:r>
              <a:rPr lang="en-US" dirty="0"/>
              <a:t>&amp; (</a:t>
            </a:r>
            <a:r>
              <a:rPr lang="en-US" dirty="0" smtClean="0"/>
              <a:t>PERMEAUX)  </a:t>
            </a:r>
            <a:endParaRPr lang="en-US" dirty="0"/>
          </a:p>
          <a:p>
            <a:pPr algn="r" rtl="1"/>
            <a:r>
              <a:rPr lang="ar-SA" dirty="0"/>
              <a:t>6- برايسون</a:t>
            </a:r>
            <a:r>
              <a:rPr lang="en-US" dirty="0"/>
              <a:t> (BRYSON) </a:t>
            </a:r>
          </a:p>
          <a:p>
            <a:pPr algn="r" rtl="1"/>
            <a:r>
              <a:rPr lang="ar-SA" dirty="0"/>
              <a:t>7- گلوئك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GLUECK) </a:t>
            </a:r>
          </a:p>
          <a:p>
            <a:pPr algn="r" rtl="1"/>
            <a:r>
              <a:rPr lang="ar-SA" dirty="0"/>
              <a:t>8- رابسون</a:t>
            </a:r>
            <a:r>
              <a:rPr lang="en-US" dirty="0"/>
              <a:t> (ROBSON</a:t>
            </a:r>
            <a:r>
              <a:rPr lang="en-US" dirty="0" smtClean="0"/>
              <a:t>)</a:t>
            </a:r>
            <a:endParaRPr lang="en-US" dirty="0"/>
          </a:p>
          <a:p>
            <a:pPr algn="r" rtl="1"/>
            <a:r>
              <a:rPr lang="en-US" dirty="0"/>
              <a:t> </a:t>
            </a:r>
            <a:r>
              <a:rPr lang="ar-SA" dirty="0"/>
              <a:t>9- استينر</a:t>
            </a:r>
            <a:r>
              <a:rPr lang="en-US" dirty="0"/>
              <a:t>(STEINER)</a:t>
            </a:r>
          </a:p>
        </p:txBody>
      </p:sp>
    </p:spTree>
    <p:extLst>
      <p:ext uri="{BB962C8B-B14F-4D97-AF65-F5344CB8AC3E}">
        <p14:creationId xmlns:p14="http://schemas.microsoft.com/office/powerpoint/2010/main" val="85263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/>
              <a:t>مدل هاي برنامه ريزي استراتژيك سازمانهاي كوچك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 dirty="0"/>
              <a:t>مدل برنامه ريزي استراتژيك  پايه اي (كارتر و مكنامارا) </a:t>
            </a:r>
            <a:endParaRPr lang="en-US" dirty="0"/>
          </a:p>
          <a:p>
            <a:pPr algn="r" rtl="1">
              <a:lnSpc>
                <a:spcPct val="150000"/>
              </a:lnSpc>
            </a:pPr>
            <a:r>
              <a:rPr lang="ar-SA" dirty="0"/>
              <a:t> فرايند برنامه ريزي استراتژيك براي شركتها كوچك و متوسط (مازور)</a:t>
            </a:r>
            <a:endParaRPr lang="en-US" dirty="0"/>
          </a:p>
          <a:p>
            <a:pPr algn="r" rtl="1">
              <a:lnSpc>
                <a:spcPct val="150000"/>
              </a:lnSpc>
            </a:pPr>
            <a:r>
              <a:rPr lang="ar-SA" dirty="0"/>
              <a:t> مدل برنامه ريزي استراتژيك براي شركتها كوچك (فراي و استونر)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87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dirty="0" smtClean="0"/>
              <a:t>  </a:t>
            </a:r>
            <a:r>
              <a:rPr lang="ar-SA" dirty="0" smtClean="0"/>
              <a:t>در </a:t>
            </a:r>
            <a:r>
              <a:rPr lang="ar-SA" dirty="0"/>
              <a:t>نتيجه اين مقايسه تطبيقي، سه عامل ماموريت/چشم انداز، عوامل داخلي/خارجي و استراتژي ها/برنامه هاي استراتژيك به عنوان وجوه مشترك مدلها شناسايي شده و مبناي اصلي طراحي مدل جديد قرار </a:t>
            </a:r>
            <a:r>
              <a:rPr lang="ar-SA" dirty="0" smtClean="0"/>
              <a:t>گرفت</a:t>
            </a:r>
            <a:r>
              <a:rPr lang="fa-IR" dirty="0" smtClean="0"/>
              <a:t>ه اند</a:t>
            </a:r>
            <a:r>
              <a:rPr lang="ar-SA" dirty="0" smtClean="0"/>
              <a:t> </a:t>
            </a:r>
            <a:endParaRPr lang="fa-IR" dirty="0" smtClean="0"/>
          </a:p>
          <a:p>
            <a:pPr marL="0" indent="0" algn="just" rtl="1">
              <a:buNone/>
            </a:pPr>
            <a:r>
              <a:rPr lang="ar-SA" dirty="0"/>
              <a:t>با توجه به ويژگي خاص صنايع كوچك و متوسط– حاكميت و تسلط ديدگاهها، تفكرات و باورهاي مالكان و مديران ارشد بر اهداف، جهت گيريها و برنامه هاي شركت، يك عامل ديگر با عنوان </a:t>
            </a:r>
            <a:r>
              <a:rPr lang="ar-SA" u="sng" dirty="0"/>
              <a:t>"بينش مديران ارشد صنايع كوچك و متوسط" </a:t>
            </a:r>
            <a:r>
              <a:rPr lang="ar-SA" dirty="0"/>
              <a:t>به مدل اضافه شد و مدل جديد با چهار عامل و بصورت شماتيك طراحي گرديد. مدل طراحي شده به روش دلفي از متخصصان برنامه ريزي استراتژيك نظرسنجي شده و اعتبار محتوايي پيدا كرده است</a:t>
            </a:r>
            <a:r>
              <a:rPr lang="en-US" dirty="0"/>
              <a:t>. 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0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388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SA" dirty="0"/>
              <a:t>بنابراين، با مقايسه مدلهاي مختلف برنامه ريزي استراتژيك و صرفنظر از تفاوتهاي ظاهري و جزئي آنها و نيز با تكيه بر مدلهاي سازمانهاي كوچك مي توان ادعا كرد كه كليه اين مدلها به نحوي مراحل سه گانه زير را شامل مي شوند</a:t>
            </a:r>
            <a:r>
              <a:rPr lang="en-US" dirty="0"/>
              <a:t>:</a:t>
            </a:r>
          </a:p>
          <a:p>
            <a:pPr algn="r" rtl="1">
              <a:lnSpc>
                <a:spcPct val="150000"/>
              </a:lnSpc>
            </a:pPr>
            <a:r>
              <a:rPr lang="fa-IR" dirty="0"/>
              <a:t> </a:t>
            </a:r>
            <a:r>
              <a:rPr lang="ar-SA" dirty="0"/>
              <a:t>تعيين رسالت و اهداف شركت؛</a:t>
            </a:r>
            <a:endParaRPr lang="en-US" dirty="0"/>
          </a:p>
          <a:p>
            <a:pPr algn="r" rtl="1">
              <a:lnSpc>
                <a:spcPct val="150000"/>
              </a:lnSpc>
            </a:pPr>
            <a:r>
              <a:rPr lang="en-US" dirty="0"/>
              <a:t> </a:t>
            </a:r>
            <a:r>
              <a:rPr lang="ar-SA" dirty="0"/>
              <a:t>تجزيه و تحليل خارجي و داخلي؛</a:t>
            </a:r>
            <a:endParaRPr lang="en-US" dirty="0"/>
          </a:p>
          <a:p>
            <a:pPr algn="r" rtl="1">
              <a:lnSpc>
                <a:spcPct val="150000"/>
              </a:lnSpc>
            </a:pPr>
            <a:r>
              <a:rPr lang="fa-IR" dirty="0"/>
              <a:t> </a:t>
            </a:r>
            <a:r>
              <a:rPr lang="ar-SA" dirty="0"/>
              <a:t>تعیین استرات</a:t>
            </a:r>
            <a:r>
              <a:rPr lang="fa-IR" dirty="0"/>
              <a:t>ژ</a:t>
            </a:r>
            <a:r>
              <a:rPr lang="ar-SA" dirty="0"/>
              <a:t>یهای شرکت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8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dirty="0"/>
              <a:t>در توسعه مدل مفهومي، بايد به نكات زير توجه </a:t>
            </a:r>
            <a:r>
              <a:rPr lang="ar-SA" dirty="0" smtClean="0"/>
              <a:t>شود</a:t>
            </a:r>
            <a:r>
              <a:rPr lang="fa-IR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SA" dirty="0"/>
              <a:t>ارزشها، نگرشها، بينش و نظرات بنيانگذاران و مديران عالي در سازمانهای کوچک</a:t>
            </a:r>
            <a:endParaRPr lang="en-US" dirty="0"/>
          </a:p>
          <a:p>
            <a:pPr algn="r" rtl="1">
              <a:lnSpc>
                <a:spcPct val="150000"/>
              </a:lnSpc>
            </a:pPr>
            <a:r>
              <a:rPr lang="ar-SA" dirty="0"/>
              <a:t>سازمانهاي كوچك به خاطر مشكلات مالي، نيروي انساني، تخصصي و كوچك بودن كه نسبت به سازمانهاي بزرگ دارند، به مدلي ساده تر، مختصرتر و با تعداد مراحل كمتر نياز دارند </a:t>
            </a:r>
            <a:endParaRPr lang="en-US" dirty="0"/>
          </a:p>
          <a:p>
            <a:pPr algn="r" rtl="1"/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33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ويژگيها و اهداف مدل براي شركتهاي كوچك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ar-SA" dirty="0" smtClean="0"/>
              <a:t>مدل مفهومي براي برنامه ريزي استراتژيك در سازمانهاي كوچك طراحي شده و اهدافي به شرح زير را دنبال </a:t>
            </a:r>
            <a:r>
              <a:rPr lang="fa-IR" dirty="0" smtClean="0"/>
              <a:t>      </a:t>
            </a:r>
            <a:r>
              <a:rPr lang="ar-SA" dirty="0" smtClean="0"/>
              <a:t>مي كند</a:t>
            </a:r>
            <a:r>
              <a:rPr lang="en-US" dirty="0" smtClean="0"/>
              <a:t>:</a:t>
            </a:r>
          </a:p>
          <a:p>
            <a:pPr algn="just" rtl="1"/>
            <a:r>
              <a:rPr lang="ar-SA" dirty="0" smtClean="0"/>
              <a:t>1- ايجاد قابليت برنامه ريزي استراتژيك براي سازمانهاي كوچك</a:t>
            </a:r>
            <a:endParaRPr lang="en-US" dirty="0" smtClean="0"/>
          </a:p>
          <a:p>
            <a:pPr algn="just" rtl="1"/>
            <a:r>
              <a:rPr lang="ar-SA" dirty="0" smtClean="0"/>
              <a:t>2-  متقاعد كردن مديران سازمانهاي كوچك به لزوم برنامه ريزي استراتژيك </a:t>
            </a:r>
            <a:endParaRPr lang="en-US" dirty="0" smtClean="0"/>
          </a:p>
          <a:p>
            <a:pPr algn="just" rtl="1"/>
            <a:r>
              <a:rPr lang="ar-SA" dirty="0" smtClean="0"/>
              <a:t>3-  افزايش توان پاسخگويي سازمانهاي كوچك به تغييرات محيطي و همگامي با آنها </a:t>
            </a:r>
            <a:endParaRPr lang="en-US" dirty="0" smtClean="0"/>
          </a:p>
          <a:p>
            <a:pPr algn="just" rtl="1"/>
            <a:r>
              <a:rPr lang="ar-SA" dirty="0" smtClean="0"/>
              <a:t>4- تعيين مسير توسعه شركت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pPr algn="just" rtl="1"/>
            <a:r>
              <a:rPr lang="ar-SA" dirty="0" smtClean="0"/>
              <a:t>علاوه </a:t>
            </a:r>
            <a:r>
              <a:rPr lang="ar-SA" dirty="0"/>
              <a:t>بر اهداف فوق، مدل مفهومي برنامه ريزي استراتژيك براي سازمانهاي كوچك اهدافي به شرح زير را نيز </a:t>
            </a:r>
            <a:r>
              <a:rPr lang="ar-SA" dirty="0" smtClean="0"/>
              <a:t>دنبال</a:t>
            </a:r>
            <a:r>
              <a:rPr lang="fa-IR" dirty="0" smtClean="0"/>
              <a:t>   </a:t>
            </a:r>
            <a:r>
              <a:rPr lang="ar-SA" dirty="0" smtClean="0"/>
              <a:t> </a:t>
            </a:r>
            <a:r>
              <a:rPr lang="ar-SA" dirty="0"/>
              <a:t>مي كند</a:t>
            </a:r>
            <a:r>
              <a:rPr lang="en-US" dirty="0"/>
              <a:t>:</a:t>
            </a:r>
          </a:p>
          <a:p>
            <a:pPr algn="just" rtl="1"/>
            <a:r>
              <a:rPr lang="en-US" dirty="0" smtClean="0"/>
              <a:t> </a:t>
            </a:r>
            <a:r>
              <a:rPr lang="ar-SA" dirty="0"/>
              <a:t>تسهيل فرايند برنامه ريزي استراتژيك در سازمانهاي كوچك؛</a:t>
            </a:r>
            <a:endParaRPr lang="en-US" dirty="0"/>
          </a:p>
          <a:p>
            <a:pPr algn="just" rtl="1"/>
            <a:r>
              <a:rPr lang="en-US" dirty="0" smtClean="0"/>
              <a:t> </a:t>
            </a:r>
            <a:r>
              <a:rPr lang="ar-SA" dirty="0"/>
              <a:t>بهره مند ساختن سازمانهاي كوچك از مزاياي برنامه ريزي استراتژيك؛</a:t>
            </a:r>
            <a:endParaRPr lang="en-US" dirty="0"/>
          </a:p>
          <a:p>
            <a:pPr algn="just" rtl="1"/>
            <a:r>
              <a:rPr lang="en-US" dirty="0" smtClean="0"/>
              <a:t> </a:t>
            </a:r>
            <a:r>
              <a:rPr lang="ar-SA" dirty="0"/>
              <a:t>شناخت جايگاه فعلي و موقعيت مطلوب آينده شركت؛</a:t>
            </a:r>
            <a:endParaRPr lang="en-US" dirty="0"/>
          </a:p>
          <a:p>
            <a:pPr algn="just" rtl="1"/>
            <a:r>
              <a:rPr lang="en-US" dirty="0" smtClean="0"/>
              <a:t> </a:t>
            </a:r>
            <a:r>
              <a:rPr lang="ar-SA" dirty="0"/>
              <a:t>شناسايي رقبا، مشتريان، تامين كنندگان، محصولات جايگزين و تازه واردها به صنعت؛</a:t>
            </a:r>
            <a:endParaRPr lang="en-US" dirty="0"/>
          </a:p>
          <a:p>
            <a:pPr algn="just" rtl="1"/>
            <a:r>
              <a:rPr lang="fa-IR" dirty="0" smtClean="0"/>
              <a:t>ت</a:t>
            </a:r>
            <a:r>
              <a:rPr lang="ar-SA" dirty="0" smtClean="0"/>
              <a:t>عيين </a:t>
            </a:r>
            <a:r>
              <a:rPr lang="ar-SA" dirty="0"/>
              <a:t>استراتژي هايي كه شركت را به اهداف موردنظر برسانند</a:t>
            </a:r>
            <a:r>
              <a:rPr lang="en-US" dirty="0"/>
              <a:t>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/>
              <a:t>منابع:</a:t>
            </a:r>
            <a:endParaRPr lang="en-US" sz="2400" dirty="0"/>
          </a:p>
          <a:p>
            <a:pPr algn="just" rtl="1"/>
            <a:r>
              <a:rPr lang="ar-SA" sz="2400" dirty="0" smtClean="0"/>
              <a:t>1-فرد</a:t>
            </a:r>
            <a:r>
              <a:rPr lang="fa-IR" sz="2400" dirty="0" smtClean="0"/>
              <a:t> </a:t>
            </a:r>
            <a:r>
              <a:rPr lang="ar-SA" sz="2400" dirty="0" smtClean="0"/>
              <a:t>آر </a:t>
            </a:r>
            <a:r>
              <a:rPr lang="ar-SA" sz="2400" dirty="0"/>
              <a:t>،ديويد(1999) مديريت استراتژيك.علي پارساييان و محمد </a:t>
            </a:r>
            <a:r>
              <a:rPr lang="ar-SA" sz="2400" dirty="0" smtClean="0"/>
              <a:t>اعرابي.تهران:دفتر </a:t>
            </a:r>
            <a:r>
              <a:rPr lang="ar-SA" sz="2400" dirty="0"/>
              <a:t>پژوهشهاي فرهنگي،1379</a:t>
            </a:r>
            <a:endParaRPr lang="en-US" sz="2400" dirty="0"/>
          </a:p>
          <a:p>
            <a:pPr algn="just" rtl="1"/>
            <a:r>
              <a:rPr lang="ar-SA" sz="2400" dirty="0"/>
              <a:t>2-آنالويي،فرهاد كرمي،اژدر(1388)مديريت استراتژيك در صنايع كوچك و متوسط،چاپ اول،تهران،انتشارات امير كبير</a:t>
            </a:r>
            <a:endParaRPr lang="en-US" sz="2400" dirty="0"/>
          </a:p>
          <a:p>
            <a:pPr algn="just" rtl="1"/>
            <a:r>
              <a:rPr lang="ar-SA" sz="2400" dirty="0" smtClean="0"/>
              <a:t>3-</a:t>
            </a:r>
            <a:r>
              <a:rPr lang="en-US" sz="2400" dirty="0" smtClean="0"/>
              <a:t>modir123.ir</a:t>
            </a:r>
            <a:endParaRPr lang="en-US" sz="2400" dirty="0"/>
          </a:p>
          <a:p>
            <a:pPr algn="just" rtl="1"/>
            <a:r>
              <a:rPr lang="ar-SA" sz="2400" dirty="0"/>
              <a:t>4-(</a:t>
            </a:r>
            <a:r>
              <a:rPr lang="en-US" sz="2400" dirty="0"/>
              <a:t>Http://eric-web.tc</a:t>
            </a:r>
            <a:r>
              <a:rPr lang="ar-SA" sz="2400" dirty="0"/>
              <a:t>. </a:t>
            </a:r>
            <a:r>
              <a:rPr lang="en-US" sz="2400" dirty="0"/>
              <a:t>Columbia. edu,2002</a:t>
            </a:r>
            <a:r>
              <a:rPr lang="ar-SA" sz="2400" dirty="0"/>
              <a:t>)</a:t>
            </a:r>
            <a:endParaRPr lang="en-US" sz="2400" dirty="0"/>
          </a:p>
          <a:p>
            <a:pPr algn="just" rtl="1"/>
            <a:r>
              <a:rPr lang="ar-SA" sz="2400" dirty="0"/>
              <a:t> </a:t>
            </a:r>
            <a:r>
              <a:rPr lang="ar-SA" sz="2400" dirty="0" smtClean="0"/>
              <a:t>5-</a:t>
            </a:r>
            <a:r>
              <a:rPr lang="en-US" sz="2400" dirty="0" smtClean="0"/>
              <a:t>system.parsiblog.com</a:t>
            </a:r>
            <a:r>
              <a:rPr lang="ar-SA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22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4525963"/>
          </a:xfrm>
        </p:spPr>
        <p:txBody>
          <a:bodyPr/>
          <a:lstStyle/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dirty="0" smtClean="0"/>
              <a:t>                                 </a:t>
            </a:r>
            <a:r>
              <a:rPr lang="fa-IR" sz="8000" dirty="0" smtClean="0"/>
              <a:t>پایان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86867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638800"/>
          </a:xfrm>
        </p:spPr>
        <p:txBody>
          <a:bodyPr>
            <a:normAutofit/>
          </a:bodyPr>
          <a:lstStyle/>
          <a:p>
            <a:pPr algn="just" rtl="1"/>
            <a:r>
              <a:rPr lang="ar-SA" dirty="0"/>
              <a:t>برنامه ريزي استراتژيك فرايندي است كه اكثر شركتهاي موفق و صاحب نام دنيا از آن براي هدايت و </a:t>
            </a:r>
            <a:r>
              <a:rPr lang="ar-SA" dirty="0" smtClean="0"/>
              <a:t>پيشبرد</a:t>
            </a:r>
            <a:r>
              <a:rPr lang="en-US" dirty="0" smtClean="0"/>
              <a:t>  </a:t>
            </a:r>
            <a:r>
              <a:rPr lang="ar-SA" dirty="0" smtClean="0"/>
              <a:t> </a:t>
            </a:r>
            <a:r>
              <a:rPr lang="ar-SA" dirty="0"/>
              <a:t>برنامه ها و فعاليتهاي خود با افق ديد بلندمدت و درجهت دستيابي به اهداف و تحقق ماموريت سازماني بهره </a:t>
            </a:r>
            <a:r>
              <a:rPr lang="en-US" dirty="0" smtClean="0"/>
              <a:t>        </a:t>
            </a:r>
            <a:r>
              <a:rPr lang="ar-SA" dirty="0" smtClean="0"/>
              <a:t>مي </a:t>
            </a:r>
            <a:r>
              <a:rPr lang="ar-SA" dirty="0"/>
              <a:t>گيرند. </a:t>
            </a:r>
            <a:endParaRPr lang="fa-IR" dirty="0" smtClean="0"/>
          </a:p>
          <a:p>
            <a:pPr algn="just" rtl="1"/>
            <a:r>
              <a:rPr lang="ar-SA" dirty="0"/>
              <a:t>در عصر جدید ، هر سازماني با هر اندازه اي، با تغييرات و تحولات سريعي روبروست و بايد فعاليتهاي خود را طوري برنامه ريزي و مديريت كند كه در محيط متلاطم و بازار به شدت رقابتي موفقيت كسب كرده و تداوم حيات داشته باشد و اين امر مستلزم بهره گيري از برنامه ريزي استراتژیک </a:t>
            </a:r>
            <a:r>
              <a:rPr lang="ar-SA" dirty="0" smtClean="0"/>
              <a:t>است</a:t>
            </a:r>
            <a:r>
              <a:rPr lang="fa-I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2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8006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برنامه ریزی استراتژیک :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از یک طرف آینده نگر بوده و از </a:t>
            </a:r>
            <a:r>
              <a:rPr lang="ar-SA" dirty="0"/>
              <a:t>طريق پيش بيني تحولات آتي اقدامات مناسب را تنظيم مي كند</a:t>
            </a:r>
            <a:endParaRPr lang="fa-IR" dirty="0" smtClean="0"/>
          </a:p>
          <a:p>
            <a:pPr algn="r" rtl="1">
              <a:lnSpc>
                <a:spcPct val="150000"/>
              </a:lnSpc>
            </a:pPr>
            <a:r>
              <a:rPr lang="ar-SA" dirty="0"/>
              <a:t>ازطرف ديگر گرايش به محيط داشته و ارتباط تنگاتنگ با آن </a:t>
            </a:r>
            <a:r>
              <a:rPr lang="ar-SA" dirty="0" smtClean="0"/>
              <a:t>دارد</a:t>
            </a:r>
            <a:r>
              <a:rPr lang="fa-IR" dirty="0" smtClean="0"/>
              <a:t> </a:t>
            </a:r>
            <a:r>
              <a:rPr lang="ar-SA" dirty="0"/>
              <a:t>و</a:t>
            </a:r>
            <a:r>
              <a:rPr lang="ar-SA" b="1" dirty="0"/>
              <a:t> از</a:t>
            </a:r>
            <a:r>
              <a:rPr lang="ar-SA" dirty="0"/>
              <a:t> اين لحاظ مي تواند به سرعت از تغييرات محيط با خبر شده و واكنش مناسب و سريع نشان دهد</a:t>
            </a:r>
            <a:r>
              <a:rPr lang="en-US" dirty="0"/>
              <a:t>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6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343399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SA" dirty="0"/>
              <a:t>باتوجه به نقش و اهميتي كه سازمانهاي كوچك در فعاليتهاي اقتصادي و بازارهاي جهاني پيدا كرده اند و باتوجه به اينكه مانند هر سازمان ديگري با رقابت شديدي مواجهند و همواره به پيروزي مي انديشند ، نيازمند بهره گيري از برنامه ريزي استراتژيك هستند</a:t>
            </a:r>
            <a:r>
              <a:rPr lang="en-US" dirty="0"/>
              <a:t>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6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/>
              <a:t>تعاريف مختلف از برنامه ريزي استراتژيك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algn="just" rtl="1"/>
            <a:r>
              <a:rPr lang="ar-SA" dirty="0"/>
              <a:t>1- فراي و استونر: برنامه ريزي استراتژيك، ابزار مديريتي توانمندي است كه براي كمك به شركتهاي كوچك طراحي مي شود تا آنها به صورت رقابتي خود را با </a:t>
            </a:r>
            <a:r>
              <a:rPr lang="ar-SA" dirty="0" smtClean="0"/>
              <a:t>تغييرات </a:t>
            </a:r>
            <a:r>
              <a:rPr lang="ar-SA" dirty="0"/>
              <a:t>پيش بيني شده محيط تطبيق دهند. </a:t>
            </a:r>
            <a:endParaRPr lang="fa-IR" dirty="0" smtClean="0"/>
          </a:p>
          <a:p>
            <a:pPr algn="just" rtl="1"/>
            <a:r>
              <a:rPr lang="ar-SA" dirty="0"/>
              <a:t>2- لرنر: برنامه ريزي استراتژيك فرايند تغيير سازماني مستمر و پيچيده است. اگر ويژگيهاي زير تركيب شوند، فرايند برنامه ريزي استراتژيك موفق و جامعي را تعريف مي كنند</a:t>
            </a:r>
            <a:r>
              <a:rPr lang="en-US" dirty="0"/>
              <a:t>.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0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SA" dirty="0"/>
              <a:t>3- پفر: برنامه ريزي استراتژيك فرايند ايجاد و توسعه رويه ها و عمليات ضروري براي دستيابي به آينده است</a:t>
            </a:r>
            <a:r>
              <a:rPr lang="ar-SA" dirty="0" smtClean="0"/>
              <a:t>.</a:t>
            </a:r>
            <a:endParaRPr lang="fa-IR" dirty="0" smtClean="0"/>
          </a:p>
          <a:p>
            <a:pPr algn="just" rtl="1">
              <a:lnSpc>
                <a:spcPct val="150000"/>
              </a:lnSpc>
            </a:pPr>
            <a:r>
              <a:rPr lang="ar-SA" dirty="0"/>
              <a:t>4-  مك كون: برنامه ريزي استراتژيك فرايندي براي بازسازي و انتقال سازماني است. </a:t>
            </a:r>
            <a:r>
              <a:rPr lang="ar-S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74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 </a:t>
            </a:r>
            <a:r>
              <a:rPr lang="ar-SA" dirty="0" smtClean="0"/>
              <a:t>در گفتار ساده، يك برنامه استراتژيك مي تواند </a:t>
            </a:r>
            <a:r>
              <a:rPr lang="fa-IR" dirty="0" smtClean="0"/>
              <a:t>: </a:t>
            </a:r>
          </a:p>
          <a:p>
            <a:pPr algn="r" rtl="1">
              <a:lnSpc>
                <a:spcPct val="150000"/>
              </a:lnSpc>
            </a:pPr>
            <a:r>
              <a:rPr lang="ar-SA" dirty="0" smtClean="0"/>
              <a:t>عملكرد را بهبود بخشد</a:t>
            </a:r>
            <a:r>
              <a:rPr lang="fa-IR" dirty="0" smtClean="0"/>
              <a:t>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 </a:t>
            </a:r>
            <a:r>
              <a:rPr lang="ar-SA" dirty="0" smtClean="0"/>
              <a:t>نه تنها </a:t>
            </a:r>
            <a:r>
              <a:rPr lang="fa-IR" dirty="0" smtClean="0"/>
              <a:t>می تواند </a:t>
            </a:r>
            <a:r>
              <a:rPr lang="ar-SA" dirty="0" smtClean="0"/>
              <a:t>درك اعضا از اهداف را بيشتر كند بلكه تفكر آينده گرا را برمبناي درك مشتركي از رسالت سازمان تحريك و ايجاد كند.</a:t>
            </a:r>
            <a:endParaRPr lang="fa-IR" dirty="0" smtClean="0"/>
          </a:p>
          <a:p>
            <a:pPr algn="r" rtl="1">
              <a:lnSpc>
                <a:spcPct val="150000"/>
              </a:lnSpc>
            </a:pPr>
            <a:r>
              <a:rPr lang="ar-SA" dirty="0" smtClean="0"/>
              <a:t> همكاري بين اعضاي يك سازمان وقتي با مفروضات مشتركي نسبت به اهداف مشترك فعاليت كنند، بسيار موثر و اثربخش مي شود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9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fa-IR" dirty="0" smtClean="0"/>
              <a:t>   </a:t>
            </a:r>
            <a:r>
              <a:rPr lang="ar-SA" dirty="0" smtClean="0"/>
              <a:t>ودرنهايت </a:t>
            </a:r>
            <a:r>
              <a:rPr lang="ar-SA" dirty="0"/>
              <a:t>اينكه، </a:t>
            </a:r>
            <a:r>
              <a:rPr lang="ar-SA" u="sng" dirty="0"/>
              <a:t>يك برنامه ريزي استراتژيك موفقيت آميز</a:t>
            </a:r>
            <a:r>
              <a:rPr lang="ar-SA" dirty="0"/>
              <a:t>، </a:t>
            </a:r>
            <a:r>
              <a:rPr lang="fa-IR" dirty="0" smtClean="0"/>
              <a:t>                  </a:t>
            </a:r>
            <a:r>
              <a:rPr lang="ar-SA" dirty="0" smtClean="0"/>
              <a:t>برنامه </a:t>
            </a:r>
            <a:r>
              <a:rPr lang="ar-SA" dirty="0"/>
              <a:t>اي است كه</a:t>
            </a:r>
            <a:r>
              <a:rPr lang="en-US" dirty="0"/>
              <a:t>: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</a:t>
            </a:r>
            <a:r>
              <a:rPr lang="en-US" dirty="0" smtClean="0"/>
              <a:t> </a:t>
            </a:r>
            <a:r>
              <a:rPr lang="ar-SA" dirty="0" smtClean="0"/>
              <a:t>به </a:t>
            </a:r>
            <a:r>
              <a:rPr lang="ar-SA" dirty="0"/>
              <a:t>عمل ختم شود</a:t>
            </a:r>
            <a:r>
              <a:rPr lang="en-US" dirty="0"/>
              <a:t>.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</a:t>
            </a:r>
            <a:r>
              <a:rPr lang="ar-SA" dirty="0" smtClean="0"/>
              <a:t>بينش </a:t>
            </a:r>
            <a:r>
              <a:rPr lang="ar-SA" dirty="0"/>
              <a:t>مشتركي برمبناي ارزشها ايجاد كند</a:t>
            </a:r>
            <a:r>
              <a:rPr lang="en-US" dirty="0"/>
              <a:t>.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</a:t>
            </a:r>
            <a:r>
              <a:rPr lang="ar-SA" dirty="0" smtClean="0"/>
              <a:t>فرايندي </a:t>
            </a:r>
            <a:r>
              <a:rPr lang="ar-SA" dirty="0"/>
              <a:t>همگاني و مشاركتي است كه كاركنان و مديران </a:t>
            </a:r>
            <a:r>
              <a:rPr lang="fa-IR" dirty="0" smtClean="0"/>
              <a:t>    </a:t>
            </a:r>
            <a:r>
              <a:rPr lang="ar-SA" dirty="0" smtClean="0"/>
              <a:t>احساس </a:t>
            </a:r>
            <a:r>
              <a:rPr lang="ar-SA" dirty="0"/>
              <a:t>مالكيت مشترك نسبت به آن دارند</a:t>
            </a:r>
            <a:r>
              <a:rPr lang="en-US" dirty="0"/>
              <a:t>.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</a:t>
            </a:r>
            <a:r>
              <a:rPr lang="ar-SA" dirty="0" smtClean="0"/>
              <a:t>مسئوليت </a:t>
            </a:r>
            <a:r>
              <a:rPr lang="ar-SA" dirty="0"/>
              <a:t>درقبال جامعه را مي پذيرد</a:t>
            </a:r>
            <a:r>
              <a:rPr lang="en-US" dirty="0"/>
              <a:t>.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ن</a:t>
            </a:r>
            <a:r>
              <a:rPr lang="ar-SA" dirty="0" smtClean="0"/>
              <a:t>سبت </a:t>
            </a:r>
            <a:r>
              <a:rPr lang="ar-SA" dirty="0"/>
              <a:t>به محيط خارجي سازمان حساس بوده و بر آن تمركز </a:t>
            </a:r>
            <a:r>
              <a:rPr lang="fa-IR" dirty="0" smtClean="0"/>
              <a:t>داشته باشد</a:t>
            </a:r>
            <a:endParaRPr lang="en-US" dirty="0"/>
          </a:p>
          <a:p>
            <a:pPr marL="0" indent="0" algn="r" rtl="1">
              <a:buNone/>
            </a:pPr>
            <a:r>
              <a:rPr lang="fa-IR" dirty="0" smtClean="0"/>
              <a:t>  </a:t>
            </a:r>
            <a:r>
              <a:rPr lang="ar-SA" dirty="0" smtClean="0"/>
              <a:t>برمبناي </a:t>
            </a:r>
            <a:r>
              <a:rPr lang="ar-SA" dirty="0"/>
              <a:t>داده هاي با كيفيت بالا طرح ريزي مي شود. - بخش كليدي مديريت اثربخش مي باشد</a:t>
            </a:r>
            <a:r>
              <a:rPr lang="en-US" dirty="0"/>
              <a:t>. </a:t>
            </a:r>
          </a:p>
          <a:p>
            <a:pPr marL="0" indent="0" algn="r" rtl="1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13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سازمانهاي بزرگ و كوچك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ar-SA" dirty="0"/>
              <a:t>سازمانها ازنظر شاخصهاي مختلف به انواع گوناگوني تقسيم شده اند و تعريفهاي متفاوتي براي هركدام از آنها در </a:t>
            </a:r>
            <a:r>
              <a:rPr lang="ar-SA" dirty="0" smtClean="0"/>
              <a:t>كشورهاي </a:t>
            </a:r>
            <a:r>
              <a:rPr lang="ar-SA" dirty="0"/>
              <a:t>گوناگون ارائه شده است. 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1131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بسم الله الرحمن الرحیم  مديريت استراتژيك در سازمانهاي كوچك و متوسط</vt:lpstr>
      <vt:lpstr>PowerPoint Presentation</vt:lpstr>
      <vt:lpstr>PowerPoint Presentation</vt:lpstr>
      <vt:lpstr>PowerPoint Presentation</vt:lpstr>
      <vt:lpstr>تعاريف مختلف از برنامه ريزي استراتژيك </vt:lpstr>
      <vt:lpstr>PowerPoint Presentation</vt:lpstr>
      <vt:lpstr>PowerPoint Presentation</vt:lpstr>
      <vt:lpstr>PowerPoint Presentation</vt:lpstr>
      <vt:lpstr>سازمانهاي بزرگ و كوچك</vt:lpstr>
      <vt:lpstr>PowerPoint Presentation</vt:lpstr>
      <vt:lpstr>مدلهاي برنامه ريزي استراتژيك سازمانهاي بزرگ</vt:lpstr>
      <vt:lpstr>مدل هاي برنامه ريزي استراتژيك سازمانهاي كوچك</vt:lpstr>
      <vt:lpstr>PowerPoint Presentation</vt:lpstr>
      <vt:lpstr>PowerPoint Presentation</vt:lpstr>
      <vt:lpstr>در توسعه مدل مفهومي، بايد به نكات زير توجه شود :</vt:lpstr>
      <vt:lpstr>ويژگيها و اهداف مدل براي شركتهاي كوچك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Hossein</dc:creator>
  <cp:lastModifiedBy>sazman</cp:lastModifiedBy>
  <cp:revision>42</cp:revision>
  <dcterms:created xsi:type="dcterms:W3CDTF">2013-12-05T05:51:08Z</dcterms:created>
  <dcterms:modified xsi:type="dcterms:W3CDTF">2013-06-04T05:19:06Z</dcterms:modified>
</cp:coreProperties>
</file>