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sldIdLst>
    <p:sldId id="293" r:id="rId2"/>
    <p:sldId id="294" r:id="rId3"/>
    <p:sldId id="256" r:id="rId4"/>
    <p:sldId id="257" r:id="rId5"/>
    <p:sldId id="290" r:id="rId6"/>
    <p:sldId id="258" r:id="rId7"/>
    <p:sldId id="259" r:id="rId8"/>
    <p:sldId id="260" r:id="rId9"/>
    <p:sldId id="261" r:id="rId10"/>
    <p:sldId id="262" r:id="rId11"/>
    <p:sldId id="263" r:id="rId12"/>
    <p:sldId id="264" r:id="rId13"/>
    <p:sldId id="265" r:id="rId14"/>
    <p:sldId id="274" r:id="rId15"/>
    <p:sldId id="266" r:id="rId16"/>
    <p:sldId id="267" r:id="rId17"/>
    <p:sldId id="268" r:id="rId18"/>
    <p:sldId id="269" r:id="rId19"/>
    <p:sldId id="270" r:id="rId20"/>
    <p:sldId id="271" r:id="rId21"/>
    <p:sldId id="272" r:id="rId22"/>
    <p:sldId id="275" r:id="rId23"/>
    <p:sldId id="291" r:id="rId24"/>
    <p:sldId id="276" r:id="rId25"/>
    <p:sldId id="277" r:id="rId26"/>
    <p:sldId id="278" r:id="rId27"/>
    <p:sldId id="280" r:id="rId28"/>
    <p:sldId id="281" r:id="rId29"/>
    <p:sldId id="282" r:id="rId30"/>
    <p:sldId id="283" r:id="rId31"/>
    <p:sldId id="284" r:id="rId32"/>
    <p:sldId id="285" r:id="rId33"/>
    <p:sldId id="286" r:id="rId34"/>
    <p:sldId id="292" r:id="rId35"/>
    <p:sldId id="287" r:id="rId36"/>
    <p:sldId id="288" r:id="rId37"/>
    <p:sldId id="289" r:id="rId38"/>
    <p:sldId id="29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45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33AEFD-2410-4FB5-B112-2947564C0B6D}" type="doc">
      <dgm:prSet loTypeId="urn:microsoft.com/office/officeart/2005/8/layout/orgChart1" loCatId="hierarchy" qsTypeId="urn:microsoft.com/office/officeart/2005/8/quickstyle/3d3" qsCatId="3D" csTypeId="urn:microsoft.com/office/officeart/2005/8/colors/accent1_2" csCatId="accent1" phldr="1"/>
      <dgm:spPr/>
      <dgm:t>
        <a:bodyPr/>
        <a:lstStyle/>
        <a:p>
          <a:endParaRPr lang="en-US"/>
        </a:p>
      </dgm:t>
    </dgm:pt>
    <dgm:pt modelId="{9C236EFD-D4DE-43C7-A704-80CB423D09BF}">
      <dgm:prSet phldrT="[Text]" custT="1"/>
      <dgm:spPr/>
      <dgm:t>
        <a:bodyPr/>
        <a:lstStyle/>
        <a:p>
          <a:pPr algn="ctr"/>
          <a:r>
            <a:rPr lang="fa-IR" sz="2500" b="1" dirty="0" smtClean="0">
              <a:cs typeface="B Mitra" panose="00000400000000000000" pitchFamily="2" charset="-78"/>
            </a:rPr>
            <a:t>استراتژی سطح سازمانی</a:t>
          </a:r>
          <a:endParaRPr lang="en-US" sz="2500" b="1" dirty="0">
            <a:cs typeface="B Mitra" panose="00000400000000000000" pitchFamily="2" charset="-78"/>
          </a:endParaRPr>
        </a:p>
      </dgm:t>
    </dgm:pt>
    <dgm:pt modelId="{9857DC07-AB1E-498D-9CB5-5E3A37C0391B}" type="parTrans" cxnId="{7B8F90DE-1393-4897-BAE3-607BF500F990}">
      <dgm:prSet/>
      <dgm:spPr/>
      <dgm:t>
        <a:bodyPr/>
        <a:lstStyle/>
        <a:p>
          <a:endParaRPr lang="en-US"/>
        </a:p>
      </dgm:t>
    </dgm:pt>
    <dgm:pt modelId="{E8BB5C2E-12D2-47F0-909D-3C4549626DDA}" type="sibTrans" cxnId="{7B8F90DE-1393-4897-BAE3-607BF500F990}">
      <dgm:prSet/>
      <dgm:spPr/>
      <dgm:t>
        <a:bodyPr/>
        <a:lstStyle/>
        <a:p>
          <a:endParaRPr lang="en-US"/>
        </a:p>
      </dgm:t>
    </dgm:pt>
    <dgm:pt modelId="{302AD125-E704-47E4-906C-8AD14A6D2563}">
      <dgm:prSet phldrT="[Text]" custT="1"/>
      <dgm:spPr/>
      <dgm:t>
        <a:bodyPr/>
        <a:lstStyle/>
        <a:p>
          <a:pPr algn="ctr"/>
          <a:r>
            <a:rPr lang="fa-IR" sz="2500" b="1" dirty="0" smtClean="0">
              <a:cs typeface="B Mitra" panose="00000400000000000000" pitchFamily="2" charset="-78"/>
            </a:rPr>
            <a:t>سطح بازرگانی دو</a:t>
          </a:r>
          <a:endParaRPr lang="en-US" sz="2500" b="1" dirty="0">
            <a:cs typeface="B Mitra" panose="00000400000000000000" pitchFamily="2" charset="-78"/>
          </a:endParaRPr>
        </a:p>
      </dgm:t>
    </dgm:pt>
    <dgm:pt modelId="{28AAB2A3-3289-4E42-B5D5-D2F9E31EE02D}" type="parTrans" cxnId="{6D4B0611-DBD3-474C-9040-4892A0A2C216}">
      <dgm:prSet/>
      <dgm:spPr>
        <a:ln w="38100">
          <a:solidFill>
            <a:schemeClr val="tx1"/>
          </a:solidFill>
        </a:ln>
      </dgm:spPr>
      <dgm:t>
        <a:bodyPr/>
        <a:lstStyle/>
        <a:p>
          <a:pPr algn="ctr"/>
          <a:endParaRPr lang="en-US"/>
        </a:p>
      </dgm:t>
    </dgm:pt>
    <dgm:pt modelId="{3ACECE6E-D118-4991-8684-0801C84AD198}" type="sibTrans" cxnId="{6D4B0611-DBD3-474C-9040-4892A0A2C216}">
      <dgm:prSet/>
      <dgm:spPr/>
      <dgm:t>
        <a:bodyPr/>
        <a:lstStyle/>
        <a:p>
          <a:endParaRPr lang="en-US"/>
        </a:p>
      </dgm:t>
    </dgm:pt>
    <dgm:pt modelId="{F3EC168D-F390-4552-805B-2CC40B170F03}">
      <dgm:prSet phldrT="[Text]" custT="1"/>
      <dgm:spPr/>
      <dgm:t>
        <a:bodyPr/>
        <a:lstStyle/>
        <a:p>
          <a:pPr algn="ctr"/>
          <a:r>
            <a:rPr lang="fa-IR" sz="2500" b="1" dirty="0" smtClean="0">
              <a:cs typeface="B Mitra" panose="00000400000000000000" pitchFamily="2" charset="-78"/>
            </a:rPr>
            <a:t>سطح بازرگانی یک</a:t>
          </a:r>
          <a:endParaRPr lang="en-US" sz="2500" b="1" dirty="0">
            <a:cs typeface="B Mitra" panose="00000400000000000000" pitchFamily="2" charset="-78"/>
          </a:endParaRPr>
        </a:p>
      </dgm:t>
    </dgm:pt>
    <dgm:pt modelId="{2CAB1F7E-FFA0-4601-8EFE-0DDD4514559B}" type="parTrans" cxnId="{FBEA835A-F1D1-41F7-9BBE-88F781DBB43F}">
      <dgm:prSet/>
      <dgm:spPr>
        <a:ln w="38100">
          <a:solidFill>
            <a:schemeClr val="tx1"/>
          </a:solidFill>
        </a:ln>
      </dgm:spPr>
      <dgm:t>
        <a:bodyPr/>
        <a:lstStyle/>
        <a:p>
          <a:pPr algn="ctr"/>
          <a:endParaRPr lang="en-US"/>
        </a:p>
      </dgm:t>
    </dgm:pt>
    <dgm:pt modelId="{0C26DC75-A89A-4C39-ADAE-37F0D25E2D60}" type="sibTrans" cxnId="{FBEA835A-F1D1-41F7-9BBE-88F781DBB43F}">
      <dgm:prSet/>
      <dgm:spPr/>
      <dgm:t>
        <a:bodyPr/>
        <a:lstStyle/>
        <a:p>
          <a:endParaRPr lang="en-US"/>
        </a:p>
      </dgm:t>
    </dgm:pt>
    <dgm:pt modelId="{8DBF6B05-943B-4AF4-9EF3-DBD047C3AC16}">
      <dgm:prSet phldrT="[Text]" custT="1"/>
      <dgm:spPr/>
      <dgm:t>
        <a:bodyPr/>
        <a:lstStyle/>
        <a:p>
          <a:pPr algn="ctr"/>
          <a:r>
            <a:rPr lang="fa-IR" sz="2500" b="1" dirty="0" smtClean="0">
              <a:cs typeface="B Mitra" panose="00000400000000000000" pitchFamily="2" charset="-78"/>
            </a:rPr>
            <a:t>بازاریابی</a:t>
          </a:r>
          <a:endParaRPr lang="en-US" sz="2500" b="1" dirty="0">
            <a:cs typeface="B Mitra" panose="00000400000000000000" pitchFamily="2" charset="-78"/>
          </a:endParaRPr>
        </a:p>
      </dgm:t>
    </dgm:pt>
    <dgm:pt modelId="{3AA774A3-5B22-4B82-9FF5-0DD70C72AB5A}" type="parTrans" cxnId="{79805F99-40AC-4CC2-B61C-1D969B1B86A2}">
      <dgm:prSet/>
      <dgm:spPr/>
      <dgm:t>
        <a:bodyPr/>
        <a:lstStyle/>
        <a:p>
          <a:endParaRPr lang="en-US"/>
        </a:p>
      </dgm:t>
    </dgm:pt>
    <dgm:pt modelId="{C7CEA659-1C45-43DE-AD03-465E17AA90D8}" type="sibTrans" cxnId="{79805F99-40AC-4CC2-B61C-1D969B1B86A2}">
      <dgm:prSet/>
      <dgm:spPr/>
      <dgm:t>
        <a:bodyPr/>
        <a:lstStyle/>
        <a:p>
          <a:endParaRPr lang="en-US"/>
        </a:p>
      </dgm:t>
    </dgm:pt>
    <dgm:pt modelId="{6733357C-6983-4AAB-9186-9C568BC27287}">
      <dgm:prSet phldrT="[Text]" custT="1"/>
      <dgm:spPr/>
      <dgm:t>
        <a:bodyPr/>
        <a:lstStyle/>
        <a:p>
          <a:pPr algn="ctr"/>
          <a:r>
            <a:rPr lang="fa-IR" sz="2500" b="1" dirty="0" smtClean="0">
              <a:cs typeface="B Mitra" panose="00000400000000000000" pitchFamily="2" charset="-78"/>
            </a:rPr>
            <a:t>پژوهش</a:t>
          </a:r>
          <a:endParaRPr lang="en-US" sz="2500" b="1" dirty="0">
            <a:cs typeface="B Mitra" panose="00000400000000000000" pitchFamily="2" charset="-78"/>
          </a:endParaRPr>
        </a:p>
      </dgm:t>
    </dgm:pt>
    <dgm:pt modelId="{6D5A50BA-970C-4B0B-898D-9E67A5D8B6F7}" type="parTrans" cxnId="{7F144B5C-B2E0-4CA1-9ECC-99B553D81D5A}">
      <dgm:prSet/>
      <dgm:spPr/>
      <dgm:t>
        <a:bodyPr/>
        <a:lstStyle/>
        <a:p>
          <a:endParaRPr lang="en-US"/>
        </a:p>
      </dgm:t>
    </dgm:pt>
    <dgm:pt modelId="{E7D3F8E4-8683-46F0-ACF0-5D0A8E0BEFFF}" type="sibTrans" cxnId="{7F144B5C-B2E0-4CA1-9ECC-99B553D81D5A}">
      <dgm:prSet/>
      <dgm:spPr/>
      <dgm:t>
        <a:bodyPr/>
        <a:lstStyle/>
        <a:p>
          <a:endParaRPr lang="en-US"/>
        </a:p>
      </dgm:t>
    </dgm:pt>
    <dgm:pt modelId="{C85D32A3-8010-48BB-A827-1FFBA57ABDA2}">
      <dgm:prSet phldrT="[Text]" custT="1"/>
      <dgm:spPr/>
      <dgm:t>
        <a:bodyPr/>
        <a:lstStyle/>
        <a:p>
          <a:pPr algn="ctr"/>
          <a:r>
            <a:rPr lang="fa-IR" sz="2500" b="1" dirty="0" smtClean="0">
              <a:cs typeface="B Mitra" panose="00000400000000000000" pitchFamily="2" charset="-78"/>
            </a:rPr>
            <a:t>منابع</a:t>
          </a:r>
          <a:r>
            <a:rPr lang="fa-IR" sz="3200" dirty="0" smtClean="0"/>
            <a:t> </a:t>
          </a:r>
          <a:r>
            <a:rPr lang="fa-IR" sz="2500" b="1" dirty="0" smtClean="0">
              <a:cs typeface="B Mitra" panose="00000400000000000000" pitchFamily="2" charset="-78"/>
            </a:rPr>
            <a:t>انسانی</a:t>
          </a:r>
          <a:endParaRPr lang="en-US" sz="3200" dirty="0"/>
        </a:p>
      </dgm:t>
    </dgm:pt>
    <dgm:pt modelId="{B8C2AA88-E99F-4ED1-875F-D9F9F4D55AB9}" type="parTrans" cxnId="{5ECA8A41-28CA-4A5C-8AD8-723E46742181}">
      <dgm:prSet/>
      <dgm:spPr/>
      <dgm:t>
        <a:bodyPr/>
        <a:lstStyle/>
        <a:p>
          <a:endParaRPr lang="en-US"/>
        </a:p>
      </dgm:t>
    </dgm:pt>
    <dgm:pt modelId="{2030E543-CE8E-4EF0-B9B2-5F35CBE22FFF}" type="sibTrans" cxnId="{5ECA8A41-28CA-4A5C-8AD8-723E46742181}">
      <dgm:prSet/>
      <dgm:spPr/>
      <dgm:t>
        <a:bodyPr/>
        <a:lstStyle/>
        <a:p>
          <a:endParaRPr lang="en-US"/>
        </a:p>
      </dgm:t>
    </dgm:pt>
    <dgm:pt modelId="{4469F1D0-6BD1-49E5-90D1-B61A2478CEC1}" type="pres">
      <dgm:prSet presAssocID="{6333AEFD-2410-4FB5-B112-2947564C0B6D}" presName="hierChild1" presStyleCnt="0">
        <dgm:presLayoutVars>
          <dgm:orgChart val="1"/>
          <dgm:chPref val="1"/>
          <dgm:dir/>
          <dgm:animOne val="branch"/>
          <dgm:animLvl val="lvl"/>
          <dgm:resizeHandles/>
        </dgm:presLayoutVars>
      </dgm:prSet>
      <dgm:spPr/>
      <dgm:t>
        <a:bodyPr/>
        <a:lstStyle/>
        <a:p>
          <a:endParaRPr lang="en-US"/>
        </a:p>
      </dgm:t>
    </dgm:pt>
    <dgm:pt modelId="{F46FBD0A-7E7F-4790-97AD-086389579CA1}" type="pres">
      <dgm:prSet presAssocID="{9C236EFD-D4DE-43C7-A704-80CB423D09BF}" presName="hierRoot1" presStyleCnt="0">
        <dgm:presLayoutVars>
          <dgm:hierBranch val="init"/>
        </dgm:presLayoutVars>
      </dgm:prSet>
      <dgm:spPr/>
    </dgm:pt>
    <dgm:pt modelId="{6644B419-BCA0-4451-B926-66F0E222CF15}" type="pres">
      <dgm:prSet presAssocID="{9C236EFD-D4DE-43C7-A704-80CB423D09BF}" presName="rootComposite1" presStyleCnt="0"/>
      <dgm:spPr/>
    </dgm:pt>
    <dgm:pt modelId="{12360A90-E6DD-4668-BE2A-434A4F049B30}" type="pres">
      <dgm:prSet presAssocID="{9C236EFD-D4DE-43C7-A704-80CB423D09BF}" presName="rootText1" presStyleLbl="node0" presStyleIdx="0" presStyleCnt="4" custScaleX="169781" custLinFactX="54294" custLinFactNeighborX="100000" custLinFactNeighborY="-97539">
        <dgm:presLayoutVars>
          <dgm:chPref val="3"/>
        </dgm:presLayoutVars>
      </dgm:prSet>
      <dgm:spPr/>
      <dgm:t>
        <a:bodyPr/>
        <a:lstStyle/>
        <a:p>
          <a:endParaRPr lang="en-US"/>
        </a:p>
      </dgm:t>
    </dgm:pt>
    <dgm:pt modelId="{83F7BE64-7925-4FA1-BB83-BEDAA9A737CB}" type="pres">
      <dgm:prSet presAssocID="{9C236EFD-D4DE-43C7-A704-80CB423D09BF}" presName="rootConnector1" presStyleLbl="node1" presStyleIdx="0" presStyleCnt="0"/>
      <dgm:spPr/>
      <dgm:t>
        <a:bodyPr/>
        <a:lstStyle/>
        <a:p>
          <a:endParaRPr lang="en-US"/>
        </a:p>
      </dgm:t>
    </dgm:pt>
    <dgm:pt modelId="{3E3435E1-2C83-4FA9-854F-76E65746CA11}" type="pres">
      <dgm:prSet presAssocID="{9C236EFD-D4DE-43C7-A704-80CB423D09BF}" presName="hierChild2" presStyleCnt="0"/>
      <dgm:spPr/>
    </dgm:pt>
    <dgm:pt modelId="{FF922798-4C36-4439-BD37-8C274C1C7A38}" type="pres">
      <dgm:prSet presAssocID="{28AAB2A3-3289-4E42-B5D5-D2F9E31EE02D}" presName="Name37" presStyleLbl="parChTrans1D2" presStyleIdx="0" presStyleCnt="2"/>
      <dgm:spPr/>
      <dgm:t>
        <a:bodyPr/>
        <a:lstStyle/>
        <a:p>
          <a:endParaRPr lang="en-US"/>
        </a:p>
      </dgm:t>
    </dgm:pt>
    <dgm:pt modelId="{EE72EF8D-180E-4648-9CEF-B65636AAC6E1}" type="pres">
      <dgm:prSet presAssocID="{302AD125-E704-47E4-906C-8AD14A6D2563}" presName="hierRoot2" presStyleCnt="0">
        <dgm:presLayoutVars>
          <dgm:hierBranch val="init"/>
        </dgm:presLayoutVars>
      </dgm:prSet>
      <dgm:spPr/>
    </dgm:pt>
    <dgm:pt modelId="{00AE6F62-2BB3-486B-8954-2E6D1D5FCC33}" type="pres">
      <dgm:prSet presAssocID="{302AD125-E704-47E4-906C-8AD14A6D2563}" presName="rootComposite" presStyleCnt="0"/>
      <dgm:spPr/>
    </dgm:pt>
    <dgm:pt modelId="{908EA9E0-6521-4D4A-A270-EC0AD4F76FDF}" type="pres">
      <dgm:prSet presAssocID="{302AD125-E704-47E4-906C-8AD14A6D2563}" presName="rootText" presStyleLbl="node2" presStyleIdx="0" presStyleCnt="2" custScaleX="112392" custLinFactX="16660" custLinFactNeighborX="100000" custLinFactNeighborY="-94664">
        <dgm:presLayoutVars>
          <dgm:chPref val="3"/>
        </dgm:presLayoutVars>
      </dgm:prSet>
      <dgm:spPr/>
      <dgm:t>
        <a:bodyPr/>
        <a:lstStyle/>
        <a:p>
          <a:endParaRPr lang="en-US"/>
        </a:p>
      </dgm:t>
    </dgm:pt>
    <dgm:pt modelId="{6302E39F-3D10-46A8-9154-B8DD0C9D667B}" type="pres">
      <dgm:prSet presAssocID="{302AD125-E704-47E4-906C-8AD14A6D2563}" presName="rootConnector" presStyleLbl="node2" presStyleIdx="0" presStyleCnt="2"/>
      <dgm:spPr/>
      <dgm:t>
        <a:bodyPr/>
        <a:lstStyle/>
        <a:p>
          <a:endParaRPr lang="en-US"/>
        </a:p>
      </dgm:t>
    </dgm:pt>
    <dgm:pt modelId="{EAC75A30-81C7-428C-A426-656D6E32CCB5}" type="pres">
      <dgm:prSet presAssocID="{302AD125-E704-47E4-906C-8AD14A6D2563}" presName="hierChild4" presStyleCnt="0"/>
      <dgm:spPr/>
    </dgm:pt>
    <dgm:pt modelId="{63ACAE25-7E87-4D4A-BCB4-60F785FA8917}" type="pres">
      <dgm:prSet presAssocID="{302AD125-E704-47E4-906C-8AD14A6D2563}" presName="hierChild5" presStyleCnt="0"/>
      <dgm:spPr/>
    </dgm:pt>
    <dgm:pt modelId="{38329335-683A-4089-BDD6-1A3CFF3AFABA}" type="pres">
      <dgm:prSet presAssocID="{2CAB1F7E-FFA0-4601-8EFE-0DDD4514559B}" presName="Name37" presStyleLbl="parChTrans1D2" presStyleIdx="1" presStyleCnt="2"/>
      <dgm:spPr/>
      <dgm:t>
        <a:bodyPr/>
        <a:lstStyle/>
        <a:p>
          <a:endParaRPr lang="en-US"/>
        </a:p>
      </dgm:t>
    </dgm:pt>
    <dgm:pt modelId="{CF60C1CC-FDB4-4DFC-8FEA-C27B741E6EAE}" type="pres">
      <dgm:prSet presAssocID="{F3EC168D-F390-4552-805B-2CC40B170F03}" presName="hierRoot2" presStyleCnt="0">
        <dgm:presLayoutVars>
          <dgm:hierBranch val="init"/>
        </dgm:presLayoutVars>
      </dgm:prSet>
      <dgm:spPr/>
    </dgm:pt>
    <dgm:pt modelId="{15E1FADA-D108-4B47-AD45-3160386D097F}" type="pres">
      <dgm:prSet presAssocID="{F3EC168D-F390-4552-805B-2CC40B170F03}" presName="rootComposite" presStyleCnt="0"/>
      <dgm:spPr/>
    </dgm:pt>
    <dgm:pt modelId="{16CCFB97-AFCA-4B08-A32B-F5AF1FE28147}" type="pres">
      <dgm:prSet presAssocID="{F3EC168D-F390-4552-805B-2CC40B170F03}" presName="rootText" presStyleLbl="node2" presStyleIdx="1" presStyleCnt="2" custScaleX="116299" custLinFactX="70078" custLinFactNeighborX="100000" custLinFactNeighborY="-94664">
        <dgm:presLayoutVars>
          <dgm:chPref val="3"/>
        </dgm:presLayoutVars>
      </dgm:prSet>
      <dgm:spPr/>
      <dgm:t>
        <a:bodyPr/>
        <a:lstStyle/>
        <a:p>
          <a:endParaRPr lang="en-US"/>
        </a:p>
      </dgm:t>
    </dgm:pt>
    <dgm:pt modelId="{44DDA9FB-FD3D-4D4C-B8A5-C89CED5E1F45}" type="pres">
      <dgm:prSet presAssocID="{F3EC168D-F390-4552-805B-2CC40B170F03}" presName="rootConnector" presStyleLbl="node2" presStyleIdx="1" presStyleCnt="2"/>
      <dgm:spPr/>
      <dgm:t>
        <a:bodyPr/>
        <a:lstStyle/>
        <a:p>
          <a:endParaRPr lang="en-US"/>
        </a:p>
      </dgm:t>
    </dgm:pt>
    <dgm:pt modelId="{2EE90BCD-BA64-4C04-A26D-49D8426DB041}" type="pres">
      <dgm:prSet presAssocID="{F3EC168D-F390-4552-805B-2CC40B170F03}" presName="hierChild4" presStyleCnt="0"/>
      <dgm:spPr/>
    </dgm:pt>
    <dgm:pt modelId="{4CA28D26-6280-4C97-BA97-A63EF800F97C}" type="pres">
      <dgm:prSet presAssocID="{F3EC168D-F390-4552-805B-2CC40B170F03}" presName="hierChild5" presStyleCnt="0"/>
      <dgm:spPr/>
    </dgm:pt>
    <dgm:pt modelId="{93286F75-0643-4BCD-A8E9-A2354865030B}" type="pres">
      <dgm:prSet presAssocID="{9C236EFD-D4DE-43C7-A704-80CB423D09BF}" presName="hierChild3" presStyleCnt="0"/>
      <dgm:spPr/>
    </dgm:pt>
    <dgm:pt modelId="{6D5F1AF0-4052-440C-9064-F6F5622E737C}" type="pres">
      <dgm:prSet presAssocID="{8DBF6B05-943B-4AF4-9EF3-DBD047C3AC16}" presName="hierRoot1" presStyleCnt="0">
        <dgm:presLayoutVars>
          <dgm:hierBranch val="init"/>
        </dgm:presLayoutVars>
      </dgm:prSet>
      <dgm:spPr/>
    </dgm:pt>
    <dgm:pt modelId="{BEEF0182-DC61-4BBD-9E6D-2664F92E1BF6}" type="pres">
      <dgm:prSet presAssocID="{8DBF6B05-943B-4AF4-9EF3-DBD047C3AC16}" presName="rootComposite1" presStyleCnt="0"/>
      <dgm:spPr/>
    </dgm:pt>
    <dgm:pt modelId="{0258F442-4371-410E-8747-16596740B130}" type="pres">
      <dgm:prSet presAssocID="{8DBF6B05-943B-4AF4-9EF3-DBD047C3AC16}" presName="rootText1" presStyleLbl="node0" presStyleIdx="1" presStyleCnt="4" custLinFactY="74006" custLinFactNeighborX="-240" custLinFactNeighborY="100000">
        <dgm:presLayoutVars>
          <dgm:chPref val="3"/>
        </dgm:presLayoutVars>
      </dgm:prSet>
      <dgm:spPr/>
      <dgm:t>
        <a:bodyPr/>
        <a:lstStyle/>
        <a:p>
          <a:endParaRPr lang="en-US"/>
        </a:p>
      </dgm:t>
    </dgm:pt>
    <dgm:pt modelId="{1461EAB2-A663-4CA0-8275-06868E1B0BA9}" type="pres">
      <dgm:prSet presAssocID="{8DBF6B05-943B-4AF4-9EF3-DBD047C3AC16}" presName="rootConnector1" presStyleLbl="node1" presStyleIdx="0" presStyleCnt="0"/>
      <dgm:spPr/>
      <dgm:t>
        <a:bodyPr/>
        <a:lstStyle/>
        <a:p>
          <a:endParaRPr lang="en-US"/>
        </a:p>
      </dgm:t>
    </dgm:pt>
    <dgm:pt modelId="{5ED12845-D38C-4DC1-B93A-6F31517CE936}" type="pres">
      <dgm:prSet presAssocID="{8DBF6B05-943B-4AF4-9EF3-DBD047C3AC16}" presName="hierChild2" presStyleCnt="0"/>
      <dgm:spPr/>
    </dgm:pt>
    <dgm:pt modelId="{5E572086-BB06-4679-A8A9-2B85B40CE25F}" type="pres">
      <dgm:prSet presAssocID="{8DBF6B05-943B-4AF4-9EF3-DBD047C3AC16}" presName="hierChild3" presStyleCnt="0"/>
      <dgm:spPr/>
    </dgm:pt>
    <dgm:pt modelId="{59CCB229-ACB2-4D90-8E14-775F9BCF17A8}" type="pres">
      <dgm:prSet presAssocID="{6733357C-6983-4AAB-9186-9C568BC27287}" presName="hierRoot1" presStyleCnt="0">
        <dgm:presLayoutVars>
          <dgm:hierBranch val="init"/>
        </dgm:presLayoutVars>
      </dgm:prSet>
      <dgm:spPr/>
    </dgm:pt>
    <dgm:pt modelId="{151B1932-2432-44FB-A820-4DAF770730E6}" type="pres">
      <dgm:prSet presAssocID="{6733357C-6983-4AAB-9186-9C568BC27287}" presName="rootComposite1" presStyleCnt="0"/>
      <dgm:spPr/>
    </dgm:pt>
    <dgm:pt modelId="{DEF6095F-568E-488B-B0F4-C532F2E96C11}" type="pres">
      <dgm:prSet presAssocID="{6733357C-6983-4AAB-9186-9C568BC27287}" presName="rootText1" presStyleLbl="node0" presStyleIdx="2" presStyleCnt="4" custLinFactY="74006" custLinFactNeighborX="-9339" custLinFactNeighborY="100000">
        <dgm:presLayoutVars>
          <dgm:chPref val="3"/>
        </dgm:presLayoutVars>
      </dgm:prSet>
      <dgm:spPr/>
      <dgm:t>
        <a:bodyPr/>
        <a:lstStyle/>
        <a:p>
          <a:endParaRPr lang="en-US"/>
        </a:p>
      </dgm:t>
    </dgm:pt>
    <dgm:pt modelId="{63EEF9E5-5580-4FF8-B899-3DE370A27A36}" type="pres">
      <dgm:prSet presAssocID="{6733357C-6983-4AAB-9186-9C568BC27287}" presName="rootConnector1" presStyleLbl="node1" presStyleIdx="0" presStyleCnt="0"/>
      <dgm:spPr/>
      <dgm:t>
        <a:bodyPr/>
        <a:lstStyle/>
        <a:p>
          <a:endParaRPr lang="en-US"/>
        </a:p>
      </dgm:t>
    </dgm:pt>
    <dgm:pt modelId="{7478CDCE-6EDB-4F31-9272-EED9673D2918}" type="pres">
      <dgm:prSet presAssocID="{6733357C-6983-4AAB-9186-9C568BC27287}" presName="hierChild2" presStyleCnt="0"/>
      <dgm:spPr/>
    </dgm:pt>
    <dgm:pt modelId="{DCDCB960-6E6F-4CBD-9961-6701E9AC0EA0}" type="pres">
      <dgm:prSet presAssocID="{6733357C-6983-4AAB-9186-9C568BC27287}" presName="hierChild3" presStyleCnt="0"/>
      <dgm:spPr/>
    </dgm:pt>
    <dgm:pt modelId="{E5C38361-BEFE-4944-B66E-1B8DA031B175}" type="pres">
      <dgm:prSet presAssocID="{C85D32A3-8010-48BB-A827-1FFBA57ABDA2}" presName="hierRoot1" presStyleCnt="0">
        <dgm:presLayoutVars>
          <dgm:hierBranch val="init"/>
        </dgm:presLayoutVars>
      </dgm:prSet>
      <dgm:spPr/>
    </dgm:pt>
    <dgm:pt modelId="{DEDC0AEE-CE58-4598-86C9-041C0F3F9D81}" type="pres">
      <dgm:prSet presAssocID="{C85D32A3-8010-48BB-A827-1FFBA57ABDA2}" presName="rootComposite1" presStyleCnt="0"/>
      <dgm:spPr/>
    </dgm:pt>
    <dgm:pt modelId="{CCCF47BF-5726-4A93-99A9-E7E5373F6094}" type="pres">
      <dgm:prSet presAssocID="{C85D32A3-8010-48BB-A827-1FFBA57ABDA2}" presName="rootText1" presStyleLbl="node0" presStyleIdx="3" presStyleCnt="4" custLinFactY="74006" custLinFactNeighborX="-22315" custLinFactNeighborY="100000">
        <dgm:presLayoutVars>
          <dgm:chPref val="3"/>
        </dgm:presLayoutVars>
      </dgm:prSet>
      <dgm:spPr/>
      <dgm:t>
        <a:bodyPr/>
        <a:lstStyle/>
        <a:p>
          <a:endParaRPr lang="en-US"/>
        </a:p>
      </dgm:t>
    </dgm:pt>
    <dgm:pt modelId="{0CFBED48-352A-450E-BE95-1CB76AAF5D8A}" type="pres">
      <dgm:prSet presAssocID="{C85D32A3-8010-48BB-A827-1FFBA57ABDA2}" presName="rootConnector1" presStyleLbl="node1" presStyleIdx="0" presStyleCnt="0"/>
      <dgm:spPr/>
      <dgm:t>
        <a:bodyPr/>
        <a:lstStyle/>
        <a:p>
          <a:endParaRPr lang="en-US"/>
        </a:p>
      </dgm:t>
    </dgm:pt>
    <dgm:pt modelId="{E0C4DD46-CCE1-4CC0-A4BF-A61F34ED0443}" type="pres">
      <dgm:prSet presAssocID="{C85D32A3-8010-48BB-A827-1FFBA57ABDA2}" presName="hierChild2" presStyleCnt="0"/>
      <dgm:spPr/>
    </dgm:pt>
    <dgm:pt modelId="{C446B990-C7EF-4D7E-8AF8-02AEBD8F1E4A}" type="pres">
      <dgm:prSet presAssocID="{C85D32A3-8010-48BB-A827-1FFBA57ABDA2}" presName="hierChild3" presStyleCnt="0"/>
      <dgm:spPr/>
    </dgm:pt>
  </dgm:ptLst>
  <dgm:cxnLst>
    <dgm:cxn modelId="{6D4B0611-DBD3-474C-9040-4892A0A2C216}" srcId="{9C236EFD-D4DE-43C7-A704-80CB423D09BF}" destId="{302AD125-E704-47E4-906C-8AD14A6D2563}" srcOrd="0" destOrd="0" parTransId="{28AAB2A3-3289-4E42-B5D5-D2F9E31EE02D}" sibTransId="{3ACECE6E-D118-4991-8684-0801C84AD198}"/>
    <dgm:cxn modelId="{5DF77EF1-3872-40B1-92FA-4DD48096EF82}" type="presOf" srcId="{2CAB1F7E-FFA0-4601-8EFE-0DDD4514559B}" destId="{38329335-683A-4089-BDD6-1A3CFF3AFABA}" srcOrd="0" destOrd="0" presId="urn:microsoft.com/office/officeart/2005/8/layout/orgChart1"/>
    <dgm:cxn modelId="{E3B149DE-D26A-4A99-A3C7-494A1AED313C}" type="presOf" srcId="{8DBF6B05-943B-4AF4-9EF3-DBD047C3AC16}" destId="{0258F442-4371-410E-8747-16596740B130}" srcOrd="0" destOrd="0" presId="urn:microsoft.com/office/officeart/2005/8/layout/orgChart1"/>
    <dgm:cxn modelId="{0DF498E8-68AD-41F5-B3E8-BFB09C509B98}" type="presOf" srcId="{28AAB2A3-3289-4E42-B5D5-D2F9E31EE02D}" destId="{FF922798-4C36-4439-BD37-8C274C1C7A38}" srcOrd="0" destOrd="0" presId="urn:microsoft.com/office/officeart/2005/8/layout/orgChart1"/>
    <dgm:cxn modelId="{CECCF39D-BA47-45B5-B59C-62936DCCBBC4}" type="presOf" srcId="{6733357C-6983-4AAB-9186-9C568BC27287}" destId="{63EEF9E5-5580-4FF8-B899-3DE370A27A36}" srcOrd="1" destOrd="0" presId="urn:microsoft.com/office/officeart/2005/8/layout/orgChart1"/>
    <dgm:cxn modelId="{4F67546C-AAF2-4486-8897-A767ADCB4749}" type="presOf" srcId="{F3EC168D-F390-4552-805B-2CC40B170F03}" destId="{44DDA9FB-FD3D-4D4C-B8A5-C89CED5E1F45}" srcOrd="1" destOrd="0" presId="urn:microsoft.com/office/officeart/2005/8/layout/orgChart1"/>
    <dgm:cxn modelId="{FAAEE590-A09A-41EC-8A8A-8C7563EE0775}" type="presOf" srcId="{8DBF6B05-943B-4AF4-9EF3-DBD047C3AC16}" destId="{1461EAB2-A663-4CA0-8275-06868E1B0BA9}" srcOrd="1" destOrd="0" presId="urn:microsoft.com/office/officeart/2005/8/layout/orgChart1"/>
    <dgm:cxn modelId="{7F144B5C-B2E0-4CA1-9ECC-99B553D81D5A}" srcId="{6333AEFD-2410-4FB5-B112-2947564C0B6D}" destId="{6733357C-6983-4AAB-9186-9C568BC27287}" srcOrd="2" destOrd="0" parTransId="{6D5A50BA-970C-4B0B-898D-9E67A5D8B6F7}" sibTransId="{E7D3F8E4-8683-46F0-ACF0-5D0A8E0BEFFF}"/>
    <dgm:cxn modelId="{3F993DF5-47F3-4FC3-91D2-CA231F089E21}" type="presOf" srcId="{302AD125-E704-47E4-906C-8AD14A6D2563}" destId="{908EA9E0-6521-4D4A-A270-EC0AD4F76FDF}" srcOrd="0" destOrd="0" presId="urn:microsoft.com/office/officeart/2005/8/layout/orgChart1"/>
    <dgm:cxn modelId="{A7F70EDC-FA20-4990-AA47-56B4C9DD9526}" type="presOf" srcId="{C85D32A3-8010-48BB-A827-1FFBA57ABDA2}" destId="{0CFBED48-352A-450E-BE95-1CB76AAF5D8A}" srcOrd="1" destOrd="0" presId="urn:microsoft.com/office/officeart/2005/8/layout/orgChart1"/>
    <dgm:cxn modelId="{385D8C02-8B54-4311-92C0-55EF89CBD63F}" type="presOf" srcId="{6733357C-6983-4AAB-9186-9C568BC27287}" destId="{DEF6095F-568E-488B-B0F4-C532F2E96C11}" srcOrd="0" destOrd="0" presId="urn:microsoft.com/office/officeart/2005/8/layout/orgChart1"/>
    <dgm:cxn modelId="{FBEA835A-F1D1-41F7-9BBE-88F781DBB43F}" srcId="{9C236EFD-D4DE-43C7-A704-80CB423D09BF}" destId="{F3EC168D-F390-4552-805B-2CC40B170F03}" srcOrd="1" destOrd="0" parTransId="{2CAB1F7E-FFA0-4601-8EFE-0DDD4514559B}" sibTransId="{0C26DC75-A89A-4C39-ADAE-37F0D25E2D60}"/>
    <dgm:cxn modelId="{E6C97E8D-9262-40EC-B6C8-6C213BCB0B00}" type="presOf" srcId="{9C236EFD-D4DE-43C7-A704-80CB423D09BF}" destId="{12360A90-E6DD-4668-BE2A-434A4F049B30}" srcOrd="0" destOrd="0" presId="urn:microsoft.com/office/officeart/2005/8/layout/orgChart1"/>
    <dgm:cxn modelId="{7AE96A8F-B4DA-44FB-ADB5-9190E391224B}" type="presOf" srcId="{F3EC168D-F390-4552-805B-2CC40B170F03}" destId="{16CCFB97-AFCA-4B08-A32B-F5AF1FE28147}" srcOrd="0" destOrd="0" presId="urn:microsoft.com/office/officeart/2005/8/layout/orgChart1"/>
    <dgm:cxn modelId="{8FD9B47E-3D07-4CD5-8DE4-E9D4D44662A1}" type="presOf" srcId="{6333AEFD-2410-4FB5-B112-2947564C0B6D}" destId="{4469F1D0-6BD1-49E5-90D1-B61A2478CEC1}" srcOrd="0" destOrd="0" presId="urn:microsoft.com/office/officeart/2005/8/layout/orgChart1"/>
    <dgm:cxn modelId="{30674402-7879-4579-BEB3-A5D143FF1FE0}" type="presOf" srcId="{302AD125-E704-47E4-906C-8AD14A6D2563}" destId="{6302E39F-3D10-46A8-9154-B8DD0C9D667B}" srcOrd="1" destOrd="0" presId="urn:microsoft.com/office/officeart/2005/8/layout/orgChart1"/>
    <dgm:cxn modelId="{1D154A1C-7156-4DDC-B8ED-4716735BAA8D}" type="presOf" srcId="{9C236EFD-D4DE-43C7-A704-80CB423D09BF}" destId="{83F7BE64-7925-4FA1-BB83-BEDAA9A737CB}" srcOrd="1" destOrd="0" presId="urn:microsoft.com/office/officeart/2005/8/layout/orgChart1"/>
    <dgm:cxn modelId="{5ECA8A41-28CA-4A5C-8AD8-723E46742181}" srcId="{6333AEFD-2410-4FB5-B112-2947564C0B6D}" destId="{C85D32A3-8010-48BB-A827-1FFBA57ABDA2}" srcOrd="3" destOrd="0" parTransId="{B8C2AA88-E99F-4ED1-875F-D9F9F4D55AB9}" sibTransId="{2030E543-CE8E-4EF0-B9B2-5F35CBE22FFF}"/>
    <dgm:cxn modelId="{7B8F90DE-1393-4897-BAE3-607BF500F990}" srcId="{6333AEFD-2410-4FB5-B112-2947564C0B6D}" destId="{9C236EFD-D4DE-43C7-A704-80CB423D09BF}" srcOrd="0" destOrd="0" parTransId="{9857DC07-AB1E-498D-9CB5-5E3A37C0391B}" sibTransId="{E8BB5C2E-12D2-47F0-909D-3C4549626DDA}"/>
    <dgm:cxn modelId="{79805F99-40AC-4CC2-B61C-1D969B1B86A2}" srcId="{6333AEFD-2410-4FB5-B112-2947564C0B6D}" destId="{8DBF6B05-943B-4AF4-9EF3-DBD047C3AC16}" srcOrd="1" destOrd="0" parTransId="{3AA774A3-5B22-4B82-9FF5-0DD70C72AB5A}" sibTransId="{C7CEA659-1C45-43DE-AD03-465E17AA90D8}"/>
    <dgm:cxn modelId="{B1DAAD1D-989C-4F97-8400-92007CFB6D0B}" type="presOf" srcId="{C85D32A3-8010-48BB-A827-1FFBA57ABDA2}" destId="{CCCF47BF-5726-4A93-99A9-E7E5373F6094}" srcOrd="0" destOrd="0" presId="urn:microsoft.com/office/officeart/2005/8/layout/orgChart1"/>
    <dgm:cxn modelId="{4C0F3704-B6AF-49D1-B30F-37120E2E6312}" type="presParOf" srcId="{4469F1D0-6BD1-49E5-90D1-B61A2478CEC1}" destId="{F46FBD0A-7E7F-4790-97AD-086389579CA1}" srcOrd="0" destOrd="0" presId="urn:microsoft.com/office/officeart/2005/8/layout/orgChart1"/>
    <dgm:cxn modelId="{99155F2A-54FB-439B-833D-6CF5D1BAD7A8}" type="presParOf" srcId="{F46FBD0A-7E7F-4790-97AD-086389579CA1}" destId="{6644B419-BCA0-4451-B926-66F0E222CF15}" srcOrd="0" destOrd="0" presId="urn:microsoft.com/office/officeart/2005/8/layout/orgChart1"/>
    <dgm:cxn modelId="{13B3192F-B932-4B2C-9217-1262B68E811A}" type="presParOf" srcId="{6644B419-BCA0-4451-B926-66F0E222CF15}" destId="{12360A90-E6DD-4668-BE2A-434A4F049B30}" srcOrd="0" destOrd="0" presId="urn:microsoft.com/office/officeart/2005/8/layout/orgChart1"/>
    <dgm:cxn modelId="{F6DCE82D-CBC9-4B9A-893B-F41794FE67EA}" type="presParOf" srcId="{6644B419-BCA0-4451-B926-66F0E222CF15}" destId="{83F7BE64-7925-4FA1-BB83-BEDAA9A737CB}" srcOrd="1" destOrd="0" presId="urn:microsoft.com/office/officeart/2005/8/layout/orgChart1"/>
    <dgm:cxn modelId="{21DF9F86-58CC-4404-8DBF-C736B204F98A}" type="presParOf" srcId="{F46FBD0A-7E7F-4790-97AD-086389579CA1}" destId="{3E3435E1-2C83-4FA9-854F-76E65746CA11}" srcOrd="1" destOrd="0" presId="urn:microsoft.com/office/officeart/2005/8/layout/orgChart1"/>
    <dgm:cxn modelId="{5F2D4356-D3AD-4462-ACD7-4223A44D8C1B}" type="presParOf" srcId="{3E3435E1-2C83-4FA9-854F-76E65746CA11}" destId="{FF922798-4C36-4439-BD37-8C274C1C7A38}" srcOrd="0" destOrd="0" presId="urn:microsoft.com/office/officeart/2005/8/layout/orgChart1"/>
    <dgm:cxn modelId="{13BDC048-C349-4CCE-923D-5F1E0DF330AF}" type="presParOf" srcId="{3E3435E1-2C83-4FA9-854F-76E65746CA11}" destId="{EE72EF8D-180E-4648-9CEF-B65636AAC6E1}" srcOrd="1" destOrd="0" presId="urn:microsoft.com/office/officeart/2005/8/layout/orgChart1"/>
    <dgm:cxn modelId="{60300BE9-7627-43D2-84B7-9D647ECBEBE2}" type="presParOf" srcId="{EE72EF8D-180E-4648-9CEF-B65636AAC6E1}" destId="{00AE6F62-2BB3-486B-8954-2E6D1D5FCC33}" srcOrd="0" destOrd="0" presId="urn:microsoft.com/office/officeart/2005/8/layout/orgChart1"/>
    <dgm:cxn modelId="{94A58CCE-0241-45ED-A8DB-B44C42FB0580}" type="presParOf" srcId="{00AE6F62-2BB3-486B-8954-2E6D1D5FCC33}" destId="{908EA9E0-6521-4D4A-A270-EC0AD4F76FDF}" srcOrd="0" destOrd="0" presId="urn:microsoft.com/office/officeart/2005/8/layout/orgChart1"/>
    <dgm:cxn modelId="{512A4E18-27DE-4FBC-8521-67E6575DE334}" type="presParOf" srcId="{00AE6F62-2BB3-486B-8954-2E6D1D5FCC33}" destId="{6302E39F-3D10-46A8-9154-B8DD0C9D667B}" srcOrd="1" destOrd="0" presId="urn:microsoft.com/office/officeart/2005/8/layout/orgChart1"/>
    <dgm:cxn modelId="{5C47A2F4-B143-43F6-BE5C-E7CE6DC8973A}" type="presParOf" srcId="{EE72EF8D-180E-4648-9CEF-B65636AAC6E1}" destId="{EAC75A30-81C7-428C-A426-656D6E32CCB5}" srcOrd="1" destOrd="0" presId="urn:microsoft.com/office/officeart/2005/8/layout/orgChart1"/>
    <dgm:cxn modelId="{FADFBA38-5D19-4F2F-9B28-F6523A943D69}" type="presParOf" srcId="{EE72EF8D-180E-4648-9CEF-B65636AAC6E1}" destId="{63ACAE25-7E87-4D4A-BCB4-60F785FA8917}" srcOrd="2" destOrd="0" presId="urn:microsoft.com/office/officeart/2005/8/layout/orgChart1"/>
    <dgm:cxn modelId="{2A2F4795-F988-4C07-B35E-94B908A0DD70}" type="presParOf" srcId="{3E3435E1-2C83-4FA9-854F-76E65746CA11}" destId="{38329335-683A-4089-BDD6-1A3CFF3AFABA}" srcOrd="2" destOrd="0" presId="urn:microsoft.com/office/officeart/2005/8/layout/orgChart1"/>
    <dgm:cxn modelId="{602700B4-BFC8-4233-BABF-0F3E00E996E6}" type="presParOf" srcId="{3E3435E1-2C83-4FA9-854F-76E65746CA11}" destId="{CF60C1CC-FDB4-4DFC-8FEA-C27B741E6EAE}" srcOrd="3" destOrd="0" presId="urn:microsoft.com/office/officeart/2005/8/layout/orgChart1"/>
    <dgm:cxn modelId="{957F7D2F-F5AB-40B2-8808-39A091826091}" type="presParOf" srcId="{CF60C1CC-FDB4-4DFC-8FEA-C27B741E6EAE}" destId="{15E1FADA-D108-4B47-AD45-3160386D097F}" srcOrd="0" destOrd="0" presId="urn:microsoft.com/office/officeart/2005/8/layout/orgChart1"/>
    <dgm:cxn modelId="{1E120344-85F3-4B2A-91D4-6DF616363AB6}" type="presParOf" srcId="{15E1FADA-D108-4B47-AD45-3160386D097F}" destId="{16CCFB97-AFCA-4B08-A32B-F5AF1FE28147}" srcOrd="0" destOrd="0" presId="urn:microsoft.com/office/officeart/2005/8/layout/orgChart1"/>
    <dgm:cxn modelId="{A16E733F-83FA-43B0-A4EE-7DB2E941F724}" type="presParOf" srcId="{15E1FADA-D108-4B47-AD45-3160386D097F}" destId="{44DDA9FB-FD3D-4D4C-B8A5-C89CED5E1F45}" srcOrd="1" destOrd="0" presId="urn:microsoft.com/office/officeart/2005/8/layout/orgChart1"/>
    <dgm:cxn modelId="{CACC2833-2FB5-4EDF-A126-B071C53E7DED}" type="presParOf" srcId="{CF60C1CC-FDB4-4DFC-8FEA-C27B741E6EAE}" destId="{2EE90BCD-BA64-4C04-A26D-49D8426DB041}" srcOrd="1" destOrd="0" presId="urn:microsoft.com/office/officeart/2005/8/layout/orgChart1"/>
    <dgm:cxn modelId="{F1109B58-89BA-4BDD-92B3-46A0EB255BC1}" type="presParOf" srcId="{CF60C1CC-FDB4-4DFC-8FEA-C27B741E6EAE}" destId="{4CA28D26-6280-4C97-BA97-A63EF800F97C}" srcOrd="2" destOrd="0" presId="urn:microsoft.com/office/officeart/2005/8/layout/orgChart1"/>
    <dgm:cxn modelId="{6C23752E-E207-48AF-8F2C-398C33E2EC28}" type="presParOf" srcId="{F46FBD0A-7E7F-4790-97AD-086389579CA1}" destId="{93286F75-0643-4BCD-A8E9-A2354865030B}" srcOrd="2" destOrd="0" presId="urn:microsoft.com/office/officeart/2005/8/layout/orgChart1"/>
    <dgm:cxn modelId="{962B2B4F-7EEC-4912-8F88-34E7FC8A6DCF}" type="presParOf" srcId="{4469F1D0-6BD1-49E5-90D1-B61A2478CEC1}" destId="{6D5F1AF0-4052-440C-9064-F6F5622E737C}" srcOrd="1" destOrd="0" presId="urn:microsoft.com/office/officeart/2005/8/layout/orgChart1"/>
    <dgm:cxn modelId="{45E814EE-12E7-4008-9924-4068002C0BD8}" type="presParOf" srcId="{6D5F1AF0-4052-440C-9064-F6F5622E737C}" destId="{BEEF0182-DC61-4BBD-9E6D-2664F92E1BF6}" srcOrd="0" destOrd="0" presId="urn:microsoft.com/office/officeart/2005/8/layout/orgChart1"/>
    <dgm:cxn modelId="{E262B9FD-45DA-482B-ADF8-0A79D360F158}" type="presParOf" srcId="{BEEF0182-DC61-4BBD-9E6D-2664F92E1BF6}" destId="{0258F442-4371-410E-8747-16596740B130}" srcOrd="0" destOrd="0" presId="urn:microsoft.com/office/officeart/2005/8/layout/orgChart1"/>
    <dgm:cxn modelId="{1E21C6F5-5F6A-4C6E-8DBB-29B1823D1EA7}" type="presParOf" srcId="{BEEF0182-DC61-4BBD-9E6D-2664F92E1BF6}" destId="{1461EAB2-A663-4CA0-8275-06868E1B0BA9}" srcOrd="1" destOrd="0" presId="urn:microsoft.com/office/officeart/2005/8/layout/orgChart1"/>
    <dgm:cxn modelId="{6C32391F-386F-4A88-808D-8204A212D7DB}" type="presParOf" srcId="{6D5F1AF0-4052-440C-9064-F6F5622E737C}" destId="{5ED12845-D38C-4DC1-B93A-6F31517CE936}" srcOrd="1" destOrd="0" presId="urn:microsoft.com/office/officeart/2005/8/layout/orgChart1"/>
    <dgm:cxn modelId="{E7902C8A-045A-416A-A731-B013718C0B4C}" type="presParOf" srcId="{6D5F1AF0-4052-440C-9064-F6F5622E737C}" destId="{5E572086-BB06-4679-A8A9-2B85B40CE25F}" srcOrd="2" destOrd="0" presId="urn:microsoft.com/office/officeart/2005/8/layout/orgChart1"/>
    <dgm:cxn modelId="{C40ADBDB-218D-4F77-8553-5DEA2CFE5A41}" type="presParOf" srcId="{4469F1D0-6BD1-49E5-90D1-B61A2478CEC1}" destId="{59CCB229-ACB2-4D90-8E14-775F9BCF17A8}" srcOrd="2" destOrd="0" presId="urn:microsoft.com/office/officeart/2005/8/layout/orgChart1"/>
    <dgm:cxn modelId="{7551A569-4FA4-4FFE-ABEC-89D8B44B7027}" type="presParOf" srcId="{59CCB229-ACB2-4D90-8E14-775F9BCF17A8}" destId="{151B1932-2432-44FB-A820-4DAF770730E6}" srcOrd="0" destOrd="0" presId="urn:microsoft.com/office/officeart/2005/8/layout/orgChart1"/>
    <dgm:cxn modelId="{EA8F77DB-0B08-44A6-B0D8-C8C3C42B9424}" type="presParOf" srcId="{151B1932-2432-44FB-A820-4DAF770730E6}" destId="{DEF6095F-568E-488B-B0F4-C532F2E96C11}" srcOrd="0" destOrd="0" presId="urn:microsoft.com/office/officeart/2005/8/layout/orgChart1"/>
    <dgm:cxn modelId="{FFBBCED8-6A66-46F5-86A7-7E82E0A37E8E}" type="presParOf" srcId="{151B1932-2432-44FB-A820-4DAF770730E6}" destId="{63EEF9E5-5580-4FF8-B899-3DE370A27A36}" srcOrd="1" destOrd="0" presId="urn:microsoft.com/office/officeart/2005/8/layout/orgChart1"/>
    <dgm:cxn modelId="{01845677-4AA8-4935-855C-722A45C470F7}" type="presParOf" srcId="{59CCB229-ACB2-4D90-8E14-775F9BCF17A8}" destId="{7478CDCE-6EDB-4F31-9272-EED9673D2918}" srcOrd="1" destOrd="0" presId="urn:microsoft.com/office/officeart/2005/8/layout/orgChart1"/>
    <dgm:cxn modelId="{3E1836AD-BB29-4275-BB50-B6D9E30D7BAE}" type="presParOf" srcId="{59CCB229-ACB2-4D90-8E14-775F9BCF17A8}" destId="{DCDCB960-6E6F-4CBD-9961-6701E9AC0EA0}" srcOrd="2" destOrd="0" presId="urn:microsoft.com/office/officeart/2005/8/layout/orgChart1"/>
    <dgm:cxn modelId="{ABA565A1-C357-4631-B499-42E044C17787}" type="presParOf" srcId="{4469F1D0-6BD1-49E5-90D1-B61A2478CEC1}" destId="{E5C38361-BEFE-4944-B66E-1B8DA031B175}" srcOrd="3" destOrd="0" presId="urn:microsoft.com/office/officeart/2005/8/layout/orgChart1"/>
    <dgm:cxn modelId="{97D626FA-F7CC-492E-BB46-8BBF6D24DF3B}" type="presParOf" srcId="{E5C38361-BEFE-4944-B66E-1B8DA031B175}" destId="{DEDC0AEE-CE58-4598-86C9-041C0F3F9D81}" srcOrd="0" destOrd="0" presId="urn:microsoft.com/office/officeart/2005/8/layout/orgChart1"/>
    <dgm:cxn modelId="{3F1422ED-5F63-4886-BABF-9AABEEB11346}" type="presParOf" srcId="{DEDC0AEE-CE58-4598-86C9-041C0F3F9D81}" destId="{CCCF47BF-5726-4A93-99A9-E7E5373F6094}" srcOrd="0" destOrd="0" presId="urn:microsoft.com/office/officeart/2005/8/layout/orgChart1"/>
    <dgm:cxn modelId="{E5A76D0B-7737-442B-AC85-98EF3E519277}" type="presParOf" srcId="{DEDC0AEE-CE58-4598-86C9-041C0F3F9D81}" destId="{0CFBED48-352A-450E-BE95-1CB76AAF5D8A}" srcOrd="1" destOrd="0" presId="urn:microsoft.com/office/officeart/2005/8/layout/orgChart1"/>
    <dgm:cxn modelId="{BF54F9CF-C849-4134-871A-3D9F81400D3A}" type="presParOf" srcId="{E5C38361-BEFE-4944-B66E-1B8DA031B175}" destId="{E0C4DD46-CCE1-4CC0-A4BF-A61F34ED0443}" srcOrd="1" destOrd="0" presId="urn:microsoft.com/office/officeart/2005/8/layout/orgChart1"/>
    <dgm:cxn modelId="{C1CF1294-0E74-46EF-A2FA-FB446FCC444B}" type="presParOf" srcId="{E5C38361-BEFE-4944-B66E-1B8DA031B175}" destId="{C446B990-C7EF-4D7E-8AF8-02AEBD8F1E4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837822"/>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A19A70C0-138E-49E2-8620-BE01864FF9B3}" type="datetimeFigureOut">
              <a:rPr lang="en-US" smtClean="0"/>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251064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2207874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28137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4201828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0576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1627471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3692152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3501769541"/>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4062314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9A70C0-138E-49E2-8620-BE01864FF9B3}" type="datetimeFigureOut">
              <a:rPr lang="en-US" smtClean="0"/>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3893762878"/>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9A70C0-138E-49E2-8620-BE01864FF9B3}"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2902015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9A70C0-138E-49E2-8620-BE01864FF9B3}" type="datetimeFigureOut">
              <a:rPr lang="en-US" smtClean="0"/>
              <a:t>2/24/2016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122247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9A70C0-138E-49E2-8620-BE01864FF9B3}" type="datetimeFigureOut">
              <a:rPr lang="en-US" smtClean="0"/>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236368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A70C0-138E-49E2-8620-BE01864FF9B3}" type="datetimeFigureOut">
              <a:rPr lang="en-US" smtClean="0"/>
              <a:t>2/24/2016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4204604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A70C0-138E-49E2-8620-BE01864FF9B3}"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1247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A70C0-138E-49E2-8620-BE01864FF9B3}" type="datetimeFigureOut">
              <a:rPr lang="en-US" smtClean="0"/>
              <a:t>2/24/2016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463520-C6EB-47DC-A145-0755B90EB102}" type="slidenum">
              <a:rPr lang="en-US" smtClean="0"/>
              <a:t>‹#›</a:t>
            </a:fld>
            <a:endParaRPr lang="en-US"/>
          </a:p>
        </p:txBody>
      </p:sp>
    </p:spTree>
    <p:extLst>
      <p:ext uri="{BB962C8B-B14F-4D97-AF65-F5344CB8AC3E}">
        <p14:creationId xmlns:p14="http://schemas.microsoft.com/office/powerpoint/2010/main" val="2621124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7695">
              <a:srgbClr val="57C5F0"/>
            </a:gs>
            <a:gs pos="55000">
              <a:schemeClr val="accent1">
                <a:lumMod val="60000"/>
                <a:lumOff val="40000"/>
              </a:schemeClr>
            </a:gs>
            <a:gs pos="10000">
              <a:schemeClr val="accent5">
                <a:lumMod val="75000"/>
              </a:schemeClr>
            </a:gs>
            <a:gs pos="100000">
              <a:schemeClr val="accent6">
                <a:lumMod val="75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19A70C0-138E-49E2-8620-BE01864FF9B3}" type="datetimeFigureOut">
              <a:rPr lang="en-US" smtClean="0"/>
              <a:t>2/24/2016</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6463520-C6EB-47DC-A145-0755B90EB102}" type="slidenum">
              <a:rPr lang="en-US" smtClean="0"/>
              <a:t>‹#›</a:t>
            </a:fld>
            <a:endParaRPr lang="en-US"/>
          </a:p>
        </p:txBody>
      </p:sp>
    </p:spTree>
    <p:extLst>
      <p:ext uri="{BB962C8B-B14F-4D97-AF65-F5344CB8AC3E}">
        <p14:creationId xmlns:p14="http://schemas.microsoft.com/office/powerpoint/2010/main" val="1948810035"/>
      </p:ext>
    </p:extLst>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 id="214748393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5000">
              <a:schemeClr val="accent1">
                <a:lumMod val="60000"/>
                <a:lumOff val="40000"/>
              </a:schemeClr>
            </a:gs>
            <a:gs pos="10000">
              <a:schemeClr val="accent2">
                <a:lumMod val="60000"/>
                <a:lumOff val="40000"/>
              </a:schemeClr>
            </a:gs>
            <a:gs pos="100000">
              <a:srgbClr val="92D050"/>
            </a:gs>
          </a:gsLst>
          <a:lin ang="612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en-US" dirty="0"/>
          </a:p>
        </p:txBody>
      </p:sp>
      <p:sp>
        <p:nvSpPr>
          <p:cNvPr id="3" name="Content Placeholder 2"/>
          <p:cNvSpPr>
            <a:spLocks noGrp="1"/>
          </p:cNvSpPr>
          <p:nvPr>
            <p:ph idx="1"/>
          </p:nvPr>
        </p:nvSpPr>
        <p:spPr>
          <a:xfrm>
            <a:off x="684211" y="685800"/>
            <a:ext cx="10696551" cy="3615267"/>
          </a:xfrm>
        </p:spPr>
        <p:txBody>
          <a:bodyPr>
            <a:normAutofit/>
          </a:bodyPr>
          <a:lstStyle/>
          <a:p>
            <a:pPr marL="0" indent="0" algn="ctr" rtl="1">
              <a:buNone/>
            </a:pPr>
            <a:r>
              <a:rPr lang="fa-IR" sz="15000" dirty="0" smtClean="0">
                <a:solidFill>
                  <a:schemeClr val="tx1"/>
                </a:solidFill>
                <a:latin typeface="IranNastaliq" panose="02020505000000020003" pitchFamily="18" charset="0"/>
                <a:cs typeface="IranNastaliq" panose="02020505000000020003" pitchFamily="18" charset="0"/>
              </a:rPr>
              <a:t>بسم الله الرحمن الرحیم</a:t>
            </a:r>
            <a:endParaRPr lang="en-US" sz="15000" dirty="0">
              <a:solidFill>
                <a:schemeClr val="tx1"/>
              </a:solidFill>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4206412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399245"/>
            <a:ext cx="10726471" cy="3888955"/>
          </a:xfrm>
        </p:spPr>
        <p:txBody>
          <a:bodyPr>
            <a:normAutofit/>
          </a:bodyPr>
          <a:lstStyle/>
          <a:p>
            <a:pPr algn="just" rtl="1"/>
            <a:r>
              <a:rPr lang="fa-IR" sz="3000" dirty="0" smtClean="0">
                <a:cs typeface="B Mitra" panose="00000400000000000000" pitchFamily="2" charset="-78"/>
              </a:rPr>
              <a:t>مدیریت استراتژیک درک موقعیت کنونی سازمان و برنامه ریزی برای آینده سازمان است. در دنیای متغیر کنونی داشتن تفکر استراتژیک ، امری ضروری است. در بعضی سازمانها محققان خلاق، همواره به آینده می نگرند. مدیریت استراتژیک افراد را به تفکر و آینده نگری وا می دارد و به بلند مدت توجه دارد که نتیجه آن رشد بلند مدت و دستیابی به موفقیت می باشد. سازمانی که فاقد برنامه ریزی بلندمدت است از گردونه رقابت خارج خواهد شد. یکی دیگر از مزایای برنامه ریزی استراتژیک انتقال اطلاعات است که اهداف مدیریت سازمان را، به سهامداران ، کارمندان و ... منتقل می کند. </a:t>
            </a:r>
            <a:endParaRPr lang="en-US" sz="3000" dirty="0">
              <a:cs typeface="B Mitra" panose="00000400000000000000" pitchFamily="2" charset="-78"/>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532315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664" y="193183"/>
            <a:ext cx="10881017" cy="6496676"/>
          </a:xfrm>
        </p:spPr>
        <p:txBody>
          <a:bodyPr>
            <a:normAutofit fontScale="90000"/>
          </a:bodyPr>
          <a:lstStyle/>
          <a:p>
            <a:pPr algn="r" rtl="1"/>
            <a:r>
              <a:rPr lang="fa-IR" dirty="0" smtClean="0">
                <a:cs typeface="B Mitra" panose="00000400000000000000" pitchFamily="2" charset="-78"/>
              </a:rPr>
              <a:t>مدیریت استراتژیک تضمینی برای موفقیت درآینده نیست ودارای محدودیتهایی به شرح زیراست؛</a:t>
            </a:r>
            <a:br>
              <a:rPr lang="fa-IR" dirty="0" smtClean="0">
                <a:cs typeface="B Mitra" panose="00000400000000000000" pitchFamily="2" charset="-78"/>
              </a:rPr>
            </a:br>
            <a:r>
              <a:rPr lang="fa-IR" sz="1700" dirty="0" smtClean="0">
                <a:cs typeface="B Mitra" panose="00000400000000000000" pitchFamily="2" charset="-78"/>
              </a:rPr>
              <a:t/>
            </a:r>
            <a:br>
              <a:rPr lang="fa-IR" sz="1700" dirty="0" smtClean="0">
                <a:cs typeface="B Mitra" panose="00000400000000000000" pitchFamily="2" charset="-78"/>
              </a:rPr>
            </a:br>
            <a:r>
              <a:rPr lang="fa-IR" dirty="0" smtClean="0">
                <a:cs typeface="B Mitra" panose="00000400000000000000" pitchFamily="2" charset="-78"/>
              </a:rPr>
              <a:t>1- مدیریت استراتژیک برای تصمیم گیری درآینده نیست بلکه این برنامه ریزی دستورات کلی براساس آنچه فکر می کنیم در آینده به وقوع می پیوندد ارائه می کند.</a:t>
            </a:r>
            <a:br>
              <a:rPr lang="fa-IR" dirty="0" smtClean="0">
                <a:cs typeface="B Mitra" panose="00000400000000000000" pitchFamily="2" charset="-78"/>
              </a:rPr>
            </a:br>
            <a:r>
              <a:rPr lang="fa-IR" dirty="0" smtClean="0">
                <a:cs typeface="B Mitra" panose="00000400000000000000" pitchFamily="2" charset="-78"/>
              </a:rPr>
              <a:t>2- مدیریت استراتژیک طرحی ثابت برای آینده نیست و فرایندی پویا و انعطاف پذیر است چون بازارها و سلایق مشتریان رقبا ، تکنولوژی ها و فرصتهای جدید در حال تغییر است و موقعیتهای اقتصادی را متضرر می سازد. </a:t>
            </a:r>
            <a:br>
              <a:rPr lang="fa-IR" dirty="0" smtClean="0">
                <a:cs typeface="B Mitra" panose="00000400000000000000" pitchFamily="2" charset="-78"/>
              </a:rPr>
            </a:br>
            <a:r>
              <a:rPr lang="fa-IR" dirty="0" smtClean="0">
                <a:cs typeface="B Mitra" panose="00000400000000000000" pitchFamily="2" charset="-78"/>
              </a:rPr>
              <a:t>3- مدیریت استراتژیک سازمان را از بحران خارج نمی سازد</a:t>
            </a:r>
            <a:r>
              <a:rPr lang="fa-IR" dirty="0">
                <a:cs typeface="B Mitra" panose="00000400000000000000" pitchFamily="2" charset="-78"/>
              </a:rPr>
              <a:t>.</a:t>
            </a:r>
            <a:r>
              <a:rPr lang="fa-IR" dirty="0" smtClean="0">
                <a:cs typeface="B Mitra" panose="00000400000000000000" pitchFamily="2" charset="-78"/>
              </a:rPr>
              <a:t/>
            </a:r>
            <a:br>
              <a:rPr lang="fa-IR" dirty="0" smtClean="0">
                <a:cs typeface="B Mitra" panose="00000400000000000000" pitchFamily="2" charset="-78"/>
              </a:rPr>
            </a:br>
            <a:r>
              <a:rPr lang="fa-IR" dirty="0" smtClean="0">
                <a:cs typeface="B Mitra" panose="00000400000000000000" pitchFamily="2" charset="-78"/>
              </a:rPr>
              <a:t>4- مدیریت استراتژیک نباید جایگزین تصمیم های خلاقانه شود. سازمان بایداز محققان باذکاوت برخوردار باشد.نباید تفکر خلاقانه درون سازمان از بین رود.</a:t>
            </a:r>
            <a:br>
              <a:rPr lang="fa-IR" dirty="0" smtClean="0">
                <a:cs typeface="B Mitra" panose="00000400000000000000" pitchFamily="2" charset="-78"/>
              </a:rPr>
            </a:br>
            <a:r>
              <a:rPr lang="fa-IR" dirty="0" smtClean="0">
                <a:cs typeface="B Mitra" panose="00000400000000000000" pitchFamily="2" charset="-78"/>
              </a:rPr>
              <a:t>5- مدیریت استراتژیک مشخص کننده تمام موضوعات بحرانی نیست.بلکه با تمرکز برموضوعات اصلی و مهم شانس اجرای موفقیت آمیز خود را افزایش می دهد. </a:t>
            </a:r>
            <a:br>
              <a:rPr lang="fa-IR" dirty="0" smtClean="0">
                <a:cs typeface="B Mitra" panose="00000400000000000000" pitchFamily="2" charset="-78"/>
              </a:rPr>
            </a:br>
            <a:endParaRPr lang="en-US" dirty="0"/>
          </a:p>
        </p:txBody>
      </p:sp>
    </p:spTree>
    <p:extLst>
      <p:ext uri="{BB962C8B-B14F-4D97-AF65-F5344CB8AC3E}">
        <p14:creationId xmlns:p14="http://schemas.microsoft.com/office/powerpoint/2010/main" val="107199735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4" y="247918"/>
            <a:ext cx="11384924" cy="6172200"/>
          </a:xfrm>
        </p:spPr>
        <p:txBody>
          <a:bodyPr>
            <a:noAutofit/>
          </a:bodyPr>
          <a:lstStyle/>
          <a:p>
            <a:pPr marL="0" indent="0" algn="just" rtl="1">
              <a:buNone/>
            </a:pPr>
            <a:r>
              <a:rPr lang="fa-IR" sz="3000" dirty="0" smtClean="0">
                <a:solidFill>
                  <a:schemeClr val="tx1"/>
                </a:solidFill>
                <a:cs typeface="B Mitra" panose="00000400000000000000" pitchFamily="2" charset="-78"/>
              </a:rPr>
              <a:t>مدیریت استراتژیک مشکلات جدیدی را نیز ممکنست برای سازمان ایجاد کند. </a:t>
            </a:r>
          </a:p>
          <a:p>
            <a:pPr marL="0" indent="0" algn="just" rtl="1">
              <a:buNone/>
            </a:pPr>
            <a:r>
              <a:rPr lang="fa-IR" sz="3000" dirty="0" smtClean="0">
                <a:solidFill>
                  <a:schemeClr val="tx1"/>
                </a:solidFill>
                <a:cs typeface="B Mitra" panose="00000400000000000000" pitchFamily="2" charset="-78"/>
              </a:rPr>
              <a:t>1- مدیریت استراتژیک کار سختی است و فرایندی خلاق ، با ایده های جدید است که همه افراد این ویژگی را ندارند و مدیریت استراتژیک نیاز به روابط و نقشهای جدید دارد که برخی افراد با آن سازگاری ندارند.</a:t>
            </a:r>
          </a:p>
          <a:p>
            <a:pPr marL="0" indent="0" algn="just" rtl="1">
              <a:buNone/>
            </a:pPr>
            <a:r>
              <a:rPr lang="fa-IR" sz="3000" dirty="0" smtClean="0">
                <a:solidFill>
                  <a:schemeClr val="tx1"/>
                </a:solidFill>
                <a:cs typeface="B Mitra" panose="00000400000000000000" pitchFamily="2" charset="-78"/>
              </a:rPr>
              <a:t>2-مدیریت استراتژیک به دلیل نیازبه حضورافرادجدید، تخصیص منابع وتغییر سازمان، </a:t>
            </a:r>
            <a:r>
              <a:rPr lang="fa-IR" sz="3000" dirty="0">
                <a:solidFill>
                  <a:schemeClr val="tx1"/>
                </a:solidFill>
                <a:cs typeface="B Mitra" panose="00000400000000000000" pitchFamily="2" charset="-78"/>
              </a:rPr>
              <a:t>زمان بروهزینه </a:t>
            </a:r>
            <a:r>
              <a:rPr lang="fa-IR" sz="3000" dirty="0" smtClean="0">
                <a:solidFill>
                  <a:schemeClr val="tx1"/>
                </a:solidFill>
                <a:cs typeface="B Mitra" panose="00000400000000000000" pitchFamily="2" charset="-78"/>
              </a:rPr>
              <a:t>براست.</a:t>
            </a:r>
          </a:p>
          <a:p>
            <a:pPr marL="0" indent="0" algn="just" rtl="1">
              <a:buNone/>
            </a:pPr>
            <a:r>
              <a:rPr lang="fa-IR" sz="3000" dirty="0" smtClean="0">
                <a:solidFill>
                  <a:schemeClr val="tx1"/>
                </a:solidFill>
                <a:cs typeface="B Mitra" panose="00000400000000000000" pitchFamily="2" charset="-78"/>
              </a:rPr>
              <a:t>3- مدیریت استراتژیک می تواندمضرباشدچرا که مفروضات ضعیف،پیش بینی های خوشبینانه وتصمیم گیری نامناسب می تواند به برنامه ریزی غلط منجر شود و مشکلات ناگواری برای سازمان بوجود آورد.</a:t>
            </a:r>
          </a:p>
          <a:p>
            <a:pPr marL="0" indent="0" algn="just" rtl="1">
              <a:buNone/>
            </a:pPr>
            <a:r>
              <a:rPr lang="fa-IR" sz="3000" dirty="0" smtClean="0">
                <a:solidFill>
                  <a:schemeClr val="tx1"/>
                </a:solidFill>
                <a:cs typeface="B Mitra" panose="00000400000000000000" pitchFamily="2" charset="-78"/>
              </a:rPr>
              <a:t>4- در صورت عدم حمایت مدیریت عالی سازمان از مدیریت استراتژیک تحقق آن غیر ممکن گردیده و موجب تخریب کل فرآیند می شود. همچنین ممکنست به دلیل نامفهوم بودن و نداشتن زمان کافی با مقاومت درونی سازمان مواجه گردد.</a:t>
            </a:r>
          </a:p>
          <a:p>
            <a:pPr marL="0" indent="0" algn="just" rtl="1">
              <a:buNone/>
            </a:pPr>
            <a:r>
              <a:rPr lang="fa-IR" sz="3000" dirty="0" smtClean="0">
                <a:solidFill>
                  <a:schemeClr val="tx1"/>
                </a:solidFill>
                <a:cs typeface="B Mitra" panose="00000400000000000000" pitchFamily="2" charset="-78"/>
              </a:rPr>
              <a:t>5- ازآنجاکه مدیریت استراتژیک باتغییرات توام است پی بردن بنحوه انجام تغییرات مهم وضروری می باشد.</a:t>
            </a:r>
            <a:endParaRPr lang="en-US" sz="3000" dirty="0">
              <a:solidFill>
                <a:schemeClr val="tx1"/>
              </a:solidFill>
              <a:cs typeface="B Mitra" panose="00000400000000000000" pitchFamily="2" charset="-78"/>
            </a:endParaRPr>
          </a:p>
        </p:txBody>
      </p:sp>
    </p:spTree>
    <p:extLst>
      <p:ext uri="{BB962C8B-B14F-4D97-AF65-F5344CB8AC3E}">
        <p14:creationId xmlns:p14="http://schemas.microsoft.com/office/powerpoint/2010/main" val="6474290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008" y="1561513"/>
            <a:ext cx="10829501" cy="4399541"/>
          </a:xfrm>
        </p:spPr>
        <p:txBody>
          <a:bodyPr>
            <a:noAutofit/>
          </a:bodyPr>
          <a:lstStyle/>
          <a:p>
            <a:pPr marL="0" indent="0" algn="just" rtl="1">
              <a:buNone/>
            </a:pPr>
            <a:r>
              <a:rPr lang="fa-IR" sz="3000" dirty="0" smtClean="0">
                <a:solidFill>
                  <a:schemeClr val="tx1"/>
                </a:solidFill>
                <a:cs typeface="B Mitra" panose="00000400000000000000" pitchFamily="2" charset="-78"/>
              </a:rPr>
              <a:t>برای پی بردن به نحوه انجام تغییرات </a:t>
            </a:r>
            <a:r>
              <a:rPr lang="fa-IR" sz="3000" smtClean="0">
                <a:solidFill>
                  <a:schemeClr val="tx1"/>
                </a:solidFill>
                <a:cs typeface="B Mitra" panose="00000400000000000000" pitchFamily="2" charset="-78"/>
              </a:rPr>
              <a:t>در مدیریت </a:t>
            </a:r>
            <a:r>
              <a:rPr lang="fa-IR" sz="3000" dirty="0" smtClean="0">
                <a:solidFill>
                  <a:schemeClr val="tx1"/>
                </a:solidFill>
                <a:cs typeface="B Mitra" panose="00000400000000000000" pitchFamily="2" charset="-78"/>
              </a:rPr>
              <a:t>استراتژیک راهنماییهای زیر مفید به نظر می رسد.</a:t>
            </a:r>
          </a:p>
          <a:p>
            <a:pPr marL="0" indent="0" algn="just" rtl="1">
              <a:buNone/>
            </a:pPr>
            <a:r>
              <a:rPr lang="fa-IR" sz="3000" dirty="0" smtClean="0">
                <a:solidFill>
                  <a:schemeClr val="tx1"/>
                </a:solidFill>
                <a:cs typeface="B Mitra" panose="00000400000000000000" pitchFamily="2" charset="-78"/>
              </a:rPr>
              <a:t>1- استفاده از مشارکت و اطلاعات کارکنان باعث پذیرش بهتر تغییرات خواهد شد.</a:t>
            </a:r>
          </a:p>
          <a:p>
            <a:pPr marL="0" indent="0" algn="just" rtl="1">
              <a:buNone/>
            </a:pPr>
            <a:r>
              <a:rPr lang="fa-IR" sz="3000" dirty="0" smtClean="0">
                <a:solidFill>
                  <a:schemeClr val="tx1"/>
                </a:solidFill>
                <a:cs typeface="B Mitra" panose="00000400000000000000" pitchFamily="2" charset="-78"/>
              </a:rPr>
              <a:t>2- اجتناب از به مخاطره انداختن امنیت کارکنان، باعث کاهش مقاومت آنان می شود. </a:t>
            </a:r>
          </a:p>
          <a:p>
            <a:pPr marL="0" indent="0" algn="just" rtl="1">
              <a:buNone/>
            </a:pPr>
            <a:r>
              <a:rPr lang="fa-IR" sz="3000" dirty="0" smtClean="0">
                <a:solidFill>
                  <a:schemeClr val="tx1"/>
                </a:solidFill>
                <a:cs typeface="B Mitra" panose="00000400000000000000" pitchFamily="2" charset="-78"/>
              </a:rPr>
              <a:t>3- پیروی از الگوهای مدیران قبلی شانس موفقیت را افزایش می دهد. </a:t>
            </a:r>
          </a:p>
          <a:p>
            <a:pPr marL="0" indent="0" algn="just" rtl="1">
              <a:buNone/>
            </a:pPr>
            <a:r>
              <a:rPr lang="fa-IR" sz="3000" dirty="0" smtClean="0">
                <a:solidFill>
                  <a:schemeClr val="tx1"/>
                </a:solidFill>
                <a:cs typeface="B Mitra" panose="00000400000000000000" pitchFamily="2" charset="-78"/>
              </a:rPr>
              <a:t>4- افراد سازمان را بایستی از دلیل اجرای تغییرات مطلع ساخت.</a:t>
            </a:r>
          </a:p>
          <a:p>
            <a:pPr marL="0" indent="0" algn="just" rtl="1">
              <a:buNone/>
            </a:pPr>
            <a:r>
              <a:rPr lang="fa-IR" sz="3000" dirty="0" smtClean="0">
                <a:solidFill>
                  <a:schemeClr val="tx1"/>
                </a:solidFill>
                <a:cs typeface="B Mitra" panose="00000400000000000000" pitchFamily="2" charset="-78"/>
              </a:rPr>
              <a:t>5- تغییرات باید برنامه ریزی شده باشد نه تجربی.</a:t>
            </a:r>
          </a:p>
          <a:p>
            <a:pPr marL="0" indent="0" algn="just" rtl="1">
              <a:buNone/>
            </a:pPr>
            <a:endParaRPr lang="en-US" sz="3000" dirty="0">
              <a:solidFill>
                <a:schemeClr val="tx1"/>
              </a:solidFill>
              <a:cs typeface="B Mitra" panose="00000400000000000000" pitchFamily="2" charset="-78"/>
            </a:endParaRPr>
          </a:p>
          <a:p>
            <a:pPr algn="just" rtl="1"/>
            <a:endParaRPr lang="en-US" sz="3000" dirty="0"/>
          </a:p>
        </p:txBody>
      </p:sp>
    </p:spTree>
    <p:extLst>
      <p:ext uri="{BB962C8B-B14F-4D97-AF65-F5344CB8AC3E}">
        <p14:creationId xmlns:p14="http://schemas.microsoft.com/office/powerpoint/2010/main" val="541265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 name="Group 101"/>
          <p:cNvGrpSpPr/>
          <p:nvPr/>
        </p:nvGrpSpPr>
        <p:grpSpPr>
          <a:xfrm>
            <a:off x="1159100" y="0"/>
            <a:ext cx="11032900" cy="6858000"/>
            <a:chOff x="214282" y="0"/>
            <a:chExt cx="10001320" cy="6858000"/>
          </a:xfrm>
        </p:grpSpPr>
        <p:sp>
          <p:nvSpPr>
            <p:cNvPr id="2" name="Title 1"/>
            <p:cNvSpPr txBox="1">
              <a:spLocks/>
            </p:cNvSpPr>
            <p:nvPr/>
          </p:nvSpPr>
          <p:spPr>
            <a:xfrm>
              <a:off x="1428728" y="0"/>
              <a:ext cx="8786874" cy="6858000"/>
            </a:xfrm>
            <a:prstGeom prst="rect">
              <a:avLst/>
            </a:prstGeom>
          </p:spPr>
          <p:txBody>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fa-IR" smtClean="0"/>
                <a:t> </a:t>
              </a:r>
              <a:endParaRPr lang="fa-IR" dirty="0"/>
            </a:p>
          </p:txBody>
        </p:sp>
        <p:sp>
          <p:nvSpPr>
            <p:cNvPr id="3" name="Rounded Rectangle 2"/>
            <p:cNvSpPr/>
            <p:nvPr/>
          </p:nvSpPr>
          <p:spPr>
            <a:xfrm>
              <a:off x="357158" y="71414"/>
              <a:ext cx="2500330"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solidFill>
                    <a:schemeClr val="tx1"/>
                  </a:solidFill>
                  <a:cs typeface="B Mitra" pitchFamily="2" charset="-78"/>
                </a:rPr>
                <a:t>عوامل اجتماعي      عوامل تكنولو‍يكي</a:t>
              </a:r>
            </a:p>
            <a:p>
              <a:pPr algn="ctr" rtl="1"/>
              <a:r>
                <a:rPr lang="fa-IR" sz="1200" b="1" dirty="0" smtClean="0">
                  <a:solidFill>
                    <a:schemeClr val="tx1"/>
                  </a:solidFill>
                  <a:cs typeface="B Mitra" pitchFamily="2" charset="-78"/>
                </a:rPr>
                <a:t>عوامل اقتصادي    عوامل سياسي -قانوني</a:t>
              </a:r>
              <a:endParaRPr lang="fa-IR" sz="1200" b="1" dirty="0">
                <a:solidFill>
                  <a:schemeClr val="tx1"/>
                </a:solidFill>
                <a:cs typeface="B Mitra" pitchFamily="2" charset="-78"/>
              </a:endParaRPr>
            </a:p>
          </p:txBody>
        </p:sp>
        <p:sp>
          <p:nvSpPr>
            <p:cNvPr id="4" name="Rounded Rectangle 3"/>
            <p:cNvSpPr/>
            <p:nvPr/>
          </p:nvSpPr>
          <p:spPr>
            <a:xfrm>
              <a:off x="357158" y="428604"/>
              <a:ext cx="2500330"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*مشتريان                           عرضه كنندگان</a:t>
              </a:r>
            </a:p>
            <a:p>
              <a:pPr algn="ctr" rtl="1"/>
              <a:r>
                <a:rPr lang="fa-IR" sz="1050" b="1" dirty="0" smtClean="0">
                  <a:cs typeface="B Mitra" pitchFamily="2" charset="-78"/>
                </a:rPr>
                <a:t>*رقبا     *ذي نفع هاي خارجي ونااطميناني محيطي</a:t>
              </a:r>
              <a:endParaRPr lang="fa-IR" sz="1050" b="1" dirty="0">
                <a:cs typeface="B Mitra" pitchFamily="2" charset="-78"/>
              </a:endParaRPr>
            </a:p>
          </p:txBody>
        </p:sp>
        <p:sp>
          <p:nvSpPr>
            <p:cNvPr id="5" name="Rounded Rectangle 4"/>
            <p:cNvSpPr/>
            <p:nvPr/>
          </p:nvSpPr>
          <p:spPr>
            <a:xfrm>
              <a:off x="357158" y="785794"/>
              <a:ext cx="2500330"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150" b="1" dirty="0" smtClean="0">
                  <a:cs typeface="B Mitra" pitchFamily="2" charset="-78"/>
                </a:rPr>
                <a:t>*مديرارشد اجرايي  *هيات مديره    *كارمندان</a:t>
              </a:r>
              <a:endParaRPr lang="fa-IR" sz="1150" b="1" dirty="0">
                <a:cs typeface="B Mitra" pitchFamily="2" charset="-78"/>
              </a:endParaRPr>
            </a:p>
          </p:txBody>
        </p:sp>
        <p:sp>
          <p:nvSpPr>
            <p:cNvPr id="6" name="Rounded Rectangle 5"/>
            <p:cNvSpPr/>
            <p:nvPr/>
          </p:nvSpPr>
          <p:spPr>
            <a:xfrm>
              <a:off x="357158" y="1071546"/>
              <a:ext cx="2500330"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 مالي * فيزيكي*سازماني *انساني</a:t>
              </a:r>
              <a:endParaRPr lang="fa-IR" sz="1200" b="1" dirty="0">
                <a:cs typeface="B Mitra" pitchFamily="2" charset="-78"/>
              </a:endParaRPr>
            </a:p>
          </p:txBody>
        </p:sp>
        <p:sp>
          <p:nvSpPr>
            <p:cNvPr id="7" name="Rounded Rectangle 6"/>
            <p:cNvSpPr/>
            <p:nvPr/>
          </p:nvSpPr>
          <p:spPr>
            <a:xfrm>
              <a:off x="357158" y="1357298"/>
              <a:ext cx="2500330"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100" b="1" dirty="0" smtClean="0">
                  <a:cs typeface="B Mitra" pitchFamily="2" charset="-78"/>
                </a:rPr>
                <a:t>*تجزيه وتحليل رقابت  * ماتريس بررسي رقابت</a:t>
              </a:r>
            </a:p>
            <a:p>
              <a:pPr algn="ctr" rtl="1"/>
              <a:r>
                <a:rPr lang="fa-IR" sz="1100" b="1" dirty="0" smtClean="0">
                  <a:cs typeface="B Mitra" pitchFamily="2" charset="-78"/>
                </a:rPr>
                <a:t>* تجزيه وتحليل صنعت* مدل ذي نفعان خارجي</a:t>
              </a:r>
              <a:endParaRPr lang="fa-IR" sz="1100" b="1" dirty="0">
                <a:cs typeface="B Mitra" pitchFamily="2" charset="-78"/>
              </a:endParaRPr>
            </a:p>
          </p:txBody>
        </p:sp>
        <p:sp>
          <p:nvSpPr>
            <p:cNvPr id="8" name="Rounded Rectangle 7"/>
            <p:cNvSpPr/>
            <p:nvPr/>
          </p:nvSpPr>
          <p:spPr>
            <a:xfrm>
              <a:off x="357158" y="1785926"/>
              <a:ext cx="2500330"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150" dirty="0" smtClean="0">
                  <a:cs typeface="B Mitra" pitchFamily="2" charset="-78"/>
                </a:rPr>
                <a:t>*تجزيه وتحليل زنجيره ارزش * تجزيه وتحليل مالي * تجزيه و تحليل وظيفه اي                     </a:t>
              </a:r>
              <a:endParaRPr lang="fa-IR" sz="1150" dirty="0">
                <a:cs typeface="B Mitra" pitchFamily="2" charset="-78"/>
              </a:endParaRPr>
            </a:p>
          </p:txBody>
        </p:sp>
        <p:sp>
          <p:nvSpPr>
            <p:cNvPr id="9" name="Rounded Rectangle 8"/>
            <p:cNvSpPr/>
            <p:nvPr/>
          </p:nvSpPr>
          <p:spPr>
            <a:xfrm>
              <a:off x="5643570" y="1500174"/>
              <a:ext cx="2000264"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تجزيه و تحليل عوامل محيطي</a:t>
              </a:r>
              <a:endParaRPr lang="fa-IR" sz="1200" b="1" dirty="0">
                <a:cs typeface="B Mitra" pitchFamily="2" charset="-78"/>
              </a:endParaRPr>
            </a:p>
          </p:txBody>
        </p:sp>
        <p:sp>
          <p:nvSpPr>
            <p:cNvPr id="10" name="Rounded Rectangle 9"/>
            <p:cNvSpPr/>
            <p:nvPr/>
          </p:nvSpPr>
          <p:spPr>
            <a:xfrm>
              <a:off x="3786182" y="1617650"/>
              <a:ext cx="1714512"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تجزيه و تحليل محيط خارجي</a:t>
              </a:r>
              <a:endParaRPr lang="fa-IR" sz="1200" b="1" dirty="0">
                <a:cs typeface="B Mitra" pitchFamily="2" charset="-78"/>
              </a:endParaRPr>
            </a:p>
          </p:txBody>
        </p:sp>
        <p:sp>
          <p:nvSpPr>
            <p:cNvPr id="11" name="Rounded Rectangle 10"/>
            <p:cNvSpPr/>
            <p:nvPr/>
          </p:nvSpPr>
          <p:spPr>
            <a:xfrm>
              <a:off x="4143372" y="71414"/>
              <a:ext cx="1071570"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محيط كلان</a:t>
              </a:r>
              <a:endParaRPr lang="fa-IR" sz="1200" b="1" dirty="0">
                <a:cs typeface="B Mitra" pitchFamily="2" charset="-78"/>
              </a:endParaRPr>
            </a:p>
          </p:txBody>
        </p:sp>
        <p:sp>
          <p:nvSpPr>
            <p:cNvPr id="12" name="Rounded Rectangle 11"/>
            <p:cNvSpPr/>
            <p:nvPr/>
          </p:nvSpPr>
          <p:spPr>
            <a:xfrm>
              <a:off x="4143372" y="500042"/>
              <a:ext cx="1071570"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محيط خرد</a:t>
              </a:r>
              <a:endParaRPr lang="fa-IR" sz="1200" b="1" dirty="0">
                <a:cs typeface="B Mitra" pitchFamily="2" charset="-78"/>
              </a:endParaRPr>
            </a:p>
          </p:txBody>
        </p:sp>
        <p:sp>
          <p:nvSpPr>
            <p:cNvPr id="13" name="Rounded Rectangle 12"/>
            <p:cNvSpPr/>
            <p:nvPr/>
          </p:nvSpPr>
          <p:spPr>
            <a:xfrm>
              <a:off x="4071934" y="857232"/>
              <a:ext cx="1071570"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گروه هاي داخلي</a:t>
              </a:r>
              <a:endParaRPr lang="fa-IR" sz="1200" b="1" dirty="0">
                <a:cs typeface="B Mitra" pitchFamily="2" charset="-78"/>
              </a:endParaRPr>
            </a:p>
          </p:txBody>
        </p:sp>
        <p:sp>
          <p:nvSpPr>
            <p:cNvPr id="14" name="Rounded Rectangle 13"/>
            <p:cNvSpPr/>
            <p:nvPr/>
          </p:nvSpPr>
          <p:spPr>
            <a:xfrm>
              <a:off x="4071934" y="1142984"/>
              <a:ext cx="1071570"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منابع داخلي</a:t>
              </a:r>
              <a:endParaRPr lang="fa-IR" sz="1200" b="1" dirty="0">
                <a:cs typeface="B Mitra" pitchFamily="2" charset="-78"/>
              </a:endParaRPr>
            </a:p>
          </p:txBody>
        </p:sp>
        <p:sp>
          <p:nvSpPr>
            <p:cNvPr id="15" name="Rounded Rectangle 14"/>
            <p:cNvSpPr/>
            <p:nvPr/>
          </p:nvSpPr>
          <p:spPr>
            <a:xfrm>
              <a:off x="3857620" y="2000240"/>
              <a:ext cx="1643074" cy="214314"/>
            </a:xfrm>
            <a:prstGeom prst="roundRect">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تجزيه و تحليل محيط داخلي</a:t>
              </a:r>
              <a:endParaRPr lang="fa-IR" sz="1200" b="1" dirty="0">
                <a:cs typeface="B Mitra" pitchFamily="2" charset="-78"/>
              </a:endParaRPr>
            </a:p>
          </p:txBody>
        </p:sp>
        <p:sp>
          <p:nvSpPr>
            <p:cNvPr id="16" name="Rounded Rectangle 15"/>
            <p:cNvSpPr/>
            <p:nvPr/>
          </p:nvSpPr>
          <p:spPr>
            <a:xfrm>
              <a:off x="6000760" y="2357430"/>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مسئوليتهاي اخلاقي اجتماعي</a:t>
              </a:r>
              <a:endParaRPr lang="fa-IR" sz="1200" b="1" dirty="0">
                <a:cs typeface="B Mitra" pitchFamily="2" charset="-78"/>
              </a:endParaRPr>
            </a:p>
          </p:txBody>
        </p:sp>
        <p:sp>
          <p:nvSpPr>
            <p:cNvPr id="17" name="Rounded Rectangle 16"/>
            <p:cNvSpPr/>
            <p:nvPr/>
          </p:nvSpPr>
          <p:spPr>
            <a:xfrm>
              <a:off x="3786182" y="2357430"/>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استقرار مسير استراتژيك</a:t>
              </a:r>
              <a:endParaRPr lang="fa-IR" sz="1200" b="1" dirty="0">
                <a:cs typeface="B Mitra" pitchFamily="2" charset="-78"/>
              </a:endParaRPr>
            </a:p>
          </p:txBody>
        </p:sp>
        <p:sp>
          <p:nvSpPr>
            <p:cNvPr id="18" name="Rounded Rectangle 17"/>
            <p:cNvSpPr/>
            <p:nvPr/>
          </p:nvSpPr>
          <p:spPr>
            <a:xfrm>
              <a:off x="214282" y="2357430"/>
              <a:ext cx="3214710"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 رسالت سازماني*بينش سازماني *تعريف عمليات تجاري</a:t>
              </a:r>
              <a:endParaRPr lang="fa-IR" sz="1200" b="1" dirty="0">
                <a:cs typeface="B Mitra" pitchFamily="2" charset="-78"/>
              </a:endParaRPr>
            </a:p>
          </p:txBody>
        </p:sp>
        <p:sp>
          <p:nvSpPr>
            <p:cNvPr id="19" name="Rounded Rectangle 18"/>
            <p:cNvSpPr/>
            <p:nvPr/>
          </p:nvSpPr>
          <p:spPr>
            <a:xfrm>
              <a:off x="6000760" y="2571744"/>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استراتژي سطح بازرگاني</a:t>
              </a:r>
              <a:endParaRPr lang="fa-IR" sz="1200" b="1" dirty="0">
                <a:cs typeface="B Mitra" pitchFamily="2" charset="-78"/>
              </a:endParaRPr>
            </a:p>
          </p:txBody>
        </p:sp>
        <p:sp>
          <p:nvSpPr>
            <p:cNvPr id="20" name="Rounded Rectangle 19"/>
            <p:cNvSpPr/>
            <p:nvPr/>
          </p:nvSpPr>
          <p:spPr>
            <a:xfrm>
              <a:off x="4071934" y="2597144"/>
              <a:ext cx="1071570"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تدوين استراتژي</a:t>
              </a:r>
              <a:endParaRPr lang="fa-IR" sz="1200" b="1" dirty="0">
                <a:cs typeface="B Mitra" pitchFamily="2" charset="-78"/>
              </a:endParaRPr>
            </a:p>
          </p:txBody>
        </p:sp>
        <p:sp>
          <p:nvSpPr>
            <p:cNvPr id="21" name="Rounded Rectangle 20"/>
            <p:cNvSpPr/>
            <p:nvPr/>
          </p:nvSpPr>
          <p:spPr>
            <a:xfrm>
              <a:off x="714348" y="2571744"/>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استراتژي سطح سازماني</a:t>
              </a:r>
              <a:endParaRPr lang="fa-IR" sz="1200" b="1" dirty="0">
                <a:cs typeface="B Mitra" pitchFamily="2" charset="-78"/>
              </a:endParaRPr>
            </a:p>
          </p:txBody>
        </p:sp>
        <p:sp>
          <p:nvSpPr>
            <p:cNvPr id="22" name="Rounded Rectangle 21"/>
            <p:cNvSpPr/>
            <p:nvPr/>
          </p:nvSpPr>
          <p:spPr>
            <a:xfrm>
              <a:off x="7072330" y="2786058"/>
              <a:ext cx="1285884"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200" b="1" dirty="0" smtClean="0">
                  <a:cs typeface="B Mitra" pitchFamily="2" charset="-78"/>
                </a:rPr>
                <a:t>استراتژي هاي رشد</a:t>
              </a:r>
            </a:p>
            <a:p>
              <a:pPr algn="r" rtl="1"/>
              <a:endParaRPr lang="fa-IR" sz="500" b="1" dirty="0" smtClean="0">
                <a:cs typeface="B Mitra" pitchFamily="2" charset="-78"/>
              </a:endParaRPr>
            </a:p>
            <a:p>
              <a:pPr algn="r" rtl="1"/>
              <a:r>
                <a:rPr lang="fa-IR" sz="1200" b="1" dirty="0" smtClean="0">
                  <a:cs typeface="B Mitra" pitchFamily="2" charset="-78"/>
                </a:rPr>
                <a:t>*رشدداخلي</a:t>
              </a:r>
            </a:p>
            <a:p>
              <a:pPr algn="r" rtl="1"/>
              <a:r>
                <a:rPr lang="fa-IR" sz="1200" b="1" dirty="0" smtClean="0">
                  <a:cs typeface="B Mitra" pitchFamily="2" charset="-78"/>
                </a:rPr>
                <a:t>*رشدخارجي</a:t>
              </a:r>
            </a:p>
            <a:p>
              <a:pPr algn="r" rtl="1"/>
              <a:r>
                <a:rPr lang="fa-IR" sz="1200" b="1" dirty="0" smtClean="0">
                  <a:cs typeface="B Mitra" pitchFamily="2" charset="-78"/>
                </a:rPr>
                <a:t>* ثبات</a:t>
              </a:r>
            </a:p>
          </p:txBody>
        </p:sp>
        <p:sp>
          <p:nvSpPr>
            <p:cNvPr id="23" name="Rounded Rectangle 22"/>
            <p:cNvSpPr/>
            <p:nvPr/>
          </p:nvSpPr>
          <p:spPr>
            <a:xfrm>
              <a:off x="928662" y="2798758"/>
              <a:ext cx="1357322"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200" b="1" dirty="0" smtClean="0">
                  <a:cs typeface="B Mitra" pitchFamily="2" charset="-78"/>
                </a:rPr>
                <a:t>استراتژيهاي توسعه سازماني</a:t>
              </a:r>
            </a:p>
            <a:p>
              <a:pPr algn="r" rtl="1">
                <a:buFont typeface="Arial" pitchFamily="34" charset="0"/>
                <a:buChar char="•"/>
              </a:pPr>
              <a:r>
                <a:rPr lang="fa-IR" sz="1200" b="1" dirty="0" smtClean="0">
                  <a:cs typeface="B Mitra" pitchFamily="2" charset="-78"/>
                </a:rPr>
                <a:t>تجارت واحد*</a:t>
              </a:r>
            </a:p>
            <a:p>
              <a:pPr algn="r" rtl="1">
                <a:buFont typeface="Arial" pitchFamily="34" charset="0"/>
                <a:buChar char="•"/>
              </a:pPr>
              <a:r>
                <a:rPr lang="fa-IR" sz="1200" b="1" dirty="0" smtClean="0">
                  <a:cs typeface="B Mitra" pitchFamily="2" charset="-78"/>
                </a:rPr>
                <a:t>ادغام عمومي</a:t>
              </a:r>
            </a:p>
            <a:p>
              <a:pPr algn="r" rtl="1">
                <a:buFont typeface="Arial" pitchFamily="34" charset="0"/>
                <a:buChar char="•"/>
              </a:pPr>
              <a:r>
                <a:rPr lang="fa-IR" sz="1200" b="1" dirty="0" smtClean="0">
                  <a:cs typeface="B Mitra" pitchFamily="2" charset="-78"/>
                </a:rPr>
                <a:t>* تنوع</a:t>
              </a:r>
              <a:endParaRPr lang="fa-IR" sz="1200" b="1" dirty="0">
                <a:cs typeface="B Mitra" pitchFamily="2" charset="-78"/>
              </a:endParaRPr>
            </a:p>
          </p:txBody>
        </p:sp>
        <p:sp>
          <p:nvSpPr>
            <p:cNvPr id="24" name="Rounded Rectangle 23"/>
            <p:cNvSpPr/>
            <p:nvPr/>
          </p:nvSpPr>
          <p:spPr>
            <a:xfrm>
              <a:off x="5286380" y="2786058"/>
              <a:ext cx="1655774"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100" b="1" dirty="0" smtClean="0">
                  <a:cs typeface="B Mitra" pitchFamily="2" charset="-78"/>
                </a:rPr>
                <a:t>استراتژيهاي رقابتي</a:t>
              </a:r>
            </a:p>
            <a:p>
              <a:pPr algn="r" rtl="1"/>
              <a:r>
                <a:rPr lang="fa-IR" sz="1100" b="1" dirty="0" smtClean="0">
                  <a:cs typeface="B Mitra" pitchFamily="2" charset="-78"/>
                </a:rPr>
                <a:t>*رهبري قيمت تمام شده</a:t>
              </a:r>
            </a:p>
            <a:p>
              <a:pPr algn="r" rtl="1"/>
              <a:r>
                <a:rPr lang="fa-IR" sz="1100" b="1" dirty="0" smtClean="0">
                  <a:cs typeface="B Mitra" pitchFamily="2" charset="-78"/>
                </a:rPr>
                <a:t>*تمايز</a:t>
              </a:r>
            </a:p>
            <a:p>
              <a:pPr algn="r" rtl="1"/>
              <a:r>
                <a:rPr lang="fa-IR" sz="1100" b="1" dirty="0" smtClean="0">
                  <a:cs typeface="B Mitra" pitchFamily="2" charset="-78"/>
                </a:rPr>
                <a:t>*تمركز</a:t>
              </a:r>
            </a:p>
            <a:p>
              <a:pPr algn="r" rtl="1"/>
              <a:r>
                <a:rPr lang="fa-IR" sz="1100" b="1" dirty="0" smtClean="0">
                  <a:cs typeface="B Mitra" pitchFamily="2" charset="-78"/>
                </a:rPr>
                <a:t>*بهترين شيوه هزينه كردن</a:t>
              </a:r>
            </a:p>
          </p:txBody>
        </p:sp>
        <p:sp>
          <p:nvSpPr>
            <p:cNvPr id="25" name="Rounded Rectangle 24"/>
            <p:cNvSpPr/>
            <p:nvPr/>
          </p:nvSpPr>
          <p:spPr>
            <a:xfrm>
              <a:off x="831824" y="3740152"/>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انتخاب استراتژي</a:t>
              </a:r>
              <a:endParaRPr lang="fa-IR" sz="1200" b="1" dirty="0">
                <a:cs typeface="B Mitra" pitchFamily="2" charset="-78"/>
              </a:endParaRPr>
            </a:p>
          </p:txBody>
        </p:sp>
        <p:sp>
          <p:nvSpPr>
            <p:cNvPr id="26" name="Rounded Rectangle 25"/>
            <p:cNvSpPr/>
            <p:nvPr/>
          </p:nvSpPr>
          <p:spPr>
            <a:xfrm>
              <a:off x="3681406" y="3714752"/>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استراتژي سطح وظيفه اي</a:t>
              </a:r>
              <a:endParaRPr lang="fa-IR" sz="1200" b="1" dirty="0">
                <a:cs typeface="B Mitra" pitchFamily="2" charset="-78"/>
              </a:endParaRPr>
            </a:p>
          </p:txBody>
        </p:sp>
        <p:sp>
          <p:nvSpPr>
            <p:cNvPr id="27" name="Rounded Rectangle 26"/>
            <p:cNvSpPr/>
            <p:nvPr/>
          </p:nvSpPr>
          <p:spPr>
            <a:xfrm>
              <a:off x="6143636" y="3714752"/>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انتخاب استراتژي</a:t>
              </a:r>
              <a:endParaRPr lang="fa-IR" sz="1200" b="1" dirty="0">
                <a:cs typeface="B Mitra" pitchFamily="2" charset="-78"/>
              </a:endParaRPr>
            </a:p>
          </p:txBody>
        </p:sp>
        <p:sp>
          <p:nvSpPr>
            <p:cNvPr id="28" name="Rounded Rectangle 27"/>
            <p:cNvSpPr/>
            <p:nvPr/>
          </p:nvSpPr>
          <p:spPr>
            <a:xfrm>
              <a:off x="642910" y="4000504"/>
              <a:ext cx="2143140"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200" dirty="0" smtClean="0">
                  <a:cs typeface="B Mitra" pitchFamily="2" charset="-78"/>
                </a:rPr>
                <a:t>تجزيه وتحليل استراتژيگ درسطح سازماني</a:t>
              </a:r>
            </a:p>
            <a:p>
              <a:pPr algn="r" rtl="1"/>
              <a:r>
                <a:rPr lang="fa-IR" sz="1200" dirty="0" smtClean="0">
                  <a:cs typeface="B Mitra" pitchFamily="2" charset="-78"/>
                </a:rPr>
                <a:t>1-روش مبتني بر مجموعه دارائيها</a:t>
              </a:r>
            </a:p>
            <a:p>
              <a:pPr algn="r" rtl="1"/>
              <a:r>
                <a:rPr lang="fa-IR" sz="1200" dirty="0" smtClean="0">
                  <a:cs typeface="B Mitra" pitchFamily="2" charset="-78"/>
                </a:rPr>
                <a:t>2- 1- ماتريس رشد-سهم بازار</a:t>
              </a:r>
            </a:p>
            <a:p>
              <a:pPr algn="r" rtl="1"/>
              <a:r>
                <a:rPr lang="fa-IR" sz="1200" dirty="0" smtClean="0">
                  <a:cs typeface="B Mitra" pitchFamily="2" charset="-78"/>
                </a:rPr>
                <a:t>3-1 الگوي جي اي-مك كينسي</a:t>
              </a:r>
            </a:p>
            <a:p>
              <a:pPr algn="r" rtl="1"/>
              <a:r>
                <a:rPr lang="fa-IR" sz="1200" dirty="0" smtClean="0">
                  <a:cs typeface="B Mitra" pitchFamily="2" charset="-78"/>
                </a:rPr>
                <a:t>2- روش مبتني بر ارزشها</a:t>
              </a:r>
            </a:p>
          </p:txBody>
        </p:sp>
        <p:sp>
          <p:nvSpPr>
            <p:cNvPr id="29" name="Rounded Rectangle 28"/>
            <p:cNvSpPr/>
            <p:nvPr/>
          </p:nvSpPr>
          <p:spPr>
            <a:xfrm>
              <a:off x="3630606" y="3949704"/>
              <a:ext cx="192882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100" b="1" dirty="0" smtClean="0">
                  <a:cs typeface="B Mitra" pitchFamily="2" charset="-78"/>
                </a:rPr>
                <a:t>استراتژي بازاريابي</a:t>
              </a:r>
            </a:p>
            <a:p>
              <a:pPr algn="r" rtl="1"/>
              <a:r>
                <a:rPr lang="fa-IR" sz="1100" b="1" dirty="0" smtClean="0">
                  <a:cs typeface="B Mitra" pitchFamily="2" charset="-78"/>
                </a:rPr>
                <a:t>استراتژي توليد وعمليات</a:t>
              </a:r>
            </a:p>
            <a:p>
              <a:pPr algn="r" rtl="1"/>
              <a:r>
                <a:rPr lang="fa-IR" sz="1100" b="1" dirty="0" smtClean="0">
                  <a:cs typeface="B Mitra" pitchFamily="2" charset="-78"/>
                </a:rPr>
                <a:t>استراتژي تحقيق وتوسعه</a:t>
              </a:r>
            </a:p>
            <a:p>
              <a:pPr algn="r" rtl="1"/>
              <a:r>
                <a:rPr lang="fa-IR" sz="1100" b="1" dirty="0" smtClean="0">
                  <a:cs typeface="B Mitra" pitchFamily="2" charset="-78"/>
                </a:rPr>
                <a:t>استراتژي سيستمهاي اطلاعاتي</a:t>
              </a:r>
            </a:p>
            <a:p>
              <a:pPr algn="r" rtl="1"/>
              <a:r>
                <a:rPr lang="fa-IR" sz="1100" b="1" dirty="0" smtClean="0">
                  <a:cs typeface="B Mitra" pitchFamily="2" charset="-78"/>
                </a:rPr>
                <a:t>استراتژي منابع انساني</a:t>
              </a:r>
            </a:p>
            <a:p>
              <a:pPr algn="r" rtl="1"/>
              <a:r>
                <a:rPr lang="fa-IR" sz="1100" b="1" dirty="0" smtClean="0">
                  <a:cs typeface="B Mitra" pitchFamily="2" charset="-78"/>
                </a:rPr>
                <a:t>استراتژي مالي</a:t>
              </a:r>
            </a:p>
          </p:txBody>
        </p:sp>
        <p:sp>
          <p:nvSpPr>
            <p:cNvPr id="30" name="Rounded Rectangle 29"/>
            <p:cNvSpPr/>
            <p:nvPr/>
          </p:nvSpPr>
          <p:spPr>
            <a:xfrm>
              <a:off x="6215074" y="4000504"/>
              <a:ext cx="2286016"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200" b="1" dirty="0" smtClean="0">
                  <a:cs typeface="B Mitra" pitchFamily="2" charset="-78"/>
                </a:rPr>
                <a:t>تجزيه  وتحليل استراتژيك درسطح بازرگاني</a:t>
              </a:r>
            </a:p>
            <a:p>
              <a:pPr algn="r" rtl="1"/>
              <a:r>
                <a:rPr lang="fa-IR" sz="1200" b="1" dirty="0" smtClean="0">
                  <a:cs typeface="B Mitra" pitchFamily="2" charset="-78"/>
                </a:rPr>
                <a:t>1-تجزيه و تحليل</a:t>
              </a:r>
              <a:r>
                <a:rPr lang="en-US" sz="1200" b="1" dirty="0" err="1" smtClean="0">
                  <a:cs typeface="B Mitra" pitchFamily="2" charset="-78"/>
                </a:rPr>
                <a:t>swot</a:t>
              </a:r>
              <a:endParaRPr lang="en-US" sz="1200" b="1" dirty="0" smtClean="0">
                <a:cs typeface="B Mitra" pitchFamily="2" charset="-78"/>
              </a:endParaRPr>
            </a:p>
            <a:p>
              <a:pPr algn="r" rtl="1"/>
              <a:r>
                <a:rPr lang="fa-IR" sz="1200" b="1" dirty="0" smtClean="0">
                  <a:cs typeface="B Mitra" pitchFamily="2" charset="-78"/>
                </a:rPr>
                <a:t>2-ماتريس</a:t>
              </a:r>
              <a:r>
                <a:rPr lang="en-US" sz="1200" b="1" dirty="0" smtClean="0">
                  <a:cs typeface="B Mitra" pitchFamily="2" charset="-78"/>
                </a:rPr>
                <a:t>space</a:t>
              </a:r>
            </a:p>
            <a:p>
              <a:pPr algn="r" rtl="1"/>
              <a:r>
                <a:rPr lang="fa-IR" sz="1200" b="1" dirty="0" smtClean="0">
                  <a:cs typeface="B Mitra" pitchFamily="2" charset="-78"/>
                </a:rPr>
                <a:t>3- ماتريس انتخاب استراتژي بازرگاني</a:t>
              </a:r>
            </a:p>
          </p:txBody>
        </p:sp>
        <p:sp>
          <p:nvSpPr>
            <p:cNvPr id="31" name="Rounded Rectangle 30"/>
            <p:cNvSpPr/>
            <p:nvPr/>
          </p:nvSpPr>
          <p:spPr>
            <a:xfrm>
              <a:off x="6500826" y="5286388"/>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ساختار استراتژيك</a:t>
              </a:r>
              <a:endParaRPr lang="fa-IR" sz="1200" b="1" dirty="0">
                <a:cs typeface="B Mitra" pitchFamily="2" charset="-78"/>
              </a:endParaRPr>
            </a:p>
          </p:txBody>
        </p:sp>
        <p:sp>
          <p:nvSpPr>
            <p:cNvPr id="32" name="Rounded Rectangle 31"/>
            <p:cNvSpPr/>
            <p:nvPr/>
          </p:nvSpPr>
          <p:spPr>
            <a:xfrm>
              <a:off x="6500826" y="5000636"/>
              <a:ext cx="1857388"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اجراي استراتژي</a:t>
              </a:r>
              <a:endParaRPr lang="fa-IR" sz="1200" b="1" dirty="0">
                <a:cs typeface="B Mitra" pitchFamily="2" charset="-78"/>
              </a:endParaRPr>
            </a:p>
          </p:txBody>
        </p:sp>
        <p:sp>
          <p:nvSpPr>
            <p:cNvPr id="33" name="Rounded Rectangle 32"/>
            <p:cNvSpPr/>
            <p:nvPr/>
          </p:nvSpPr>
          <p:spPr>
            <a:xfrm>
              <a:off x="928662" y="5143512"/>
              <a:ext cx="1857388" cy="2143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تجديد ساختار استراتژيك</a:t>
              </a:r>
              <a:endParaRPr lang="fa-IR" sz="1200" b="1" dirty="0">
                <a:cs typeface="B Mitra" pitchFamily="2" charset="-78"/>
              </a:endParaRPr>
            </a:p>
          </p:txBody>
        </p:sp>
        <p:sp>
          <p:nvSpPr>
            <p:cNvPr id="34" name="Rounded Rectangle 33"/>
            <p:cNvSpPr/>
            <p:nvPr/>
          </p:nvSpPr>
          <p:spPr>
            <a:xfrm>
              <a:off x="3571868" y="4929198"/>
              <a:ext cx="1785950" cy="1428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كنترل استراتژيك</a:t>
              </a:r>
              <a:endParaRPr lang="fa-IR" sz="1200" b="1" dirty="0">
                <a:cs typeface="B Mitra" pitchFamily="2" charset="-78"/>
              </a:endParaRPr>
            </a:p>
          </p:txBody>
        </p:sp>
        <p:sp>
          <p:nvSpPr>
            <p:cNvPr id="35" name="Rounded Rectangle 34"/>
            <p:cNvSpPr/>
            <p:nvPr/>
          </p:nvSpPr>
          <p:spPr>
            <a:xfrm>
              <a:off x="7429520" y="5572140"/>
              <a:ext cx="1500198"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100" b="1" dirty="0" smtClean="0">
                  <a:cs typeface="B Mitra" pitchFamily="2" charset="-78"/>
                </a:rPr>
                <a:t>ساختار سطح سازماني</a:t>
              </a:r>
            </a:p>
            <a:p>
              <a:pPr algn="r" rtl="1">
                <a:buFont typeface="Arial" pitchFamily="34" charset="0"/>
                <a:buChar char="•"/>
              </a:pPr>
              <a:r>
                <a:rPr lang="fa-IR" sz="1100" b="1" dirty="0" smtClean="0">
                  <a:cs typeface="B Mitra" pitchFamily="2" charset="-78"/>
                </a:rPr>
                <a:t>ساختار چند بخشي</a:t>
              </a:r>
            </a:p>
            <a:p>
              <a:pPr algn="r" rtl="1">
                <a:buFont typeface="Arial" pitchFamily="34" charset="0"/>
                <a:buChar char="•"/>
              </a:pPr>
              <a:r>
                <a:rPr lang="fa-IR" sz="1100" b="1" dirty="0" smtClean="0">
                  <a:cs typeface="B Mitra" pitchFamily="2" charset="-78"/>
                </a:rPr>
                <a:t>*ساختار واحد بازرگاني استراتژيك</a:t>
              </a:r>
            </a:p>
            <a:p>
              <a:pPr algn="r" rtl="1">
                <a:buFont typeface="Arial" pitchFamily="34" charset="0"/>
                <a:buChar char="•"/>
              </a:pPr>
              <a:r>
                <a:rPr lang="fa-IR" sz="1100" b="1" dirty="0" smtClean="0">
                  <a:cs typeface="B Mitra" pitchFamily="2" charset="-78"/>
                </a:rPr>
                <a:t>ساختار ماتريس سازماني</a:t>
              </a:r>
            </a:p>
            <a:p>
              <a:pPr algn="r" rtl="1">
                <a:buFont typeface="Arial" pitchFamily="34" charset="0"/>
                <a:buChar char="•"/>
              </a:pPr>
              <a:r>
                <a:rPr lang="fa-IR" sz="1100" b="1" dirty="0" smtClean="0">
                  <a:cs typeface="B Mitra" pitchFamily="2" charset="-78"/>
                </a:rPr>
                <a:t>ساختار فرامليتي</a:t>
              </a:r>
            </a:p>
          </p:txBody>
        </p:sp>
        <p:sp>
          <p:nvSpPr>
            <p:cNvPr id="36" name="Rounded Rectangle 35"/>
            <p:cNvSpPr/>
            <p:nvPr/>
          </p:nvSpPr>
          <p:spPr>
            <a:xfrm>
              <a:off x="5857884" y="5572140"/>
              <a:ext cx="1500198" cy="1000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100" b="1" dirty="0" smtClean="0">
                  <a:cs typeface="B Mitra" pitchFamily="2" charset="-78"/>
                </a:rPr>
                <a:t>ساختار سطح بازرگاني</a:t>
              </a:r>
            </a:p>
            <a:p>
              <a:pPr algn="r" rtl="1"/>
              <a:r>
                <a:rPr lang="fa-IR" sz="1100" b="1" dirty="0" smtClean="0">
                  <a:cs typeface="B Mitra" pitchFamily="2" charset="-78"/>
                </a:rPr>
                <a:t>*ساختار وظيفه اي</a:t>
              </a:r>
            </a:p>
            <a:p>
              <a:pPr algn="r" rtl="1"/>
              <a:r>
                <a:rPr lang="fa-IR" sz="1100" b="1" dirty="0" smtClean="0">
                  <a:cs typeface="B Mitra" pitchFamily="2" charset="-78"/>
                </a:rPr>
                <a:t>* ساختار محصول /بازار</a:t>
              </a:r>
            </a:p>
            <a:p>
              <a:pPr algn="r" rtl="1"/>
              <a:r>
                <a:rPr lang="fa-IR" sz="1100" b="1" dirty="0" smtClean="0">
                  <a:cs typeface="B Mitra" pitchFamily="2" charset="-78"/>
                </a:rPr>
                <a:t>*ساختار ماتريس پروژه</a:t>
              </a:r>
            </a:p>
            <a:p>
              <a:pPr algn="r" rtl="1"/>
              <a:r>
                <a:rPr lang="fa-IR" sz="1100" b="1" dirty="0" smtClean="0">
                  <a:cs typeface="B Mitra" pitchFamily="2" charset="-78"/>
                </a:rPr>
                <a:t>*ساختار شبكه</a:t>
              </a:r>
            </a:p>
          </p:txBody>
        </p:sp>
        <p:sp>
          <p:nvSpPr>
            <p:cNvPr id="37" name="Rounded Rectangle 36"/>
            <p:cNvSpPr/>
            <p:nvPr/>
          </p:nvSpPr>
          <p:spPr>
            <a:xfrm>
              <a:off x="3714744" y="5143512"/>
              <a:ext cx="1357322" cy="3571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200" b="1" dirty="0" smtClean="0">
                  <a:cs typeface="B Mitra" pitchFamily="2" charset="-78"/>
                </a:rPr>
                <a:t>كنترل پيش از عمليات</a:t>
              </a:r>
            </a:p>
            <a:p>
              <a:pPr algn="r" rtl="1"/>
              <a:r>
                <a:rPr lang="fa-IR" sz="1200" b="1" dirty="0" smtClean="0">
                  <a:cs typeface="B Mitra" pitchFamily="2" charset="-78"/>
                </a:rPr>
                <a:t>كنترل فرضيات</a:t>
              </a:r>
              <a:endParaRPr lang="fa-IR" sz="1200" b="1" dirty="0">
                <a:cs typeface="B Mitra" pitchFamily="2" charset="-78"/>
              </a:endParaRPr>
            </a:p>
          </p:txBody>
        </p:sp>
        <p:sp>
          <p:nvSpPr>
            <p:cNvPr id="38" name="Rounded Rectangle 37"/>
            <p:cNvSpPr/>
            <p:nvPr/>
          </p:nvSpPr>
          <p:spPr>
            <a:xfrm>
              <a:off x="3714744" y="5572140"/>
              <a:ext cx="1357322" cy="428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rtl="1"/>
              <a:r>
                <a:rPr lang="fa-IR" sz="1050" b="1" dirty="0" smtClean="0">
                  <a:cs typeface="B Mitra" pitchFamily="2" charset="-78"/>
                </a:rPr>
                <a:t>كنترل درحين عمل</a:t>
              </a:r>
            </a:p>
            <a:p>
              <a:pPr algn="r" rtl="1"/>
              <a:r>
                <a:rPr lang="fa-IR" sz="1050" b="1" dirty="0" smtClean="0">
                  <a:cs typeface="B Mitra" pitchFamily="2" charset="-78"/>
                </a:rPr>
                <a:t>*اداري</a:t>
              </a:r>
            </a:p>
            <a:p>
              <a:pPr algn="r" rtl="1"/>
              <a:r>
                <a:rPr lang="fa-IR" sz="1050" b="1" dirty="0" smtClean="0">
                  <a:cs typeface="B Mitra" pitchFamily="2" charset="-78"/>
                </a:rPr>
                <a:t>*قومي</a:t>
              </a:r>
              <a:endParaRPr lang="fa-IR" sz="1050" b="1" dirty="0">
                <a:cs typeface="B Mitra" pitchFamily="2" charset="-78"/>
              </a:endParaRPr>
            </a:p>
          </p:txBody>
        </p:sp>
        <p:sp>
          <p:nvSpPr>
            <p:cNvPr id="39" name="Rounded Rectangle 38"/>
            <p:cNvSpPr/>
            <p:nvPr/>
          </p:nvSpPr>
          <p:spPr>
            <a:xfrm>
              <a:off x="3714744" y="6072206"/>
              <a:ext cx="1285884" cy="7857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100" b="1" dirty="0" smtClean="0">
                  <a:cs typeface="B Mitra" pitchFamily="2" charset="-78"/>
                </a:rPr>
                <a:t>پس از عمل</a:t>
              </a:r>
            </a:p>
            <a:p>
              <a:pPr algn="ctr" rtl="1"/>
              <a:r>
                <a:rPr lang="fa-IR" sz="1100" b="1" dirty="0" smtClean="0">
                  <a:cs typeface="B Mitra" pitchFamily="2" charset="-78"/>
                </a:rPr>
                <a:t>*بودجه ها</a:t>
              </a:r>
            </a:p>
            <a:p>
              <a:pPr algn="ctr" rtl="1"/>
              <a:r>
                <a:rPr lang="fa-IR" sz="1100" b="1" dirty="0" smtClean="0">
                  <a:cs typeface="B Mitra" pitchFamily="2" charset="-78"/>
                </a:rPr>
                <a:t>*تحليل نسبت ها</a:t>
              </a:r>
            </a:p>
            <a:p>
              <a:pPr algn="ctr" rtl="1"/>
              <a:r>
                <a:rPr lang="fa-IR" sz="1100" b="1" dirty="0" smtClean="0">
                  <a:cs typeface="B Mitra" pitchFamily="2" charset="-78"/>
                </a:rPr>
                <a:t>مميزي ها</a:t>
              </a:r>
            </a:p>
            <a:p>
              <a:pPr algn="ctr" rtl="1"/>
              <a:r>
                <a:rPr lang="fa-IR" sz="1100" b="1" dirty="0" smtClean="0">
                  <a:cs typeface="B Mitra" pitchFamily="2" charset="-78"/>
                </a:rPr>
                <a:t>* اهداف و آرمانها</a:t>
              </a:r>
              <a:endParaRPr lang="fa-IR" sz="1100" b="1" dirty="0">
                <a:cs typeface="B Mitra" pitchFamily="2" charset="-78"/>
              </a:endParaRPr>
            </a:p>
          </p:txBody>
        </p:sp>
        <p:sp>
          <p:nvSpPr>
            <p:cNvPr id="40" name="Rounded Rectangle 39"/>
            <p:cNvSpPr/>
            <p:nvPr/>
          </p:nvSpPr>
          <p:spPr>
            <a:xfrm>
              <a:off x="928662" y="5510226"/>
              <a:ext cx="1571636" cy="3476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تجديد تمركز بر داراييها</a:t>
              </a:r>
              <a:endParaRPr lang="fa-IR" sz="1200" b="1" dirty="0">
                <a:cs typeface="B Mitra" pitchFamily="2" charset="-78"/>
              </a:endParaRPr>
            </a:p>
          </p:txBody>
        </p:sp>
        <p:sp>
          <p:nvSpPr>
            <p:cNvPr id="41" name="Rounded Rectangle 40"/>
            <p:cNvSpPr/>
            <p:nvPr/>
          </p:nvSpPr>
          <p:spPr>
            <a:xfrm>
              <a:off x="928662" y="5938854"/>
              <a:ext cx="1571636" cy="3476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نوسازي (پيرايش)</a:t>
              </a:r>
              <a:endParaRPr lang="fa-IR" sz="1200" b="1" dirty="0">
                <a:cs typeface="B Mitra" pitchFamily="2" charset="-78"/>
              </a:endParaRPr>
            </a:p>
          </p:txBody>
        </p:sp>
        <p:sp>
          <p:nvSpPr>
            <p:cNvPr id="42" name="Rounded Rectangle 41"/>
            <p:cNvSpPr/>
            <p:nvPr/>
          </p:nvSpPr>
          <p:spPr>
            <a:xfrm>
              <a:off x="928662" y="6367482"/>
              <a:ext cx="1571636" cy="3476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تجديد تمركز</a:t>
              </a:r>
              <a:endParaRPr lang="fa-IR" sz="1200" b="1" dirty="0">
                <a:cs typeface="B Mitra" pitchFamily="2" charset="-78"/>
              </a:endParaRPr>
            </a:p>
          </p:txBody>
        </p:sp>
        <p:sp>
          <p:nvSpPr>
            <p:cNvPr id="43" name="Rounded Rectangle 42"/>
            <p:cNvSpPr/>
            <p:nvPr/>
          </p:nvSpPr>
          <p:spPr>
            <a:xfrm>
              <a:off x="6786578" y="285728"/>
              <a:ext cx="1714512" cy="142876"/>
            </a:xfrm>
            <a:prstGeom prst="roundRect">
              <a:avLst/>
            </a:prstGeom>
            <a:ln w="158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شناسايي عوامل محيطي</a:t>
              </a:r>
              <a:endParaRPr lang="fa-IR" sz="1200" b="1" dirty="0">
                <a:cs typeface="B Mitra" pitchFamily="2" charset="-78"/>
              </a:endParaRPr>
            </a:p>
          </p:txBody>
        </p:sp>
        <p:sp>
          <p:nvSpPr>
            <p:cNvPr id="44" name="Rounded Rectangle 43"/>
            <p:cNvSpPr/>
            <p:nvPr/>
          </p:nvSpPr>
          <p:spPr>
            <a:xfrm>
              <a:off x="5643570" y="500042"/>
              <a:ext cx="2000264" cy="214314"/>
            </a:xfrm>
            <a:prstGeom prst="roundRect">
              <a:avLst/>
            </a:prstGeom>
            <a:ln w="190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شناسايي عوامل محيط خارجي</a:t>
              </a:r>
              <a:endParaRPr lang="fa-IR" sz="1200" b="1" dirty="0">
                <a:cs typeface="B Mitra" pitchFamily="2" charset="-78"/>
              </a:endParaRPr>
            </a:p>
          </p:txBody>
        </p:sp>
        <p:sp>
          <p:nvSpPr>
            <p:cNvPr id="45" name="Rounded Rectangle 44"/>
            <p:cNvSpPr/>
            <p:nvPr/>
          </p:nvSpPr>
          <p:spPr>
            <a:xfrm>
              <a:off x="5618170" y="928670"/>
              <a:ext cx="2000264" cy="214314"/>
            </a:xfrm>
            <a:prstGeom prst="roundRect">
              <a:avLst/>
            </a:prstGeom>
            <a:ln w="158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fa-IR" sz="1200" b="1" dirty="0" smtClean="0">
                  <a:cs typeface="B Mitra" pitchFamily="2" charset="-78"/>
                </a:rPr>
                <a:t>شناسايي عوامل محيط داخلي</a:t>
              </a:r>
              <a:endParaRPr lang="fa-IR" sz="1200" b="1" dirty="0">
                <a:cs typeface="B Mitra" pitchFamily="2" charset="-78"/>
              </a:endParaRPr>
            </a:p>
          </p:txBody>
        </p:sp>
        <p:cxnSp>
          <p:nvCxnSpPr>
            <p:cNvPr id="46" name="Straight Connector 45"/>
            <p:cNvCxnSpPr/>
            <p:nvPr/>
          </p:nvCxnSpPr>
          <p:spPr>
            <a:xfrm rot="5400000">
              <a:off x="7573195" y="714352"/>
              <a:ext cx="570712" cy="805"/>
            </a:xfrm>
            <a:prstGeom prst="line">
              <a:avLst/>
            </a:prstGeom>
            <a:ln w="158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7643834" y="642918"/>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0800000">
              <a:off x="7643834" y="1000108"/>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10800000">
              <a:off x="5429256" y="571480"/>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5214148" y="427810"/>
              <a:ext cx="428628"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a:off x="5214942" y="214291"/>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10800000">
              <a:off x="5214942" y="642918"/>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5215736" y="1070752"/>
              <a:ext cx="285752" cy="15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10800000">
              <a:off x="5357818" y="1069958"/>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a:off x="5143504" y="927082"/>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10800000">
              <a:off x="5143504" y="1212834"/>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1" idx="1"/>
            </p:cNvCxnSpPr>
            <p:nvPr/>
          </p:nvCxnSpPr>
          <p:spPr>
            <a:xfrm rot="10800000">
              <a:off x="2857488" y="214290"/>
              <a:ext cx="128588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10800000">
              <a:off x="2857488" y="569891"/>
              <a:ext cx="128588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10800000">
              <a:off x="2857488" y="1212834"/>
              <a:ext cx="128588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10800000">
              <a:off x="2857488" y="927081"/>
              <a:ext cx="128588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9" idx="2"/>
            </p:cNvCxnSpPr>
            <p:nvPr/>
          </p:nvCxnSpPr>
          <p:spPr>
            <a:xfrm rot="5400000">
              <a:off x="6429388" y="1928802"/>
              <a:ext cx="428628"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rot="10800000" flipV="1">
              <a:off x="5500694" y="1785925"/>
              <a:ext cx="1143008" cy="1"/>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rot="10800000" flipV="1">
              <a:off x="5500694" y="2143115"/>
              <a:ext cx="1143008" cy="1"/>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a:off x="4535487" y="1925627"/>
              <a:ext cx="214314" cy="1588"/>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a:off x="4572794" y="2285198"/>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a:off x="4572794" y="2570950"/>
              <a:ext cx="142876"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19" idx="2"/>
              <a:endCxn id="22" idx="0"/>
            </p:cNvCxnSpPr>
            <p:nvPr/>
          </p:nvCxnSpPr>
          <p:spPr>
            <a:xfrm rot="16200000" flipH="1">
              <a:off x="7286644" y="2357430"/>
              <a:ext cx="71438" cy="7858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19" idx="2"/>
              <a:endCxn id="24" idx="0"/>
            </p:cNvCxnSpPr>
            <p:nvPr/>
          </p:nvCxnSpPr>
          <p:spPr>
            <a:xfrm rot="5400000">
              <a:off x="6486142" y="2342746"/>
              <a:ext cx="71438" cy="81518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22" idx="2"/>
            </p:cNvCxnSpPr>
            <p:nvPr/>
          </p:nvCxnSpPr>
          <p:spPr>
            <a:xfrm rot="5400000">
              <a:off x="7643834" y="3643314"/>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5400000">
              <a:off x="6358744" y="3642520"/>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5393537" y="4964917"/>
              <a:ext cx="214314"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endCxn id="32" idx="1"/>
            </p:cNvCxnSpPr>
            <p:nvPr/>
          </p:nvCxnSpPr>
          <p:spPr>
            <a:xfrm>
              <a:off x="5500694" y="5072074"/>
              <a:ext cx="1000132" cy="1588"/>
            </a:xfrm>
            <a:prstGeom prst="line">
              <a:avLst/>
            </a:prstGeom>
            <a:ln w="19050">
              <a:solidFill>
                <a:schemeClr val="accent1">
                  <a:lumMod val="75000"/>
                  <a:alpha val="6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endCxn id="31" idx="0"/>
            </p:cNvCxnSpPr>
            <p:nvPr/>
          </p:nvCxnSpPr>
          <p:spPr>
            <a:xfrm rot="5400000">
              <a:off x="7358876" y="5214156"/>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2179224" y="5893214"/>
              <a:ext cx="1071570" cy="794"/>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rot="10800000">
              <a:off x="2508236" y="5643578"/>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10800000">
              <a:off x="2500298" y="6116656"/>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rot="10800000">
              <a:off x="2500298" y="6429396"/>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5400000" flipH="1" flipV="1">
              <a:off x="5143504" y="5214950"/>
              <a:ext cx="285752"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endCxn id="31" idx="1"/>
            </p:cNvCxnSpPr>
            <p:nvPr/>
          </p:nvCxnSpPr>
          <p:spPr>
            <a:xfrm>
              <a:off x="5286380" y="5357826"/>
              <a:ext cx="1214446"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4451349" y="5822173"/>
              <a:ext cx="1500198"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rot="10800000">
              <a:off x="5000629" y="6570683"/>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rot="5400000">
              <a:off x="7930380" y="5499908"/>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a:off x="6715934" y="5510226"/>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27" idx="1"/>
              <a:endCxn id="26" idx="3"/>
            </p:cNvCxnSpPr>
            <p:nvPr/>
          </p:nvCxnSpPr>
          <p:spPr>
            <a:xfrm rot="10800000">
              <a:off x="5538794" y="3786190"/>
              <a:ext cx="604842"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25" idx="3"/>
              <a:endCxn id="26" idx="1"/>
            </p:cNvCxnSpPr>
            <p:nvPr/>
          </p:nvCxnSpPr>
          <p:spPr>
            <a:xfrm flipV="1">
              <a:off x="2689212" y="3786190"/>
              <a:ext cx="992194" cy="25400"/>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45" idx="2"/>
              <a:endCxn id="9" idx="0"/>
            </p:cNvCxnSpPr>
            <p:nvPr/>
          </p:nvCxnSpPr>
          <p:spPr>
            <a:xfrm rot="16200000" flipH="1">
              <a:off x="6452407" y="1308879"/>
              <a:ext cx="357190" cy="25400"/>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8" idx="3"/>
              <a:endCxn id="17" idx="1"/>
            </p:cNvCxnSpPr>
            <p:nvPr/>
          </p:nvCxnSpPr>
          <p:spPr>
            <a:xfrm>
              <a:off x="3428992" y="2428868"/>
              <a:ext cx="357190"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17" idx="3"/>
              <a:endCxn id="16" idx="1"/>
            </p:cNvCxnSpPr>
            <p:nvPr/>
          </p:nvCxnSpPr>
          <p:spPr>
            <a:xfrm>
              <a:off x="5643570" y="2428868"/>
              <a:ext cx="357190"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20" idx="1"/>
              <a:endCxn id="21" idx="3"/>
            </p:cNvCxnSpPr>
            <p:nvPr/>
          </p:nvCxnSpPr>
          <p:spPr>
            <a:xfrm rot="10800000">
              <a:off x="2571736" y="2643183"/>
              <a:ext cx="1500198" cy="61119"/>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20" idx="3"/>
              <a:endCxn id="19" idx="1"/>
            </p:cNvCxnSpPr>
            <p:nvPr/>
          </p:nvCxnSpPr>
          <p:spPr>
            <a:xfrm flipV="1">
              <a:off x="5143504" y="2643182"/>
              <a:ext cx="857256" cy="61119"/>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21" idx="2"/>
              <a:endCxn id="23" idx="0"/>
            </p:cNvCxnSpPr>
            <p:nvPr/>
          </p:nvCxnSpPr>
          <p:spPr>
            <a:xfrm rot="5400000">
              <a:off x="1583114" y="2738830"/>
              <a:ext cx="84138"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500166" y="3929066"/>
              <a:ext cx="142876" cy="1588"/>
            </a:xfrm>
            <a:prstGeom prst="line">
              <a:avLst/>
            </a:prstGeom>
            <a:ln w="25400">
              <a:solidFill>
                <a:schemeClr val="accent1">
                  <a:tint val="76000"/>
                  <a:hueMod val="94000"/>
                  <a:alpha val="42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rot="10800000">
              <a:off x="5072067" y="5286388"/>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rot="10800000">
              <a:off x="5072067" y="5784865"/>
              <a:ext cx="142876"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34" idx="1"/>
            </p:cNvCxnSpPr>
            <p:nvPr/>
          </p:nvCxnSpPr>
          <p:spPr>
            <a:xfrm rot="10800000">
              <a:off x="3000364" y="5000636"/>
              <a:ext cx="571504" cy="158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2894001" y="5107793"/>
              <a:ext cx="213520" cy="794"/>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rot="10800000">
              <a:off x="2786050" y="5214950"/>
              <a:ext cx="214314" cy="158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rot="10800000">
              <a:off x="2844788" y="1655751"/>
              <a:ext cx="928694" cy="10319"/>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15" idx="1"/>
            </p:cNvCxnSpPr>
            <p:nvPr/>
          </p:nvCxnSpPr>
          <p:spPr>
            <a:xfrm rot="10800000">
              <a:off x="2857490" y="2071679"/>
              <a:ext cx="1000131" cy="35718"/>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20" idx="2"/>
              <a:endCxn id="26" idx="0"/>
            </p:cNvCxnSpPr>
            <p:nvPr/>
          </p:nvCxnSpPr>
          <p:spPr>
            <a:xfrm rot="16200000" flipH="1">
              <a:off x="4157262" y="3261914"/>
              <a:ext cx="903294" cy="2381"/>
            </a:xfrm>
            <a:prstGeom prst="straightConnector1">
              <a:avLst/>
            </a:prstGeom>
            <a:ln w="1905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stCxn id="26" idx="2"/>
              <a:endCxn id="29" idx="0"/>
            </p:cNvCxnSpPr>
            <p:nvPr/>
          </p:nvCxnSpPr>
          <p:spPr>
            <a:xfrm rot="5400000">
              <a:off x="4556522" y="3896126"/>
              <a:ext cx="92076" cy="150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38581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5802"/>
            <a:ext cx="10713590" cy="5308598"/>
          </a:xfrm>
        </p:spPr>
        <p:txBody>
          <a:bodyPr/>
          <a:lstStyle/>
          <a:p>
            <a:pPr marL="0" indent="0" algn="just" rtl="1"/>
            <a:r>
              <a:rPr lang="fa-IR" sz="2500" dirty="0" smtClean="0">
                <a:cs typeface="B Mitra" panose="00000400000000000000" pitchFamily="2" charset="-78"/>
              </a:rPr>
              <a:t>تجزیه و تحلیل محیط خارجی مستلزم ارزیابی محیطهای کلان و خرد می باشد تا از این طریق فرصتها و تهدید ها مشخص شده،‌راهی برای مسیر استراتژیک فراهم آید. محیط کلان مشتمل بر نیروهای محیط داخلی و جهانی است که شامل روندهای اجتماعی- فرهنگی، تکنولوژی ، سیاسی-قانونی واقتصادی می باشد.  محیط خرد شامل ذی نفع های خارجی و داخلی می باشد. ذینفع خارجی شامل خریداران ،‌ تامین کنندگان،‌عرضه کنندگان،‌رقبا،‌آژانسهای دولتی و روسای بخش محلی حکومتی می باشند. ذینفع های داخلی که همان محیط داخلی سازمان هستند شامل مدیران، کارمندان، مالکان و نمایندگان انها می باشند که در منافع سازمان سهیم می باشند. </a:t>
            </a:r>
            <a:r>
              <a:rPr lang="fa-IR" sz="2500" dirty="0">
                <a:cs typeface="B Mitra" panose="00000400000000000000" pitchFamily="2" charset="-78"/>
              </a:rPr>
              <a:t> </a:t>
            </a:r>
            <a:r>
              <a:rPr lang="fa-IR" sz="2500" dirty="0" smtClean="0">
                <a:cs typeface="B Mitra" panose="00000400000000000000" pitchFamily="2" charset="-78"/>
              </a:rPr>
              <a:t>کلیه ذی نفع ها ونیروهای خارجی هم در سطح داخلی محیط خرد و هم در سطح جهانی(کلان) مورد تجزیه و تحلیل قرار گیرند. تجزیه و تحلیل محیط خارجی و داخلی چارچوبی برای همه وظایف مدیریت استراتژیک در سازمان فراهم می کند. که بر اساس تحلیل نقاط قوت و ضعف وتهدیدها و فرصتها به  تدوین استراتژی و تعیین مسیر استراتژیک می پردازد.</a:t>
            </a:r>
            <a:endParaRPr lang="en-US" dirty="0"/>
          </a:p>
        </p:txBody>
      </p:sp>
      <p:sp>
        <p:nvSpPr>
          <p:cNvPr id="3" name="Content Placeholder 2"/>
          <p:cNvSpPr>
            <a:spLocks noGrp="1"/>
          </p:cNvSpPr>
          <p:nvPr>
            <p:ph idx="1"/>
          </p:nvPr>
        </p:nvSpPr>
        <p:spPr>
          <a:xfrm>
            <a:off x="684211" y="685801"/>
            <a:ext cx="10713591" cy="859664"/>
          </a:xfrm>
        </p:spPr>
        <p:txBody>
          <a:bodyPr/>
          <a:lstStyle/>
          <a:p>
            <a:pPr marL="0" indent="0" algn="just" rtl="1">
              <a:buNone/>
            </a:pPr>
            <a:r>
              <a:rPr lang="fa-IR" sz="3500" dirty="0" smtClean="0">
                <a:solidFill>
                  <a:schemeClr val="tx1"/>
                </a:solidFill>
                <a:cs typeface="B Jadid" panose="00000700000000000000" pitchFamily="2" charset="-78"/>
              </a:rPr>
              <a:t>تجزیه و تحلیل محیط خارجی  و داخلی</a:t>
            </a:r>
          </a:p>
          <a:p>
            <a:pPr algn="just" rtl="1"/>
            <a:endParaRPr lang="en-US" dirty="0"/>
          </a:p>
        </p:txBody>
      </p:sp>
    </p:spTree>
    <p:extLst>
      <p:ext uri="{BB962C8B-B14F-4D97-AF65-F5344CB8AC3E}">
        <p14:creationId xmlns:p14="http://schemas.microsoft.com/office/powerpoint/2010/main" val="23696773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1210614"/>
            <a:ext cx="11114467" cy="4783786"/>
          </a:xfrm>
        </p:spPr>
        <p:txBody>
          <a:bodyPr>
            <a:normAutofit/>
          </a:bodyPr>
          <a:lstStyle/>
          <a:p>
            <a:pPr algn="just" rtl="1"/>
            <a:r>
              <a:rPr lang="fa-IR" sz="3000" dirty="0" smtClean="0">
                <a:cs typeface="B Mitra" panose="00000400000000000000" pitchFamily="2" charset="-78"/>
              </a:rPr>
              <a:t>مسیر استراتژیک مرتبط با اهداف بلند مدت و کوتاه مدت یک سازمان است و مشخص کننده اهدافی است که یک سازمان برای رسیدن به آن تلاش می کند. غالبا مسیر استراتژیک در یک بیانیه رسالت مطرح   می شود. رسالتها اغلب حوزه ها یا بخش هایی را که سازمان در آن فعالیت می کند توصیف می کند       و رهنمودی در اختیار مدیران و کارمندان قرار می دهد و به ذی نفعان خارجی آگاهی لازم را می دهد. برای مسیر استراتژیک آگاهی از رسالت سازمانی ، بینش سازمانی و تعریف عملیات تجاری ضروری است. </a:t>
            </a:r>
            <a:endParaRPr lang="en-US" sz="3000" dirty="0">
              <a:cs typeface="B Mitra" panose="00000400000000000000" pitchFamily="2" charset="-78"/>
            </a:endParaRPr>
          </a:p>
        </p:txBody>
      </p:sp>
      <p:sp>
        <p:nvSpPr>
          <p:cNvPr id="3" name="Content Placeholder 2"/>
          <p:cNvSpPr>
            <a:spLocks noGrp="1"/>
          </p:cNvSpPr>
          <p:nvPr>
            <p:ph idx="1"/>
          </p:nvPr>
        </p:nvSpPr>
        <p:spPr>
          <a:xfrm>
            <a:off x="684212" y="685800"/>
            <a:ext cx="10095404" cy="859665"/>
          </a:xfrm>
        </p:spPr>
        <p:txBody>
          <a:bodyPr>
            <a:normAutofit/>
          </a:bodyPr>
          <a:lstStyle/>
          <a:p>
            <a:pPr marL="0" indent="0" algn="r" rtl="1">
              <a:buNone/>
            </a:pPr>
            <a:r>
              <a:rPr lang="fa-IR" sz="3500" dirty="0" smtClean="0">
                <a:solidFill>
                  <a:schemeClr val="tx1"/>
                </a:solidFill>
                <a:cs typeface="B Jadid" panose="00000700000000000000" pitchFamily="2" charset="-78"/>
              </a:rPr>
              <a:t>مسیر استراتژیک</a:t>
            </a:r>
            <a:endParaRPr lang="en-US" sz="3500" dirty="0">
              <a:solidFill>
                <a:schemeClr val="tx1"/>
              </a:solidFill>
              <a:cs typeface="B Jadid" panose="00000700000000000000" pitchFamily="2" charset="-78"/>
            </a:endParaRPr>
          </a:p>
        </p:txBody>
      </p:sp>
    </p:spTree>
    <p:extLst>
      <p:ext uri="{BB962C8B-B14F-4D97-AF65-F5344CB8AC3E}">
        <p14:creationId xmlns:p14="http://schemas.microsoft.com/office/powerpoint/2010/main" val="22947659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858" y="557010"/>
            <a:ext cx="10365756" cy="1529366"/>
          </a:xfrm>
        </p:spPr>
        <p:txBody>
          <a:bodyPr>
            <a:normAutofit fontScale="90000"/>
          </a:bodyPr>
          <a:lstStyle/>
          <a:p>
            <a:pPr algn="r" rtl="1"/>
            <a:r>
              <a:rPr lang="fa-IR" dirty="0" smtClean="0">
                <a:cs typeface="B Jadid" panose="00000700000000000000" pitchFamily="2" charset="-78"/>
              </a:rPr>
              <a:t>تدوین استراتژی</a:t>
            </a:r>
            <a:br>
              <a:rPr lang="fa-IR" dirty="0" smtClean="0">
                <a:cs typeface="B Jadid" panose="00000700000000000000" pitchFamily="2" charset="-78"/>
              </a:rPr>
            </a:br>
            <a:r>
              <a:rPr lang="fa-IR" dirty="0">
                <a:cs typeface="B Mitra" panose="00000400000000000000" pitchFamily="2" charset="-78"/>
              </a:rPr>
              <a:t>استراتژی یک طرح و عمل سازمانی است که هدف آن هدایت سازمان در مسیر دستیابی به اهداف کوتاه مدت </a:t>
            </a:r>
            <a:r>
              <a:rPr lang="fa-IR" dirty="0" smtClean="0">
                <a:cs typeface="B Mitra" panose="00000400000000000000" pitchFamily="2" charset="-78"/>
              </a:rPr>
              <a:t>ودرنهایت </a:t>
            </a:r>
            <a:r>
              <a:rPr lang="fa-IR" dirty="0">
                <a:cs typeface="B Mitra" panose="00000400000000000000" pitchFamily="2" charset="-78"/>
              </a:rPr>
              <a:t>رسیدن به اهداف اساسی </a:t>
            </a:r>
            <a:r>
              <a:rPr lang="fa-IR" dirty="0" smtClean="0">
                <a:cs typeface="B Mitra" panose="00000400000000000000" pitchFamily="2" charset="-78"/>
              </a:rPr>
              <a:t>است.طراحی </a:t>
            </a:r>
            <a:r>
              <a:rPr lang="fa-IR" dirty="0">
                <a:cs typeface="B Mitra" panose="00000400000000000000" pitchFamily="2" charset="-78"/>
              </a:rPr>
              <a:t>استراتژی به سه دسته </a:t>
            </a:r>
            <a:r>
              <a:rPr lang="fa-IR" dirty="0" smtClean="0">
                <a:cs typeface="B Mitra" panose="00000400000000000000" pitchFamily="2" charset="-78"/>
              </a:rPr>
              <a:t>طراحی استراتژی </a:t>
            </a:r>
            <a:r>
              <a:rPr lang="fa-IR" b="1" dirty="0">
                <a:cs typeface="B Mitra" panose="00000400000000000000" pitchFamily="2" charset="-78"/>
              </a:rPr>
              <a:t>سطح </a:t>
            </a:r>
            <a:r>
              <a:rPr lang="fa-IR" b="1" dirty="0" smtClean="0">
                <a:cs typeface="B Mitra" panose="00000400000000000000" pitchFamily="2" charset="-78"/>
              </a:rPr>
              <a:t>سازمانی، </a:t>
            </a:r>
            <a:r>
              <a:rPr lang="fa-IR" b="1" dirty="0">
                <a:cs typeface="B Mitra" panose="00000400000000000000" pitchFamily="2" charset="-78"/>
              </a:rPr>
              <a:t>سطح بازرگانی و استراتژی وظیفه ای </a:t>
            </a:r>
            <a:r>
              <a:rPr lang="fa-IR" dirty="0">
                <a:cs typeface="B Mitra" panose="00000400000000000000" pitchFamily="2" charset="-78"/>
              </a:rPr>
              <a:t>تقسیم می شود. </a:t>
            </a:r>
            <a:br>
              <a:rPr lang="fa-IR" dirty="0">
                <a:cs typeface="B Mitra" panose="00000400000000000000" pitchFamily="2" charset="-78"/>
              </a:rPr>
            </a:br>
            <a:endParaRPr lang="en-US" dirty="0">
              <a:cs typeface="B Jadid" panose="00000700000000000000" pitchFamily="2" charset="-78"/>
            </a:endParaRPr>
          </a:p>
        </p:txBody>
      </p:sp>
      <p:sp>
        <p:nvSpPr>
          <p:cNvPr id="3" name="Text Placeholder 2"/>
          <p:cNvSpPr>
            <a:spLocks noGrp="1"/>
          </p:cNvSpPr>
          <p:nvPr>
            <p:ph type="body" idx="1"/>
          </p:nvPr>
        </p:nvSpPr>
        <p:spPr>
          <a:xfrm>
            <a:off x="684211" y="2343955"/>
            <a:ext cx="10636319" cy="4340180"/>
          </a:xfrm>
        </p:spPr>
        <p:txBody>
          <a:bodyPr>
            <a:normAutofit/>
          </a:bodyPr>
          <a:lstStyle/>
          <a:p>
            <a:pPr algn="just" rtl="1"/>
            <a:endParaRPr lang="en-US" sz="2500" dirty="0">
              <a:solidFill>
                <a:schemeClr val="tx1"/>
              </a:solidFill>
              <a:cs typeface="B Mitra" panose="00000400000000000000" pitchFamily="2" charset="-78"/>
            </a:endParaRPr>
          </a:p>
        </p:txBody>
      </p:sp>
      <p:graphicFrame>
        <p:nvGraphicFramePr>
          <p:cNvPr id="4" name="Diagram 3"/>
          <p:cNvGraphicFramePr/>
          <p:nvPr>
            <p:extLst>
              <p:ext uri="{D42A27DB-BD31-4B8C-83A1-F6EECF244321}">
                <p14:modId xmlns:p14="http://schemas.microsoft.com/office/powerpoint/2010/main" val="3911761456"/>
              </p:ext>
            </p:extLst>
          </p:nvPr>
        </p:nvGraphicFramePr>
        <p:xfrm>
          <a:off x="450167" y="2581081"/>
          <a:ext cx="10717448" cy="42769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Connector 7"/>
          <p:cNvCxnSpPr/>
          <p:nvPr/>
        </p:nvCxnSpPr>
        <p:spPr>
          <a:xfrm>
            <a:off x="7216726" y="4965895"/>
            <a:ext cx="0" cy="112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03520" y="5078437"/>
            <a:ext cx="4600135" cy="0"/>
          </a:xfrm>
          <a:prstGeom prst="line">
            <a:avLst/>
          </a:prstGeom>
          <a:ln w="3810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89452" y="5078437"/>
            <a:ext cx="14068" cy="182880"/>
          </a:xfrm>
          <a:prstGeom prst="line">
            <a:avLst/>
          </a:prstGeom>
          <a:ln w="3810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216726" y="5078437"/>
            <a:ext cx="0" cy="182880"/>
          </a:xfrm>
          <a:prstGeom prst="line">
            <a:avLst/>
          </a:prstGeom>
          <a:ln w="3810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903655" y="5078437"/>
            <a:ext cx="0" cy="182880"/>
          </a:xfrm>
          <a:prstGeom prst="line">
            <a:avLst/>
          </a:prstGeom>
          <a:ln w="3810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109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63" y="96982"/>
            <a:ext cx="11208327" cy="3505200"/>
          </a:xfrm>
        </p:spPr>
        <p:txBody>
          <a:bodyPr>
            <a:noAutofit/>
          </a:bodyPr>
          <a:lstStyle/>
          <a:p>
            <a:pPr algn="justLow" rtl="1"/>
            <a:r>
              <a:rPr lang="fa-IR" sz="2700" dirty="0" smtClean="0">
                <a:cs typeface="B Mitra" panose="00000400000000000000" pitchFamily="2" charset="-78"/>
              </a:rPr>
              <a:t>طرح ریزی </a:t>
            </a:r>
            <a:r>
              <a:rPr lang="fa-IR" sz="2600" b="1" dirty="0" smtClean="0">
                <a:cs typeface="B Mitra" panose="00000400000000000000" pitchFamily="2" charset="-78"/>
              </a:rPr>
              <a:t>استراتژی سطح سازمانی</a:t>
            </a:r>
            <a:r>
              <a:rPr lang="fa-IR" sz="2700" dirty="0" smtClean="0">
                <a:cs typeface="B Mitra" panose="00000400000000000000" pitchFamily="2" charset="-78"/>
              </a:rPr>
              <a:t>؛ به تعریف حوزه یا گزینش حوزه های بازرگانی که در آن سازمان به رقابت با یکدیگر خواهد پرداخت. طرح ریزی استراتژیک سطح بازرگانی؛ به هدایت و رهبری در یک حوزه اشتغال دارد. بعبارت دیگر این استراتژی به این مساله توجه داردکه موسسات تجاری چگونه درحوزه هایی که انتخاب می نمایند با یکدیگر رقابت می کنند.  </a:t>
            </a:r>
            <a:r>
              <a:rPr lang="fa-IR" sz="2700" b="1" dirty="0" smtClean="0">
                <a:cs typeface="B Mitra" panose="00000400000000000000" pitchFamily="2" charset="-78"/>
              </a:rPr>
              <a:t>طرح ریزی استراتژی وظیفه ای؛</a:t>
            </a:r>
            <a:r>
              <a:rPr lang="fa-IR" sz="2700" dirty="0" smtClean="0">
                <a:cs typeface="B Mitra" panose="00000400000000000000" pitchFamily="2" charset="-78"/>
              </a:rPr>
              <a:t> به تعریف سطح های وظیفه ای ازجمله بازاریابی،تولید،مالی ،پژوهش و تحقیقات که باید بصورت هماهنگ عمل نماید تا استراتژی بازرگانی تحقق یابد اشاره می کند. استراتژی وظیفه ای با اجرای استراتژی بسیار مرتبط است.</a:t>
            </a:r>
            <a:endParaRPr lang="en-US" sz="2700" dirty="0">
              <a:cs typeface="B Mitra" panose="00000400000000000000" pitchFamily="2" charset="-78"/>
            </a:endParaRPr>
          </a:p>
        </p:txBody>
      </p:sp>
      <p:sp>
        <p:nvSpPr>
          <p:cNvPr id="7" name="Text Placeholder 6"/>
          <p:cNvSpPr>
            <a:spLocks noGrp="1"/>
          </p:cNvSpPr>
          <p:nvPr>
            <p:ph type="body" idx="1"/>
          </p:nvPr>
        </p:nvSpPr>
        <p:spPr>
          <a:xfrm>
            <a:off x="684213" y="3602182"/>
            <a:ext cx="11175278" cy="2826327"/>
          </a:xfrm>
        </p:spPr>
        <p:txBody>
          <a:bodyPr>
            <a:noAutofit/>
          </a:bodyPr>
          <a:lstStyle/>
          <a:p>
            <a:pPr algn="just" rtl="1"/>
            <a:r>
              <a:rPr lang="fa-IR" sz="2700" cap="all" dirty="0" smtClean="0">
                <a:ln w="3175" cmpd="sng">
                  <a:noFill/>
                </a:ln>
                <a:solidFill>
                  <a:schemeClr val="tx1"/>
                </a:solidFill>
                <a:latin typeface="+mj-lt"/>
                <a:ea typeface="+mj-ea"/>
                <a:cs typeface="B Mitra" panose="00000400000000000000" pitchFamily="2" charset="-78"/>
              </a:rPr>
              <a:t>تصمیم های مربوط به سطح سازمانی در بالاترین سطح سازمان یعنی توسط مدیرعامل یا هیات مدیره اتخاذ می شود هرچند تصمیمات متخذه از مدیران سایر سطوح </a:t>
            </a:r>
            <a:r>
              <a:rPr lang="fa-IR" sz="2700" cap="all" dirty="0">
                <a:ln w="3175" cmpd="sng">
                  <a:noFill/>
                </a:ln>
                <a:solidFill>
                  <a:schemeClr val="tx1"/>
                </a:solidFill>
                <a:cs typeface="B Mitra" panose="00000400000000000000" pitchFamily="2" charset="-78"/>
              </a:rPr>
              <a:t>متاثر </a:t>
            </a:r>
            <a:r>
              <a:rPr lang="fa-IR" sz="2700" cap="all" dirty="0" smtClean="0">
                <a:ln w="3175" cmpd="sng">
                  <a:noFill/>
                </a:ln>
                <a:solidFill>
                  <a:schemeClr val="tx1"/>
                </a:solidFill>
                <a:latin typeface="+mj-lt"/>
                <a:ea typeface="+mj-ea"/>
                <a:cs typeface="B Mitra" panose="00000400000000000000" pitchFamily="2" charset="-78"/>
              </a:rPr>
              <a:t>می باشد. در صورتیکه سازمان در یک رشته بازرگانی فعالیت کند تصمیمات استراتژی سطح بازرگانی توسط افراد مشخص تری اتخاذ می شود اما در صورت فعالیت در رشته های گوناگون روسای بخش یا مدیران سطح بازرگانی تصمیمات استراتژیک تجاری را اتخاذ می کنند. تصمیمات سطح وظیفه ای توسط مدیران وظیفه ای اتخاذ می شوند آنها نماینده حوزه های سازمانی از قبیل امور مالی، کارگزینی ، حسابداری، تحقیق و توسعه و ... می باشند.</a:t>
            </a:r>
            <a:endParaRPr lang="en-US" sz="2700" cap="all" dirty="0">
              <a:ln w="3175" cmpd="sng">
                <a:noFill/>
              </a:ln>
              <a:solidFill>
                <a:schemeClr val="tx1"/>
              </a:solidFill>
              <a:latin typeface="+mj-lt"/>
              <a:ea typeface="+mj-ea"/>
              <a:cs typeface="B Mitra" panose="00000400000000000000" pitchFamily="2" charset="-78"/>
            </a:endParaRPr>
          </a:p>
        </p:txBody>
      </p:sp>
    </p:spTree>
    <p:extLst>
      <p:ext uri="{BB962C8B-B14F-4D97-AF65-F5344CB8AC3E}">
        <p14:creationId xmlns:p14="http://schemas.microsoft.com/office/powerpoint/2010/main" val="3302838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390" y="1992745"/>
            <a:ext cx="11258407" cy="4283364"/>
          </a:xfrm>
        </p:spPr>
        <p:txBody>
          <a:bodyPr>
            <a:normAutofit fontScale="90000"/>
          </a:bodyPr>
          <a:lstStyle/>
          <a:p>
            <a:pPr algn="r" rtl="1"/>
            <a:r>
              <a:rPr lang="fa-IR" dirty="0" smtClean="0">
                <a:cs typeface="B Mitra" panose="00000400000000000000" pitchFamily="2" charset="-78"/>
              </a:rPr>
              <a:t>اجرای استراتژی مستلزم ایجاد </a:t>
            </a:r>
            <a:r>
              <a:rPr lang="fa-IR" sz="3300" b="1" dirty="0" smtClean="0">
                <a:cs typeface="B Mitra" panose="00000400000000000000" pitchFamily="2" charset="-78"/>
              </a:rPr>
              <a:t>استراتژیهای وظیفه ای، سیستمهای سازمانی، ساختار ها و فرایندهایی </a:t>
            </a:r>
            <a:r>
              <a:rPr lang="fa-IR" dirty="0" smtClean="0">
                <a:cs typeface="B Mitra" panose="00000400000000000000" pitchFamily="2" charset="-78"/>
              </a:rPr>
              <a:t>است که سازمان برای رسیدن به اهداف استراتژیک نیازمند آنهاست.</a:t>
            </a:r>
            <a:br>
              <a:rPr lang="fa-IR" dirty="0" smtClean="0">
                <a:cs typeface="B Mitra" panose="00000400000000000000" pitchFamily="2" charset="-78"/>
              </a:rPr>
            </a:br>
            <a:r>
              <a:rPr lang="fa-IR" sz="3200" b="1" dirty="0" smtClean="0">
                <a:cs typeface="B Mitra" panose="00000400000000000000" pitchFamily="2" charset="-78"/>
              </a:rPr>
              <a:t>استراتژی وظیفه ای: </a:t>
            </a:r>
            <a:r>
              <a:rPr lang="fa-IR" dirty="0" smtClean="0">
                <a:cs typeface="B Mitra" panose="00000400000000000000" pitchFamily="2" charset="-78"/>
              </a:rPr>
              <a:t>اقدام های ویژه ای که هر وظیفه در عمل برای تحقق یافتن استراتژیهای سطح بازرگانی و سازمانی عهده دار می باشد مشخص می کند.</a:t>
            </a:r>
            <a:br>
              <a:rPr lang="fa-IR" dirty="0" smtClean="0">
                <a:cs typeface="B Mitra" panose="00000400000000000000" pitchFamily="2" charset="-78"/>
              </a:rPr>
            </a:br>
            <a:r>
              <a:rPr lang="fa-IR" dirty="0" smtClean="0">
                <a:cs typeface="B Mitra" panose="00000400000000000000" pitchFamily="2" charset="-78"/>
              </a:rPr>
              <a:t> </a:t>
            </a:r>
            <a:r>
              <a:rPr lang="fa-IR" sz="3200" b="1" dirty="0">
                <a:cs typeface="B Mitra" panose="00000400000000000000" pitchFamily="2" charset="-78"/>
              </a:rPr>
              <a:t>سیستم سازمانی: </a:t>
            </a:r>
            <a:r>
              <a:rPr lang="fa-IR" dirty="0" smtClean="0">
                <a:cs typeface="B Mitra" panose="00000400000000000000" pitchFamily="2" charset="-78"/>
              </a:rPr>
              <a:t>برای آموزش دادن کارکنان، جبران زیانهای آنها، با کمک به برنامه ریزی ، نیرو بخشیدن به ارزشهای سازمانی و سرانجام گرداوری و انتقال اطلاعات ایجاد شده توسعه می یابند.</a:t>
            </a:r>
            <a:br>
              <a:rPr lang="fa-IR" dirty="0" smtClean="0">
                <a:cs typeface="B Mitra" panose="00000400000000000000" pitchFamily="2" charset="-78"/>
              </a:rPr>
            </a:br>
            <a:r>
              <a:rPr lang="fa-IR" sz="3200" b="1" dirty="0">
                <a:cs typeface="B Mitra" panose="00000400000000000000" pitchFamily="2" charset="-78"/>
              </a:rPr>
              <a:t>ساختار ها: </a:t>
            </a:r>
            <a:r>
              <a:rPr lang="fa-IR" dirty="0" smtClean="0">
                <a:cs typeface="B Mitra" panose="00000400000000000000" pitchFamily="2" charset="-78"/>
              </a:rPr>
              <a:t>شیوه استقرار افراد و کارها را منعکس می کند که شامل تقسیم کار، حیطه نظارت، نحوه ارتباطات ، گروه ها ، دوایر و تیم های کاری می باشد. </a:t>
            </a:r>
            <a:br>
              <a:rPr lang="fa-IR" dirty="0" smtClean="0">
                <a:cs typeface="B Mitra" panose="00000400000000000000" pitchFamily="2" charset="-78"/>
              </a:rPr>
            </a:br>
            <a:r>
              <a:rPr lang="fa-IR" sz="3200" b="1" dirty="0">
                <a:cs typeface="B Mitra" panose="00000400000000000000" pitchFamily="2" charset="-78"/>
              </a:rPr>
              <a:t>فرایندها: </a:t>
            </a:r>
            <a:r>
              <a:rPr lang="fa-IR" dirty="0" smtClean="0">
                <a:cs typeface="B Mitra" panose="00000400000000000000" pitchFamily="2" charset="-78"/>
              </a:rPr>
              <a:t>روندهای عملیاتی استانداردی هستند که برای یکپارچگی وافزایش کارایی ایجاد می شوند. جهت اجرای استراتژی تدوین شده امکان دارد نیاز به تغییردرفرآیندها وجود داشته باشد. </a:t>
            </a:r>
            <a:br>
              <a:rPr lang="fa-IR" dirty="0" smtClean="0">
                <a:cs typeface="B Mitra" panose="00000400000000000000" pitchFamily="2" charset="-78"/>
              </a:rPr>
            </a:br>
            <a:endParaRPr lang="en-US" dirty="0">
              <a:cs typeface="B Mitra" panose="00000400000000000000" pitchFamily="2" charset="-78"/>
            </a:endParaRPr>
          </a:p>
        </p:txBody>
      </p:sp>
      <p:sp>
        <p:nvSpPr>
          <p:cNvPr id="3" name="Text Placeholder 2"/>
          <p:cNvSpPr>
            <a:spLocks noGrp="1"/>
          </p:cNvSpPr>
          <p:nvPr>
            <p:ph type="body" idx="1"/>
          </p:nvPr>
        </p:nvSpPr>
        <p:spPr>
          <a:xfrm>
            <a:off x="2000394" y="297872"/>
            <a:ext cx="8534400" cy="935183"/>
          </a:xfrm>
        </p:spPr>
        <p:txBody>
          <a:bodyPr>
            <a:normAutofit/>
          </a:bodyPr>
          <a:lstStyle/>
          <a:p>
            <a:pPr algn="just" rtl="1"/>
            <a:r>
              <a:rPr lang="fa-IR" sz="3000" dirty="0" smtClean="0">
                <a:solidFill>
                  <a:schemeClr val="tx1"/>
                </a:solidFill>
                <a:cs typeface="B Jadid" panose="00000700000000000000" pitchFamily="2" charset="-78"/>
              </a:rPr>
              <a:t>اجرا و کنترل استراتژی</a:t>
            </a:r>
            <a:endParaRPr lang="en-US" sz="3000" dirty="0">
              <a:solidFill>
                <a:schemeClr val="tx1"/>
              </a:solidFill>
              <a:cs typeface="B Jadid" panose="00000700000000000000" pitchFamily="2" charset="-78"/>
            </a:endParaRPr>
          </a:p>
        </p:txBody>
      </p:sp>
    </p:spTree>
    <p:extLst>
      <p:ext uri="{BB962C8B-B14F-4D97-AF65-F5344CB8AC3E}">
        <p14:creationId xmlns:p14="http://schemas.microsoft.com/office/powerpoint/2010/main" val="3787074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7695">
              <a:srgbClr val="92D050"/>
            </a:gs>
            <a:gs pos="55000">
              <a:schemeClr val="accent1">
                <a:lumMod val="60000"/>
                <a:lumOff val="40000"/>
              </a:schemeClr>
            </a:gs>
            <a:gs pos="10000">
              <a:schemeClr val="accent5">
                <a:lumMod val="75000"/>
              </a:schemeClr>
            </a:gs>
            <a:gs pos="100000">
              <a:schemeClr val="accent6">
                <a:lumMod val="75000"/>
              </a:schemeClr>
            </a:gs>
          </a:gsLst>
          <a:lin ang="612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1" y="685800"/>
            <a:ext cx="10546165" cy="4684690"/>
          </a:xfrm>
        </p:spPr>
        <p:txBody>
          <a:bodyPr>
            <a:normAutofit/>
          </a:bodyPr>
          <a:lstStyle/>
          <a:p>
            <a:pPr marL="0" indent="0" algn="r" rtl="1">
              <a:buNone/>
            </a:pPr>
            <a:r>
              <a:rPr lang="fa-IR" sz="5500" dirty="0" smtClean="0">
                <a:solidFill>
                  <a:schemeClr val="tx1"/>
                </a:solidFill>
                <a:cs typeface="B Titr" panose="00000700000000000000" pitchFamily="2" charset="-78"/>
              </a:rPr>
              <a:t>با کسب اجازه از استاد ارجمند </a:t>
            </a:r>
          </a:p>
          <a:p>
            <a:pPr marL="0" indent="0" algn="r" rtl="1">
              <a:buNone/>
            </a:pPr>
            <a:r>
              <a:rPr lang="fa-IR" sz="5500" dirty="0">
                <a:solidFill>
                  <a:schemeClr val="tx1"/>
                </a:solidFill>
                <a:cs typeface="B Titr" panose="00000700000000000000" pitchFamily="2" charset="-78"/>
              </a:rPr>
              <a:t>	</a:t>
            </a:r>
            <a:r>
              <a:rPr lang="fa-IR" sz="5500" dirty="0" smtClean="0">
                <a:solidFill>
                  <a:schemeClr val="tx1"/>
                </a:solidFill>
                <a:cs typeface="B Titr" panose="00000700000000000000" pitchFamily="2" charset="-78"/>
              </a:rPr>
              <a:t>										آقای دکتر تفرشی</a:t>
            </a:r>
            <a:endParaRPr lang="en-US" sz="5500" dirty="0">
              <a:solidFill>
                <a:schemeClr val="tx1"/>
              </a:solidFill>
              <a:cs typeface="B Titr" panose="00000700000000000000" pitchFamily="2" charset="-78"/>
            </a:endParaRPr>
          </a:p>
        </p:txBody>
      </p:sp>
    </p:spTree>
    <p:extLst>
      <p:ext uri="{BB962C8B-B14F-4D97-AF65-F5344CB8AC3E}">
        <p14:creationId xmlns:p14="http://schemas.microsoft.com/office/powerpoint/2010/main" val="1049971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575" y="-321972"/>
            <a:ext cx="8534401" cy="916709"/>
          </a:xfrm>
        </p:spPr>
        <p:txBody>
          <a:bodyPr>
            <a:normAutofit/>
          </a:bodyPr>
          <a:lstStyle/>
          <a:p>
            <a:pPr algn="ctr"/>
            <a:r>
              <a:rPr lang="fa-IR" sz="3500" dirty="0" smtClean="0">
                <a:cs typeface="B Jadid" panose="00000700000000000000" pitchFamily="2" charset="-78"/>
              </a:rPr>
              <a:t>برنامه عملیاتی</a:t>
            </a:r>
            <a:endParaRPr lang="en-US" sz="3500" dirty="0">
              <a:cs typeface="B Jadid" panose="00000700000000000000" pitchFamily="2" charset="-78"/>
            </a:endParaRPr>
          </a:p>
        </p:txBody>
      </p:sp>
      <p:sp>
        <p:nvSpPr>
          <p:cNvPr id="3" name="Text Placeholder 2"/>
          <p:cNvSpPr>
            <a:spLocks noGrp="1"/>
          </p:cNvSpPr>
          <p:nvPr>
            <p:ph type="body" idx="1"/>
          </p:nvPr>
        </p:nvSpPr>
        <p:spPr>
          <a:xfrm>
            <a:off x="244698" y="594737"/>
            <a:ext cx="11719579" cy="5761182"/>
          </a:xfrm>
        </p:spPr>
        <p:txBody>
          <a:bodyPr>
            <a:noAutofit/>
          </a:bodyPr>
          <a:lstStyle/>
          <a:p>
            <a:pPr algn="justLow" rtl="1"/>
            <a:r>
              <a:rPr lang="fa-IR" sz="2500" dirty="0" smtClean="0">
                <a:solidFill>
                  <a:schemeClr val="tx1"/>
                </a:solidFill>
                <a:cs typeface="B Mitra" panose="00000400000000000000" pitchFamily="2" charset="-78"/>
              </a:rPr>
              <a:t>برنامه عملیاتی برنامه ای چند مرحله ای برای اجرای برنامه استراتژیک است. برنامه های عملیاتی کوتاه مدت هستند مثلا یکساله . یکی از نقشهای برنامه عملیاتی تخصیص منابع است. درصورت عدم دسترسی به منابع ویامازادمنابع بایدبرنامه استراتژیک مورد ارزیابی مجدد قرار گیرد. برنامه عملیاتی باید بخشهای فعال سازمان مانندبازاریابی،تحقیق وتوسعه،تامین مالی عملیاتی، تکنولوژی و غیره راتحت پوشش قراردهد.هربخش عملیاتی برای قرار گرفتن دردرون برنامه عملیاتی جزئیات برنامه ها و بودجه های خودرا ارائه می کند. برنامه های کاربردی جزئی شامل موارد زیر هستند. </a:t>
            </a:r>
          </a:p>
          <a:p>
            <a:pPr algn="justLow" rtl="1"/>
            <a:r>
              <a:rPr lang="fa-IR" sz="2500" dirty="0" smtClean="0">
                <a:solidFill>
                  <a:schemeClr val="tx1"/>
                </a:solidFill>
                <a:cs typeface="B Mitra" panose="00000400000000000000" pitchFamily="2" charset="-78"/>
              </a:rPr>
              <a:t>1- برنامه هایی برای تعیین اندازه و ساختار سازمان و تامین نیروی انسانی</a:t>
            </a:r>
          </a:p>
          <a:p>
            <a:pPr algn="justLow" rtl="1"/>
            <a:r>
              <a:rPr lang="fa-IR" sz="2500" dirty="0" smtClean="0">
                <a:solidFill>
                  <a:schemeClr val="tx1"/>
                </a:solidFill>
                <a:cs typeface="B Mitra" panose="00000400000000000000" pitchFamily="2" charset="-78"/>
              </a:rPr>
              <a:t>2- برنامه هایی برای بکارگیری داراییها و سرمایه گذاری ها.</a:t>
            </a:r>
          </a:p>
          <a:p>
            <a:pPr algn="justLow" rtl="1"/>
            <a:r>
              <a:rPr lang="fa-IR" sz="2500" dirty="0" smtClean="0">
                <a:solidFill>
                  <a:schemeClr val="tx1"/>
                </a:solidFill>
                <a:cs typeface="B Mitra" panose="00000400000000000000" pitchFamily="2" charset="-78"/>
              </a:rPr>
              <a:t>3- برنامه هایی برای ارتقاء قیمت گذاری و بازاریابی کالا و خدمات</a:t>
            </a:r>
          </a:p>
          <a:p>
            <a:pPr algn="justLow" rtl="1"/>
            <a:r>
              <a:rPr lang="fa-IR" sz="2500" dirty="0" smtClean="0">
                <a:solidFill>
                  <a:schemeClr val="tx1"/>
                </a:solidFill>
                <a:cs typeface="B Mitra" panose="00000400000000000000" pitchFamily="2" charset="-78"/>
              </a:rPr>
              <a:t>4- برنامه هایی برای تغییر زمان بندی محصولات</a:t>
            </a:r>
          </a:p>
          <a:p>
            <a:pPr algn="justLow" rtl="1"/>
            <a:r>
              <a:rPr lang="fa-IR" sz="2500" dirty="0" smtClean="0">
                <a:solidFill>
                  <a:schemeClr val="tx1"/>
                </a:solidFill>
                <a:cs typeface="B Mitra" panose="00000400000000000000" pitchFamily="2" charset="-78"/>
              </a:rPr>
              <a:t>5- برنامه هایی برای آموزش و توسعه مدیریت </a:t>
            </a:r>
          </a:p>
          <a:p>
            <a:pPr algn="justLow" rtl="1"/>
            <a:r>
              <a:rPr lang="fa-IR" sz="2500" dirty="0" smtClean="0">
                <a:solidFill>
                  <a:schemeClr val="tx1"/>
                </a:solidFill>
                <a:cs typeface="B Mitra" panose="00000400000000000000" pitchFamily="2" charset="-78"/>
              </a:rPr>
              <a:t>6- برنامه هایی برای افزایش سرمایه</a:t>
            </a:r>
          </a:p>
          <a:p>
            <a:pPr algn="justLow" rtl="1"/>
            <a:r>
              <a:rPr lang="fa-IR" sz="2500" dirty="0" smtClean="0">
                <a:solidFill>
                  <a:schemeClr val="tx1"/>
                </a:solidFill>
                <a:cs typeface="B Mitra" panose="00000400000000000000" pitchFamily="2" charset="-78"/>
              </a:rPr>
              <a:t>این برنامه ها توسط مدیران بخش عملیاتی تدوین می شوند و بهترین برنامه های عملیاتی به کاهش جزئیات و بر برنامه استراتژیک تمرکز دارد.</a:t>
            </a:r>
            <a:endParaRPr lang="en-US" sz="2500" dirty="0">
              <a:solidFill>
                <a:schemeClr val="tx1"/>
              </a:solidFill>
              <a:cs typeface="B Mitra" panose="00000400000000000000" pitchFamily="2" charset="-78"/>
            </a:endParaRPr>
          </a:p>
        </p:txBody>
      </p:sp>
    </p:spTree>
    <p:extLst>
      <p:ext uri="{BB962C8B-B14F-4D97-AF65-F5344CB8AC3E}">
        <p14:creationId xmlns:p14="http://schemas.microsoft.com/office/powerpoint/2010/main" val="109359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485" y="0"/>
            <a:ext cx="8534401" cy="1179946"/>
          </a:xfrm>
        </p:spPr>
        <p:txBody>
          <a:bodyPr/>
          <a:lstStyle/>
          <a:p>
            <a:pPr algn="just" rtl="1"/>
            <a:r>
              <a:rPr lang="fa-IR" dirty="0" smtClean="0">
                <a:cs typeface="B Jadid" panose="00000700000000000000" pitchFamily="2" charset="-78"/>
              </a:rPr>
              <a:t>نکات مورد توجه در برنامه های عملیاتی</a:t>
            </a:r>
            <a:endParaRPr lang="en-US" dirty="0">
              <a:cs typeface="B Jadid" panose="00000700000000000000" pitchFamily="2" charset="-78"/>
            </a:endParaRPr>
          </a:p>
        </p:txBody>
      </p:sp>
      <p:sp>
        <p:nvSpPr>
          <p:cNvPr id="3" name="Text Placeholder 2"/>
          <p:cNvSpPr>
            <a:spLocks noGrp="1"/>
          </p:cNvSpPr>
          <p:nvPr>
            <p:ph type="body" idx="1"/>
          </p:nvPr>
        </p:nvSpPr>
        <p:spPr>
          <a:xfrm>
            <a:off x="141668" y="989721"/>
            <a:ext cx="11590986" cy="4821382"/>
          </a:xfrm>
        </p:spPr>
        <p:txBody>
          <a:bodyPr>
            <a:noAutofit/>
          </a:bodyPr>
          <a:lstStyle/>
          <a:p>
            <a:pPr algn="justLow" rtl="1"/>
            <a:r>
              <a:rPr lang="fa-IR" sz="3000" dirty="0" smtClean="0">
                <a:solidFill>
                  <a:schemeClr val="tx1"/>
                </a:solidFill>
                <a:cs typeface="B Mitra" panose="00000400000000000000" pitchFamily="2" charset="-78"/>
              </a:rPr>
              <a:t>1- برنامه های عملیاتی مسئولیتها و نقش افراد سهیم در اجرای برنامه های استراتژیک را تعیین می کند.</a:t>
            </a:r>
          </a:p>
          <a:p>
            <a:pPr algn="justLow" rtl="1"/>
            <a:r>
              <a:rPr lang="fa-IR" sz="3000" dirty="0" smtClean="0">
                <a:solidFill>
                  <a:schemeClr val="tx1"/>
                </a:solidFill>
                <a:cs typeface="B Mitra" panose="00000400000000000000" pitchFamily="2" charset="-78"/>
              </a:rPr>
              <a:t>2-برنامه های عملیاتی اغلب با افزایش اطلاعات و کسب تجربه از طریق آزمون و خطا تغییر می کند.</a:t>
            </a:r>
          </a:p>
          <a:p>
            <a:pPr algn="justLow" rtl="1"/>
            <a:r>
              <a:rPr lang="fa-IR" sz="3000" dirty="0" smtClean="0">
                <a:solidFill>
                  <a:schemeClr val="tx1"/>
                </a:solidFill>
                <a:cs typeface="B Mitra" panose="00000400000000000000" pitchFamily="2" charset="-78"/>
              </a:rPr>
              <a:t>3-برنامه های عملیاتی باید فشرده بوده و اهداف کوتاه مدت استراتژیک را بر آورده سازند اما باید برای ایجاد خلاقیت و انعطاف پذیری به اندازه کافی آزاد باشند.</a:t>
            </a:r>
          </a:p>
          <a:p>
            <a:pPr algn="justLow" rtl="1"/>
            <a:r>
              <a:rPr lang="fa-IR" sz="3000" dirty="0" smtClean="0">
                <a:solidFill>
                  <a:schemeClr val="tx1"/>
                </a:solidFill>
                <a:cs typeface="B Mitra" panose="00000400000000000000" pitchFamily="2" charset="-78"/>
              </a:rPr>
              <a:t>4-برنامه عملیاتی باید دارای محدودیت زمانی باشد.</a:t>
            </a:r>
          </a:p>
          <a:p>
            <a:pPr algn="justLow" rtl="1"/>
            <a:r>
              <a:rPr lang="fa-IR" sz="3000" dirty="0" smtClean="0">
                <a:solidFill>
                  <a:schemeClr val="tx1"/>
                </a:solidFill>
                <a:cs typeface="B Mitra" panose="00000400000000000000" pitchFamily="2" charset="-78"/>
              </a:rPr>
              <a:t>5-برنامه عملیاتی باید به تمام افراد مسئول در اجرای برنامه استراتژیک چه در داخل سازمان و چه گروههای کمک کننده خارج از سازمان انتقال داده شود.</a:t>
            </a:r>
          </a:p>
          <a:p>
            <a:pPr algn="justLow" rtl="1"/>
            <a:r>
              <a:rPr lang="fa-IR" sz="3000" dirty="0" smtClean="0">
                <a:solidFill>
                  <a:schemeClr val="tx1"/>
                </a:solidFill>
                <a:cs typeface="B Mitra" panose="00000400000000000000" pitchFamily="2" charset="-78"/>
              </a:rPr>
              <a:t>پس ازتدوین استراتژی برای رسمیت بخشیدن به برنامه استراتژیک بایدبه تصویب وتاییدهیات مدیره و مدیریت ارشد و سایر افراد مورد لزوم برسد.این تایید،تعیین کننده قابلیت اجرای برنامه استراتژیک از طریق برنامه عملیاتی است. </a:t>
            </a:r>
            <a:endParaRPr lang="en-US" sz="3000" dirty="0">
              <a:solidFill>
                <a:schemeClr val="tx1"/>
              </a:solidFill>
              <a:cs typeface="B Mitra" panose="00000400000000000000" pitchFamily="2" charset="-78"/>
            </a:endParaRPr>
          </a:p>
        </p:txBody>
      </p:sp>
    </p:spTree>
    <p:extLst>
      <p:ext uri="{BB962C8B-B14F-4D97-AF65-F5344CB8AC3E}">
        <p14:creationId xmlns:p14="http://schemas.microsoft.com/office/powerpoint/2010/main" val="4278936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644" y="1605303"/>
            <a:ext cx="11402707" cy="2729133"/>
          </a:xfrm>
        </p:spPr>
        <p:txBody>
          <a:bodyPr>
            <a:noAutofit/>
          </a:bodyPr>
          <a:lstStyle/>
          <a:p>
            <a:pPr algn="r" rtl="1"/>
            <a:r>
              <a:rPr lang="fa-IR" sz="3000" dirty="0" smtClean="0">
                <a:cs typeface="B Mitra" panose="00000400000000000000" pitchFamily="2" charset="-78"/>
              </a:rPr>
              <a:t>تداوم موفقیت برنامه ریزی استراتژیک نیازمندنظارت وارزیابی دریک دوره زمانی منظم(ماهیانه ـ فصلی و ...) می باشد و پرسشهای زیر را پاسخ می دهد؛</a:t>
            </a:r>
            <a:br>
              <a:rPr lang="fa-IR" sz="3000" dirty="0" smtClean="0">
                <a:cs typeface="B Mitra" panose="00000400000000000000" pitchFamily="2" charset="-78"/>
              </a:rPr>
            </a:br>
            <a:r>
              <a:rPr lang="fa-IR" sz="3000" dirty="0" smtClean="0">
                <a:cs typeface="B Mitra" panose="00000400000000000000" pitchFamily="2" charset="-78"/>
              </a:rPr>
              <a:t>* در تحقق وظیفه چقدر پیشرفت </a:t>
            </a:r>
            <a:r>
              <a:rPr lang="fa-IR" sz="3000" dirty="0">
                <a:cs typeface="B Mitra" panose="00000400000000000000" pitchFamily="2" charset="-78"/>
              </a:rPr>
              <a:t>حاصل شده </a:t>
            </a:r>
            <a:r>
              <a:rPr lang="fa-IR" sz="3000" dirty="0" smtClean="0">
                <a:cs typeface="B Mitra" panose="00000400000000000000" pitchFamily="2" charset="-78"/>
              </a:rPr>
              <a:t>است؟</a:t>
            </a:r>
            <a:br>
              <a:rPr lang="fa-IR" sz="3000" dirty="0" smtClean="0">
                <a:cs typeface="B Mitra" panose="00000400000000000000" pitchFamily="2" charset="-78"/>
              </a:rPr>
            </a:br>
            <a:r>
              <a:rPr lang="fa-IR" sz="3000" dirty="0" smtClean="0">
                <a:cs typeface="B Mitra" panose="00000400000000000000" pitchFamily="2" charset="-78"/>
              </a:rPr>
              <a:t>* چه چیزهایی مارا از پیشرف ت باز می دارد؟</a:t>
            </a:r>
            <a:br>
              <a:rPr lang="fa-IR" sz="3000" dirty="0" smtClean="0">
                <a:cs typeface="B Mitra" panose="00000400000000000000" pitchFamily="2" charset="-78"/>
              </a:rPr>
            </a:br>
            <a:r>
              <a:rPr lang="fa-IR" sz="3000" dirty="0" smtClean="0">
                <a:cs typeface="B Mitra" panose="00000400000000000000" pitchFamily="2" charset="-78"/>
              </a:rPr>
              <a:t>* آیا نیاز به بازگشت به عقب و اصلاح اهداف کوتاه مدت استراتژیک وجود دارد؟</a:t>
            </a:r>
            <a:br>
              <a:rPr lang="fa-IR" sz="3000" dirty="0" smtClean="0">
                <a:cs typeface="B Mitra" panose="00000400000000000000" pitchFamily="2" charset="-78"/>
              </a:rPr>
            </a:br>
            <a:r>
              <a:rPr lang="fa-IR" sz="3000" dirty="0" smtClean="0">
                <a:cs typeface="B Mitra" panose="00000400000000000000" pitchFamily="2" charset="-78"/>
              </a:rPr>
              <a:t>* چه اصلاحاتی باید در برنامه عملیاتی انجام شود؟</a:t>
            </a:r>
            <a:br>
              <a:rPr lang="fa-IR" sz="3000" dirty="0" smtClean="0">
                <a:cs typeface="B Mitra" panose="00000400000000000000" pitchFamily="2" charset="-78"/>
              </a:rPr>
            </a:br>
            <a:endParaRPr lang="en-US" sz="3000" dirty="0">
              <a:cs typeface="B Mitra" panose="00000400000000000000" pitchFamily="2" charset="-78"/>
            </a:endParaRPr>
          </a:p>
        </p:txBody>
      </p:sp>
      <p:sp>
        <p:nvSpPr>
          <p:cNvPr id="3" name="Text Placeholder 2"/>
          <p:cNvSpPr>
            <a:spLocks noGrp="1"/>
          </p:cNvSpPr>
          <p:nvPr>
            <p:ph type="body" idx="1"/>
          </p:nvPr>
        </p:nvSpPr>
        <p:spPr>
          <a:xfrm>
            <a:off x="574645" y="2540893"/>
            <a:ext cx="11269012" cy="3971845"/>
          </a:xfrm>
        </p:spPr>
        <p:txBody>
          <a:bodyPr>
            <a:noAutofit/>
          </a:bodyPr>
          <a:lstStyle/>
          <a:p>
            <a:pPr algn="just" rtl="1"/>
            <a:endParaRPr lang="en-US" sz="2200" dirty="0">
              <a:solidFill>
                <a:schemeClr val="tx1"/>
              </a:solidFill>
              <a:cs typeface="B Mitra" panose="00000400000000000000" pitchFamily="2" charset="-78"/>
            </a:endParaRPr>
          </a:p>
          <a:p>
            <a:pPr algn="r" rtl="1"/>
            <a:endParaRPr lang="fa-IR" sz="2200" dirty="0" smtClean="0">
              <a:solidFill>
                <a:schemeClr val="tx1"/>
              </a:solidFill>
              <a:cs typeface="B Mitra" panose="00000400000000000000" pitchFamily="2" charset="-78"/>
            </a:endParaRPr>
          </a:p>
        </p:txBody>
      </p:sp>
    </p:spTree>
    <p:extLst>
      <p:ext uri="{BB962C8B-B14F-4D97-AF65-F5344CB8AC3E}">
        <p14:creationId xmlns:p14="http://schemas.microsoft.com/office/powerpoint/2010/main" val="1819146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117" y="792515"/>
            <a:ext cx="10996928" cy="6065485"/>
          </a:xfrm>
        </p:spPr>
        <p:txBody>
          <a:bodyPr>
            <a:noAutofit/>
          </a:bodyPr>
          <a:lstStyle/>
          <a:p>
            <a:pPr algn="r" rtl="1"/>
            <a:r>
              <a:rPr lang="fa-IR" sz="2900" dirty="0">
                <a:cs typeface="B Mitra" panose="00000400000000000000" pitchFamily="2" charset="-78"/>
              </a:rPr>
              <a:t>یکی </a:t>
            </a:r>
            <a:r>
              <a:rPr lang="fa-IR" sz="2900" dirty="0" smtClean="0">
                <a:cs typeface="B Mitra" panose="00000400000000000000" pitchFamily="2" charset="-78"/>
              </a:rPr>
              <a:t>ازراههای </a:t>
            </a:r>
            <a:r>
              <a:rPr lang="fa-IR" sz="2900" dirty="0">
                <a:cs typeface="B Mitra" panose="00000400000000000000" pitchFamily="2" charset="-78"/>
              </a:rPr>
              <a:t>کنترل برنامه عملیاتی بودجه بندی است بودجه نتایج واقعی بدست آمده </a:t>
            </a:r>
            <a:r>
              <a:rPr lang="fa-IR" sz="2900" dirty="0" smtClean="0">
                <a:cs typeface="B Mitra" panose="00000400000000000000" pitchFamily="2" charset="-78"/>
              </a:rPr>
              <a:t>رابامعیارهای عملیاتی </a:t>
            </a:r>
            <a:r>
              <a:rPr lang="fa-IR" sz="2900" dirty="0">
                <a:cs typeface="B Mitra" panose="00000400000000000000" pitchFamily="2" charset="-78"/>
              </a:rPr>
              <a:t>مقایسه می </a:t>
            </a:r>
            <a:r>
              <a:rPr lang="fa-IR" sz="2900" dirty="0" smtClean="0">
                <a:cs typeface="B Mitra" panose="00000400000000000000" pitchFamily="2" charset="-78"/>
              </a:rPr>
              <a:t>کندو </a:t>
            </a:r>
            <a:r>
              <a:rPr lang="fa-IR" sz="2900" dirty="0">
                <a:cs typeface="B Mitra" panose="00000400000000000000" pitchFamily="2" charset="-78"/>
              </a:rPr>
              <a:t>دارای محدوده زمانی یکساله یا کمتر می باشد و بخشهای مختلفی از جمله بازاریابی، </a:t>
            </a:r>
            <a:r>
              <a:rPr lang="fa-IR" sz="2900" dirty="0" smtClean="0">
                <a:cs typeface="B Mitra" panose="00000400000000000000" pitchFamily="2" charset="-78"/>
              </a:rPr>
              <a:t>تولید، </a:t>
            </a:r>
            <a:r>
              <a:rPr lang="fa-IR" sz="2900" dirty="0">
                <a:cs typeface="B Mitra" panose="00000400000000000000" pitchFamily="2" charset="-78"/>
              </a:rPr>
              <a:t>تکنولوژی و ... را پوشش می دهد. بودجه بایستی؛</a:t>
            </a:r>
            <a:br>
              <a:rPr lang="fa-IR" sz="2900" dirty="0">
                <a:cs typeface="B Mitra" panose="00000400000000000000" pitchFamily="2" charset="-78"/>
              </a:rPr>
            </a:br>
            <a:r>
              <a:rPr lang="fa-IR" sz="2900" dirty="0">
                <a:cs typeface="B Mitra" panose="00000400000000000000" pitchFamily="2" charset="-78"/>
              </a:rPr>
              <a:t>1- ساده و قابل فهم باشد.</a:t>
            </a:r>
            <a:br>
              <a:rPr lang="fa-IR" sz="2900" dirty="0">
                <a:cs typeface="B Mitra" panose="00000400000000000000" pitchFamily="2" charset="-78"/>
              </a:rPr>
            </a:br>
            <a:r>
              <a:rPr lang="fa-IR" sz="2900" dirty="0">
                <a:cs typeface="B Mitra" panose="00000400000000000000" pitchFamily="2" charset="-78"/>
              </a:rPr>
              <a:t>2- به بخشهایی که نیاز به نظارت دارند اختصاص یابند.</a:t>
            </a:r>
            <a:br>
              <a:rPr lang="fa-IR" sz="2900" dirty="0">
                <a:cs typeface="B Mitra" panose="00000400000000000000" pitchFamily="2" charset="-78"/>
              </a:rPr>
            </a:br>
            <a:r>
              <a:rPr lang="fa-IR" sz="2900" dirty="0">
                <a:cs typeface="B Mitra" panose="00000400000000000000" pitchFamily="2" charset="-78"/>
              </a:rPr>
              <a:t>3- نباید بر تصمیم گیری غالب باشد و از آن بعنوان یک وسیله و نه یک روش اداره کردن استفاده نمود.</a:t>
            </a:r>
            <a:br>
              <a:rPr lang="fa-IR" sz="2900" dirty="0">
                <a:cs typeface="B Mitra" panose="00000400000000000000" pitchFamily="2" charset="-78"/>
              </a:rPr>
            </a:br>
            <a:r>
              <a:rPr lang="fa-IR" sz="2900" dirty="0">
                <a:cs typeface="B Mitra" panose="00000400000000000000" pitchFamily="2" charset="-78"/>
              </a:rPr>
              <a:t>برنامه مالی یکی از برنامه های عملیاتی است که بودجه سازمان درون آن قرارمی گیرد.کنترل استراتژیک به فرایندهایی اشاره </a:t>
            </a:r>
            <a:r>
              <a:rPr lang="fa-IR" sz="2900" dirty="0" smtClean="0">
                <a:cs typeface="B Mitra" panose="00000400000000000000" pitchFamily="2" charset="-78"/>
              </a:rPr>
              <a:t>داردکه درصورت نیاز،سازمان رابه </a:t>
            </a:r>
            <a:r>
              <a:rPr lang="fa-IR" sz="2900" dirty="0">
                <a:cs typeface="B Mitra" panose="00000400000000000000" pitchFamily="2" charset="-78"/>
              </a:rPr>
              <a:t>تنظیم </a:t>
            </a:r>
            <a:r>
              <a:rPr lang="fa-IR" sz="2900" dirty="0" smtClean="0">
                <a:cs typeface="B Mitra" panose="00000400000000000000" pitchFamily="2" charset="-78"/>
              </a:rPr>
              <a:t>مجددمسیراستراتژیک یاطرح </a:t>
            </a:r>
            <a:r>
              <a:rPr lang="fa-IR" sz="2900" dirty="0">
                <a:cs typeface="B Mitra" panose="00000400000000000000" pitchFamily="2" charset="-78"/>
              </a:rPr>
              <a:t>اجرایی </a:t>
            </a:r>
            <a:r>
              <a:rPr lang="fa-IR" sz="2900" dirty="0" smtClean="0">
                <a:cs typeface="B Mitra" panose="00000400000000000000" pitchFamily="2" charset="-78"/>
              </a:rPr>
              <a:t>برمی </a:t>
            </a:r>
            <a:r>
              <a:rPr lang="fa-IR" sz="2900" dirty="0">
                <a:cs typeface="B Mitra" panose="00000400000000000000" pitchFamily="2" charset="-78"/>
              </a:rPr>
              <a:t>انگیزد.</a:t>
            </a:r>
            <a:br>
              <a:rPr lang="fa-IR" sz="2900" dirty="0">
                <a:cs typeface="B Mitra" panose="00000400000000000000" pitchFamily="2" charset="-78"/>
              </a:rPr>
            </a:br>
            <a:r>
              <a:rPr lang="fa-IR" sz="2900" dirty="0">
                <a:cs typeface="B Mitra" panose="00000400000000000000" pitchFamily="2" charset="-78"/>
              </a:rPr>
              <a:t>از این کنترل ممکنست این نتیجه حاصل شود که رسالت سازمانی به جا و مقتضی نیست. یا استراتژیها به پیامدهای مطلوب منتهی نمی شود و یا به مدیران تفهیم کند که فرضیات تعیین کننده محیطی، رسالت و استراتژیها مناسب و قابل قبولند اما به خوبی اجرا نگردیده اند و باید اصلاحاتی در فرایند اجرا (حذف و اضافه) صورت گیرد.</a:t>
            </a:r>
            <a:br>
              <a:rPr lang="fa-IR" sz="2900" dirty="0">
                <a:cs typeface="B Mitra" panose="00000400000000000000" pitchFamily="2" charset="-78"/>
              </a:rPr>
            </a:br>
            <a:endParaRPr lang="en-US" sz="2900" dirty="0"/>
          </a:p>
        </p:txBody>
      </p:sp>
    </p:spTree>
    <p:extLst>
      <p:ext uri="{BB962C8B-B14F-4D97-AF65-F5344CB8AC3E}">
        <p14:creationId xmlns:p14="http://schemas.microsoft.com/office/powerpoint/2010/main" val="1672444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4212" y="671732"/>
            <a:ext cx="11202988" cy="3615267"/>
          </a:xfrm>
        </p:spPr>
        <p:txBody>
          <a:bodyPr>
            <a:normAutofit/>
          </a:bodyPr>
          <a:lstStyle/>
          <a:p>
            <a:pPr marL="0" indent="0" algn="just" rtl="1">
              <a:buNone/>
            </a:pPr>
            <a:r>
              <a:rPr lang="fa-IR" sz="3000" dirty="0" smtClean="0">
                <a:solidFill>
                  <a:schemeClr val="tx1"/>
                </a:solidFill>
                <a:cs typeface="B Jadid" panose="00000700000000000000" pitchFamily="2" charset="-78"/>
              </a:rPr>
              <a:t>تجدید ساختار استراتژیک</a:t>
            </a:r>
          </a:p>
          <a:p>
            <a:pPr marL="0" indent="0" algn="just" rtl="1">
              <a:buNone/>
            </a:pPr>
            <a:r>
              <a:rPr lang="fa-IR" sz="2700" dirty="0" smtClean="0">
                <a:solidFill>
                  <a:schemeClr val="tx1"/>
                </a:solidFill>
                <a:cs typeface="B Mitra" panose="00000400000000000000" pitchFamily="2" charset="-78"/>
              </a:rPr>
              <a:t>رشد هر سازمان در مقطعی از حیات آن کندخواهد شد و باعث نارضایتی ذینفع ها خواهد شد و سازمانها سرانجام احساس نیاز می کنند که استراتژیها و شیوه های اجرای خود را از نو مورد ارزیابی قرار دهند. </a:t>
            </a:r>
            <a:endParaRPr lang="en-US" sz="2700" dirty="0">
              <a:solidFill>
                <a:schemeClr val="tx1"/>
              </a:solidFill>
              <a:cs typeface="B Mitra" panose="00000400000000000000" pitchFamily="2" charset="-78"/>
            </a:endParaRPr>
          </a:p>
        </p:txBody>
      </p:sp>
    </p:spTree>
    <p:extLst>
      <p:ext uri="{BB962C8B-B14F-4D97-AF65-F5344CB8AC3E}">
        <p14:creationId xmlns:p14="http://schemas.microsoft.com/office/powerpoint/2010/main" val="3862859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059543"/>
            <a:ext cx="10825618" cy="3925343"/>
          </a:xfrm>
        </p:spPr>
        <p:txBody>
          <a:bodyPr>
            <a:normAutofit fontScale="90000"/>
          </a:bodyPr>
          <a:lstStyle/>
          <a:p>
            <a:pPr algn="r" rtl="1"/>
            <a:r>
              <a:rPr lang="fa-IR" sz="3000" dirty="0" smtClean="0">
                <a:cs typeface="B Jadid" panose="00000700000000000000" pitchFamily="2" charset="-78"/>
              </a:rPr>
              <a:t>اندیشه و نظریه های تکوین مدیریت استراتژیک</a:t>
            </a:r>
            <a:r>
              <a:rPr lang="fa-IR" sz="2800" dirty="0" smtClean="0">
                <a:cs typeface="B Jadid" panose="00000700000000000000" pitchFamily="2" charset="-78"/>
              </a:rPr>
              <a:t/>
            </a:r>
            <a:br>
              <a:rPr lang="fa-IR" sz="2800" dirty="0" smtClean="0">
                <a:cs typeface="B Jadid" panose="00000700000000000000" pitchFamily="2" charset="-78"/>
              </a:rPr>
            </a:br>
            <a:r>
              <a:rPr lang="fa-IR" sz="2800" dirty="0" smtClean="0">
                <a:cs typeface="B Jadid" panose="00000700000000000000" pitchFamily="2" charset="-78"/>
              </a:rPr>
              <a:t/>
            </a:r>
            <a:br>
              <a:rPr lang="fa-IR" sz="2800" dirty="0" smtClean="0">
                <a:cs typeface="B Jadid" panose="00000700000000000000" pitchFamily="2" charset="-78"/>
              </a:rPr>
            </a:br>
            <a:r>
              <a:rPr lang="fa-IR" sz="3300" dirty="0" smtClean="0">
                <a:cs typeface="B Mitra" panose="00000400000000000000" pitchFamily="2" charset="-78"/>
              </a:rPr>
              <a:t>برخی از نظریه ها و ایده هایی که فرایند مدیریت استراتژیک را تحلیل می کنند به شرح ذیل است؛</a:t>
            </a:r>
            <a:br>
              <a:rPr lang="fa-IR" sz="3300" dirty="0" smtClean="0">
                <a:cs typeface="B Mitra" panose="00000400000000000000" pitchFamily="2" charset="-78"/>
              </a:rPr>
            </a:br>
            <a:r>
              <a:rPr lang="fa-IR" sz="3300" dirty="0" smtClean="0">
                <a:cs typeface="B Mitra" panose="00000400000000000000" pitchFamily="2" charset="-78"/>
              </a:rPr>
              <a:t/>
            </a:r>
            <a:br>
              <a:rPr lang="fa-IR" sz="3300" dirty="0" smtClean="0">
                <a:cs typeface="B Mitra" panose="00000400000000000000" pitchFamily="2" charset="-78"/>
              </a:rPr>
            </a:br>
            <a:r>
              <a:rPr lang="fa-IR" sz="3300" dirty="0" smtClean="0">
                <a:cs typeface="B Mitra" panose="00000400000000000000" pitchFamily="2" charset="-78"/>
              </a:rPr>
              <a:t>* تحلیل موقعیت</a:t>
            </a:r>
            <a:br>
              <a:rPr lang="fa-IR" sz="3300" dirty="0" smtClean="0">
                <a:cs typeface="B Mitra" panose="00000400000000000000" pitchFamily="2" charset="-78"/>
              </a:rPr>
            </a:br>
            <a:r>
              <a:rPr lang="fa-IR" sz="3300" dirty="0" smtClean="0">
                <a:cs typeface="B Mitra" panose="00000400000000000000" pitchFamily="2" charset="-78"/>
              </a:rPr>
              <a:t>* جبر گرایی در مقابل اعمال قدرت</a:t>
            </a:r>
            <a:br>
              <a:rPr lang="fa-IR" sz="3300" dirty="0" smtClean="0">
                <a:cs typeface="B Mitra" panose="00000400000000000000" pitchFamily="2" charset="-78"/>
              </a:rPr>
            </a:br>
            <a:r>
              <a:rPr lang="fa-IR" sz="3300" dirty="0" smtClean="0">
                <a:cs typeface="B Mitra" panose="00000400000000000000" pitchFamily="2" charset="-78"/>
              </a:rPr>
              <a:t>* طرح ریزی استراتژی محتاطانه در مقابل استراتژی اضطراری</a:t>
            </a:r>
            <a:br>
              <a:rPr lang="fa-IR" sz="3300" dirty="0" smtClean="0">
                <a:cs typeface="B Mitra" panose="00000400000000000000" pitchFamily="2" charset="-78"/>
              </a:rPr>
            </a:br>
            <a:r>
              <a:rPr lang="fa-IR" sz="3300" dirty="0" smtClean="0">
                <a:cs typeface="B Mitra" panose="00000400000000000000" pitchFamily="2" charset="-78"/>
              </a:rPr>
              <a:t>* تجزیه و تحلیل افراد ذی نفع و مدیریت آنها</a:t>
            </a:r>
            <a:br>
              <a:rPr lang="fa-IR" sz="3300" dirty="0" smtClean="0">
                <a:cs typeface="B Mitra" panose="00000400000000000000" pitchFamily="2" charset="-78"/>
              </a:rPr>
            </a:br>
            <a:r>
              <a:rPr lang="fa-IR" sz="3300" dirty="0" smtClean="0">
                <a:cs typeface="B Mitra" panose="00000400000000000000" pitchFamily="2" charset="-78"/>
              </a:rPr>
              <a:t>* نظریه مبتنی بر منابع وامکانات</a:t>
            </a:r>
            <a:endParaRPr lang="en-US" sz="3300" dirty="0">
              <a:cs typeface="B Jadid" panose="00000700000000000000" pitchFamily="2" charset="-78"/>
            </a:endParaRPr>
          </a:p>
        </p:txBody>
      </p:sp>
    </p:spTree>
    <p:extLst>
      <p:ext uri="{BB962C8B-B14F-4D97-AF65-F5344CB8AC3E}">
        <p14:creationId xmlns:p14="http://schemas.microsoft.com/office/powerpoint/2010/main" val="8963925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4212" y="685800"/>
            <a:ext cx="10610560" cy="3615267"/>
          </a:xfrm>
        </p:spPr>
        <p:txBody>
          <a:bodyPr>
            <a:normAutofit/>
          </a:bodyPr>
          <a:lstStyle/>
          <a:p>
            <a:pPr marL="0" indent="0" algn="r" rtl="1">
              <a:buNone/>
            </a:pPr>
            <a:r>
              <a:rPr lang="fa-IR" sz="2700" dirty="0" smtClean="0">
                <a:solidFill>
                  <a:schemeClr val="tx1"/>
                </a:solidFill>
                <a:cs typeface="B Jadid" panose="00000700000000000000" pitchFamily="2" charset="-78"/>
              </a:rPr>
              <a:t>تحلیل موقعیت</a:t>
            </a:r>
          </a:p>
          <a:p>
            <a:pPr marL="0" indent="0" algn="r" rtl="1">
              <a:buNone/>
            </a:pPr>
            <a:r>
              <a:rPr lang="fa-IR" sz="2700" dirty="0" smtClean="0">
                <a:solidFill>
                  <a:schemeClr val="tx1"/>
                </a:solidFill>
                <a:cs typeface="B Mitra" panose="00000400000000000000" pitchFamily="2" charset="-78"/>
              </a:rPr>
              <a:t>در برگیرنده تحلیل محیطهای داخلی وخارجی جهت شناخت نقاط قوت وضعف وشناسایی فرصتهاو تهدیدهاست که نتایج به دست آمده از این تحلیل مبانی توسعه رسالتها(اهداف و استراتژیها) را تشکیل می دهد. هر استراتژی بایستی از نقاط قوت سازمانی و فرصتهای خارجی بهره برداری کرده و نقاط ضعف داخلی و تهدید خارجی را خنثی نماید. </a:t>
            </a:r>
          </a:p>
        </p:txBody>
      </p:sp>
    </p:spTree>
    <p:extLst>
      <p:ext uri="{BB962C8B-B14F-4D97-AF65-F5344CB8AC3E}">
        <p14:creationId xmlns:p14="http://schemas.microsoft.com/office/powerpoint/2010/main" val="913566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9868" y="290286"/>
            <a:ext cx="8534401" cy="1059543"/>
          </a:xfrm>
        </p:spPr>
        <p:txBody>
          <a:bodyPr>
            <a:normAutofit/>
          </a:bodyPr>
          <a:lstStyle/>
          <a:p>
            <a:pPr algn="ctr"/>
            <a:r>
              <a:rPr lang="fa-IR" dirty="0" smtClean="0">
                <a:cs typeface="B Jadid" panose="00000700000000000000" pitchFamily="2" charset="-78"/>
              </a:rPr>
              <a:t>جبرگرایی در مقابل اعمال قدرت</a:t>
            </a:r>
            <a:endParaRPr lang="en-US" dirty="0">
              <a:cs typeface="B Jadid" panose="00000700000000000000" pitchFamily="2" charset="-78"/>
            </a:endParaRPr>
          </a:p>
        </p:txBody>
      </p:sp>
      <p:sp>
        <p:nvSpPr>
          <p:cNvPr id="3" name="Text Placeholder 2"/>
          <p:cNvSpPr>
            <a:spLocks noGrp="1"/>
          </p:cNvSpPr>
          <p:nvPr>
            <p:ph type="body" idx="1"/>
          </p:nvPr>
        </p:nvSpPr>
        <p:spPr>
          <a:xfrm>
            <a:off x="684213" y="1625600"/>
            <a:ext cx="11333616" cy="4368800"/>
          </a:xfrm>
        </p:spPr>
        <p:txBody>
          <a:bodyPr>
            <a:normAutofit/>
          </a:bodyPr>
          <a:lstStyle/>
          <a:p>
            <a:pPr algn="just" rtl="1"/>
            <a:r>
              <a:rPr lang="fa-IR" sz="2600" dirty="0" smtClean="0">
                <a:solidFill>
                  <a:schemeClr val="tx1"/>
                </a:solidFill>
                <a:cs typeface="B Mitra" panose="00000400000000000000" pitchFamily="2" charset="-78"/>
              </a:rPr>
              <a:t>این نظریه تعیین می کند کدام استراتژی با نیروهای محیطی، فنی و نیروهای انسانی در یک مقطع خاص به نحو احسن همخوانی دارد و سپس سعی می نماید آن را به اجرا در آورد. به عبارت دیگر جبرگرایی محیطی ، شاخص درجه اول استراتژی است. برطبق این دیدگاه سازمانی موفق است که خود را به بهترین نحو با نیروهای محیطی وفق دهد. </a:t>
            </a:r>
          </a:p>
          <a:p>
            <a:pPr algn="just" rtl="1"/>
            <a:r>
              <a:rPr lang="fa-IR" sz="2600" dirty="0" smtClean="0">
                <a:solidFill>
                  <a:schemeClr val="tx1"/>
                </a:solidFill>
                <a:cs typeface="B Mitra" panose="00000400000000000000" pitchFamily="2" charset="-78"/>
              </a:rPr>
              <a:t>طبق اصل اعمال قدرت سازمانها ناگزیر نیستند خود را مطیع نیروهای موجود در محیط نمایند. آنها می توانند از طریق ادغام های استراتژیک با ذی نفعان  دادن پیامهای بازرگانی ، اعمال فشارهای سیاسی و انواع و اقسام فعالیتهای دیگر محیط دلخواه خود را به طور نسبی خلق نمایند. البته سازمانهای کوچک در اعمال نفوذ بر پاره ای از عناصر محیط خارجی مثل اداره ها و سازمانهای دولتی و محلی دارای محدودیت هستند. آنها می توانند بر نیروهای واقع بر محیطهای خود یا تخصصی نفوذ بیشتری داشته باشند. نظریه جبرگرایی با بوجود امدن نظریه اعمال قدرت مردود شمرده نمی شود بلکه سازمانی موفق است که هردو را باهم و بطور همزمان بکار گیرد. سازمانها بر حوزه های محیطی قابل کنترل خود اعمال نفوذ کرده و باشرایط محیطی که غیر قابل کنترل است و یا کنترل آنها بیش از حد هزینه بر است خودد را وفق می دهند. </a:t>
            </a:r>
            <a:endParaRPr lang="en-US" sz="2600" dirty="0">
              <a:solidFill>
                <a:schemeClr val="tx1"/>
              </a:solidFill>
              <a:cs typeface="B Mitra" panose="00000400000000000000" pitchFamily="2" charset="-78"/>
            </a:endParaRPr>
          </a:p>
        </p:txBody>
      </p:sp>
    </p:spTree>
    <p:extLst>
      <p:ext uri="{BB962C8B-B14F-4D97-AF65-F5344CB8AC3E}">
        <p14:creationId xmlns:p14="http://schemas.microsoft.com/office/powerpoint/2010/main" val="16154183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6097" y="-391885"/>
            <a:ext cx="10869160" cy="1611086"/>
          </a:xfrm>
        </p:spPr>
        <p:txBody>
          <a:bodyPr/>
          <a:lstStyle/>
          <a:p>
            <a:pPr algn="r" rtl="1"/>
            <a:r>
              <a:rPr lang="fa-IR" dirty="0" smtClean="0">
                <a:cs typeface="B Jadid" panose="00000700000000000000" pitchFamily="2" charset="-78"/>
              </a:rPr>
              <a:t>طرح ریزی استراتژی محتاطانه در مقابل استراتژی اضطراری</a:t>
            </a:r>
            <a:endParaRPr lang="en-US" dirty="0">
              <a:cs typeface="B Jadid" panose="00000700000000000000" pitchFamily="2" charset="-78"/>
            </a:endParaRPr>
          </a:p>
        </p:txBody>
      </p:sp>
      <p:sp>
        <p:nvSpPr>
          <p:cNvPr id="3" name="Text Placeholder 2"/>
          <p:cNvSpPr>
            <a:spLocks noGrp="1"/>
          </p:cNvSpPr>
          <p:nvPr>
            <p:ph type="body" idx="1"/>
          </p:nvPr>
        </p:nvSpPr>
        <p:spPr>
          <a:xfrm>
            <a:off x="391886" y="1422400"/>
            <a:ext cx="11553371" cy="5268686"/>
          </a:xfrm>
        </p:spPr>
        <p:txBody>
          <a:bodyPr>
            <a:noAutofit/>
          </a:bodyPr>
          <a:lstStyle/>
          <a:p>
            <a:pPr algn="just" rtl="1"/>
            <a:r>
              <a:rPr lang="fa-IR" sz="2550" dirty="0" smtClean="0">
                <a:solidFill>
                  <a:schemeClr val="tx1"/>
                </a:solidFill>
                <a:cs typeface="B Mitra" panose="00000400000000000000" pitchFamily="2" charset="-78"/>
              </a:rPr>
              <a:t>مدیران بیشتر تصمیماتی را می پذیرند که با یک استراتژی در گذشته همخوانی داشته باشد. در این دیدگاه استراتژی یک اقدام محتاطانه ، دقیق و از روی برنامه است و مدیران به تعقیب یک مسیر استراتژیک که قصد آن را دارند می روند و تصمیمات استراتژیک صرفا از یک زنجیره اتخاذ تصمیم تبعیت می کند. استراتژی اضطراری  نوعی استراتژی است که </a:t>
            </a:r>
            <a:r>
              <a:rPr lang="fa-IR" sz="2550" dirty="0">
                <a:solidFill>
                  <a:schemeClr val="tx1"/>
                </a:solidFill>
                <a:cs typeface="B Mitra" panose="00000400000000000000" pitchFamily="2" charset="-78"/>
              </a:rPr>
              <a:t>از پیش تعیین </a:t>
            </a:r>
            <a:r>
              <a:rPr lang="fa-IR" sz="2550" dirty="0" smtClean="0">
                <a:solidFill>
                  <a:schemeClr val="tx1"/>
                </a:solidFill>
                <a:cs typeface="B Mitra" panose="00000400000000000000" pitchFamily="2" charset="-78"/>
              </a:rPr>
              <a:t>نشده و یا قصد اجرای ان نبوده است. و مدیران از طریق فرایند آزمون و خطا آنچه را کارساز است فرا می گیرند. حامیان این نظریه اعتقاد دارند مدیران پیرو نظریه استراتژی محتاطانه خود را از قدرت نوآوری جهت کسب امتیاز رقابتی و پایدار محروم می کنند. داستان موتور سیکلت کوچک هوندا نمونه ای از استراتژی اضطراری است. این شرکت اصلا به ذهنشان خطور نمی کرد که عرضه موتورسیکلتهای کوچک به بازار تا این اندازه موفقیت آمیز باشد.آنها قواعد معمول را نقض کردند و با عرضه این نوع موتورسیکلت بر فعالیتهای خود افزودند و دو سوم بازار موتورسیکلت ایالات متحده را به انحصار خود درآورند. مثال دیگر شرکت جنرال موتورز هست که مدتها قبل از عرضه محصول مینی وانت شرکت کرایسلر در نظر داشت این نوع وانت را به بازار عرضه کند. اما ورود محصول موفقیت آمیزکرایسلر و تلاش بعدی شرکت جنرال موتورز در عرضه این نوع وانت عمدتا با ناکامی توام بود. علیرغم اینکه این دو مثال شایستگی استراتژی اضطراری را با قاطعیت مشخص می کند اما این بدان معنا نیست که استراتژی محتاطانه را مردود شماریم . یکی از پرقدرت ترین هواداران استراتژی اضطراری اعتراف کرد ما بدون کسب تجربه از رویدادهای در حال ظهور به موازات برنامه ریزی دقیق و محتاطانه راه به جایی نخواهیم برد. </a:t>
            </a:r>
            <a:endParaRPr lang="en-US" sz="2550" dirty="0">
              <a:solidFill>
                <a:schemeClr val="tx1"/>
              </a:solidFill>
              <a:cs typeface="B Mitra" panose="00000400000000000000" pitchFamily="2" charset="-78"/>
            </a:endParaRPr>
          </a:p>
        </p:txBody>
      </p:sp>
    </p:spTree>
    <p:extLst>
      <p:ext uri="{BB962C8B-B14F-4D97-AF65-F5344CB8AC3E}">
        <p14:creationId xmlns:p14="http://schemas.microsoft.com/office/powerpoint/2010/main" val="20943726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3767" y="457558"/>
            <a:ext cx="8549940" cy="456484"/>
          </a:xfrm>
        </p:spPr>
        <p:txBody>
          <a:bodyPr>
            <a:normAutofit fontScale="90000"/>
          </a:bodyPr>
          <a:lstStyle/>
          <a:p>
            <a:pPr algn="r" rtl="1"/>
            <a:r>
              <a:rPr lang="fa-IR" dirty="0" smtClean="0">
                <a:cs typeface="B Jadid" panose="00000700000000000000" pitchFamily="2" charset="-78"/>
              </a:rPr>
              <a:t>تجزیه و تحلیل افراد ذی نفع و مدیریت آنها</a:t>
            </a:r>
            <a:endParaRPr lang="en-US" dirty="0">
              <a:cs typeface="B Jadid" panose="00000700000000000000" pitchFamily="2" charset="-78"/>
            </a:endParaRPr>
          </a:p>
        </p:txBody>
      </p:sp>
      <p:sp>
        <p:nvSpPr>
          <p:cNvPr id="3" name="Content Placeholder 2"/>
          <p:cNvSpPr>
            <a:spLocks noGrp="1"/>
          </p:cNvSpPr>
          <p:nvPr>
            <p:ph idx="1"/>
          </p:nvPr>
        </p:nvSpPr>
        <p:spPr>
          <a:xfrm>
            <a:off x="529666" y="2012324"/>
            <a:ext cx="11061320" cy="3486955"/>
          </a:xfrm>
        </p:spPr>
        <p:txBody>
          <a:bodyPr>
            <a:normAutofit/>
          </a:bodyPr>
          <a:lstStyle/>
          <a:p>
            <a:pPr marL="0" indent="0" algn="just" rtl="1">
              <a:buNone/>
            </a:pPr>
            <a:r>
              <a:rPr lang="fa-IR" sz="3000" dirty="0" smtClean="0">
                <a:solidFill>
                  <a:schemeClr val="tx1"/>
                </a:solidFill>
                <a:cs typeface="B Mitra" panose="00000400000000000000" pitchFamily="2" charset="-78"/>
              </a:rPr>
              <a:t>مدیریت افراد ذی نفع باید به شکلی باشد که سازمان بتواند به مقاصد و هدفها و تمایلات کلیدی خود دست یابد. برخی گمان می کنند این نگرش تمامی افراد ذینفع را در بر می گیرد در حالی که یکی از نخستین گامها اینست که افراد ذینفع با توجه به درجه اهمیتشان اولویت بندی گردند. در اکثر سازمانها صاحبان سهام و مشتریان بیش از واسطه های مالی و گروههای ویژه ذینفع از حق تقدم برخوردار       می باشند. مدیران سازمان اطلاعات جمع آوری شده از بین ذینفعان را می توانند درمسیر توسعه و متعادل نمودن استراتژی ها و طرح های اجرایی خود به کار گیرند و این اطلاعات را در مسیر پیش بینی شده مورد استفاده قرار دهند. از سوی دیگر مدیریت افراد ذینفع مستلزم ارتباط متقابل با ذینفعان می باشد.</a:t>
            </a:r>
            <a:endParaRPr lang="en-US" sz="3000" dirty="0">
              <a:solidFill>
                <a:schemeClr val="tx1"/>
              </a:solidFill>
              <a:cs typeface="B Mitra" panose="00000400000000000000" pitchFamily="2" charset="-78"/>
            </a:endParaRPr>
          </a:p>
        </p:txBody>
      </p:sp>
    </p:spTree>
    <p:extLst>
      <p:ext uri="{BB962C8B-B14F-4D97-AF65-F5344CB8AC3E}">
        <p14:creationId xmlns:p14="http://schemas.microsoft.com/office/powerpoint/2010/main" val="3334526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7695">
              <a:srgbClr val="57C5F0"/>
            </a:gs>
            <a:gs pos="55000">
              <a:schemeClr val="accent1">
                <a:lumMod val="60000"/>
                <a:lumOff val="40000"/>
              </a:schemeClr>
            </a:gs>
            <a:gs pos="10000">
              <a:srgbClr val="92D050"/>
            </a:gs>
            <a:gs pos="100000">
              <a:schemeClr val="accent2">
                <a:lumMod val="60000"/>
                <a:lumOff val="40000"/>
              </a:schemeClr>
            </a:gs>
          </a:gsLst>
          <a:lin ang="612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949770" cy="2971801"/>
          </a:xfrm>
        </p:spPr>
        <p:txBody>
          <a:bodyPr>
            <a:normAutofit/>
          </a:bodyPr>
          <a:lstStyle/>
          <a:p>
            <a:pPr algn="ctr"/>
            <a:r>
              <a:rPr lang="fa-IR" sz="7000" dirty="0" smtClean="0">
                <a:cs typeface="B Jadid" panose="00000700000000000000" pitchFamily="2" charset="-78"/>
              </a:rPr>
              <a:t>فرایند مدیریت استراتژیک</a:t>
            </a:r>
            <a:endParaRPr lang="en-US" sz="7000" dirty="0">
              <a:cs typeface="B Jadid" panose="00000700000000000000" pitchFamily="2" charset="-78"/>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800939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913" y="0"/>
            <a:ext cx="8534401" cy="762358"/>
          </a:xfrm>
        </p:spPr>
        <p:txBody>
          <a:bodyPr/>
          <a:lstStyle/>
          <a:p>
            <a:pPr algn="ctr" rtl="1"/>
            <a:r>
              <a:rPr lang="fa-IR" dirty="0" smtClean="0">
                <a:cs typeface="B Jadid" panose="00000700000000000000" pitchFamily="2" charset="-78"/>
              </a:rPr>
              <a:t>نظریه مبتنی بر منابع و امکانات</a:t>
            </a:r>
            <a:endParaRPr lang="en-US" dirty="0">
              <a:cs typeface="B Jadid" panose="00000700000000000000" pitchFamily="2" charset="-78"/>
            </a:endParaRPr>
          </a:p>
        </p:txBody>
      </p:sp>
      <p:sp>
        <p:nvSpPr>
          <p:cNvPr id="3" name="Text Placeholder 2"/>
          <p:cNvSpPr>
            <a:spLocks noGrp="1"/>
          </p:cNvSpPr>
          <p:nvPr>
            <p:ph type="body" idx="1"/>
          </p:nvPr>
        </p:nvSpPr>
        <p:spPr>
          <a:xfrm>
            <a:off x="218942" y="901521"/>
            <a:ext cx="11475074" cy="5795493"/>
          </a:xfrm>
        </p:spPr>
        <p:txBody>
          <a:bodyPr>
            <a:noAutofit/>
          </a:bodyPr>
          <a:lstStyle/>
          <a:p>
            <a:pPr algn="r" rtl="1"/>
            <a:r>
              <a:rPr lang="fa-IR" sz="2700" dirty="0" smtClean="0">
                <a:solidFill>
                  <a:schemeClr val="tx1"/>
                </a:solidFill>
                <a:cs typeface="B Mitra" panose="00000400000000000000" pitchFamily="2" charset="-78"/>
              </a:rPr>
              <a:t>این نظریه از آثار نظریه پردازان سنتی مدیریت استراتژیک گرفته شده است. طبق این نظریه سازمان کوله باری از منابع و امکانات است و به گروههای کلی زیر تقسیم می شوند.</a:t>
            </a:r>
          </a:p>
          <a:p>
            <a:pPr algn="r" rtl="1"/>
            <a:r>
              <a:rPr lang="fa-IR" sz="2700" dirty="0" smtClean="0">
                <a:solidFill>
                  <a:schemeClr val="tx1"/>
                </a:solidFill>
                <a:cs typeface="B Mitra" panose="00000400000000000000" pitchFamily="2" charset="-78"/>
              </a:rPr>
              <a:t>1- منابع مالی: منظور پولی است که موسسه از آن برداشت می کند.</a:t>
            </a:r>
          </a:p>
          <a:p>
            <a:pPr algn="r" rtl="1"/>
            <a:r>
              <a:rPr lang="fa-IR" sz="2700" dirty="0" smtClean="0">
                <a:solidFill>
                  <a:schemeClr val="tx1"/>
                </a:solidFill>
                <a:cs typeface="B Mitra" panose="00000400000000000000" pitchFamily="2" charset="-78"/>
              </a:rPr>
              <a:t>2- منابع فیزیکی :‌از قبیل کارخانه، تجهیزات، مکان و دسترسی به مواد خام.</a:t>
            </a:r>
          </a:p>
          <a:p>
            <a:pPr algn="r" rtl="1"/>
            <a:r>
              <a:rPr lang="fa-IR" sz="2700" dirty="0" smtClean="0">
                <a:solidFill>
                  <a:schemeClr val="tx1"/>
                </a:solidFill>
                <a:cs typeface="B Mitra" panose="00000400000000000000" pitchFamily="2" charset="-78"/>
              </a:rPr>
              <a:t>3- منابع نا ملموس:که مشتمل برساختار،‌شیوه گزارش دهی، مهارتهای مدیریت، سیستم های داخلی برنامه ریزی، کنترل،‌ فرهنگ ، روابط درون سازمانی و روابط سازمان با افراد ذینفع است.</a:t>
            </a:r>
          </a:p>
          <a:p>
            <a:pPr algn="r" rtl="1"/>
            <a:r>
              <a:rPr lang="fa-IR" sz="2700" dirty="0" smtClean="0">
                <a:solidFill>
                  <a:schemeClr val="tx1"/>
                </a:solidFill>
                <a:cs typeface="B Mitra" panose="00000400000000000000" pitchFamily="2" charset="-78"/>
              </a:rPr>
              <a:t>در دیدگاه مبتنی برمنابع،نقاط قوت قابلیتهایی هستند که موسسه رابه یک مزیت رقابت آمیز تبدیل می نمایندونقاط ضعف، منابع و قابلیتهایی هستند که سازمان از آنها بی بهره است و وجودشان ضروری است. فرصتها شرایطی را درمحیط کلان و خرد ایجاد می نمایند تا از این طریق از منابع سازمانی بهره مند شده و برضعفهای سازمانی فائق آیند. تهدید ها می توانند سد راه رقابت سازمان شوندوعواملی را فراهم نمایند که نارضایتی افراد ذینفع را تشدید کند. حال اگرمنابعی دراختیارسازمان باشد که تعدادی اندک ازسایرموسسات دارای آن منابع می باشندو یا تقلید ازآن پرهزینه باشد موسسه از یک مزیت رقابتی پایدار برخوردار خواهد بود. </a:t>
            </a:r>
            <a:r>
              <a:rPr lang="fa-IR" sz="2700" b="1" dirty="0">
                <a:solidFill>
                  <a:schemeClr val="tx1"/>
                </a:solidFill>
                <a:cs typeface="B Mitra" panose="00000400000000000000" pitchFamily="2" charset="-78"/>
              </a:rPr>
              <a:t>امتیازرقابتی پایدار امتیازی است که تقلید ازآن برای رقبا دشوار است.</a:t>
            </a:r>
            <a:endParaRPr lang="en-US" sz="2700" b="1" dirty="0">
              <a:solidFill>
                <a:schemeClr val="tx1"/>
              </a:solidFill>
              <a:cs typeface="B Mitra" panose="00000400000000000000" pitchFamily="2" charset="-78"/>
            </a:endParaRPr>
          </a:p>
        </p:txBody>
      </p:sp>
    </p:spTree>
    <p:extLst>
      <p:ext uri="{BB962C8B-B14F-4D97-AF65-F5344CB8AC3E}">
        <p14:creationId xmlns:p14="http://schemas.microsoft.com/office/powerpoint/2010/main" val="31818935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090" y="1828800"/>
            <a:ext cx="10610561" cy="3863197"/>
          </a:xfrm>
        </p:spPr>
        <p:txBody>
          <a:bodyPr>
            <a:noAutofit/>
          </a:bodyPr>
          <a:lstStyle/>
          <a:p>
            <a:pPr algn="r" rtl="1"/>
            <a:r>
              <a:rPr lang="fa-IR" sz="3000" dirty="0" smtClean="0">
                <a:cs typeface="B Mitra" panose="00000400000000000000" pitchFamily="2" charset="-78"/>
              </a:rPr>
              <a:t>برای مثال می توان از هتل ماریوت نام برد که یکی از امتیازات رقابتی آن دادن حق انتخاب هتل دلخواه به مشتریان از میان شعبه های مختلف این هتل می باشد و در نظر دارد این حق انتخاب را درآینده به انحصار خود درآورد.</a:t>
            </a:r>
            <a:br>
              <a:rPr lang="fa-IR" sz="3000" dirty="0" smtClean="0">
                <a:cs typeface="B Mitra" panose="00000400000000000000" pitchFamily="2" charset="-78"/>
              </a:rPr>
            </a:br>
            <a:r>
              <a:rPr lang="fa-IR" sz="3000" dirty="0" smtClean="0">
                <a:cs typeface="B Mitra" panose="00000400000000000000" pitchFamily="2" charset="-78"/>
              </a:rPr>
              <a:t> سازمانها از طریق توسعه منابع خودقصد دارند برای خود مزایای رقابتی ایجاد کنند و درنهایت منابع سازمانی منعکس کننده درک و شناخت سازمان از توقعات و انتظارات جامعه و پیوند هایی است که جامعه با افراد ذینفع داخلی و خارجی برقرار کرده است. سازمانها ضمن آنکه به کسب و کار بی وقفه و روزمره خود اشتغال دارند باید روی بسیاری از افراد ذی نفع از جمله مالکان ، کارکنان، مشتریان، تامین کنندگان ، انجمنها و جوامع نیز تاثیر بگذارند و انها را تحت نفوذ خود قرار دهند. به مرور زمان افراد ذی نفع دارای توقعاتی از سازمان می شوند که سازمان باید در جهت ارضای آن نیازها اقدام کند. اما توجه به این نکته الزامی است که این ارضای نیازها وخواسته ها و نیازهای ذینفعان نباید لطمه ای به مسئولیت اجتماعی و اخلاقی سازمان واردکند.</a:t>
            </a:r>
            <a:endParaRPr lang="en-US" sz="3000" dirty="0">
              <a:cs typeface="B Mitra" panose="00000400000000000000" pitchFamily="2" charset="-78"/>
            </a:endParaRPr>
          </a:p>
        </p:txBody>
      </p:sp>
    </p:spTree>
    <p:extLst>
      <p:ext uri="{BB962C8B-B14F-4D97-AF65-F5344CB8AC3E}">
        <p14:creationId xmlns:p14="http://schemas.microsoft.com/office/powerpoint/2010/main" val="25139947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3" y="667197"/>
            <a:ext cx="8534401" cy="659327"/>
          </a:xfrm>
        </p:spPr>
        <p:txBody>
          <a:bodyPr/>
          <a:lstStyle/>
          <a:p>
            <a:pPr algn="ctr"/>
            <a:r>
              <a:rPr lang="fa-IR" dirty="0" smtClean="0">
                <a:cs typeface="B Jadid" panose="00000700000000000000" pitchFamily="2" charset="-78"/>
              </a:rPr>
              <a:t>مسئولیت اخلاقی و اجتماعی</a:t>
            </a:r>
            <a:endParaRPr lang="en-US" dirty="0">
              <a:cs typeface="B Jadid" panose="00000700000000000000" pitchFamily="2" charset="-78"/>
            </a:endParaRPr>
          </a:p>
        </p:txBody>
      </p:sp>
      <p:sp>
        <p:nvSpPr>
          <p:cNvPr id="3" name="Text Placeholder 2"/>
          <p:cNvSpPr>
            <a:spLocks noGrp="1"/>
          </p:cNvSpPr>
          <p:nvPr>
            <p:ph type="body" idx="1"/>
          </p:nvPr>
        </p:nvSpPr>
        <p:spPr>
          <a:xfrm>
            <a:off x="450761" y="1481071"/>
            <a:ext cx="11256135" cy="4603482"/>
          </a:xfrm>
        </p:spPr>
        <p:txBody>
          <a:bodyPr>
            <a:noAutofit/>
          </a:bodyPr>
          <a:lstStyle/>
          <a:p>
            <a:pPr algn="r" rtl="1"/>
            <a:r>
              <a:rPr lang="fa-IR" sz="2800" dirty="0" smtClean="0">
                <a:solidFill>
                  <a:schemeClr val="tx1"/>
                </a:solidFill>
                <a:cs typeface="B Mitra" panose="00000400000000000000" pitchFamily="2" charset="-78"/>
              </a:rPr>
              <a:t>اخلاقیات یا موازین اخلاقی بیانگر یک سیستم ارزشی می باشندکه سرلوحه کار اعضای سازمان قرار گرفته و به تعیین آنچه که درست و صحیح است کمک می کنند . بعنوان مثال سیستم ارزشی شرکت وال ـ مارت بر ارزشمند بودن مشتریان و کارمندان تاکید دارد و شرکت موتورولا مشارکت و میهن پرستی را کانون توجه خود بعنوان سیستم ارزشی قرار داده است.</a:t>
            </a:r>
            <a:endParaRPr lang="fa-IR" sz="2800" dirty="0">
              <a:solidFill>
                <a:schemeClr val="tx1"/>
              </a:solidFill>
              <a:cs typeface="B Mitra" panose="00000400000000000000" pitchFamily="2" charset="-78"/>
            </a:endParaRPr>
          </a:p>
          <a:p>
            <a:pPr algn="r" rtl="1"/>
            <a:r>
              <a:rPr lang="fa-IR" sz="2800" dirty="0" smtClean="0">
                <a:solidFill>
                  <a:schemeClr val="tx1"/>
                </a:solidFill>
                <a:cs typeface="B Mitra" panose="00000400000000000000" pitchFamily="2" charset="-78"/>
              </a:rPr>
              <a:t>برای تعیین این اصول و ضوابط اخلاقی در یک سازمان می توان الگوی تصمیم های سازمانی را مورد مطالعه قرار داد. این الگو به آنها کمک می کند که سازمان مورد مطالعه به چه چیز یا چه شخصی بیشترین اولویت را می دهد. گاهی ضوابط اخلاقی تعیین شده در یک سازمان با ارزش های تصمیم گیری آن سازمان تفاوت دارد. بعنوان مثال یک سازمان ممکن است بیانیه ای در خصوص مثبت بودن اعمال خود منتشر کند مبنی بر اینکه در سازمان تعصب و پیشداوری در تصمیم گیری در خصوص استخدام افراد و ترفیع کارکنان  بر مبنای جنسیت یا قومیت و نژاد خاص را محکوم می کند و این در حالی است که در هیات مدیره سازمان حتی یک زن و یا فرد متعلق به گروههای اقلیت( مذهبی یا قومی )وجود ندارد.</a:t>
            </a:r>
          </a:p>
        </p:txBody>
      </p:sp>
    </p:spTree>
    <p:extLst>
      <p:ext uri="{BB962C8B-B14F-4D97-AF65-F5344CB8AC3E}">
        <p14:creationId xmlns:p14="http://schemas.microsoft.com/office/powerpoint/2010/main" val="28480940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4212" y="6831530"/>
            <a:ext cx="8534400" cy="45719"/>
          </a:xfrm>
        </p:spPr>
        <p:txBody>
          <a:bodyPr>
            <a:normAutofit fontScale="90000"/>
          </a:bodyPr>
          <a:lstStyle/>
          <a:p>
            <a:endParaRPr lang="en-US" dirty="0"/>
          </a:p>
        </p:txBody>
      </p:sp>
      <p:sp>
        <p:nvSpPr>
          <p:cNvPr id="3" name="Content Placeholder 2"/>
          <p:cNvSpPr>
            <a:spLocks noGrp="1"/>
          </p:cNvSpPr>
          <p:nvPr>
            <p:ph idx="1"/>
          </p:nvPr>
        </p:nvSpPr>
        <p:spPr>
          <a:xfrm>
            <a:off x="450761" y="273676"/>
            <a:ext cx="11462197" cy="6371823"/>
          </a:xfrm>
        </p:spPr>
        <p:txBody>
          <a:bodyPr>
            <a:noAutofit/>
          </a:bodyPr>
          <a:lstStyle/>
          <a:p>
            <a:pPr marL="0" indent="0" algn="r" rtl="1">
              <a:buNone/>
            </a:pPr>
            <a:r>
              <a:rPr lang="fa-IR" sz="2600" dirty="0" smtClean="0">
                <a:solidFill>
                  <a:schemeClr val="tx1"/>
                </a:solidFill>
                <a:cs typeface="B Mitra" panose="00000400000000000000" pitchFamily="2" charset="-78"/>
              </a:rPr>
              <a:t>در تار و پود موازین اخلاقی ، مسئولیت اجتماعی نیز نهفته است .مسئولیت اجتماعی شامل 4 عنصر عمده زیر است :</a:t>
            </a:r>
          </a:p>
          <a:p>
            <a:pPr marL="0" indent="0" algn="r" rtl="1">
              <a:buNone/>
            </a:pPr>
            <a:r>
              <a:rPr lang="fa-IR" sz="2500" b="1" dirty="0" smtClean="0">
                <a:solidFill>
                  <a:schemeClr val="tx1"/>
                </a:solidFill>
                <a:cs typeface="B Mitra" panose="00000400000000000000" pitchFamily="2" charset="-78"/>
              </a:rPr>
              <a:t>1-مسئولیتهای اقتصادی: </a:t>
            </a:r>
            <a:r>
              <a:rPr lang="fa-IR" sz="2600" dirty="0" smtClean="0">
                <a:solidFill>
                  <a:schemeClr val="tx1"/>
                </a:solidFill>
                <a:cs typeface="B Mitra" panose="00000400000000000000" pitchFamily="2" charset="-78"/>
              </a:rPr>
              <a:t>بیانگر این موضوع است که یک عضو سازمان متعهد شده باشد که برای سازمان مثمر ثمر واقع شود و به سود سازمان عمل کند و نیازهای مصرفی جامعه را مرتفع سازد.</a:t>
            </a:r>
          </a:p>
          <a:p>
            <a:pPr marL="0" indent="0" algn="r" rtl="1">
              <a:buNone/>
            </a:pPr>
            <a:r>
              <a:rPr lang="fa-IR" sz="2500" b="1" dirty="0">
                <a:solidFill>
                  <a:schemeClr val="tx1"/>
                </a:solidFill>
                <a:cs typeface="B Mitra" panose="00000400000000000000" pitchFamily="2" charset="-78"/>
              </a:rPr>
              <a:t>2-مسئولیت حقوقی : </a:t>
            </a:r>
            <a:r>
              <a:rPr lang="fa-IR" sz="2600" dirty="0" smtClean="0">
                <a:solidFill>
                  <a:schemeClr val="tx1"/>
                </a:solidFill>
                <a:cs typeface="B Mitra" panose="00000400000000000000" pitchFamily="2" charset="-78"/>
              </a:rPr>
              <a:t>برای رسیدن به اهداف اقتصادی باید محدوده قوانین وضع شده رعایت شود.</a:t>
            </a:r>
          </a:p>
          <a:p>
            <a:pPr marL="0" indent="0" algn="r" rtl="1">
              <a:buNone/>
            </a:pPr>
            <a:r>
              <a:rPr lang="fa-IR" sz="2500" b="1" dirty="0" smtClean="0">
                <a:solidFill>
                  <a:schemeClr val="tx1"/>
                </a:solidFill>
                <a:cs typeface="B Mitra" panose="00000400000000000000" pitchFamily="2" charset="-78"/>
              </a:rPr>
              <a:t>3- </a:t>
            </a:r>
            <a:r>
              <a:rPr lang="fa-IR" sz="2500" b="1" dirty="0">
                <a:solidFill>
                  <a:schemeClr val="tx1"/>
                </a:solidFill>
                <a:cs typeface="B Mitra" panose="00000400000000000000" pitchFamily="2" charset="-78"/>
              </a:rPr>
              <a:t>تعهدات اخلاقی : </a:t>
            </a:r>
            <a:r>
              <a:rPr lang="fa-IR" sz="2600" dirty="0" smtClean="0">
                <a:solidFill>
                  <a:schemeClr val="tx1"/>
                </a:solidFill>
                <a:cs typeface="B Mitra" panose="00000400000000000000" pitchFamily="2" charset="-78"/>
              </a:rPr>
              <a:t>بیانگر پایبندی به قوانین غیر مکتوب همچون عرف ها ،هنجارها و ارزشهایی است که بصورت غیر آشکار به محیط سازمان وارد میشود.</a:t>
            </a:r>
          </a:p>
          <a:p>
            <a:pPr marL="0" indent="0" algn="r" rtl="1">
              <a:buNone/>
            </a:pPr>
            <a:r>
              <a:rPr lang="fa-IR" sz="2500" b="1" dirty="0">
                <a:solidFill>
                  <a:schemeClr val="tx1"/>
                </a:solidFill>
                <a:cs typeface="B Mitra" panose="00000400000000000000" pitchFamily="2" charset="-78"/>
              </a:rPr>
              <a:t>4-مسئولیت مبتنی بر اختیار و آزادی عمل : </a:t>
            </a:r>
            <a:r>
              <a:rPr lang="fa-IR" sz="2600" dirty="0" smtClean="0">
                <a:solidFill>
                  <a:schemeClr val="tx1"/>
                </a:solidFill>
                <a:cs typeface="B Mitra" panose="00000400000000000000" pitchFamily="2" charset="-78"/>
              </a:rPr>
              <a:t>بیانگر اختیار مداری و ماهیت ارادی می باشد.</a:t>
            </a:r>
          </a:p>
          <a:p>
            <a:pPr marL="0" indent="0" algn="r" rtl="1">
              <a:buNone/>
            </a:pPr>
            <a:r>
              <a:rPr lang="fa-IR" sz="2600" dirty="0" smtClean="0">
                <a:solidFill>
                  <a:schemeClr val="tx1"/>
                </a:solidFill>
                <a:cs typeface="B Mitra" panose="00000400000000000000" pitchFamily="2" charset="-78"/>
              </a:rPr>
              <a:t>            نکته: این مساله که سوددهی موسسه هایی که از لحاظ مسئولیت اجتماعی در سطح متعالی قرار دارند نسبت به موسسه هایی که چهار مولفه فوق در آنها در سطح پایینی است بیشتر است تایید نشده است اما موسساتی که در سطحی عالی به سر می برند دست کم به هدفی که همان متعالی بودن است دست یافته اند.</a:t>
            </a:r>
          </a:p>
          <a:p>
            <a:pPr marL="0" indent="0" algn="r" rtl="1">
              <a:buNone/>
            </a:pPr>
            <a:endParaRPr lang="fa-IR" sz="2600" dirty="0" smtClean="0">
              <a:solidFill>
                <a:schemeClr val="tx1"/>
              </a:solidFill>
              <a:cs typeface="B Mitra" panose="00000400000000000000" pitchFamily="2" charset="-78"/>
            </a:endParaRPr>
          </a:p>
          <a:p>
            <a:pPr marL="0" indent="0" algn="r" rtl="1">
              <a:buNone/>
            </a:pPr>
            <a:endParaRPr lang="en-US" sz="2600" dirty="0">
              <a:solidFill>
                <a:schemeClr val="tx1"/>
              </a:solidFill>
              <a:cs typeface="B Mitra" panose="00000400000000000000" pitchFamily="2" charset="-78"/>
            </a:endParaRPr>
          </a:p>
        </p:txBody>
      </p:sp>
    </p:spTree>
    <p:extLst>
      <p:ext uri="{BB962C8B-B14F-4D97-AF65-F5344CB8AC3E}">
        <p14:creationId xmlns:p14="http://schemas.microsoft.com/office/powerpoint/2010/main" val="21929981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5423" y="595647"/>
            <a:ext cx="11112836" cy="3615267"/>
          </a:xfrm>
        </p:spPr>
        <p:txBody>
          <a:bodyPr>
            <a:noAutofit/>
          </a:bodyPr>
          <a:lstStyle/>
          <a:p>
            <a:pPr marL="0" indent="0" algn="just" rtl="1">
              <a:buNone/>
            </a:pPr>
            <a:r>
              <a:rPr lang="fa-IR" sz="3000" dirty="0">
                <a:solidFill>
                  <a:schemeClr val="tx1"/>
                </a:solidFill>
                <a:cs typeface="B Mitra" panose="00000400000000000000" pitchFamily="2" charset="-78"/>
              </a:rPr>
              <a:t>این اعتقاد دیرینه که یگانه هدف معتبر و ارزشمند در سازمان دستیابی به حداکثر سود صرفنظر از مسئولیت و عواقب اجتماعی است دیگر مورد قبول بسیاری از اعضای جوامع نوین نیست چرا که این فلسفه </a:t>
            </a:r>
            <a:r>
              <a:rPr lang="fa-IR" sz="3000" dirty="0" smtClean="0">
                <a:solidFill>
                  <a:schemeClr val="tx1"/>
                </a:solidFill>
                <a:cs typeface="B Mitra" panose="00000400000000000000" pitchFamily="2" charset="-78"/>
              </a:rPr>
              <a:t>دربهترین </a:t>
            </a:r>
            <a:r>
              <a:rPr lang="fa-IR" sz="3000" dirty="0">
                <a:solidFill>
                  <a:schemeClr val="tx1"/>
                </a:solidFill>
                <a:cs typeface="B Mitra" panose="00000400000000000000" pitchFamily="2" charset="-78"/>
              </a:rPr>
              <a:t>حالت </a:t>
            </a:r>
            <a:r>
              <a:rPr lang="fa-IR" sz="3000" dirty="0" smtClean="0">
                <a:solidFill>
                  <a:schemeClr val="tx1"/>
                </a:solidFill>
                <a:cs typeface="B Mitra" panose="00000400000000000000" pitchFamily="2" charset="-78"/>
              </a:rPr>
              <a:t>خود به </a:t>
            </a:r>
            <a:r>
              <a:rPr lang="fa-IR" sz="3000" dirty="0">
                <a:solidFill>
                  <a:schemeClr val="tx1"/>
                </a:solidFill>
                <a:cs typeface="B Mitra" panose="00000400000000000000" pitchFamily="2" charset="-78"/>
              </a:rPr>
              <a:t>کوته بینی </a:t>
            </a:r>
            <a:r>
              <a:rPr lang="fa-IR" sz="3000" dirty="0" smtClean="0">
                <a:solidFill>
                  <a:schemeClr val="tx1"/>
                </a:solidFill>
                <a:cs typeface="B Mitra" panose="00000400000000000000" pitchFamily="2" charset="-78"/>
              </a:rPr>
              <a:t>و عدم </a:t>
            </a:r>
            <a:r>
              <a:rPr lang="fa-IR" sz="3000" dirty="0">
                <a:solidFill>
                  <a:schemeClr val="tx1"/>
                </a:solidFill>
                <a:cs typeface="B Mitra" panose="00000400000000000000" pitchFamily="2" charset="-78"/>
              </a:rPr>
              <a:t>دور اندیشی و در بدترین حالت خود به فاجعه ختم میشود تا آنجا که </a:t>
            </a:r>
            <a:r>
              <a:rPr lang="fa-IR" sz="3000" dirty="0" smtClean="0">
                <a:solidFill>
                  <a:schemeClr val="tx1"/>
                </a:solidFill>
                <a:cs typeface="B Mitra" panose="00000400000000000000" pitchFamily="2" charset="-78"/>
              </a:rPr>
              <a:t>افرادبرای </a:t>
            </a:r>
            <a:r>
              <a:rPr lang="fa-IR" sz="3000" dirty="0">
                <a:solidFill>
                  <a:schemeClr val="tx1"/>
                </a:solidFill>
                <a:cs typeface="B Mitra" panose="00000400000000000000" pitchFamily="2" charset="-78"/>
              </a:rPr>
              <a:t>کسب پاداش های </a:t>
            </a:r>
            <a:r>
              <a:rPr lang="fa-IR" sz="3000" dirty="0" smtClean="0">
                <a:solidFill>
                  <a:schemeClr val="tx1"/>
                </a:solidFill>
                <a:cs typeface="B Mitra" panose="00000400000000000000" pitchFamily="2" charset="-78"/>
              </a:rPr>
              <a:t>مالی کوتاه </a:t>
            </a:r>
            <a:r>
              <a:rPr lang="fa-IR" sz="3000" dirty="0">
                <a:solidFill>
                  <a:schemeClr val="tx1"/>
                </a:solidFill>
                <a:cs typeface="B Mitra" panose="00000400000000000000" pitchFamily="2" charset="-78"/>
              </a:rPr>
              <a:t>مدت تکالیف </a:t>
            </a:r>
            <a:r>
              <a:rPr lang="fa-IR" sz="3000" dirty="0" smtClean="0">
                <a:solidFill>
                  <a:schemeClr val="tx1"/>
                </a:solidFill>
                <a:cs typeface="B Mitra" panose="00000400000000000000" pitchFamily="2" charset="-78"/>
              </a:rPr>
              <a:t>وتعهدات </a:t>
            </a:r>
            <a:r>
              <a:rPr lang="fa-IR" sz="3000" dirty="0">
                <a:solidFill>
                  <a:schemeClr val="tx1"/>
                </a:solidFill>
                <a:cs typeface="B Mitra" panose="00000400000000000000" pitchFamily="2" charset="-78"/>
              </a:rPr>
              <a:t>اجتماعی خودرا به فراموشی می سپارند.</a:t>
            </a:r>
          </a:p>
          <a:p>
            <a:pPr marL="0" indent="0" algn="just" rtl="1">
              <a:buNone/>
            </a:pPr>
            <a:r>
              <a:rPr lang="fa-IR" sz="3000" dirty="0">
                <a:solidFill>
                  <a:schemeClr val="tx1"/>
                </a:solidFill>
                <a:cs typeface="B Mitra" panose="00000400000000000000" pitchFamily="2" charset="-78"/>
              </a:rPr>
              <a:t>زیان دراز مدت رفتار </a:t>
            </a:r>
            <a:r>
              <a:rPr lang="fa-IR" sz="3000" dirty="0" smtClean="0">
                <a:solidFill>
                  <a:schemeClr val="tx1"/>
                </a:solidFill>
                <a:cs typeface="B Mitra" panose="00000400000000000000" pitchFamily="2" charset="-78"/>
              </a:rPr>
              <a:t>غیرمنطبق باموازین اخلاقی، ازدست </a:t>
            </a:r>
            <a:r>
              <a:rPr lang="fa-IR" sz="3000" dirty="0">
                <a:solidFill>
                  <a:schemeClr val="tx1"/>
                </a:solidFill>
                <a:cs typeface="B Mitra" panose="00000400000000000000" pitchFamily="2" charset="-78"/>
              </a:rPr>
              <a:t>دادن اعتماد افراد ذینفع است چرا که امروزه بدلیل افزایش رقابت </a:t>
            </a:r>
            <a:r>
              <a:rPr lang="fa-IR" sz="3000" dirty="0" smtClean="0">
                <a:solidFill>
                  <a:schemeClr val="tx1"/>
                </a:solidFill>
                <a:cs typeface="B Mitra" panose="00000400000000000000" pitchFamily="2" charset="-78"/>
              </a:rPr>
              <a:t>هاوپیشرفت </a:t>
            </a:r>
            <a:r>
              <a:rPr lang="fa-IR" sz="3000" dirty="0">
                <a:solidFill>
                  <a:schemeClr val="tx1"/>
                </a:solidFill>
                <a:cs typeface="B Mitra" panose="00000400000000000000" pitchFamily="2" charset="-78"/>
              </a:rPr>
              <a:t>های تکنولوژی </a:t>
            </a:r>
            <a:r>
              <a:rPr lang="fa-IR" sz="3000" dirty="0" smtClean="0">
                <a:solidFill>
                  <a:schemeClr val="tx1"/>
                </a:solidFill>
                <a:cs typeface="B Mitra" panose="00000400000000000000" pitchFamily="2" charset="-78"/>
              </a:rPr>
              <a:t>درسطح </a:t>
            </a:r>
            <a:r>
              <a:rPr lang="fa-IR" sz="3000" dirty="0">
                <a:solidFill>
                  <a:schemeClr val="tx1"/>
                </a:solidFill>
                <a:cs typeface="B Mitra" panose="00000400000000000000" pitchFamily="2" charset="-78"/>
              </a:rPr>
              <a:t>جهان،سازمان </a:t>
            </a:r>
            <a:r>
              <a:rPr lang="fa-IR" sz="3000" dirty="0" smtClean="0">
                <a:solidFill>
                  <a:schemeClr val="tx1"/>
                </a:solidFill>
                <a:cs typeface="B Mitra" panose="00000400000000000000" pitchFamily="2" charset="-78"/>
              </a:rPr>
              <a:t>ها به </a:t>
            </a:r>
            <a:r>
              <a:rPr lang="fa-IR" sz="3000" dirty="0">
                <a:solidFill>
                  <a:schemeClr val="tx1"/>
                </a:solidFill>
                <a:cs typeface="B Mitra" panose="00000400000000000000" pitchFamily="2" charset="-78"/>
              </a:rPr>
              <a:t>اعتماد کارگران ،کارشناسان</a:t>
            </a:r>
            <a:r>
              <a:rPr lang="fa-IR" sz="3000" dirty="0" smtClean="0">
                <a:solidFill>
                  <a:schemeClr val="tx1"/>
                </a:solidFill>
                <a:cs typeface="B Mitra" panose="00000400000000000000" pitchFamily="2" charset="-78"/>
              </a:rPr>
              <a:t>، مدیران، تامین </a:t>
            </a:r>
            <a:r>
              <a:rPr lang="fa-IR" sz="3000" dirty="0">
                <a:solidFill>
                  <a:schemeClr val="tx1"/>
                </a:solidFill>
                <a:cs typeface="B Mitra" panose="00000400000000000000" pitchFamily="2" charset="-78"/>
              </a:rPr>
              <a:t>کنندگان</a:t>
            </a:r>
            <a:r>
              <a:rPr lang="fa-IR" sz="3000" dirty="0" smtClean="0">
                <a:solidFill>
                  <a:schemeClr val="tx1"/>
                </a:solidFill>
                <a:cs typeface="B Mitra" panose="00000400000000000000" pitchFamily="2" charset="-78"/>
              </a:rPr>
              <a:t>، توزیع </a:t>
            </a:r>
            <a:r>
              <a:rPr lang="fa-IR" sz="3000" dirty="0">
                <a:solidFill>
                  <a:schemeClr val="tx1"/>
                </a:solidFill>
                <a:cs typeface="B Mitra" panose="00000400000000000000" pitchFamily="2" charset="-78"/>
              </a:rPr>
              <a:t>کنندگان، مشتریان، طلبکاران،مالکان و ....بیش از پیش نیازمندند .</a:t>
            </a:r>
            <a:endParaRPr lang="en-US" sz="3000" dirty="0"/>
          </a:p>
        </p:txBody>
      </p:sp>
    </p:spTree>
    <p:extLst>
      <p:ext uri="{BB962C8B-B14F-4D97-AF65-F5344CB8AC3E}">
        <p14:creationId xmlns:p14="http://schemas.microsoft.com/office/powerpoint/2010/main" val="10146090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321972"/>
            <a:ext cx="11048442" cy="6658377"/>
          </a:xfrm>
        </p:spPr>
        <p:txBody>
          <a:bodyPr>
            <a:normAutofit/>
          </a:bodyPr>
          <a:lstStyle/>
          <a:p>
            <a:pPr algn="just" rtl="1"/>
            <a:r>
              <a:rPr lang="fa-IR" sz="2600" dirty="0" smtClean="0">
                <a:solidFill>
                  <a:schemeClr val="tx1"/>
                </a:solidFill>
                <a:cs typeface="B Mitra" panose="00000400000000000000" pitchFamily="2" charset="-78"/>
              </a:rPr>
              <a:t>در طول زمان افراد اعتماد خود را از سازمانهایی که متکی به تخلف و عدم رعایت تعهدات اجتماعی و اخلاقی شده اند از دست می دهند و از سویی دیگر اعتماد، به تعهد منتهی می شود و تعهد، به افزایش تلاش و کوشش افراد مرتبط با سازمان منجر می شود. به طور خلاصه سازمانهایی که رفتار قابل اعتماد از خود نشان می دهند از اعتبار و حیثیت بیشتری برخوردار می گردند و از کوشش متعهدانه افراد ذینفع داخلی و خارجی و اشتیاق آنها برای پیشبردن کارهای سازمانی بهره می برند و عدم اعتماد منجر به بی آبرویی ، شکایت حقوقی ، خروج اعضاءو تحریم و پرهیز افراد ذی نفع از مشارکت در معامله با آن سازمان منجر می شود. ماجرای شرکت منویل تایید کننده این موضوع است. این شرکت که </a:t>
            </a:r>
            <a:r>
              <a:rPr lang="fa-IR" sz="2600" dirty="0">
                <a:solidFill>
                  <a:schemeClr val="tx1"/>
                </a:solidFill>
                <a:cs typeface="B Mitra" panose="00000400000000000000" pitchFamily="2" charset="-78"/>
              </a:rPr>
              <a:t>کارش </a:t>
            </a:r>
            <a:r>
              <a:rPr lang="fa-IR" sz="2600" dirty="0" smtClean="0">
                <a:solidFill>
                  <a:schemeClr val="tx1"/>
                </a:solidFill>
                <a:cs typeface="B Mitra" panose="00000400000000000000" pitchFamily="2" charset="-78"/>
              </a:rPr>
              <a:t>تولیدپنبه نسوز بوده با وجود دریافت اطلاعات و پژوهشهایی مبنی بر متصاعد شدن ذرات مضر از پنبه نسوز به داخل شش ها و درگیرشدن کارکنان مربوطه با انواع و اقسام بیماریهای ریوی این اطلاعات را نادیده گرفته و آن را سانسور نموده و حتی نتایج آزمایشات و عکس برداری از ریه کارکنان را نیز مخفی نگه داشته است و به تولید خود ادامه داد. که  این مساله منجر به از دست دادن جان کارکنان آن شرکت شد. در نهایت غفلت روسای شرکت از یافته های پژوهشی و کارکنان خود به ورشکستگی مالی شرکت منتهی شد.هم اکنون نیز در بسیاری از سازمانهای تجاری با نادیده گرفتن موازین اخلاقی همچنان به رویه خود ادامه داده و دست به هیچ اقدام اصلاحی نمی زنند تا عاقبت یکی از کارکنان شکایت خود را تسلیم مراجع قانونی کند و این همان بحران و فاجعه در سازمان است. اگر سازمانهامسئولیت و حساسیت بیشتری نسبت به علائم هشدار دهنده از جانب افراد ذینفع نشان دهند می توانند از بسیاری فجایع، مسائل و بحرانهایی که ساخته دست بشر هستند اجتناب کنند. </a:t>
            </a:r>
            <a:endParaRPr lang="en-US" sz="2600" dirty="0">
              <a:solidFill>
                <a:schemeClr val="tx1"/>
              </a:solidFill>
              <a:cs typeface="B Mitra" panose="00000400000000000000" pitchFamily="2" charset="-78"/>
            </a:endParaRPr>
          </a:p>
        </p:txBody>
      </p:sp>
    </p:spTree>
    <p:extLst>
      <p:ext uri="{BB962C8B-B14F-4D97-AF65-F5344CB8AC3E}">
        <p14:creationId xmlns:p14="http://schemas.microsoft.com/office/powerpoint/2010/main" val="20613893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5436" y="-393761"/>
            <a:ext cx="8534400" cy="1507067"/>
          </a:xfrm>
        </p:spPr>
        <p:txBody>
          <a:bodyPr/>
          <a:lstStyle/>
          <a:p>
            <a:pPr algn="ctr" rtl="1"/>
            <a:r>
              <a:rPr lang="fa-IR" dirty="0" smtClean="0">
                <a:cs typeface="B Jadid" panose="00000700000000000000" pitchFamily="2" charset="-78"/>
              </a:rPr>
              <a:t>دلایلی در توجیه جهانی شدن</a:t>
            </a:r>
            <a:endParaRPr lang="en-US" dirty="0">
              <a:cs typeface="B Jadid" panose="00000700000000000000" pitchFamily="2" charset="-78"/>
            </a:endParaRPr>
          </a:p>
        </p:txBody>
      </p:sp>
      <p:sp>
        <p:nvSpPr>
          <p:cNvPr id="3" name="Content Placeholder 2"/>
          <p:cNvSpPr>
            <a:spLocks noGrp="1"/>
          </p:cNvSpPr>
          <p:nvPr>
            <p:ph idx="1"/>
          </p:nvPr>
        </p:nvSpPr>
        <p:spPr>
          <a:xfrm>
            <a:off x="825879" y="1416676"/>
            <a:ext cx="10571923" cy="5061397"/>
          </a:xfrm>
        </p:spPr>
        <p:txBody>
          <a:bodyPr>
            <a:normAutofit fontScale="85000" lnSpcReduction="10000"/>
          </a:bodyPr>
          <a:lstStyle/>
          <a:p>
            <a:pPr marL="0" indent="0" algn="just" rtl="1">
              <a:buNone/>
            </a:pPr>
            <a:r>
              <a:rPr lang="fa-IR" sz="2500" dirty="0" smtClean="0">
                <a:solidFill>
                  <a:schemeClr val="tx1"/>
                </a:solidFill>
                <a:cs typeface="B Mitra" panose="00000400000000000000" pitchFamily="2" charset="-78"/>
              </a:rPr>
              <a:t>اکثر سازمانهای موفق شاهد اشباع شدن بازارهای داخلی و یا پدید آمدن فرصتها و امکانات برای رشد و سودآوری در بازارهای خارجی هستند. </a:t>
            </a:r>
          </a:p>
          <a:p>
            <a:pPr marL="0" indent="0" algn="just" rtl="1">
              <a:buNone/>
            </a:pPr>
            <a:r>
              <a:rPr lang="fa-IR" sz="2500" dirty="0" smtClean="0">
                <a:solidFill>
                  <a:schemeClr val="tx1"/>
                </a:solidFill>
                <a:cs typeface="B Mitra" panose="00000400000000000000" pitchFamily="2" charset="-78"/>
              </a:rPr>
              <a:t>نیروها و عوامل بسیاری در حال هدایت موسسه به صحنه بین المللی هستند که شامل </a:t>
            </a:r>
          </a:p>
          <a:p>
            <a:pPr marL="0" indent="0" algn="just" rtl="1">
              <a:buNone/>
            </a:pPr>
            <a:r>
              <a:rPr lang="fa-IR" sz="2500" dirty="0" smtClean="0">
                <a:solidFill>
                  <a:schemeClr val="tx1"/>
                </a:solidFill>
                <a:cs typeface="B Mitra" panose="00000400000000000000" pitchFamily="2" charset="-78"/>
              </a:rPr>
              <a:t>1- بازارهای اشباع شده داخلی</a:t>
            </a:r>
          </a:p>
          <a:p>
            <a:pPr marL="0" indent="0" algn="just" rtl="1">
              <a:buNone/>
            </a:pPr>
            <a:r>
              <a:rPr lang="fa-IR" sz="2500" dirty="0" smtClean="0">
                <a:solidFill>
                  <a:schemeClr val="tx1"/>
                </a:solidFill>
                <a:cs typeface="B Mitra" panose="00000400000000000000" pitchFamily="2" charset="-78"/>
              </a:rPr>
              <a:t>2- سودآوری بازارهای خارجی</a:t>
            </a:r>
          </a:p>
          <a:p>
            <a:pPr marL="0" indent="0" algn="just" rtl="1">
              <a:buNone/>
            </a:pPr>
            <a:r>
              <a:rPr lang="fa-IR" sz="2500" dirty="0" smtClean="0">
                <a:solidFill>
                  <a:schemeClr val="tx1"/>
                </a:solidFill>
                <a:cs typeface="B Mitra" panose="00000400000000000000" pitchFamily="2" charset="-78"/>
              </a:rPr>
              <a:t>3- فرو ریختن موانع تجاری</a:t>
            </a:r>
          </a:p>
          <a:p>
            <a:pPr marL="0" indent="0" algn="just" rtl="1">
              <a:buNone/>
            </a:pPr>
            <a:r>
              <a:rPr lang="fa-IR" sz="2500" dirty="0" smtClean="0">
                <a:solidFill>
                  <a:schemeClr val="tx1"/>
                </a:solidFill>
                <a:cs typeface="B Mitra" panose="00000400000000000000" pitchFamily="2" charset="-78"/>
              </a:rPr>
              <a:t>4- کشورهای تازه صنعتی شده(کره ، تایوان، اسپانیا) که وجود آنها نهایتا منجر به افزایش رقابت در سطح جهان و پدید آمدن فرصتهای تازه در بازارها خواهد شد.</a:t>
            </a:r>
          </a:p>
          <a:p>
            <a:pPr marL="0" indent="0" algn="just" rtl="1">
              <a:buNone/>
            </a:pPr>
            <a:r>
              <a:rPr lang="fa-IR" sz="2500" dirty="0" smtClean="0">
                <a:solidFill>
                  <a:schemeClr val="tx1"/>
                </a:solidFill>
                <a:cs typeface="B Mitra" panose="00000400000000000000" pitchFamily="2" charset="-78"/>
              </a:rPr>
              <a:t>5- مشابهت روز افزون کشورهای صنعتی با یکدیگر</a:t>
            </a:r>
          </a:p>
          <a:p>
            <a:pPr marL="0" indent="0" algn="just" rtl="1">
              <a:buNone/>
            </a:pPr>
            <a:r>
              <a:rPr lang="fa-IR" sz="2500" dirty="0" smtClean="0">
                <a:solidFill>
                  <a:schemeClr val="tx1"/>
                </a:solidFill>
                <a:cs typeface="B Mitra" panose="00000400000000000000" pitchFamily="2" charset="-78"/>
              </a:rPr>
              <a:t>6- قرار گرفتن در مسیر نظامهای اقتصاد مبتنی بر بازار</a:t>
            </a:r>
          </a:p>
          <a:p>
            <a:pPr marL="0" indent="0" algn="just" rtl="1">
              <a:buNone/>
            </a:pPr>
            <a:r>
              <a:rPr lang="fa-IR" sz="2500" dirty="0" smtClean="0">
                <a:solidFill>
                  <a:schemeClr val="tx1"/>
                </a:solidFill>
                <a:cs typeface="B Mitra" panose="00000400000000000000" pitchFamily="2" charset="-78"/>
              </a:rPr>
              <a:t>7- جهانی شدن بازارهای سرمایه </a:t>
            </a:r>
          </a:p>
          <a:p>
            <a:pPr marL="0" indent="0" algn="just" rtl="1">
              <a:buNone/>
            </a:pPr>
            <a:r>
              <a:rPr lang="fa-IR" sz="2500" dirty="0" smtClean="0">
                <a:solidFill>
                  <a:schemeClr val="tx1"/>
                </a:solidFill>
                <a:cs typeface="B Mitra" panose="00000400000000000000" pitchFamily="2" charset="-78"/>
              </a:rPr>
              <a:t>8- در دسترس بودن منابع کم هزینه از قبیل نیروی کار در برخی کشورهای خارجی</a:t>
            </a:r>
          </a:p>
          <a:p>
            <a:pPr marL="0" indent="0" algn="just" rtl="1">
              <a:buNone/>
            </a:pPr>
            <a:r>
              <a:rPr lang="fa-IR" sz="2500" dirty="0" smtClean="0">
                <a:solidFill>
                  <a:schemeClr val="tx1"/>
                </a:solidFill>
                <a:cs typeface="B Mitra" panose="00000400000000000000" pitchFamily="2" charset="-78"/>
              </a:rPr>
              <a:t>9- فرصتها و امکانات جهت کسب تجربه از شرکاء خارجی در پروژه های مشترک</a:t>
            </a:r>
          </a:p>
          <a:p>
            <a:pPr marL="0" indent="0" algn="just" rtl="1">
              <a:buNone/>
            </a:pPr>
            <a:endParaRPr lang="fa-IR" sz="2500" dirty="0" smtClean="0">
              <a:solidFill>
                <a:schemeClr val="tx1"/>
              </a:solidFill>
              <a:cs typeface="B Mitra" panose="00000400000000000000" pitchFamily="2" charset="-78"/>
            </a:endParaRPr>
          </a:p>
          <a:p>
            <a:pPr marL="0" indent="0" algn="just" rtl="1">
              <a:buNone/>
            </a:pPr>
            <a:endParaRPr lang="en-US" sz="2500" dirty="0">
              <a:solidFill>
                <a:schemeClr val="tx1"/>
              </a:solidFill>
              <a:cs typeface="B Mitra" panose="00000400000000000000" pitchFamily="2" charset="-78"/>
            </a:endParaRPr>
          </a:p>
        </p:txBody>
      </p:sp>
    </p:spTree>
    <p:extLst>
      <p:ext uri="{BB962C8B-B14F-4D97-AF65-F5344CB8AC3E}">
        <p14:creationId xmlns:p14="http://schemas.microsoft.com/office/powerpoint/2010/main" val="2731449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307" y="682580"/>
            <a:ext cx="10158769" cy="5331377"/>
          </a:xfrm>
        </p:spPr>
        <p:txBody>
          <a:bodyPr>
            <a:normAutofit/>
          </a:bodyPr>
          <a:lstStyle/>
          <a:p>
            <a:pPr marL="0" indent="0" algn="just" rtl="1">
              <a:buNone/>
            </a:pPr>
            <a:r>
              <a:rPr lang="fa-IR" sz="2500" dirty="0" smtClean="0">
                <a:solidFill>
                  <a:schemeClr val="tx1"/>
                </a:solidFill>
                <a:cs typeface="B Mitra" panose="00000400000000000000" pitchFamily="2" charset="-78"/>
              </a:rPr>
              <a:t>بعنوان مثال شرکت کوکا کولا ، آسپرو(سازنده اسباب بازی) و مک دونالد از فعالیتهای خارجی خود سود بیشتری نسبت به فعالیتهای داخلی خود کسب می کنند. تغییرات در بازارهای اروپایی از قبیل برداشتن موانع تجاری از زمره مهم ترین دگرگونیهای جهانی است که به افزایش بهره وری و کاهش هزینه برای موسسات تجاری اروپا منتهی می شود و در نهایت ادغامهای استراتژیک افزایش می یابد. به طور کلی اقتصاد جهانی تحت سلطه مناطق سه گانه قرار دارد؛که عبارتند از آمریکای شمالی ، اروپا و حاشیه اقیانووس آرام. سازمانهای بزرگتر به منظور دستیابی به موقعیت رقابت باید در یکی از این مناطق سه گانه فعالیت داشته باشند. </a:t>
            </a:r>
            <a:endParaRPr lang="fa-IR" sz="2500" dirty="0">
              <a:solidFill>
                <a:schemeClr val="tx1"/>
              </a:solidFill>
              <a:cs typeface="B Mitra" panose="00000400000000000000" pitchFamily="2" charset="-78"/>
            </a:endParaRPr>
          </a:p>
          <a:p>
            <a:pPr marL="0" indent="0" algn="just" rtl="1">
              <a:buNone/>
            </a:pPr>
            <a:r>
              <a:rPr lang="fa-IR" sz="2500" dirty="0" smtClean="0">
                <a:solidFill>
                  <a:schemeClr val="tx1"/>
                </a:solidFill>
                <a:cs typeface="B Mitra" panose="00000400000000000000" pitchFamily="2" charset="-78"/>
              </a:rPr>
              <a:t> جهانی شدن در </a:t>
            </a:r>
            <a:r>
              <a:rPr lang="fa-IR" sz="2500" smtClean="0">
                <a:solidFill>
                  <a:schemeClr val="tx1"/>
                </a:solidFill>
                <a:cs typeface="B Mitra" panose="00000400000000000000" pitchFamily="2" charset="-78"/>
              </a:rPr>
              <a:t>حوزه مدیریت ، </a:t>
            </a:r>
            <a:r>
              <a:rPr lang="fa-IR" sz="2500" dirty="0" smtClean="0">
                <a:solidFill>
                  <a:schemeClr val="tx1"/>
                </a:solidFill>
                <a:cs typeface="B Mitra" panose="00000400000000000000" pitchFamily="2" charset="-78"/>
              </a:rPr>
              <a:t>مسائل و مشکلات تازه ای را نیزبه دلیل نظرات متفاوت در باره تجارت و تفاوت در شیوه مدیریت در کشورژاپن با کشورآمریکا بوجود </a:t>
            </a:r>
            <a:r>
              <a:rPr lang="fa-IR" sz="2500" smtClean="0">
                <a:solidFill>
                  <a:schemeClr val="tx1"/>
                </a:solidFill>
                <a:cs typeface="B Mitra" panose="00000400000000000000" pitchFamily="2" charset="-78"/>
              </a:rPr>
              <a:t>آورده است.</a:t>
            </a:r>
            <a:endParaRPr lang="en-US" sz="2500" dirty="0">
              <a:solidFill>
                <a:schemeClr val="tx1"/>
              </a:solidFill>
              <a:cs typeface="B Mitra" panose="00000400000000000000" pitchFamily="2" charset="-78"/>
            </a:endParaRPr>
          </a:p>
        </p:txBody>
      </p:sp>
    </p:spTree>
    <p:extLst>
      <p:ext uri="{BB962C8B-B14F-4D97-AF65-F5344CB8AC3E}">
        <p14:creationId xmlns:p14="http://schemas.microsoft.com/office/powerpoint/2010/main" val="6774138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7000">
              <a:schemeClr val="tx2">
                <a:lumMod val="20000"/>
                <a:lumOff val="80000"/>
              </a:schemeClr>
            </a:gs>
            <a:gs pos="29000">
              <a:schemeClr val="accent1">
                <a:lumMod val="60000"/>
                <a:lumOff val="40000"/>
              </a:schemeClr>
            </a:gs>
            <a:gs pos="44000">
              <a:schemeClr val="accent1">
                <a:lumMod val="60000"/>
                <a:lumOff val="40000"/>
              </a:schemeClr>
            </a:gs>
            <a:gs pos="89000">
              <a:schemeClr val="accent1">
                <a:lumMod val="60000"/>
                <a:lumOff val="40000"/>
              </a:schemeClr>
            </a:gs>
            <a:gs pos="91000">
              <a:srgbClr val="B1D9FB"/>
            </a:gs>
            <a:gs pos="77500">
              <a:schemeClr val="accent1">
                <a:lumMod val="40000"/>
                <a:lumOff val="60000"/>
              </a:schemeClr>
            </a:gs>
            <a:gs pos="70000">
              <a:schemeClr val="accent1">
                <a:lumMod val="40000"/>
                <a:lumOff val="60000"/>
              </a:schemeClr>
            </a:gs>
          </a:gsLst>
          <a:lin ang="612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360" y="274271"/>
            <a:ext cx="10471469" cy="5933346"/>
          </a:xfrm>
        </p:spPr>
        <p:txBody>
          <a:bodyPr>
            <a:normAutofit/>
          </a:bodyPr>
          <a:lstStyle/>
          <a:p>
            <a:pPr marL="0" indent="0" algn="r" rtl="1">
              <a:buNone/>
            </a:pPr>
            <a:r>
              <a:rPr lang="fa-IR" sz="9000" dirty="0" smtClean="0">
                <a:solidFill>
                  <a:schemeClr val="tx1"/>
                </a:solidFill>
                <a:cs typeface="B Davat" panose="00000400000000000000" pitchFamily="2" charset="-78"/>
              </a:rPr>
              <a:t>با تشکر از حوصله </a:t>
            </a:r>
          </a:p>
          <a:p>
            <a:pPr marL="0" indent="0" algn="r" rtl="1">
              <a:buNone/>
            </a:pPr>
            <a:r>
              <a:rPr lang="fa-IR" sz="9000" dirty="0">
                <a:solidFill>
                  <a:schemeClr val="tx1"/>
                </a:solidFill>
                <a:cs typeface="B Davat" panose="00000400000000000000" pitchFamily="2" charset="-78"/>
              </a:rPr>
              <a:t>	</a:t>
            </a:r>
            <a:r>
              <a:rPr lang="fa-IR" sz="9000" dirty="0" smtClean="0">
                <a:solidFill>
                  <a:schemeClr val="tx1"/>
                </a:solidFill>
                <a:cs typeface="B Davat" panose="00000400000000000000" pitchFamily="2" charset="-78"/>
              </a:rPr>
              <a:t>								کلیه دوستان</a:t>
            </a:r>
          </a:p>
          <a:p>
            <a:pPr marL="3600450" lvl="8" indent="0" algn="r" rtl="1">
              <a:buNone/>
            </a:pPr>
            <a:r>
              <a:rPr lang="fa-IR" sz="3700" dirty="0" smtClean="0">
                <a:solidFill>
                  <a:schemeClr val="tx1"/>
                </a:solidFill>
                <a:cs typeface="B Yekan" panose="00000400000000000000" pitchFamily="2" charset="-78"/>
              </a:rPr>
              <a:t>نوروزی نیا- سیاه پور- شایسته فرد</a:t>
            </a:r>
            <a:endParaRPr lang="en-US" sz="3700" dirty="0">
              <a:solidFill>
                <a:schemeClr val="tx1"/>
              </a:solidFill>
              <a:cs typeface="B Yekan" panose="00000400000000000000" pitchFamily="2" charset="-78"/>
            </a:endParaRPr>
          </a:p>
        </p:txBody>
      </p:sp>
    </p:spTree>
    <p:extLst>
      <p:ext uri="{BB962C8B-B14F-4D97-AF65-F5344CB8AC3E}">
        <p14:creationId xmlns:p14="http://schemas.microsoft.com/office/powerpoint/2010/main" val="1467158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083" y="168812"/>
            <a:ext cx="11465169" cy="6827074"/>
          </a:xfrm>
        </p:spPr>
        <p:txBody>
          <a:bodyPr>
            <a:normAutofit/>
          </a:bodyPr>
          <a:lstStyle/>
          <a:p>
            <a:pPr marL="0" indent="0" algn="r" rtl="1">
              <a:buNone/>
            </a:pPr>
            <a:r>
              <a:rPr lang="fa-IR" sz="5000" b="1" dirty="0" smtClean="0">
                <a:solidFill>
                  <a:schemeClr val="tx1"/>
                </a:solidFill>
                <a:cs typeface="B Mitra" panose="00000400000000000000" pitchFamily="2" charset="-78"/>
              </a:rPr>
              <a:t>شرکت والت دیسنی</a:t>
            </a:r>
          </a:p>
          <a:p>
            <a:pPr marL="0" indent="0" algn="just" rtl="1">
              <a:buNone/>
            </a:pPr>
            <a:r>
              <a:rPr lang="fa-IR" sz="3000" dirty="0" smtClean="0">
                <a:solidFill>
                  <a:schemeClr val="tx1"/>
                </a:solidFill>
                <a:cs typeface="B Mitra" panose="00000400000000000000" pitchFamily="2" charset="-78"/>
              </a:rPr>
              <a:t>خیابان چهل ودوم نیویورک </a:t>
            </a:r>
            <a:r>
              <a:rPr lang="fa-IR" sz="3000" dirty="0">
                <a:solidFill>
                  <a:schemeClr val="tx1"/>
                </a:solidFill>
                <a:cs typeface="B Mitra" panose="00000400000000000000" pitchFamily="2" charset="-78"/>
              </a:rPr>
              <a:t>یکی </a:t>
            </a:r>
            <a:r>
              <a:rPr lang="fa-IR" sz="3000" dirty="0" smtClean="0">
                <a:solidFill>
                  <a:schemeClr val="tx1"/>
                </a:solidFill>
                <a:cs typeface="B Mitra" panose="00000400000000000000" pitchFamily="2" charset="-78"/>
              </a:rPr>
              <a:t>ازحوزه </a:t>
            </a:r>
            <a:r>
              <a:rPr lang="fa-IR" sz="3000" dirty="0">
                <a:solidFill>
                  <a:schemeClr val="tx1"/>
                </a:solidFill>
                <a:cs typeface="B Mitra" panose="00000400000000000000" pitchFamily="2" charset="-78"/>
              </a:rPr>
              <a:t>های پرجرم </a:t>
            </a:r>
            <a:r>
              <a:rPr lang="fa-IR" sz="3000" dirty="0" smtClean="0">
                <a:solidFill>
                  <a:schemeClr val="tx1"/>
                </a:solidFill>
                <a:cs typeface="B Mitra" panose="00000400000000000000" pitchFamily="2" charset="-78"/>
              </a:rPr>
              <a:t>وجنایت این شهر،بین میدان تایمز وخیابان هشتم منهتن واقع شده است. شرکت والت دیسنی در حال ایجاد و اجرای یک سالن تئاتر، یک فروشگاه دیسنی، چندین سینما، چندین هتل ،‌تالارهای بازی وسرگرمی و چندین رستوران در این محله می باشد. مایکل ایسنر مدیر این شرکت در پاسخ به انتقادهای وارده به اجرای این پروژه در این محله می گوید، من فکرمی کنم مارک شرکت والت دیسنی به علت قرار گرفتن در خیابان چهل ودوم ارج و منزلت بیشتری خواهد یافت. این یک واژه سحرآمیز و یک مکان سحرآمیز است. شرکت والت دیسنی با توجه به سودآوری که طی سالیان متمادی داشته و سود28درصدی سهام شرکت تبدیل به ابرقدرتی جهانی شده است.والت دیسنی دارای پارکهای عظیم تفریحی درآمریکا،‌اروپاوآسیا و چندین شرکت تولید فیلم می باشد. شوهای تلویزیونی و تولیدات و فرآورده های این شرکت ، خرید سهام و تملک شبکه های بزرگ پخش تلویزیونی از  جمله </a:t>
            </a:r>
            <a:r>
              <a:rPr lang="en-US" sz="2500" dirty="0" err="1" smtClean="0">
                <a:solidFill>
                  <a:schemeClr val="tx1"/>
                </a:solidFill>
                <a:cs typeface="B Mitra" panose="00000400000000000000" pitchFamily="2" charset="-78"/>
              </a:rPr>
              <a:t>abc</a:t>
            </a:r>
            <a:r>
              <a:rPr lang="en-US" sz="2500" dirty="0" smtClean="0">
                <a:solidFill>
                  <a:schemeClr val="tx1"/>
                </a:solidFill>
                <a:cs typeface="B Mitra" panose="00000400000000000000" pitchFamily="2" charset="-78"/>
              </a:rPr>
              <a:t>-capita cities </a:t>
            </a:r>
            <a:r>
              <a:rPr lang="fa-IR" sz="2500" dirty="0" smtClean="0">
                <a:solidFill>
                  <a:schemeClr val="tx1"/>
                </a:solidFill>
                <a:cs typeface="B Mitra" panose="00000400000000000000" pitchFamily="2" charset="-78"/>
              </a:rPr>
              <a:t> </a:t>
            </a:r>
            <a:r>
              <a:rPr lang="fa-IR" sz="3000" dirty="0" smtClean="0">
                <a:solidFill>
                  <a:schemeClr val="tx1"/>
                </a:solidFill>
                <a:cs typeface="B Mitra" panose="00000400000000000000" pitchFamily="2" charset="-78"/>
              </a:rPr>
              <a:t>از جمله موفقیتهای روزافزون این شرکت می باشد. موفقیت شرکت والت دیسنی مرهون مدیریت استادانه،‌درک محیط داخلی و خارجی،‌ایجاد شبکه های پیچیده وادغام استراتژیک با موسسات خارجی بوده است. </a:t>
            </a:r>
            <a:endParaRPr lang="en-US" sz="3000" dirty="0">
              <a:solidFill>
                <a:schemeClr val="tx1"/>
              </a:solidFill>
              <a:cs typeface="B Mitra" panose="00000400000000000000" pitchFamily="2" charset="-78"/>
            </a:endParaRPr>
          </a:p>
        </p:txBody>
      </p:sp>
    </p:spTree>
    <p:extLst>
      <p:ext uri="{BB962C8B-B14F-4D97-AF65-F5344CB8AC3E}">
        <p14:creationId xmlns:p14="http://schemas.microsoft.com/office/powerpoint/2010/main" val="1334980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302" y="2166871"/>
            <a:ext cx="11099957" cy="3615267"/>
          </a:xfrm>
        </p:spPr>
        <p:txBody>
          <a:bodyPr>
            <a:noAutofit/>
          </a:bodyPr>
          <a:lstStyle/>
          <a:p>
            <a:pPr marL="0" indent="0" algn="just" rtl="1">
              <a:buNone/>
            </a:pPr>
            <a:r>
              <a:rPr lang="fa-IR" sz="2900" dirty="0">
                <a:solidFill>
                  <a:schemeClr val="tx1"/>
                </a:solidFill>
                <a:cs typeface="B Mitra" panose="00000400000000000000" pitchFamily="2" charset="-78"/>
              </a:rPr>
              <a:t>در محیط داخلی نشستهای هم افزایی به طور مرتب با مدیران بلند پایه هر یک از واحدها با هدف بالابردن تواناییها و قابلیتهای دوایر و بخش </a:t>
            </a:r>
            <a:r>
              <a:rPr lang="fa-IR" sz="2900" dirty="0" smtClean="0">
                <a:solidFill>
                  <a:schemeClr val="tx1"/>
                </a:solidFill>
                <a:cs typeface="B Mitra" panose="00000400000000000000" pitchFamily="2" charset="-78"/>
              </a:rPr>
              <a:t>هابرگزار می شود.بعنوان </a:t>
            </a:r>
            <a:r>
              <a:rPr lang="fa-IR" sz="2900" dirty="0">
                <a:solidFill>
                  <a:schemeClr val="tx1"/>
                </a:solidFill>
                <a:cs typeface="B Mitra" panose="00000400000000000000" pitchFamily="2" charset="-78"/>
              </a:rPr>
              <a:t>نمونه نوآوری که مزیت رقابت آمیز کلیدی شرکت والت دیسنی است بعهده بخش طراحی پدیده های تخیلی </a:t>
            </a:r>
            <a:r>
              <a:rPr lang="fa-IR" sz="2900" dirty="0" smtClean="0">
                <a:solidFill>
                  <a:schemeClr val="tx1"/>
                </a:solidFill>
                <a:cs typeface="B Mitra" panose="00000400000000000000" pitchFamily="2" charset="-78"/>
              </a:rPr>
              <a:t>این شرکت </a:t>
            </a:r>
            <a:r>
              <a:rPr lang="fa-IR" sz="2900" dirty="0">
                <a:solidFill>
                  <a:schemeClr val="tx1"/>
                </a:solidFill>
                <a:cs typeface="B Mitra" panose="00000400000000000000" pitchFamily="2" charset="-78"/>
              </a:rPr>
              <a:t>می باشد. </a:t>
            </a:r>
            <a:r>
              <a:rPr lang="fa-IR" sz="2900" dirty="0" smtClean="0">
                <a:solidFill>
                  <a:schemeClr val="tx1"/>
                </a:solidFill>
                <a:cs typeface="B Mitra" panose="00000400000000000000" pitchFamily="2" charset="-78"/>
              </a:rPr>
              <a:t>درزمینه </a:t>
            </a:r>
            <a:r>
              <a:rPr lang="fa-IR" sz="2900" dirty="0">
                <a:solidFill>
                  <a:schemeClr val="tx1"/>
                </a:solidFill>
                <a:cs typeface="B Mitra" panose="00000400000000000000" pitchFamily="2" charset="-78"/>
              </a:rPr>
              <a:t>ادغام استراتژیک با موسسات خارجی شرکت </a:t>
            </a:r>
            <a:r>
              <a:rPr lang="fa-IR" sz="2900" dirty="0" smtClean="0">
                <a:solidFill>
                  <a:schemeClr val="tx1"/>
                </a:solidFill>
                <a:cs typeface="B Mitra" panose="00000400000000000000" pitchFamily="2" charset="-78"/>
              </a:rPr>
              <a:t>دیسنی لند توکیو </a:t>
            </a:r>
            <a:r>
              <a:rPr lang="fa-IR" sz="2900" dirty="0">
                <a:solidFill>
                  <a:schemeClr val="tx1"/>
                </a:solidFill>
                <a:cs typeface="B Mitra" panose="00000400000000000000" pitchFamily="2" charset="-78"/>
              </a:rPr>
              <a:t>که بهترین پارک تفریحی جهان است، پروژه مشترکی است با شرکت اورینتال لند .ادغام با شرکت مک </a:t>
            </a:r>
            <a:r>
              <a:rPr lang="fa-IR" sz="2900" dirty="0" smtClean="0">
                <a:solidFill>
                  <a:schemeClr val="tx1"/>
                </a:solidFill>
                <a:cs typeface="B Mitra" panose="00000400000000000000" pitchFamily="2" charset="-78"/>
              </a:rPr>
              <a:t>دونالد و </a:t>
            </a:r>
            <a:r>
              <a:rPr lang="fa-IR" sz="2900" dirty="0">
                <a:solidFill>
                  <a:schemeClr val="tx1"/>
                </a:solidFill>
                <a:cs typeface="B Mitra" panose="00000400000000000000" pitchFamily="2" charset="-78"/>
              </a:rPr>
              <a:t>شرکت رویال ماونتیز(تولید کننده اشیاء یادگاری) را می توان از جمله دیگرادغامهای موفقیت آمیز این شرکت نام برد. تمام فعالیتهای شرکت والت دیسنی در خیابان چهل و دوم از محل وامهای اخذ شده با نرخ 3درصدبهره از فرمانداری ایالتی انجام شده است. علت موفقیت شرکت والت دیسنی در مقابل رقبا را می توان در ادغامهای استراتژیک که از طریق آن از منابع ، امکانات و قابلیتهای سایر سازمانهای دارای مزیت رقابتی بهره می گیرد ، جستجو کرد. علاوه بر این ادغامهای موفقیت آمیز این شرکت مدیون شهرت بی همتا، مدیریت منابع انسانی و توانایی منحصر بفرد در خلاقیت و نوآوری می باشد. مدیریت شرکت این منابع امکانات و شایستگیها را با دقت و مراقبت </a:t>
            </a:r>
            <a:r>
              <a:rPr lang="fa-IR" sz="2900" dirty="0" smtClean="0">
                <a:solidFill>
                  <a:schemeClr val="tx1"/>
                </a:solidFill>
                <a:cs typeface="B Mitra" panose="00000400000000000000" pitchFamily="2" charset="-78"/>
              </a:rPr>
              <a:t>اعتلا      </a:t>
            </a:r>
            <a:r>
              <a:rPr lang="fa-IR" sz="2900" dirty="0">
                <a:solidFill>
                  <a:schemeClr val="tx1"/>
                </a:solidFill>
                <a:cs typeface="B Mitra" panose="00000400000000000000" pitchFamily="2" charset="-78"/>
              </a:rPr>
              <a:t>می بخشد و انها را درهمه زمینه های تجاری شرکت به کار می برد . این فرآیندهای مرتبط به هم همگی در مقوله</a:t>
            </a:r>
            <a:r>
              <a:rPr lang="fa-IR" sz="2900" b="1" dirty="0">
                <a:solidFill>
                  <a:schemeClr val="tx1"/>
                </a:solidFill>
                <a:cs typeface="B Mitra" panose="00000400000000000000" pitchFamily="2" charset="-78"/>
              </a:rPr>
              <a:t> مدیریت استراتژیک </a:t>
            </a:r>
            <a:r>
              <a:rPr lang="fa-IR" sz="2900" dirty="0">
                <a:solidFill>
                  <a:schemeClr val="tx1"/>
                </a:solidFill>
                <a:cs typeface="B Mitra" panose="00000400000000000000" pitchFamily="2" charset="-78"/>
              </a:rPr>
              <a:t>قرار می گیرد.</a:t>
            </a:r>
            <a:endParaRPr lang="en-US" sz="2900" dirty="0">
              <a:solidFill>
                <a:schemeClr val="tx1"/>
              </a:solidFill>
              <a:cs typeface="B Mitra" panose="00000400000000000000" pitchFamily="2" charset="-78"/>
            </a:endParaRPr>
          </a:p>
          <a:p>
            <a:pPr algn="just" rtl="1"/>
            <a:endParaRPr lang="en-US" sz="2900" dirty="0">
              <a:cs typeface="B Mitra" panose="00000400000000000000" pitchFamily="2" charset="-78"/>
            </a:endParaRPr>
          </a:p>
        </p:txBody>
      </p:sp>
    </p:spTree>
    <p:extLst>
      <p:ext uri="{BB962C8B-B14F-4D97-AF65-F5344CB8AC3E}">
        <p14:creationId xmlns:p14="http://schemas.microsoft.com/office/powerpoint/2010/main" val="4168547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7226" y="76200"/>
            <a:ext cx="8534400" cy="1507067"/>
          </a:xfrm>
        </p:spPr>
        <p:txBody>
          <a:bodyPr>
            <a:normAutofit/>
          </a:bodyPr>
          <a:lstStyle/>
          <a:p>
            <a:pPr algn="ctr"/>
            <a:r>
              <a:rPr lang="fa-IR" sz="4000" dirty="0" smtClean="0">
                <a:cs typeface="B Jadid" panose="00000700000000000000" pitchFamily="2" charset="-78"/>
              </a:rPr>
              <a:t>مدیریت استراتژیک</a:t>
            </a:r>
            <a:endParaRPr lang="en-US" sz="4000" dirty="0">
              <a:cs typeface="B Jadid" panose="00000700000000000000" pitchFamily="2" charset="-78"/>
            </a:endParaRPr>
          </a:p>
        </p:txBody>
      </p:sp>
      <p:sp>
        <p:nvSpPr>
          <p:cNvPr id="3" name="Content Placeholder 2"/>
          <p:cNvSpPr>
            <a:spLocks noGrp="1"/>
          </p:cNvSpPr>
          <p:nvPr>
            <p:ph idx="1"/>
          </p:nvPr>
        </p:nvSpPr>
        <p:spPr>
          <a:xfrm>
            <a:off x="666750" y="829734"/>
            <a:ext cx="10729685" cy="4487334"/>
          </a:xfrm>
        </p:spPr>
        <p:txBody>
          <a:bodyPr>
            <a:normAutofit/>
          </a:bodyPr>
          <a:lstStyle/>
          <a:p>
            <a:pPr marL="0" indent="0" algn="just" rtl="1">
              <a:buNone/>
            </a:pPr>
            <a:r>
              <a:rPr lang="fa-IR" sz="3500" dirty="0" smtClean="0">
                <a:solidFill>
                  <a:schemeClr val="tx1"/>
                </a:solidFill>
                <a:cs typeface="B Mitra" panose="00000400000000000000" pitchFamily="2" charset="-78"/>
              </a:rPr>
              <a:t>مدیریت استراتژیک عبارتست از فرآیندی که از طریق آن سازمانها ، محیط های داخلی و خارجی خود را تحلیل نموده ، شناخت از آن بدست می آورند و از طریق آن مسیر استراتژیک خود را پایه گذاری کرده ، استراتژیهایی را خلق می نمایند که آنها را برای رسیدن به اهداف از پیش تعیین شده یاری می کند. سپس آن استراتژی هارا به اجرا در می آورند . تمام این اقدامات برای ارضای اعضای کلیدی تشکیلات سازمانی</a:t>
            </a:r>
            <a:r>
              <a:rPr lang="fa-IR" sz="3500" b="1" dirty="0" smtClean="0">
                <a:solidFill>
                  <a:schemeClr val="tx1"/>
                </a:solidFill>
                <a:cs typeface="B Mitra" panose="00000400000000000000" pitchFamily="2" charset="-78"/>
              </a:rPr>
              <a:t>تحت عنوان ذی نفع ها </a:t>
            </a:r>
            <a:r>
              <a:rPr lang="fa-IR" sz="3500" dirty="0" smtClean="0">
                <a:solidFill>
                  <a:schemeClr val="tx1"/>
                </a:solidFill>
                <a:cs typeface="B Mitra" panose="00000400000000000000" pitchFamily="2" charset="-78"/>
              </a:rPr>
              <a:t>انجام می گیرد. </a:t>
            </a:r>
            <a:endParaRPr lang="en-US" sz="3500" dirty="0">
              <a:solidFill>
                <a:schemeClr val="tx1"/>
              </a:solidFill>
              <a:cs typeface="B Mitra" panose="00000400000000000000" pitchFamily="2" charset="-78"/>
            </a:endParaRPr>
          </a:p>
        </p:txBody>
      </p:sp>
    </p:spTree>
    <p:extLst>
      <p:ext uri="{BB962C8B-B14F-4D97-AF65-F5344CB8AC3E}">
        <p14:creationId xmlns:p14="http://schemas.microsoft.com/office/powerpoint/2010/main" val="3660345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4373880" y="228600"/>
            <a:ext cx="3185160" cy="1539240"/>
          </a:xfrm>
          <a:prstGeom prst="round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200" b="1" dirty="0" smtClean="0">
                <a:solidFill>
                  <a:schemeClr val="tx1"/>
                </a:solidFill>
                <a:cs typeface="B Mitra" panose="00000400000000000000" pitchFamily="2" charset="-78"/>
              </a:rPr>
              <a:t>تجزیه وتحلیل محیط </a:t>
            </a:r>
          </a:p>
          <a:p>
            <a:pPr algn="ctr"/>
            <a:r>
              <a:rPr lang="fa-IR" sz="2200" b="1" dirty="0" smtClean="0">
                <a:solidFill>
                  <a:schemeClr val="tx1"/>
                </a:solidFill>
                <a:cs typeface="B Mitra" panose="00000400000000000000" pitchFamily="2" charset="-78"/>
              </a:rPr>
              <a:t>خارجی و داخلی</a:t>
            </a:r>
          </a:p>
          <a:p>
            <a:pPr algn="ctr"/>
            <a:r>
              <a:rPr lang="fa-IR" sz="2200" dirty="0">
                <a:solidFill>
                  <a:schemeClr val="tx1"/>
                </a:solidFill>
                <a:cs typeface="B Mitra" panose="00000400000000000000" pitchFamily="2" charset="-78"/>
              </a:rPr>
              <a:t/>
            </a:r>
            <a:br>
              <a:rPr lang="fa-IR" sz="2200" dirty="0">
                <a:solidFill>
                  <a:schemeClr val="tx1"/>
                </a:solidFill>
                <a:cs typeface="B Mitra" panose="00000400000000000000" pitchFamily="2" charset="-78"/>
              </a:rPr>
            </a:br>
            <a:r>
              <a:rPr lang="fa-IR" sz="2200" b="1" dirty="0" smtClean="0">
                <a:solidFill>
                  <a:schemeClr val="tx1"/>
                </a:solidFill>
                <a:cs typeface="B Mitra" panose="00000400000000000000" pitchFamily="2" charset="-78"/>
              </a:rPr>
              <a:t>(فصل2و3)</a:t>
            </a:r>
            <a:endParaRPr lang="en-US" sz="2200" b="1" dirty="0">
              <a:solidFill>
                <a:schemeClr val="tx1"/>
              </a:solidFill>
              <a:cs typeface="B Mitra" panose="00000400000000000000" pitchFamily="2" charset="-78"/>
            </a:endParaRPr>
          </a:p>
        </p:txBody>
      </p:sp>
      <p:sp>
        <p:nvSpPr>
          <p:cNvPr id="11" name="Round Same Side Corner Rectangle 10"/>
          <p:cNvSpPr/>
          <p:nvPr/>
        </p:nvSpPr>
        <p:spPr>
          <a:xfrm>
            <a:off x="7917180" y="2240280"/>
            <a:ext cx="3185160" cy="1539240"/>
          </a:xfrm>
          <a:prstGeom prst="round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dirty="0">
                <a:cs typeface="B Mitra" panose="00000400000000000000" pitchFamily="2" charset="-78"/>
              </a:rPr>
              <a:t>مسیر استراتژیک(فصل3)</a:t>
            </a:r>
          </a:p>
        </p:txBody>
      </p:sp>
      <p:sp>
        <p:nvSpPr>
          <p:cNvPr id="12" name="Round Same Side Corner Rectangle 11"/>
          <p:cNvSpPr/>
          <p:nvPr/>
        </p:nvSpPr>
        <p:spPr>
          <a:xfrm>
            <a:off x="830580" y="4191000"/>
            <a:ext cx="3185160" cy="1539240"/>
          </a:xfrm>
          <a:prstGeom prst="round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dirty="0">
                <a:cs typeface="B Mitra" panose="00000400000000000000" pitchFamily="2" charset="-78"/>
              </a:rPr>
              <a:t>طراحی مجدد استراتژی</a:t>
            </a:r>
          </a:p>
          <a:p>
            <a:pPr algn="ctr"/>
            <a:r>
              <a:rPr lang="fa-IR" sz="2500" dirty="0">
                <a:cs typeface="B Mitra" panose="00000400000000000000" pitchFamily="2" charset="-78"/>
              </a:rPr>
              <a:t>تجدید ساختار استراتژی(فصل8)</a:t>
            </a:r>
            <a:endParaRPr lang="en-US" sz="2500" dirty="0">
              <a:cs typeface="B Mitra" panose="00000400000000000000" pitchFamily="2" charset="-78"/>
            </a:endParaRPr>
          </a:p>
        </p:txBody>
      </p:sp>
      <p:sp>
        <p:nvSpPr>
          <p:cNvPr id="13" name="Round Same Side Corner Rectangle 12"/>
          <p:cNvSpPr/>
          <p:nvPr/>
        </p:nvSpPr>
        <p:spPr>
          <a:xfrm>
            <a:off x="4373880" y="2240280"/>
            <a:ext cx="3185160" cy="1539240"/>
          </a:xfrm>
          <a:prstGeom prst="round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b="1" dirty="0" smtClean="0">
                <a:cs typeface="B Mitra" panose="00000400000000000000" pitchFamily="2" charset="-78"/>
              </a:rPr>
              <a:t>تدوین استراتژی</a:t>
            </a:r>
          </a:p>
          <a:p>
            <a:pPr algn="ctr"/>
            <a:r>
              <a:rPr lang="fa-IR" sz="2500" dirty="0" smtClean="0">
                <a:cs typeface="B Mitra" panose="00000400000000000000" pitchFamily="2" charset="-78"/>
              </a:rPr>
              <a:t>سطح بازرگانی(فصل4)</a:t>
            </a:r>
          </a:p>
          <a:p>
            <a:pPr algn="ctr"/>
            <a:r>
              <a:rPr lang="fa-IR" sz="2500" dirty="0" smtClean="0">
                <a:cs typeface="B Mitra" panose="00000400000000000000" pitchFamily="2" charset="-78"/>
              </a:rPr>
              <a:t>سطح سازمانی(فصل 5)</a:t>
            </a:r>
          </a:p>
          <a:p>
            <a:pPr algn="ctr"/>
            <a:r>
              <a:rPr lang="fa-IR" sz="2500" dirty="0" smtClean="0">
                <a:cs typeface="B Mitra" panose="00000400000000000000" pitchFamily="2" charset="-78"/>
              </a:rPr>
              <a:t>انتخاب استراتژی(فصل6)</a:t>
            </a:r>
            <a:endParaRPr lang="en-US" sz="2500" dirty="0">
              <a:cs typeface="B Mitra" panose="00000400000000000000" pitchFamily="2" charset="-78"/>
            </a:endParaRPr>
          </a:p>
        </p:txBody>
      </p:sp>
      <p:sp>
        <p:nvSpPr>
          <p:cNvPr id="14" name="Round Same Side Corner Rectangle 13"/>
          <p:cNvSpPr/>
          <p:nvPr/>
        </p:nvSpPr>
        <p:spPr>
          <a:xfrm>
            <a:off x="830580" y="2240280"/>
            <a:ext cx="3185160" cy="1539240"/>
          </a:xfrm>
          <a:prstGeom prst="round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500" dirty="0">
                <a:cs typeface="B Mitra" panose="00000400000000000000" pitchFamily="2" charset="-78"/>
              </a:rPr>
              <a:t>اجرا و کنترل استراتژی</a:t>
            </a:r>
          </a:p>
          <a:p>
            <a:pPr algn="ctr"/>
            <a:r>
              <a:rPr lang="fa-IR" sz="2500" dirty="0">
                <a:cs typeface="B Mitra" panose="00000400000000000000" pitchFamily="2" charset="-78"/>
              </a:rPr>
              <a:t>اجرای استراتژی(فصل7)</a:t>
            </a:r>
          </a:p>
          <a:p>
            <a:pPr algn="ctr"/>
            <a:r>
              <a:rPr lang="fa-IR" sz="2500" dirty="0">
                <a:cs typeface="B Mitra" panose="00000400000000000000" pitchFamily="2" charset="-78"/>
              </a:rPr>
              <a:t>کنترل استراتژی(فصل8)</a:t>
            </a:r>
          </a:p>
          <a:p>
            <a:pPr algn="ctr"/>
            <a:endParaRPr lang="en-US" dirty="0"/>
          </a:p>
        </p:txBody>
      </p:sp>
      <p:cxnSp>
        <p:nvCxnSpPr>
          <p:cNvPr id="29" name="Elbow Connector 28"/>
          <p:cNvCxnSpPr>
            <a:stCxn id="2" idx="1"/>
            <a:endCxn id="13" idx="3"/>
          </p:cNvCxnSpPr>
          <p:nvPr/>
        </p:nvCxnSpPr>
        <p:spPr>
          <a:xfrm rot="5400000">
            <a:off x="5730240" y="2004060"/>
            <a:ext cx="472440" cy="12700"/>
          </a:xfrm>
          <a:prstGeom prst="bentConnector3">
            <a:avLst/>
          </a:prstGeom>
          <a:ln w="28575">
            <a:solidFill>
              <a:schemeClr val="tx2">
                <a:lumMod val="10000"/>
                <a:alpha val="6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410460" y="2010410"/>
            <a:ext cx="70993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1" idx="3"/>
          </p:cNvCxnSpPr>
          <p:nvPr/>
        </p:nvCxnSpPr>
        <p:spPr>
          <a:xfrm>
            <a:off x="9509760" y="2010410"/>
            <a:ext cx="0" cy="229870"/>
          </a:xfrm>
          <a:prstGeom prst="straightConnector1">
            <a:avLst/>
          </a:prstGeom>
          <a:ln w="25400">
            <a:solidFill>
              <a:schemeClr val="accent1">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336166" y="2011680"/>
            <a:ext cx="10794" cy="228600"/>
          </a:xfrm>
          <a:prstGeom prst="straightConnector1">
            <a:avLst/>
          </a:prstGeom>
          <a:ln w="25400">
            <a:solidFill>
              <a:schemeClr val="accent1">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9494520" y="3779520"/>
            <a:ext cx="0" cy="1203960"/>
          </a:xfrm>
          <a:prstGeom prst="straightConnector1">
            <a:avLst/>
          </a:prstGeom>
          <a:ln w="25400">
            <a:solidFill>
              <a:schemeClr val="accent1">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4053840" y="4975860"/>
            <a:ext cx="54406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910840" y="2315210"/>
            <a:ext cx="69037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Elbow Connector 55"/>
          <p:cNvCxnSpPr/>
          <p:nvPr/>
        </p:nvCxnSpPr>
        <p:spPr>
          <a:xfrm rot="5400000">
            <a:off x="2180590" y="3978910"/>
            <a:ext cx="472440" cy="12700"/>
          </a:xfrm>
          <a:prstGeom prst="bentConnector3">
            <a:avLst/>
          </a:prstGeom>
          <a:ln w="28575">
            <a:solidFill>
              <a:schemeClr val="tx2">
                <a:lumMod val="10000"/>
                <a:alpha val="6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218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487" y="701040"/>
            <a:ext cx="11498473" cy="5430519"/>
          </a:xfrm>
        </p:spPr>
        <p:txBody>
          <a:bodyPr/>
          <a:lstStyle/>
          <a:p>
            <a:pPr algn="just" rtl="1"/>
            <a:r>
              <a:rPr lang="fa-IR" dirty="0" smtClean="0">
                <a:cs typeface="B Mitra" panose="00000400000000000000" pitchFamily="2" charset="-78"/>
              </a:rPr>
              <a:t>سون ته زو فیلسوف مشهور چینی در2300 سال قبل از میلاد در کتاب هنر جنگ می گوید اوج کارایی استراتژی، در ایجاد تضاد درونی بین دشمن به منظور غلبه بر او، بدون جنگیدن شکوفا می شود. استراتژیست باید به تنهایی ببیند و بداند. یعنی او باید ببیند آنچه را دیگران نمی بینند که به آن فرصت رقابتی می گویند و بداند آنچه را دیگران نمی دانند که به آن را قوت رقابتی گویند. لازمه بقا و حیات سازمانها توجه به اتخاذ تصمیم های ویژه است که طی فرایند مدیریت استراتژیک تحقق می یابد. مدیریت استراتژیک یک نوع بینش یا فلسفه برنامه ریزی برای حل مسائل و مشکلات سازمان جهت رسیدن به مزیت رقابتی است.</a:t>
            </a:r>
            <a:endParaRPr lang="en-US" dirty="0">
              <a:cs typeface="B Mitra" panose="00000400000000000000" pitchFamily="2" charset="-78"/>
            </a:endParaRPr>
          </a:p>
        </p:txBody>
      </p:sp>
    </p:spTree>
    <p:extLst>
      <p:ext uri="{BB962C8B-B14F-4D97-AF65-F5344CB8AC3E}">
        <p14:creationId xmlns:p14="http://schemas.microsoft.com/office/powerpoint/2010/main" val="821746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2" y="824247"/>
            <a:ext cx="11513712" cy="4983659"/>
          </a:xfrm>
        </p:spPr>
        <p:txBody>
          <a:bodyPr>
            <a:normAutofit fontScale="90000"/>
          </a:bodyPr>
          <a:lstStyle/>
          <a:p>
            <a:pPr algn="r" rtl="1"/>
            <a:r>
              <a:rPr lang="fa-IR" dirty="0" smtClean="0">
                <a:cs typeface="B Mitra" panose="00000400000000000000" pitchFamily="2" charset="-78"/>
              </a:rPr>
              <a:t> جوهره مدیریت داشتن </a:t>
            </a:r>
            <a:r>
              <a:rPr lang="fa-IR" b="1" dirty="0" smtClean="0">
                <a:cs typeface="B Mitra" panose="00000400000000000000" pitchFamily="2" charset="-78"/>
              </a:rPr>
              <a:t>توانایی برنامه ریزی </a:t>
            </a:r>
            <a:r>
              <a:rPr lang="fa-IR" dirty="0" smtClean="0">
                <a:cs typeface="B Mitra" panose="00000400000000000000" pitchFamily="2" charset="-78"/>
              </a:rPr>
              <a:t>است. باهدف </a:t>
            </a:r>
            <a:r>
              <a:rPr lang="fa-IR" b="1" dirty="0" smtClean="0">
                <a:cs typeface="B Mitra" panose="00000400000000000000" pitchFamily="2" charset="-78"/>
              </a:rPr>
              <a:t>توسعه سازمان </a:t>
            </a:r>
            <a:r>
              <a:rPr lang="fa-IR" dirty="0" smtClean="0">
                <a:cs typeface="B Mitra" panose="00000400000000000000" pitchFamily="2" charset="-78"/>
              </a:rPr>
              <a:t>برنامه ریزی</a:t>
            </a:r>
            <a:r>
              <a:rPr lang="fa-IR" sz="3300" b="1" dirty="0" smtClean="0">
                <a:cs typeface="B Mitra" panose="00000400000000000000" pitchFamily="2" charset="-78"/>
              </a:rPr>
              <a:t>ازحالت عملیاتی به استراتژیک </a:t>
            </a:r>
            <a:r>
              <a:rPr lang="fa-IR" dirty="0" smtClean="0">
                <a:cs typeface="B Mitra" panose="00000400000000000000" pitchFamily="2" charset="-78"/>
              </a:rPr>
              <a:t>تبدیل می شودکه این وظیفه مدیریت عالی سازمان است ومدیران رده پایین از طریق طراحی برنامه عملیاتی برنامه استراتژیک راجامه عمل می پوشانند.ازطریق مدیریت استراتژیک موفقیت سازمان برای چند سال آینده تدوین می شود و مدیریت استراتژیک دورنمای وسیع و گسترده سازمان و برنامه عملیاتی اجرای سال به سال برنامه استراتژیک را بر عهده دارد. مدیریت استراتژیک درپی پاسخ به پرسشهای زیر است؛ </a:t>
            </a:r>
            <a:br>
              <a:rPr lang="fa-IR" dirty="0" smtClean="0">
                <a:cs typeface="B Mitra" panose="00000400000000000000" pitchFamily="2" charset="-78"/>
              </a:rPr>
            </a:br>
            <a:r>
              <a:rPr lang="fa-IR" dirty="0" smtClean="0">
                <a:cs typeface="B Mitra" panose="00000400000000000000" pitchFamily="2" charset="-78"/>
              </a:rPr>
              <a:t>					دلیل بقای سازمان چیست؟</a:t>
            </a:r>
            <a:br>
              <a:rPr lang="fa-IR" dirty="0" smtClean="0">
                <a:cs typeface="B Mitra" panose="00000400000000000000" pitchFamily="2" charset="-78"/>
              </a:rPr>
            </a:br>
            <a:r>
              <a:rPr lang="fa-IR" dirty="0" smtClean="0">
                <a:cs typeface="B Mitra" panose="00000400000000000000" pitchFamily="2" charset="-78"/>
              </a:rPr>
              <a:t>					اهداف عمده سازمان چیست؟</a:t>
            </a:r>
            <a:br>
              <a:rPr lang="fa-IR" dirty="0" smtClean="0">
                <a:cs typeface="B Mitra" panose="00000400000000000000" pitchFamily="2" charset="-78"/>
              </a:rPr>
            </a:br>
            <a:r>
              <a:rPr lang="fa-IR" dirty="0" smtClean="0">
                <a:cs typeface="B Mitra" panose="00000400000000000000" pitchFamily="2" charset="-78"/>
              </a:rPr>
              <a:t>					منابع مورد نیاز برای موفقیت سازمان کدام است؟</a:t>
            </a:r>
            <a:br>
              <a:rPr lang="fa-IR" dirty="0" smtClean="0">
                <a:cs typeface="B Mitra" panose="00000400000000000000" pitchFamily="2" charset="-78"/>
              </a:rPr>
            </a:br>
            <a:r>
              <a:rPr lang="fa-IR" dirty="0" smtClean="0">
                <a:cs typeface="B Mitra" panose="00000400000000000000" pitchFamily="2" charset="-78"/>
              </a:rPr>
              <a:t>					مشتریان سازمان چه کسانی خواهند بود؟</a:t>
            </a:r>
            <a:endParaRPr lang="en-US" dirty="0">
              <a:cs typeface="B Mitra" panose="00000400000000000000" pitchFamily="2" charset="-78"/>
            </a:endParaRPr>
          </a:p>
        </p:txBody>
      </p:sp>
    </p:spTree>
    <p:extLst>
      <p:ext uri="{BB962C8B-B14F-4D97-AF65-F5344CB8AC3E}">
        <p14:creationId xmlns:p14="http://schemas.microsoft.com/office/powerpoint/2010/main" val="3126396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TM03090434[[fn=Wood Type]]</Template>
  <TotalTime>939</TotalTime>
  <Words>4514</Words>
  <Application>Microsoft Office PowerPoint</Application>
  <PresentationFormat>Widescreen</PresentationFormat>
  <Paragraphs>205</Paragraphs>
  <Slides>38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Arial</vt:lpstr>
      <vt:lpstr>B Davat</vt:lpstr>
      <vt:lpstr>B Jadid</vt:lpstr>
      <vt:lpstr>B Mitra</vt:lpstr>
      <vt:lpstr>B Titr</vt:lpstr>
      <vt:lpstr>B Yekan</vt:lpstr>
      <vt:lpstr>Century Gothic</vt:lpstr>
      <vt:lpstr>IranNastaliq</vt:lpstr>
      <vt:lpstr>Tahoma</vt:lpstr>
      <vt:lpstr>Wingdings 3</vt:lpstr>
      <vt:lpstr>Slice</vt:lpstr>
      <vt:lpstr> </vt:lpstr>
      <vt:lpstr>PowerPoint Presentation</vt:lpstr>
      <vt:lpstr>فرایند مدیریت استراتژیک</vt:lpstr>
      <vt:lpstr>PowerPoint Presentation</vt:lpstr>
      <vt:lpstr>PowerPoint Presentation</vt:lpstr>
      <vt:lpstr>مدیریت استراتژیک</vt:lpstr>
      <vt:lpstr>PowerPoint Presentation</vt:lpstr>
      <vt:lpstr>سون ته زو فیلسوف مشهور چینی در2300 سال قبل از میلاد در کتاب هنر جنگ می گوید اوج کارایی استراتژی، در ایجاد تضاد درونی بین دشمن به منظور غلبه بر او، بدون جنگیدن شکوفا می شود. استراتژیست باید به تنهایی ببیند و بداند. یعنی او باید ببیند آنچه را دیگران نمی بینند که به آن فرصت رقابتی می گویند و بداند آنچه را دیگران نمی دانند که به آن را قوت رقابتی گویند. لازمه بقا و حیات سازمانها توجه به اتخاذ تصمیم های ویژه است که طی فرایند مدیریت استراتژیک تحقق می یابد. مدیریت استراتژیک یک نوع بینش یا فلسفه برنامه ریزی برای حل مسائل و مشکلات سازمان جهت رسیدن به مزیت رقابتی است.</vt:lpstr>
      <vt:lpstr> جوهره مدیریت داشتن توانایی برنامه ریزی است. باهدف توسعه سازمان برنامه ریزیازحالت عملیاتی به استراتژیک تبدیل می شودکه این وظیفه مدیریت عالی سازمان است ومدیران رده پایین از طریق طراحی برنامه عملیاتی برنامه استراتژیک راجامه عمل می پوشانند.ازطریق مدیریت استراتژیک موفقیت سازمان برای چند سال آینده تدوین می شود و مدیریت استراتژیک دورنمای وسیع و گسترده سازمان و برنامه عملیاتی اجرای سال به سال برنامه استراتژیک را بر عهده دارد. مدیریت استراتژیک درپی پاسخ به پرسشهای زیر است؛       دلیل بقای سازمان چیست؟      اهداف عمده سازمان چیست؟      منابع مورد نیاز برای موفقیت سازمان کدام است؟      مشتریان سازمان چه کسانی خواهند بود؟</vt:lpstr>
      <vt:lpstr>مدیریت استراتژیک درک موقعیت کنونی سازمان و برنامه ریزی برای آینده سازمان است. در دنیای متغیر کنونی داشتن تفکر استراتژیک ، امری ضروری است. در بعضی سازمانها محققان خلاق، همواره به آینده می نگرند. مدیریت استراتژیک افراد را به تفکر و آینده نگری وا می دارد و به بلند مدت توجه دارد که نتیجه آن رشد بلند مدت و دستیابی به موفقیت می باشد. سازمانی که فاقد برنامه ریزی بلندمدت است از گردونه رقابت خارج خواهد شد. یکی دیگر از مزایای برنامه ریزی استراتژیک انتقال اطلاعات است که اهداف مدیریت سازمان را، به سهامداران ، کارمندان و ... منتقل می کند. </vt:lpstr>
      <vt:lpstr>مدیریت استراتژیک تضمینی برای موفقیت درآینده نیست ودارای محدودیتهایی به شرح زیراست؛  1- مدیریت استراتژیک برای تصمیم گیری درآینده نیست بلکه این برنامه ریزی دستورات کلی براساس آنچه فکر می کنیم در آینده به وقوع می پیوندد ارائه می کند. 2- مدیریت استراتژیک طرحی ثابت برای آینده نیست و فرایندی پویا و انعطاف پذیر است چون بازارها و سلایق مشتریان رقبا ، تکنولوژی ها و فرصتهای جدید در حال تغییر است و موقعیتهای اقتصادی را متضرر می سازد.  3- مدیریت استراتژیک سازمان را از بحران خارج نمی سازد. 4- مدیریت استراتژیک نباید جایگزین تصمیم های خلاقانه شود. سازمان بایداز محققان باذکاوت برخوردار باشد.نباید تفکر خلاقانه درون سازمان از بین رود. 5- مدیریت استراتژیک مشخص کننده تمام موضوعات بحرانی نیست.بلکه با تمرکز برموضوعات اصلی و مهم شانس اجرای موفقیت آمیز خود را افزایش می دهد.  </vt:lpstr>
      <vt:lpstr>PowerPoint Presentation</vt:lpstr>
      <vt:lpstr>PowerPoint Presentation</vt:lpstr>
      <vt:lpstr>PowerPoint Presentation</vt:lpstr>
      <vt:lpstr>تجزیه و تحلیل محیط خارجی مستلزم ارزیابی محیطهای کلان و خرد می باشد تا از این طریق فرصتها و تهدید ها مشخص شده،‌راهی برای مسیر استراتژیک فراهم آید. محیط کلان مشتمل بر نیروهای محیط داخلی و جهانی است که شامل روندهای اجتماعی- فرهنگی، تکنولوژی ، سیاسی-قانونی واقتصادی می باشد.  محیط خرد شامل ذی نفع های خارجی و داخلی می باشد. ذینفع خارجی شامل خریداران ،‌ تامین کنندگان،‌عرضه کنندگان،‌رقبا،‌آژانسهای دولتی و روسای بخش محلی حکومتی می باشند. ذینفع های داخلی که همان محیط داخلی سازمان هستند شامل مدیران، کارمندان، مالکان و نمایندگان انها می باشند که در منافع سازمان سهیم می باشند.  کلیه ذی نفع ها ونیروهای خارجی هم در سطح داخلی محیط خرد و هم در سطح جهانی(کلان) مورد تجزیه و تحلیل قرار گیرند. تجزیه و تحلیل محیط خارجی و داخلی چارچوبی برای همه وظایف مدیریت استراتژیک در سازمان فراهم می کند. که بر اساس تحلیل نقاط قوت و ضعف وتهدیدها و فرصتها به  تدوین استراتژی و تعیین مسیر استراتژیک می پردازد.</vt:lpstr>
      <vt:lpstr>مسیر استراتژیک مرتبط با اهداف بلند مدت و کوتاه مدت یک سازمان است و مشخص کننده اهدافی است که یک سازمان برای رسیدن به آن تلاش می کند. غالبا مسیر استراتژیک در یک بیانیه رسالت مطرح   می شود. رسالتها اغلب حوزه ها یا بخش هایی را که سازمان در آن فعالیت می کند توصیف می کند       و رهنمودی در اختیار مدیران و کارمندان قرار می دهد و به ذی نفعان خارجی آگاهی لازم را می دهد. برای مسیر استراتژیک آگاهی از رسالت سازمانی ، بینش سازمانی و تعریف عملیات تجاری ضروری است. </vt:lpstr>
      <vt:lpstr>تدوین استراتژی استراتژی یک طرح و عمل سازمانی است که هدف آن هدایت سازمان در مسیر دستیابی به اهداف کوتاه مدت ودرنهایت رسیدن به اهداف اساسی است.طراحی استراتژی به سه دسته طراحی استراتژی سطح سازمانی، سطح بازرگانی و استراتژی وظیفه ای تقسیم می شود.  </vt:lpstr>
      <vt:lpstr>طرح ریزی استراتژی سطح سازمانی؛ به تعریف حوزه یا گزینش حوزه های بازرگانی که در آن سازمان به رقابت با یکدیگر خواهد پرداخت. طرح ریزی استراتژیک سطح بازرگانی؛ به هدایت و رهبری در یک حوزه اشتغال دارد. بعبارت دیگر این استراتژی به این مساله توجه داردکه موسسات تجاری چگونه درحوزه هایی که انتخاب می نمایند با یکدیگر رقابت می کنند.  طرح ریزی استراتژی وظیفه ای؛ به تعریف سطح های وظیفه ای ازجمله بازاریابی،تولید،مالی ،پژوهش و تحقیقات که باید بصورت هماهنگ عمل نماید تا استراتژی بازرگانی تحقق یابد اشاره می کند. استراتژی وظیفه ای با اجرای استراتژی بسیار مرتبط است.</vt:lpstr>
      <vt:lpstr>اجرای استراتژی مستلزم ایجاد استراتژیهای وظیفه ای، سیستمهای سازمانی، ساختار ها و فرایندهایی است که سازمان برای رسیدن به اهداف استراتژیک نیازمند آنهاست. استراتژی وظیفه ای: اقدام های ویژه ای که هر وظیفه در عمل برای تحقق یافتن استراتژیهای سطح بازرگانی و سازمانی عهده دار می باشد مشخص می کند.  سیستم سازمانی: برای آموزش دادن کارکنان، جبران زیانهای آنها، با کمک به برنامه ریزی ، نیرو بخشیدن به ارزشهای سازمانی و سرانجام گرداوری و انتقال اطلاعات ایجاد شده توسعه می یابند. ساختار ها: شیوه استقرار افراد و کارها را منعکس می کند که شامل تقسیم کار، حیطه نظارت، نحوه ارتباطات ، گروه ها ، دوایر و تیم های کاری می باشد.  فرایندها: روندهای عملیاتی استانداردی هستند که برای یکپارچگی وافزایش کارایی ایجاد می شوند. جهت اجرای استراتژی تدوین شده امکان دارد نیاز به تغییردرفرآیندها وجود داشته باشد.  </vt:lpstr>
      <vt:lpstr>برنامه عملیاتی</vt:lpstr>
      <vt:lpstr>نکات مورد توجه در برنامه های عملیاتی</vt:lpstr>
      <vt:lpstr>تداوم موفقیت برنامه ریزی استراتژیک نیازمندنظارت وارزیابی دریک دوره زمانی منظم(ماهیانه ـ فصلی و ...) می باشد و پرسشهای زیر را پاسخ می دهد؛ * در تحقق وظیفه چقدر پیشرفت حاصل شده است؟ * چه چیزهایی مارا از پیشرف ت باز می دارد؟ * آیا نیاز به بازگشت به عقب و اصلاح اهداف کوتاه مدت استراتژیک وجود دارد؟ * چه اصلاحاتی باید در برنامه عملیاتی انجام شود؟ </vt:lpstr>
      <vt:lpstr>یکی ازراههای کنترل برنامه عملیاتی بودجه بندی است بودجه نتایج واقعی بدست آمده رابامعیارهای عملیاتی مقایسه می کندو دارای محدوده زمانی یکساله یا کمتر می باشد و بخشهای مختلفی از جمله بازاریابی، تولید، تکنولوژی و ... را پوشش می دهد. بودجه بایستی؛ 1- ساده و قابل فهم باشد. 2- به بخشهایی که نیاز به نظارت دارند اختصاص یابند. 3- نباید بر تصمیم گیری غالب باشد و از آن بعنوان یک وسیله و نه یک روش اداره کردن استفاده نمود. برنامه مالی یکی از برنامه های عملیاتی است که بودجه سازمان درون آن قرارمی گیرد.کنترل استراتژیک به فرایندهایی اشاره داردکه درصورت نیاز،سازمان رابه تنظیم مجددمسیراستراتژیک یاطرح اجرایی برمی انگیزد. از این کنترل ممکنست این نتیجه حاصل شود که رسالت سازمانی به جا و مقتضی نیست. یا استراتژیها به پیامدهای مطلوب منتهی نمی شود و یا به مدیران تفهیم کند که فرضیات تعیین کننده محیطی، رسالت و استراتژیها مناسب و قابل قبولند اما به خوبی اجرا نگردیده اند و باید اصلاحاتی در فرایند اجرا (حذف و اضافه) صورت گیرد. </vt:lpstr>
      <vt:lpstr>PowerPoint Presentation</vt:lpstr>
      <vt:lpstr>اندیشه و نظریه های تکوین مدیریت استراتژیک  برخی از نظریه ها و ایده هایی که فرایند مدیریت استراتژیک را تحلیل می کنند به شرح ذیل است؛  * تحلیل موقعیت * جبر گرایی در مقابل اعمال قدرت * طرح ریزی استراتژی محتاطانه در مقابل استراتژی اضطراری * تجزیه و تحلیل افراد ذی نفع و مدیریت آنها * نظریه مبتنی بر منابع وامکانات</vt:lpstr>
      <vt:lpstr>PowerPoint Presentation</vt:lpstr>
      <vt:lpstr>جبرگرایی در مقابل اعمال قدرت</vt:lpstr>
      <vt:lpstr>طرح ریزی استراتژی محتاطانه در مقابل استراتژی اضطراری</vt:lpstr>
      <vt:lpstr>تجزیه و تحلیل افراد ذی نفع و مدیریت آنها</vt:lpstr>
      <vt:lpstr>نظریه مبتنی بر منابع و امکانات</vt:lpstr>
      <vt:lpstr>برای مثال می توان از هتل ماریوت نام برد که یکی از امتیازات رقابتی آن دادن حق انتخاب هتل دلخواه به مشتریان از میان شعبه های مختلف این هتل می باشد و در نظر دارد این حق انتخاب را درآینده به انحصار خود درآورد.  سازمانها از طریق توسعه منابع خودقصد دارند برای خود مزایای رقابتی ایجاد کنند و درنهایت منابع سازمانی منعکس کننده درک و شناخت سازمان از توقعات و انتظارات جامعه و پیوند هایی است که جامعه با افراد ذینفع داخلی و خارجی برقرار کرده است. سازمانها ضمن آنکه به کسب و کار بی وقفه و روزمره خود اشتغال دارند باید روی بسیاری از افراد ذی نفع از جمله مالکان ، کارکنان، مشتریان، تامین کنندگان ، انجمنها و جوامع نیز تاثیر بگذارند و انها را تحت نفوذ خود قرار دهند. به مرور زمان افراد ذی نفع دارای توقعاتی از سازمان می شوند که سازمان باید در جهت ارضای آن نیازها اقدام کند. اما توجه به این نکته الزامی است که این ارضای نیازها وخواسته ها و نیازهای ذینفعان نباید لطمه ای به مسئولیت اجتماعی و اخلاقی سازمان واردکند.</vt:lpstr>
      <vt:lpstr>مسئولیت اخلاقی و اجتماعی</vt:lpstr>
      <vt:lpstr>PowerPoint Presentation</vt:lpstr>
      <vt:lpstr>PowerPoint Presentation</vt:lpstr>
      <vt:lpstr>PowerPoint Presentation</vt:lpstr>
      <vt:lpstr>دلایلی در توجیه جهانی شدن</vt:lpstr>
      <vt:lpstr>PowerPoint Presentation</vt:lpstr>
      <vt:lpstr>PowerPoint Presentation</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فرایند مدیریت استراتژیک</dc:title>
  <dc:creator>MRT www.Win2Farsi.com</dc:creator>
  <cp:lastModifiedBy>MRT www.Win2Farsi.com</cp:lastModifiedBy>
  <cp:revision>89</cp:revision>
  <dcterms:created xsi:type="dcterms:W3CDTF">2016-02-12T06:27:14Z</dcterms:created>
  <dcterms:modified xsi:type="dcterms:W3CDTF">2016-02-24T11:12:02Z</dcterms:modified>
</cp:coreProperties>
</file>