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BF88A7D2-33D1-4B94-833F-3AE4DB68BA9D}" type="datetimeFigureOut">
              <a:rPr lang="en-US" smtClean="0"/>
              <a:t>7/27/2014</a:t>
            </a:fld>
            <a:endParaRPr lang="en-US"/>
          </a:p>
        </p:txBody>
      </p:sp>
      <p:sp>
        <p:nvSpPr>
          <p:cNvPr id="16" name="Slide Number Placeholder 15"/>
          <p:cNvSpPr>
            <a:spLocks noGrp="1"/>
          </p:cNvSpPr>
          <p:nvPr>
            <p:ph type="sldNum" sz="quarter" idx="11"/>
          </p:nvPr>
        </p:nvSpPr>
        <p:spPr/>
        <p:txBody>
          <a:bodyPr/>
          <a:lstStyle/>
          <a:p>
            <a:fld id="{CE11DA19-9C4F-4A21-8A78-5A5600CCD37B}"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88A7D2-33D1-4B94-833F-3AE4DB68BA9D}" type="datetimeFigureOut">
              <a:rPr lang="en-US" smtClean="0"/>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1DA19-9C4F-4A21-8A78-5A5600CCD3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88A7D2-33D1-4B94-833F-3AE4DB68BA9D}" type="datetimeFigureOut">
              <a:rPr lang="en-US" smtClean="0"/>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1DA19-9C4F-4A21-8A78-5A5600CCD3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BF88A7D2-33D1-4B94-833F-3AE4DB68BA9D}" type="datetimeFigureOut">
              <a:rPr lang="en-US" smtClean="0"/>
              <a:t>7/27/2014</a:t>
            </a:fld>
            <a:endParaRPr lang="en-US"/>
          </a:p>
        </p:txBody>
      </p:sp>
      <p:sp>
        <p:nvSpPr>
          <p:cNvPr id="15" name="Slide Number Placeholder 14"/>
          <p:cNvSpPr>
            <a:spLocks noGrp="1"/>
          </p:cNvSpPr>
          <p:nvPr>
            <p:ph type="sldNum" sz="quarter" idx="15"/>
          </p:nvPr>
        </p:nvSpPr>
        <p:spPr/>
        <p:txBody>
          <a:bodyPr/>
          <a:lstStyle>
            <a:lvl1pPr algn="ctr">
              <a:defRPr/>
            </a:lvl1pPr>
          </a:lstStyle>
          <a:p>
            <a:fld id="{CE11DA19-9C4F-4A21-8A78-5A5600CCD37B}"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F88A7D2-33D1-4B94-833F-3AE4DB68BA9D}" type="datetimeFigureOut">
              <a:rPr lang="en-US" smtClean="0"/>
              <a:t>7/27/2014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1DA19-9C4F-4A21-8A78-5A5600CCD37B}"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F88A7D2-33D1-4B94-833F-3AE4DB68BA9D}" type="datetimeFigureOut">
              <a:rPr lang="en-US" smtClean="0"/>
              <a:t>7/27/2014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1DA19-9C4F-4A21-8A78-5A5600CCD37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11DA19-9C4F-4A21-8A78-5A5600CCD37B}"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BF88A7D2-33D1-4B94-833F-3AE4DB68BA9D}" type="datetimeFigureOut">
              <a:rPr lang="en-US" smtClean="0"/>
              <a:t>7/27/2014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88A7D2-33D1-4B94-833F-3AE4DB68BA9D}" type="datetimeFigureOut">
              <a:rPr lang="en-US" smtClean="0"/>
              <a:t>7/27/2014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11DA19-9C4F-4A21-8A78-5A5600CCD37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8A7D2-33D1-4B94-833F-3AE4DB68BA9D}" type="datetimeFigureOut">
              <a:rPr lang="en-US" smtClean="0"/>
              <a:t>7/27/2014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11DA19-9C4F-4A21-8A78-5A5600CCD3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BF88A7D2-33D1-4B94-833F-3AE4DB68BA9D}" type="datetimeFigureOut">
              <a:rPr lang="en-US" smtClean="0"/>
              <a:t>7/27/2014</a:t>
            </a:fld>
            <a:endParaRPr lang="en-US"/>
          </a:p>
        </p:txBody>
      </p:sp>
      <p:sp>
        <p:nvSpPr>
          <p:cNvPr id="9" name="Slide Number Placeholder 8"/>
          <p:cNvSpPr>
            <a:spLocks noGrp="1"/>
          </p:cNvSpPr>
          <p:nvPr>
            <p:ph type="sldNum" sz="quarter" idx="15"/>
          </p:nvPr>
        </p:nvSpPr>
        <p:spPr/>
        <p:txBody>
          <a:bodyPr/>
          <a:lstStyle/>
          <a:p>
            <a:fld id="{CE11DA19-9C4F-4A21-8A78-5A5600CCD37B}"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BF88A7D2-33D1-4B94-833F-3AE4DB68BA9D}" type="datetimeFigureOut">
              <a:rPr lang="en-US" smtClean="0"/>
              <a:t>7/27/2014</a:t>
            </a:fld>
            <a:endParaRPr lang="en-US"/>
          </a:p>
        </p:txBody>
      </p:sp>
      <p:sp>
        <p:nvSpPr>
          <p:cNvPr id="9" name="Slide Number Placeholder 8"/>
          <p:cNvSpPr>
            <a:spLocks noGrp="1"/>
          </p:cNvSpPr>
          <p:nvPr>
            <p:ph type="sldNum" sz="quarter" idx="11"/>
          </p:nvPr>
        </p:nvSpPr>
        <p:spPr/>
        <p:txBody>
          <a:bodyPr/>
          <a:lstStyle/>
          <a:p>
            <a:fld id="{CE11DA19-9C4F-4A21-8A78-5A5600CCD37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F88A7D2-33D1-4B94-833F-3AE4DB68BA9D}" type="datetimeFigureOut">
              <a:rPr lang="en-US" smtClean="0"/>
              <a:t>7/27/2014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E11DA19-9C4F-4A21-8A78-5A5600CCD37B}"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a-IR" sz="3600" dirty="0" smtClean="0">
                <a:solidFill>
                  <a:schemeClr val="bg1"/>
                </a:solidFill>
                <a:cs typeface="B Nazanin" pitchFamily="2" charset="-78"/>
              </a:rPr>
              <a:t>دانشگاه علمی کاربردی</a:t>
            </a:r>
          </a:p>
          <a:p>
            <a:r>
              <a:rPr lang="fa-IR" sz="3600" dirty="0" smtClean="0">
                <a:solidFill>
                  <a:schemeClr val="bg1"/>
                </a:solidFill>
                <a:cs typeface="B Nazanin" pitchFamily="2" charset="-78"/>
              </a:rPr>
              <a:t>شهید صیاد شیرازی</a:t>
            </a:r>
            <a:endParaRPr lang="en-US" sz="3600" dirty="0">
              <a:solidFill>
                <a:schemeClr val="bg1"/>
              </a:solidFill>
              <a:cs typeface="B Nazanin" pitchFamily="2" charset="-78"/>
            </a:endParaRPr>
          </a:p>
        </p:txBody>
      </p:sp>
      <p:sp>
        <p:nvSpPr>
          <p:cNvPr id="2" name="Title 1"/>
          <p:cNvSpPr>
            <a:spLocks noGrp="1"/>
          </p:cNvSpPr>
          <p:nvPr>
            <p:ph type="ctrTitle"/>
          </p:nvPr>
        </p:nvSpPr>
        <p:spPr/>
        <p:txBody>
          <a:bodyPr/>
          <a:lstStyle/>
          <a:p>
            <a:r>
              <a:rPr lang="fa-IR" dirty="0" smtClean="0">
                <a:solidFill>
                  <a:schemeClr val="bg1"/>
                </a:solidFill>
                <a:cs typeface="B Nazanin" pitchFamily="2" charset="-78"/>
              </a:rPr>
              <a:t>تغذیه و نقش آن در ورزش</a:t>
            </a:r>
            <a:endParaRPr lang="en-US" dirty="0">
              <a:solidFill>
                <a:schemeClr val="bg1"/>
              </a:solidFill>
              <a:cs typeface="B Nazanin" pitchFamily="2" charset="-78"/>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r>
              <a:rPr lang="fa-IR" dirty="0" smtClean="0">
                <a:solidFill>
                  <a:schemeClr val="bg1"/>
                </a:solidFill>
                <a:cs typeface="B Nazanin" pitchFamily="2" charset="-78"/>
              </a:rPr>
              <a:t>ویتامین ها ترکیبات عالی هستند که در مقادیربسیار کم  برای بدنمورد نیاز بوده و اعمال حیاطی متابولییکی خاصی را انجام می دهند ، در بدن سنتز نمیشوند  و باید از طریق غذا در اختیار بدن قرار گیرد و برای سلامت انسان و موجودات زنده ضروری می باشند.به طور کلی ویتامین ها را به دو گروه عمده محلول در آب و محلول در چربی تقسیم می کنند . </a:t>
            </a:r>
            <a:endParaRPr lang="en-US" dirty="0" smtClean="0">
              <a:solidFill>
                <a:schemeClr val="bg1"/>
              </a:solidFill>
              <a:cs typeface="B Nazanin" pitchFamily="2" charset="-78"/>
            </a:endParaRPr>
          </a:p>
          <a:p>
            <a:pPr algn="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ویتامین ها </a:t>
            </a:r>
            <a:r>
              <a:rPr lang="en-US" sz="3200" dirty="0" smtClean="0">
                <a:solidFill>
                  <a:schemeClr val="bg1"/>
                </a:solidFill>
              </a:rPr>
              <a:t/>
            </a:r>
            <a:br>
              <a:rPr lang="en-US" sz="3200" dirty="0" smtClean="0">
                <a:solidFill>
                  <a:schemeClr val="bg1"/>
                </a:solidFill>
              </a:rPr>
            </a:br>
            <a:endParaRPr lang="en-US" sz="3200" dirty="0">
              <a:solidFill>
                <a:schemeClr val="bg1"/>
              </a:solidFill>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fa-IR" b="1" dirty="0" smtClean="0">
                <a:solidFill>
                  <a:schemeClr val="bg1"/>
                </a:solidFill>
                <a:cs typeface="B Nazanin" pitchFamily="2" charset="-78"/>
              </a:rPr>
              <a:t> </a:t>
            </a:r>
            <a:endParaRPr lang="en-US" dirty="0" smtClean="0">
              <a:solidFill>
                <a:schemeClr val="bg1"/>
              </a:solidFill>
              <a:cs typeface="B Nazanin" pitchFamily="2" charset="-78"/>
            </a:endParaRPr>
          </a:p>
          <a:p>
            <a:pPr algn="r">
              <a:buNone/>
            </a:pPr>
            <a:r>
              <a:rPr lang="fa-IR" b="1" dirty="0" smtClean="0">
                <a:solidFill>
                  <a:schemeClr val="bg1"/>
                </a:solidFill>
                <a:cs typeface="B Nazanin" pitchFamily="2" charset="-78"/>
              </a:rPr>
              <a:t>1 - </a:t>
            </a:r>
            <a:r>
              <a:rPr lang="fa-IR" dirty="0" smtClean="0">
                <a:solidFill>
                  <a:schemeClr val="bg1"/>
                </a:solidFill>
                <a:cs typeface="B Nazanin" pitchFamily="2" charset="-78"/>
              </a:rPr>
              <a:t> محلول در آب می باشند که  از طریق ورید جزب می شوند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2 – چنانچه مقدار مصرف آن ها بیش از احتیاجات روزانه باشند خیلی کم ذخیره می شوند .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3- دفع آن ها از طریق ادرار است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4- در صورت کمبود علایم آن خیلی سریع بوجود می آید .</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b="1" dirty="0" smtClean="0">
                <a:solidFill>
                  <a:schemeClr val="bg1"/>
                </a:solidFill>
                <a:cs typeface="B Nazanin" pitchFamily="2" charset="-78"/>
              </a:rPr>
              <a:t>خصوصیات ویتامین های محلول در آب</a:t>
            </a:r>
            <a:endParaRPr lang="en-US" sz="3200" dirty="0">
              <a:solidFill>
                <a:schemeClr val="bg1"/>
              </a:solidFill>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b="1" dirty="0" smtClean="0">
                <a:solidFill>
                  <a:schemeClr val="bg1"/>
                </a:solidFill>
              </a:rPr>
              <a:t>1 </a:t>
            </a:r>
            <a:r>
              <a:rPr lang="fa-IR" b="1" dirty="0" smtClean="0">
                <a:solidFill>
                  <a:schemeClr val="bg1"/>
                </a:solidFill>
              </a:rPr>
              <a:t>- </a:t>
            </a:r>
            <a:r>
              <a:rPr lang="fa-IR" dirty="0" smtClean="0">
                <a:solidFill>
                  <a:schemeClr val="bg1"/>
                </a:solidFill>
              </a:rPr>
              <a:t> در چربی ها و  حلا ل های آن ها محلول می باشند .</a:t>
            </a:r>
            <a:endParaRPr lang="en-US" dirty="0" smtClean="0">
              <a:solidFill>
                <a:schemeClr val="bg1"/>
              </a:solidFill>
            </a:endParaRPr>
          </a:p>
          <a:p>
            <a:pPr algn="r">
              <a:buNone/>
            </a:pPr>
            <a:r>
              <a:rPr lang="fa-IR" dirty="0" smtClean="0">
                <a:solidFill>
                  <a:schemeClr val="bg1"/>
                </a:solidFill>
              </a:rPr>
              <a:t>2- بدن قابلیت ذخیره آن ها را در صورتی که بیش از مقدار روزانه مصرف شود دارد .</a:t>
            </a:r>
            <a:endParaRPr lang="en-US" dirty="0" smtClean="0">
              <a:solidFill>
                <a:schemeClr val="bg1"/>
              </a:solidFill>
            </a:endParaRPr>
          </a:p>
          <a:p>
            <a:pPr algn="r">
              <a:buNone/>
            </a:pPr>
            <a:r>
              <a:rPr lang="fa-IR" dirty="0" smtClean="0">
                <a:solidFill>
                  <a:schemeClr val="bg1"/>
                </a:solidFill>
              </a:rPr>
              <a:t>3- غالبا دفع نمی شوند و در بدن ذخیره می شوند .</a:t>
            </a:r>
            <a:endParaRPr lang="en-US" dirty="0" smtClean="0">
              <a:solidFill>
                <a:schemeClr val="bg1"/>
              </a:solidFill>
            </a:endParaRPr>
          </a:p>
          <a:p>
            <a:pPr algn="r">
              <a:buNone/>
            </a:pPr>
            <a:r>
              <a:rPr lang="fa-IR" dirty="0" smtClean="0">
                <a:solidFill>
                  <a:schemeClr val="bg1"/>
                </a:solidFill>
              </a:rPr>
              <a:t>4- در صورت کمبود این مواد در رژیم غذایی ، علایم کمبود آن ها ظاهر نمی شوند .</a:t>
            </a:r>
            <a:endParaRPr lang="en-US" dirty="0" smtClean="0">
              <a:solidFill>
                <a:schemeClr val="bg1"/>
              </a:solidFill>
            </a:endParaRPr>
          </a:p>
          <a:p>
            <a:pPr algn="r">
              <a:buNone/>
            </a:pPr>
            <a:r>
              <a:rPr lang="fa-IR" dirty="0" smtClean="0">
                <a:solidFill>
                  <a:schemeClr val="bg1"/>
                </a:solidFill>
              </a:rPr>
              <a:t>5- </a:t>
            </a:r>
            <a:r>
              <a:rPr lang="fa-IR" b="1" dirty="0" smtClean="0">
                <a:solidFill>
                  <a:schemeClr val="bg1"/>
                </a:solidFill>
              </a:rPr>
              <a:t> </a:t>
            </a:r>
            <a:r>
              <a:rPr lang="fa-IR" dirty="0" smtClean="0">
                <a:solidFill>
                  <a:schemeClr val="bg1"/>
                </a:solidFill>
              </a:rPr>
              <a:t>فقط دارای عناصر کربن ، اکسیژن و هیدروژن هستند .</a:t>
            </a:r>
            <a:endParaRPr lang="en-US" dirty="0" smtClean="0">
              <a:solidFill>
                <a:schemeClr val="bg1"/>
              </a:solidFill>
            </a:endParaRPr>
          </a:p>
          <a:p>
            <a:pPr algn="r">
              <a:buNone/>
            </a:pPr>
            <a:r>
              <a:rPr lang="fa-IR" dirty="0" smtClean="0">
                <a:solidFill>
                  <a:schemeClr val="bg1"/>
                </a:solidFill>
              </a:rPr>
              <a:t>6- دارای ترکیبات پیشتاز می باشند .</a:t>
            </a:r>
            <a:endParaRPr lang="en-US" dirty="0" smtClean="0">
              <a:solidFill>
                <a:schemeClr val="bg1"/>
              </a:solidFill>
            </a:endParaRPr>
          </a:p>
          <a:p>
            <a:pPr algn="r">
              <a:buNone/>
            </a:pPr>
            <a:endParaRPr lang="en-US" dirty="0">
              <a:solidFill>
                <a:schemeClr val="bg1"/>
              </a:solidFill>
            </a:endParaRPr>
          </a:p>
        </p:txBody>
      </p:sp>
      <p:sp>
        <p:nvSpPr>
          <p:cNvPr id="3" name="Title 2"/>
          <p:cNvSpPr>
            <a:spLocks noGrp="1"/>
          </p:cNvSpPr>
          <p:nvPr>
            <p:ph type="title"/>
          </p:nvPr>
        </p:nvSpPr>
        <p:spPr/>
        <p:txBody>
          <a:bodyPr>
            <a:normAutofit/>
          </a:bodyPr>
          <a:lstStyle/>
          <a:p>
            <a:pPr algn="r"/>
            <a:r>
              <a:rPr lang="fa-IR" sz="3200" b="1" dirty="0" smtClean="0">
                <a:solidFill>
                  <a:schemeClr val="bg1"/>
                </a:solidFill>
                <a:cs typeface="B Nazanin" pitchFamily="2" charset="-78"/>
              </a:rPr>
              <a:t>خصوصیات ویتامین های محلول در چربی</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solidFill>
                  <a:schemeClr val="bg1"/>
                </a:solidFill>
                <a:cs typeface="B Nazanin" pitchFamily="2" charset="-78"/>
              </a:rPr>
              <a:t> به طور کلی  قبل از شروع مسابقه برای ورزشکاران نوشیدن 400 تا 500 سی سی از نوشیدنی ها توصیه میگردد .این نوشیدنی ها نباید غلظت شان بیشتر باشد و قند آن ها نباید بیشتر از 6 تا 8 درصد باشند .و گاهی نیز اضافه کردن مقداری از الکترولیت ها ( نمک ) هم برای تامین سدیم این نوشیدنی ها توصیه می شود .در طول تمرین یا مسابقه نیز هر 15 دقیقه 150 تا 240 سی سی مایعات توصیه می شود .</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آب</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b="1" dirty="0" smtClean="0">
                <a:solidFill>
                  <a:schemeClr val="bg1"/>
                </a:solidFill>
                <a:cs typeface="B Nazanin" pitchFamily="2" charset="-78"/>
              </a:rPr>
              <a:t>1 </a:t>
            </a:r>
            <a:r>
              <a:rPr lang="fa-IR" b="1" dirty="0" smtClean="0">
                <a:solidFill>
                  <a:schemeClr val="bg1"/>
                </a:solidFill>
                <a:cs typeface="B Nazanin" pitchFamily="2" charset="-78"/>
              </a:rPr>
              <a:t>- </a:t>
            </a:r>
            <a:r>
              <a:rPr lang="fa-IR" dirty="0" smtClean="0">
                <a:solidFill>
                  <a:schemeClr val="bg1"/>
                </a:solidFill>
                <a:cs typeface="B Nazanin" pitchFamily="2" charset="-78"/>
              </a:rPr>
              <a:t> به عنوان حلال و حامل مواد مغذی چه انرژی زا و چه غیر انرژی زا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2- عامل اصلی برای رشد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3- به صورت یک ماده لغزنده و مرطوب کننده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4- کنترل کننده درجه حرارت بدن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5- منبع بسیاری از عناصر معدنی مثل فلوئوروید </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b="1" dirty="0" smtClean="0">
                <a:solidFill>
                  <a:schemeClr val="bg1"/>
                </a:solidFill>
                <a:cs typeface="B Nazanin" pitchFamily="2" charset="-78"/>
              </a:rPr>
              <a:t>اعمال آب در بدن </a:t>
            </a:r>
            <a:r>
              <a:rPr lang="en-US" sz="3200" dirty="0" smtClean="0">
                <a:cs typeface="B Nazanin" pitchFamily="2" charset="-78"/>
              </a:rPr>
              <a:t/>
            </a:r>
            <a:br>
              <a:rPr lang="en-US" sz="3200" dirty="0" smtClean="0">
                <a:cs typeface="B Nazanin" pitchFamily="2" charset="-78"/>
              </a:rPr>
            </a:br>
            <a:endParaRPr lang="en-US" sz="3200" dirty="0">
              <a:cs typeface="B Nazanin" pitchFamily="2" charset="-78"/>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2000"/>
                                        <p:tgtEl>
                                          <p:spTgt spid="2">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2000"/>
                                        <p:tgtEl>
                                          <p:spTgt spid="2">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fa-IR" sz="9600" dirty="0" smtClean="0">
              <a:cs typeface="B Nazanin" pitchFamily="2" charset="-78"/>
            </a:endParaRPr>
          </a:p>
          <a:p>
            <a:pPr algn="ctr">
              <a:buNone/>
            </a:pPr>
            <a:r>
              <a:rPr lang="fa-IR" sz="9600" dirty="0" smtClean="0">
                <a:solidFill>
                  <a:schemeClr val="bg1"/>
                </a:solidFill>
                <a:cs typeface="B Nazanin" pitchFamily="2" charset="-78"/>
              </a:rPr>
              <a:t>پایان</a:t>
            </a:r>
          </a:p>
          <a:p>
            <a:pPr algn="ctr">
              <a:buNone/>
            </a:pPr>
            <a:endParaRPr lang="en-US" sz="9600" dirty="0">
              <a:cs typeface="B Nazanin" pitchFamily="2" charset="-78"/>
            </a:endParaRPr>
          </a:p>
        </p:txBody>
      </p:sp>
      <p:sp>
        <p:nvSpPr>
          <p:cNvPr id="3" name="Title 2"/>
          <p:cNvSpPr>
            <a:spLocks noGrp="1"/>
          </p:cNvSpPr>
          <p:nvPr>
            <p:ph type="title"/>
          </p:nvPr>
        </p:nvSpPr>
        <p:spPr/>
        <p:txBody>
          <a:bodyPr/>
          <a:lstStyle/>
          <a:p>
            <a:endParaRPr lang="en-US"/>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962400"/>
          </a:xfrm>
        </p:spPr>
        <p:txBody>
          <a:bodyPr/>
          <a:lstStyle/>
          <a:p>
            <a:pPr algn="just" rtl="1">
              <a:buNone/>
            </a:pPr>
            <a:r>
              <a:rPr lang="fa-IR" b="1" dirty="0" smtClean="0">
                <a:solidFill>
                  <a:schemeClr val="bg1"/>
                </a:solidFill>
                <a:cs typeface="B Nazanin" pitchFamily="2" charset="-78"/>
              </a:rPr>
              <a:t>غذا یا مواد مغذی</a:t>
            </a:r>
            <a:endParaRPr lang="en-US" b="1" dirty="0" smtClean="0">
              <a:solidFill>
                <a:schemeClr val="bg1"/>
              </a:solidFill>
              <a:cs typeface="B Nazanin" pitchFamily="2" charset="-78"/>
            </a:endParaRPr>
          </a:p>
          <a:p>
            <a:pPr algn="just" rtl="1">
              <a:buNone/>
            </a:pPr>
            <a:r>
              <a:rPr lang="fa-IR" dirty="0" smtClean="0">
                <a:solidFill>
                  <a:schemeClr val="bg1"/>
                </a:solidFill>
                <a:cs typeface="B Nazanin" pitchFamily="2" charset="-78"/>
              </a:rPr>
              <a:t>غذا عبارت است از هر ماده جامد یا مایعی که وارد بدن می شود و بعد از </a:t>
            </a:r>
            <a:r>
              <a:rPr lang="fa-IR" dirty="0" smtClean="0">
                <a:solidFill>
                  <a:schemeClr val="bg1"/>
                </a:solidFill>
                <a:cs typeface="B Nazanin" pitchFamily="2" charset="-78"/>
              </a:rPr>
              <a:t>تغییرات و </a:t>
            </a:r>
            <a:r>
              <a:rPr lang="fa-IR" dirty="0" smtClean="0">
                <a:solidFill>
                  <a:schemeClr val="bg1"/>
                </a:solidFill>
                <a:cs typeface="B Nazanin" pitchFamily="2" charset="-78"/>
              </a:rPr>
              <a:t>تبدیلاتی بتواند در بدن به مصرف یکی از سه مرحله زیر برسد :</a:t>
            </a:r>
            <a:endParaRPr lang="en-US" dirty="0" smtClean="0">
              <a:solidFill>
                <a:schemeClr val="bg1"/>
              </a:solidFill>
              <a:cs typeface="B Nazanin" pitchFamily="2" charset="-78"/>
            </a:endParaRPr>
          </a:p>
          <a:p>
            <a:pPr algn="just" rtl="1">
              <a:buNone/>
            </a:pPr>
            <a:r>
              <a:rPr lang="fa-IR" dirty="0" smtClean="0">
                <a:solidFill>
                  <a:schemeClr val="bg1"/>
                </a:solidFill>
                <a:cs typeface="B Nazanin" pitchFamily="2" charset="-78"/>
              </a:rPr>
              <a:t>1 – تهیه انرژی </a:t>
            </a:r>
            <a:endParaRPr lang="en-US" dirty="0" smtClean="0">
              <a:solidFill>
                <a:schemeClr val="bg1"/>
              </a:solidFill>
              <a:cs typeface="B Nazanin" pitchFamily="2" charset="-78"/>
            </a:endParaRPr>
          </a:p>
          <a:p>
            <a:pPr algn="just" rtl="1">
              <a:buNone/>
            </a:pPr>
            <a:r>
              <a:rPr lang="fa-IR" dirty="0" smtClean="0">
                <a:solidFill>
                  <a:schemeClr val="bg1"/>
                </a:solidFill>
                <a:cs typeface="B Nazanin" pitchFamily="2" charset="-78"/>
              </a:rPr>
              <a:t>2 – تنظیم فرایند های بدن </a:t>
            </a:r>
            <a:endParaRPr lang="en-US" dirty="0" smtClean="0">
              <a:solidFill>
                <a:schemeClr val="bg1"/>
              </a:solidFill>
              <a:cs typeface="B Nazanin" pitchFamily="2" charset="-78"/>
            </a:endParaRPr>
          </a:p>
          <a:p>
            <a:pPr algn="just" rtl="1">
              <a:buNone/>
            </a:pPr>
            <a:r>
              <a:rPr lang="fa-IR" dirty="0" smtClean="0">
                <a:solidFill>
                  <a:schemeClr val="bg1"/>
                </a:solidFill>
                <a:cs typeface="B Nazanin" pitchFamily="2" charset="-78"/>
              </a:rPr>
              <a:t>3 – تامین رشد و بافت های بدن </a:t>
            </a:r>
            <a:endParaRPr lang="en-US" dirty="0" smtClean="0">
              <a:solidFill>
                <a:schemeClr val="bg1"/>
              </a:solidFill>
              <a:cs typeface="B Nazanin" pitchFamily="2" charset="-78"/>
            </a:endParaRPr>
          </a:p>
          <a:p>
            <a:pPr algn="just" rtl="1">
              <a:buNone/>
            </a:pPr>
            <a:endParaRPr lang="en-US" dirty="0">
              <a:solidFill>
                <a:schemeClr val="bg1"/>
              </a:solidFill>
              <a:cs typeface="B Nazanin" pitchFamily="2" charset="-78"/>
            </a:endParaRPr>
          </a:p>
        </p:txBody>
      </p:sp>
      <p:sp>
        <p:nvSpPr>
          <p:cNvPr id="3" name="Title 2"/>
          <p:cNvSpPr>
            <a:spLocks noGrp="1"/>
          </p:cNvSpPr>
          <p:nvPr>
            <p:ph type="title"/>
          </p:nvPr>
        </p:nvSpPr>
        <p:spPr>
          <a:xfrm>
            <a:off x="457200" y="381000"/>
            <a:ext cx="8229600" cy="1828800"/>
          </a:xfrm>
        </p:spPr>
        <p:txBody>
          <a:bodyPr>
            <a:noAutofit/>
          </a:bodyPr>
          <a:lstStyle/>
          <a:p>
            <a:pPr algn="r"/>
            <a:r>
              <a:rPr lang="fa-IR" sz="2400" b="1" dirty="0" smtClean="0">
                <a:solidFill>
                  <a:schemeClr val="bg1"/>
                </a:solidFill>
                <a:cs typeface="B Nazanin" pitchFamily="2" charset="-78"/>
              </a:rPr>
              <a:t>مفاهیم کلی تغذیه </a:t>
            </a:r>
            <a:r>
              <a:rPr lang="en-US" sz="2400" dirty="0" smtClean="0">
                <a:solidFill>
                  <a:schemeClr val="bg1"/>
                </a:solidFill>
                <a:cs typeface="B Nazanin" pitchFamily="2" charset="-78"/>
              </a:rPr>
              <a:t/>
            </a:r>
            <a:br>
              <a:rPr lang="en-US" sz="2400" dirty="0" smtClean="0">
                <a:solidFill>
                  <a:schemeClr val="bg1"/>
                </a:solidFill>
                <a:cs typeface="B Nazanin" pitchFamily="2" charset="-78"/>
              </a:rPr>
            </a:br>
            <a:r>
              <a:rPr lang="fa-IR" sz="2400" dirty="0" smtClean="0">
                <a:solidFill>
                  <a:schemeClr val="bg1"/>
                </a:solidFill>
                <a:cs typeface="B Nazanin" pitchFamily="2" charset="-78"/>
              </a:rPr>
              <a:t>تعاریف مختلفی برای تغذیه و چگونگی رساندن مواد مغذی به بدن ارائه گردیده است که یکی از آن ها عبارت است از علم رساندن مواد مغذی به بدن در مقادیر لازم و یا بررسی نیاز های انسان برای سالم نگهداشتن بافت ها و ارگان ها .</a:t>
            </a:r>
            <a:r>
              <a:rPr lang="en-US" sz="2400" dirty="0" smtClean="0">
                <a:solidFill>
                  <a:schemeClr val="bg1"/>
                </a:solidFill>
                <a:cs typeface="B Nazanin" pitchFamily="2" charset="-78"/>
              </a:rPr>
              <a:t/>
            </a:r>
            <a:br>
              <a:rPr lang="en-US" sz="2400" dirty="0" smtClean="0">
                <a:solidFill>
                  <a:schemeClr val="bg1"/>
                </a:solidFill>
                <a:cs typeface="B Nazanin" pitchFamily="2" charset="-78"/>
              </a:rPr>
            </a:br>
            <a:endParaRPr lang="en-US" sz="2400" dirty="0">
              <a:solidFill>
                <a:schemeClr val="bg1"/>
              </a:solidFill>
              <a:cs typeface="B Nazanin" pitchFamily="2" charset="-78"/>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normAutofit lnSpcReduction="10000"/>
          </a:bodyPr>
          <a:lstStyle/>
          <a:p>
            <a:pPr algn="r">
              <a:buNone/>
            </a:pPr>
            <a:r>
              <a:rPr lang="fa-IR" dirty="0" smtClean="0">
                <a:solidFill>
                  <a:schemeClr val="bg1"/>
                </a:solidFill>
                <a:cs typeface="B Nazanin" pitchFamily="2" charset="-78"/>
              </a:rPr>
              <a:t>به </a:t>
            </a:r>
            <a:r>
              <a:rPr lang="fa-IR" dirty="0" smtClean="0">
                <a:solidFill>
                  <a:schemeClr val="bg1"/>
                </a:solidFill>
                <a:cs typeface="B Nazanin" pitchFamily="2" charset="-78"/>
              </a:rPr>
              <a:t>طور کلی مواد مغذی را در شش گروه طبقه بندی می کنند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1 – </a:t>
            </a:r>
            <a:r>
              <a:rPr lang="fa-IR" b="1" dirty="0" smtClean="0">
                <a:solidFill>
                  <a:schemeClr val="bg1"/>
                </a:solidFill>
                <a:cs typeface="B Nazanin" pitchFamily="2" charset="-78"/>
              </a:rPr>
              <a:t>کربوهیدرات ها </a:t>
            </a:r>
            <a:r>
              <a:rPr lang="fa-IR" dirty="0" smtClean="0">
                <a:solidFill>
                  <a:schemeClr val="bg1"/>
                </a:solidFill>
                <a:cs typeface="B Nazanin" pitchFamily="2" charset="-78"/>
              </a:rPr>
              <a:t>: مثل گلوکز ، گلیکوژن ، نشاسته و ...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2 – </a:t>
            </a:r>
            <a:r>
              <a:rPr lang="fa-IR" b="1" dirty="0" smtClean="0">
                <a:solidFill>
                  <a:schemeClr val="bg1"/>
                </a:solidFill>
                <a:cs typeface="B Nazanin" pitchFamily="2" charset="-78"/>
              </a:rPr>
              <a:t>چربی ها :</a:t>
            </a:r>
            <a:r>
              <a:rPr lang="fa-IR" dirty="0" smtClean="0">
                <a:solidFill>
                  <a:schemeClr val="bg1"/>
                </a:solidFill>
                <a:cs typeface="B Nazanin" pitchFamily="2" charset="-78"/>
              </a:rPr>
              <a:t> به دو گروه لیپید های مرکب و لیپید های ساده تقسیم </a:t>
            </a:r>
            <a:r>
              <a:rPr lang="fa-IR" dirty="0" smtClean="0">
                <a:solidFill>
                  <a:schemeClr val="bg1"/>
                </a:solidFill>
                <a:cs typeface="B Nazanin" pitchFamily="2" charset="-78"/>
              </a:rPr>
              <a:t>        می شوند.</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3 – </a:t>
            </a:r>
            <a:r>
              <a:rPr lang="fa-IR" b="1" dirty="0" smtClean="0">
                <a:solidFill>
                  <a:schemeClr val="bg1"/>
                </a:solidFill>
                <a:cs typeface="B Nazanin" pitchFamily="2" charset="-78"/>
              </a:rPr>
              <a:t>پروتئین ها :</a:t>
            </a:r>
            <a:r>
              <a:rPr lang="fa-IR" dirty="0" smtClean="0">
                <a:solidFill>
                  <a:schemeClr val="bg1"/>
                </a:solidFill>
                <a:cs typeface="B Nazanin" pitchFamily="2" charset="-78"/>
              </a:rPr>
              <a:t> که خود از اسید آمینه تشکیل شده اند و اسید آمینه ها را به دو گروه ضروری و غیر ضروری تقسیم می کنند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4 – </a:t>
            </a:r>
            <a:r>
              <a:rPr lang="fa-IR" b="1" dirty="0" smtClean="0">
                <a:solidFill>
                  <a:schemeClr val="bg1"/>
                </a:solidFill>
                <a:cs typeface="B Nazanin" pitchFamily="2" charset="-78"/>
              </a:rPr>
              <a:t>مواد معدنی :</a:t>
            </a:r>
            <a:r>
              <a:rPr lang="fa-IR" dirty="0" smtClean="0">
                <a:solidFill>
                  <a:schemeClr val="bg1"/>
                </a:solidFill>
                <a:cs typeface="B Nazanin" pitchFamily="2" charset="-78"/>
              </a:rPr>
              <a:t> مثل فسفر ، کلسیم ، آهن ، روی و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5 - </a:t>
            </a:r>
            <a:r>
              <a:rPr lang="fa-IR" b="1" dirty="0" smtClean="0">
                <a:solidFill>
                  <a:schemeClr val="bg1"/>
                </a:solidFill>
                <a:cs typeface="B Nazanin" pitchFamily="2" charset="-78"/>
              </a:rPr>
              <a:t> ویتامین ها :</a:t>
            </a:r>
            <a:r>
              <a:rPr lang="fa-IR" dirty="0" smtClean="0">
                <a:solidFill>
                  <a:schemeClr val="bg1"/>
                </a:solidFill>
                <a:cs typeface="B Nazanin" pitchFamily="2" charset="-78"/>
              </a:rPr>
              <a:t> که به دو گروه محلول در آب و محلول در چربی تقسیم </a:t>
            </a:r>
            <a:r>
              <a:rPr lang="fa-IR" dirty="0" smtClean="0">
                <a:solidFill>
                  <a:schemeClr val="bg1"/>
                </a:solidFill>
                <a:cs typeface="B Nazanin" pitchFamily="2" charset="-78"/>
              </a:rPr>
              <a:t>    می </a:t>
            </a:r>
            <a:r>
              <a:rPr lang="fa-IR" dirty="0" smtClean="0">
                <a:solidFill>
                  <a:schemeClr val="bg1"/>
                </a:solidFill>
                <a:cs typeface="B Nazanin" pitchFamily="2" charset="-78"/>
              </a:rPr>
              <a:t>شوند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6 - </a:t>
            </a:r>
            <a:r>
              <a:rPr lang="fa-IR" b="1" dirty="0" smtClean="0">
                <a:solidFill>
                  <a:schemeClr val="bg1"/>
                </a:solidFill>
                <a:cs typeface="B Nazanin" pitchFamily="2" charset="-78"/>
              </a:rPr>
              <a:t> آب : </a:t>
            </a:r>
            <a:r>
              <a:rPr lang="fa-IR" dirty="0" smtClean="0">
                <a:solidFill>
                  <a:schemeClr val="bg1"/>
                </a:solidFill>
                <a:cs typeface="B Nazanin" pitchFamily="2" charset="-78"/>
              </a:rPr>
              <a:t>مواد مغذی که انرژی ندارد ولی در واکنش های بیولوژیک بدن نقش اساسی را ایفا می کند .</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گروه بندی در مواد مغذی </a:t>
            </a:r>
            <a:r>
              <a:rPr lang="en-US" dirty="0" smtClean="0">
                <a:solidFill>
                  <a:schemeClr val="bg1"/>
                </a:solidFill>
                <a:cs typeface="B Nazanin" pitchFamily="2" charset="-78"/>
              </a:rPr>
              <a:t/>
            </a:r>
            <a:br>
              <a:rPr lang="en-US" dirty="0" smtClean="0">
                <a:solidFill>
                  <a:schemeClr val="bg1"/>
                </a:solidFill>
                <a:cs typeface="B Nazanin" pitchFamily="2" charset="-78"/>
              </a:rPr>
            </a:br>
            <a:endParaRPr lang="en-US"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20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953000"/>
          </a:xfrm>
        </p:spPr>
        <p:txBody>
          <a:bodyPr>
            <a:normAutofit fontScale="92500" lnSpcReduction="20000"/>
          </a:bodyPr>
          <a:lstStyle/>
          <a:p>
            <a:pPr algn="r" rtl="1">
              <a:buNone/>
            </a:pPr>
            <a:r>
              <a:rPr lang="fa-IR" dirty="0" smtClean="0">
                <a:solidFill>
                  <a:schemeClr val="bg1"/>
                </a:solidFill>
                <a:cs typeface="B Nazanin" pitchFamily="2" charset="-78"/>
              </a:rPr>
              <a:t>1 –</a:t>
            </a:r>
            <a:r>
              <a:rPr lang="fa-IR" b="1" dirty="0" smtClean="0">
                <a:solidFill>
                  <a:schemeClr val="bg1"/>
                </a:solidFill>
                <a:cs typeface="B Nazanin" pitchFamily="2" charset="-78"/>
              </a:rPr>
              <a:t> تک قندی ها یا مونوساکاریدها</a:t>
            </a:r>
            <a:r>
              <a:rPr lang="fa-IR" dirty="0" smtClean="0">
                <a:solidFill>
                  <a:schemeClr val="bg1"/>
                </a:solidFill>
                <a:cs typeface="B Nazanin" pitchFamily="2" charset="-78"/>
              </a:rPr>
              <a:t> :مونوساکارید های مهم از نظر تغذیه عبارت اند از گلوکز ، فروکتوز ، گالاکتوز و مانوزهستند. 1 تا 16 درصد وزن میوه ها و سبزی ها زا مونوساکارید ها تشکیل می دهند ، بعضی مواد غذایی 2 نوع مونوساکارید دارند. مثلا در عسل گلوکز و فروکتوز موجود است . گلوکز تنها کربوهیدراتی است که در گردش خون بدن وجود دارد و به آن قند خون هم گفته می شود .تنها منبع انرژی برای استفاده سیستم مرکزی اعصاب گلوکز است .</a:t>
            </a:r>
            <a:endParaRPr lang="en-US" dirty="0" smtClean="0">
              <a:solidFill>
                <a:schemeClr val="bg1"/>
              </a:solidFill>
              <a:cs typeface="B Nazanin" pitchFamily="2" charset="-78"/>
            </a:endParaRPr>
          </a:p>
          <a:p>
            <a:pPr algn="r" rtl="1">
              <a:buNone/>
            </a:pPr>
            <a:r>
              <a:rPr lang="fa-IR" dirty="0" smtClean="0">
                <a:solidFill>
                  <a:schemeClr val="bg1"/>
                </a:solidFill>
                <a:cs typeface="B Nazanin" pitchFamily="2" charset="-78"/>
              </a:rPr>
              <a:t>2 – </a:t>
            </a:r>
            <a:r>
              <a:rPr lang="fa-IR" b="1" dirty="0" smtClean="0">
                <a:solidFill>
                  <a:schemeClr val="bg1"/>
                </a:solidFill>
                <a:cs typeface="B Nazanin" pitchFamily="2" charset="-78"/>
              </a:rPr>
              <a:t>دوقندی ها یا دی ساکارید ها </a:t>
            </a:r>
            <a:r>
              <a:rPr lang="fa-IR" dirty="0" smtClean="0">
                <a:solidFill>
                  <a:schemeClr val="bg1"/>
                </a:solidFill>
                <a:cs typeface="B Nazanin" pitchFamily="2" charset="-78"/>
              </a:rPr>
              <a:t>: دی ساکارید ها از دو واحد مونوساکارید ها تشکیل شده اند و تقریبا 35 درصد از کربوهیدرات موجود در ؤزیم غذایی را شامل می شود . فراوان ترین دی ساکارید ها ، ساکاروز است که از دو مونوساکارید گلوکزو فروکتوز تشکیل شده و از نیشکر و چغندر قند به دست می آید. لاکتوز هم دی ساکارید دیگری است که از ترکیب گلوکز و گالاکتوز به دست می آید که به آن قند شیر هم میگویند چون فقط در شیر وجود دارد .</a:t>
            </a:r>
            <a:endParaRPr lang="en-US" dirty="0" smtClean="0">
              <a:solidFill>
                <a:schemeClr val="bg1"/>
              </a:solidFill>
              <a:cs typeface="B Nazanin" pitchFamily="2" charset="-78"/>
            </a:endParaRPr>
          </a:p>
          <a:p>
            <a:pPr algn="r" rtl="1">
              <a:buNone/>
            </a:pPr>
            <a:r>
              <a:rPr lang="fa-IR" dirty="0" smtClean="0">
                <a:solidFill>
                  <a:schemeClr val="bg1"/>
                </a:solidFill>
                <a:cs typeface="B Nazanin" pitchFamily="2" charset="-78"/>
              </a:rPr>
              <a:t>3 –</a:t>
            </a:r>
            <a:r>
              <a:rPr lang="fa-IR" b="1" dirty="0" smtClean="0">
                <a:solidFill>
                  <a:schemeClr val="bg1"/>
                </a:solidFill>
                <a:cs typeface="B Nazanin" pitchFamily="2" charset="-78"/>
              </a:rPr>
              <a:t> چند قندی ها یا پلی ساکارید ها</a:t>
            </a:r>
            <a:r>
              <a:rPr lang="fa-IR" dirty="0" smtClean="0">
                <a:solidFill>
                  <a:schemeClr val="bg1"/>
                </a:solidFill>
                <a:cs typeface="B Nazanin" pitchFamily="2" charset="-78"/>
              </a:rPr>
              <a:t> :  نشاسته و گلیکوژن دو پلی ساکارید مهم می باشند که تقریبا 50درصد از کربوهیدرات رژیم غذایی را تشکیل می دهند و منحصرا از واحد های گلوکزی تشکیل می شوند .</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a:xfrm>
            <a:off x="457200" y="152400"/>
            <a:ext cx="8229600" cy="990600"/>
          </a:xfrm>
        </p:spPr>
        <p:txBody>
          <a:bodyPr>
            <a:normAutofit fontScale="90000"/>
          </a:bodyPr>
          <a:lstStyle/>
          <a:p>
            <a:pPr algn="r"/>
            <a:r>
              <a:rPr lang="fa-IR" sz="3200" b="1" dirty="0" smtClean="0">
                <a:solidFill>
                  <a:schemeClr val="bg1"/>
                </a:solidFill>
                <a:cs typeface="B Nazanin" pitchFamily="2" charset="-78"/>
              </a:rPr>
              <a:t>طبقه بندی کربوهیدرات ها :</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95800"/>
          </a:xfrm>
        </p:spPr>
        <p:txBody>
          <a:bodyPr/>
          <a:lstStyle/>
          <a:p>
            <a:pPr algn="r">
              <a:buNone/>
            </a:pPr>
            <a:r>
              <a:rPr lang="fa-IR" sz="2800" dirty="0" smtClean="0">
                <a:solidFill>
                  <a:schemeClr val="bg1"/>
                </a:solidFill>
                <a:cs typeface="B Nazanin" pitchFamily="2" charset="-78"/>
              </a:rPr>
              <a:t>طبقه </a:t>
            </a:r>
            <a:r>
              <a:rPr lang="fa-IR" sz="2800" dirty="0" smtClean="0">
                <a:solidFill>
                  <a:schemeClr val="bg1"/>
                </a:solidFill>
                <a:cs typeface="B Nazanin" pitchFamily="2" charset="-78"/>
              </a:rPr>
              <a:t>بندی چربی ها :</a:t>
            </a:r>
            <a:r>
              <a:rPr lang="en-US" sz="2800" dirty="0" smtClean="0">
                <a:solidFill>
                  <a:schemeClr val="bg1"/>
                </a:solidFill>
                <a:cs typeface="B Nazanin" pitchFamily="2" charset="-78"/>
              </a:rPr>
              <a:t/>
            </a:r>
            <a:br>
              <a:rPr lang="en-US" sz="2800" dirty="0" smtClean="0">
                <a:solidFill>
                  <a:schemeClr val="bg1"/>
                </a:solidFill>
                <a:cs typeface="B Nazanin" pitchFamily="2" charset="-78"/>
              </a:rPr>
            </a:br>
            <a:r>
              <a:rPr lang="fa-IR" sz="2800" dirty="0" smtClean="0">
                <a:solidFill>
                  <a:schemeClr val="bg1"/>
                </a:solidFill>
                <a:cs typeface="B Nazanin" pitchFamily="2" charset="-78"/>
              </a:rPr>
              <a:t>لیپید ها را به روش مختلفی تقسیم بندی می کنند مثلا بر اساس وجود یا عدم وجود اسید چرب در ساختمان چربی ها ، این ترکیبات را به دو دسته ی لیپید های ساده مثل استروید ها که مشتق از کلوسترول اند و لیپید های مرکب مثل فسفوگلیسرول ها تقسیم می نمایند .</a:t>
            </a:r>
            <a:r>
              <a:rPr lang="en-US" sz="2800" dirty="0" smtClean="0">
                <a:solidFill>
                  <a:schemeClr val="bg1"/>
                </a:solidFill>
                <a:cs typeface="B Nazanin" pitchFamily="2" charset="-78"/>
              </a:rPr>
              <a:t/>
            </a:r>
            <a:br>
              <a:rPr lang="en-US" sz="2800" dirty="0" smtClean="0">
                <a:solidFill>
                  <a:schemeClr val="bg1"/>
                </a:solidFill>
                <a:cs typeface="B Nazanin" pitchFamily="2" charset="-78"/>
              </a:rPr>
            </a:br>
            <a:endParaRPr lang="en-US" dirty="0">
              <a:solidFill>
                <a:schemeClr val="bg1"/>
              </a:solidFill>
              <a:cs typeface="B Nazanin" pitchFamily="2" charset="-78"/>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solidFill>
                  <a:schemeClr val="bg1"/>
                </a:solidFill>
                <a:cs typeface="B Nazanin" pitchFamily="2" charset="-78"/>
              </a:rPr>
              <a:t>1 </a:t>
            </a:r>
            <a:r>
              <a:rPr lang="fa-IR" dirty="0" smtClean="0">
                <a:solidFill>
                  <a:schemeClr val="bg1"/>
                </a:solidFill>
                <a:cs typeface="B Nazanin" pitchFamily="2" charset="-78"/>
              </a:rPr>
              <a:t>– منبع انرژی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2 – نقش تولید گرمایی ( عایق حرارتی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3- نقش زیبایی ( چربی های زیرپوستی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4 – نقش محافظتی در پوست و بقیه ارگان ها از جمله کلیه و قلب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5-حامل ویتامین های محلول در چربی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6- یکی از ترکیبات تشکیل دهنده غشای سلولی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7- منبع اسید های چرب ضروری </a:t>
            </a:r>
            <a:endParaRPr lang="en-US" dirty="0" smtClean="0">
              <a:solidFill>
                <a:schemeClr val="bg1"/>
              </a:solidFill>
              <a:cs typeface="B Nazanin" pitchFamily="2" charset="-78"/>
            </a:endParaRPr>
          </a:p>
          <a:p>
            <a:pPr algn="r">
              <a:buNone/>
            </a:pPr>
            <a:r>
              <a:rPr lang="fa-IR" dirty="0" smtClean="0">
                <a:solidFill>
                  <a:schemeClr val="bg1"/>
                </a:solidFill>
                <a:cs typeface="B Nazanin" pitchFamily="2" charset="-78"/>
              </a:rPr>
              <a:t>8- مواد تشکیل دهنده بعضی از هورمون ها</a:t>
            </a:r>
            <a:endParaRPr lang="en-US" dirty="0" smtClean="0">
              <a:solidFill>
                <a:schemeClr val="bg1"/>
              </a:solidFill>
              <a:cs typeface="B Nazanin" pitchFamily="2" charset="-78"/>
            </a:endParaRPr>
          </a:p>
          <a:p>
            <a:pPr algn="r">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وظایف بافت چربی  و نقش آن در بدن :</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2000"/>
                                        <p:tgtEl>
                                          <p:spTgt spid="2">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2000"/>
                                        <p:tgtEl>
                                          <p:spTgt spid="2">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2000"/>
                                        <p:tgtEl>
                                          <p:spTgt spid="2">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fade">
                                      <p:cBhvr>
                                        <p:cTn id="30" dur="2000"/>
                                        <p:tgtEl>
                                          <p:spTgt spid="2">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Effect transition="in" filter="fade">
                                      <p:cBhvr>
                                        <p:cTn id="33"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r">
              <a:lnSpc>
                <a:spcPct val="200000"/>
              </a:lnSpc>
              <a:buNone/>
            </a:pPr>
            <a:r>
              <a:rPr lang="fa-IR" dirty="0" smtClean="0">
                <a:solidFill>
                  <a:schemeClr val="bg1"/>
                </a:solidFill>
                <a:cs typeface="B Nazanin" pitchFamily="2" charset="-78"/>
              </a:rPr>
              <a:t>پروتئین ها از اسید آمینه ها تشکیل شده اند که در ساختارشان نیتروژن ( ازت ) موجود می باشد . دریک رژیم غذایی متعادل که مورد توسعه متخصصان تغذیه می باشد 15 تا 20 درصد کالری روزانه از کالری تامین می شود. بدن انسان قادر است پروتئین ها یا قند ها ، چربی ها را سنتز نماید . همچنین می تواند کربوهیدرات ها را از پروتئین بسازد اما در مورد پروتئین ها وضع فرق می کند و بدن انسان قادر نیست از مواد غذایی دیگر آن ها را سنتز ناید و آن ها فقط باید به وسیله مواد غذایی وارد بدن شوند و بدیهی است که بدون پروتئین رشد انجام نمیگیرد وبافت های بدن از جمله بافت عضلانی تحلیل می رود .</a:t>
            </a:r>
            <a:endParaRPr lang="en-US" dirty="0" smtClean="0">
              <a:solidFill>
                <a:schemeClr val="bg1"/>
              </a:solidFill>
              <a:cs typeface="B Nazanin" pitchFamily="2" charset="-78"/>
            </a:endParaRPr>
          </a:p>
          <a:p>
            <a:pPr algn="r">
              <a:lnSpc>
                <a:spcPct val="200000"/>
              </a:lnSpc>
              <a:buNone/>
            </a:pPr>
            <a:endParaRPr lang="en-US" dirty="0">
              <a:solidFill>
                <a:schemeClr val="bg1"/>
              </a:solidFill>
              <a:cs typeface="B Nazanin" pitchFamily="2" charset="-78"/>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پروتئین ها </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fa-IR" dirty="0" smtClean="0">
                <a:solidFill>
                  <a:schemeClr val="bg1"/>
                </a:solidFill>
              </a:rPr>
              <a:t> </a:t>
            </a:r>
            <a:endParaRPr lang="en-US" dirty="0" smtClean="0">
              <a:solidFill>
                <a:schemeClr val="bg1"/>
              </a:solidFill>
            </a:endParaRPr>
          </a:p>
          <a:p>
            <a:pPr algn="r">
              <a:buNone/>
            </a:pPr>
            <a:r>
              <a:rPr lang="fa-IR" dirty="0" smtClean="0">
                <a:solidFill>
                  <a:schemeClr val="bg1"/>
                </a:solidFill>
              </a:rPr>
              <a:t>1 </a:t>
            </a:r>
            <a:r>
              <a:rPr lang="fa-IR" dirty="0" smtClean="0">
                <a:solidFill>
                  <a:schemeClr val="bg1"/>
                </a:solidFill>
              </a:rPr>
              <a:t>– ضروری برای رشد و ترمیم بافت های بدن </a:t>
            </a:r>
            <a:endParaRPr lang="en-US" dirty="0" smtClean="0">
              <a:solidFill>
                <a:schemeClr val="bg1"/>
              </a:solidFill>
            </a:endParaRPr>
          </a:p>
          <a:p>
            <a:pPr algn="r">
              <a:buNone/>
            </a:pPr>
            <a:r>
              <a:rPr lang="fa-IR" dirty="0" smtClean="0">
                <a:solidFill>
                  <a:schemeClr val="bg1"/>
                </a:solidFill>
              </a:rPr>
              <a:t>2 – نقش اساسی در تنظیم و تشکیل ترکیبات اساسی بدن مثل هورمون های انسولین آدرنالین و آنزیم ها </a:t>
            </a:r>
            <a:endParaRPr lang="en-US" dirty="0" smtClean="0">
              <a:solidFill>
                <a:schemeClr val="bg1"/>
              </a:solidFill>
            </a:endParaRPr>
          </a:p>
          <a:p>
            <a:pPr algn="r">
              <a:buNone/>
            </a:pPr>
            <a:r>
              <a:rPr lang="fa-IR" dirty="0" smtClean="0">
                <a:solidFill>
                  <a:schemeClr val="bg1"/>
                </a:solidFill>
              </a:rPr>
              <a:t>3- نگهداری بدن در حال تعادل اسید و باز ( خنثی )</a:t>
            </a:r>
            <a:endParaRPr lang="en-US" dirty="0" smtClean="0">
              <a:solidFill>
                <a:schemeClr val="bg1"/>
              </a:solidFill>
            </a:endParaRPr>
          </a:p>
          <a:p>
            <a:pPr algn="r">
              <a:buNone/>
            </a:pPr>
            <a:r>
              <a:rPr lang="fa-IR" dirty="0" smtClean="0">
                <a:solidFill>
                  <a:schemeClr val="bg1"/>
                </a:solidFill>
              </a:rPr>
              <a:t>4- نقش در سنتز پادتن ها که نقش محافظت کنندگی از بدن را دارند</a:t>
            </a:r>
            <a:endParaRPr lang="en-US" dirty="0" smtClean="0">
              <a:solidFill>
                <a:schemeClr val="bg1"/>
              </a:solidFill>
            </a:endParaRPr>
          </a:p>
          <a:p>
            <a:pPr algn="r">
              <a:buNone/>
            </a:pPr>
            <a:r>
              <a:rPr lang="fa-IR" dirty="0" smtClean="0">
                <a:solidFill>
                  <a:schemeClr val="bg1"/>
                </a:solidFill>
              </a:rPr>
              <a:t>5- تنظیم تعادل آب و توزیع مایعات بدن در هر قسمت از غشای سلول می شود .</a:t>
            </a:r>
            <a:endParaRPr lang="en-US" dirty="0">
              <a:solidFill>
                <a:schemeClr val="bg1"/>
              </a:solidFill>
            </a:endParaRPr>
          </a:p>
        </p:txBody>
      </p:sp>
      <p:sp>
        <p:nvSpPr>
          <p:cNvPr id="3" name="Title 2"/>
          <p:cNvSpPr>
            <a:spLocks noGrp="1"/>
          </p:cNvSpPr>
          <p:nvPr>
            <p:ph type="title"/>
          </p:nvPr>
        </p:nvSpPr>
        <p:spPr/>
        <p:txBody>
          <a:bodyPr>
            <a:normAutofit/>
          </a:bodyPr>
          <a:lstStyle/>
          <a:p>
            <a:pPr algn="r"/>
            <a:r>
              <a:rPr lang="fa-IR" sz="3200" dirty="0" smtClean="0">
                <a:solidFill>
                  <a:schemeClr val="bg1"/>
                </a:solidFill>
                <a:cs typeface="B Nazanin" pitchFamily="2" charset="-78"/>
              </a:rPr>
              <a:t>اعمال پروتئین در بدن </a:t>
            </a:r>
            <a:r>
              <a:rPr lang="en-US" sz="3200" dirty="0" smtClean="0">
                <a:solidFill>
                  <a:schemeClr val="bg1"/>
                </a:solidFill>
                <a:cs typeface="B Nazanin" pitchFamily="2" charset="-78"/>
              </a:rPr>
              <a:t/>
            </a:r>
            <a:br>
              <a:rPr lang="en-US" sz="3200" dirty="0" smtClean="0">
                <a:solidFill>
                  <a:schemeClr val="bg1"/>
                </a:solidFill>
                <a:cs typeface="B Nazanin" pitchFamily="2" charset="-78"/>
              </a:rPr>
            </a:br>
            <a:endParaRPr lang="en-US" sz="3200" dirty="0">
              <a:solidFill>
                <a:schemeClr val="bg1"/>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fa-IR" dirty="0" smtClean="0">
                <a:solidFill>
                  <a:schemeClr val="bg1"/>
                </a:solidFill>
              </a:rPr>
              <a:t>شاید اکنون همه بدانند که سه عنصر کربن ، هیدروژن و اکسیژن یا اجزای تشکیل دهنده ی قند ها ، چربی ها و پروتئین ها به همراه نیتروژن و آب 96 درصد وزن بدن را تشکیل می دهند و 4درصد بقیه وزن بدن از 60 عنصر معدنی تشکیل یافته است .</a:t>
            </a:r>
            <a:endParaRPr lang="en-US" dirty="0" smtClean="0">
              <a:solidFill>
                <a:schemeClr val="bg1"/>
              </a:solidFill>
            </a:endParaRPr>
          </a:p>
          <a:p>
            <a:pPr algn="r" rtl="1">
              <a:buNone/>
            </a:pPr>
            <a:r>
              <a:rPr lang="fa-IR" dirty="0" smtClean="0">
                <a:solidFill>
                  <a:schemeClr val="bg1"/>
                </a:solidFill>
              </a:rPr>
              <a:t>22 عنصر از این عناصر در تغذیه انسان نقش اساسی دارند و تحقیقات در مورد بقیه عناصر جدول تناوبی و نقش آن ها در زندگی و سلامت انسان همچنان ادامه دارد . به طوری که چندی قبل کروم جزء مواد آلوده کننده به حساب می آمد و حالا به عنوان یک عنصر ضروری در سلامت </a:t>
            </a:r>
            <a:r>
              <a:rPr lang="fa-IR" dirty="0" smtClean="0">
                <a:solidFill>
                  <a:schemeClr val="bg1"/>
                </a:solidFill>
              </a:rPr>
              <a:t>بدن </a:t>
            </a:r>
            <a:r>
              <a:rPr lang="fa-IR" dirty="0" smtClean="0">
                <a:solidFill>
                  <a:schemeClr val="bg1"/>
                </a:solidFill>
              </a:rPr>
              <a:t>شناخته شده است .</a:t>
            </a:r>
            <a:endParaRPr lang="en-US" dirty="0" smtClean="0">
              <a:solidFill>
                <a:schemeClr val="bg1"/>
              </a:solidFill>
            </a:endParaRPr>
          </a:p>
          <a:p>
            <a:pPr algn="r">
              <a:buNone/>
            </a:pPr>
            <a:endParaRPr lang="en-US" dirty="0">
              <a:solidFill>
                <a:schemeClr val="bg1"/>
              </a:solidFill>
            </a:endParaRPr>
          </a:p>
        </p:txBody>
      </p:sp>
      <p:sp>
        <p:nvSpPr>
          <p:cNvPr id="3" name="Title 2"/>
          <p:cNvSpPr>
            <a:spLocks noGrp="1"/>
          </p:cNvSpPr>
          <p:nvPr>
            <p:ph type="title"/>
          </p:nvPr>
        </p:nvSpPr>
        <p:spPr/>
        <p:txBody>
          <a:bodyPr>
            <a:normAutofit fontScale="90000"/>
          </a:bodyPr>
          <a:lstStyle/>
          <a:p>
            <a:pPr algn="r"/>
            <a:r>
              <a:rPr lang="fa-IR" sz="3600" dirty="0" smtClean="0">
                <a:solidFill>
                  <a:schemeClr val="bg1"/>
                </a:solidFill>
                <a:cs typeface="B Nazanin" pitchFamily="2" charset="-78"/>
              </a:rPr>
              <a:t>موادمعدنی</a:t>
            </a:r>
            <a:r>
              <a:rPr lang="en-US" dirty="0" smtClean="0"/>
              <a:t/>
            </a:r>
            <a:br>
              <a:rPr lang="en-US" dirty="0" smtClean="0"/>
            </a:br>
            <a:endParaRPr lang="en-US"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TotalTime>
  <Words>1106</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Paper</vt:lpstr>
      <vt:lpstr>تغذیه و نقش آن در ورزش</vt:lpstr>
      <vt:lpstr>مفاهیم کلی تغذیه  تعاریف مختلفی برای تغذیه و چگونگی رساندن مواد مغذی به بدن ارائه گردیده است که یکی از آن ها عبارت است از علم رساندن مواد مغذی به بدن در مقادیر لازم و یا بررسی نیاز های انسان برای سالم نگهداشتن بافت ها و ارگان ها . </vt:lpstr>
      <vt:lpstr>گروه بندی در مواد مغذی  </vt:lpstr>
      <vt:lpstr>طبقه بندی کربوهیدرات ها : </vt:lpstr>
      <vt:lpstr>Slide 5</vt:lpstr>
      <vt:lpstr>وظایف بافت چربی  و نقش آن در بدن : </vt:lpstr>
      <vt:lpstr>پروتئین ها  </vt:lpstr>
      <vt:lpstr>اعمال پروتئین در بدن  </vt:lpstr>
      <vt:lpstr>موادمعدنی </vt:lpstr>
      <vt:lpstr>ویتامین ها  </vt:lpstr>
      <vt:lpstr>خصوصیات ویتامین های محلول در آب</vt:lpstr>
      <vt:lpstr>خصوصیات ویتامین های محلول در چربی </vt:lpstr>
      <vt:lpstr>آب </vt:lpstr>
      <vt:lpstr>اعمال آب در بدن  </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تغذیه و نقش آن در ورزش</dc:title>
  <dc:creator>aja</dc:creator>
  <cp:lastModifiedBy>aja</cp:lastModifiedBy>
  <cp:revision>4</cp:revision>
  <dcterms:created xsi:type="dcterms:W3CDTF">2014-07-27T19:18:24Z</dcterms:created>
  <dcterms:modified xsi:type="dcterms:W3CDTF">2014-07-27T19:49:31Z</dcterms:modified>
</cp:coreProperties>
</file>